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5D0CC5-3B0E-459B-8987-0670705C32D7}" type="datetimeFigureOut">
              <a:rPr lang="en-US" smtClean="0"/>
              <a:pPr/>
              <a:t>2/27/2023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655F1C-7219-4844-AF4F-E0998AE7BE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655F1C-7219-4844-AF4F-E0998AE7BE59}"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2A58D89-2292-4B47-B3EC-E27F95BC702A}" type="datetimeFigureOut">
              <a:rPr lang="en-US" smtClean="0"/>
              <a:pPr/>
              <a:t>2/27/2023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2EDDB13-9258-46FB-8AC9-61F81E5A3A8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A58D89-2292-4B47-B3EC-E27F95BC702A}"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DDB13-9258-46FB-8AC9-61F81E5A3A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A58D89-2292-4B47-B3EC-E27F95BC702A}"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DDB13-9258-46FB-8AC9-61F81E5A3A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2A58D89-2292-4B47-B3EC-E27F95BC702A}"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DDB13-9258-46FB-8AC9-61F81E5A3A8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A58D89-2292-4B47-B3EC-E27F95BC702A}" type="datetimeFigureOut">
              <a:rPr lang="en-US" smtClean="0"/>
              <a:pPr/>
              <a:t>2/27/2023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2EDDB13-9258-46FB-8AC9-61F81E5A3A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2A58D89-2292-4B47-B3EC-E27F95BC702A}"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DDB13-9258-46FB-8AC9-61F81E5A3A8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2A58D89-2292-4B47-B3EC-E27F95BC702A}" type="datetimeFigureOut">
              <a:rPr lang="en-US" smtClean="0"/>
              <a:pPr/>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DDB13-9258-46FB-8AC9-61F81E5A3A8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A58D89-2292-4B47-B3EC-E27F95BC702A}" type="datetimeFigureOut">
              <a:rPr lang="en-US" smtClean="0"/>
              <a:pPr/>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DDB13-9258-46FB-8AC9-61F81E5A3A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58D89-2292-4B47-B3EC-E27F95BC702A}" type="datetimeFigureOut">
              <a:rPr lang="en-US" smtClean="0"/>
              <a:pPr/>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DDB13-9258-46FB-8AC9-61F81E5A3A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2A58D89-2292-4B47-B3EC-E27F95BC702A}"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DDB13-9258-46FB-8AC9-61F81E5A3A8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2A58D89-2292-4B47-B3EC-E27F95BC702A}" type="datetimeFigureOut">
              <a:rPr lang="en-US" smtClean="0"/>
              <a:pPr/>
              <a:t>2/27/2023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2EDDB13-9258-46FB-8AC9-61F81E5A3A8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2A58D89-2292-4B47-B3EC-E27F95BC702A}" type="datetimeFigureOut">
              <a:rPr lang="en-US" smtClean="0"/>
              <a:pPr/>
              <a:t>2/27/2023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2EDDB13-9258-46FB-8AC9-61F81E5A3A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bootstrapshuffle.com/classes/text/font-weight-bold"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GB" dirty="0" smtClean="0"/>
              <a:t>Table classes in Boot </a:t>
            </a:r>
            <a:r>
              <a:rPr lang="en-GB" dirty="0" err="1" smtClean="0"/>
              <a:t>starp</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7772400" cy="1143000"/>
          </a:xfrm>
        </p:spPr>
        <p:txBody>
          <a:bodyPr>
            <a:normAutofit fontScale="90000"/>
          </a:bodyPr>
          <a:lstStyle/>
          <a:p>
            <a:r>
              <a:rPr lang="en-US" dirty="0" smtClean="0"/>
              <a:t>Text transform</a:t>
            </a:r>
            <a:br>
              <a:rPr lang="en-US" dirty="0" smtClean="0"/>
            </a:br>
            <a:endParaRPr lang="en-US" dirty="0"/>
          </a:p>
        </p:txBody>
      </p:sp>
      <p:sp>
        <p:nvSpPr>
          <p:cNvPr id="1025" name="Rectangle 1"/>
          <p:cNvSpPr>
            <a:spLocks noChangeArrowheads="1"/>
          </p:cNvSpPr>
          <p:nvPr/>
        </p:nvSpPr>
        <p:spPr bwMode="auto">
          <a:xfrm>
            <a:off x="214282" y="857232"/>
            <a:ext cx="3055645"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"text-lowercase"</a:t>
            </a:r>
            <a:r>
              <a:rPr kumimoji="0" lang="en-US" sz="1000" b="0" i="0" u="none" strike="noStrike" cap="none" normalizeH="0" baseline="0" dirty="0" smtClean="0">
                <a:ln>
                  <a:noFill/>
                </a:ln>
                <a:solidFill>
                  <a:srgbClr val="212529"/>
                </a:solidFill>
                <a:effectLst/>
                <a:latin typeface="var(--bs-font-monospace)"/>
                <a:cs typeface="Arial" pitchFamily="34" charset="0"/>
              </a:rPr>
              <a:t>&gt;Lowercased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"text-uppercase"</a:t>
            </a:r>
            <a:r>
              <a:rPr kumimoji="0" lang="en-US" sz="1000" b="0" i="0" u="none" strike="noStrike" cap="none" normalizeH="0" baseline="0" dirty="0" smtClean="0">
                <a:ln>
                  <a:noFill/>
                </a:ln>
                <a:solidFill>
                  <a:srgbClr val="212529"/>
                </a:solidFill>
                <a:effectLst/>
                <a:latin typeface="var(--bs-font-monospace)"/>
                <a:cs typeface="Arial" pitchFamily="34" charset="0"/>
              </a:rPr>
              <a:t>&gt;Uppercased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"text-capitalize"</a:t>
            </a:r>
            <a:r>
              <a:rPr kumimoji="0" lang="en-US" sz="1000" b="0" i="0" u="none" strike="noStrike" cap="none" normalizeH="0" baseline="0" dirty="0" smtClean="0">
                <a:ln>
                  <a:noFill/>
                </a:ln>
                <a:solidFill>
                  <a:srgbClr val="212529"/>
                </a:solidFill>
                <a:effectLst/>
                <a:latin typeface="var(--bs-font-monospace)"/>
                <a:cs typeface="Arial" pitchFamily="34" charset="0"/>
              </a:rPr>
              <a:t>&gt;</a:t>
            </a:r>
            <a:r>
              <a:rPr kumimoji="0" lang="en-US" sz="1000" b="0" i="0" u="none" strike="noStrike" cap="none" normalizeH="0" baseline="0" dirty="0" err="1" smtClean="0">
                <a:ln>
                  <a:noFill/>
                </a:ln>
                <a:solidFill>
                  <a:srgbClr val="212529"/>
                </a:solidFill>
                <a:effectLst/>
                <a:latin typeface="var(--bs-font-monospace)"/>
                <a:cs typeface="Arial" pitchFamily="34" charset="0"/>
              </a:rPr>
              <a:t>CapiTaliZed</a:t>
            </a:r>
            <a:r>
              <a:rPr kumimoji="0" lang="en-US" sz="1000" b="0" i="0" u="none" strike="noStrike" cap="none" normalizeH="0" baseline="0" dirty="0" smtClean="0">
                <a:ln>
                  <a:noFill/>
                </a:ln>
                <a:solidFill>
                  <a:srgbClr val="212529"/>
                </a:solidFill>
                <a:effectLst/>
                <a:latin typeface="var(--bs-font-monospace)"/>
                <a:cs typeface="Arial" pitchFamily="34" charset="0"/>
              </a:rPr>
              <a:t>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85720" y="2000240"/>
            <a:ext cx="1814086" cy="707886"/>
          </a:xfrm>
          <a:prstGeom prst="rect">
            <a:avLst/>
          </a:prstGeom>
        </p:spPr>
        <p:txBody>
          <a:bodyPr wrap="none">
            <a:spAutoFit/>
          </a:bodyPr>
          <a:lstStyle/>
          <a:p>
            <a:r>
              <a:rPr lang="en-US" sz="4000" dirty="0"/>
              <a:t>Font size</a:t>
            </a:r>
          </a:p>
        </p:txBody>
      </p:sp>
      <p:sp>
        <p:nvSpPr>
          <p:cNvPr id="1026" name="Rectangle 2"/>
          <p:cNvSpPr>
            <a:spLocks noChangeArrowheads="1"/>
          </p:cNvSpPr>
          <p:nvPr/>
        </p:nvSpPr>
        <p:spPr bwMode="auto">
          <a:xfrm>
            <a:off x="428596" y="2714620"/>
            <a:ext cx="1951175"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"fs-1"</a:t>
            </a:r>
            <a:r>
              <a:rPr kumimoji="0" lang="en-US" sz="1000" b="0" i="0" u="none" strike="noStrike" cap="none" normalizeH="0" baseline="0" dirty="0" smtClean="0">
                <a:ln>
                  <a:noFill/>
                </a:ln>
                <a:solidFill>
                  <a:srgbClr val="212529"/>
                </a:solidFill>
                <a:effectLst/>
                <a:latin typeface="var(--bs-font-monospace)"/>
                <a:cs typeface="Arial" pitchFamily="34" charset="0"/>
              </a:rPr>
              <a:t>&gt;.fs-1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"fs-2"</a:t>
            </a:r>
            <a:r>
              <a:rPr kumimoji="0" lang="en-US" sz="1000" b="0" i="0" u="none" strike="noStrike" cap="none" normalizeH="0" baseline="0" dirty="0" smtClean="0">
                <a:ln>
                  <a:noFill/>
                </a:ln>
                <a:solidFill>
                  <a:srgbClr val="212529"/>
                </a:solidFill>
                <a:effectLst/>
                <a:latin typeface="var(--bs-font-monospace)"/>
                <a:cs typeface="Arial" pitchFamily="34" charset="0"/>
              </a:rPr>
              <a:t>&gt;.fs-2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"fs-3"</a:t>
            </a:r>
            <a:r>
              <a:rPr kumimoji="0" lang="en-US" sz="1000" b="0" i="0" u="none" strike="noStrike" cap="none" normalizeH="0" baseline="0" dirty="0" smtClean="0">
                <a:ln>
                  <a:noFill/>
                </a:ln>
                <a:solidFill>
                  <a:srgbClr val="212529"/>
                </a:solidFill>
                <a:effectLst/>
                <a:latin typeface="var(--bs-font-monospace)"/>
                <a:cs typeface="Arial" pitchFamily="34" charset="0"/>
              </a:rPr>
              <a:t>&gt;.fs-3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"fs-4"</a:t>
            </a:r>
            <a:r>
              <a:rPr kumimoji="0" lang="en-US" sz="1000" b="0" i="0" u="none" strike="noStrike" cap="none" normalizeH="0" baseline="0" dirty="0" smtClean="0">
                <a:ln>
                  <a:noFill/>
                </a:ln>
                <a:solidFill>
                  <a:srgbClr val="212529"/>
                </a:solidFill>
                <a:effectLst/>
                <a:latin typeface="var(--bs-font-monospace)"/>
                <a:cs typeface="Arial" pitchFamily="34" charset="0"/>
              </a:rPr>
              <a:t>&gt;.fs-4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"fs-5"</a:t>
            </a:r>
            <a:r>
              <a:rPr kumimoji="0" lang="en-US" sz="1000" b="0" i="0" u="none" strike="noStrike" cap="none" normalizeH="0" baseline="0" dirty="0" smtClean="0">
                <a:ln>
                  <a:noFill/>
                </a:ln>
                <a:solidFill>
                  <a:srgbClr val="212529"/>
                </a:solidFill>
                <a:effectLst/>
                <a:latin typeface="var(--bs-font-monospace)"/>
                <a:cs typeface="Arial" pitchFamily="34" charset="0"/>
              </a:rPr>
              <a:t>&gt;.fs-5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"fs-6"</a:t>
            </a:r>
            <a:r>
              <a:rPr kumimoji="0" lang="en-US" sz="1000" b="0" i="0" u="none" strike="noStrike" cap="none" normalizeH="0" baseline="0" dirty="0" smtClean="0">
                <a:ln>
                  <a:noFill/>
                </a:ln>
                <a:solidFill>
                  <a:srgbClr val="212529"/>
                </a:solidFill>
                <a:effectLst/>
                <a:latin typeface="var(--bs-font-monospace)"/>
                <a:cs typeface="Arial" pitchFamily="34" charset="0"/>
              </a:rPr>
              <a:t>&gt;.fs-6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4071934" y="285728"/>
            <a:ext cx="3142655" cy="461665"/>
          </a:xfrm>
          <a:prstGeom prst="rect">
            <a:avLst/>
          </a:prstGeom>
        </p:spPr>
        <p:txBody>
          <a:bodyPr wrap="none">
            <a:spAutoFit/>
          </a:bodyPr>
          <a:lstStyle/>
          <a:p>
            <a:r>
              <a:rPr lang="en-US" sz="2400" b="1" dirty="0"/>
              <a:t>Font weight and italics</a:t>
            </a:r>
          </a:p>
        </p:txBody>
      </p:sp>
      <p:sp>
        <p:nvSpPr>
          <p:cNvPr id="1027" name="Rectangle 3"/>
          <p:cNvSpPr>
            <a:spLocks noChangeArrowheads="1"/>
          </p:cNvSpPr>
          <p:nvPr/>
        </p:nvSpPr>
        <p:spPr bwMode="auto">
          <a:xfrm>
            <a:off x="3929058" y="1071546"/>
            <a:ext cx="4608954" cy="29495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a:t>
            </a:r>
            <a:r>
              <a:rPr kumimoji="0" lang="en-US" sz="1000" b="0" i="0" u="none" strike="noStrike" cap="none" normalizeH="0" baseline="0" dirty="0" err="1" smtClean="0">
                <a:ln>
                  <a:noFill/>
                </a:ln>
                <a:solidFill>
                  <a:srgbClr val="D73038"/>
                </a:solidFill>
                <a:effectLst/>
                <a:latin typeface="var(--bs-font-monospace)"/>
                <a:cs typeface="Arial" pitchFamily="34" charset="0"/>
              </a:rPr>
              <a:t>fw</a:t>
            </a:r>
            <a:r>
              <a:rPr kumimoji="0" lang="en-US" sz="1000" b="0" i="0" u="none" strike="noStrike" cap="none" normalizeH="0" baseline="0" dirty="0" smtClean="0">
                <a:ln>
                  <a:noFill/>
                </a:ln>
                <a:solidFill>
                  <a:srgbClr val="D73038"/>
                </a:solidFill>
                <a:effectLst/>
                <a:latin typeface="var(--bs-font-monospace)"/>
                <a:cs typeface="Arial" pitchFamily="34" charset="0"/>
              </a:rPr>
              <a:t>-bold"</a:t>
            </a:r>
            <a:r>
              <a:rPr kumimoji="0" lang="en-US" sz="1000" b="0" i="0" u="none" strike="noStrike" cap="none" normalizeH="0" baseline="0" dirty="0" smtClean="0">
                <a:ln>
                  <a:noFill/>
                </a:ln>
                <a:solidFill>
                  <a:srgbClr val="212529"/>
                </a:solidFill>
                <a:effectLst/>
                <a:latin typeface="var(--bs-font-monospace)"/>
                <a:cs typeface="Arial" pitchFamily="34" charset="0"/>
              </a:rPr>
              <a:t>&gt;Bold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a:t>
            </a:r>
            <a:r>
              <a:rPr kumimoji="0" lang="en-US" sz="1000" b="0" i="0" u="none" strike="noStrike" cap="none" normalizeH="0" baseline="0" dirty="0" err="1" smtClean="0">
                <a:ln>
                  <a:noFill/>
                </a:ln>
                <a:solidFill>
                  <a:srgbClr val="D73038"/>
                </a:solidFill>
                <a:effectLst/>
                <a:latin typeface="var(--bs-font-monospace)"/>
                <a:cs typeface="Arial" pitchFamily="34" charset="0"/>
              </a:rPr>
              <a:t>fw</a:t>
            </a:r>
            <a:r>
              <a:rPr kumimoji="0" lang="en-US" sz="1000" b="0" i="0" u="none" strike="noStrike" cap="none" normalizeH="0" baseline="0" dirty="0" smtClean="0">
                <a:ln>
                  <a:noFill/>
                </a:ln>
                <a:solidFill>
                  <a:srgbClr val="D73038"/>
                </a:solidFill>
                <a:effectLst/>
                <a:latin typeface="var(--bs-font-monospace)"/>
                <a:cs typeface="Arial" pitchFamily="34" charset="0"/>
              </a:rPr>
              <a:t>-bolder"</a:t>
            </a:r>
            <a:r>
              <a:rPr kumimoji="0" lang="en-US" sz="1000" b="0" i="0" u="none" strike="noStrike" cap="none" normalizeH="0" baseline="0" dirty="0" smtClean="0">
                <a:ln>
                  <a:noFill/>
                </a:ln>
                <a:solidFill>
                  <a:srgbClr val="212529"/>
                </a:solidFill>
                <a:effectLst/>
                <a:latin typeface="var(--bs-font-monospace)"/>
                <a:cs typeface="Arial" pitchFamily="34" charset="0"/>
              </a:rPr>
              <a:t>&gt;Bolder weight text (relative to the parent element).&lt;/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a:t>
            </a:r>
            <a:r>
              <a:rPr kumimoji="0" lang="en-US" sz="1000" b="0" i="0" u="none" strike="noStrike" cap="none" normalizeH="0" baseline="0" dirty="0" err="1" smtClean="0">
                <a:ln>
                  <a:noFill/>
                </a:ln>
                <a:solidFill>
                  <a:srgbClr val="D73038"/>
                </a:solidFill>
                <a:effectLst/>
                <a:latin typeface="var(--bs-font-monospace)"/>
                <a:cs typeface="Arial" pitchFamily="34" charset="0"/>
              </a:rPr>
              <a:t>fw</a:t>
            </a:r>
            <a:r>
              <a:rPr kumimoji="0" lang="en-US" sz="1000" b="0" i="0" u="none" strike="noStrike" cap="none" normalizeH="0" baseline="0" dirty="0" smtClean="0">
                <a:ln>
                  <a:noFill/>
                </a:ln>
                <a:solidFill>
                  <a:srgbClr val="D73038"/>
                </a:solidFill>
                <a:effectLst/>
                <a:latin typeface="var(--bs-font-monospace)"/>
                <a:cs typeface="Arial" pitchFamily="34" charset="0"/>
              </a:rPr>
              <a:t>-normal"</a:t>
            </a:r>
            <a:r>
              <a:rPr kumimoji="0" lang="en-US" sz="1000" b="0" i="0" u="none" strike="noStrike" cap="none" normalizeH="0" baseline="0" dirty="0" smtClean="0">
                <a:ln>
                  <a:noFill/>
                </a:ln>
                <a:solidFill>
                  <a:srgbClr val="212529"/>
                </a:solidFill>
                <a:effectLst/>
                <a:latin typeface="var(--bs-font-monospace)"/>
                <a:cs typeface="Arial" pitchFamily="34" charset="0"/>
              </a:rPr>
              <a:t>&gt;Normal weight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 &lt;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a:t>
            </a:r>
            <a:r>
              <a:rPr kumimoji="0" lang="en-US" sz="1000" b="0" i="0" u="none" strike="noStrike" cap="none" normalizeH="0" baseline="0" dirty="0" err="1" smtClean="0">
                <a:ln>
                  <a:noFill/>
                </a:ln>
                <a:solidFill>
                  <a:srgbClr val="D73038"/>
                </a:solidFill>
                <a:effectLst/>
                <a:latin typeface="var(--bs-font-monospace)"/>
                <a:cs typeface="Arial" pitchFamily="34" charset="0"/>
              </a:rPr>
              <a:t>fw</a:t>
            </a:r>
            <a:r>
              <a:rPr kumimoji="0" lang="en-US" sz="1000" b="0" i="0" u="none" strike="noStrike" cap="none" normalizeH="0" baseline="0" dirty="0" smtClean="0">
                <a:ln>
                  <a:noFill/>
                </a:ln>
                <a:solidFill>
                  <a:srgbClr val="D73038"/>
                </a:solidFill>
                <a:effectLst/>
                <a:latin typeface="var(--bs-font-monospace)"/>
                <a:cs typeface="Arial" pitchFamily="34" charset="0"/>
              </a:rPr>
              <a:t>-light"</a:t>
            </a:r>
            <a:r>
              <a:rPr kumimoji="0" lang="en-US" sz="1000" b="0" i="0" u="none" strike="noStrike" cap="none" normalizeH="0" baseline="0" dirty="0" smtClean="0">
                <a:ln>
                  <a:noFill/>
                </a:ln>
                <a:solidFill>
                  <a:srgbClr val="212529"/>
                </a:solidFill>
                <a:effectLst/>
                <a:latin typeface="var(--bs-font-monospace)"/>
                <a:cs typeface="Arial" pitchFamily="34" charset="0"/>
              </a:rPr>
              <a:t>&gt;Light weight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 &lt;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a:t>
            </a:r>
            <a:r>
              <a:rPr kumimoji="0" lang="en-US" sz="1000" b="0" i="0" u="none" strike="noStrike" cap="none" normalizeH="0" baseline="0" dirty="0" err="1" smtClean="0">
                <a:ln>
                  <a:noFill/>
                </a:ln>
                <a:solidFill>
                  <a:srgbClr val="D73038"/>
                </a:solidFill>
                <a:effectLst/>
                <a:latin typeface="var(--bs-font-monospace)"/>
                <a:cs typeface="Arial" pitchFamily="34" charset="0"/>
              </a:rPr>
              <a:t>fw</a:t>
            </a:r>
            <a:r>
              <a:rPr kumimoji="0" lang="en-US" sz="1000" b="0" i="0" u="none" strike="noStrike" cap="none" normalizeH="0" baseline="0" dirty="0" smtClean="0">
                <a:ln>
                  <a:noFill/>
                </a:ln>
                <a:solidFill>
                  <a:srgbClr val="D73038"/>
                </a:solidFill>
                <a:effectLst/>
                <a:latin typeface="var(--bs-font-monospace)"/>
                <a:cs typeface="Arial" pitchFamily="34" charset="0"/>
              </a:rPr>
              <a:t>-lighter"</a:t>
            </a:r>
            <a:r>
              <a:rPr kumimoji="0" lang="en-US" sz="1000" b="0" i="0" u="none" strike="noStrike" cap="none" normalizeH="0" baseline="0" dirty="0" smtClean="0">
                <a:ln>
                  <a:noFill/>
                </a:ln>
                <a:solidFill>
                  <a:srgbClr val="212529"/>
                </a:solidFill>
                <a:effectLst/>
                <a:latin typeface="var(--bs-font-monospace)"/>
                <a:cs typeface="Arial" pitchFamily="34" charset="0"/>
              </a:rPr>
              <a:t>&gt;Lighter weight text (relative to the parent element).&lt;/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 &lt;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a:t>
            </a:r>
            <a:r>
              <a:rPr kumimoji="0" lang="en-US" sz="1000" b="0" i="0" u="none" strike="noStrike" cap="none" normalizeH="0" baseline="0" dirty="0" err="1" smtClean="0">
                <a:ln>
                  <a:noFill/>
                </a:ln>
                <a:solidFill>
                  <a:srgbClr val="D73038"/>
                </a:solidFill>
                <a:effectLst/>
                <a:latin typeface="var(--bs-font-monospace)"/>
                <a:cs typeface="Arial" pitchFamily="34" charset="0"/>
              </a:rPr>
              <a:t>fst</a:t>
            </a:r>
            <a:r>
              <a:rPr kumimoji="0" lang="en-US" sz="1000" b="0" i="0" u="none" strike="noStrike" cap="none" normalizeH="0" baseline="0" dirty="0" smtClean="0">
                <a:ln>
                  <a:noFill/>
                </a:ln>
                <a:solidFill>
                  <a:srgbClr val="D73038"/>
                </a:solidFill>
                <a:effectLst/>
                <a:latin typeface="var(--bs-font-monospace)"/>
                <a:cs typeface="Arial" pitchFamily="34" charset="0"/>
              </a:rPr>
              <a:t>-italic"</a:t>
            </a:r>
            <a:r>
              <a:rPr kumimoji="0" lang="en-US" sz="1000" b="0" i="0" u="none" strike="noStrike" cap="none" normalizeH="0" baseline="0" dirty="0" smtClean="0">
                <a:ln>
                  <a:noFill/>
                </a:ln>
                <a:solidFill>
                  <a:srgbClr val="212529"/>
                </a:solidFill>
                <a:effectLst/>
                <a:latin typeface="var(--bs-font-monospace)"/>
                <a:cs typeface="Arial" pitchFamily="34" charset="0"/>
              </a:rPr>
              <a:t>&gt;Italic text.&lt;/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000" b="0" i="0" u="none" strike="noStrike" cap="none" normalizeH="0" baseline="0" dirty="0" smtClean="0">
                <a:ln>
                  <a:noFill/>
                </a:ln>
                <a:solidFill>
                  <a:srgbClr val="212529"/>
                </a:solidFill>
                <a:effectLst/>
                <a:latin typeface="var(--bs-font-monospace)"/>
                <a:cs typeface="Arial" pitchFamily="34" charset="0"/>
              </a:rPr>
              <a:t>&lt;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 </a:t>
            </a:r>
            <a:r>
              <a:rPr kumimoji="0" lang="en-US" sz="1000" b="0" i="0" u="none" strike="noStrike" cap="none" normalizeH="0" baseline="0" dirty="0" smtClean="0">
                <a:ln>
                  <a:noFill/>
                </a:ln>
                <a:solidFill>
                  <a:srgbClr val="006EE0"/>
                </a:solidFill>
                <a:effectLst/>
                <a:latin typeface="var(--bs-font-monospace)"/>
                <a:cs typeface="Arial" pitchFamily="34" charset="0"/>
              </a:rPr>
              <a:t>class</a:t>
            </a:r>
            <a:r>
              <a:rPr kumimoji="0" lang="en-US" sz="1800" b="0" i="0" u="none" strike="noStrike" cap="none" normalizeH="0" baseline="0" dirty="0" smtClean="0">
                <a:ln>
                  <a:noFill/>
                </a:ln>
                <a:solidFill>
                  <a:srgbClr val="555555"/>
                </a:solidFill>
                <a:effectLst/>
                <a:latin typeface="Arial" pitchFamily="34" charset="0"/>
              </a:rPr>
              <a:t>=</a:t>
            </a:r>
            <a:r>
              <a:rPr kumimoji="0" lang="en-US" sz="1000" b="0" i="0" u="none" strike="noStrike" cap="none" normalizeH="0" baseline="0" dirty="0" smtClean="0">
                <a:ln>
                  <a:noFill/>
                </a:ln>
                <a:solidFill>
                  <a:srgbClr val="D73038"/>
                </a:solidFill>
                <a:effectLst/>
                <a:latin typeface="var(--bs-font-monospace)"/>
                <a:cs typeface="Arial" pitchFamily="34" charset="0"/>
              </a:rPr>
              <a:t>"</a:t>
            </a:r>
            <a:r>
              <a:rPr kumimoji="0" lang="en-US" sz="1000" b="0" i="0" u="none" strike="noStrike" cap="none" normalizeH="0" baseline="0" dirty="0" err="1" smtClean="0">
                <a:ln>
                  <a:noFill/>
                </a:ln>
                <a:solidFill>
                  <a:srgbClr val="D73038"/>
                </a:solidFill>
                <a:effectLst/>
                <a:latin typeface="var(--bs-font-monospace)"/>
                <a:cs typeface="Arial" pitchFamily="34" charset="0"/>
              </a:rPr>
              <a:t>fst</a:t>
            </a:r>
            <a:r>
              <a:rPr kumimoji="0" lang="en-US" sz="1000" b="0" i="0" u="none" strike="noStrike" cap="none" normalizeH="0" baseline="0" dirty="0" smtClean="0">
                <a:ln>
                  <a:noFill/>
                </a:ln>
                <a:solidFill>
                  <a:srgbClr val="D73038"/>
                </a:solidFill>
                <a:effectLst/>
                <a:latin typeface="var(--bs-font-monospace)"/>
                <a:cs typeface="Arial" pitchFamily="34" charset="0"/>
              </a:rPr>
              <a:t>-normal"</a:t>
            </a:r>
            <a:r>
              <a:rPr kumimoji="0" lang="en-US" sz="1000" b="0" i="0" u="none" strike="noStrike" cap="none" normalizeH="0" baseline="0" dirty="0" smtClean="0">
                <a:ln>
                  <a:noFill/>
                </a:ln>
                <a:solidFill>
                  <a:srgbClr val="212529"/>
                </a:solidFill>
                <a:effectLst/>
                <a:latin typeface="var(--bs-font-monospace)"/>
                <a:cs typeface="Arial" pitchFamily="34" charset="0"/>
              </a:rPr>
              <a:t>&gt;Text with normal font style&lt;/</a:t>
            </a:r>
            <a:r>
              <a:rPr kumimoji="0" lang="en-US" sz="1000" b="0" i="0" u="none" strike="noStrike" cap="none" normalizeH="0" baseline="0" dirty="0" smtClean="0">
                <a:ln>
                  <a:noFill/>
                </a:ln>
                <a:solidFill>
                  <a:srgbClr val="2F6F9F"/>
                </a:solidFill>
                <a:effectLst/>
                <a:latin typeface="var(--bs-font-monospace)"/>
                <a:cs typeface="Arial" pitchFamily="34" charset="0"/>
              </a:rPr>
              <a:t>p</a:t>
            </a:r>
            <a:r>
              <a:rPr kumimoji="0" lang="en-US" sz="1000" b="0" i="0" u="none" strike="noStrike" cap="none" normalizeH="0" baseline="0" dirty="0" smtClean="0">
                <a:ln>
                  <a:noFill/>
                </a:ln>
                <a:solidFill>
                  <a:srgbClr val="212529"/>
                </a:solidFill>
                <a:effectLst/>
                <a:latin typeface="var(--bs-font-monospace)"/>
                <a:cs typeface="Arial" pitchFamily="34" charset="0"/>
              </a:rPr>
              <a:t>&gt;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Boot Strap </a:t>
            </a:r>
            <a:r>
              <a:rPr lang="en-US" b="1" dirty="0" smtClean="0">
                <a:solidFill>
                  <a:srgbClr val="FF0000"/>
                </a:solidFill>
              </a:rPr>
              <a:t>Modal</a:t>
            </a:r>
            <a:r>
              <a:rPr lang="en-US" dirty="0" smtClean="0"/>
              <a:t/>
            </a:r>
            <a:br>
              <a:rPr lang="en-US" dirty="0" smtClean="0"/>
            </a:br>
            <a:endParaRPr lang="en-US" dirty="0"/>
          </a:p>
        </p:txBody>
      </p:sp>
      <p:sp>
        <p:nvSpPr>
          <p:cNvPr id="3" name="Content Placeholder 2"/>
          <p:cNvSpPr>
            <a:spLocks noGrp="1"/>
          </p:cNvSpPr>
          <p:nvPr>
            <p:ph sz="quarter" idx="1"/>
          </p:nvPr>
        </p:nvSpPr>
        <p:spPr>
          <a:xfrm>
            <a:off x="214282" y="785794"/>
            <a:ext cx="4520596" cy="4572000"/>
          </a:xfrm>
        </p:spPr>
        <p:txBody>
          <a:bodyPr>
            <a:normAutofit lnSpcReduction="10000"/>
          </a:bodyPr>
          <a:lstStyle/>
          <a:p>
            <a:pPr algn="just">
              <a:buNone/>
            </a:pPr>
            <a:r>
              <a:rPr lang="en-GB" dirty="0" smtClean="0"/>
              <a:t> </a:t>
            </a:r>
            <a:r>
              <a:rPr lang="en-GB" dirty="0" smtClean="0"/>
              <a:t> Bootstrap’s </a:t>
            </a:r>
            <a:r>
              <a:rPr lang="en-GB" dirty="0" smtClean="0"/>
              <a:t>JavaScript modal </a:t>
            </a:r>
            <a:r>
              <a:rPr lang="en-GB" dirty="0" err="1" smtClean="0"/>
              <a:t>plugin</a:t>
            </a:r>
            <a:r>
              <a:rPr lang="en-GB" dirty="0" smtClean="0"/>
              <a:t> to add dialogs to your site for </a:t>
            </a:r>
            <a:r>
              <a:rPr lang="en-GB" dirty="0" err="1" smtClean="0"/>
              <a:t>lightboxes</a:t>
            </a:r>
            <a:r>
              <a:rPr lang="en-GB" dirty="0" smtClean="0"/>
              <a:t>, user notifications, or completely custom content</a:t>
            </a:r>
            <a:r>
              <a:rPr lang="en-GB" dirty="0" smtClean="0"/>
              <a:t>.</a:t>
            </a:r>
          </a:p>
          <a:p>
            <a:pPr algn="just">
              <a:lnSpc>
                <a:spcPct val="150000"/>
              </a:lnSpc>
              <a:buNone/>
            </a:pPr>
            <a:r>
              <a:rPr lang="en-GB" b="1" i="1" dirty="0" smtClean="0"/>
              <a:t>       </a:t>
            </a:r>
            <a:r>
              <a:rPr lang="en-GB" sz="1400" i="1" dirty="0" smtClean="0">
                <a:latin typeface="Arial" pitchFamily="34" charset="0"/>
                <a:cs typeface="Arial" pitchFamily="34" charset="0"/>
              </a:rPr>
              <a:t>Bootstrap </a:t>
            </a:r>
            <a:r>
              <a:rPr lang="en-GB" sz="1400" i="1" dirty="0" smtClean="0">
                <a:latin typeface="Arial" pitchFamily="34" charset="0"/>
                <a:cs typeface="Arial" pitchFamily="34" charset="0"/>
              </a:rPr>
              <a:t>Modals</a:t>
            </a:r>
            <a:r>
              <a:rPr lang="en-GB" sz="1400" dirty="0" smtClean="0">
                <a:latin typeface="Arial" pitchFamily="34" charset="0"/>
                <a:cs typeface="Arial" pitchFamily="34" charset="0"/>
              </a:rPr>
              <a:t> offer a lightweight, multi-purpose JavaScript popup that’s customizable and responsive. They can be used to display alert </a:t>
            </a:r>
            <a:r>
              <a:rPr lang="en-GB" sz="1400" dirty="0" err="1" smtClean="0">
                <a:latin typeface="Arial" pitchFamily="34" charset="0"/>
                <a:cs typeface="Arial" pitchFamily="34" charset="0"/>
              </a:rPr>
              <a:t>popups</a:t>
            </a:r>
            <a:r>
              <a:rPr lang="en-GB" sz="1400" dirty="0" smtClean="0">
                <a:latin typeface="Arial" pitchFamily="34" charset="0"/>
                <a:cs typeface="Arial" pitchFamily="34" charset="0"/>
              </a:rPr>
              <a:t>, videos, and images in a website. Bootstrap-based websites can use Bootstrap modals to showcase, for example, terms and conditions (as part of a signup process), videos (similar to a standard light box), or even social media widgets.</a:t>
            </a:r>
            <a:endParaRPr lang="en-US" sz="1800" dirty="0">
              <a:latin typeface="Arial" pitchFamily="34" charset="0"/>
              <a:cs typeface="Arial" pitchFamily="34" charset="0"/>
            </a:endParaRPr>
          </a:p>
        </p:txBody>
      </p:sp>
      <p:sp>
        <p:nvSpPr>
          <p:cNvPr id="4" name="Content Placeholder 3"/>
          <p:cNvSpPr>
            <a:spLocks noGrp="1"/>
          </p:cNvSpPr>
          <p:nvPr>
            <p:ph sz="quarter" idx="2"/>
          </p:nvPr>
        </p:nvSpPr>
        <p:spPr>
          <a:xfrm>
            <a:off x="4714876" y="357166"/>
            <a:ext cx="3749040" cy="5143536"/>
          </a:xfrm>
        </p:spPr>
        <p:txBody>
          <a:bodyPr>
            <a:normAutofit lnSpcReduction="10000"/>
          </a:bodyPr>
          <a:lstStyle/>
          <a:p>
            <a:pPr algn="just"/>
            <a:r>
              <a:rPr lang="en-GB" sz="1400" dirty="0" smtClean="0"/>
              <a:t>Modals are built with HTML, CSS, and JavaScript. They’re positioned over everything else in the document and remove scroll from the &lt;body&gt; so that modal content scrolls instead.</a:t>
            </a:r>
          </a:p>
          <a:p>
            <a:pPr algn="just"/>
            <a:r>
              <a:rPr lang="en-GB" sz="1400" dirty="0" smtClean="0"/>
              <a:t>Clicking on the modal “backdrop” will automatically close the modal.</a:t>
            </a:r>
          </a:p>
          <a:p>
            <a:pPr algn="just"/>
            <a:r>
              <a:rPr lang="en-GB" sz="1400" dirty="0" smtClean="0"/>
              <a:t>Bootstrap only supports one modal window at a time. Nested modals aren’t supported as we believe them to be poor user experiences.</a:t>
            </a:r>
          </a:p>
          <a:p>
            <a:pPr algn="just"/>
            <a:r>
              <a:rPr lang="en-GB" sz="1400" dirty="0" smtClean="0"/>
              <a:t>Modals use position: fixed, which can sometimes be a bit particular about its rendering. Whenever possible, place your modal HTML in a top-level position to avoid potential interference from other elements. You’ll likely run into issues when nesting a .modal within another fixed element.</a:t>
            </a:r>
          </a:p>
          <a:p>
            <a:r>
              <a:rPr lang="en-GB" sz="1400" dirty="0" smtClean="0"/>
              <a:t>Once again, due to position: fixed, there are some caveats with using modals on mobile devices. </a:t>
            </a:r>
          </a:p>
          <a:p>
            <a:r>
              <a:rPr lang="en-GB" sz="1400" dirty="0" smtClean="0"/>
              <a:t>Due to how HTML5 defines its semantics, the autofocus HTML attribute has no effect in Bootstrap modals. To achieve the same effect, use some custom JavaScript:</a:t>
            </a:r>
          </a:p>
          <a:p>
            <a:pPr algn="just"/>
            <a:endParaRPr lang="en-GB" sz="1400"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1214422"/>
            <a:ext cx="8501122" cy="129266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sz="2400" dirty="0" smtClean="0"/>
              <a:t>&lt;!-- Button to Open the Modal --&gt;</a:t>
            </a:r>
            <a:r>
              <a:rPr lang="en-GB" dirty="0" smtClean="0"/>
              <a:t/>
            </a:r>
            <a:br>
              <a:rPr lang="en-GB" dirty="0" smtClean="0"/>
            </a:br>
            <a:r>
              <a:rPr lang="en-GB" dirty="0" smtClean="0">
                <a:solidFill>
                  <a:srgbClr val="FF0000"/>
                </a:solidFill>
              </a:rPr>
              <a:t>&lt;button type="button" </a:t>
            </a:r>
            <a:r>
              <a:rPr lang="en-GB" dirty="0" smtClean="0">
                <a:solidFill>
                  <a:srgbClr val="00B050"/>
                </a:solidFill>
              </a:rPr>
              <a:t>class="</a:t>
            </a:r>
            <a:r>
              <a:rPr lang="en-GB" dirty="0" err="1" smtClean="0">
                <a:solidFill>
                  <a:srgbClr val="00B050"/>
                </a:solidFill>
              </a:rPr>
              <a:t>btn</a:t>
            </a:r>
            <a:r>
              <a:rPr lang="en-GB" dirty="0" smtClean="0">
                <a:solidFill>
                  <a:srgbClr val="00B050"/>
                </a:solidFill>
              </a:rPr>
              <a:t> </a:t>
            </a:r>
            <a:r>
              <a:rPr lang="en-GB" dirty="0" err="1" smtClean="0">
                <a:solidFill>
                  <a:srgbClr val="00B050"/>
                </a:solidFill>
              </a:rPr>
              <a:t>btn</a:t>
            </a:r>
            <a:r>
              <a:rPr lang="en-GB" dirty="0" smtClean="0">
                <a:solidFill>
                  <a:srgbClr val="00B050"/>
                </a:solidFill>
              </a:rPr>
              <a:t>-primary"</a:t>
            </a:r>
            <a:r>
              <a:rPr lang="en-GB" dirty="0" smtClean="0">
                <a:solidFill>
                  <a:srgbClr val="FF0000"/>
                </a:solidFill>
              </a:rPr>
              <a:t> data-toggle="modal" data-target="#myModal"&gt;</a:t>
            </a:r>
            <a:r>
              <a:rPr lang="en-GB" dirty="0" smtClean="0"/>
              <a:t/>
            </a:r>
            <a:br>
              <a:rPr lang="en-GB" dirty="0" smtClean="0"/>
            </a:br>
            <a:r>
              <a:rPr lang="en-GB" dirty="0" smtClean="0"/>
              <a:t>  Open modal</a:t>
            </a:r>
            <a:br>
              <a:rPr lang="en-GB" dirty="0" smtClean="0"/>
            </a:br>
            <a:r>
              <a:rPr lang="en-GB" dirty="0" smtClean="0"/>
              <a:t>&lt;/button&gt;</a:t>
            </a:r>
            <a:endParaRPr lang="en-US" dirty="0"/>
          </a:p>
        </p:txBody>
      </p:sp>
      <p:sp>
        <p:nvSpPr>
          <p:cNvPr id="4" name="Rectangle 3"/>
          <p:cNvSpPr/>
          <p:nvPr/>
        </p:nvSpPr>
        <p:spPr>
          <a:xfrm>
            <a:off x="3357522" y="2643182"/>
            <a:ext cx="5786478" cy="2308324"/>
          </a:xfrm>
          <a:prstGeom prst="rect">
            <a:avLst/>
          </a:prstGeom>
        </p:spPr>
        <p:txBody>
          <a:bodyPr wrap="square">
            <a:spAutoFit/>
          </a:bodyPr>
          <a:lstStyle/>
          <a:p>
            <a:r>
              <a:rPr lang="en-US" sz="1600" dirty="0" smtClean="0"/>
              <a:t>&lt;button type="button" </a:t>
            </a:r>
            <a:r>
              <a:rPr lang="en-US" sz="1600" dirty="0" smtClean="0">
                <a:solidFill>
                  <a:srgbClr val="00B050"/>
                </a:solidFill>
              </a:rPr>
              <a:t>class="</a:t>
            </a:r>
            <a:r>
              <a:rPr lang="en-US" sz="1600" dirty="0" err="1" smtClean="0">
                <a:solidFill>
                  <a:srgbClr val="00B050"/>
                </a:solidFill>
              </a:rPr>
              <a:t>btn</a:t>
            </a:r>
            <a:r>
              <a:rPr lang="en-US" sz="1600" dirty="0" smtClean="0"/>
              <a:t>"&gt;Basic&lt;/button&gt;</a:t>
            </a:r>
            <a:br>
              <a:rPr lang="en-US" sz="1600" dirty="0" smtClean="0"/>
            </a:br>
            <a:r>
              <a:rPr lang="en-US" sz="1600" dirty="0" smtClean="0"/>
              <a:t>&lt;button type="button" </a:t>
            </a:r>
            <a:r>
              <a:rPr lang="en-US" sz="1600" b="1" dirty="0" smtClean="0">
                <a:solidFill>
                  <a:srgbClr val="00B050"/>
                </a:solidFill>
              </a:rPr>
              <a:t>class="</a:t>
            </a:r>
            <a:r>
              <a:rPr lang="en-US" sz="1600" b="1" dirty="0" err="1" smtClean="0">
                <a:solidFill>
                  <a:srgbClr val="00B050"/>
                </a:solidFill>
              </a:rPr>
              <a:t>btn</a:t>
            </a:r>
            <a:r>
              <a:rPr lang="en-US" sz="1600" b="1" dirty="0" smtClean="0">
                <a:solidFill>
                  <a:srgbClr val="00B050"/>
                </a:solidFill>
              </a:rPr>
              <a:t> </a:t>
            </a:r>
            <a:r>
              <a:rPr lang="en-US" sz="1600" b="1" dirty="0" err="1" smtClean="0">
                <a:solidFill>
                  <a:srgbClr val="00B050"/>
                </a:solidFill>
              </a:rPr>
              <a:t>btn</a:t>
            </a:r>
            <a:r>
              <a:rPr lang="en-US" sz="1600" b="1" dirty="0" smtClean="0">
                <a:solidFill>
                  <a:srgbClr val="00B050"/>
                </a:solidFill>
              </a:rPr>
              <a:t>-default"&gt;</a:t>
            </a:r>
            <a:r>
              <a:rPr lang="en-US" sz="1600" dirty="0" smtClean="0"/>
              <a:t>Default&lt;/button&gt;</a:t>
            </a:r>
            <a:br>
              <a:rPr lang="en-US" sz="1600" dirty="0" smtClean="0"/>
            </a:br>
            <a:r>
              <a:rPr lang="en-US" sz="1600" dirty="0" smtClean="0"/>
              <a:t>&lt;button type="button" </a:t>
            </a:r>
            <a:r>
              <a:rPr lang="en-US" sz="1600" b="1" dirty="0" smtClean="0">
                <a:solidFill>
                  <a:srgbClr val="00B050"/>
                </a:solidFill>
              </a:rPr>
              <a:t>class="</a:t>
            </a:r>
            <a:r>
              <a:rPr lang="en-US" sz="1600" b="1" dirty="0" err="1" smtClean="0">
                <a:solidFill>
                  <a:srgbClr val="00B050"/>
                </a:solidFill>
              </a:rPr>
              <a:t>btn</a:t>
            </a:r>
            <a:r>
              <a:rPr lang="en-US" sz="1600" b="1" dirty="0" smtClean="0">
                <a:solidFill>
                  <a:srgbClr val="00B050"/>
                </a:solidFill>
              </a:rPr>
              <a:t> </a:t>
            </a:r>
            <a:r>
              <a:rPr lang="en-US" sz="1600" b="1" dirty="0" err="1" smtClean="0">
                <a:solidFill>
                  <a:srgbClr val="00B050"/>
                </a:solidFill>
              </a:rPr>
              <a:t>btn</a:t>
            </a:r>
            <a:r>
              <a:rPr lang="en-US" sz="1600" b="1" dirty="0" smtClean="0">
                <a:solidFill>
                  <a:srgbClr val="00B050"/>
                </a:solidFill>
              </a:rPr>
              <a:t>-primary</a:t>
            </a:r>
            <a:r>
              <a:rPr lang="en-US" sz="1600" dirty="0" smtClean="0"/>
              <a:t>"&gt;Primary&lt;/button&gt;</a:t>
            </a:r>
            <a:br>
              <a:rPr lang="en-US" sz="1600" dirty="0" smtClean="0"/>
            </a:br>
            <a:r>
              <a:rPr lang="en-US" sz="1600" dirty="0" smtClean="0"/>
              <a:t>&lt;button type="button"</a:t>
            </a:r>
            <a:r>
              <a:rPr lang="en-US" sz="1600" b="1" dirty="0" smtClean="0">
                <a:solidFill>
                  <a:srgbClr val="00B050"/>
                </a:solidFill>
              </a:rPr>
              <a:t> class="</a:t>
            </a:r>
            <a:r>
              <a:rPr lang="en-US" sz="1600" b="1" dirty="0" err="1" smtClean="0">
                <a:solidFill>
                  <a:srgbClr val="00B050"/>
                </a:solidFill>
              </a:rPr>
              <a:t>btn</a:t>
            </a:r>
            <a:r>
              <a:rPr lang="en-US" sz="1600" b="1" dirty="0" smtClean="0">
                <a:solidFill>
                  <a:srgbClr val="00B050"/>
                </a:solidFill>
              </a:rPr>
              <a:t> </a:t>
            </a:r>
            <a:r>
              <a:rPr lang="en-US" sz="1600" b="1" dirty="0" err="1" smtClean="0">
                <a:solidFill>
                  <a:srgbClr val="00B050"/>
                </a:solidFill>
              </a:rPr>
              <a:t>btn</a:t>
            </a:r>
            <a:r>
              <a:rPr lang="en-US" sz="1600" b="1" dirty="0" smtClean="0">
                <a:solidFill>
                  <a:srgbClr val="00B050"/>
                </a:solidFill>
              </a:rPr>
              <a:t>-success</a:t>
            </a:r>
            <a:r>
              <a:rPr lang="en-US" sz="1600" dirty="0" smtClean="0"/>
              <a:t>"&gt;Success&lt;/button&gt;</a:t>
            </a:r>
            <a:br>
              <a:rPr lang="en-US" sz="1600" dirty="0" smtClean="0"/>
            </a:br>
            <a:r>
              <a:rPr lang="en-US" sz="1600" dirty="0" smtClean="0"/>
              <a:t>&lt;button type="button" </a:t>
            </a:r>
            <a:r>
              <a:rPr lang="en-US" sz="1600" b="1" dirty="0" smtClean="0">
                <a:solidFill>
                  <a:srgbClr val="00B050"/>
                </a:solidFill>
              </a:rPr>
              <a:t>class="</a:t>
            </a:r>
            <a:r>
              <a:rPr lang="en-US" sz="1600" b="1" dirty="0" err="1" smtClean="0">
                <a:solidFill>
                  <a:srgbClr val="00B050"/>
                </a:solidFill>
              </a:rPr>
              <a:t>btn</a:t>
            </a:r>
            <a:r>
              <a:rPr lang="en-US" sz="1600" b="1" dirty="0" smtClean="0">
                <a:solidFill>
                  <a:srgbClr val="00B050"/>
                </a:solidFill>
              </a:rPr>
              <a:t> </a:t>
            </a:r>
            <a:r>
              <a:rPr lang="en-US" sz="1600" b="1" dirty="0" err="1" smtClean="0">
                <a:solidFill>
                  <a:srgbClr val="00B050"/>
                </a:solidFill>
              </a:rPr>
              <a:t>btn</a:t>
            </a:r>
            <a:r>
              <a:rPr lang="en-US" sz="1600" b="1" dirty="0" smtClean="0">
                <a:solidFill>
                  <a:srgbClr val="00B050"/>
                </a:solidFill>
              </a:rPr>
              <a:t>-info</a:t>
            </a:r>
            <a:r>
              <a:rPr lang="en-US" sz="1600" dirty="0" smtClean="0"/>
              <a:t>"&gt;Info&lt;/button&gt;</a:t>
            </a:r>
            <a:br>
              <a:rPr lang="en-US" sz="1600" dirty="0" smtClean="0"/>
            </a:br>
            <a:r>
              <a:rPr lang="en-US" sz="1600" dirty="0" smtClean="0"/>
              <a:t>&lt;button type="button" </a:t>
            </a:r>
            <a:r>
              <a:rPr lang="en-US" sz="1600" b="1" dirty="0" smtClean="0">
                <a:solidFill>
                  <a:srgbClr val="00B050"/>
                </a:solidFill>
              </a:rPr>
              <a:t>class="</a:t>
            </a:r>
            <a:r>
              <a:rPr lang="en-US" sz="1600" b="1" dirty="0" err="1" smtClean="0">
                <a:solidFill>
                  <a:srgbClr val="00B050"/>
                </a:solidFill>
              </a:rPr>
              <a:t>btn</a:t>
            </a:r>
            <a:r>
              <a:rPr lang="en-US" sz="1600" b="1" dirty="0" smtClean="0">
                <a:solidFill>
                  <a:srgbClr val="00B050"/>
                </a:solidFill>
              </a:rPr>
              <a:t> </a:t>
            </a:r>
            <a:r>
              <a:rPr lang="en-US" sz="1600" b="1" dirty="0" err="1" smtClean="0">
                <a:solidFill>
                  <a:srgbClr val="00B050"/>
                </a:solidFill>
              </a:rPr>
              <a:t>btn</a:t>
            </a:r>
            <a:r>
              <a:rPr lang="en-US" sz="1600" b="1" dirty="0" smtClean="0">
                <a:solidFill>
                  <a:srgbClr val="00B050"/>
                </a:solidFill>
              </a:rPr>
              <a:t>-warning</a:t>
            </a:r>
            <a:r>
              <a:rPr lang="en-US" sz="1600" dirty="0" smtClean="0"/>
              <a:t>"&gt;Warning&lt;/button&gt;</a:t>
            </a:r>
            <a:br>
              <a:rPr lang="en-US" sz="1600" dirty="0" smtClean="0"/>
            </a:br>
            <a:r>
              <a:rPr lang="en-US" sz="1600" dirty="0" smtClean="0"/>
              <a:t>&lt;button type="button" </a:t>
            </a:r>
            <a:r>
              <a:rPr lang="en-US" sz="1600" b="1" dirty="0" smtClean="0">
                <a:solidFill>
                  <a:srgbClr val="00B050"/>
                </a:solidFill>
              </a:rPr>
              <a:t>class="</a:t>
            </a:r>
            <a:r>
              <a:rPr lang="en-US" sz="1600" b="1" dirty="0" err="1" smtClean="0">
                <a:solidFill>
                  <a:srgbClr val="00B050"/>
                </a:solidFill>
              </a:rPr>
              <a:t>btn</a:t>
            </a:r>
            <a:r>
              <a:rPr lang="en-US" sz="1600" b="1" dirty="0" smtClean="0">
                <a:solidFill>
                  <a:srgbClr val="00B050"/>
                </a:solidFill>
              </a:rPr>
              <a:t> </a:t>
            </a:r>
            <a:r>
              <a:rPr lang="en-US" sz="1600" b="1" dirty="0" err="1" smtClean="0">
                <a:solidFill>
                  <a:srgbClr val="00B050"/>
                </a:solidFill>
              </a:rPr>
              <a:t>btn</a:t>
            </a:r>
            <a:r>
              <a:rPr lang="en-US" sz="1600" b="1" dirty="0" smtClean="0">
                <a:solidFill>
                  <a:srgbClr val="00B050"/>
                </a:solidFill>
              </a:rPr>
              <a:t>-danger</a:t>
            </a:r>
            <a:r>
              <a:rPr lang="en-US" sz="1600" dirty="0" smtClean="0"/>
              <a:t>"&gt;Danger&lt;/button&gt;</a:t>
            </a:r>
            <a:br>
              <a:rPr lang="en-US" sz="1600" dirty="0" smtClean="0"/>
            </a:br>
            <a:r>
              <a:rPr lang="en-US" sz="1600" dirty="0" smtClean="0"/>
              <a:t>&lt;button type="button" </a:t>
            </a:r>
            <a:r>
              <a:rPr lang="en-US" sz="1600" b="1" dirty="0" smtClean="0">
                <a:solidFill>
                  <a:srgbClr val="00B050"/>
                </a:solidFill>
              </a:rPr>
              <a:t>class="</a:t>
            </a:r>
            <a:r>
              <a:rPr lang="en-US" sz="1600" b="1" dirty="0" err="1" smtClean="0">
                <a:solidFill>
                  <a:srgbClr val="00B050"/>
                </a:solidFill>
              </a:rPr>
              <a:t>btn</a:t>
            </a:r>
            <a:r>
              <a:rPr lang="en-US" sz="1600" b="1" dirty="0" smtClean="0">
                <a:solidFill>
                  <a:srgbClr val="00B050"/>
                </a:solidFill>
              </a:rPr>
              <a:t> </a:t>
            </a:r>
            <a:r>
              <a:rPr lang="en-US" sz="1600" b="1" dirty="0" err="1" smtClean="0">
                <a:solidFill>
                  <a:srgbClr val="00B050"/>
                </a:solidFill>
              </a:rPr>
              <a:t>btn</a:t>
            </a:r>
            <a:r>
              <a:rPr lang="en-US" sz="1600" b="1" dirty="0" smtClean="0">
                <a:solidFill>
                  <a:srgbClr val="00B050"/>
                </a:solidFill>
              </a:rPr>
              <a:t>-link</a:t>
            </a:r>
            <a:r>
              <a:rPr lang="en-US" sz="1600" dirty="0" smtClean="0"/>
              <a:t>"&gt;Link&lt;/button&gt;</a:t>
            </a:r>
            <a:endParaRPr lang="en-US" sz="1600" dirty="0"/>
          </a:p>
        </p:txBody>
      </p:sp>
      <p:sp>
        <p:nvSpPr>
          <p:cNvPr id="1025" name="Rectangle 1"/>
          <p:cNvSpPr>
            <a:spLocks noChangeArrowheads="1"/>
          </p:cNvSpPr>
          <p:nvPr/>
        </p:nvSpPr>
        <p:spPr bwMode="auto">
          <a:xfrm>
            <a:off x="357158" y="4786322"/>
            <a:ext cx="9144000"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0000"/>
                </a:solidFill>
                <a:effectLst/>
                <a:latin typeface="Arial" pitchFamily="34" charset="0"/>
                <a:cs typeface="Arial" pitchFamily="34" charset="0"/>
              </a:rPr>
              <a:t>data-toggle and data-target.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i="0" u="none" strike="noStrike" cap="none" normalizeH="0" baseline="0" dirty="0" smtClean="0">
                <a:ln>
                  <a:noFill/>
                </a:ln>
                <a:solidFill>
                  <a:srgbClr val="3A3A3A"/>
                </a:solidFill>
                <a:effectLst/>
                <a:latin typeface="Arial" pitchFamily="34" charset="0"/>
                <a:cs typeface="Arial" pitchFamily="34" charset="0"/>
              </a:rPr>
              <a:t>The toggle tells Bootstrap what to do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i="0" u="none" strike="noStrike" cap="none" normalizeH="0" baseline="0" dirty="0" smtClean="0">
                <a:ln>
                  <a:noFill/>
                </a:ln>
                <a:solidFill>
                  <a:srgbClr val="3A3A3A"/>
                </a:solidFill>
                <a:effectLst/>
                <a:latin typeface="Arial" pitchFamily="34" charset="0"/>
                <a:cs typeface="Arial" pitchFamily="34" charset="0"/>
              </a:rPr>
              <a:t>the target tells Bootstrap which element is going to open.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i="0" u="none" strike="noStrike" cap="none" normalizeH="0" baseline="0" dirty="0" smtClean="0">
                <a:ln>
                  <a:noFill/>
                </a:ln>
                <a:solidFill>
                  <a:srgbClr val="3A3A3A"/>
                </a:solidFill>
                <a:effectLst/>
                <a:latin typeface="Arial" pitchFamily="34" charset="0"/>
                <a:cs typeface="Arial" pitchFamily="34" charset="0"/>
              </a:rPr>
              <a:t> So whenever a link like that is clicked,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i="0" u="none" strike="noStrike" cap="none" normalizeH="0" baseline="0" dirty="0" smtClean="0">
                <a:ln>
                  <a:noFill/>
                </a:ln>
                <a:solidFill>
                  <a:srgbClr val="3A3A3A"/>
                </a:solidFill>
                <a:effectLst/>
                <a:latin typeface="Arial" pitchFamily="34" charset="0"/>
                <a:cs typeface="Arial" pitchFamily="34" charset="0"/>
              </a:rPr>
              <a:t>a modal with an ID of “basic Modal” will appear.</a:t>
            </a:r>
            <a:r>
              <a:rPr kumimoji="0" lang="en-US" sz="800" i="0" u="none" strike="noStrike" cap="none" normalizeH="0" baseline="0" dirty="0" smtClean="0">
                <a:ln>
                  <a:noFill/>
                </a:ln>
                <a:solidFill>
                  <a:schemeClr val="tx1"/>
                </a:solidFill>
                <a:effectLst/>
                <a:latin typeface="Arial" pitchFamily="34" charset="0"/>
                <a:cs typeface="Arial" pitchFamily="34" charset="0"/>
              </a:rPr>
              <a:t> </a:t>
            </a:r>
            <a:endParaRPr kumimoji="0" lang="en-US" sz="18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20" y="214290"/>
            <a:ext cx="764386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dirty="0" smtClean="0"/>
              <a:t>&lt;!-- The Modal --&gt;</a:t>
            </a:r>
          </a:p>
          <a:p>
            <a:r>
              <a:rPr lang="en-GB" dirty="0" smtClean="0"/>
              <a:t>  &lt;div </a:t>
            </a:r>
            <a:r>
              <a:rPr lang="en-GB" b="1" dirty="0" smtClean="0">
                <a:solidFill>
                  <a:srgbClr val="00B050"/>
                </a:solidFill>
              </a:rPr>
              <a:t>class="modal fade" </a:t>
            </a:r>
            <a:r>
              <a:rPr lang="en-GB" dirty="0" smtClean="0"/>
              <a:t>id="myModal"&gt;</a:t>
            </a:r>
          </a:p>
          <a:p>
            <a:r>
              <a:rPr lang="en-GB" dirty="0" smtClean="0"/>
              <a:t>    &lt;div </a:t>
            </a:r>
            <a:r>
              <a:rPr lang="en-GB" b="1" dirty="0" smtClean="0">
                <a:solidFill>
                  <a:srgbClr val="00B050"/>
                </a:solidFill>
              </a:rPr>
              <a:t>class="modal-dialog modal-</a:t>
            </a:r>
            <a:r>
              <a:rPr lang="en-GB" b="1" dirty="0" err="1" smtClean="0">
                <a:solidFill>
                  <a:srgbClr val="00B050"/>
                </a:solidFill>
              </a:rPr>
              <a:t>sm</a:t>
            </a:r>
            <a:r>
              <a:rPr lang="en-GB" dirty="0" smtClean="0"/>
              <a:t>"&gt;</a:t>
            </a:r>
          </a:p>
          <a:p>
            <a:r>
              <a:rPr lang="en-GB" dirty="0" smtClean="0"/>
              <a:t>      &lt;div </a:t>
            </a:r>
            <a:r>
              <a:rPr lang="en-GB" b="1" dirty="0" smtClean="0">
                <a:solidFill>
                  <a:srgbClr val="00B050"/>
                </a:solidFill>
              </a:rPr>
              <a:t>class="modal-content</a:t>
            </a:r>
            <a:r>
              <a:rPr lang="en-GB" dirty="0" smtClean="0"/>
              <a:t>"&gt;</a:t>
            </a:r>
            <a:endParaRPr lang="en-US" dirty="0"/>
          </a:p>
        </p:txBody>
      </p:sp>
      <p:sp>
        <p:nvSpPr>
          <p:cNvPr id="7" name="Rectangle 6"/>
          <p:cNvSpPr/>
          <p:nvPr/>
        </p:nvSpPr>
        <p:spPr>
          <a:xfrm>
            <a:off x="0" y="1714488"/>
            <a:ext cx="8143900" cy="369332"/>
          </a:xfrm>
          <a:prstGeom prst="rect">
            <a:avLst/>
          </a:prstGeom>
        </p:spPr>
        <p:txBody>
          <a:bodyPr wrap="square">
            <a:spAutoFit/>
          </a:bodyPr>
          <a:lstStyle/>
          <a:p>
            <a:r>
              <a:rPr lang="en-GB" dirty="0" smtClean="0"/>
              <a:t>The .</a:t>
            </a:r>
            <a:r>
              <a:rPr lang="en-GB" b="1" dirty="0" smtClean="0"/>
              <a:t>fade class</a:t>
            </a:r>
            <a:r>
              <a:rPr lang="en-GB" dirty="0" smtClean="0"/>
              <a:t> adds a transition effect which fades the </a:t>
            </a:r>
            <a:r>
              <a:rPr lang="en-GB" b="1" dirty="0" smtClean="0"/>
              <a:t>modal</a:t>
            </a:r>
            <a:r>
              <a:rPr lang="en-GB" dirty="0" smtClean="0"/>
              <a:t> in and out.</a:t>
            </a:r>
            <a:endParaRPr lang="en-US" dirty="0"/>
          </a:p>
        </p:txBody>
      </p:sp>
      <p:sp>
        <p:nvSpPr>
          <p:cNvPr id="8" name="Rectangle 7"/>
          <p:cNvSpPr/>
          <p:nvPr/>
        </p:nvSpPr>
        <p:spPr>
          <a:xfrm>
            <a:off x="142844" y="2071678"/>
            <a:ext cx="6572296" cy="369332"/>
          </a:xfrm>
          <a:prstGeom prst="rect">
            <a:avLst/>
          </a:prstGeom>
        </p:spPr>
        <p:txBody>
          <a:bodyPr wrap="square">
            <a:spAutoFit/>
          </a:bodyPr>
          <a:lstStyle/>
          <a:p>
            <a:r>
              <a:rPr lang="en-GB" dirty="0" smtClean="0"/>
              <a:t>the .</a:t>
            </a:r>
            <a:r>
              <a:rPr lang="en-GB" b="1" dirty="0" smtClean="0"/>
              <a:t>modal</a:t>
            </a:r>
            <a:r>
              <a:rPr lang="en-GB" dirty="0" smtClean="0"/>
              <a:t>-</a:t>
            </a:r>
            <a:r>
              <a:rPr lang="en-GB" b="1" dirty="0" err="1" smtClean="0"/>
              <a:t>sm</a:t>
            </a:r>
            <a:r>
              <a:rPr lang="en-GB" dirty="0" smtClean="0"/>
              <a:t> class in Bootstrap to set small </a:t>
            </a:r>
            <a:r>
              <a:rPr lang="en-GB" b="1" dirty="0" smtClean="0"/>
              <a:t>modal</a:t>
            </a:r>
            <a:r>
              <a:rPr lang="en-GB" dirty="0" smtClean="0"/>
              <a:t> with less width.</a:t>
            </a:r>
            <a:endParaRPr lang="en-US" dirty="0"/>
          </a:p>
        </p:txBody>
      </p:sp>
      <p:sp>
        <p:nvSpPr>
          <p:cNvPr id="9" name="Rectangle 8"/>
          <p:cNvSpPr/>
          <p:nvPr/>
        </p:nvSpPr>
        <p:spPr>
          <a:xfrm>
            <a:off x="214282" y="2571744"/>
            <a:ext cx="4272323" cy="369332"/>
          </a:xfrm>
          <a:prstGeom prst="rect">
            <a:avLst/>
          </a:prstGeom>
        </p:spPr>
        <p:txBody>
          <a:bodyPr wrap="none">
            <a:spAutoFit/>
          </a:bodyPr>
          <a:lstStyle/>
          <a:p>
            <a:r>
              <a:rPr lang="en-GB" b="1" dirty="0" smtClean="0"/>
              <a:t>modal-content</a:t>
            </a:r>
            <a:r>
              <a:rPr lang="en-GB" dirty="0" smtClean="0"/>
              <a:t> class defines the modal content</a:t>
            </a:r>
            <a:endParaRPr lang="en-US" dirty="0"/>
          </a:p>
        </p:txBody>
      </p:sp>
      <p:sp>
        <p:nvSpPr>
          <p:cNvPr id="10" name="Rectangle 9"/>
          <p:cNvSpPr/>
          <p:nvPr/>
        </p:nvSpPr>
        <p:spPr>
          <a:xfrm>
            <a:off x="142844" y="3071810"/>
            <a:ext cx="7786742" cy="369332"/>
          </a:xfrm>
          <a:prstGeom prst="rect">
            <a:avLst/>
          </a:prstGeom>
        </p:spPr>
        <p:txBody>
          <a:bodyPr wrap="square">
            <a:spAutoFit/>
          </a:bodyPr>
          <a:lstStyle/>
          <a:p>
            <a:r>
              <a:rPr lang="en-GB" dirty="0" smtClean="0"/>
              <a:t>Modal content can be any HTML element (</a:t>
            </a:r>
            <a:r>
              <a:rPr lang="en-GB" dirty="0" err="1" smtClean="0"/>
              <a:t>divs</a:t>
            </a:r>
            <a:r>
              <a:rPr lang="en-GB" dirty="0" smtClean="0"/>
              <a:t>, headings, paragraphs, images, etc.).</a:t>
            </a:r>
            <a:endParaRPr lang="en-US" dirty="0"/>
          </a:p>
        </p:txBody>
      </p:sp>
      <p:sp>
        <p:nvSpPr>
          <p:cNvPr id="11" name="Rectangle 10"/>
          <p:cNvSpPr/>
          <p:nvPr/>
        </p:nvSpPr>
        <p:spPr>
          <a:xfrm>
            <a:off x="285720" y="3571876"/>
            <a:ext cx="6643734"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dirty="0" smtClean="0"/>
              <a:t>&lt;!-- Fading modal --&gt;</a:t>
            </a:r>
            <a:br>
              <a:rPr lang="en-GB" dirty="0" smtClean="0"/>
            </a:br>
            <a:r>
              <a:rPr lang="en-GB" dirty="0" smtClean="0"/>
              <a:t>&lt;div class="modal fade"&gt;&lt;/div&gt;</a:t>
            </a:r>
            <a:br>
              <a:rPr lang="en-GB" dirty="0" smtClean="0"/>
            </a:br>
            <a:r>
              <a:rPr lang="en-GB" dirty="0" smtClean="0"/>
              <a:t/>
            </a:r>
            <a:br>
              <a:rPr lang="en-GB" dirty="0" smtClean="0"/>
            </a:br>
            <a:r>
              <a:rPr lang="en-GB" dirty="0" smtClean="0"/>
              <a:t>&lt;!-- Modal without animation --&gt;</a:t>
            </a:r>
            <a:br>
              <a:rPr lang="en-GB" dirty="0" smtClean="0"/>
            </a:br>
            <a:r>
              <a:rPr lang="en-GB" dirty="0" smtClean="0"/>
              <a:t>&lt;div class="modal"&gt;&lt;/div&gt;</a:t>
            </a:r>
            <a:endParaRPr lang="en-US" dirty="0"/>
          </a:p>
        </p:txBody>
      </p:sp>
      <p:sp>
        <p:nvSpPr>
          <p:cNvPr id="30721" name="Rectangle 1"/>
          <p:cNvSpPr>
            <a:spLocks noChangeArrowheads="1"/>
          </p:cNvSpPr>
          <p:nvPr/>
        </p:nvSpPr>
        <p:spPr bwMode="auto">
          <a:xfrm>
            <a:off x="357158" y="5286388"/>
            <a:ext cx="7643866" cy="1056643"/>
          </a:xfrm>
          <a:prstGeom prst="rect">
            <a:avLst/>
          </a:prstGeom>
          <a:solidFill>
            <a:srgbClr val="FFFFFF"/>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cs typeface="Segoe UI" pitchFamily="34" charset="0"/>
              </a:rPr>
              <a:t>Modal 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Verdana" pitchFamily="34" charset="0"/>
                <a:cs typeface="Arial" pitchFamily="34" charset="0"/>
              </a:rPr>
              <a:t>Change the size of the modal by adding the </a:t>
            </a:r>
            <a:r>
              <a:rPr kumimoji="0" lang="en-US" sz="1100" b="1" i="0" u="none" strike="noStrike" cap="none" normalizeH="0" baseline="0" dirty="0" smtClean="0">
                <a:ln>
                  <a:noFill/>
                </a:ln>
                <a:solidFill>
                  <a:srgbClr val="DC143C"/>
                </a:solidFill>
                <a:effectLst/>
                <a:latin typeface="Consolas" pitchFamily="49" charset="0"/>
                <a:cs typeface="Arial" pitchFamily="34" charset="0"/>
              </a:rPr>
              <a:t>.modal-</a:t>
            </a:r>
            <a:r>
              <a:rPr kumimoji="0" lang="en-US" sz="1100" b="1" i="0" u="none" strike="noStrike" cap="none" normalizeH="0" baseline="0" dirty="0" err="1" smtClean="0">
                <a:ln>
                  <a:noFill/>
                </a:ln>
                <a:solidFill>
                  <a:srgbClr val="DC143C"/>
                </a:solidFill>
                <a:effectLst/>
                <a:latin typeface="Consolas" pitchFamily="49" charset="0"/>
                <a:cs typeface="Arial" pitchFamily="34" charset="0"/>
              </a:rPr>
              <a:t>sm</a:t>
            </a:r>
            <a:r>
              <a:rPr kumimoji="0" lang="en-US" sz="1100" b="1" i="0" u="none" strike="noStrike" cap="none" normalizeH="0" baseline="0" dirty="0" smtClean="0">
                <a:ln>
                  <a:noFill/>
                </a:ln>
                <a:solidFill>
                  <a:srgbClr val="000000"/>
                </a:solidFill>
                <a:effectLst/>
                <a:latin typeface="Verdana" pitchFamily="34" charset="0"/>
                <a:cs typeface="Arial" pitchFamily="34" charset="0"/>
              </a:rPr>
              <a:t> class for small modals, </a:t>
            </a:r>
            <a:r>
              <a:rPr kumimoji="0" lang="en-US" sz="1100" b="1" i="0" u="none" strike="noStrike" cap="none" normalizeH="0" baseline="0" dirty="0" smtClean="0">
                <a:ln>
                  <a:noFill/>
                </a:ln>
                <a:solidFill>
                  <a:srgbClr val="DC143C"/>
                </a:solidFill>
                <a:effectLst/>
                <a:latin typeface="Consolas" pitchFamily="49" charset="0"/>
                <a:cs typeface="Arial" pitchFamily="34" charset="0"/>
              </a:rPr>
              <a:t>.modal-</a:t>
            </a:r>
            <a:r>
              <a:rPr kumimoji="0" lang="en-US" sz="1100" b="1" i="0" u="none" strike="noStrike" cap="none" normalizeH="0" baseline="0" dirty="0" err="1" smtClean="0">
                <a:ln>
                  <a:noFill/>
                </a:ln>
                <a:solidFill>
                  <a:srgbClr val="DC143C"/>
                </a:solidFill>
                <a:effectLst/>
                <a:latin typeface="Consolas" pitchFamily="49" charset="0"/>
                <a:cs typeface="Arial" pitchFamily="34" charset="0"/>
              </a:rPr>
              <a:t>lg</a:t>
            </a:r>
            <a:r>
              <a:rPr kumimoji="0" lang="en-US" sz="1100" b="1" i="0" u="none" strike="noStrike" cap="none" normalizeH="0" baseline="0" dirty="0" smtClean="0">
                <a:ln>
                  <a:noFill/>
                </a:ln>
                <a:solidFill>
                  <a:srgbClr val="000000"/>
                </a:solidFill>
                <a:effectLst/>
                <a:latin typeface="Verdana" pitchFamily="34" charset="0"/>
                <a:cs typeface="Arial" pitchFamily="34" charset="0"/>
              </a:rPr>
              <a:t> class for large modals, or </a:t>
            </a:r>
            <a:r>
              <a:rPr kumimoji="0" lang="en-US" sz="1100" b="1" i="0" u="none" strike="noStrike" cap="none" normalizeH="0" baseline="0" dirty="0" smtClean="0">
                <a:ln>
                  <a:noFill/>
                </a:ln>
                <a:solidFill>
                  <a:srgbClr val="DC143C"/>
                </a:solidFill>
                <a:effectLst/>
                <a:latin typeface="Consolas" pitchFamily="49" charset="0"/>
                <a:cs typeface="Arial" pitchFamily="34" charset="0"/>
              </a:rPr>
              <a:t>.modal-xl</a:t>
            </a:r>
            <a:r>
              <a:rPr kumimoji="0" lang="en-US" sz="1100" b="1" i="0" u="none" strike="noStrike" cap="none" normalizeH="0" baseline="0" dirty="0" smtClean="0">
                <a:ln>
                  <a:noFill/>
                </a:ln>
                <a:solidFill>
                  <a:srgbClr val="000000"/>
                </a:solidFill>
                <a:effectLst/>
                <a:latin typeface="Verdana" pitchFamily="34" charset="0"/>
                <a:cs typeface="Arial" pitchFamily="34" charset="0"/>
              </a:rPr>
              <a:t> for extra large modals.</a:t>
            </a:r>
            <a:endParaRPr kumimoji="0" lang="en-US"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Verdana" pitchFamily="34" charset="0"/>
                <a:cs typeface="Arial" pitchFamily="34" charset="0"/>
              </a:rPr>
              <a:t>Add the size class to the </a:t>
            </a:r>
            <a:r>
              <a:rPr kumimoji="0" lang="en-US" sz="1100" b="1" i="0" u="none" strike="noStrike" cap="none" normalizeH="0" baseline="0" dirty="0" smtClean="0">
                <a:ln>
                  <a:noFill/>
                </a:ln>
                <a:solidFill>
                  <a:srgbClr val="DC143C"/>
                </a:solidFill>
                <a:effectLst/>
                <a:latin typeface="Consolas" pitchFamily="49" charset="0"/>
                <a:cs typeface="Arial" pitchFamily="34" charset="0"/>
              </a:rPr>
              <a:t>&lt;div&gt;</a:t>
            </a:r>
            <a:r>
              <a:rPr kumimoji="0" lang="en-US" sz="1100" b="1" i="0" u="none" strike="noStrike" cap="none" normalizeH="0" baseline="0" dirty="0" smtClean="0">
                <a:ln>
                  <a:noFill/>
                </a:ln>
                <a:solidFill>
                  <a:srgbClr val="000000"/>
                </a:solidFill>
                <a:effectLst/>
                <a:latin typeface="Verdana" pitchFamily="34" charset="0"/>
                <a:cs typeface="Arial" pitchFamily="34" charset="0"/>
              </a:rPr>
              <a:t> element with class </a:t>
            </a:r>
            <a:r>
              <a:rPr kumimoji="0" lang="en-US" sz="1100" b="1" i="0" u="none" strike="noStrike" cap="none" normalizeH="0" baseline="0" dirty="0" smtClean="0">
                <a:ln>
                  <a:noFill/>
                </a:ln>
                <a:solidFill>
                  <a:srgbClr val="DC143C"/>
                </a:solidFill>
                <a:effectLst/>
                <a:latin typeface="Consolas" pitchFamily="49" charset="0"/>
                <a:cs typeface="Arial" pitchFamily="34" charset="0"/>
              </a:rPr>
              <a:t>.modal-dialog</a:t>
            </a:r>
            <a:r>
              <a:rPr kumimoji="0" lang="en-US" sz="1100" b="0" i="0" u="none" strike="noStrike" cap="none" normalizeH="0" baseline="0" dirty="0" smtClean="0">
                <a:ln>
                  <a:noFill/>
                </a:ln>
                <a:solidFill>
                  <a:srgbClr val="000000"/>
                </a:solidFill>
                <a:effectLst/>
                <a:latin typeface="Verdana"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357166"/>
            <a:ext cx="7572428" cy="923330"/>
          </a:xfrm>
          <a:prstGeom prst="rect">
            <a:avLst/>
          </a:prstGeom>
        </p:spPr>
        <p:txBody>
          <a:bodyPr wrap="square">
            <a:spAutoFit/>
          </a:bodyPr>
          <a:lstStyle/>
          <a:p>
            <a:r>
              <a:rPr lang="en-GB" b="1" dirty="0" smtClean="0"/>
              <a:t>Scrolling Modal</a:t>
            </a:r>
          </a:p>
          <a:p>
            <a:r>
              <a:rPr lang="en-GB" dirty="0" smtClean="0"/>
              <a:t>When you have a lot of content inside the modal, a scrollbar is added to the page. See the examples below to understand it:</a:t>
            </a:r>
            <a:endParaRPr lang="en-GB" dirty="0"/>
          </a:p>
        </p:txBody>
      </p:sp>
      <p:sp>
        <p:nvSpPr>
          <p:cNvPr id="6" name="Rectangle 5"/>
          <p:cNvSpPr/>
          <p:nvPr/>
        </p:nvSpPr>
        <p:spPr>
          <a:xfrm>
            <a:off x="214282" y="1357298"/>
            <a:ext cx="260840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smtClean="0"/>
              <a:t>&lt;div class="modal-dialog"&gt;</a:t>
            </a:r>
            <a:endParaRPr lang="en-US" dirty="0"/>
          </a:p>
        </p:txBody>
      </p:sp>
      <p:sp>
        <p:nvSpPr>
          <p:cNvPr id="31745" name="Rectangle 1"/>
          <p:cNvSpPr>
            <a:spLocks noChangeArrowheads="1"/>
          </p:cNvSpPr>
          <p:nvPr/>
        </p:nvSpPr>
        <p:spPr bwMode="auto">
          <a:xfrm>
            <a:off x="0" y="2000240"/>
            <a:ext cx="91440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However, it is possible to only scroll inside the modal, instead of the page itself, by adding </a:t>
            </a:r>
            <a:r>
              <a:rPr kumimoji="0" lang="en-US" sz="1100" b="0" i="0" u="none" strike="noStrike" cap="none" normalizeH="0" baseline="0" dirty="0" smtClean="0">
                <a:ln>
                  <a:noFill/>
                </a:ln>
                <a:solidFill>
                  <a:srgbClr val="DC143C"/>
                </a:solidFill>
                <a:effectLst/>
                <a:latin typeface="Consolas" pitchFamily="49" charset="0"/>
                <a:cs typeface="Arial" pitchFamily="34" charset="0"/>
              </a:rPr>
              <a:t>.modal-dialog-scrollable</a:t>
            </a:r>
            <a:r>
              <a:rPr kumimoji="0" lang="en-US" sz="1100" b="0" i="0" u="none" strike="noStrike" cap="none" normalizeH="0" baseline="0" dirty="0" smtClean="0">
                <a:ln>
                  <a:noFill/>
                </a:ln>
                <a:solidFill>
                  <a:srgbClr val="000000"/>
                </a:solidFill>
                <a:effectLst/>
                <a:latin typeface="Verdana" pitchFamily="34" charset="0"/>
                <a:cs typeface="Arial" pitchFamily="34" charset="0"/>
              </a:rPr>
              <a:t> to </a:t>
            </a:r>
            <a:r>
              <a:rPr kumimoji="0" lang="en-US" sz="1100" b="0" i="0" u="none" strike="noStrike" cap="none" normalizeH="0" baseline="0" dirty="0" smtClean="0">
                <a:ln>
                  <a:noFill/>
                </a:ln>
                <a:solidFill>
                  <a:srgbClr val="DC143C"/>
                </a:solidFill>
                <a:effectLst/>
                <a:latin typeface="Consolas" pitchFamily="49" charset="0"/>
                <a:cs typeface="Arial" pitchFamily="34" charset="0"/>
              </a:rPr>
              <a:t>.modal-dialog</a:t>
            </a:r>
            <a:r>
              <a:rPr kumimoji="0" lang="en-US" sz="1100" b="0" i="0" u="none" strike="noStrike" cap="none" normalizeH="0" baseline="0" dirty="0" smtClean="0">
                <a:ln>
                  <a:noFill/>
                </a:ln>
                <a:solidFill>
                  <a:srgbClr val="000000"/>
                </a:solidFill>
                <a:effectLst/>
                <a:latin typeface="Verdana" pitchFamily="34" charset="0"/>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500034" y="2714620"/>
            <a:ext cx="461446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smtClean="0"/>
              <a:t>&lt;div class="modal-dialog modal-dialog-scrollable"&gt;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4"/>
          <p:cNvSpPr/>
          <p:nvPr/>
        </p:nvSpPr>
        <p:spPr>
          <a:xfrm>
            <a:off x="214282" y="142852"/>
            <a:ext cx="8643998"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dirty="0" smtClean="0"/>
              <a:t>&lt;!-- Modal Header --&gt;</a:t>
            </a:r>
          </a:p>
          <a:p>
            <a:r>
              <a:rPr lang="en-GB" dirty="0" smtClean="0"/>
              <a:t>        &lt;div </a:t>
            </a:r>
            <a:r>
              <a:rPr lang="en-GB" b="1" dirty="0" smtClean="0">
                <a:solidFill>
                  <a:srgbClr val="00B050"/>
                </a:solidFill>
              </a:rPr>
              <a:t>class="modal-header</a:t>
            </a:r>
            <a:r>
              <a:rPr lang="en-GB" dirty="0" smtClean="0"/>
              <a:t>"&gt;</a:t>
            </a:r>
          </a:p>
          <a:p>
            <a:r>
              <a:rPr lang="en-GB" dirty="0" smtClean="0"/>
              <a:t>          &lt;h4 </a:t>
            </a:r>
            <a:r>
              <a:rPr lang="en-GB" b="1" dirty="0" smtClean="0">
                <a:solidFill>
                  <a:srgbClr val="00B050"/>
                </a:solidFill>
              </a:rPr>
              <a:t>class="modal-title</a:t>
            </a:r>
            <a:r>
              <a:rPr lang="en-GB" dirty="0" smtClean="0"/>
              <a:t>"&gt;Modal Heading&lt;/h4&gt;</a:t>
            </a:r>
          </a:p>
          <a:p>
            <a:r>
              <a:rPr lang="en-GB" dirty="0" smtClean="0"/>
              <a:t>          &lt;button type="button" class="close" data-dismiss="modal"&gt;&amp;times;&lt;/button&gt;</a:t>
            </a:r>
          </a:p>
          <a:p>
            <a:r>
              <a:rPr lang="en-GB" dirty="0" smtClean="0"/>
              <a:t>        &lt;/div&gt;</a:t>
            </a:r>
            <a:endParaRPr lang="en-US" dirty="0"/>
          </a:p>
        </p:txBody>
      </p:sp>
      <p:sp>
        <p:nvSpPr>
          <p:cNvPr id="6" name="Rectangle 5"/>
          <p:cNvSpPr/>
          <p:nvPr/>
        </p:nvSpPr>
        <p:spPr>
          <a:xfrm>
            <a:off x="0" y="1857364"/>
            <a:ext cx="6429388" cy="646331"/>
          </a:xfrm>
          <a:prstGeom prst="rect">
            <a:avLst/>
          </a:prstGeom>
        </p:spPr>
        <p:txBody>
          <a:bodyPr wrap="square">
            <a:spAutoFit/>
          </a:bodyPr>
          <a:lstStyle/>
          <a:p>
            <a:r>
              <a:rPr lang="en-GB" dirty="0" smtClean="0"/>
              <a:t>The .</a:t>
            </a:r>
            <a:r>
              <a:rPr lang="en-GB" b="1" dirty="0" smtClean="0"/>
              <a:t>modal</a:t>
            </a:r>
            <a:r>
              <a:rPr lang="en-GB" dirty="0" smtClean="0"/>
              <a:t>-</a:t>
            </a:r>
            <a:r>
              <a:rPr lang="en-GB" b="1" dirty="0" smtClean="0"/>
              <a:t>header</a:t>
            </a:r>
            <a:r>
              <a:rPr lang="en-GB" dirty="0" smtClean="0"/>
              <a:t> class is used to define the style for the header of the modal.</a:t>
            </a:r>
            <a:endParaRPr lang="en-US" dirty="0"/>
          </a:p>
        </p:txBody>
      </p:sp>
      <p:sp>
        <p:nvSpPr>
          <p:cNvPr id="7" name="Rectangle 6"/>
          <p:cNvSpPr/>
          <p:nvPr/>
        </p:nvSpPr>
        <p:spPr>
          <a:xfrm>
            <a:off x="214282" y="2643182"/>
            <a:ext cx="5715040" cy="369332"/>
          </a:xfrm>
          <a:prstGeom prst="rect">
            <a:avLst/>
          </a:prstGeom>
        </p:spPr>
        <p:txBody>
          <a:bodyPr wrap="square">
            <a:spAutoFit/>
          </a:bodyPr>
          <a:lstStyle/>
          <a:p>
            <a:r>
              <a:rPr lang="en-GB" dirty="0" smtClean="0"/>
              <a:t>.</a:t>
            </a:r>
            <a:r>
              <a:rPr lang="en-GB" b="1" dirty="0" smtClean="0"/>
              <a:t>modal</a:t>
            </a:r>
            <a:r>
              <a:rPr lang="en-GB" dirty="0" smtClean="0"/>
              <a:t>-</a:t>
            </a:r>
            <a:r>
              <a:rPr lang="en-GB" b="1" dirty="0" smtClean="0"/>
              <a:t>title</a:t>
            </a:r>
            <a:r>
              <a:rPr lang="en-GB" dirty="0" smtClean="0"/>
              <a:t> class in Bootstrap to set the title of a modal</a:t>
            </a:r>
            <a:endParaRPr lang="en-US" dirty="0"/>
          </a:p>
        </p:txBody>
      </p:sp>
      <p:sp>
        <p:nvSpPr>
          <p:cNvPr id="29698" name="Rectangle 2"/>
          <p:cNvSpPr>
            <a:spLocks noChangeArrowheads="1"/>
          </p:cNvSpPr>
          <p:nvPr/>
        </p:nvSpPr>
        <p:spPr bwMode="auto">
          <a:xfrm>
            <a:off x="3071802" y="3357562"/>
            <a:ext cx="5786478" cy="263082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7935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000" b="0" i="0" u="none" strike="noStrike" cap="none" normalizeH="0" baseline="0" dirty="0" smtClean="0">
                <a:ln>
                  <a:noFill/>
                </a:ln>
                <a:solidFill>
                  <a:srgbClr val="999999"/>
                </a:solidFill>
                <a:effectLst/>
                <a:latin typeface="Consolas" pitchFamily="49" charset="0"/>
                <a:cs typeface="Arial" pitchFamily="34" charset="0"/>
              </a:rPr>
              <a: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 </a:t>
            </a:r>
            <a:r>
              <a:rPr kumimoji="0" lang="en-US" sz="1400" b="1" i="0" u="none" strike="noStrike" cap="none" normalizeH="0" baseline="0" dirty="0" smtClean="0">
                <a:ln>
                  <a:noFill/>
                </a:ln>
                <a:solidFill>
                  <a:srgbClr val="669900"/>
                </a:solidFill>
                <a:effectLst/>
                <a:latin typeface="Consolas" pitchFamily="49" charset="0"/>
                <a:cs typeface="Arial" pitchFamily="34" charset="0"/>
              </a:rPr>
              <a:t>class</a:t>
            </a:r>
            <a:r>
              <a:rPr kumimoji="0" lang="en-US" sz="1400" b="1" i="0" u="none" strike="noStrike" cap="none" normalizeH="0" baseline="0" dirty="0" smtClean="0">
                <a:ln>
                  <a:noFill/>
                </a:ln>
                <a:solidFill>
                  <a:srgbClr val="999999"/>
                </a:solidFill>
                <a:effectLst/>
                <a:latin typeface="Consolas" pitchFamily="49" charset="0"/>
                <a:cs typeface="Arial" pitchFamily="34" charset="0"/>
              </a:rPr>
              <a:t>="</a:t>
            </a:r>
            <a:r>
              <a:rPr kumimoji="0" lang="en-US" sz="1400" b="1" i="0" u="none" strike="noStrike" cap="none" normalizeH="0" baseline="0" dirty="0" err="1" smtClean="0">
                <a:ln>
                  <a:noFill/>
                </a:ln>
                <a:solidFill>
                  <a:srgbClr val="0077AA"/>
                </a:solidFill>
                <a:effectLst/>
                <a:latin typeface="Consolas" pitchFamily="49" charset="0"/>
                <a:cs typeface="Arial" pitchFamily="34" charset="0"/>
              </a:rPr>
              <a:t>bg</a:t>
            </a:r>
            <a:r>
              <a:rPr kumimoji="0" lang="en-US" sz="1400" b="1" i="0" u="none" strike="noStrike" cap="none" normalizeH="0" baseline="0" dirty="0" smtClean="0">
                <a:ln>
                  <a:noFill/>
                </a:ln>
                <a:solidFill>
                  <a:srgbClr val="0077AA"/>
                </a:solidFill>
                <a:effectLst/>
                <a:latin typeface="Consolas" pitchFamily="49" charset="0"/>
                <a:cs typeface="Arial" pitchFamily="34" charset="0"/>
              </a:rPr>
              <a:t>-primary</a:t>
            </a:r>
            <a:r>
              <a:rPr kumimoji="0" lang="en-US" sz="1400" b="1" i="0" u="none" strike="noStrike" cap="none" normalizeH="0" baseline="0" dirty="0" smtClean="0">
                <a:ln>
                  <a:noFill/>
                </a:ln>
                <a:solidFill>
                  <a:srgbClr val="999999"/>
                </a:solidFill>
                <a:effectLst/>
                <a:latin typeface="Consolas" pitchFamily="49" charset="0"/>
                <a:cs typeface="Arial" pitchFamily="34" charset="0"/>
              </a:rPr>
              <a:t>"&gt;&lt;/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a:t>
            </a:r>
            <a:r>
              <a:rPr kumimoji="0" lang="en-US" sz="1400" b="1" i="0" u="none" strike="noStrike" cap="none" normalizeH="0" baseline="0" dirty="0" smtClean="0">
                <a:ln>
                  <a:noFill/>
                </a:ln>
                <a:solidFill>
                  <a:srgbClr val="999999"/>
                </a:solidFill>
                <a:effectLst/>
                <a:latin typeface="Consolas" pitchFamily="49" charset="0"/>
                <a:cs typeface="Arial" pitchFamily="34" charset="0"/>
              </a:rPr>
              <a:t>&gt;</a:t>
            </a:r>
            <a:r>
              <a:rPr kumimoji="0" lang="en-US" sz="1400" b="1"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rgbClr val="999999"/>
                </a:solidFill>
                <a:effectLst/>
                <a:latin typeface="Consolas" pitchFamily="49" charset="0"/>
                <a:cs typeface="Arial" pitchFamily="34" charset="0"/>
              </a:rPr>
              <a: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 </a:t>
            </a:r>
            <a:r>
              <a:rPr kumimoji="0" lang="en-US" sz="1400" b="1" i="0" u="none" strike="noStrike" cap="none" normalizeH="0" baseline="0" dirty="0" smtClean="0">
                <a:ln>
                  <a:noFill/>
                </a:ln>
                <a:solidFill>
                  <a:srgbClr val="669900"/>
                </a:solidFill>
                <a:effectLst/>
                <a:latin typeface="Consolas" pitchFamily="49" charset="0"/>
                <a:cs typeface="Arial" pitchFamily="34" charset="0"/>
              </a:rPr>
              <a:t>class</a:t>
            </a:r>
            <a:r>
              <a:rPr kumimoji="0" lang="en-US" sz="1400" b="1" i="0" u="none" strike="noStrike" cap="none" normalizeH="0" baseline="0" dirty="0" smtClean="0">
                <a:ln>
                  <a:noFill/>
                </a:ln>
                <a:solidFill>
                  <a:srgbClr val="999999"/>
                </a:solidFill>
                <a:effectLst/>
                <a:latin typeface="Consolas" pitchFamily="49" charset="0"/>
                <a:cs typeface="Arial" pitchFamily="34" charset="0"/>
              </a:rPr>
              <a:t>="</a:t>
            </a:r>
            <a:r>
              <a:rPr kumimoji="0" lang="en-US" sz="1400" b="1" i="0" u="none" strike="noStrike" cap="none" normalizeH="0" baseline="0" dirty="0" err="1" smtClean="0">
                <a:ln>
                  <a:noFill/>
                </a:ln>
                <a:solidFill>
                  <a:srgbClr val="0077AA"/>
                </a:solidFill>
                <a:effectLst/>
                <a:latin typeface="Consolas" pitchFamily="49" charset="0"/>
                <a:cs typeface="Arial" pitchFamily="34" charset="0"/>
              </a:rPr>
              <a:t>bg</a:t>
            </a:r>
            <a:r>
              <a:rPr kumimoji="0" lang="en-US" sz="1400" b="1" i="0" u="none" strike="noStrike" cap="none" normalizeH="0" baseline="0" dirty="0" smtClean="0">
                <a:ln>
                  <a:noFill/>
                </a:ln>
                <a:solidFill>
                  <a:srgbClr val="0077AA"/>
                </a:solidFill>
                <a:effectLst/>
                <a:latin typeface="Consolas" pitchFamily="49" charset="0"/>
                <a:cs typeface="Arial" pitchFamily="34" charset="0"/>
              </a:rPr>
              <a:t>-secondary</a:t>
            </a:r>
            <a:r>
              <a:rPr kumimoji="0" lang="en-US" sz="1400" b="1" i="0" u="none" strike="noStrike" cap="none" normalizeH="0" baseline="0" dirty="0" smtClean="0">
                <a:ln>
                  <a:noFill/>
                </a:ln>
                <a:solidFill>
                  <a:srgbClr val="999999"/>
                </a:solidFill>
                <a:effectLst/>
                <a:latin typeface="Consolas" pitchFamily="49" charset="0"/>
                <a:cs typeface="Arial" pitchFamily="34" charset="0"/>
              </a:rPr>
              <a:t>"&gt;&lt;/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a:t>
            </a:r>
            <a:r>
              <a:rPr kumimoji="0" lang="en-US" sz="1400" b="1" i="0" u="none" strike="noStrike" cap="none" normalizeH="0" baseline="0" dirty="0" smtClean="0">
                <a:ln>
                  <a:noFill/>
                </a:ln>
                <a:solidFill>
                  <a:srgbClr val="999999"/>
                </a:solidFill>
                <a:effectLst/>
                <a:latin typeface="Consolas" pitchFamily="49" charset="0"/>
                <a:cs typeface="Arial" pitchFamily="34" charset="0"/>
              </a:rPr>
              <a:t>&gt;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onsolas" pitchFamily="49" charset="0"/>
                <a:cs typeface="Arial" pitchFamily="34" charset="0"/>
              </a:rPr>
              <a:t> </a:t>
            </a:r>
            <a:r>
              <a:rPr kumimoji="0" lang="en-US" sz="1400" b="1" i="0" u="none" strike="noStrike" cap="none" normalizeH="0" baseline="0" dirty="0" smtClean="0">
                <a:ln>
                  <a:noFill/>
                </a:ln>
                <a:solidFill>
                  <a:srgbClr val="999999"/>
                </a:solidFill>
                <a:effectLst/>
                <a:latin typeface="Consolas" pitchFamily="49" charset="0"/>
                <a:cs typeface="Arial" pitchFamily="34" charset="0"/>
              </a:rPr>
              <a: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 </a:t>
            </a:r>
            <a:r>
              <a:rPr kumimoji="0" lang="en-US" sz="1400" b="1" i="0" u="none" strike="noStrike" cap="none" normalizeH="0" baseline="0" dirty="0" smtClean="0">
                <a:ln>
                  <a:noFill/>
                </a:ln>
                <a:solidFill>
                  <a:srgbClr val="669900"/>
                </a:solidFill>
                <a:effectLst/>
                <a:latin typeface="Consolas" pitchFamily="49" charset="0"/>
                <a:cs typeface="Arial" pitchFamily="34" charset="0"/>
              </a:rPr>
              <a:t>class</a:t>
            </a:r>
            <a:r>
              <a:rPr kumimoji="0" lang="en-US" sz="1400" b="1" i="0" u="none" strike="noStrike" cap="none" normalizeH="0" baseline="0" dirty="0" smtClean="0">
                <a:ln>
                  <a:noFill/>
                </a:ln>
                <a:solidFill>
                  <a:srgbClr val="999999"/>
                </a:solidFill>
                <a:effectLst/>
                <a:latin typeface="Consolas" pitchFamily="49" charset="0"/>
                <a:cs typeface="Arial" pitchFamily="34" charset="0"/>
              </a:rPr>
              <a:t>="</a:t>
            </a:r>
            <a:r>
              <a:rPr kumimoji="0" lang="en-US" sz="1400" b="1" i="0" u="none" strike="noStrike" cap="none" normalizeH="0" baseline="0" dirty="0" err="1" smtClean="0">
                <a:ln>
                  <a:noFill/>
                </a:ln>
                <a:solidFill>
                  <a:srgbClr val="0077AA"/>
                </a:solidFill>
                <a:effectLst/>
                <a:latin typeface="Consolas" pitchFamily="49" charset="0"/>
                <a:cs typeface="Arial" pitchFamily="34" charset="0"/>
              </a:rPr>
              <a:t>bg</a:t>
            </a:r>
            <a:r>
              <a:rPr kumimoji="0" lang="en-US" sz="1400" b="1" i="0" u="none" strike="noStrike" cap="none" normalizeH="0" baseline="0" dirty="0" smtClean="0">
                <a:ln>
                  <a:noFill/>
                </a:ln>
                <a:solidFill>
                  <a:srgbClr val="0077AA"/>
                </a:solidFill>
                <a:effectLst/>
                <a:latin typeface="Consolas" pitchFamily="49" charset="0"/>
                <a:cs typeface="Arial" pitchFamily="34" charset="0"/>
              </a:rPr>
              <a:t>-success</a:t>
            </a:r>
            <a:r>
              <a:rPr kumimoji="0" lang="en-US" sz="1400" b="1" i="0" u="none" strike="noStrike" cap="none" normalizeH="0" baseline="0" dirty="0" smtClean="0">
                <a:ln>
                  <a:noFill/>
                </a:ln>
                <a:solidFill>
                  <a:srgbClr val="999999"/>
                </a:solidFill>
                <a:effectLst/>
                <a:latin typeface="Consolas" pitchFamily="49" charset="0"/>
                <a:cs typeface="Arial" pitchFamily="34" charset="0"/>
              </a:rPr>
              <a:t>"&gt;&lt;/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a:t>
            </a:r>
            <a:r>
              <a:rPr kumimoji="0" lang="en-US" sz="1400" b="1" i="0" u="none" strike="noStrike" cap="none" normalizeH="0" baseline="0" dirty="0" smtClean="0">
                <a:ln>
                  <a:noFill/>
                </a:ln>
                <a:solidFill>
                  <a:srgbClr val="999999"/>
                </a:solidFill>
                <a:effectLst/>
                <a:latin typeface="Consolas" pitchFamily="49" charset="0"/>
                <a:cs typeface="Arial" pitchFamily="34" charset="0"/>
              </a:rPr>
              <a:t>&gt;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onsolas" pitchFamily="49" charset="0"/>
                <a:cs typeface="Arial" pitchFamily="34" charset="0"/>
              </a:rPr>
              <a:t> </a:t>
            </a:r>
            <a:r>
              <a:rPr kumimoji="0" lang="en-US" sz="1400" b="1" i="0" u="none" strike="noStrike" cap="none" normalizeH="0" baseline="0" dirty="0" smtClean="0">
                <a:ln>
                  <a:noFill/>
                </a:ln>
                <a:solidFill>
                  <a:srgbClr val="999999"/>
                </a:solidFill>
                <a:effectLst/>
                <a:latin typeface="Consolas" pitchFamily="49" charset="0"/>
                <a:cs typeface="Arial" pitchFamily="34" charset="0"/>
              </a:rPr>
              <a: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 </a:t>
            </a:r>
            <a:r>
              <a:rPr kumimoji="0" lang="en-US" sz="1400" b="1" i="0" u="none" strike="noStrike" cap="none" normalizeH="0" baseline="0" dirty="0" smtClean="0">
                <a:ln>
                  <a:noFill/>
                </a:ln>
                <a:solidFill>
                  <a:srgbClr val="669900"/>
                </a:solidFill>
                <a:effectLst/>
                <a:latin typeface="Consolas" pitchFamily="49" charset="0"/>
                <a:cs typeface="Arial" pitchFamily="34" charset="0"/>
              </a:rPr>
              <a:t>class</a:t>
            </a:r>
            <a:r>
              <a:rPr kumimoji="0" lang="en-US" sz="1400" b="1" i="0" u="none" strike="noStrike" cap="none" normalizeH="0" baseline="0" dirty="0" smtClean="0">
                <a:ln>
                  <a:noFill/>
                </a:ln>
                <a:solidFill>
                  <a:srgbClr val="999999"/>
                </a:solidFill>
                <a:effectLst/>
                <a:latin typeface="Consolas" pitchFamily="49" charset="0"/>
                <a:cs typeface="Arial" pitchFamily="34" charset="0"/>
              </a:rPr>
              <a:t>="</a:t>
            </a:r>
            <a:r>
              <a:rPr kumimoji="0" lang="en-US" sz="1400" b="1" i="0" u="none" strike="noStrike" cap="none" normalizeH="0" baseline="0" dirty="0" err="1" smtClean="0">
                <a:ln>
                  <a:noFill/>
                </a:ln>
                <a:solidFill>
                  <a:srgbClr val="0077AA"/>
                </a:solidFill>
                <a:effectLst/>
                <a:latin typeface="Consolas" pitchFamily="49" charset="0"/>
                <a:cs typeface="Arial" pitchFamily="34" charset="0"/>
              </a:rPr>
              <a:t>bg</a:t>
            </a:r>
            <a:r>
              <a:rPr kumimoji="0" lang="en-US" sz="1400" b="1" i="0" u="none" strike="noStrike" cap="none" normalizeH="0" baseline="0" dirty="0" smtClean="0">
                <a:ln>
                  <a:noFill/>
                </a:ln>
                <a:solidFill>
                  <a:srgbClr val="0077AA"/>
                </a:solidFill>
                <a:effectLst/>
                <a:latin typeface="Consolas" pitchFamily="49" charset="0"/>
                <a:cs typeface="Arial" pitchFamily="34" charset="0"/>
              </a:rPr>
              <a:t>-danger</a:t>
            </a:r>
            <a:r>
              <a:rPr kumimoji="0" lang="en-US" sz="1400" b="1" i="0" u="none" strike="noStrike" cap="none" normalizeH="0" baseline="0" dirty="0" smtClean="0">
                <a:ln>
                  <a:noFill/>
                </a:ln>
                <a:solidFill>
                  <a:srgbClr val="999999"/>
                </a:solidFill>
                <a:effectLst/>
                <a:latin typeface="Consolas" pitchFamily="49" charset="0"/>
                <a:cs typeface="Arial" pitchFamily="34" charset="0"/>
              </a:rPr>
              <a:t>"&gt;&lt;/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a:t>
            </a:r>
            <a:r>
              <a:rPr kumimoji="0" lang="en-US" sz="1400" b="1" i="0" u="none" strike="noStrike" cap="none" normalizeH="0" baseline="0" dirty="0" smtClean="0">
                <a:ln>
                  <a:noFill/>
                </a:ln>
                <a:solidFill>
                  <a:srgbClr val="999999"/>
                </a:solidFill>
                <a:effectLst/>
                <a:latin typeface="Consolas" pitchFamily="49" charset="0"/>
                <a:cs typeface="Arial" pitchFamily="34" charset="0"/>
              </a:rPr>
              <a:t>&gt;</a:t>
            </a:r>
            <a:r>
              <a:rPr kumimoji="0" lang="en-US" sz="1400" b="1"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rgbClr val="999999"/>
                </a:solidFill>
                <a:effectLst/>
                <a:latin typeface="Consolas" pitchFamily="49" charset="0"/>
                <a:cs typeface="Arial" pitchFamily="34" charset="0"/>
              </a:rPr>
              <a: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 </a:t>
            </a:r>
            <a:r>
              <a:rPr kumimoji="0" lang="en-US" sz="1400" b="1" i="0" u="none" strike="noStrike" cap="none" normalizeH="0" baseline="0" dirty="0" smtClean="0">
                <a:ln>
                  <a:noFill/>
                </a:ln>
                <a:solidFill>
                  <a:srgbClr val="669900"/>
                </a:solidFill>
                <a:effectLst/>
                <a:latin typeface="Consolas" pitchFamily="49" charset="0"/>
                <a:cs typeface="Arial" pitchFamily="34" charset="0"/>
              </a:rPr>
              <a:t>class</a:t>
            </a:r>
            <a:r>
              <a:rPr kumimoji="0" lang="en-US" sz="1400" b="1" i="0" u="none" strike="noStrike" cap="none" normalizeH="0" baseline="0" dirty="0" smtClean="0">
                <a:ln>
                  <a:noFill/>
                </a:ln>
                <a:solidFill>
                  <a:srgbClr val="999999"/>
                </a:solidFill>
                <a:effectLst/>
                <a:latin typeface="Consolas" pitchFamily="49" charset="0"/>
                <a:cs typeface="Arial" pitchFamily="34" charset="0"/>
              </a:rPr>
              <a:t>="</a:t>
            </a:r>
            <a:r>
              <a:rPr kumimoji="0" lang="en-US" sz="1400" b="1" i="0" u="none" strike="noStrike" cap="none" normalizeH="0" baseline="0" dirty="0" err="1" smtClean="0">
                <a:ln>
                  <a:noFill/>
                </a:ln>
                <a:solidFill>
                  <a:srgbClr val="0077AA"/>
                </a:solidFill>
                <a:effectLst/>
                <a:latin typeface="Consolas" pitchFamily="49" charset="0"/>
                <a:cs typeface="Arial" pitchFamily="34" charset="0"/>
              </a:rPr>
              <a:t>bg</a:t>
            </a:r>
            <a:r>
              <a:rPr kumimoji="0" lang="en-US" sz="1400" b="1" i="0" u="none" strike="noStrike" cap="none" normalizeH="0" baseline="0" dirty="0" smtClean="0">
                <a:ln>
                  <a:noFill/>
                </a:ln>
                <a:solidFill>
                  <a:srgbClr val="0077AA"/>
                </a:solidFill>
                <a:effectLst/>
                <a:latin typeface="Consolas" pitchFamily="49" charset="0"/>
                <a:cs typeface="Arial" pitchFamily="34" charset="0"/>
              </a:rPr>
              <a:t>-warning</a:t>
            </a:r>
            <a:r>
              <a:rPr kumimoji="0" lang="en-US" sz="1400" b="1" i="0" u="none" strike="noStrike" cap="none" normalizeH="0" baseline="0" dirty="0" smtClean="0">
                <a:ln>
                  <a:noFill/>
                </a:ln>
                <a:solidFill>
                  <a:srgbClr val="999999"/>
                </a:solidFill>
                <a:effectLst/>
                <a:latin typeface="Consolas" pitchFamily="49" charset="0"/>
                <a:cs typeface="Arial" pitchFamily="34" charset="0"/>
              </a:rPr>
              <a:t>"&gt;&lt;/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a:t>
            </a:r>
            <a:r>
              <a:rPr kumimoji="0" lang="en-US" sz="1400" b="1" i="0" u="none" strike="noStrike" cap="none" normalizeH="0" baseline="0" dirty="0" smtClean="0">
                <a:ln>
                  <a:noFill/>
                </a:ln>
                <a:solidFill>
                  <a:srgbClr val="999999"/>
                </a:solidFill>
                <a:effectLst/>
                <a:latin typeface="Consolas" pitchFamily="49" charset="0"/>
                <a:cs typeface="Arial" pitchFamily="34" charset="0"/>
              </a:rPr>
              <a:t>&gt;</a:t>
            </a:r>
            <a:r>
              <a:rPr kumimoji="0" lang="en-US" sz="1400" b="1"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rgbClr val="999999"/>
                </a:solidFill>
                <a:effectLst/>
                <a:latin typeface="Consolas" pitchFamily="49" charset="0"/>
                <a:cs typeface="Arial" pitchFamily="34" charset="0"/>
              </a:rPr>
              <a: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 </a:t>
            </a:r>
            <a:r>
              <a:rPr kumimoji="0" lang="en-US" sz="1400" b="1" i="0" u="none" strike="noStrike" cap="none" normalizeH="0" baseline="0" dirty="0" smtClean="0">
                <a:ln>
                  <a:noFill/>
                </a:ln>
                <a:solidFill>
                  <a:srgbClr val="669900"/>
                </a:solidFill>
                <a:effectLst/>
                <a:latin typeface="Consolas" pitchFamily="49" charset="0"/>
                <a:cs typeface="Arial" pitchFamily="34" charset="0"/>
              </a:rPr>
              <a:t>class</a:t>
            </a:r>
            <a:r>
              <a:rPr kumimoji="0" lang="en-US" sz="1400" b="1" i="0" u="none" strike="noStrike" cap="none" normalizeH="0" baseline="0" dirty="0" smtClean="0">
                <a:ln>
                  <a:noFill/>
                </a:ln>
                <a:solidFill>
                  <a:srgbClr val="999999"/>
                </a:solidFill>
                <a:effectLst/>
                <a:latin typeface="Consolas" pitchFamily="49" charset="0"/>
                <a:cs typeface="Arial" pitchFamily="34" charset="0"/>
              </a:rPr>
              <a:t>="</a:t>
            </a:r>
            <a:r>
              <a:rPr kumimoji="0" lang="en-US" sz="1400" b="1" i="0" u="none" strike="noStrike" cap="none" normalizeH="0" baseline="0" dirty="0" err="1" smtClean="0">
                <a:ln>
                  <a:noFill/>
                </a:ln>
                <a:solidFill>
                  <a:srgbClr val="0077AA"/>
                </a:solidFill>
                <a:effectLst/>
                <a:latin typeface="Consolas" pitchFamily="49" charset="0"/>
                <a:cs typeface="Arial" pitchFamily="34" charset="0"/>
              </a:rPr>
              <a:t>bg</a:t>
            </a:r>
            <a:r>
              <a:rPr kumimoji="0" lang="en-US" sz="1400" b="1" i="0" u="none" strike="noStrike" cap="none" normalizeH="0" baseline="0" dirty="0" smtClean="0">
                <a:ln>
                  <a:noFill/>
                </a:ln>
                <a:solidFill>
                  <a:srgbClr val="0077AA"/>
                </a:solidFill>
                <a:effectLst/>
                <a:latin typeface="Consolas" pitchFamily="49" charset="0"/>
                <a:cs typeface="Arial" pitchFamily="34" charset="0"/>
              </a:rPr>
              <a:t>-info</a:t>
            </a:r>
            <a:r>
              <a:rPr kumimoji="0" lang="en-US" sz="1400" b="1" i="0" u="none" strike="noStrike" cap="none" normalizeH="0" baseline="0" dirty="0" smtClean="0">
                <a:ln>
                  <a:noFill/>
                </a:ln>
                <a:solidFill>
                  <a:srgbClr val="999999"/>
                </a:solidFill>
                <a:effectLst/>
                <a:latin typeface="Consolas" pitchFamily="49" charset="0"/>
                <a:cs typeface="Arial" pitchFamily="34" charset="0"/>
              </a:rPr>
              <a:t>"&gt;&lt;/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a:t>
            </a:r>
            <a:r>
              <a:rPr kumimoji="0" lang="en-US" sz="1400" b="1" i="0" u="none" strike="noStrike" cap="none" normalizeH="0" baseline="0" dirty="0" smtClean="0">
                <a:ln>
                  <a:noFill/>
                </a:ln>
                <a:solidFill>
                  <a:srgbClr val="999999"/>
                </a:solidFill>
                <a:effectLst/>
                <a:latin typeface="Consolas" pitchFamily="49" charset="0"/>
                <a:cs typeface="Arial" pitchFamily="34" charset="0"/>
              </a:rPr>
              <a:t>&gt;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onsolas" pitchFamily="49" charset="0"/>
                <a:cs typeface="Arial" pitchFamily="34" charset="0"/>
              </a:rPr>
              <a:t> </a:t>
            </a:r>
            <a:r>
              <a:rPr kumimoji="0" lang="en-US" sz="1400" b="1" i="0" u="none" strike="noStrike" cap="none" normalizeH="0" baseline="0" dirty="0" smtClean="0">
                <a:ln>
                  <a:noFill/>
                </a:ln>
                <a:solidFill>
                  <a:srgbClr val="999999"/>
                </a:solidFill>
                <a:effectLst/>
                <a:latin typeface="Consolas" pitchFamily="49" charset="0"/>
                <a:cs typeface="Arial" pitchFamily="34" charset="0"/>
              </a:rPr>
              <a: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 </a:t>
            </a:r>
            <a:r>
              <a:rPr kumimoji="0" lang="en-US" sz="1400" b="1" i="0" u="none" strike="noStrike" cap="none" normalizeH="0" baseline="0" dirty="0" smtClean="0">
                <a:ln>
                  <a:noFill/>
                </a:ln>
                <a:solidFill>
                  <a:srgbClr val="669900"/>
                </a:solidFill>
                <a:effectLst/>
                <a:latin typeface="Consolas" pitchFamily="49" charset="0"/>
                <a:cs typeface="Arial" pitchFamily="34" charset="0"/>
              </a:rPr>
              <a:t>class</a:t>
            </a:r>
            <a:r>
              <a:rPr kumimoji="0" lang="en-US" sz="1400" b="1" i="0" u="none" strike="noStrike" cap="none" normalizeH="0" baseline="0" dirty="0" smtClean="0">
                <a:ln>
                  <a:noFill/>
                </a:ln>
                <a:solidFill>
                  <a:srgbClr val="999999"/>
                </a:solidFill>
                <a:effectLst/>
                <a:latin typeface="Consolas" pitchFamily="49" charset="0"/>
                <a:cs typeface="Arial" pitchFamily="34" charset="0"/>
              </a:rPr>
              <a:t>="</a:t>
            </a:r>
            <a:r>
              <a:rPr kumimoji="0" lang="en-US" sz="1400" b="1" i="0" u="none" strike="noStrike" cap="none" normalizeH="0" baseline="0" dirty="0" err="1" smtClean="0">
                <a:ln>
                  <a:noFill/>
                </a:ln>
                <a:solidFill>
                  <a:srgbClr val="0077AA"/>
                </a:solidFill>
                <a:effectLst/>
                <a:latin typeface="Consolas" pitchFamily="49" charset="0"/>
                <a:cs typeface="Arial" pitchFamily="34" charset="0"/>
              </a:rPr>
              <a:t>bg</a:t>
            </a:r>
            <a:r>
              <a:rPr kumimoji="0" lang="en-US" sz="1400" b="1" i="0" u="none" strike="noStrike" cap="none" normalizeH="0" baseline="0" dirty="0" smtClean="0">
                <a:ln>
                  <a:noFill/>
                </a:ln>
                <a:solidFill>
                  <a:srgbClr val="0077AA"/>
                </a:solidFill>
                <a:effectLst/>
                <a:latin typeface="Consolas" pitchFamily="49" charset="0"/>
                <a:cs typeface="Arial" pitchFamily="34" charset="0"/>
              </a:rPr>
              <a:t>-light</a:t>
            </a:r>
            <a:r>
              <a:rPr kumimoji="0" lang="en-US" sz="1400" b="1" i="0" u="none" strike="noStrike" cap="none" normalizeH="0" baseline="0" dirty="0" smtClean="0">
                <a:ln>
                  <a:noFill/>
                </a:ln>
                <a:solidFill>
                  <a:srgbClr val="999999"/>
                </a:solidFill>
                <a:effectLst/>
                <a:latin typeface="Consolas" pitchFamily="49" charset="0"/>
                <a:cs typeface="Arial" pitchFamily="34" charset="0"/>
              </a:rPr>
              <a:t>"&gt;&lt;/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a:t>
            </a:r>
            <a:r>
              <a:rPr kumimoji="0" lang="en-US" sz="1400" b="1" i="0" u="none" strike="noStrike" cap="none" normalizeH="0" baseline="0" dirty="0" smtClean="0">
                <a:ln>
                  <a:noFill/>
                </a:ln>
                <a:solidFill>
                  <a:srgbClr val="999999"/>
                </a:solidFill>
                <a:effectLst/>
                <a:latin typeface="Consolas" pitchFamily="49" charset="0"/>
                <a:cs typeface="Arial" pitchFamily="34" charset="0"/>
              </a:rPr>
              <a:t>&gt;</a:t>
            </a:r>
            <a:r>
              <a:rPr kumimoji="0" lang="en-US" sz="1400" b="1" i="0" u="none" strike="noStrike" cap="none" normalizeH="0" baseline="0" dirty="0" smtClean="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rgbClr val="999999"/>
                </a:solidFill>
                <a:effectLst/>
                <a:latin typeface="Consolas" pitchFamily="49" charset="0"/>
                <a:cs typeface="Arial" pitchFamily="34" charset="0"/>
              </a:rPr>
              <a: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 </a:t>
            </a:r>
            <a:r>
              <a:rPr kumimoji="0" lang="en-US" sz="1400" b="1" i="0" u="none" strike="noStrike" cap="none" normalizeH="0" baseline="0" dirty="0" smtClean="0">
                <a:ln>
                  <a:noFill/>
                </a:ln>
                <a:solidFill>
                  <a:srgbClr val="669900"/>
                </a:solidFill>
                <a:effectLst/>
                <a:latin typeface="Consolas" pitchFamily="49" charset="0"/>
                <a:cs typeface="Arial" pitchFamily="34" charset="0"/>
              </a:rPr>
              <a:t>class</a:t>
            </a:r>
            <a:r>
              <a:rPr kumimoji="0" lang="en-US" sz="1400" b="1" i="0" u="none" strike="noStrike" cap="none" normalizeH="0" baseline="0" dirty="0" smtClean="0">
                <a:ln>
                  <a:noFill/>
                </a:ln>
                <a:solidFill>
                  <a:srgbClr val="999999"/>
                </a:solidFill>
                <a:effectLst/>
                <a:latin typeface="Consolas" pitchFamily="49" charset="0"/>
                <a:cs typeface="Arial" pitchFamily="34" charset="0"/>
              </a:rPr>
              <a:t>="</a:t>
            </a:r>
            <a:r>
              <a:rPr kumimoji="0" lang="en-US" sz="1400" b="1" i="0" u="none" strike="noStrike" cap="none" normalizeH="0" baseline="0" dirty="0" err="1" smtClean="0">
                <a:ln>
                  <a:noFill/>
                </a:ln>
                <a:solidFill>
                  <a:srgbClr val="0077AA"/>
                </a:solidFill>
                <a:effectLst/>
                <a:latin typeface="Consolas" pitchFamily="49" charset="0"/>
                <a:cs typeface="Arial" pitchFamily="34" charset="0"/>
              </a:rPr>
              <a:t>bg</a:t>
            </a:r>
            <a:r>
              <a:rPr kumimoji="0" lang="en-US" sz="1400" b="1" i="0" u="none" strike="noStrike" cap="none" normalizeH="0" baseline="0" dirty="0" smtClean="0">
                <a:ln>
                  <a:noFill/>
                </a:ln>
                <a:solidFill>
                  <a:srgbClr val="0077AA"/>
                </a:solidFill>
                <a:effectLst/>
                <a:latin typeface="Consolas" pitchFamily="49" charset="0"/>
                <a:cs typeface="Arial" pitchFamily="34" charset="0"/>
              </a:rPr>
              <a:t>-dark</a:t>
            </a:r>
            <a:r>
              <a:rPr kumimoji="0" lang="en-US" sz="1400" b="1" i="0" u="none" strike="noStrike" cap="none" normalizeH="0" baseline="0" dirty="0" smtClean="0">
                <a:ln>
                  <a:noFill/>
                </a:ln>
                <a:solidFill>
                  <a:srgbClr val="999999"/>
                </a:solidFill>
                <a:effectLst/>
                <a:latin typeface="Consolas" pitchFamily="49" charset="0"/>
                <a:cs typeface="Arial" pitchFamily="34" charset="0"/>
              </a:rPr>
              <a:t>"&gt;&lt;/</a:t>
            </a:r>
            <a:r>
              <a:rPr kumimoji="0" lang="en-US" sz="1400" b="1" i="0" u="none" strike="noStrike" cap="none" normalizeH="0" baseline="0" dirty="0" smtClean="0">
                <a:ln>
                  <a:noFill/>
                </a:ln>
                <a:solidFill>
                  <a:srgbClr val="990055"/>
                </a:solidFill>
                <a:effectLst/>
                <a:latin typeface="Consolas" pitchFamily="49" charset="0"/>
                <a:cs typeface="Arial" pitchFamily="34" charset="0"/>
              </a:rPr>
              <a:t>div</a:t>
            </a:r>
            <a:r>
              <a:rPr kumimoji="0" lang="en-US" sz="1400" b="1" i="0" u="none" strike="noStrike" cap="none" normalizeH="0" baseline="0" dirty="0" smtClean="0">
                <a:ln>
                  <a:noFill/>
                </a:ln>
                <a:solidFill>
                  <a:srgbClr val="999999"/>
                </a:solidFill>
                <a:effectLst/>
                <a:latin typeface="Consolas" pitchFamily="49" charset="0"/>
                <a:cs typeface="Arial" pitchFamily="34" charset="0"/>
              </a:rPr>
              <a:t>&gt;</a:t>
            </a:r>
            <a:r>
              <a:rPr kumimoji="0" lang="en-US" sz="1100" b="1" i="0" u="none" strike="noStrike" cap="none" normalizeH="0" baseline="0" dirty="0" smtClean="0">
                <a:ln>
                  <a:noFill/>
                </a:ln>
                <a:solidFill>
                  <a:schemeClr val="tx1"/>
                </a:solidFill>
                <a:effectLst/>
                <a:latin typeface="Arial" pitchFamily="34" charset="0"/>
                <a:cs typeface="Arial" pitchFamily="34" charset="0"/>
              </a:rPr>
              <a:t> </a:t>
            </a: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285728"/>
            <a:ext cx="664373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dirty="0" smtClean="0"/>
              <a:t> &lt;!-- Modal body --&gt;</a:t>
            </a:r>
          </a:p>
          <a:p>
            <a:r>
              <a:rPr lang="en-GB" dirty="0" smtClean="0"/>
              <a:t>        &lt;div class="</a:t>
            </a:r>
            <a:r>
              <a:rPr lang="en-GB" b="1" dirty="0" smtClean="0">
                <a:solidFill>
                  <a:srgbClr val="00B050"/>
                </a:solidFill>
              </a:rPr>
              <a:t>modal-body</a:t>
            </a:r>
            <a:r>
              <a:rPr lang="en-GB" dirty="0" smtClean="0"/>
              <a:t>"&gt;</a:t>
            </a:r>
          </a:p>
          <a:p>
            <a:r>
              <a:rPr lang="en-GB" dirty="0" smtClean="0"/>
              <a:t>          Modal body..</a:t>
            </a:r>
          </a:p>
          <a:p>
            <a:r>
              <a:rPr lang="en-GB" dirty="0" smtClean="0"/>
              <a:t>        &lt;/div&gt;</a:t>
            </a:r>
            <a:endParaRPr lang="en-US" dirty="0"/>
          </a:p>
        </p:txBody>
      </p:sp>
      <p:sp>
        <p:nvSpPr>
          <p:cNvPr id="6" name="Rectangle 5"/>
          <p:cNvSpPr/>
          <p:nvPr/>
        </p:nvSpPr>
        <p:spPr>
          <a:xfrm>
            <a:off x="285720" y="1928802"/>
            <a:ext cx="6357982" cy="646331"/>
          </a:xfrm>
          <a:prstGeom prst="rect">
            <a:avLst/>
          </a:prstGeom>
        </p:spPr>
        <p:txBody>
          <a:bodyPr wrap="square">
            <a:spAutoFit/>
          </a:bodyPr>
          <a:lstStyle/>
          <a:p>
            <a:r>
              <a:rPr lang="en-GB" dirty="0" smtClean="0"/>
              <a:t>The .</a:t>
            </a:r>
            <a:r>
              <a:rPr lang="en-GB" b="1" dirty="0" smtClean="0"/>
              <a:t>modal</a:t>
            </a:r>
            <a:r>
              <a:rPr lang="en-GB" dirty="0" smtClean="0"/>
              <a:t>-</a:t>
            </a:r>
            <a:r>
              <a:rPr lang="en-GB" b="1" dirty="0" smtClean="0"/>
              <a:t>body</a:t>
            </a:r>
            <a:r>
              <a:rPr lang="en-GB" dirty="0" smtClean="0"/>
              <a:t> class is used to define the style for the body of the modal. </a:t>
            </a:r>
            <a:endParaRPr lang="en-US" dirty="0"/>
          </a:p>
        </p:txBody>
      </p:sp>
      <p:sp>
        <p:nvSpPr>
          <p:cNvPr id="7" name="Rectangle 6"/>
          <p:cNvSpPr/>
          <p:nvPr/>
        </p:nvSpPr>
        <p:spPr>
          <a:xfrm>
            <a:off x="214282" y="2571744"/>
            <a:ext cx="871543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dirty="0" smtClean="0"/>
              <a:t>&lt;!-- Modal footer --&gt;</a:t>
            </a:r>
          </a:p>
          <a:p>
            <a:r>
              <a:rPr lang="en-GB" dirty="0" smtClean="0"/>
              <a:t>        &lt;div class="</a:t>
            </a:r>
            <a:r>
              <a:rPr lang="en-GB" b="1" dirty="0" smtClean="0">
                <a:solidFill>
                  <a:srgbClr val="00B050"/>
                </a:solidFill>
              </a:rPr>
              <a:t>modal-footer</a:t>
            </a:r>
            <a:r>
              <a:rPr lang="en-GB" dirty="0" smtClean="0"/>
              <a:t>"&gt;</a:t>
            </a:r>
          </a:p>
          <a:p>
            <a:r>
              <a:rPr lang="en-GB" dirty="0" smtClean="0"/>
              <a:t>          &lt;button type="button" class="</a:t>
            </a:r>
            <a:r>
              <a:rPr lang="en-GB" dirty="0" err="1" smtClean="0"/>
              <a:t>btn</a:t>
            </a:r>
            <a:r>
              <a:rPr lang="en-GB" dirty="0" smtClean="0"/>
              <a:t> </a:t>
            </a:r>
            <a:r>
              <a:rPr lang="en-GB" dirty="0" err="1" smtClean="0"/>
              <a:t>btn</a:t>
            </a:r>
            <a:r>
              <a:rPr lang="en-GB" dirty="0" smtClean="0"/>
              <a:t>-secondary" data-dismiss="modal"&gt;Close&lt;/button&gt;</a:t>
            </a:r>
          </a:p>
          <a:p>
            <a:r>
              <a:rPr lang="en-GB" dirty="0" smtClean="0"/>
              <a:t>        &lt;/div&gt;</a:t>
            </a:r>
            <a:endParaRPr lang="en-US" dirty="0"/>
          </a:p>
        </p:txBody>
      </p:sp>
      <p:sp>
        <p:nvSpPr>
          <p:cNvPr id="8" name="Rectangle 7"/>
          <p:cNvSpPr/>
          <p:nvPr/>
        </p:nvSpPr>
        <p:spPr>
          <a:xfrm>
            <a:off x="928662" y="4000504"/>
            <a:ext cx="6500858" cy="369332"/>
          </a:xfrm>
          <a:prstGeom prst="rect">
            <a:avLst/>
          </a:prstGeom>
        </p:spPr>
        <p:txBody>
          <a:bodyPr wrap="square">
            <a:spAutoFit/>
          </a:bodyPr>
          <a:lstStyle/>
          <a:p>
            <a:r>
              <a:rPr lang="en-GB" dirty="0" smtClean="0"/>
              <a:t>A </a:t>
            </a:r>
            <a:r>
              <a:rPr lang="en-GB" b="1" dirty="0" smtClean="0"/>
              <a:t>modal footer</a:t>
            </a:r>
            <a:r>
              <a:rPr lang="en-GB" dirty="0" smtClean="0"/>
              <a:t> is used to customize the default footer of a modal dialog.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214290"/>
            <a:ext cx="3749040" cy="6000792"/>
          </a:xfrm>
        </p:spPr>
        <p:style>
          <a:lnRef idx="1">
            <a:schemeClr val="accent1"/>
          </a:lnRef>
          <a:fillRef idx="2">
            <a:schemeClr val="accent1"/>
          </a:fillRef>
          <a:effectRef idx="1">
            <a:schemeClr val="accent1"/>
          </a:effectRef>
          <a:fontRef idx="minor">
            <a:schemeClr val="dk1"/>
          </a:fontRef>
        </p:style>
        <p:txBody>
          <a:bodyPr>
            <a:normAutofit fontScale="55000" lnSpcReduction="20000"/>
          </a:bodyPr>
          <a:lstStyle/>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&lt;h2&gt;Small Modal&lt;/h2&gt;</a:t>
            </a:r>
          </a:p>
          <a:p>
            <a:pPr>
              <a:buNone/>
            </a:pPr>
            <a:r>
              <a:rPr lang="en-US" dirty="0" smtClean="0"/>
              <a:t>  &lt;!-- Button to Open the Modal --&gt;</a:t>
            </a:r>
          </a:p>
          <a:p>
            <a:pPr>
              <a:buNone/>
            </a:pPr>
            <a:r>
              <a:rPr lang="en-US" dirty="0" smtClean="0"/>
              <a:t>  &lt;button type="button" class="</a:t>
            </a:r>
            <a:r>
              <a:rPr lang="en-US" dirty="0" err="1" smtClean="0"/>
              <a:t>btn</a:t>
            </a:r>
            <a:r>
              <a:rPr lang="en-US" dirty="0" smtClean="0"/>
              <a:t> </a:t>
            </a:r>
            <a:r>
              <a:rPr lang="en-US" dirty="0" err="1" smtClean="0"/>
              <a:t>btn</a:t>
            </a:r>
            <a:r>
              <a:rPr lang="en-US" dirty="0" smtClean="0"/>
              <a:t>-primary" data-toggle="modal" data-target="#</a:t>
            </a:r>
            <a:r>
              <a:rPr lang="en-US" dirty="0" err="1" smtClean="0"/>
              <a:t>myModal</a:t>
            </a:r>
            <a:r>
              <a:rPr lang="en-US" dirty="0" smtClean="0"/>
              <a:t>"&gt;</a:t>
            </a:r>
          </a:p>
          <a:p>
            <a:pPr>
              <a:buNone/>
            </a:pPr>
            <a:r>
              <a:rPr lang="en-US" dirty="0" smtClean="0"/>
              <a:t>    Open modal</a:t>
            </a:r>
          </a:p>
          <a:p>
            <a:pPr>
              <a:buNone/>
            </a:pPr>
            <a:r>
              <a:rPr lang="en-US" dirty="0" smtClean="0"/>
              <a:t>  &lt;/button&gt;</a:t>
            </a:r>
          </a:p>
          <a:p>
            <a:pPr>
              <a:buNone/>
            </a:pPr>
            <a:endParaRPr lang="en-US" dirty="0" smtClean="0"/>
          </a:p>
          <a:p>
            <a:pPr>
              <a:buNone/>
            </a:pPr>
            <a:r>
              <a:rPr lang="en-US" dirty="0" smtClean="0"/>
              <a:t>  &lt;!-- The Modal --&gt;</a:t>
            </a:r>
          </a:p>
          <a:p>
            <a:pPr>
              <a:buNone/>
            </a:pPr>
            <a:r>
              <a:rPr lang="en-US" dirty="0" smtClean="0"/>
              <a:t>  &lt;div class="modal fade" id="</a:t>
            </a:r>
            <a:r>
              <a:rPr lang="en-US" dirty="0" err="1" smtClean="0"/>
              <a:t>myModal</a:t>
            </a:r>
            <a:r>
              <a:rPr lang="en-US" dirty="0" smtClean="0"/>
              <a:t>"&gt;</a:t>
            </a:r>
          </a:p>
          <a:p>
            <a:pPr>
              <a:buNone/>
            </a:pPr>
            <a:r>
              <a:rPr lang="en-US" dirty="0" smtClean="0"/>
              <a:t>    &lt;div class="modal-dialog modal-</a:t>
            </a:r>
            <a:r>
              <a:rPr lang="en-US" dirty="0" err="1" smtClean="0"/>
              <a:t>sm</a:t>
            </a:r>
            <a:r>
              <a:rPr lang="en-US" dirty="0" smtClean="0"/>
              <a:t>"&gt;</a:t>
            </a:r>
          </a:p>
          <a:p>
            <a:pPr>
              <a:buNone/>
            </a:pPr>
            <a:r>
              <a:rPr lang="en-US" dirty="0" smtClean="0"/>
              <a:t>      &lt;div class="modal-content"&gt;</a:t>
            </a:r>
          </a:p>
          <a:p>
            <a:pPr>
              <a:buNone/>
            </a:pPr>
            <a:r>
              <a:rPr lang="en-US" dirty="0" smtClean="0"/>
              <a:t>      </a:t>
            </a:r>
          </a:p>
          <a:p>
            <a:pPr>
              <a:buNone/>
            </a:pPr>
            <a:r>
              <a:rPr lang="en-US" dirty="0" smtClean="0"/>
              <a:t>        &lt;!-- Modal Header --&gt;</a:t>
            </a:r>
          </a:p>
          <a:p>
            <a:pPr>
              <a:buNone/>
            </a:pPr>
            <a:r>
              <a:rPr lang="en-US" dirty="0" smtClean="0"/>
              <a:t>        &lt;div class="modal-header"&gt;</a:t>
            </a:r>
          </a:p>
          <a:p>
            <a:pPr>
              <a:buNone/>
            </a:pPr>
            <a:r>
              <a:rPr lang="en-US" dirty="0" smtClean="0"/>
              <a:t>          &lt;h4 class="modal-title"&gt;Modal Heading&lt;/h4&gt;</a:t>
            </a:r>
          </a:p>
          <a:p>
            <a:pPr>
              <a:buNone/>
            </a:pPr>
            <a:r>
              <a:rPr lang="en-US" dirty="0" smtClean="0"/>
              <a:t>          &lt;button type="button" class="close" data-dismiss="modal"&gt;&amp;times;&lt;/button&gt;</a:t>
            </a:r>
          </a:p>
          <a:p>
            <a:pPr>
              <a:buNone/>
            </a:pPr>
            <a:r>
              <a:rPr lang="en-US" dirty="0" smtClean="0"/>
              <a:t>        &lt;/div&gt;</a:t>
            </a:r>
          </a:p>
          <a:p>
            <a:pPr>
              <a:buNone/>
            </a:pPr>
            <a:r>
              <a:rPr lang="en-US" dirty="0" smtClean="0"/>
              <a:t>        </a:t>
            </a:r>
          </a:p>
        </p:txBody>
      </p:sp>
      <p:sp>
        <p:nvSpPr>
          <p:cNvPr id="4" name="Content Placeholder 3"/>
          <p:cNvSpPr>
            <a:spLocks noGrp="1"/>
          </p:cNvSpPr>
          <p:nvPr>
            <p:ph sz="quarter" idx="2"/>
          </p:nvPr>
        </p:nvSpPr>
        <p:spPr>
          <a:xfrm>
            <a:off x="4357686" y="142852"/>
            <a:ext cx="4429156" cy="6143668"/>
          </a:xfrm>
        </p:spPr>
        <p:style>
          <a:lnRef idx="1">
            <a:schemeClr val="accent1"/>
          </a:lnRef>
          <a:fillRef idx="2">
            <a:schemeClr val="accent1"/>
          </a:fillRef>
          <a:effectRef idx="1">
            <a:schemeClr val="accent1"/>
          </a:effectRef>
          <a:fontRef idx="minor">
            <a:schemeClr val="dk1"/>
          </a:fontRef>
        </p:style>
        <p:txBody>
          <a:bodyPr>
            <a:normAutofit fontScale="55000" lnSpcReduction="20000"/>
          </a:bodyPr>
          <a:lstStyle/>
          <a:p>
            <a:pPr>
              <a:buNone/>
            </a:pPr>
            <a:r>
              <a:rPr lang="en-US" dirty="0" smtClean="0"/>
              <a:t> &lt;!-- Modal body --&gt;</a:t>
            </a:r>
          </a:p>
          <a:p>
            <a:pPr>
              <a:buNone/>
            </a:pPr>
            <a:r>
              <a:rPr lang="en-US" dirty="0" smtClean="0"/>
              <a:t>        &lt;div class="modal-body"&gt;</a:t>
            </a:r>
          </a:p>
          <a:p>
            <a:pPr>
              <a:buNone/>
            </a:pPr>
            <a:r>
              <a:rPr lang="en-US" dirty="0" smtClean="0"/>
              <a:t>          Modal body..</a:t>
            </a:r>
          </a:p>
          <a:p>
            <a:pPr>
              <a:buNone/>
            </a:pPr>
            <a:r>
              <a:rPr lang="en-US" dirty="0" smtClean="0"/>
              <a:t>        &lt;/div&gt;</a:t>
            </a:r>
          </a:p>
          <a:p>
            <a:pPr>
              <a:buNone/>
            </a:pPr>
            <a:r>
              <a:rPr lang="en-US" dirty="0" smtClean="0"/>
              <a:t>        </a:t>
            </a:r>
          </a:p>
          <a:p>
            <a:pPr>
              <a:buNone/>
            </a:pPr>
            <a:r>
              <a:rPr lang="en-US" dirty="0" smtClean="0"/>
              <a:t>        &lt;!-- Modal footer --&gt;</a:t>
            </a:r>
          </a:p>
          <a:p>
            <a:pPr>
              <a:buNone/>
            </a:pPr>
            <a:r>
              <a:rPr lang="en-US" dirty="0" smtClean="0"/>
              <a:t>        &lt;div class="modal-footer"&gt;</a:t>
            </a:r>
          </a:p>
          <a:p>
            <a:pPr>
              <a:buNone/>
            </a:pPr>
            <a:r>
              <a:rPr lang="en-US" dirty="0" smtClean="0"/>
              <a:t>          &lt;button type="button" class="</a:t>
            </a:r>
            <a:r>
              <a:rPr lang="en-US" dirty="0" err="1" smtClean="0"/>
              <a:t>btn</a:t>
            </a:r>
            <a:r>
              <a:rPr lang="en-US" dirty="0" smtClean="0"/>
              <a:t> </a:t>
            </a:r>
            <a:r>
              <a:rPr lang="en-US" dirty="0" err="1" smtClean="0"/>
              <a:t>btn</a:t>
            </a:r>
            <a:r>
              <a:rPr lang="en-US" dirty="0" smtClean="0"/>
              <a:t>-secondary" data-dismiss="modal"&gt;Close&lt;/button&gt;</a:t>
            </a:r>
          </a:p>
          <a:p>
            <a:pPr>
              <a:buNone/>
            </a:pPr>
            <a:r>
              <a:rPr lang="en-US" dirty="0" smtClean="0"/>
              <a:t>        &lt;/div&gt;</a:t>
            </a:r>
          </a:p>
          <a:p>
            <a:pPr>
              <a:buNone/>
            </a:pPr>
            <a:r>
              <a:rPr lang="en-US" dirty="0" smtClean="0"/>
              <a:t>        </a:t>
            </a:r>
          </a:p>
          <a:p>
            <a:pPr>
              <a:buNone/>
            </a:pPr>
            <a:r>
              <a:rPr lang="en-US" dirty="0" smtClean="0"/>
              <a:t>      &lt;/div&gt;</a:t>
            </a:r>
          </a:p>
          <a:p>
            <a:pPr>
              <a:buNone/>
            </a:pPr>
            <a:r>
              <a:rPr lang="en-US" dirty="0" smtClean="0"/>
              <a:t>    &lt;/div&gt;</a:t>
            </a:r>
          </a:p>
          <a:p>
            <a:pPr>
              <a:buNone/>
            </a:pPr>
            <a:r>
              <a:rPr lang="en-US" dirty="0" smtClean="0"/>
              <a:t>  &lt;/div&gt;</a:t>
            </a:r>
          </a:p>
          <a:p>
            <a:pPr>
              <a:buNone/>
            </a:pPr>
            <a:r>
              <a:rPr lang="en-US" dirty="0" smtClean="0"/>
              <a:t>  </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Table</a:t>
            </a:r>
            <a:br>
              <a:rPr lang="en-US" dirty="0" smtClean="0"/>
            </a:br>
            <a:endParaRPr lang="en-US" dirty="0"/>
          </a:p>
        </p:txBody>
      </p:sp>
      <p:sp>
        <p:nvSpPr>
          <p:cNvPr id="3" name="Content Placeholder 2"/>
          <p:cNvSpPr>
            <a:spLocks noGrp="1"/>
          </p:cNvSpPr>
          <p:nvPr>
            <p:ph sz="quarter" idx="1"/>
          </p:nvPr>
        </p:nvSpPr>
        <p:spPr/>
        <p:txBody>
          <a:bodyPr/>
          <a:lstStyle/>
          <a:p>
            <a:pPr algn="just">
              <a:lnSpc>
                <a:spcPct val="300000"/>
              </a:lnSpc>
            </a:pPr>
            <a:r>
              <a:rPr lang="en-GB" dirty="0" smtClean="0">
                <a:latin typeface="Arial" pitchFamily="34" charset="0"/>
                <a:cs typeface="Arial" pitchFamily="34" charset="0"/>
              </a:rPr>
              <a:t>A basic Bootstrap table has a light padding and only horizontal dividers.</a:t>
            </a:r>
          </a:p>
          <a:p>
            <a:pPr algn="just">
              <a:lnSpc>
                <a:spcPct val="300000"/>
              </a:lnSpc>
            </a:pPr>
            <a:r>
              <a:rPr lang="en-GB" dirty="0" smtClean="0">
                <a:latin typeface="Arial" pitchFamily="34" charset="0"/>
                <a:cs typeface="Arial" pitchFamily="34" charset="0"/>
              </a:rPr>
              <a:t>The .table class adds basic styling to a table: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285720" y="285728"/>
            <a:ext cx="4377720" cy="5734072"/>
          </a:xfrm>
        </p:spPr>
        <p:txBody>
          <a:bodyPr>
            <a:normAutofit fontScale="70000" lnSpcReduction="20000"/>
          </a:bodyPr>
          <a:lstStyle/>
          <a:p>
            <a:pPr>
              <a:buNone/>
            </a:pPr>
            <a:r>
              <a:rPr lang="en-GB" dirty="0" smtClean="0"/>
              <a:t>&lt;div class="container"&gt;</a:t>
            </a:r>
          </a:p>
          <a:p>
            <a:pPr>
              <a:buNone/>
            </a:pPr>
            <a:r>
              <a:rPr lang="en-GB" dirty="0" smtClean="0"/>
              <a:t>  &lt;h2&gt;Basic Table&lt;/h2&gt;</a:t>
            </a:r>
          </a:p>
          <a:p>
            <a:pPr>
              <a:buNone/>
            </a:pPr>
            <a:r>
              <a:rPr lang="en-GB" dirty="0" smtClean="0"/>
              <a:t>  &lt;p&gt;The .table class adds basic styling (light padding and only horizontal dividers) to a table:&lt;/p&gt;            </a:t>
            </a:r>
          </a:p>
          <a:p>
            <a:pPr>
              <a:buNone/>
            </a:pPr>
            <a:r>
              <a:rPr lang="en-GB" dirty="0" smtClean="0"/>
              <a:t>  &lt;table class="table"&gt;</a:t>
            </a:r>
          </a:p>
          <a:p>
            <a:pPr>
              <a:buNone/>
            </a:pPr>
            <a:r>
              <a:rPr lang="en-GB" dirty="0" smtClean="0"/>
              <a:t>    &lt;</a:t>
            </a:r>
            <a:r>
              <a:rPr lang="en-GB" dirty="0" err="1" smtClean="0"/>
              <a:t>thead</a:t>
            </a:r>
            <a:r>
              <a:rPr lang="en-GB" dirty="0" smtClean="0"/>
              <a:t>&gt;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th</a:t>
            </a:r>
            <a:r>
              <a:rPr lang="en-GB" dirty="0" smtClean="0"/>
              <a:t>&gt;</a:t>
            </a:r>
            <a:r>
              <a:rPr lang="en-GB" dirty="0" err="1" smtClean="0"/>
              <a:t>Firstname</a:t>
            </a:r>
            <a:r>
              <a:rPr lang="en-GB" dirty="0" smtClean="0"/>
              <a:t>&lt;/</a:t>
            </a:r>
            <a:r>
              <a:rPr lang="en-GB" dirty="0" err="1" smtClean="0"/>
              <a:t>th</a:t>
            </a:r>
            <a:r>
              <a:rPr lang="en-GB" dirty="0" smtClean="0"/>
              <a:t>&gt;</a:t>
            </a:r>
          </a:p>
          <a:p>
            <a:pPr>
              <a:buNone/>
            </a:pPr>
            <a:r>
              <a:rPr lang="en-GB" dirty="0" smtClean="0"/>
              <a:t>        &lt;</a:t>
            </a:r>
            <a:r>
              <a:rPr lang="en-GB" dirty="0" err="1" smtClean="0"/>
              <a:t>th</a:t>
            </a:r>
            <a:r>
              <a:rPr lang="en-GB" dirty="0" smtClean="0"/>
              <a:t>&gt;</a:t>
            </a:r>
            <a:r>
              <a:rPr lang="en-GB" dirty="0" err="1" smtClean="0"/>
              <a:t>Lastname</a:t>
            </a:r>
            <a:r>
              <a:rPr lang="en-GB" dirty="0" smtClean="0"/>
              <a:t>&lt;/</a:t>
            </a:r>
            <a:r>
              <a:rPr lang="en-GB" dirty="0" err="1" smtClean="0"/>
              <a:t>th</a:t>
            </a:r>
            <a:r>
              <a:rPr lang="en-GB" dirty="0" smtClean="0"/>
              <a:t>&gt;</a:t>
            </a:r>
          </a:p>
          <a:p>
            <a:pPr>
              <a:buNone/>
            </a:pPr>
            <a:r>
              <a:rPr lang="en-GB" dirty="0" smtClean="0"/>
              <a:t>        &lt;</a:t>
            </a:r>
            <a:r>
              <a:rPr lang="en-GB" dirty="0" err="1" smtClean="0"/>
              <a:t>th</a:t>
            </a:r>
            <a:r>
              <a:rPr lang="en-GB" dirty="0" smtClean="0"/>
              <a:t>&gt;Email&lt;/</a:t>
            </a:r>
            <a:r>
              <a:rPr lang="en-GB" dirty="0" err="1" smtClean="0"/>
              <a:t>th</a:t>
            </a:r>
            <a:r>
              <a:rPr lang="en-GB" dirty="0" smtClean="0"/>
              <a:t>&gt;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thead</a:t>
            </a:r>
            <a:r>
              <a:rPr lang="en-GB" dirty="0" smtClean="0"/>
              <a:t>&gt;</a:t>
            </a:r>
          </a:p>
        </p:txBody>
      </p:sp>
      <p:sp>
        <p:nvSpPr>
          <p:cNvPr id="7" name="Content Placeholder 6"/>
          <p:cNvSpPr>
            <a:spLocks noGrp="1"/>
          </p:cNvSpPr>
          <p:nvPr>
            <p:ph sz="quarter" idx="2"/>
          </p:nvPr>
        </p:nvSpPr>
        <p:spPr>
          <a:xfrm>
            <a:off x="4714876" y="285728"/>
            <a:ext cx="3968114" cy="5734072"/>
          </a:xfrm>
        </p:spPr>
        <p:txBody>
          <a:bodyPr>
            <a:normAutofit fontScale="70000" lnSpcReduction="20000"/>
          </a:bodyPr>
          <a:lstStyle/>
          <a:p>
            <a:pPr>
              <a:buNone/>
            </a:pPr>
            <a:r>
              <a:rPr lang="en-GB" dirty="0" smtClean="0"/>
              <a:t> &lt;</a:t>
            </a:r>
            <a:r>
              <a:rPr lang="en-GB" dirty="0" err="1" smtClean="0"/>
              <a:t>tbody</a:t>
            </a:r>
            <a:r>
              <a:rPr lang="en-GB" dirty="0" smtClean="0"/>
              <a:t>&gt;</a:t>
            </a:r>
          </a:p>
          <a:p>
            <a:pPr>
              <a:buNone/>
            </a:pPr>
            <a:r>
              <a:rPr lang="en-GB" dirty="0" smtClean="0"/>
              <a:t>      &lt;</a:t>
            </a:r>
            <a:r>
              <a:rPr lang="en-GB" dirty="0" err="1" smtClean="0"/>
              <a:t>tr</a:t>
            </a:r>
            <a:r>
              <a:rPr lang="en-GB" dirty="0" smtClean="0"/>
              <a:t>&gt;</a:t>
            </a:r>
          </a:p>
          <a:p>
            <a:pPr>
              <a:buNone/>
            </a:pPr>
            <a:r>
              <a:rPr lang="en-GB" dirty="0" smtClean="0"/>
              <a:t>        &lt;td&gt;Ram&lt;/td&gt;</a:t>
            </a:r>
          </a:p>
          <a:p>
            <a:pPr>
              <a:buNone/>
            </a:pPr>
            <a:r>
              <a:rPr lang="en-GB" dirty="0" smtClean="0"/>
              <a:t>        &lt;td&gt;sing&lt;/td&gt;</a:t>
            </a:r>
          </a:p>
          <a:p>
            <a:pPr>
              <a:buNone/>
            </a:pPr>
            <a:r>
              <a:rPr lang="en-GB" dirty="0" smtClean="0"/>
              <a:t>        &lt;td&gt;ram@gmail.com&lt;/td&gt;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tr</a:t>
            </a:r>
            <a:r>
              <a:rPr lang="en-GB" dirty="0" smtClean="0"/>
              <a:t>&gt;</a:t>
            </a:r>
          </a:p>
          <a:p>
            <a:pPr>
              <a:buNone/>
            </a:pPr>
            <a:r>
              <a:rPr lang="en-GB" dirty="0" smtClean="0"/>
              <a:t>        &lt;td&gt;</a:t>
            </a:r>
            <a:r>
              <a:rPr lang="en-GB" dirty="0" err="1" smtClean="0"/>
              <a:t>Krishan</a:t>
            </a:r>
            <a:r>
              <a:rPr lang="en-GB" dirty="0" smtClean="0"/>
              <a:t>&lt;/td&gt;</a:t>
            </a:r>
          </a:p>
          <a:p>
            <a:pPr>
              <a:buNone/>
            </a:pPr>
            <a:r>
              <a:rPr lang="en-GB" dirty="0" smtClean="0"/>
              <a:t>        &lt;td&gt;</a:t>
            </a:r>
            <a:r>
              <a:rPr lang="en-GB" dirty="0" err="1" smtClean="0"/>
              <a:t>kumar</a:t>
            </a:r>
            <a:r>
              <a:rPr lang="en-GB" dirty="0" smtClean="0"/>
              <a:t>&lt;/td&gt;</a:t>
            </a:r>
          </a:p>
          <a:p>
            <a:pPr>
              <a:buNone/>
            </a:pPr>
            <a:r>
              <a:rPr lang="en-GB" dirty="0" smtClean="0"/>
              <a:t>        &lt;td&gt;kr@gmail.com&lt;/td&gt;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tr</a:t>
            </a:r>
            <a:r>
              <a:rPr lang="en-GB" dirty="0" smtClean="0"/>
              <a:t>&gt;</a:t>
            </a:r>
          </a:p>
          <a:p>
            <a:pPr>
              <a:buNone/>
            </a:pPr>
            <a:r>
              <a:rPr lang="en-GB" dirty="0" smtClean="0"/>
              <a:t>        &lt;td&gt;</a:t>
            </a:r>
            <a:r>
              <a:rPr lang="en-GB" dirty="0" err="1" smtClean="0"/>
              <a:t>Roshan</a:t>
            </a:r>
            <a:r>
              <a:rPr lang="en-GB" dirty="0" smtClean="0"/>
              <a:t>&lt;/td&gt;</a:t>
            </a:r>
          </a:p>
          <a:p>
            <a:pPr>
              <a:buNone/>
            </a:pPr>
            <a:r>
              <a:rPr lang="en-GB" dirty="0" smtClean="0"/>
              <a:t>        &lt;td&gt;</a:t>
            </a:r>
            <a:r>
              <a:rPr lang="en-GB" dirty="0" err="1" smtClean="0"/>
              <a:t>kumar</a:t>
            </a:r>
            <a:r>
              <a:rPr lang="en-GB" dirty="0" smtClean="0"/>
              <a:t>&lt;/td&gt;</a:t>
            </a:r>
          </a:p>
          <a:p>
            <a:pPr>
              <a:buNone/>
            </a:pPr>
            <a:r>
              <a:rPr lang="en-GB" dirty="0" smtClean="0"/>
              <a:t>        &lt;td&gt;rosh@gmail.com&lt;/td&gt;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tbody</a:t>
            </a:r>
            <a:r>
              <a:rPr lang="en-GB" dirty="0" smtClean="0"/>
              <a:t>&gt;</a:t>
            </a:r>
          </a:p>
          <a:p>
            <a:pPr>
              <a:buNone/>
            </a:pPr>
            <a:r>
              <a:rPr lang="en-GB" dirty="0" smtClean="0"/>
              <a:t>  &lt;/table&gt;</a:t>
            </a:r>
          </a:p>
          <a:p>
            <a:pPr>
              <a:buNone/>
            </a:pPr>
            <a:r>
              <a:rPr lang="en-GB" dirty="0" smtClean="0"/>
              <a:t>&lt;/div&gt;</a:t>
            </a:r>
          </a:p>
          <a:p>
            <a:pPr>
              <a:buNone/>
            </a:pPr>
            <a:endParaRPr lang="en-US" dirty="0"/>
          </a:p>
        </p:txBody>
      </p:sp>
      <p:sp>
        <p:nvSpPr>
          <p:cNvPr id="8" name="Rectangle 7"/>
          <p:cNvSpPr/>
          <p:nvPr/>
        </p:nvSpPr>
        <p:spPr>
          <a:xfrm>
            <a:off x="285720" y="4500570"/>
            <a:ext cx="45720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r>
              <a:rPr lang="en-GB" dirty="0" smtClean="0"/>
              <a:t>the </a:t>
            </a:r>
            <a:r>
              <a:rPr lang="en-GB" dirty="0"/>
              <a:t>.table class adds basic styling (light padding and only horizontal dividers) to a table: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Striped Rows</a:t>
            </a:r>
            <a:br>
              <a:rPr lang="en-US" dirty="0" smtClean="0"/>
            </a:br>
            <a:r>
              <a:rPr lang="en-GB" sz="2200" dirty="0" smtClean="0"/>
              <a:t>The .table-striped class adds zebra-stripes to a table:</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GB" dirty="0" smtClean="0"/>
              <a:t>&lt;table class="table </a:t>
            </a:r>
            <a:r>
              <a:rPr lang="en-GB" dirty="0" err="1" smtClean="0"/>
              <a:t>table</a:t>
            </a:r>
            <a:r>
              <a:rPr lang="en-GB" dirty="0" smtClean="0"/>
              <a:t>-striped"&gt;</a:t>
            </a:r>
          </a:p>
          <a:p>
            <a:pPr>
              <a:buNone/>
            </a:pPr>
            <a:r>
              <a:rPr lang="en-GB" dirty="0" smtClean="0"/>
              <a:t>    &lt;</a:t>
            </a:r>
            <a:r>
              <a:rPr lang="en-GB" dirty="0" err="1" smtClean="0"/>
              <a:t>thead</a:t>
            </a:r>
            <a:r>
              <a:rPr lang="en-GB" dirty="0" smtClean="0"/>
              <a:t>&gt;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th</a:t>
            </a:r>
            <a:r>
              <a:rPr lang="en-GB" dirty="0" smtClean="0"/>
              <a:t>&gt;</a:t>
            </a:r>
            <a:r>
              <a:rPr lang="en-GB" dirty="0" err="1" smtClean="0"/>
              <a:t>Firstname</a:t>
            </a:r>
            <a:r>
              <a:rPr lang="en-GB" dirty="0" smtClean="0"/>
              <a:t>&lt;/</a:t>
            </a:r>
            <a:r>
              <a:rPr lang="en-GB" dirty="0" err="1" smtClean="0"/>
              <a:t>th</a:t>
            </a:r>
            <a:r>
              <a:rPr lang="en-GB" dirty="0" smtClean="0"/>
              <a:t>&gt;</a:t>
            </a:r>
          </a:p>
          <a:p>
            <a:pPr>
              <a:buNone/>
            </a:pPr>
            <a:r>
              <a:rPr lang="en-GB" dirty="0" smtClean="0"/>
              <a:t>        &lt;</a:t>
            </a:r>
            <a:r>
              <a:rPr lang="en-GB" dirty="0" err="1" smtClean="0"/>
              <a:t>th</a:t>
            </a:r>
            <a:r>
              <a:rPr lang="en-GB" dirty="0" smtClean="0"/>
              <a:t>&gt;</a:t>
            </a:r>
            <a:r>
              <a:rPr lang="en-GB" dirty="0" err="1" smtClean="0"/>
              <a:t>Lastname</a:t>
            </a:r>
            <a:r>
              <a:rPr lang="en-GB" dirty="0" smtClean="0"/>
              <a:t>&lt;/</a:t>
            </a:r>
            <a:r>
              <a:rPr lang="en-GB" dirty="0" err="1" smtClean="0"/>
              <a:t>th</a:t>
            </a:r>
            <a:r>
              <a:rPr lang="en-GB" dirty="0" smtClean="0"/>
              <a:t>&gt;</a:t>
            </a:r>
          </a:p>
          <a:p>
            <a:pPr>
              <a:buNone/>
            </a:pPr>
            <a:r>
              <a:rPr lang="en-GB" dirty="0" smtClean="0"/>
              <a:t>        &lt;</a:t>
            </a:r>
            <a:r>
              <a:rPr lang="en-GB" dirty="0" err="1" smtClean="0"/>
              <a:t>th</a:t>
            </a:r>
            <a:r>
              <a:rPr lang="en-GB" dirty="0" smtClean="0"/>
              <a:t>&gt;Email&lt;/</a:t>
            </a:r>
            <a:r>
              <a:rPr lang="en-GB" dirty="0" err="1" smtClean="0"/>
              <a:t>th</a:t>
            </a:r>
            <a:r>
              <a:rPr lang="en-GB" dirty="0" smtClean="0"/>
              <a:t>&gt;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thead</a:t>
            </a:r>
            <a:r>
              <a:rPr lang="en-GB" dirty="0" smtClean="0"/>
              <a:t>&gt;</a:t>
            </a:r>
          </a:p>
        </p:txBody>
      </p:sp>
      <p:sp>
        <p:nvSpPr>
          <p:cNvPr id="4" name="Content Placeholder 3"/>
          <p:cNvSpPr>
            <a:spLocks noGrp="1"/>
          </p:cNvSpPr>
          <p:nvPr>
            <p:ph sz="quarter" idx="2"/>
          </p:nvPr>
        </p:nvSpPr>
        <p:spPr/>
        <p:txBody>
          <a:bodyPr>
            <a:normAutofit fontScale="55000" lnSpcReduction="20000"/>
          </a:bodyPr>
          <a:lstStyle/>
          <a:p>
            <a:pPr>
              <a:buNone/>
            </a:pPr>
            <a:r>
              <a:rPr lang="en-GB" dirty="0" smtClean="0"/>
              <a:t> &lt;</a:t>
            </a:r>
            <a:r>
              <a:rPr lang="en-GB" dirty="0" err="1" smtClean="0"/>
              <a:t>tbody</a:t>
            </a:r>
            <a:r>
              <a:rPr lang="en-GB" dirty="0" smtClean="0"/>
              <a:t>&gt;</a:t>
            </a:r>
          </a:p>
          <a:p>
            <a:pPr>
              <a:buNone/>
            </a:pPr>
            <a:r>
              <a:rPr lang="en-GB" dirty="0" smtClean="0"/>
              <a:t>      &lt;</a:t>
            </a:r>
            <a:r>
              <a:rPr lang="en-GB" dirty="0" err="1" smtClean="0"/>
              <a:t>tr</a:t>
            </a:r>
            <a:r>
              <a:rPr lang="en-GB" dirty="0" smtClean="0"/>
              <a:t>&gt;</a:t>
            </a:r>
          </a:p>
          <a:p>
            <a:pPr>
              <a:buNone/>
            </a:pPr>
            <a:r>
              <a:rPr lang="en-GB" dirty="0" smtClean="0"/>
              <a:t>        &lt;td&gt;John&lt;/td&gt;</a:t>
            </a:r>
          </a:p>
          <a:p>
            <a:pPr>
              <a:buNone/>
            </a:pPr>
            <a:r>
              <a:rPr lang="en-GB" dirty="0" smtClean="0"/>
              <a:t>        &lt;td&gt;Doe&lt;/td&gt;</a:t>
            </a:r>
          </a:p>
          <a:p>
            <a:pPr>
              <a:buNone/>
            </a:pPr>
            <a:r>
              <a:rPr lang="en-GB" dirty="0" smtClean="0"/>
              <a:t>        &lt;td&gt;john@example.com&lt;/td&gt;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tr</a:t>
            </a:r>
            <a:r>
              <a:rPr lang="en-GB" dirty="0" smtClean="0"/>
              <a:t>&gt;</a:t>
            </a:r>
          </a:p>
          <a:p>
            <a:pPr>
              <a:buNone/>
            </a:pPr>
            <a:r>
              <a:rPr lang="en-GB" dirty="0" smtClean="0"/>
              <a:t>        &lt;td&gt;Mary&lt;/td&gt;</a:t>
            </a:r>
          </a:p>
          <a:p>
            <a:pPr>
              <a:buNone/>
            </a:pPr>
            <a:r>
              <a:rPr lang="en-GB" dirty="0" smtClean="0"/>
              <a:t>        &lt;td&gt;Moe&lt;/td&gt;</a:t>
            </a:r>
          </a:p>
          <a:p>
            <a:pPr>
              <a:buNone/>
            </a:pPr>
            <a:r>
              <a:rPr lang="en-GB" dirty="0" smtClean="0"/>
              <a:t>        &lt;td&gt;mary@example.com&lt;/td&gt;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tr</a:t>
            </a:r>
            <a:r>
              <a:rPr lang="en-GB" dirty="0" smtClean="0"/>
              <a:t>&gt;</a:t>
            </a:r>
          </a:p>
          <a:p>
            <a:pPr>
              <a:buNone/>
            </a:pPr>
            <a:r>
              <a:rPr lang="en-GB" dirty="0" smtClean="0"/>
              <a:t>        &lt;td&gt;July&lt;/td&gt;</a:t>
            </a:r>
          </a:p>
          <a:p>
            <a:pPr>
              <a:buNone/>
            </a:pPr>
            <a:r>
              <a:rPr lang="en-GB" dirty="0" smtClean="0"/>
              <a:t>        &lt;td&gt;Dooley&lt;/td&gt;</a:t>
            </a:r>
          </a:p>
          <a:p>
            <a:pPr>
              <a:buNone/>
            </a:pPr>
            <a:r>
              <a:rPr lang="en-GB" dirty="0" smtClean="0"/>
              <a:t>        &lt;td&gt;july@example.com&lt;/td&gt;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tbody</a:t>
            </a:r>
            <a:r>
              <a:rPr lang="en-GB" dirty="0" smtClean="0"/>
              <a:t>&gt;</a:t>
            </a:r>
          </a:p>
          <a:p>
            <a:pPr>
              <a:buNone/>
            </a:pPr>
            <a:r>
              <a:rPr lang="en-GB" dirty="0" smtClean="0"/>
              <a:t>  &lt;/table&gt;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Bordered Table</a:t>
            </a:r>
            <a:br>
              <a:rPr lang="en-US" dirty="0" smtClean="0"/>
            </a:br>
            <a:r>
              <a:rPr lang="en-GB" sz="2000" dirty="0" smtClean="0"/>
              <a:t>The .table-bordered class adds borders on all sides of the table and cells:</a:t>
            </a:r>
            <a:endParaRPr lang="en-US" dirty="0"/>
          </a:p>
        </p:txBody>
      </p:sp>
      <p:sp>
        <p:nvSpPr>
          <p:cNvPr id="3" name="Content Placeholder 2"/>
          <p:cNvSpPr>
            <a:spLocks noGrp="1"/>
          </p:cNvSpPr>
          <p:nvPr>
            <p:ph sz="quarter" idx="1"/>
          </p:nvPr>
        </p:nvSpPr>
        <p:spPr/>
        <p:txBody>
          <a:bodyPr/>
          <a:lstStyle/>
          <a:p>
            <a:pPr>
              <a:buNone/>
            </a:pPr>
            <a:r>
              <a:rPr lang="en-US" dirty="0" smtClean="0"/>
              <a:t>&lt;table class="table </a:t>
            </a:r>
            <a:r>
              <a:rPr lang="en-US" dirty="0" err="1" smtClean="0"/>
              <a:t>table</a:t>
            </a:r>
            <a:r>
              <a:rPr lang="en-US" dirty="0" smtClean="0"/>
              <a:t>-bordered"&gt;</a:t>
            </a:r>
            <a:endParaRPr lang="en-US" dirty="0"/>
          </a:p>
        </p:txBody>
      </p:sp>
      <p:sp>
        <p:nvSpPr>
          <p:cNvPr id="4" name="Content Placeholder 3"/>
          <p:cNvSpPr>
            <a:spLocks noGrp="1"/>
          </p:cNvSpPr>
          <p:nvPr>
            <p:ph sz="quarter" idx="2"/>
          </p:nvPr>
        </p:nvSpPr>
        <p:spPr/>
        <p:txBody>
          <a:bodyPr/>
          <a:lstStyle/>
          <a:p>
            <a:pPr>
              <a:buNone/>
            </a:pPr>
            <a:r>
              <a:rPr lang="en-GB" dirty="0" smtClean="0"/>
              <a:t>The .table-bordered class adds borders to a table:</a:t>
            </a:r>
          </a:p>
          <a:p>
            <a:pPr>
              <a:buNone/>
            </a:pPr>
            <a:r>
              <a:rPr lang="en-GB" dirty="0" smtClean="0"/>
              <a:t/>
            </a:r>
            <a:br>
              <a:rPr lang="en-GB"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7772400" cy="1143000"/>
          </a:xfrm>
        </p:spPr>
        <p:txBody>
          <a:bodyPr>
            <a:normAutofit fontScale="90000"/>
          </a:bodyPr>
          <a:lstStyle/>
          <a:p>
            <a:r>
              <a:rPr lang="en-GB" dirty="0" smtClean="0"/>
              <a:t>Hover Rows</a:t>
            </a:r>
            <a:br>
              <a:rPr lang="en-GB" dirty="0" smtClean="0"/>
            </a:br>
            <a:r>
              <a:rPr lang="en-GB" sz="1800" dirty="0" smtClean="0"/>
              <a:t>The .table-hover class adds a hover effect (grey background </a:t>
            </a:r>
            <a:r>
              <a:rPr lang="en-GB" sz="1800" dirty="0" err="1" smtClean="0"/>
              <a:t>color</a:t>
            </a:r>
            <a:r>
              <a:rPr lang="en-GB" sz="1800" dirty="0" smtClean="0"/>
              <a:t>) on table rows:</a:t>
            </a:r>
            <a:r>
              <a:rPr lang="en-GB" dirty="0" smtClean="0"/>
              <a:t/>
            </a:r>
            <a:br>
              <a:rPr lang="en-GB" dirty="0" smtClean="0"/>
            </a:br>
            <a:endParaRPr lang="en-US" dirty="0"/>
          </a:p>
        </p:txBody>
      </p:sp>
      <p:sp>
        <p:nvSpPr>
          <p:cNvPr id="3" name="Content Placeholder 2"/>
          <p:cNvSpPr>
            <a:spLocks noGrp="1"/>
          </p:cNvSpPr>
          <p:nvPr>
            <p:ph sz="quarter" idx="1"/>
          </p:nvPr>
        </p:nvSpPr>
        <p:spPr>
          <a:xfrm>
            <a:off x="642910" y="1447800"/>
            <a:ext cx="4020530" cy="4572000"/>
          </a:xfrm>
        </p:spPr>
        <p:txBody>
          <a:bodyPr>
            <a:normAutofit fontScale="92500" lnSpcReduction="20000"/>
          </a:bodyPr>
          <a:lstStyle/>
          <a:p>
            <a:pPr>
              <a:buNone/>
            </a:pPr>
            <a:r>
              <a:rPr lang="en-GB" dirty="0" smtClean="0"/>
              <a:t>&lt;p&gt;The .table-hover class enables a hover state on table rows:&lt;/p&gt;            </a:t>
            </a:r>
          </a:p>
          <a:p>
            <a:pPr>
              <a:buNone/>
            </a:pPr>
            <a:r>
              <a:rPr lang="en-GB" dirty="0" smtClean="0"/>
              <a:t>  &lt;table class="table </a:t>
            </a:r>
            <a:r>
              <a:rPr lang="en-GB" dirty="0" err="1" smtClean="0"/>
              <a:t>table</a:t>
            </a:r>
            <a:r>
              <a:rPr lang="en-GB" dirty="0" smtClean="0"/>
              <a:t>-hover"&gt;</a:t>
            </a:r>
          </a:p>
          <a:p>
            <a:pPr>
              <a:buNone/>
            </a:pPr>
            <a:r>
              <a:rPr lang="en-GB" dirty="0" smtClean="0"/>
              <a:t>    &lt;</a:t>
            </a:r>
            <a:r>
              <a:rPr lang="en-GB" dirty="0" err="1" smtClean="0"/>
              <a:t>thead</a:t>
            </a:r>
            <a:r>
              <a:rPr lang="en-GB" dirty="0" smtClean="0"/>
              <a:t>&gt;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th</a:t>
            </a:r>
            <a:r>
              <a:rPr lang="en-GB" dirty="0" smtClean="0"/>
              <a:t>&gt;</a:t>
            </a:r>
            <a:r>
              <a:rPr lang="en-GB" dirty="0" err="1" smtClean="0"/>
              <a:t>Firstname</a:t>
            </a:r>
            <a:r>
              <a:rPr lang="en-GB" dirty="0" smtClean="0"/>
              <a:t>&lt;/</a:t>
            </a:r>
            <a:r>
              <a:rPr lang="en-GB" dirty="0" err="1" smtClean="0"/>
              <a:t>th</a:t>
            </a:r>
            <a:r>
              <a:rPr lang="en-GB" dirty="0" smtClean="0"/>
              <a:t>&gt;</a:t>
            </a:r>
          </a:p>
          <a:p>
            <a:pPr>
              <a:buNone/>
            </a:pPr>
            <a:r>
              <a:rPr lang="en-GB" dirty="0" smtClean="0"/>
              <a:t>        &lt;</a:t>
            </a:r>
            <a:r>
              <a:rPr lang="en-GB" dirty="0" err="1" smtClean="0"/>
              <a:t>th</a:t>
            </a:r>
            <a:r>
              <a:rPr lang="en-GB" dirty="0" smtClean="0"/>
              <a:t>&gt;</a:t>
            </a:r>
            <a:r>
              <a:rPr lang="en-GB" dirty="0" err="1" smtClean="0"/>
              <a:t>Lastname</a:t>
            </a:r>
            <a:r>
              <a:rPr lang="en-GB" dirty="0" smtClean="0"/>
              <a:t>&lt;/</a:t>
            </a:r>
            <a:r>
              <a:rPr lang="en-GB" dirty="0" err="1" smtClean="0"/>
              <a:t>th</a:t>
            </a:r>
            <a:r>
              <a:rPr lang="en-GB" dirty="0" smtClean="0"/>
              <a:t>&gt;</a:t>
            </a:r>
          </a:p>
          <a:p>
            <a:pPr>
              <a:buNone/>
            </a:pPr>
            <a:r>
              <a:rPr lang="en-GB" dirty="0" smtClean="0"/>
              <a:t>        &lt;</a:t>
            </a:r>
            <a:r>
              <a:rPr lang="en-GB" dirty="0" err="1" smtClean="0"/>
              <a:t>th</a:t>
            </a:r>
            <a:r>
              <a:rPr lang="en-GB" dirty="0" smtClean="0"/>
              <a:t>&gt;Email&lt;/</a:t>
            </a:r>
            <a:r>
              <a:rPr lang="en-GB" dirty="0" err="1" smtClean="0"/>
              <a:t>th</a:t>
            </a:r>
            <a:r>
              <a:rPr lang="en-GB" dirty="0" smtClean="0"/>
              <a:t>&gt;</a:t>
            </a:r>
          </a:p>
          <a:p>
            <a:pPr>
              <a:buNone/>
            </a:pPr>
            <a:r>
              <a:rPr lang="en-GB" dirty="0" smtClean="0"/>
              <a:t>      &lt;/</a:t>
            </a:r>
            <a:r>
              <a:rPr lang="en-GB" dirty="0" err="1" smtClean="0"/>
              <a:t>tr</a:t>
            </a:r>
            <a:r>
              <a:rPr lang="en-GB" dirty="0" smtClean="0"/>
              <a:t>&gt;</a:t>
            </a:r>
          </a:p>
          <a:p>
            <a:pPr>
              <a:buNone/>
            </a:pPr>
            <a:r>
              <a:rPr lang="en-GB" dirty="0" smtClean="0"/>
              <a:t>    &lt;/</a:t>
            </a:r>
            <a:r>
              <a:rPr lang="en-GB" dirty="0" err="1" smtClean="0"/>
              <a:t>thead</a:t>
            </a:r>
            <a:r>
              <a:rPr lang="en-GB" dirty="0" smtClean="0"/>
              <a:t>&gt;</a:t>
            </a:r>
            <a:endParaRPr lang="en-US" dirty="0"/>
          </a:p>
        </p:txBody>
      </p:sp>
      <p:sp>
        <p:nvSpPr>
          <p:cNvPr id="4" name="Content Placeholder 3"/>
          <p:cNvSpPr>
            <a:spLocks noGrp="1"/>
          </p:cNvSpPr>
          <p:nvPr>
            <p:ph sz="quarter" idx="2"/>
          </p:nvPr>
        </p:nvSpPr>
        <p:spPr/>
        <p:txBody>
          <a:bodyPr>
            <a:normAutofit fontScale="92500" lnSpcReduction="20000"/>
          </a:bodyPr>
          <a:lstStyle/>
          <a:p>
            <a:pPr>
              <a:buNone/>
            </a:pPr>
            <a:r>
              <a:rPr lang="en-US" dirty="0" smtClean="0"/>
              <a:t>Condensed Table</a:t>
            </a:r>
          </a:p>
          <a:p>
            <a:pPr algn="just">
              <a:buNone/>
            </a:pPr>
            <a:r>
              <a:rPr lang="en-GB" sz="1700" dirty="0" smtClean="0"/>
              <a:t>The .table-condensed class makes a table more compact by cutting cell padding in half:</a:t>
            </a:r>
            <a:endParaRPr lang="en-US" sz="1700" dirty="0" smtClean="0"/>
          </a:p>
          <a:p>
            <a:pPr>
              <a:buNone/>
            </a:pPr>
            <a:r>
              <a:rPr lang="en-GB" sz="1900" dirty="0" smtClean="0"/>
              <a:t>&lt;table class="table </a:t>
            </a:r>
            <a:r>
              <a:rPr lang="en-GB" sz="1900" dirty="0" err="1" smtClean="0"/>
              <a:t>table</a:t>
            </a:r>
            <a:r>
              <a:rPr lang="en-GB" sz="1900" dirty="0" smtClean="0"/>
              <a:t>-condensed"&gt;</a:t>
            </a:r>
          </a:p>
          <a:p>
            <a:pPr>
              <a:buNone/>
            </a:pPr>
            <a:r>
              <a:rPr lang="en-GB" sz="1900" dirty="0" smtClean="0"/>
              <a:t>    &lt;</a:t>
            </a:r>
            <a:r>
              <a:rPr lang="en-GB" sz="1900" dirty="0" err="1" smtClean="0"/>
              <a:t>thead</a:t>
            </a:r>
            <a:r>
              <a:rPr lang="en-GB" sz="1900" dirty="0" smtClean="0"/>
              <a:t>&gt;</a:t>
            </a:r>
          </a:p>
          <a:p>
            <a:pPr>
              <a:buNone/>
            </a:pPr>
            <a:r>
              <a:rPr lang="en-GB" sz="1900" dirty="0" smtClean="0"/>
              <a:t>      &lt;</a:t>
            </a:r>
            <a:r>
              <a:rPr lang="en-GB" sz="1900" dirty="0" err="1" smtClean="0"/>
              <a:t>tr</a:t>
            </a:r>
            <a:r>
              <a:rPr lang="en-GB" sz="1900" dirty="0" smtClean="0"/>
              <a:t>&gt;</a:t>
            </a:r>
          </a:p>
          <a:p>
            <a:pPr>
              <a:buNone/>
            </a:pPr>
            <a:r>
              <a:rPr lang="en-GB" sz="1900" dirty="0" smtClean="0"/>
              <a:t>        &lt;</a:t>
            </a:r>
            <a:r>
              <a:rPr lang="en-GB" sz="1900" dirty="0" err="1" smtClean="0"/>
              <a:t>th</a:t>
            </a:r>
            <a:r>
              <a:rPr lang="en-GB" sz="1900" dirty="0" smtClean="0"/>
              <a:t>&gt;</a:t>
            </a:r>
            <a:r>
              <a:rPr lang="en-GB" sz="1900" dirty="0" err="1" smtClean="0"/>
              <a:t>Firstname</a:t>
            </a:r>
            <a:r>
              <a:rPr lang="en-GB" sz="1900" dirty="0" smtClean="0"/>
              <a:t>&lt;/</a:t>
            </a:r>
            <a:r>
              <a:rPr lang="en-GB" sz="1900" dirty="0" err="1" smtClean="0"/>
              <a:t>th</a:t>
            </a:r>
            <a:r>
              <a:rPr lang="en-GB" sz="1900" dirty="0" smtClean="0"/>
              <a:t>&gt;</a:t>
            </a:r>
          </a:p>
          <a:p>
            <a:pPr>
              <a:buNone/>
            </a:pPr>
            <a:r>
              <a:rPr lang="en-GB" sz="1900" dirty="0" smtClean="0"/>
              <a:t>        &lt;</a:t>
            </a:r>
            <a:r>
              <a:rPr lang="en-GB" sz="1900" dirty="0" err="1" smtClean="0"/>
              <a:t>th</a:t>
            </a:r>
            <a:r>
              <a:rPr lang="en-GB" sz="1900" dirty="0" smtClean="0"/>
              <a:t>&gt;</a:t>
            </a:r>
            <a:r>
              <a:rPr lang="en-GB" sz="1900" dirty="0" err="1" smtClean="0"/>
              <a:t>Lastname</a:t>
            </a:r>
            <a:r>
              <a:rPr lang="en-GB" sz="1900" dirty="0" smtClean="0"/>
              <a:t>&lt;/</a:t>
            </a:r>
            <a:r>
              <a:rPr lang="en-GB" sz="1900" dirty="0" err="1" smtClean="0"/>
              <a:t>th</a:t>
            </a:r>
            <a:r>
              <a:rPr lang="en-GB" sz="1900" dirty="0" smtClean="0"/>
              <a:t>&gt;</a:t>
            </a:r>
          </a:p>
          <a:p>
            <a:pPr>
              <a:buNone/>
            </a:pPr>
            <a:r>
              <a:rPr lang="en-GB" sz="1900" dirty="0" smtClean="0"/>
              <a:t>        &lt;</a:t>
            </a:r>
            <a:r>
              <a:rPr lang="en-GB" sz="1900" dirty="0" err="1" smtClean="0"/>
              <a:t>th</a:t>
            </a:r>
            <a:r>
              <a:rPr lang="en-GB" sz="1900" dirty="0" smtClean="0"/>
              <a:t>&gt;Email&lt;/</a:t>
            </a:r>
            <a:r>
              <a:rPr lang="en-GB" sz="1900" dirty="0" err="1" smtClean="0"/>
              <a:t>th</a:t>
            </a:r>
            <a:r>
              <a:rPr lang="en-GB" sz="1900" dirty="0" smtClean="0"/>
              <a:t>&gt;</a:t>
            </a:r>
          </a:p>
          <a:p>
            <a:pPr>
              <a:buNone/>
            </a:pPr>
            <a:r>
              <a:rPr lang="en-GB" sz="1900" dirty="0" smtClean="0"/>
              <a:t>      &lt;/</a:t>
            </a:r>
            <a:r>
              <a:rPr lang="en-GB" sz="1900" dirty="0" err="1" smtClean="0"/>
              <a:t>tr</a:t>
            </a:r>
            <a:r>
              <a:rPr lang="en-GB" sz="1900" dirty="0" smtClean="0"/>
              <a:t>&gt;</a:t>
            </a:r>
          </a:p>
          <a:p>
            <a:pPr>
              <a:buNone/>
            </a:pPr>
            <a:r>
              <a:rPr lang="en-GB" sz="1900" dirty="0" smtClean="0"/>
              <a:t>    &lt;/</a:t>
            </a:r>
            <a:r>
              <a:rPr lang="en-GB" sz="1900" dirty="0" err="1" smtClean="0"/>
              <a:t>thead</a:t>
            </a:r>
            <a:r>
              <a:rPr lang="en-GB" sz="1900" dirty="0" smtClean="0"/>
              <a:t>&gt;</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Contextual Classes</a:t>
            </a:r>
            <a:br>
              <a:rPr lang="en-US" dirty="0" smtClean="0"/>
            </a:br>
            <a:r>
              <a:rPr lang="en-GB" sz="2200" dirty="0" smtClean="0"/>
              <a:t>Contextual classes can be used to </a:t>
            </a:r>
            <a:r>
              <a:rPr lang="en-GB" sz="2200" dirty="0" err="1" smtClean="0"/>
              <a:t>color</a:t>
            </a:r>
            <a:r>
              <a:rPr lang="en-GB" sz="2200" dirty="0" smtClean="0"/>
              <a:t> table rows (&lt;</a:t>
            </a:r>
            <a:r>
              <a:rPr lang="en-GB" sz="2200" dirty="0" err="1" smtClean="0"/>
              <a:t>tr</a:t>
            </a:r>
            <a:r>
              <a:rPr lang="en-GB" sz="2200" dirty="0" smtClean="0"/>
              <a:t>&gt;) or table cells (&lt;td&gt;):</a:t>
            </a:r>
            <a:endParaRPr lang="en-US" dirty="0"/>
          </a:p>
        </p:txBody>
      </p:sp>
      <p:sp>
        <p:nvSpPr>
          <p:cNvPr id="3" name="Content Placeholder 2"/>
          <p:cNvSpPr>
            <a:spLocks noGrp="1"/>
          </p:cNvSpPr>
          <p:nvPr>
            <p:ph sz="quarter" idx="1"/>
          </p:nvPr>
        </p:nvSpPr>
        <p:spPr/>
        <p:txBody>
          <a:bodyPr>
            <a:normAutofit fontScale="70000" lnSpcReduction="20000"/>
          </a:bodyPr>
          <a:lstStyle/>
          <a:p>
            <a:pPr>
              <a:lnSpc>
                <a:spcPct val="200000"/>
              </a:lnSpc>
              <a:buNone/>
            </a:pPr>
            <a:r>
              <a:rPr lang="en-GB" sz="1400" dirty="0" smtClean="0"/>
              <a:t>Contextual classes can be used to </a:t>
            </a:r>
            <a:r>
              <a:rPr lang="en-GB" sz="1400" dirty="0" err="1" smtClean="0"/>
              <a:t>color</a:t>
            </a:r>
            <a:r>
              <a:rPr lang="en-GB" sz="1400" dirty="0" smtClean="0"/>
              <a:t> table rows or table cells. The classes that can be used are: .active, .success, .info, .warning, and .danger.</a:t>
            </a:r>
          </a:p>
          <a:p>
            <a:pPr>
              <a:buNone/>
            </a:pPr>
            <a:r>
              <a:rPr lang="en-GB" sz="1400" dirty="0" smtClean="0"/>
              <a:t>&lt;table class="table"&gt;</a:t>
            </a:r>
          </a:p>
          <a:p>
            <a:pPr>
              <a:buNone/>
            </a:pPr>
            <a:r>
              <a:rPr lang="en-GB" sz="1400" dirty="0" smtClean="0"/>
              <a:t>    &lt;</a:t>
            </a:r>
            <a:r>
              <a:rPr lang="en-GB" sz="1400" dirty="0" err="1" smtClean="0"/>
              <a:t>thead</a:t>
            </a:r>
            <a:r>
              <a:rPr lang="en-GB" sz="1400" dirty="0" smtClean="0"/>
              <a:t>&gt;</a:t>
            </a:r>
          </a:p>
          <a:p>
            <a:pPr>
              <a:buNone/>
            </a:pPr>
            <a:r>
              <a:rPr lang="en-GB" sz="1400" dirty="0" smtClean="0"/>
              <a:t>      &lt;</a:t>
            </a:r>
            <a:r>
              <a:rPr lang="en-GB" sz="1400" dirty="0" err="1" smtClean="0"/>
              <a:t>tr</a:t>
            </a:r>
            <a:r>
              <a:rPr lang="en-GB" sz="1400" dirty="0" smtClean="0"/>
              <a:t>&gt;</a:t>
            </a:r>
          </a:p>
          <a:p>
            <a:pPr>
              <a:buNone/>
            </a:pPr>
            <a:r>
              <a:rPr lang="en-GB" sz="1400" dirty="0" smtClean="0"/>
              <a:t>        &lt;</a:t>
            </a:r>
            <a:r>
              <a:rPr lang="en-GB" sz="1400" dirty="0" err="1" smtClean="0"/>
              <a:t>th</a:t>
            </a:r>
            <a:r>
              <a:rPr lang="en-GB" sz="1400" dirty="0" smtClean="0"/>
              <a:t>&gt;</a:t>
            </a:r>
            <a:r>
              <a:rPr lang="en-GB" sz="1400" dirty="0" err="1" smtClean="0"/>
              <a:t>Firstname</a:t>
            </a:r>
            <a:r>
              <a:rPr lang="en-GB" sz="1400" dirty="0" smtClean="0"/>
              <a:t>&lt;/</a:t>
            </a:r>
            <a:r>
              <a:rPr lang="en-GB" sz="1400" dirty="0" err="1" smtClean="0"/>
              <a:t>th</a:t>
            </a:r>
            <a:r>
              <a:rPr lang="en-GB" sz="1400" dirty="0" smtClean="0"/>
              <a:t>&gt;</a:t>
            </a:r>
          </a:p>
          <a:p>
            <a:pPr>
              <a:buNone/>
            </a:pPr>
            <a:r>
              <a:rPr lang="en-GB" sz="1400" dirty="0" smtClean="0"/>
              <a:t>        &lt;</a:t>
            </a:r>
            <a:r>
              <a:rPr lang="en-GB" sz="1400" dirty="0" err="1" smtClean="0"/>
              <a:t>th</a:t>
            </a:r>
            <a:r>
              <a:rPr lang="en-GB" sz="1400" dirty="0" smtClean="0"/>
              <a:t>&gt;</a:t>
            </a:r>
            <a:r>
              <a:rPr lang="en-GB" sz="1400" dirty="0" err="1" smtClean="0"/>
              <a:t>Lastname</a:t>
            </a:r>
            <a:r>
              <a:rPr lang="en-GB" sz="1400" dirty="0" smtClean="0"/>
              <a:t>&lt;/</a:t>
            </a:r>
            <a:r>
              <a:rPr lang="en-GB" sz="1400" dirty="0" err="1" smtClean="0"/>
              <a:t>th</a:t>
            </a:r>
            <a:r>
              <a:rPr lang="en-GB" sz="1400" dirty="0" smtClean="0"/>
              <a:t>&gt;</a:t>
            </a:r>
          </a:p>
          <a:p>
            <a:pPr>
              <a:buNone/>
            </a:pPr>
            <a:r>
              <a:rPr lang="en-GB" sz="1400" dirty="0" smtClean="0"/>
              <a:t>        &lt;</a:t>
            </a:r>
            <a:r>
              <a:rPr lang="en-GB" sz="1400" dirty="0" err="1" smtClean="0"/>
              <a:t>th</a:t>
            </a:r>
            <a:r>
              <a:rPr lang="en-GB" sz="1400" dirty="0" smtClean="0"/>
              <a:t>&gt;Email&lt;/</a:t>
            </a:r>
            <a:r>
              <a:rPr lang="en-GB" sz="1400" dirty="0" err="1" smtClean="0"/>
              <a:t>th</a:t>
            </a:r>
            <a:r>
              <a:rPr lang="en-GB" sz="1400" dirty="0" smtClean="0"/>
              <a:t>&gt;</a:t>
            </a:r>
          </a:p>
          <a:p>
            <a:pPr>
              <a:buNone/>
            </a:pPr>
            <a:r>
              <a:rPr lang="en-GB" sz="1400" dirty="0" smtClean="0"/>
              <a:t>      &lt;/</a:t>
            </a:r>
            <a:r>
              <a:rPr lang="en-GB" sz="1400" dirty="0" err="1" smtClean="0"/>
              <a:t>tr</a:t>
            </a:r>
            <a:r>
              <a:rPr lang="en-GB" sz="1400" dirty="0" smtClean="0"/>
              <a:t>&gt;</a:t>
            </a:r>
          </a:p>
          <a:p>
            <a:pPr>
              <a:buNone/>
            </a:pPr>
            <a:r>
              <a:rPr lang="en-GB" sz="1400" dirty="0" smtClean="0"/>
              <a:t>    &lt;/</a:t>
            </a:r>
            <a:r>
              <a:rPr lang="en-GB" sz="1400" dirty="0" err="1" smtClean="0"/>
              <a:t>thead</a:t>
            </a:r>
            <a:r>
              <a:rPr lang="en-GB" sz="1400" dirty="0" smtClean="0"/>
              <a:t>&gt;</a:t>
            </a:r>
          </a:p>
          <a:p>
            <a:pPr>
              <a:buNone/>
            </a:pPr>
            <a:r>
              <a:rPr lang="en-GB" sz="1400" dirty="0" smtClean="0"/>
              <a:t>    &lt;</a:t>
            </a:r>
            <a:r>
              <a:rPr lang="en-GB" sz="1400" dirty="0" err="1" smtClean="0"/>
              <a:t>tbody</a:t>
            </a:r>
            <a:r>
              <a:rPr lang="en-GB" sz="1400" dirty="0" smtClean="0"/>
              <a:t>&gt;</a:t>
            </a:r>
          </a:p>
          <a:p>
            <a:pPr>
              <a:buNone/>
            </a:pPr>
            <a:r>
              <a:rPr lang="en-GB" sz="1400" dirty="0" smtClean="0"/>
              <a:t>      &lt;</a:t>
            </a:r>
            <a:r>
              <a:rPr lang="en-GB" sz="1400" dirty="0" err="1" smtClean="0"/>
              <a:t>tr</a:t>
            </a:r>
            <a:r>
              <a:rPr lang="en-GB" sz="1400" dirty="0" smtClean="0"/>
              <a:t>&gt;</a:t>
            </a:r>
          </a:p>
          <a:p>
            <a:pPr>
              <a:buNone/>
            </a:pPr>
            <a:r>
              <a:rPr lang="en-GB" sz="1400" dirty="0" smtClean="0"/>
              <a:t>        &lt;td&gt;Default&lt;/td&gt;</a:t>
            </a:r>
          </a:p>
          <a:p>
            <a:pPr>
              <a:buNone/>
            </a:pPr>
            <a:r>
              <a:rPr lang="en-GB" sz="1400" dirty="0" smtClean="0"/>
              <a:t>        &lt;td&gt;</a:t>
            </a:r>
            <a:r>
              <a:rPr lang="en-GB" sz="1400" dirty="0" err="1" smtClean="0"/>
              <a:t>Defaultson</a:t>
            </a:r>
            <a:r>
              <a:rPr lang="en-GB" sz="1400" dirty="0" smtClean="0"/>
              <a:t>&lt;/td&gt;</a:t>
            </a:r>
          </a:p>
          <a:p>
            <a:pPr>
              <a:buNone/>
            </a:pPr>
            <a:r>
              <a:rPr lang="en-GB" sz="1400" dirty="0" smtClean="0"/>
              <a:t>        &lt;td&gt;def@somemail.com&lt;/td&gt;</a:t>
            </a:r>
          </a:p>
          <a:p>
            <a:pPr>
              <a:buNone/>
            </a:pPr>
            <a:r>
              <a:rPr lang="en-GB" sz="1400" dirty="0" smtClean="0"/>
              <a:t>      &lt;/</a:t>
            </a:r>
            <a:r>
              <a:rPr lang="en-GB" sz="1400" dirty="0" err="1" smtClean="0"/>
              <a:t>tr</a:t>
            </a:r>
            <a:r>
              <a:rPr lang="en-GB" sz="1400" dirty="0" smtClean="0"/>
              <a:t>&gt;      </a:t>
            </a:r>
          </a:p>
          <a:p>
            <a:pPr>
              <a:lnSpc>
                <a:spcPct val="200000"/>
              </a:lnSpc>
              <a:buNone/>
            </a:pPr>
            <a:endParaRPr lang="en-GB" sz="1400" dirty="0" smtClean="0"/>
          </a:p>
          <a:p>
            <a:pPr>
              <a:lnSpc>
                <a:spcPct val="200000"/>
              </a:lnSpc>
              <a:buNone/>
            </a:pPr>
            <a:endParaRPr lang="en-US" sz="1400" dirty="0"/>
          </a:p>
        </p:txBody>
      </p:sp>
      <p:sp>
        <p:nvSpPr>
          <p:cNvPr id="4" name="Content Placeholder 3"/>
          <p:cNvSpPr>
            <a:spLocks noGrp="1"/>
          </p:cNvSpPr>
          <p:nvPr>
            <p:ph sz="quarter" idx="2"/>
          </p:nvPr>
        </p:nvSpPr>
        <p:spPr>
          <a:xfrm>
            <a:off x="4929190" y="1142984"/>
            <a:ext cx="3749040" cy="4572000"/>
          </a:xfrm>
        </p:spPr>
        <p:txBody>
          <a:bodyPr>
            <a:normAutofit fontScale="70000" lnSpcReduction="20000"/>
          </a:bodyPr>
          <a:lstStyle/>
          <a:p>
            <a:pPr>
              <a:buNone/>
            </a:pPr>
            <a:r>
              <a:rPr lang="en-GB" sz="1900" dirty="0" smtClean="0"/>
              <a:t>&lt;</a:t>
            </a:r>
            <a:r>
              <a:rPr lang="en-GB" sz="1900" dirty="0" err="1" smtClean="0"/>
              <a:t>tr</a:t>
            </a:r>
            <a:r>
              <a:rPr lang="en-GB" sz="1900" dirty="0" smtClean="0"/>
              <a:t> class=</a:t>
            </a:r>
            <a:r>
              <a:rPr lang="en-GB" sz="1900" b="1" dirty="0" smtClean="0">
                <a:solidFill>
                  <a:srgbClr val="FF0000"/>
                </a:solidFill>
              </a:rPr>
              <a:t>"success</a:t>
            </a:r>
            <a:r>
              <a:rPr lang="en-GB" sz="1900" dirty="0" smtClean="0"/>
              <a:t>"&gt;</a:t>
            </a:r>
          </a:p>
          <a:p>
            <a:pPr>
              <a:buNone/>
            </a:pPr>
            <a:r>
              <a:rPr lang="en-GB" sz="1900" dirty="0" smtClean="0"/>
              <a:t>        &lt;td&gt;Success&lt;/td&gt;</a:t>
            </a:r>
          </a:p>
          <a:p>
            <a:pPr>
              <a:buNone/>
            </a:pPr>
            <a:r>
              <a:rPr lang="en-GB" sz="1900" dirty="0" smtClean="0"/>
              <a:t>        &lt;td&gt;Doe&lt;/td&gt;</a:t>
            </a:r>
          </a:p>
          <a:p>
            <a:pPr>
              <a:buNone/>
            </a:pPr>
            <a:r>
              <a:rPr lang="en-GB" sz="1900" dirty="0" smtClean="0"/>
              <a:t>        &lt;td&gt;john@example.com&lt;/td&gt;</a:t>
            </a:r>
            <a:endParaRPr lang="en-GB" dirty="0" smtClean="0"/>
          </a:p>
          <a:p>
            <a:pPr>
              <a:buNone/>
            </a:pPr>
            <a:r>
              <a:rPr lang="en-GB" dirty="0" smtClean="0"/>
              <a:t>      </a:t>
            </a:r>
            <a:r>
              <a:rPr lang="en-GB" sz="1900" dirty="0" smtClean="0"/>
              <a:t>&lt;/</a:t>
            </a:r>
            <a:r>
              <a:rPr lang="en-GB" sz="1900" dirty="0" err="1" smtClean="0"/>
              <a:t>tr</a:t>
            </a:r>
            <a:r>
              <a:rPr lang="en-GB" sz="1900" dirty="0" smtClean="0"/>
              <a:t>&gt;</a:t>
            </a:r>
          </a:p>
          <a:p>
            <a:pPr>
              <a:buNone/>
            </a:pPr>
            <a:r>
              <a:rPr lang="en-US" dirty="0" smtClean="0"/>
              <a:t>&lt;</a:t>
            </a:r>
            <a:r>
              <a:rPr lang="en-US" dirty="0" err="1" smtClean="0"/>
              <a:t>tr</a:t>
            </a:r>
            <a:r>
              <a:rPr lang="en-US" dirty="0" smtClean="0"/>
              <a:t> class="</a:t>
            </a:r>
            <a:r>
              <a:rPr lang="en-US" dirty="0" smtClean="0">
                <a:solidFill>
                  <a:srgbClr val="FF0000"/>
                </a:solidFill>
              </a:rPr>
              <a:t>danger"&gt;</a:t>
            </a:r>
          </a:p>
          <a:p>
            <a:pPr>
              <a:buNone/>
            </a:pPr>
            <a:r>
              <a:rPr lang="en-US" dirty="0" smtClean="0"/>
              <a:t>        &lt;td&gt;Danger&lt;/td&gt;</a:t>
            </a:r>
          </a:p>
          <a:p>
            <a:pPr>
              <a:buNone/>
            </a:pPr>
            <a:r>
              <a:rPr lang="en-US" dirty="0" smtClean="0"/>
              <a:t>        &lt;td&gt;Moe&lt;/td&gt;</a:t>
            </a:r>
          </a:p>
          <a:p>
            <a:pPr>
              <a:buNone/>
            </a:pPr>
            <a:r>
              <a:rPr lang="en-US" dirty="0" smtClean="0"/>
              <a:t>        &lt;td&gt;mary@example.com&lt;/td&gt;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 class="info"&gt;</a:t>
            </a:r>
          </a:p>
          <a:p>
            <a:pPr>
              <a:buNone/>
            </a:pPr>
            <a:r>
              <a:rPr lang="en-US" dirty="0" smtClean="0"/>
              <a:t>        &lt;td&gt;Info&lt;/td&gt;</a:t>
            </a:r>
          </a:p>
          <a:p>
            <a:pPr>
              <a:buNone/>
            </a:pPr>
            <a:r>
              <a:rPr lang="en-US" dirty="0" smtClean="0"/>
              <a:t>        &lt;td&gt;Dooley&lt;/td&gt;</a:t>
            </a:r>
          </a:p>
          <a:p>
            <a:pPr>
              <a:buNone/>
            </a:pPr>
            <a:r>
              <a:rPr lang="en-US" dirty="0" smtClean="0"/>
              <a:t>        &lt;td&gt;july@example.com&lt;/td&gt;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 class=</a:t>
            </a:r>
            <a:r>
              <a:rPr lang="en-US" dirty="0" smtClean="0">
                <a:solidFill>
                  <a:srgbClr val="FF0000"/>
                </a:solidFill>
              </a:rPr>
              <a:t>"warning"&gt;</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Bootstrap CSS Classes</a:t>
            </a:r>
            <a:endParaRPr lang="en-US" dirty="0"/>
          </a:p>
        </p:txBody>
      </p:sp>
      <p:sp>
        <p:nvSpPr>
          <p:cNvPr id="3" name="Content Placeholder 2"/>
          <p:cNvSpPr>
            <a:spLocks noGrp="1"/>
          </p:cNvSpPr>
          <p:nvPr>
            <p:ph sz="quarter" idx="1"/>
          </p:nvPr>
        </p:nvSpPr>
        <p:spPr>
          <a:xfrm>
            <a:off x="285720" y="1447800"/>
            <a:ext cx="4377720" cy="4572000"/>
          </a:xfrm>
        </p:spPr>
        <p:txBody>
          <a:bodyPr>
            <a:normAutofit/>
          </a:bodyPr>
          <a:lstStyle/>
          <a:p>
            <a:pPr algn="just" fontAlgn="base"/>
            <a:r>
              <a:rPr lang="en-GB" sz="1600" dirty="0" smtClean="0"/>
              <a:t>Many CSS frameworks make heavy use of CSS classes. For instance, Bootstrap CSS uses classes to define page elements.</a:t>
            </a:r>
          </a:p>
          <a:p>
            <a:pPr algn="just" fontAlgn="base"/>
            <a:r>
              <a:rPr lang="en-GB" sz="1600" dirty="0" smtClean="0"/>
              <a:t>Let’s see an example of how Bootstrap uses CSS classes. In Bootstrap CSS, the CSS class </a:t>
            </a:r>
            <a:r>
              <a:rPr lang="en-GB" sz="1600" b="1" dirty="0" smtClean="0"/>
              <a:t>.</a:t>
            </a:r>
            <a:r>
              <a:rPr lang="en-GB" sz="1600" b="1" dirty="0" err="1" smtClean="0"/>
              <a:t>btn</a:t>
            </a:r>
            <a:r>
              <a:rPr lang="en-GB" sz="1600" dirty="0" smtClean="0"/>
              <a:t> can be used with the </a:t>
            </a:r>
            <a:r>
              <a:rPr lang="en-GB" sz="1600" b="1" dirty="0" smtClean="0"/>
              <a:t>&lt;button&gt;</a:t>
            </a:r>
            <a:r>
              <a:rPr lang="en-GB" sz="1600" dirty="0" smtClean="0"/>
              <a:t> HTML element (as well as the </a:t>
            </a:r>
            <a:r>
              <a:rPr lang="en-GB" sz="1600" b="1" dirty="0" smtClean="0"/>
              <a:t>&lt;a&gt;</a:t>
            </a:r>
            <a:r>
              <a:rPr lang="en-GB" sz="1600" dirty="0" smtClean="0"/>
              <a:t> and </a:t>
            </a:r>
            <a:r>
              <a:rPr lang="en-GB" sz="1600" b="1" dirty="0" smtClean="0"/>
              <a:t>&lt;input&gt;</a:t>
            </a:r>
            <a:r>
              <a:rPr lang="en-GB" sz="1600" dirty="0" smtClean="0"/>
              <a:t> elements). Bootstrap contains CSS that automatically formats any elements defined with the </a:t>
            </a:r>
            <a:r>
              <a:rPr lang="en-GB" sz="1600" b="1" dirty="0" smtClean="0"/>
              <a:t>.</a:t>
            </a:r>
            <a:r>
              <a:rPr lang="en-GB" sz="1600" b="1" dirty="0" err="1" smtClean="0"/>
              <a:t>btn</a:t>
            </a:r>
            <a:r>
              <a:rPr lang="en-GB" sz="1600" dirty="0" smtClean="0"/>
              <a:t> class a certain way. Therefore, simply adding the attribute </a:t>
            </a:r>
            <a:r>
              <a:rPr lang="en-GB" sz="1600" b="1" dirty="0" smtClean="0"/>
              <a:t>class=“</a:t>
            </a:r>
            <a:r>
              <a:rPr lang="en-GB" sz="1600" b="1" dirty="0" err="1" smtClean="0"/>
              <a:t>btn</a:t>
            </a:r>
            <a:r>
              <a:rPr lang="en-GB" sz="1600" b="1" dirty="0" smtClean="0"/>
              <a:t>” </a:t>
            </a:r>
            <a:r>
              <a:rPr lang="en-GB" sz="1600" dirty="0" smtClean="0"/>
              <a:t>to an element changes its appearance.</a:t>
            </a:r>
          </a:p>
          <a:p>
            <a:pPr algn="just">
              <a:buNone/>
            </a:pPr>
            <a:r>
              <a:rPr lang="en-GB" sz="1600" b="1" dirty="0" smtClean="0">
                <a:solidFill>
                  <a:srgbClr val="FF0000"/>
                </a:solidFill>
              </a:rPr>
              <a:t>&lt;</a:t>
            </a:r>
            <a:r>
              <a:rPr lang="en-GB" sz="1200" b="1" dirty="0" smtClean="0">
                <a:solidFill>
                  <a:srgbClr val="FF0000"/>
                </a:solidFill>
              </a:rPr>
              <a:t>button class="</a:t>
            </a:r>
            <a:r>
              <a:rPr lang="en-GB" sz="1200" b="1" dirty="0" err="1" smtClean="0">
                <a:solidFill>
                  <a:srgbClr val="FF0000"/>
                </a:solidFill>
              </a:rPr>
              <a:t>btn</a:t>
            </a:r>
            <a:r>
              <a:rPr lang="en-GB" sz="1200" b="1" dirty="0" smtClean="0">
                <a:solidFill>
                  <a:srgbClr val="FF0000"/>
                </a:solidFill>
              </a:rPr>
              <a:t>"&gt;Click Me&lt;/button&gt;&lt;</a:t>
            </a:r>
            <a:r>
              <a:rPr lang="en-GB" sz="1200" b="1" dirty="0" err="1" smtClean="0">
                <a:solidFill>
                  <a:srgbClr val="FF0000"/>
                </a:solidFill>
              </a:rPr>
              <a:t>br</a:t>
            </a:r>
            <a:r>
              <a:rPr lang="en-GB" sz="1200" b="1" dirty="0" smtClean="0">
                <a:solidFill>
                  <a:srgbClr val="FF0000"/>
                </a:solidFill>
              </a:rPr>
              <a:t>&gt;</a:t>
            </a:r>
          </a:p>
          <a:p>
            <a:pPr algn="just">
              <a:buNone/>
            </a:pPr>
            <a:r>
              <a:rPr lang="en-GB" sz="1200" b="1" dirty="0" smtClean="0">
                <a:solidFill>
                  <a:srgbClr val="FF0000"/>
                </a:solidFill>
              </a:rPr>
              <a:t>&lt;button class="</a:t>
            </a:r>
            <a:r>
              <a:rPr lang="en-GB" sz="1200" b="1" dirty="0" err="1" smtClean="0">
                <a:solidFill>
                  <a:srgbClr val="FF0000"/>
                </a:solidFill>
              </a:rPr>
              <a:t>btn</a:t>
            </a:r>
            <a:r>
              <a:rPr lang="en-GB" sz="1200" b="1" dirty="0" smtClean="0">
                <a:solidFill>
                  <a:srgbClr val="FF0000"/>
                </a:solidFill>
              </a:rPr>
              <a:t> </a:t>
            </a:r>
            <a:r>
              <a:rPr lang="en-GB" sz="1200" b="1" dirty="0" err="1" smtClean="0">
                <a:solidFill>
                  <a:srgbClr val="FF0000"/>
                </a:solidFill>
              </a:rPr>
              <a:t>btn</a:t>
            </a:r>
            <a:r>
              <a:rPr lang="en-GB" sz="1200" b="1" dirty="0" smtClean="0">
                <a:solidFill>
                  <a:srgbClr val="FF0000"/>
                </a:solidFill>
              </a:rPr>
              <a:t>-success"&gt;Click Me&lt;/button&gt;&lt;</a:t>
            </a:r>
            <a:r>
              <a:rPr lang="en-GB" sz="1200" b="1" dirty="0" err="1" smtClean="0">
                <a:solidFill>
                  <a:srgbClr val="FF0000"/>
                </a:solidFill>
              </a:rPr>
              <a:t>br</a:t>
            </a:r>
            <a:r>
              <a:rPr lang="en-GB" sz="1200" b="1" dirty="0" smtClean="0">
                <a:solidFill>
                  <a:srgbClr val="FF0000"/>
                </a:solidFill>
              </a:rPr>
              <a:t>&gt;</a:t>
            </a:r>
          </a:p>
          <a:p>
            <a:pPr algn="just">
              <a:buNone/>
            </a:pPr>
            <a:r>
              <a:rPr lang="en-GB" sz="1200" b="1" dirty="0" smtClean="0">
                <a:solidFill>
                  <a:srgbClr val="FF0000"/>
                </a:solidFill>
              </a:rPr>
              <a:t>&lt;button class="</a:t>
            </a:r>
            <a:r>
              <a:rPr lang="en-GB" sz="1200" b="1" dirty="0" err="1" smtClean="0">
                <a:solidFill>
                  <a:srgbClr val="FF0000"/>
                </a:solidFill>
              </a:rPr>
              <a:t>btn</a:t>
            </a:r>
            <a:r>
              <a:rPr lang="en-GB" sz="1200" b="1" dirty="0" smtClean="0">
                <a:solidFill>
                  <a:srgbClr val="FF0000"/>
                </a:solidFill>
              </a:rPr>
              <a:t> </a:t>
            </a:r>
            <a:r>
              <a:rPr lang="en-GB" sz="1200" b="1" dirty="0" err="1" smtClean="0">
                <a:solidFill>
                  <a:srgbClr val="FF0000"/>
                </a:solidFill>
              </a:rPr>
              <a:t>btn</a:t>
            </a:r>
            <a:r>
              <a:rPr lang="en-GB" sz="1200" b="1" dirty="0" smtClean="0">
                <a:solidFill>
                  <a:srgbClr val="FF0000"/>
                </a:solidFill>
              </a:rPr>
              <a:t>-danger"&gt;Click Me&lt;/button&gt;&lt;</a:t>
            </a:r>
            <a:r>
              <a:rPr lang="en-GB" sz="1200" b="1" dirty="0" err="1" smtClean="0">
                <a:solidFill>
                  <a:srgbClr val="FF0000"/>
                </a:solidFill>
              </a:rPr>
              <a:t>br</a:t>
            </a:r>
            <a:r>
              <a:rPr lang="en-GB" sz="1200" b="1" dirty="0" smtClean="0">
                <a:solidFill>
                  <a:srgbClr val="FF0000"/>
                </a:solidFill>
              </a:rPr>
              <a:t>&gt;</a:t>
            </a:r>
            <a:endParaRPr lang="en-US" sz="1200" b="1" dirty="0">
              <a:solidFill>
                <a:srgbClr val="FF0000"/>
              </a:solidFill>
            </a:endParaRPr>
          </a:p>
        </p:txBody>
      </p:sp>
      <p:sp>
        <p:nvSpPr>
          <p:cNvPr id="4" name="Content Placeholder 3"/>
          <p:cNvSpPr>
            <a:spLocks noGrp="1"/>
          </p:cNvSpPr>
          <p:nvPr>
            <p:ph sz="quarter" idx="2"/>
          </p:nvPr>
        </p:nvSpPr>
        <p:spPr/>
        <p:txBody>
          <a:bodyPr>
            <a:normAutofit/>
          </a:bodyPr>
          <a:lstStyle/>
          <a:p>
            <a:pPr algn="just">
              <a:buNone/>
            </a:pPr>
            <a:r>
              <a:rPr lang="en-GB" sz="1800" dirty="0" smtClean="0"/>
              <a:t>     With CSS classes, Bootstrap lets us quickly style page elements by just adding one or more class names. CSS classes enable you to format different types of elements while writing less code.</a:t>
            </a:r>
          </a:p>
          <a:p>
            <a:r>
              <a:rPr lang="en-US" sz="1800" dirty="0" smtClean="0"/>
              <a:t>Text</a:t>
            </a:r>
          </a:p>
          <a:p>
            <a:pPr>
              <a:buNone/>
            </a:pPr>
            <a:r>
              <a:rPr lang="en-US" sz="1800" dirty="0" smtClean="0"/>
              <a:t>.font-italic</a:t>
            </a:r>
          </a:p>
          <a:p>
            <a:pPr>
              <a:buNone/>
            </a:pPr>
            <a:r>
              <a:rPr lang="en-US" sz="1800" dirty="0" smtClean="0">
                <a:hlinkClick r:id="rId2"/>
              </a:rPr>
              <a:t>.</a:t>
            </a:r>
            <a:r>
              <a:rPr lang="en-US" sz="1800" dirty="0" smtClean="0"/>
              <a:t>font-weight-bold</a:t>
            </a:r>
          </a:p>
          <a:p>
            <a:pPr>
              <a:buNone/>
            </a:pPr>
            <a:r>
              <a:rPr lang="en-US" sz="1800" dirty="0" smtClean="0"/>
              <a:t>.font-weight-bolder</a:t>
            </a:r>
          </a:p>
          <a:p>
            <a:pPr>
              <a:buNone/>
            </a:pPr>
            <a:r>
              <a:rPr lang="en-US" sz="1800" dirty="0" smtClean="0"/>
              <a:t>.font-weight-light</a:t>
            </a:r>
          </a:p>
          <a:p>
            <a:pPr>
              <a:buNone/>
            </a:pPr>
            <a:r>
              <a:rPr lang="en-US" sz="1800" dirty="0" smtClean="0"/>
              <a:t>.font-weight-lighter</a:t>
            </a:r>
          </a:p>
          <a:p>
            <a:pPr>
              <a:buNone/>
            </a:pPr>
            <a:endParaRPr lang="en-US" sz="1800" dirty="0" smtClean="0"/>
          </a:p>
          <a:p>
            <a:pPr algn="just">
              <a:buNone/>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r>
              <a:rPr lang="en-US" dirty="0" smtClean="0"/>
              <a:t>font and feature selection</a:t>
            </a:r>
            <a:endParaRPr lang="en-US" dirty="0"/>
          </a:p>
        </p:txBody>
      </p:sp>
      <p:sp>
        <p:nvSpPr>
          <p:cNvPr id="3" name="Content Placeholder 2"/>
          <p:cNvSpPr>
            <a:spLocks noGrp="1"/>
          </p:cNvSpPr>
          <p:nvPr>
            <p:ph sz="quarter" idx="1"/>
          </p:nvPr>
        </p:nvSpPr>
        <p:spPr>
          <a:xfrm>
            <a:off x="357158" y="1447800"/>
            <a:ext cx="4306282" cy="4572000"/>
          </a:xfrm>
        </p:spPr>
        <p:txBody>
          <a:bodyPr>
            <a:normAutofit fontScale="77500" lnSpcReduction="20000"/>
          </a:bodyPr>
          <a:lstStyle/>
          <a:p>
            <a:r>
              <a:rPr lang="en-GB" dirty="0" smtClean="0"/>
              <a:t>Text</a:t>
            </a:r>
          </a:p>
          <a:p>
            <a:pPr>
              <a:buNone/>
            </a:pPr>
            <a:r>
              <a:rPr lang="en-GB" sz="1600" dirty="0" smtClean="0"/>
              <a:t>       Documentation and examples for common text utilities to control alignment, wrapping, weight, and more.</a:t>
            </a:r>
          </a:p>
          <a:p>
            <a:pPr>
              <a:buNone/>
            </a:pPr>
            <a:r>
              <a:rPr lang="en-US" b="1" dirty="0" smtClean="0"/>
              <a:t>Text alignment</a:t>
            </a:r>
          </a:p>
          <a:p>
            <a:pPr>
              <a:buNone/>
            </a:pPr>
            <a:r>
              <a:rPr lang="en-GB" sz="2000" dirty="0" smtClean="0"/>
              <a:t>&lt;p class="text-start"&gt;Start aligned text on all viewport sizes.&lt;/p&gt;</a:t>
            </a:r>
          </a:p>
          <a:p>
            <a:pPr>
              <a:buNone/>
            </a:pPr>
            <a:r>
              <a:rPr lang="en-GB" sz="2000" dirty="0" smtClean="0"/>
              <a:t> &lt;p class="text-</a:t>
            </a:r>
            <a:r>
              <a:rPr lang="en-GB" sz="2000" dirty="0" err="1" smtClean="0"/>
              <a:t>center</a:t>
            </a:r>
            <a:r>
              <a:rPr lang="en-GB" sz="2000" dirty="0" smtClean="0"/>
              <a:t>"&gt;</a:t>
            </a:r>
            <a:r>
              <a:rPr lang="en-GB" sz="2000" dirty="0" err="1" smtClean="0"/>
              <a:t>Center</a:t>
            </a:r>
            <a:r>
              <a:rPr lang="en-GB" sz="2000" dirty="0" smtClean="0"/>
              <a:t> aligned text on all viewport sizes.&lt;/p&gt;</a:t>
            </a:r>
          </a:p>
          <a:p>
            <a:pPr>
              <a:buNone/>
            </a:pPr>
            <a:r>
              <a:rPr lang="en-GB" sz="2000" dirty="0" smtClean="0"/>
              <a:t> &lt;p class="text-end"&gt;End aligned text on all viewport sizes.&lt;/p&gt; </a:t>
            </a:r>
          </a:p>
          <a:p>
            <a:pPr>
              <a:buNone/>
            </a:pPr>
            <a:r>
              <a:rPr lang="en-GB" sz="2000" dirty="0" smtClean="0"/>
              <a:t>&lt;p class="text-</a:t>
            </a:r>
            <a:r>
              <a:rPr lang="en-GB" sz="2000" dirty="0" err="1" smtClean="0"/>
              <a:t>sm</a:t>
            </a:r>
            <a:r>
              <a:rPr lang="en-GB" sz="2000" dirty="0" smtClean="0"/>
              <a:t>-start"&gt;Start aligned text on viewports sized SM (small) or wider.</a:t>
            </a:r>
          </a:p>
          <a:p>
            <a:pPr>
              <a:buNone/>
            </a:pPr>
            <a:r>
              <a:rPr lang="en-GB" sz="2000" dirty="0" smtClean="0"/>
              <a:t>&lt;/p&gt; </a:t>
            </a:r>
          </a:p>
          <a:p>
            <a:pPr>
              <a:buNone/>
            </a:pPr>
            <a:r>
              <a:rPr lang="en-GB" sz="2000" dirty="0" smtClean="0"/>
              <a:t>&lt;p class="text-</a:t>
            </a:r>
            <a:r>
              <a:rPr lang="en-GB" sz="2000" dirty="0" err="1" smtClean="0"/>
              <a:t>md</a:t>
            </a:r>
            <a:r>
              <a:rPr lang="en-GB" sz="2000" dirty="0" smtClean="0"/>
              <a:t>-start"&gt;Start aligned text on viewports sized MD (medium) or wider.&lt;/p&gt; </a:t>
            </a:r>
          </a:p>
          <a:p>
            <a:pPr>
              <a:buNone/>
            </a:pPr>
            <a:r>
              <a:rPr lang="en-GB" sz="2000" dirty="0" smtClean="0"/>
              <a:t>&lt;p class="text-</a:t>
            </a:r>
            <a:r>
              <a:rPr lang="en-GB" sz="2000" dirty="0" err="1" smtClean="0"/>
              <a:t>lg</a:t>
            </a:r>
            <a:r>
              <a:rPr lang="en-GB" sz="2000" dirty="0" smtClean="0"/>
              <a:t>-start"&gt;Start aligned text on viewports sized LG (large) or wider.&lt;/p&gt; </a:t>
            </a:r>
          </a:p>
          <a:p>
            <a:pPr>
              <a:buNone/>
            </a:pPr>
            <a:r>
              <a:rPr lang="en-GB" sz="2000" dirty="0" smtClean="0"/>
              <a:t>&lt;p class="text-xl-start"&gt;Start aligned text on viewports sized XL (extra-large) or wider.&lt;/p&gt;</a:t>
            </a:r>
            <a:endParaRPr lang="en-US" sz="2000" dirty="0"/>
          </a:p>
        </p:txBody>
      </p:sp>
      <p:sp>
        <p:nvSpPr>
          <p:cNvPr id="4" name="Content Placeholder 3"/>
          <p:cNvSpPr>
            <a:spLocks noGrp="1"/>
          </p:cNvSpPr>
          <p:nvPr>
            <p:ph sz="quarter" idx="2"/>
          </p:nvPr>
        </p:nvSpPr>
        <p:spPr/>
        <p:txBody>
          <a:bodyPr>
            <a:normAutofit fontScale="77500" lnSpcReduction="20000"/>
          </a:bodyPr>
          <a:lstStyle/>
          <a:p>
            <a:r>
              <a:rPr lang="en-US" dirty="0" smtClean="0"/>
              <a:t>Text wrapping and overflow</a:t>
            </a:r>
          </a:p>
          <a:p>
            <a:pPr>
              <a:buNone/>
            </a:pPr>
            <a:r>
              <a:rPr lang="en-GB" dirty="0" smtClean="0">
                <a:solidFill>
                  <a:srgbClr val="FF0000"/>
                </a:solidFill>
              </a:rPr>
              <a:t>Wrap text with a </a:t>
            </a:r>
            <a:r>
              <a:rPr lang="en-GB" dirty="0" smtClean="0">
                <a:solidFill>
                  <a:srgbClr val="0070C0"/>
                </a:solidFill>
              </a:rPr>
              <a:t>.text-wrap</a:t>
            </a:r>
            <a:r>
              <a:rPr lang="en-GB" dirty="0" smtClean="0">
                <a:solidFill>
                  <a:srgbClr val="FF0000"/>
                </a:solidFill>
              </a:rPr>
              <a:t> class.</a:t>
            </a:r>
          </a:p>
          <a:p>
            <a:pPr>
              <a:buNone/>
            </a:pPr>
            <a:r>
              <a:rPr lang="en-GB" sz="1500" dirty="0" smtClean="0">
                <a:solidFill>
                  <a:srgbClr val="0070C0"/>
                </a:solidFill>
              </a:rPr>
              <a:t>&lt;div class="badge </a:t>
            </a:r>
            <a:r>
              <a:rPr lang="en-GB" sz="1500" dirty="0" err="1" smtClean="0">
                <a:solidFill>
                  <a:srgbClr val="0070C0"/>
                </a:solidFill>
              </a:rPr>
              <a:t>bg</a:t>
            </a:r>
            <a:r>
              <a:rPr lang="en-GB" sz="1500" dirty="0" smtClean="0">
                <a:solidFill>
                  <a:srgbClr val="0070C0"/>
                </a:solidFill>
              </a:rPr>
              <a:t>-primary text-wrap" style="width: 6rem;"&gt; This text should wrap. &lt;/div&gt;</a:t>
            </a:r>
          </a:p>
          <a:p>
            <a:pPr>
              <a:buNone/>
            </a:pPr>
            <a:endParaRPr lang="en-GB" sz="1500" dirty="0" smtClean="0">
              <a:solidFill>
                <a:srgbClr val="0070C0"/>
              </a:solidFill>
            </a:endParaRPr>
          </a:p>
          <a:p>
            <a:pPr>
              <a:buNone/>
            </a:pPr>
            <a:endParaRPr lang="en-GB" sz="1500" dirty="0" smtClean="0">
              <a:solidFill>
                <a:srgbClr val="0070C0"/>
              </a:solidFill>
            </a:endParaRPr>
          </a:p>
          <a:p>
            <a:pPr>
              <a:buNone/>
            </a:pPr>
            <a:r>
              <a:rPr lang="en-GB" sz="2300" b="1" dirty="0" smtClean="0"/>
              <a:t>Prevent text from wrapping with a </a:t>
            </a:r>
            <a:r>
              <a:rPr lang="en-GB" sz="2300" b="1" dirty="0" smtClean="0">
                <a:solidFill>
                  <a:srgbClr val="0070C0"/>
                </a:solidFill>
              </a:rPr>
              <a:t>.text-</a:t>
            </a:r>
            <a:r>
              <a:rPr lang="en-GB" sz="2300" b="1" dirty="0" err="1" smtClean="0">
                <a:solidFill>
                  <a:srgbClr val="0070C0"/>
                </a:solidFill>
              </a:rPr>
              <a:t>nowrap</a:t>
            </a:r>
            <a:r>
              <a:rPr lang="en-GB" sz="2300" b="1" dirty="0" smtClean="0"/>
              <a:t> class.</a:t>
            </a:r>
          </a:p>
          <a:p>
            <a:pPr>
              <a:buNone/>
            </a:pPr>
            <a:endParaRPr lang="en-GB" sz="2300" b="1" dirty="0" smtClean="0">
              <a:solidFill>
                <a:srgbClr val="0070C0"/>
              </a:solidFill>
            </a:endParaRPr>
          </a:p>
          <a:p>
            <a:pPr>
              <a:buNone/>
            </a:pPr>
            <a:r>
              <a:rPr lang="en-GB" sz="1800" dirty="0" smtClean="0">
                <a:solidFill>
                  <a:srgbClr val="0070C0"/>
                </a:solidFill>
              </a:rPr>
              <a:t>&lt;div class="text-</a:t>
            </a:r>
            <a:r>
              <a:rPr lang="en-GB" sz="1800" dirty="0" err="1" smtClean="0">
                <a:solidFill>
                  <a:srgbClr val="0070C0"/>
                </a:solidFill>
              </a:rPr>
              <a:t>nowrap</a:t>
            </a:r>
            <a:r>
              <a:rPr lang="en-GB" sz="1800" dirty="0" smtClean="0">
                <a:solidFill>
                  <a:srgbClr val="0070C0"/>
                </a:solidFill>
              </a:rPr>
              <a:t>  </a:t>
            </a:r>
            <a:r>
              <a:rPr lang="en-GB" sz="1800" dirty="0" err="1" smtClean="0">
                <a:solidFill>
                  <a:srgbClr val="0070C0"/>
                </a:solidFill>
              </a:rPr>
              <a:t>bd</a:t>
            </a:r>
            <a:r>
              <a:rPr lang="en-GB" sz="1800" dirty="0" smtClean="0">
                <a:solidFill>
                  <a:srgbClr val="0070C0"/>
                </a:solidFill>
              </a:rPr>
              <a:t>-highlight" style="width: 8rem;"&gt; This text should overflow the parent. &lt;/div&gt;</a:t>
            </a:r>
            <a:endParaRPr lang="en-US" sz="2100" b="1" dirty="0">
              <a:solidFill>
                <a:srgbClr val="0070C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154</TotalTime>
  <Words>1615</Words>
  <Application>Microsoft Office PowerPoint</Application>
  <PresentationFormat>On-screen Show (4:3)</PresentationFormat>
  <Paragraphs>267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Table classes in Boot starp</vt:lpstr>
      <vt:lpstr>Basic Table </vt:lpstr>
      <vt:lpstr>Slide 3</vt:lpstr>
      <vt:lpstr>Striped Rows The .table-striped class adds zebra-stripes to a table:</vt:lpstr>
      <vt:lpstr>Bordered Table The .table-bordered class adds borders on all sides of the table and cells:</vt:lpstr>
      <vt:lpstr>Hover Rows The .table-hover class adds a hover effect (grey background color) on table rows: </vt:lpstr>
      <vt:lpstr>Contextual Classes Contextual classes can be used to color table rows (&lt;tr&gt;) or table cells (&lt;td&gt;):</vt:lpstr>
      <vt:lpstr>Bootstrap CSS Classes</vt:lpstr>
      <vt:lpstr>font and feature selection</vt:lpstr>
      <vt:lpstr>Text transform </vt:lpstr>
      <vt:lpstr>Boot Strap Modal </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classes in Boot starp</dc:title>
  <dc:creator>b</dc:creator>
  <cp:lastModifiedBy>b</cp:lastModifiedBy>
  <cp:revision>6</cp:revision>
  <dcterms:created xsi:type="dcterms:W3CDTF">2023-02-26T13:34:42Z</dcterms:created>
  <dcterms:modified xsi:type="dcterms:W3CDTF">2023-02-27T17:12:26Z</dcterms:modified>
</cp:coreProperties>
</file>