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83FAF9-570B-4CA2-81D5-3B8EEB831BC7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78AD4B6-4FA4-4E96-9F99-C28D6B37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z-index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Horizontal 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dirty="0" smtClean="0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</a:p>
          <a:p>
            <a:pPr>
              <a:buNone/>
            </a:pPr>
            <a:r>
              <a:rPr lang="en-GB" dirty="0" smtClean="0"/>
              <a:t>Additional rules for a horizontal form:</a:t>
            </a:r>
          </a:p>
          <a:p>
            <a:r>
              <a:rPr lang="en-GB" dirty="0" smtClean="0"/>
              <a:t>Add class .form-horizontal to the &lt;form&gt; element</a:t>
            </a:r>
          </a:p>
          <a:p>
            <a:r>
              <a:rPr lang="en-GB" dirty="0" smtClean="0"/>
              <a:t>Add class .control-label to all &lt;label&gt; elements</a:t>
            </a:r>
          </a:p>
          <a:p>
            <a:pPr>
              <a:buNone/>
            </a:pPr>
            <a:r>
              <a:rPr lang="en-GB" b="1" dirty="0" smtClean="0"/>
              <a:t>Tip:</a:t>
            </a:r>
            <a:r>
              <a:rPr lang="en-GB" dirty="0" smtClean="0"/>
              <a:t> Use Bootstrap's predefined grid classes to align labels and groups of form controls in a horizontal layout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58204" cy="61436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form class="form-horizontal" action="/action_page.php"&gt;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  &lt;div class="form-group"&gt;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b="1" dirty="0" smtClean="0">
                <a:solidFill>
                  <a:srgbClr val="0070C0"/>
                </a:solidFill>
              </a:rPr>
              <a:t> &lt;label class="control-label col-sm-2" for="email"&gt;Email:&lt;/label&gt;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&lt;div class="col-sm-10"&gt;</a:t>
            </a:r>
            <a:br>
              <a:rPr lang="en-US" dirty="0" smtClean="0"/>
            </a:br>
            <a:r>
              <a:rPr lang="en-US" dirty="0" smtClean="0"/>
              <a:t>      &lt;input type="email" class="form-control" id="email" placeholder="Enter email"&gt;</a:t>
            </a:r>
            <a:br>
              <a:rPr lang="en-US" dirty="0" smtClean="0"/>
            </a:br>
            <a:r>
              <a:rPr lang="en-US" dirty="0" smtClean="0"/>
              <a:t>    &lt;/div&gt;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0070C0"/>
                </a:solidFill>
              </a:rPr>
              <a:t>&lt;div class="form-group"&gt;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    &lt;label class="control-label col-sm-2" for="</a:t>
            </a:r>
            <a:r>
              <a:rPr lang="en-US" b="1" dirty="0" err="1" smtClean="0">
                <a:solidFill>
                  <a:srgbClr val="0070C0"/>
                </a:solidFill>
              </a:rPr>
              <a:t>pwd</a:t>
            </a:r>
            <a:r>
              <a:rPr lang="en-US" b="1" dirty="0" smtClean="0">
                <a:solidFill>
                  <a:srgbClr val="0070C0"/>
                </a:solidFill>
              </a:rPr>
              <a:t>"&gt;Password:&lt;/label&gt;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&lt;div class="col-sm-10"&gt;</a:t>
            </a:r>
            <a:br>
              <a:rPr lang="en-US" dirty="0" smtClean="0"/>
            </a:br>
            <a:r>
              <a:rPr lang="en-US" dirty="0" smtClean="0"/>
              <a:t>      &lt;input type="password" class="form-control" id="</a:t>
            </a:r>
            <a:r>
              <a:rPr lang="en-US" dirty="0" err="1" smtClean="0"/>
              <a:t>pwd</a:t>
            </a:r>
            <a:r>
              <a:rPr lang="en-US" dirty="0" smtClean="0"/>
              <a:t>" placeholder="Enter password"&gt;</a:t>
            </a:r>
            <a:br>
              <a:rPr lang="en-US" dirty="0" smtClean="0"/>
            </a:br>
            <a:r>
              <a:rPr lang="en-US" dirty="0" smtClean="0"/>
              <a:t>    &lt;/div&gt;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  &lt;div class="form-group"&gt;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    &lt;div class="col-sm-offset-2 col-sm-10"&gt;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&lt;div class="checkbox"&gt;</a:t>
            </a:r>
            <a:br>
              <a:rPr lang="en-US" dirty="0" smtClean="0"/>
            </a:br>
            <a:r>
              <a:rPr lang="en-US" dirty="0" smtClean="0"/>
              <a:t>        &lt;label&gt;&lt;input type="checkbox"&gt; Remember me&lt;/label&gt;</a:t>
            </a:r>
            <a:br>
              <a:rPr lang="en-US" dirty="0" smtClean="0"/>
            </a:br>
            <a:r>
              <a:rPr lang="en-US" dirty="0" smtClean="0"/>
              <a:t>      &lt;/div&gt;</a:t>
            </a:r>
            <a:br>
              <a:rPr lang="en-US" dirty="0" smtClean="0"/>
            </a:br>
            <a:r>
              <a:rPr lang="en-US" dirty="0" smtClean="0"/>
              <a:t>    &lt;/div&gt;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0070C0"/>
                </a:solidFill>
              </a:rPr>
              <a:t>&lt;div class="form-group"&gt;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    &lt;div class="col-sm-offset-2 col-sm-10"&gt;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&lt;button type="submit"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-default"&gt;Submit&lt;/button&gt;</a:t>
            </a:r>
            <a:br>
              <a:rPr lang="en-US" dirty="0" smtClean="0"/>
            </a:br>
            <a:r>
              <a:rPr lang="en-US" dirty="0" smtClean="0"/>
              <a:t>    &lt;/div&gt;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Z-index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algn="just">
              <a:buNone/>
            </a:pPr>
            <a:r>
              <a:rPr lang="en-GB" dirty="0"/>
              <a:t>It is a CSS property that is used to control the stacking order of elements on a web page. Elements with a higher z-index value will appear on top of elements with a lower z-index value. The </a:t>
            </a:r>
            <a:r>
              <a:rPr lang="en-GB" i="1" dirty="0"/>
              <a:t>z-index</a:t>
            </a:r>
            <a:r>
              <a:rPr lang="en-GB" dirty="0"/>
              <a:t> property is used to control the layering of elements in a web page, such as modals, dropdowns, and other elements that can overlap other elements.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z-index classes: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/>
              <a:t>z-index-n2: </a:t>
            </a:r>
            <a:r>
              <a:rPr lang="en-US" dirty="0"/>
              <a:t>This class represents z-index: -2. </a:t>
            </a:r>
          </a:p>
          <a:p>
            <a:pPr fontAlgn="base"/>
            <a:r>
              <a:rPr lang="en-US" b="1" dirty="0"/>
              <a:t>z-index-n1: </a:t>
            </a:r>
            <a:r>
              <a:rPr lang="en-US" dirty="0"/>
              <a:t>This class represents z-index: -1. </a:t>
            </a:r>
          </a:p>
          <a:p>
            <a:pPr fontAlgn="base"/>
            <a:r>
              <a:rPr lang="en-US" b="1" dirty="0"/>
              <a:t>z-index-0: </a:t>
            </a:r>
            <a:r>
              <a:rPr lang="en-US" dirty="0"/>
              <a:t>This class represents z-index: 0.</a:t>
            </a:r>
          </a:p>
          <a:p>
            <a:pPr fontAlgn="base"/>
            <a:r>
              <a:rPr lang="en-US" b="1" dirty="0"/>
              <a:t>z-index-1:</a:t>
            </a:r>
            <a:r>
              <a:rPr lang="en-US" dirty="0"/>
              <a:t> This class represents z-index: 1. </a:t>
            </a:r>
          </a:p>
          <a:p>
            <a:pPr fontAlgn="base"/>
            <a:r>
              <a:rPr lang="en-US" b="1" dirty="0"/>
              <a:t>z-index-2:</a:t>
            </a:r>
            <a:r>
              <a:rPr lang="en-US" dirty="0"/>
              <a:t> This class represents z-index: 2. </a:t>
            </a:r>
          </a:p>
          <a:p>
            <a:pPr fontAlgn="base"/>
            <a:r>
              <a:rPr lang="en-US" b="1" dirty="0"/>
              <a:t>z-index-3: </a:t>
            </a:r>
            <a:r>
              <a:rPr lang="en-US" dirty="0"/>
              <a:t>This class represents z-index: 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 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92867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Rounded Corners</a:t>
            </a:r>
          </a:p>
          <a:p>
            <a:r>
              <a:rPr lang="en-GB" dirty="0" smtClean="0"/>
              <a:t>The .</a:t>
            </a:r>
            <a:r>
              <a:rPr lang="en-GB" dirty="0" err="1" smtClean="0"/>
              <a:t>img</a:t>
            </a:r>
            <a:r>
              <a:rPr lang="en-GB" dirty="0" smtClean="0"/>
              <a:t>-rounded class adds rounded corners to an image (IE8 does not support rounded corners):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img</a:t>
            </a:r>
            <a:r>
              <a:rPr lang="en-US" sz="1800" b="1" dirty="0" smtClean="0">
                <a:solidFill>
                  <a:srgbClr val="FF0000"/>
                </a:solidFill>
              </a:rPr>
              <a:t> </a:t>
            </a:r>
            <a:r>
              <a:rPr lang="en-US" sz="1800" b="1" dirty="0" err="1" smtClean="0">
                <a:solidFill>
                  <a:srgbClr val="FF0000"/>
                </a:solidFill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</a:rPr>
              <a:t>=“name.jpg" class="</a:t>
            </a:r>
            <a:r>
              <a:rPr lang="en-US" sz="1800" b="1" dirty="0" err="1" smtClean="0">
                <a:solidFill>
                  <a:srgbClr val="002060"/>
                </a:solidFill>
              </a:rPr>
              <a:t>img</a:t>
            </a:r>
            <a:r>
              <a:rPr lang="en-US" sz="1800" b="1" dirty="0" smtClean="0">
                <a:solidFill>
                  <a:srgbClr val="002060"/>
                </a:solidFill>
              </a:rPr>
              <a:t>-rounded</a:t>
            </a:r>
            <a:r>
              <a:rPr lang="en-US" sz="1800" b="1" dirty="0" smtClean="0">
                <a:solidFill>
                  <a:srgbClr val="FF0000"/>
                </a:solidFill>
              </a:rPr>
              <a:t>" alt="Cinque Terre"&gt;</a:t>
            </a:r>
          </a:p>
          <a:p>
            <a:pPr>
              <a:buNone/>
            </a:pPr>
            <a:r>
              <a:rPr lang="en-US" sz="3600" b="1" dirty="0" smtClean="0"/>
              <a:t>Circle</a:t>
            </a:r>
          </a:p>
          <a:p>
            <a:r>
              <a:rPr lang="en-GB" sz="2400" dirty="0" smtClean="0"/>
              <a:t>The .</a:t>
            </a:r>
            <a:r>
              <a:rPr lang="en-GB" sz="2400" dirty="0" err="1" smtClean="0"/>
              <a:t>img</a:t>
            </a:r>
            <a:r>
              <a:rPr lang="en-GB" sz="2400" dirty="0" smtClean="0"/>
              <a:t>-circle class shapes the image to a circle (IE8 does not support rounded corners):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</a:t>
            </a:r>
            <a:r>
              <a:rPr lang="en-US" sz="2000" b="1" dirty="0" err="1" smtClean="0">
                <a:solidFill>
                  <a:srgbClr val="C00000"/>
                </a:solidFill>
              </a:rPr>
              <a:t>img</a:t>
            </a:r>
            <a:r>
              <a:rPr lang="en-US" sz="2000" b="1" dirty="0" smtClean="0">
                <a:solidFill>
                  <a:srgbClr val="C00000"/>
                </a:solidFill>
              </a:rPr>
              <a:t> </a:t>
            </a:r>
            <a:r>
              <a:rPr lang="en-US" sz="2000" b="1" dirty="0" err="1" smtClean="0">
                <a:solidFill>
                  <a:srgbClr val="C00000"/>
                </a:solidFill>
              </a:rPr>
              <a:t>src</a:t>
            </a:r>
            <a:r>
              <a:rPr lang="en-US" sz="2000" b="1" dirty="0" smtClean="0">
                <a:solidFill>
                  <a:srgbClr val="C00000"/>
                </a:solidFill>
              </a:rPr>
              <a:t>=“name.jpg" class</a:t>
            </a:r>
            <a:r>
              <a:rPr lang="en-US" sz="2000" b="1" dirty="0" smtClean="0">
                <a:solidFill>
                  <a:srgbClr val="002060"/>
                </a:solidFill>
              </a:rPr>
              <a:t>="</a:t>
            </a:r>
            <a:r>
              <a:rPr lang="en-US" sz="2000" b="1" dirty="0" err="1" smtClean="0">
                <a:solidFill>
                  <a:srgbClr val="002060"/>
                </a:solidFill>
              </a:rPr>
              <a:t>img</a:t>
            </a:r>
            <a:r>
              <a:rPr lang="en-US" sz="2000" b="1" dirty="0" smtClean="0">
                <a:solidFill>
                  <a:srgbClr val="002060"/>
                </a:solidFill>
              </a:rPr>
              <a:t>-circle"</a:t>
            </a:r>
            <a:r>
              <a:rPr lang="en-US" sz="2000" b="1" dirty="0" smtClean="0">
                <a:solidFill>
                  <a:srgbClr val="C00000"/>
                </a:solidFill>
              </a:rPr>
              <a:t> alt="Cinque Terre"&gt;</a:t>
            </a:r>
          </a:p>
          <a:p>
            <a:pPr>
              <a:buNone/>
            </a:pPr>
            <a:r>
              <a:rPr lang="en-US" sz="3600" b="1" i="1" dirty="0" smtClean="0"/>
              <a:t>Thumbnail</a:t>
            </a:r>
          </a:p>
          <a:p>
            <a:r>
              <a:rPr lang="en-GB" dirty="0" smtClean="0"/>
              <a:t>The .</a:t>
            </a:r>
            <a:r>
              <a:rPr lang="en-GB" dirty="0" err="1" smtClean="0"/>
              <a:t>img</a:t>
            </a:r>
            <a:r>
              <a:rPr lang="en-GB" dirty="0" smtClean="0"/>
              <a:t>-thumbnail class shapes the image to a thumbnail: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&lt;</a:t>
            </a:r>
            <a:r>
              <a:rPr lang="en-US" sz="1900" b="1" dirty="0" err="1" smtClean="0">
                <a:solidFill>
                  <a:srgbClr val="C00000"/>
                </a:solidFill>
              </a:rPr>
              <a:t>img</a:t>
            </a:r>
            <a:r>
              <a:rPr lang="en-US" sz="1900" b="1" dirty="0" smtClean="0">
                <a:solidFill>
                  <a:srgbClr val="C00000"/>
                </a:solidFill>
              </a:rPr>
              <a:t> </a:t>
            </a:r>
            <a:r>
              <a:rPr lang="en-US" sz="1900" b="1" dirty="0" err="1" smtClean="0">
                <a:solidFill>
                  <a:srgbClr val="C00000"/>
                </a:solidFill>
              </a:rPr>
              <a:t>src</a:t>
            </a:r>
            <a:r>
              <a:rPr lang="en-US" sz="1900" b="1" dirty="0" smtClean="0">
                <a:solidFill>
                  <a:srgbClr val="C00000"/>
                </a:solidFill>
              </a:rPr>
              <a:t>=“name.jpg" class</a:t>
            </a:r>
            <a:r>
              <a:rPr lang="en-US" sz="1900" b="1" dirty="0" smtClean="0">
                <a:solidFill>
                  <a:srgbClr val="7030A0"/>
                </a:solidFill>
              </a:rPr>
              <a:t>="</a:t>
            </a:r>
            <a:r>
              <a:rPr lang="en-US" sz="1900" b="1" dirty="0" err="1" smtClean="0">
                <a:solidFill>
                  <a:srgbClr val="7030A0"/>
                </a:solidFill>
              </a:rPr>
              <a:t>img</a:t>
            </a:r>
            <a:r>
              <a:rPr lang="en-US" sz="1900" b="1" dirty="0" smtClean="0">
                <a:solidFill>
                  <a:srgbClr val="7030A0"/>
                </a:solidFill>
              </a:rPr>
              <a:t>-thumbnail</a:t>
            </a:r>
            <a:r>
              <a:rPr lang="en-US" sz="1900" b="1" dirty="0" smtClean="0">
                <a:solidFill>
                  <a:srgbClr val="C00000"/>
                </a:solidFill>
              </a:rPr>
              <a:t>" alt="Cinque Terre"&gt;</a:t>
            </a:r>
            <a:endParaRPr lang="en-US" sz="1900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Responsive 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Images come in all sizes. So do screens. Responsive images automatically adjust to fit the size of the screen.</a:t>
            </a:r>
          </a:p>
          <a:p>
            <a:r>
              <a:rPr lang="en-GB" dirty="0" smtClean="0"/>
              <a:t>Create responsive images by adding an .</a:t>
            </a:r>
            <a:r>
              <a:rPr lang="en-GB" dirty="0" err="1" smtClean="0"/>
              <a:t>img</a:t>
            </a:r>
            <a:r>
              <a:rPr lang="en-GB" dirty="0" smtClean="0"/>
              <a:t>-responsive class to the &lt;</a:t>
            </a:r>
            <a:r>
              <a:rPr lang="en-GB" dirty="0" err="1" smtClean="0"/>
              <a:t>img</a:t>
            </a:r>
            <a:r>
              <a:rPr lang="en-GB" dirty="0" smtClean="0"/>
              <a:t>&gt; tag. The image will then scale nicely to the parent element.</a:t>
            </a:r>
          </a:p>
          <a:p>
            <a:r>
              <a:rPr lang="en-GB" dirty="0" smtClean="0"/>
              <a:t>The .</a:t>
            </a:r>
            <a:r>
              <a:rPr lang="en-GB" dirty="0" err="1" smtClean="0"/>
              <a:t>img</a:t>
            </a:r>
            <a:r>
              <a:rPr lang="en-GB" dirty="0" smtClean="0"/>
              <a:t>-responsive class applies display: block; and max-width: 100%; and height: auto; to the image: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&lt;</a:t>
            </a:r>
            <a:r>
              <a:rPr lang="en-GB" sz="2400" dirty="0" err="1" smtClean="0">
                <a:solidFill>
                  <a:srgbClr val="C00000"/>
                </a:solidFill>
              </a:rPr>
              <a:t>img</a:t>
            </a:r>
            <a:r>
              <a:rPr lang="en-GB" sz="2400" dirty="0" smtClean="0">
                <a:solidFill>
                  <a:srgbClr val="C00000"/>
                </a:solidFill>
              </a:rPr>
              <a:t> class="</a:t>
            </a:r>
            <a:r>
              <a:rPr lang="en-GB" sz="2400" dirty="0" err="1" smtClean="0">
                <a:solidFill>
                  <a:srgbClr val="C00000"/>
                </a:solidFill>
              </a:rPr>
              <a:t>i</a:t>
            </a:r>
            <a:r>
              <a:rPr lang="en-GB" sz="2400" dirty="0" err="1" smtClean="0">
                <a:solidFill>
                  <a:srgbClr val="7030A0"/>
                </a:solidFill>
              </a:rPr>
              <a:t>mg</a:t>
            </a:r>
            <a:r>
              <a:rPr lang="en-GB" sz="2400" dirty="0" smtClean="0">
                <a:solidFill>
                  <a:srgbClr val="7030A0"/>
                </a:solidFill>
              </a:rPr>
              <a:t>-responsive</a:t>
            </a:r>
            <a:r>
              <a:rPr lang="en-GB" sz="2400" dirty="0" smtClean="0">
                <a:solidFill>
                  <a:srgbClr val="C00000"/>
                </a:solidFill>
              </a:rPr>
              <a:t>" </a:t>
            </a:r>
            <a:r>
              <a:rPr lang="en-GB" sz="2400" dirty="0" err="1" smtClean="0">
                <a:solidFill>
                  <a:srgbClr val="C00000"/>
                </a:solidFill>
              </a:rPr>
              <a:t>src</a:t>
            </a:r>
            <a:r>
              <a:rPr lang="en-GB" sz="2400" dirty="0" smtClean="0">
                <a:solidFill>
                  <a:srgbClr val="C00000"/>
                </a:solidFill>
              </a:rPr>
              <a:t>="</a:t>
            </a:r>
            <a:r>
              <a:rPr lang="en-GB" sz="2400" b="1" dirty="0" err="1" smtClean="0">
                <a:solidFill>
                  <a:srgbClr val="7030A0"/>
                </a:solidFill>
              </a:rPr>
              <a:t>img_.jpg</a:t>
            </a:r>
            <a:r>
              <a:rPr lang="en-GB" sz="2400" b="1" dirty="0" smtClean="0">
                <a:solidFill>
                  <a:srgbClr val="7030A0"/>
                </a:solidFill>
              </a:rPr>
              <a:t>"</a:t>
            </a:r>
            <a:r>
              <a:rPr lang="en-GB" sz="2400" dirty="0" smtClean="0">
                <a:solidFill>
                  <a:srgbClr val="C00000"/>
                </a:solidFill>
              </a:rPr>
              <a:t> alt=“NAME"&gt;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 strap 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Form controls automatically receive some global styling with Bootstrap:</a:t>
            </a:r>
          </a:p>
          <a:p>
            <a:r>
              <a:rPr lang="en-GB" dirty="0" smtClean="0"/>
              <a:t>All textual &lt;input&gt;, &lt;</a:t>
            </a:r>
            <a:r>
              <a:rPr lang="en-GB" dirty="0" err="1" smtClean="0"/>
              <a:t>textarea</a:t>
            </a:r>
            <a:r>
              <a:rPr lang="en-GB" dirty="0" smtClean="0"/>
              <a:t>&gt;, and &lt;select&gt; elements with class .form-control have a width of 100%.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Form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Bootstrap provides three types of form layouts:</a:t>
            </a:r>
          </a:p>
          <a:p>
            <a:r>
              <a:rPr lang="en-GB" dirty="0" smtClean="0"/>
              <a:t>Vertical form (this is default)</a:t>
            </a:r>
          </a:p>
          <a:p>
            <a:r>
              <a:rPr lang="en-GB" dirty="0" smtClean="0"/>
              <a:t>Horizontal form</a:t>
            </a:r>
          </a:p>
          <a:p>
            <a:r>
              <a:rPr lang="en-GB" dirty="0" smtClean="0"/>
              <a:t>Inline form</a:t>
            </a:r>
          </a:p>
          <a:p>
            <a:pPr>
              <a:buNone/>
            </a:pPr>
            <a:r>
              <a:rPr lang="en-GB" dirty="0" smtClean="0"/>
              <a:t>Standard rules for all three form layouts: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Wrap labels and form controls in &lt;div class="form-group"&gt; (needed for optimum spacing)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class .form-control to all textual &lt;input&gt;, &lt;</a:t>
            </a:r>
            <a:r>
              <a:rPr lang="en-GB" dirty="0" err="1" smtClean="0"/>
              <a:t>textarea</a:t>
            </a:r>
            <a:r>
              <a:rPr lang="en-GB" dirty="0" smtClean="0"/>
              <a:t>&gt;, and &lt;select&gt; 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Vertical Form (default)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form action="/action_page.php"&gt;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&lt;div class="form-group"&gt;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&lt;label for="email"&gt;Email address:&lt;/label&gt;</a:t>
            </a:r>
            <a:br>
              <a:rPr lang="en-US" dirty="0" smtClean="0"/>
            </a:br>
            <a:r>
              <a:rPr lang="en-US" dirty="0" smtClean="0"/>
              <a:t>    &lt;input type="email" class="form-control" id="email"&gt;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  &lt;div class="form-group"&gt;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&lt;label for="</a:t>
            </a:r>
            <a:r>
              <a:rPr lang="en-US" dirty="0" err="1" smtClean="0"/>
              <a:t>pwd</a:t>
            </a:r>
            <a:r>
              <a:rPr lang="en-US" dirty="0" smtClean="0"/>
              <a:t>"&gt;Password:&lt;/label&gt;</a:t>
            </a:r>
            <a:br>
              <a:rPr lang="en-US" dirty="0" smtClean="0"/>
            </a:br>
            <a:r>
              <a:rPr lang="en-US" dirty="0" smtClean="0"/>
              <a:t>    &lt;input type="password" class="form-control" id="</a:t>
            </a:r>
            <a:r>
              <a:rPr lang="en-US" dirty="0" err="1" smtClean="0"/>
              <a:t>pwd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&lt;div class="checkbox"&gt;</a:t>
            </a:r>
            <a:br>
              <a:rPr lang="en-US" dirty="0" smtClean="0"/>
            </a:br>
            <a:r>
              <a:rPr lang="en-US" dirty="0" smtClean="0"/>
              <a:t>    &lt;label&gt;&lt;input type="checkbox"&gt; Remember me&lt;/label&gt;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&lt;button type="submit"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-default"&gt;Submit&lt;/button&gt;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Inline Form</a:t>
            </a:r>
            <a:br>
              <a:rPr lang="en-US" dirty="0" smtClean="0"/>
            </a:br>
            <a:r>
              <a:rPr lang="en-GB" sz="2200" dirty="0" smtClean="0"/>
              <a:t>In an inline form, all of the elements are inline, left-aligned, and the labels are alongside.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&lt;form class="form-inline" action="/action_page.php"&gt;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  &lt;div class="form-group"&gt;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&lt;label for="email"&gt;Email address:&lt;/label&gt;</a:t>
            </a:r>
            <a:br>
              <a:rPr lang="en-US" dirty="0" smtClean="0"/>
            </a:br>
            <a:r>
              <a:rPr lang="en-US" dirty="0" smtClean="0"/>
              <a:t>    &lt;input type="email" class="form-control" id="email"&gt;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&lt;div class="form-group"&gt;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&lt;label for="</a:t>
            </a:r>
            <a:r>
              <a:rPr lang="en-US" dirty="0" err="1" smtClean="0"/>
              <a:t>pwd</a:t>
            </a:r>
            <a:r>
              <a:rPr lang="en-US" dirty="0" smtClean="0"/>
              <a:t>"&gt;Password:&lt;/label&gt;</a:t>
            </a:r>
            <a:br>
              <a:rPr lang="en-US" dirty="0" smtClean="0"/>
            </a:br>
            <a:r>
              <a:rPr lang="en-US" dirty="0" smtClean="0"/>
              <a:t>    &lt;input type="password" class="form-control" id="</a:t>
            </a:r>
            <a:r>
              <a:rPr lang="en-US" dirty="0" err="1" smtClean="0"/>
              <a:t>pwd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&lt;div class="checkbox"&gt;</a:t>
            </a:r>
            <a:br>
              <a:rPr lang="en-US" dirty="0" smtClean="0"/>
            </a:br>
            <a:r>
              <a:rPr lang="en-US" dirty="0" smtClean="0"/>
              <a:t>    &lt;label&gt;&lt;input type="checkbox"&gt; Remember me&lt;/label&gt;</a:t>
            </a:r>
            <a:br>
              <a:rPr lang="en-US" dirty="0" smtClean="0"/>
            </a:br>
            <a:r>
              <a:rPr lang="en-US" dirty="0" smtClean="0"/>
              <a:t>  &lt;/div&gt;</a:t>
            </a:r>
            <a:br>
              <a:rPr lang="en-US" dirty="0" smtClean="0"/>
            </a:br>
            <a:r>
              <a:rPr lang="en-US" dirty="0" smtClean="0"/>
              <a:t>  &lt;button type="submit"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-default"&gt;Submit&lt;/button&gt;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smtClean="0"/>
              <a:t>form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</TotalTime>
  <Words>207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css z-index</vt:lpstr>
      <vt:lpstr>Z-index </vt:lpstr>
      <vt:lpstr>z-index classes:</vt:lpstr>
      <vt:lpstr>Bootstrap Images </vt:lpstr>
      <vt:lpstr>Responsive Images </vt:lpstr>
      <vt:lpstr>Boot strap Forms </vt:lpstr>
      <vt:lpstr>Bootstrap Form Layouts</vt:lpstr>
      <vt:lpstr>Bootstrap Vertical Form (default)</vt:lpstr>
      <vt:lpstr>Bootstrap Inline Form In an inline form, all of the elements are inline, left-aligned, and the labels are alongside.</vt:lpstr>
      <vt:lpstr>Bootstrap Horizontal Form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z-index</dc:title>
  <dc:creator>b</dc:creator>
  <cp:lastModifiedBy>b</cp:lastModifiedBy>
  <cp:revision>3</cp:revision>
  <dcterms:created xsi:type="dcterms:W3CDTF">2023-03-01T15:52:29Z</dcterms:created>
  <dcterms:modified xsi:type="dcterms:W3CDTF">2023-03-06T04:09:24Z</dcterms:modified>
</cp:coreProperties>
</file>