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5" r:id="rId33"/>
    <p:sldId id="287" r:id="rId34"/>
    <p:sldId id="288" r:id="rId35"/>
    <p:sldId id="289" r:id="rId36"/>
    <p:sldId id="290" r:id="rId37"/>
    <p:sldId id="291" r:id="rId38"/>
    <p:sldId id="292" r:id="rId39"/>
    <p:sldId id="293" r:id="rId40"/>
    <p:sldId id="29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39BB524-88EF-4DE9-B1FA-5DBEC6FC1019}" type="datetimeFigureOut">
              <a:rPr lang="en-US" smtClean="0"/>
              <a:pPr/>
              <a:t>3/23/2023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C784F7A-B202-488C-A289-F1DF8C0083B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9BB524-88EF-4DE9-B1FA-5DBEC6FC1019}" type="datetimeFigureOut">
              <a:rPr lang="en-US" smtClean="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84F7A-B202-488C-A289-F1DF8C0083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9BB524-88EF-4DE9-B1FA-5DBEC6FC1019}" type="datetimeFigureOut">
              <a:rPr lang="en-US" smtClean="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84F7A-B202-488C-A289-F1DF8C0083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39BB524-88EF-4DE9-B1FA-5DBEC6FC1019}" type="datetimeFigureOut">
              <a:rPr lang="en-US" smtClean="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84F7A-B202-488C-A289-F1DF8C0083B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39BB524-88EF-4DE9-B1FA-5DBEC6FC1019}" type="datetimeFigureOut">
              <a:rPr lang="en-US" smtClean="0"/>
              <a:pPr/>
              <a:t>3/23/2023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C784F7A-B202-488C-A289-F1DF8C0083B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39BB524-88EF-4DE9-B1FA-5DBEC6FC1019}" type="datetimeFigureOut">
              <a:rPr lang="en-US" smtClean="0"/>
              <a:pPr/>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784F7A-B202-488C-A289-F1DF8C0083B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39BB524-88EF-4DE9-B1FA-5DBEC6FC1019}" type="datetimeFigureOut">
              <a:rPr lang="en-US" smtClean="0"/>
              <a:pPr/>
              <a:t>3/23/2023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784F7A-B202-488C-A289-F1DF8C0083B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39BB524-88EF-4DE9-B1FA-5DBEC6FC1019}" type="datetimeFigureOut">
              <a:rPr lang="en-US" smtClean="0"/>
              <a:pPr/>
              <a:t>3/23/2023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784F7A-B202-488C-A289-F1DF8C0083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BB524-88EF-4DE9-B1FA-5DBEC6FC1019}" type="datetimeFigureOut">
              <a:rPr lang="en-US" smtClean="0"/>
              <a:pPr/>
              <a:t>3/23/2023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784F7A-B202-488C-A289-F1DF8C0083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39BB524-88EF-4DE9-B1FA-5DBEC6FC1019}" type="datetimeFigureOut">
              <a:rPr lang="en-US" smtClean="0"/>
              <a:pPr/>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784F7A-B202-488C-A289-F1DF8C0083B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39BB524-88EF-4DE9-B1FA-5DBEC6FC1019}" type="datetimeFigureOut">
              <a:rPr lang="en-US" smtClean="0"/>
              <a:pPr/>
              <a:t>3/23/2023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C784F7A-B202-488C-A289-F1DF8C0083B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39BB524-88EF-4DE9-B1FA-5DBEC6FC1019}" type="datetimeFigureOut">
              <a:rPr lang="en-US" smtClean="0"/>
              <a:pPr/>
              <a:t>3/23/2023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C784F7A-B202-488C-A289-F1DF8C0083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mozilla.org/en-US/docs/Web/HTML/Element/scrip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mozilla.org/en-US/docs/Web/HTML/Element/scrip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Web/API/Element/click_ev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a:t>JavaScript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571480"/>
            <a:ext cx="8358246" cy="4572000"/>
          </a:xfrm>
        </p:spPr>
        <p:txBody>
          <a:bodyPr/>
          <a:lstStyle/>
          <a:p>
            <a:pPr algn="just"/>
            <a:r>
              <a:rPr lang="en-GB" dirty="0" smtClean="0"/>
              <a:t>JavaScript is a lightweight interpreted programming language. The web browser receives the JavaScript code in its original text form and runs the script from that. From a technical standpoint, most modern JavaScript interpreters actually use a technique called </a:t>
            </a:r>
            <a:r>
              <a:rPr lang="en-GB" b="1" dirty="0" smtClean="0"/>
              <a:t>just-in-time compiling</a:t>
            </a:r>
            <a:r>
              <a:rPr lang="en-GB" dirty="0" smtClean="0"/>
              <a:t> to improve performance; the JavaScript source code gets compiled into a faster, binary format while the script is being used, so that it can be run as quickly as possible. However, JavaScript is still considered an interpreted language, since the compilation is handled at run time, rather than ahead of time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Server-side versus client-side code</a:t>
            </a:r>
            <a:br>
              <a:rPr lang="en-US" b="1" dirty="0" smtClean="0"/>
            </a:br>
            <a:endParaRPr lang="en-US" dirty="0"/>
          </a:p>
        </p:txBody>
      </p:sp>
      <p:sp>
        <p:nvSpPr>
          <p:cNvPr id="3" name="Content Placeholder 2"/>
          <p:cNvSpPr>
            <a:spLocks noGrp="1"/>
          </p:cNvSpPr>
          <p:nvPr>
            <p:ph sz="quarter" idx="1"/>
          </p:nvPr>
        </p:nvSpPr>
        <p:spPr/>
        <p:txBody>
          <a:bodyPr/>
          <a:lstStyle/>
          <a:p>
            <a:pPr algn="just"/>
            <a:r>
              <a:rPr lang="en-GB" dirty="0" smtClean="0"/>
              <a:t> </a:t>
            </a:r>
            <a:r>
              <a:rPr lang="en-GB" sz="2000" dirty="0" smtClean="0">
                <a:latin typeface="Times New Roman" pitchFamily="18" charset="0"/>
                <a:cs typeface="Times New Roman" pitchFamily="18" charset="0"/>
              </a:rPr>
              <a:t>Client-side code is code that is run on the user's computer — when a web page is viewed, the page's client-side code is downloaded, then run and displayed by the browser. In this module we are explicitly talking about </a:t>
            </a:r>
            <a:r>
              <a:rPr lang="en-GB" sz="2000" b="1" dirty="0" smtClean="0">
                <a:latin typeface="Times New Roman" pitchFamily="18" charset="0"/>
                <a:cs typeface="Times New Roman" pitchFamily="18" charset="0"/>
              </a:rPr>
              <a:t>client-side JavaScript</a:t>
            </a:r>
            <a:r>
              <a:rPr lang="en-GB" sz="2000" dirty="0" smtClean="0">
                <a:latin typeface="Times New Roman" pitchFamily="18" charset="0"/>
                <a:cs typeface="Times New Roman" pitchFamily="18" charset="0"/>
              </a:rPr>
              <a:t>.</a:t>
            </a:r>
          </a:p>
          <a:p>
            <a:pPr algn="just"/>
            <a:r>
              <a:rPr lang="en-GB" dirty="0" smtClean="0"/>
              <a:t>Server-side code on the other hand is run on the server, then its results are downloaded and displayed in the browser. Examples of popular server-side web languages include PHP, Python, Ruby, ASP.NET, and even JavaScript! JavaScript can also be used as a server-side language, for example in the popular Node.js environment</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Dynamic versus static code</a:t>
            </a:r>
            <a:r>
              <a:rPr lang="en-US" b="1" dirty="0" smtClean="0"/>
              <a:t/>
            </a:r>
            <a:br>
              <a:rPr lang="en-US" b="1" dirty="0" smtClean="0"/>
            </a:br>
            <a:endParaRPr lang="en-US" dirty="0"/>
          </a:p>
        </p:txBody>
      </p:sp>
      <p:sp>
        <p:nvSpPr>
          <p:cNvPr id="3" name="Content Placeholder 2"/>
          <p:cNvSpPr>
            <a:spLocks noGrp="1"/>
          </p:cNvSpPr>
          <p:nvPr>
            <p:ph sz="quarter" idx="1"/>
          </p:nvPr>
        </p:nvSpPr>
        <p:spPr/>
        <p:txBody>
          <a:bodyPr>
            <a:normAutofit/>
          </a:bodyPr>
          <a:lstStyle/>
          <a:p>
            <a:pPr algn="just"/>
            <a:r>
              <a:rPr lang="en-GB" sz="1800" dirty="0" smtClean="0">
                <a:latin typeface="Times New Roman" pitchFamily="18" charset="0"/>
                <a:cs typeface="Times New Roman" pitchFamily="18" charset="0"/>
              </a:rPr>
              <a:t>The word </a:t>
            </a:r>
            <a:r>
              <a:rPr lang="en-GB" sz="1800" b="1" dirty="0" smtClean="0">
                <a:latin typeface="Times New Roman" pitchFamily="18" charset="0"/>
                <a:cs typeface="Times New Roman" pitchFamily="18" charset="0"/>
              </a:rPr>
              <a:t>dynamic</a:t>
            </a:r>
            <a:r>
              <a:rPr lang="en-GB" sz="1800" dirty="0" smtClean="0">
                <a:latin typeface="Times New Roman" pitchFamily="18" charset="0"/>
                <a:cs typeface="Times New Roman" pitchFamily="18" charset="0"/>
              </a:rPr>
              <a:t> is used to describe both client-side JavaScript, and server-side languages — it refers to the ability to update the display of a web page/app to show different things in different circumstances, generating new content as required. Server-side code dynamically generates new content on the server, e.g. pulling data from a database, whereas client-side JavaScript dynamically generates new content inside the browser on the client, e.g. creating a new HTML table, filling it with data requested from the server, then displaying the table in a web page shown to the user. The meaning is slightly different in the two contexts, but related, and both approaches (server-side and client-side) usually work together.</a:t>
            </a:r>
          </a:p>
          <a:p>
            <a:pPr algn="just"/>
            <a:r>
              <a:rPr lang="en-GB" sz="1800" dirty="0" smtClean="0"/>
              <a:t>A web page with no dynamically updating content is referred to as </a:t>
            </a:r>
            <a:r>
              <a:rPr lang="en-GB" sz="1800" b="1" dirty="0" smtClean="0"/>
              <a:t>static</a:t>
            </a:r>
            <a:r>
              <a:rPr lang="en-GB" sz="1800" dirty="0" smtClean="0"/>
              <a:t> — it just shows the same content all the time.</a:t>
            </a:r>
            <a:endParaRPr lang="en-US" sz="1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u="sng" dirty="0" smtClean="0"/>
              <a:t>How do you add JavaScript to your page?</a:t>
            </a:r>
            <a:r>
              <a:rPr lang="en-GB" sz="3200" b="1" dirty="0" smtClean="0"/>
              <a:t/>
            </a:r>
            <a:br>
              <a:rPr lang="en-GB" sz="3200" b="1" dirty="0" smtClean="0"/>
            </a:br>
            <a:endParaRPr lang="en-US" sz="3200" dirty="0"/>
          </a:p>
        </p:txBody>
      </p:sp>
      <p:sp>
        <p:nvSpPr>
          <p:cNvPr id="3" name="Content Placeholder 2"/>
          <p:cNvSpPr>
            <a:spLocks noGrp="1"/>
          </p:cNvSpPr>
          <p:nvPr>
            <p:ph sz="quarter" idx="1"/>
          </p:nvPr>
        </p:nvSpPr>
        <p:spPr/>
        <p:txBody>
          <a:bodyPr>
            <a:normAutofit fontScale="92500"/>
          </a:bodyPr>
          <a:lstStyle/>
          <a:p>
            <a:pPr algn="just">
              <a:lnSpc>
                <a:spcPct val="200000"/>
              </a:lnSpc>
            </a:pPr>
            <a:r>
              <a:rPr lang="en-GB" dirty="0" smtClean="0">
                <a:latin typeface="Times New Roman" pitchFamily="18" charset="0"/>
                <a:cs typeface="Times New Roman" pitchFamily="18" charset="0"/>
              </a:rPr>
              <a:t>JavaScript is applied to your HTML page in a similar manner to CSS. Whereas CSS uses </a:t>
            </a:r>
            <a:r>
              <a:rPr lang="en-GB" b="1" u="sng" dirty="0" smtClean="0">
                <a:latin typeface="Times New Roman" pitchFamily="18" charset="0"/>
                <a:cs typeface="Times New Roman" pitchFamily="18" charset="0"/>
              </a:rPr>
              <a:t>&lt;link&gt;</a:t>
            </a:r>
            <a:r>
              <a:rPr lang="en-GB" b="1"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elements to apply external </a:t>
            </a:r>
            <a:r>
              <a:rPr lang="en-GB" dirty="0" err="1" smtClean="0">
                <a:latin typeface="Times New Roman" pitchFamily="18" charset="0"/>
                <a:cs typeface="Times New Roman" pitchFamily="18" charset="0"/>
              </a:rPr>
              <a:t>stylesheets</a:t>
            </a:r>
            <a:r>
              <a:rPr lang="en-GB" dirty="0" smtClean="0">
                <a:latin typeface="Times New Roman" pitchFamily="18" charset="0"/>
                <a:cs typeface="Times New Roman" pitchFamily="18" charset="0"/>
              </a:rPr>
              <a:t> and </a:t>
            </a:r>
            <a:r>
              <a:rPr lang="en-GB" b="1" u="sng" dirty="0" smtClean="0">
                <a:latin typeface="Times New Roman" pitchFamily="18" charset="0"/>
                <a:cs typeface="Times New Roman" pitchFamily="18" charset="0"/>
              </a:rPr>
              <a:t>&lt;style&gt;</a:t>
            </a:r>
            <a:r>
              <a:rPr lang="en-GB" dirty="0" smtClean="0">
                <a:latin typeface="Times New Roman" pitchFamily="18" charset="0"/>
                <a:cs typeface="Times New Roman" pitchFamily="18" charset="0"/>
              </a:rPr>
              <a:t> elements to apply internal </a:t>
            </a:r>
            <a:r>
              <a:rPr lang="en-GB" dirty="0" err="1" smtClean="0">
                <a:latin typeface="Times New Roman" pitchFamily="18" charset="0"/>
                <a:cs typeface="Times New Roman" pitchFamily="18" charset="0"/>
              </a:rPr>
              <a:t>stylesheets</a:t>
            </a:r>
            <a:r>
              <a:rPr lang="en-GB" dirty="0" smtClean="0">
                <a:latin typeface="Times New Roman" pitchFamily="18" charset="0"/>
                <a:cs typeface="Times New Roman" pitchFamily="18" charset="0"/>
              </a:rPr>
              <a:t> to HTML, JavaScript only needs one friend in the world of HTML — the </a:t>
            </a:r>
            <a:r>
              <a:rPr lang="en-GB" b="1" u="sng" dirty="0" smtClean="0">
                <a:latin typeface="Times New Roman" pitchFamily="18" charset="0"/>
                <a:cs typeface="Times New Roman" pitchFamily="18" charset="0"/>
              </a:rPr>
              <a:t>&lt;script&gt;</a:t>
            </a:r>
            <a:r>
              <a:rPr lang="en-GB" dirty="0" smtClean="0">
                <a:latin typeface="Times New Roman" pitchFamily="18" charset="0"/>
                <a:cs typeface="Times New Roman" pitchFamily="18" charset="0"/>
              </a:rPr>
              <a:t> element. Let's learn how this works.</a:t>
            </a: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t>Internal JavaScript</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GB" dirty="0" smtClean="0"/>
              <a:t>First of all, make a local copy of example file </a:t>
            </a:r>
            <a:r>
              <a:rPr lang="en-GB" u="sng" dirty="0" smtClean="0"/>
              <a:t>apply-javascript.html</a:t>
            </a:r>
            <a:r>
              <a:rPr lang="en-GB" dirty="0" smtClean="0"/>
              <a:t>. Save it in a directory somewhere sensible.</a:t>
            </a:r>
          </a:p>
          <a:p>
            <a:r>
              <a:rPr lang="en-GB" dirty="0" smtClean="0"/>
              <a:t>Open the file in your web browser and in your text editor. You'll see that the HTML creates a simple web page containing a clickable button.</a:t>
            </a:r>
          </a:p>
          <a:p>
            <a:r>
              <a:rPr lang="en-GB" dirty="0" smtClean="0"/>
              <a:t>Next, go to your text editor and add the following in your head — just before your closing &lt;/head&gt; tag:</a:t>
            </a:r>
          </a:p>
          <a:p>
            <a:endParaRPr lang="en-US" dirty="0"/>
          </a:p>
        </p:txBody>
      </p:sp>
      <p:sp>
        <p:nvSpPr>
          <p:cNvPr id="21506" name="Rectangle 2"/>
          <p:cNvSpPr>
            <a:spLocks noChangeArrowheads="1"/>
          </p:cNvSpPr>
          <p:nvPr/>
        </p:nvSpPr>
        <p:spPr bwMode="auto">
          <a:xfrm>
            <a:off x="1000100" y="4857760"/>
            <a:ext cx="405110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B1B1B"/>
                </a:solidFill>
                <a:effectLst/>
                <a:latin typeface="Times New Roman" pitchFamily="18" charset="0"/>
                <a:cs typeface="Times New Roman" pitchFamily="18" charset="0"/>
              </a:rPr>
              <a:t>&lt;script&gt; // JavaScript goes here &lt;/script&gt;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sz="2200" dirty="0" smtClean="0">
                <a:latin typeface="Times New Roman" pitchFamily="18" charset="0"/>
                <a:cs typeface="Times New Roman" pitchFamily="18" charset="0"/>
              </a:rPr>
              <a:t>Now we'll add some JavaScript inside our </a:t>
            </a:r>
            <a:r>
              <a:rPr lang="en-GB" sz="2200" u="sng" dirty="0" smtClean="0">
                <a:latin typeface="Times New Roman" pitchFamily="18" charset="0"/>
                <a:cs typeface="Times New Roman" pitchFamily="18" charset="0"/>
                <a:hlinkClick r:id="rId2"/>
              </a:rPr>
              <a:t>&lt;script&gt;</a:t>
            </a:r>
            <a:r>
              <a:rPr lang="en-GB" sz="2200" dirty="0" smtClean="0">
                <a:latin typeface="Times New Roman" pitchFamily="18" charset="0"/>
                <a:cs typeface="Times New Roman" pitchFamily="18" charset="0"/>
              </a:rPr>
              <a:t> element to make the page do something more interesting — add the following code just below the "// JavaScript goes here" line</a:t>
            </a:r>
            <a:r>
              <a:rPr lang="en-GB" dirty="0" smtClean="0"/>
              <a:t>:</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err="1" smtClean="0"/>
              <a:t>document.addEventListener</a:t>
            </a:r>
            <a:r>
              <a:rPr lang="en-US" dirty="0" smtClean="0"/>
              <a:t>("</a:t>
            </a:r>
            <a:r>
              <a:rPr lang="en-US" dirty="0" err="1" smtClean="0"/>
              <a:t>DOMContentLoaded</a:t>
            </a:r>
            <a:r>
              <a:rPr lang="en-US" dirty="0" smtClean="0"/>
              <a:t>", () =&gt; {</a:t>
            </a:r>
          </a:p>
          <a:p>
            <a:pPr>
              <a:buNone/>
            </a:pPr>
            <a:r>
              <a:rPr lang="en-US" dirty="0" smtClean="0"/>
              <a:t>  function </a:t>
            </a:r>
            <a:r>
              <a:rPr lang="en-US" dirty="0" err="1" smtClean="0"/>
              <a:t>createParagraph</a:t>
            </a:r>
            <a:r>
              <a:rPr lang="en-US" dirty="0" smtClean="0"/>
              <a:t>() {</a:t>
            </a:r>
          </a:p>
          <a:p>
            <a:pPr>
              <a:buNone/>
            </a:pPr>
            <a:r>
              <a:rPr lang="en-US" dirty="0" smtClean="0"/>
              <a:t>    const </a:t>
            </a:r>
            <a:r>
              <a:rPr lang="en-US" dirty="0" err="1" smtClean="0"/>
              <a:t>para</a:t>
            </a:r>
            <a:r>
              <a:rPr lang="en-US" dirty="0" smtClean="0"/>
              <a:t> = </a:t>
            </a:r>
            <a:r>
              <a:rPr lang="en-US" dirty="0" err="1" smtClean="0"/>
              <a:t>document.createElement</a:t>
            </a:r>
            <a:r>
              <a:rPr lang="en-US" dirty="0" smtClean="0"/>
              <a:t>("p");</a:t>
            </a:r>
          </a:p>
          <a:p>
            <a:pPr>
              <a:buNone/>
            </a:pPr>
            <a:r>
              <a:rPr lang="en-US" dirty="0" smtClean="0"/>
              <a:t>    </a:t>
            </a:r>
            <a:r>
              <a:rPr lang="en-US" dirty="0" err="1" smtClean="0"/>
              <a:t>para.textContent</a:t>
            </a:r>
            <a:r>
              <a:rPr lang="en-US" dirty="0" smtClean="0"/>
              <a:t> = "You clicked the button!";</a:t>
            </a:r>
          </a:p>
          <a:p>
            <a:pPr>
              <a:buNone/>
            </a:pPr>
            <a:r>
              <a:rPr lang="en-US" dirty="0" smtClean="0"/>
              <a:t>    </a:t>
            </a:r>
            <a:r>
              <a:rPr lang="en-US" dirty="0" err="1" smtClean="0"/>
              <a:t>document.body.appendChild</a:t>
            </a:r>
            <a:r>
              <a:rPr lang="en-US" dirty="0" smtClean="0"/>
              <a:t>(</a:t>
            </a:r>
            <a:r>
              <a:rPr lang="en-US" dirty="0" err="1" smtClean="0"/>
              <a:t>para</a:t>
            </a:r>
            <a:r>
              <a:rPr lang="en-US" dirty="0" smtClean="0"/>
              <a:t>);</a:t>
            </a:r>
          </a:p>
          <a:p>
            <a:pPr>
              <a:buNone/>
            </a:pPr>
            <a:r>
              <a:rPr lang="en-US" dirty="0" smtClean="0"/>
              <a:t>  }</a:t>
            </a:r>
          </a:p>
          <a:p>
            <a:pPr>
              <a:buNone/>
            </a:pPr>
            <a:endParaRPr lang="en-US" dirty="0" smtClean="0"/>
          </a:p>
          <a:p>
            <a:pPr>
              <a:buNone/>
            </a:pPr>
            <a:r>
              <a:rPr lang="en-US" dirty="0" smtClean="0"/>
              <a:t>  const buttons = </a:t>
            </a:r>
            <a:r>
              <a:rPr lang="en-US" dirty="0" err="1" smtClean="0"/>
              <a:t>document.querySelectorAll</a:t>
            </a:r>
            <a:r>
              <a:rPr lang="en-US" dirty="0" smtClean="0"/>
              <a:t>("button");</a:t>
            </a:r>
          </a:p>
          <a:p>
            <a:pPr>
              <a:buNone/>
            </a:pPr>
            <a:endParaRPr lang="en-US" dirty="0" smtClean="0"/>
          </a:p>
          <a:p>
            <a:pPr>
              <a:buNone/>
            </a:pPr>
            <a:r>
              <a:rPr lang="en-US" dirty="0" smtClean="0"/>
              <a:t>  for (const button of buttons) {</a:t>
            </a:r>
          </a:p>
          <a:p>
            <a:pPr>
              <a:buNone/>
            </a:pPr>
            <a:r>
              <a:rPr lang="en-US" dirty="0" smtClean="0"/>
              <a:t>    </a:t>
            </a:r>
            <a:r>
              <a:rPr lang="en-US" dirty="0" err="1" smtClean="0"/>
              <a:t>button.addEventListener</a:t>
            </a:r>
            <a:r>
              <a:rPr lang="en-US" dirty="0" smtClean="0"/>
              <a:t>("click", </a:t>
            </a:r>
            <a:r>
              <a:rPr lang="en-US" dirty="0" err="1" smtClean="0"/>
              <a:t>createParagraph</a:t>
            </a:r>
            <a:r>
              <a:rPr lang="en-US" dirty="0" smtClean="0"/>
              <a:t>);</a:t>
            </a:r>
          </a:p>
          <a:p>
            <a:pPr>
              <a:buNone/>
            </a:pPr>
            <a:r>
              <a:rPr lang="en-US" dirty="0" smtClean="0"/>
              <a:t>  }</a:t>
            </a:r>
          </a:p>
          <a:p>
            <a:pPr>
              <a:buNone/>
            </a:pPr>
            <a:r>
              <a:rPr lang="en-US" dirty="0" smtClean="0"/>
              <a:t>});</a:t>
            </a:r>
          </a:p>
          <a:p>
            <a:endParaRPr lang="en-US" dirty="0"/>
          </a:p>
        </p:txBody>
      </p:sp>
      <p:sp>
        <p:nvSpPr>
          <p:cNvPr id="4" name="Rectangle 3"/>
          <p:cNvSpPr/>
          <p:nvPr/>
        </p:nvSpPr>
        <p:spPr>
          <a:xfrm>
            <a:off x="2571736" y="5572140"/>
            <a:ext cx="6286544" cy="923330"/>
          </a:xfrm>
          <a:prstGeom prst="rect">
            <a:avLst/>
          </a:prstGeom>
        </p:spPr>
        <p:txBody>
          <a:bodyPr wrap="square">
            <a:spAutoFit/>
          </a:bodyPr>
          <a:lstStyle/>
          <a:p>
            <a:pPr algn="just"/>
            <a:r>
              <a:rPr lang="en-GB" b="1" dirty="0"/>
              <a:t>Save your file and refresh the browser — now you should see that when you click the button, a new paragraph is generated and placed below.</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External JavaScript</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GB" dirty="0" smtClean="0"/>
              <a:t>First, create a new file in the same directory as your sample HTML file. Call it script.js — make sure it has that .</a:t>
            </a:r>
            <a:r>
              <a:rPr lang="en-GB" dirty="0" err="1" smtClean="0"/>
              <a:t>js</a:t>
            </a:r>
            <a:r>
              <a:rPr lang="en-GB" dirty="0" smtClean="0"/>
              <a:t> filename extension, as that's how it is recognized as JavaScript.</a:t>
            </a:r>
          </a:p>
          <a:p>
            <a:r>
              <a:rPr lang="en-GB" dirty="0" smtClean="0"/>
              <a:t>Replace your current </a:t>
            </a:r>
            <a:r>
              <a:rPr lang="en-GB" u="sng" dirty="0" smtClean="0">
                <a:hlinkClick r:id="rId2"/>
              </a:rPr>
              <a:t>&lt;script&gt;</a:t>
            </a:r>
            <a:r>
              <a:rPr lang="en-GB" dirty="0" smtClean="0"/>
              <a:t> element with the following</a:t>
            </a:r>
          </a:p>
          <a:p>
            <a:pPr algn="ctr">
              <a:buNone/>
            </a:pPr>
            <a:r>
              <a:rPr lang="en-GB" b="1" dirty="0" smtClean="0"/>
              <a:t>&lt;script </a:t>
            </a:r>
            <a:r>
              <a:rPr lang="en-GB" b="1" dirty="0" err="1" smtClean="0"/>
              <a:t>src</a:t>
            </a:r>
            <a:r>
              <a:rPr lang="en-GB" b="1" dirty="0" smtClean="0"/>
              <a:t>="script.js" defer&gt;&lt;/script&gt;</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357166"/>
            <a:ext cx="7772400" cy="4572000"/>
          </a:xfrm>
        </p:spPr>
        <p:txBody>
          <a:bodyPr/>
          <a:lstStyle/>
          <a:p>
            <a:r>
              <a:rPr lang="en-US" dirty="0" smtClean="0"/>
              <a:t>function </a:t>
            </a:r>
            <a:r>
              <a:rPr lang="en-US" dirty="0" err="1" smtClean="0"/>
              <a:t>createParagraph</a:t>
            </a:r>
            <a:r>
              <a:rPr lang="en-US" dirty="0" smtClean="0"/>
              <a:t>() { const </a:t>
            </a:r>
            <a:r>
              <a:rPr lang="en-US" dirty="0" err="1" smtClean="0"/>
              <a:t>para</a:t>
            </a:r>
            <a:r>
              <a:rPr lang="en-US" dirty="0" smtClean="0"/>
              <a:t> = </a:t>
            </a:r>
            <a:r>
              <a:rPr lang="en-US" dirty="0" err="1" smtClean="0"/>
              <a:t>document.createElement</a:t>
            </a:r>
            <a:r>
              <a:rPr lang="en-US" dirty="0" smtClean="0"/>
              <a:t>("p"); </a:t>
            </a:r>
            <a:r>
              <a:rPr lang="en-US" dirty="0" err="1" smtClean="0"/>
              <a:t>para.textContent</a:t>
            </a:r>
            <a:r>
              <a:rPr lang="en-US" dirty="0" smtClean="0"/>
              <a:t> = "You clicked the button!"; </a:t>
            </a:r>
            <a:r>
              <a:rPr lang="en-US" dirty="0" err="1" smtClean="0"/>
              <a:t>document.body.appendChild</a:t>
            </a:r>
            <a:r>
              <a:rPr lang="en-US" dirty="0" smtClean="0"/>
              <a:t>(</a:t>
            </a:r>
            <a:r>
              <a:rPr lang="en-US" dirty="0" err="1" smtClean="0"/>
              <a:t>para</a:t>
            </a:r>
            <a:r>
              <a:rPr lang="en-US" dirty="0" smtClean="0"/>
              <a:t>); } const buttons = </a:t>
            </a:r>
            <a:r>
              <a:rPr lang="en-US" dirty="0" err="1" smtClean="0"/>
              <a:t>document.querySelectorAll</a:t>
            </a:r>
            <a:r>
              <a:rPr lang="en-US" dirty="0" smtClean="0"/>
              <a:t>("button"); for (const button of buttons) { </a:t>
            </a:r>
            <a:r>
              <a:rPr lang="en-US" dirty="0" err="1" smtClean="0"/>
              <a:t>button.addEventListener</a:t>
            </a:r>
            <a:r>
              <a:rPr lang="en-US" dirty="0" smtClean="0"/>
              <a:t>("click", </a:t>
            </a:r>
            <a:r>
              <a:rPr lang="en-US" dirty="0" err="1" smtClean="0"/>
              <a:t>createParagraph</a:t>
            </a:r>
            <a:r>
              <a:rPr lang="en-US" dirty="0" smtClean="0"/>
              <a:t>); }</a:t>
            </a:r>
            <a:endParaRPr lang="en-US" dirty="0"/>
          </a:p>
        </p:txBody>
      </p:sp>
      <p:sp>
        <p:nvSpPr>
          <p:cNvPr id="4" name="Rectangle 3"/>
          <p:cNvSpPr/>
          <p:nvPr/>
        </p:nvSpPr>
        <p:spPr>
          <a:xfrm>
            <a:off x="714348" y="3429000"/>
            <a:ext cx="7858180" cy="1200329"/>
          </a:xfrm>
          <a:prstGeom prst="rect">
            <a:avLst/>
          </a:prstGeom>
        </p:spPr>
        <p:txBody>
          <a:bodyPr wrap="square">
            <a:spAutoFit/>
          </a:bodyPr>
          <a:lstStyle/>
          <a:p>
            <a:pPr>
              <a:buFont typeface="Arial" pitchFamily="34" charset="0"/>
              <a:buChar char="•"/>
            </a:pPr>
            <a:r>
              <a:rPr lang="en-GB" dirty="0"/>
              <a:t>Save and refresh your browser, and you should see the same thing! It works just the same, but now we've got our JavaScript in an external file. This is generally a good thing in terms of organizing your code and making it reusable across multiple HTML files. Plus, the HTML is easier to read without huge chunks of script dumped in 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Variables</a:t>
            </a:r>
            <a:br>
              <a:rPr lang="en-US" dirty="0" smtClean="0"/>
            </a:br>
            <a:endParaRPr lang="en-US" dirty="0"/>
          </a:p>
        </p:txBody>
      </p:sp>
      <p:sp>
        <p:nvSpPr>
          <p:cNvPr id="3" name="Content Placeholder 2"/>
          <p:cNvSpPr>
            <a:spLocks noGrp="1"/>
          </p:cNvSpPr>
          <p:nvPr>
            <p:ph sz="quarter" idx="1"/>
          </p:nvPr>
        </p:nvSpPr>
        <p:spPr/>
        <p:txBody>
          <a:bodyPr/>
          <a:lstStyle/>
          <a:p>
            <a:r>
              <a:rPr lang="en-GB" dirty="0" smtClean="0"/>
              <a:t>JavaScript variables are containers for storing data values.</a:t>
            </a:r>
          </a:p>
          <a:p>
            <a:pPr>
              <a:buNone/>
            </a:pPr>
            <a:r>
              <a:rPr lang="en-GB" dirty="0" smtClean="0"/>
              <a:t>In this example, x, y, and z, are variables:</a:t>
            </a:r>
            <a:endParaRPr lang="en-GB" dirty="0"/>
          </a:p>
        </p:txBody>
      </p:sp>
      <p:sp>
        <p:nvSpPr>
          <p:cNvPr id="4" name="Rectangle 3"/>
          <p:cNvSpPr/>
          <p:nvPr/>
        </p:nvSpPr>
        <p:spPr>
          <a:xfrm>
            <a:off x="1285852" y="2357430"/>
            <a:ext cx="6072230" cy="4247317"/>
          </a:xfrm>
          <a:prstGeom prst="rect">
            <a:avLst/>
          </a:prstGeom>
        </p:spPr>
        <p:txBody>
          <a:bodyPr wrap="square">
            <a:spAutoFit/>
          </a:bodyPr>
          <a:lstStyle/>
          <a:p>
            <a:r>
              <a:rPr lang="en-US" dirty="0" smtClean="0"/>
              <a:t>&lt;!DOCTYPE html&gt;</a:t>
            </a:r>
          </a:p>
          <a:p>
            <a:r>
              <a:rPr lang="en-US" dirty="0" smtClean="0"/>
              <a:t>&lt;html&gt;</a:t>
            </a:r>
          </a:p>
          <a:p>
            <a:r>
              <a:rPr lang="en-US" dirty="0" smtClean="0"/>
              <a:t>&lt;body&gt;</a:t>
            </a:r>
          </a:p>
          <a:p>
            <a:r>
              <a:rPr lang="en-US" dirty="0" smtClean="0"/>
              <a:t>&lt;h2&gt;JavaScript Variables&lt;/h2&gt;</a:t>
            </a:r>
          </a:p>
          <a:p>
            <a:r>
              <a:rPr lang="en-US" dirty="0" smtClean="0"/>
              <a:t>&lt;p&gt;In this example, x, y, and z are variables.&lt;/p&gt;</a:t>
            </a:r>
          </a:p>
          <a:p>
            <a:r>
              <a:rPr lang="en-US" dirty="0" smtClean="0"/>
              <a:t>&lt;p id="demo"&gt;&lt;/p&gt;</a:t>
            </a:r>
          </a:p>
          <a:p>
            <a:r>
              <a:rPr lang="en-US" dirty="0" smtClean="0"/>
              <a:t>&lt;script&gt;</a:t>
            </a:r>
          </a:p>
          <a:p>
            <a:r>
              <a:rPr lang="en-US" dirty="0" err="1" smtClean="0"/>
              <a:t>var</a:t>
            </a:r>
            <a:r>
              <a:rPr lang="en-US" dirty="0" smtClean="0"/>
              <a:t> x = 5;</a:t>
            </a:r>
          </a:p>
          <a:p>
            <a:r>
              <a:rPr lang="en-US" dirty="0" err="1" smtClean="0"/>
              <a:t>var</a:t>
            </a:r>
            <a:r>
              <a:rPr lang="en-US" dirty="0" smtClean="0"/>
              <a:t> y = 6;</a:t>
            </a:r>
          </a:p>
          <a:p>
            <a:r>
              <a:rPr lang="en-US" dirty="0" err="1" smtClean="0"/>
              <a:t>var</a:t>
            </a:r>
            <a:r>
              <a:rPr lang="en-US" dirty="0" smtClean="0"/>
              <a:t> z = x + y;</a:t>
            </a:r>
          </a:p>
          <a:p>
            <a:r>
              <a:rPr lang="en-US" dirty="0" err="1" smtClean="0"/>
              <a:t>document.getElementById</a:t>
            </a:r>
            <a:r>
              <a:rPr lang="en-US" dirty="0" smtClean="0"/>
              <a:t>("demo").</a:t>
            </a:r>
            <a:r>
              <a:rPr lang="en-US" dirty="0" err="1" smtClean="0"/>
              <a:t>innerHTML</a:t>
            </a:r>
            <a:r>
              <a:rPr lang="en-US" dirty="0" smtClean="0"/>
              <a:t> =</a:t>
            </a:r>
          </a:p>
          <a:p>
            <a:r>
              <a:rPr lang="en-US" dirty="0" smtClean="0"/>
              <a:t>"The value of z is: " + z;</a:t>
            </a:r>
          </a:p>
          <a:p>
            <a:r>
              <a:rPr lang="en-US" dirty="0" smtClean="0"/>
              <a:t>&lt;/script&gt;</a:t>
            </a:r>
          </a:p>
          <a:p>
            <a:r>
              <a:rPr lang="en-US" dirty="0" smtClean="0"/>
              <a:t>&lt;/body&gt;</a:t>
            </a:r>
          </a:p>
          <a:p>
            <a:r>
              <a:rPr lang="en-US" dirty="0" smtClean="0"/>
              <a:t>&lt;/html&gt;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Numbers</a:t>
            </a:r>
            <a:br>
              <a:rPr lang="en-US" dirty="0" smtClean="0"/>
            </a:br>
            <a:endParaRPr lang="en-US" dirty="0"/>
          </a:p>
        </p:txBody>
      </p:sp>
      <p:sp>
        <p:nvSpPr>
          <p:cNvPr id="3" name="Content Placeholder 2"/>
          <p:cNvSpPr>
            <a:spLocks noGrp="1"/>
          </p:cNvSpPr>
          <p:nvPr>
            <p:ph sz="quarter" idx="1"/>
          </p:nvPr>
        </p:nvSpPr>
        <p:spPr>
          <a:xfrm>
            <a:off x="357158" y="1000108"/>
            <a:ext cx="8258204" cy="4572000"/>
          </a:xfrm>
        </p:spPr>
        <p:txBody>
          <a:bodyPr/>
          <a:lstStyle/>
          <a:p>
            <a:pPr>
              <a:buNone/>
            </a:pPr>
            <a:r>
              <a:rPr lang="en-GB" dirty="0" smtClean="0"/>
              <a:t>JavaScript has only </a:t>
            </a:r>
            <a:r>
              <a:rPr lang="en-GB" b="1" dirty="0" smtClean="0"/>
              <a:t>one type</a:t>
            </a:r>
            <a:r>
              <a:rPr lang="en-GB" dirty="0" smtClean="0"/>
              <a:t> of number. Numbers can be written with or without decimals.</a:t>
            </a:r>
            <a:endParaRPr lang="en-US" dirty="0"/>
          </a:p>
        </p:txBody>
      </p:sp>
      <p:sp>
        <p:nvSpPr>
          <p:cNvPr id="4" name="Rectangle 3"/>
          <p:cNvSpPr/>
          <p:nvPr/>
        </p:nvSpPr>
        <p:spPr>
          <a:xfrm>
            <a:off x="214282" y="1857364"/>
            <a:ext cx="7643850" cy="3970318"/>
          </a:xfrm>
          <a:prstGeom prst="rect">
            <a:avLst/>
          </a:prstGeom>
        </p:spPr>
        <p:txBody>
          <a:bodyPr wrap="square">
            <a:spAutoFit/>
          </a:bodyPr>
          <a:lstStyle/>
          <a:p>
            <a:r>
              <a:rPr lang="en-US" dirty="0" smtClean="0"/>
              <a:t>&lt;!DOCTYPE html&gt;</a:t>
            </a:r>
          </a:p>
          <a:p>
            <a:r>
              <a:rPr lang="en-US" dirty="0" smtClean="0"/>
              <a:t>&lt;html&gt;</a:t>
            </a:r>
          </a:p>
          <a:p>
            <a:r>
              <a:rPr lang="en-US" dirty="0" smtClean="0"/>
              <a:t>&lt;body&gt;</a:t>
            </a:r>
          </a:p>
          <a:p>
            <a:r>
              <a:rPr lang="en-US" dirty="0" smtClean="0"/>
              <a:t>&lt;h2&gt;JavaScript Numbers&lt;/h2&gt;</a:t>
            </a:r>
          </a:p>
          <a:p>
            <a:r>
              <a:rPr lang="en-US" dirty="0" smtClean="0"/>
              <a:t>&lt;p&gt;Numbers can be written with or without decimals:&lt;/p&gt;</a:t>
            </a:r>
          </a:p>
          <a:p>
            <a:r>
              <a:rPr lang="en-US" dirty="0" smtClean="0"/>
              <a:t>&lt;p id="demo"&gt;&lt;/p&gt;</a:t>
            </a:r>
          </a:p>
          <a:p>
            <a:r>
              <a:rPr lang="en-US" dirty="0" smtClean="0"/>
              <a:t>&lt;script&gt;</a:t>
            </a:r>
          </a:p>
          <a:p>
            <a:r>
              <a:rPr lang="en-US" dirty="0" err="1" smtClean="0"/>
              <a:t>var</a:t>
            </a:r>
            <a:r>
              <a:rPr lang="en-US" dirty="0" smtClean="0"/>
              <a:t> x = 3.14;</a:t>
            </a:r>
          </a:p>
          <a:p>
            <a:r>
              <a:rPr lang="en-US" dirty="0" err="1" smtClean="0"/>
              <a:t>var</a:t>
            </a:r>
            <a:r>
              <a:rPr lang="en-US" dirty="0" smtClean="0"/>
              <a:t> y = 3;</a:t>
            </a:r>
          </a:p>
          <a:p>
            <a:r>
              <a:rPr lang="en-US" dirty="0" err="1" smtClean="0"/>
              <a:t>document.getElementById</a:t>
            </a:r>
            <a:r>
              <a:rPr lang="en-US" dirty="0" smtClean="0"/>
              <a:t>("demo").</a:t>
            </a:r>
            <a:r>
              <a:rPr lang="en-US" dirty="0" err="1" smtClean="0"/>
              <a:t>innerHTML</a:t>
            </a:r>
            <a:r>
              <a:rPr lang="en-US" dirty="0" smtClean="0"/>
              <a:t> = x + "&lt;</a:t>
            </a:r>
            <a:r>
              <a:rPr lang="en-US" dirty="0" err="1" smtClean="0"/>
              <a:t>br</a:t>
            </a:r>
            <a:r>
              <a:rPr lang="en-US" dirty="0" smtClean="0"/>
              <a:t>&gt;" + y;</a:t>
            </a:r>
          </a:p>
          <a:p>
            <a:r>
              <a:rPr lang="en-US" dirty="0" smtClean="0"/>
              <a:t>&lt;/script&gt;</a:t>
            </a:r>
          </a:p>
          <a:p>
            <a:endParaRPr lang="en-US" dirty="0" smtClean="0"/>
          </a:p>
          <a:p>
            <a:r>
              <a:rPr lang="en-US" dirty="0" smtClean="0"/>
              <a:t>&lt;/body&gt;</a:t>
            </a:r>
          </a:p>
          <a:p>
            <a:r>
              <a:rPr lang="en-US" dirty="0" smtClean="0"/>
              <a:t>&lt;/html&gt;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697559"/>
          </a:xfrm>
        </p:spPr>
        <p:txBody>
          <a:bodyPr/>
          <a:lstStyle/>
          <a:p>
            <a:pPr algn="just">
              <a:lnSpc>
                <a:spcPct val="150000"/>
              </a:lnSpc>
              <a:buNone/>
            </a:pPr>
            <a:r>
              <a:rPr lang="en-GB" dirty="0" smtClean="0">
                <a:latin typeface="Times New Roman" pitchFamily="18" charset="0"/>
                <a:cs typeface="Times New Roman" pitchFamily="18" charset="0"/>
              </a:rPr>
              <a:t>   JavaScript</a:t>
            </a:r>
            <a:r>
              <a:rPr lang="en-GB" dirty="0">
                <a:latin typeface="Times New Roman" pitchFamily="18" charset="0"/>
                <a:cs typeface="Times New Roman" pitchFamily="18" charset="0"/>
              </a:rPr>
              <a:t>, often abbreviated as JS, is a programming language that is one of the core technologies of the World Wide Web, alongside HTML and CSS. As of 2022, 98% of websites use JavaScript on the client side for webpage </a:t>
            </a:r>
            <a:r>
              <a:rPr lang="en-GB" dirty="0" smtClean="0">
                <a:latin typeface="Times New Roman" pitchFamily="18" charset="0"/>
                <a:cs typeface="Times New Roman" pitchFamily="18" charset="0"/>
              </a:rPr>
              <a:t>behaviour, </a:t>
            </a:r>
            <a:r>
              <a:rPr lang="en-GB" dirty="0">
                <a:latin typeface="Times New Roman" pitchFamily="18" charset="0"/>
                <a:cs typeface="Times New Roman" pitchFamily="18" charset="0"/>
              </a:rPr>
              <a:t>often incorporating third-party libraries.</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7772400" cy="796908"/>
          </a:xfrm>
        </p:spPr>
        <p:txBody>
          <a:bodyPr>
            <a:normAutofit fontScale="90000"/>
          </a:bodyPr>
          <a:lstStyle/>
          <a:p>
            <a:r>
              <a:rPr lang="en-US" dirty="0" smtClean="0"/>
              <a:t>JavaScript Strings</a:t>
            </a:r>
            <a:br>
              <a:rPr lang="en-US" dirty="0" smtClean="0"/>
            </a:br>
            <a:endParaRPr lang="en-US" dirty="0"/>
          </a:p>
        </p:txBody>
      </p:sp>
      <p:sp>
        <p:nvSpPr>
          <p:cNvPr id="3" name="Content Placeholder 2"/>
          <p:cNvSpPr>
            <a:spLocks noGrp="1"/>
          </p:cNvSpPr>
          <p:nvPr>
            <p:ph sz="quarter" idx="1"/>
          </p:nvPr>
        </p:nvSpPr>
        <p:spPr>
          <a:xfrm>
            <a:off x="500034" y="1071546"/>
            <a:ext cx="8186766" cy="4948254"/>
          </a:xfrm>
        </p:spPr>
        <p:txBody>
          <a:bodyPr/>
          <a:lstStyle/>
          <a:p>
            <a:r>
              <a:rPr lang="en-GB" dirty="0" smtClean="0"/>
              <a:t>Strings </a:t>
            </a:r>
            <a:r>
              <a:rPr lang="en-GB" b="1" dirty="0" smtClean="0"/>
              <a:t>store text</a:t>
            </a:r>
            <a:r>
              <a:rPr lang="en-GB" dirty="0" smtClean="0"/>
              <a:t>. Strings are written inside quotes. You can use </a:t>
            </a:r>
            <a:r>
              <a:rPr lang="en-GB" b="1" dirty="0" smtClean="0"/>
              <a:t>single</a:t>
            </a:r>
            <a:r>
              <a:rPr lang="en-GB" dirty="0" smtClean="0"/>
              <a:t> or double </a:t>
            </a:r>
            <a:r>
              <a:rPr lang="en-GB" b="1" dirty="0" smtClean="0"/>
              <a:t>quotes</a:t>
            </a:r>
            <a:r>
              <a:rPr lang="en-GB" dirty="0" smtClean="0"/>
              <a:t>:</a:t>
            </a:r>
            <a:endParaRPr lang="en-US" dirty="0"/>
          </a:p>
        </p:txBody>
      </p:sp>
      <p:sp>
        <p:nvSpPr>
          <p:cNvPr id="4" name="Rectangle 3"/>
          <p:cNvSpPr/>
          <p:nvPr/>
        </p:nvSpPr>
        <p:spPr>
          <a:xfrm>
            <a:off x="214282" y="2143116"/>
            <a:ext cx="8715436" cy="4247317"/>
          </a:xfrm>
          <a:prstGeom prst="rect">
            <a:avLst/>
          </a:prstGeom>
        </p:spPr>
        <p:txBody>
          <a:bodyPr wrap="square">
            <a:spAutoFit/>
          </a:bodyPr>
          <a:lstStyle/>
          <a:p>
            <a:r>
              <a:rPr lang="en-US" dirty="0" smtClean="0"/>
              <a:t>&lt;!DOCTYPE html&gt;</a:t>
            </a:r>
          </a:p>
          <a:p>
            <a:r>
              <a:rPr lang="en-US" dirty="0" smtClean="0"/>
              <a:t>&lt;html&gt;</a:t>
            </a:r>
          </a:p>
          <a:p>
            <a:r>
              <a:rPr lang="en-US" dirty="0" smtClean="0"/>
              <a:t>&lt;body&gt;</a:t>
            </a:r>
          </a:p>
          <a:p>
            <a:r>
              <a:rPr lang="en-US" dirty="0" smtClean="0"/>
              <a:t>&lt;h2&gt;JavaScript Strings&lt;/h2&gt;</a:t>
            </a:r>
          </a:p>
          <a:p>
            <a:r>
              <a:rPr lang="en-US" dirty="0" smtClean="0"/>
              <a:t>&lt;p&gt;Strings are written inside quotes. You can use single or double quotes:&lt;/p&gt;</a:t>
            </a:r>
          </a:p>
          <a:p>
            <a:r>
              <a:rPr lang="en-US" dirty="0" smtClean="0"/>
              <a:t>&lt;p id="demo"&gt;&lt;/p&gt;</a:t>
            </a:r>
          </a:p>
          <a:p>
            <a:r>
              <a:rPr lang="en-US" dirty="0" smtClean="0"/>
              <a:t>&lt;script&gt;</a:t>
            </a:r>
          </a:p>
          <a:p>
            <a:r>
              <a:rPr lang="en-US" dirty="0" err="1" smtClean="0"/>
              <a:t>var</a:t>
            </a:r>
            <a:r>
              <a:rPr lang="en-US" dirty="0" smtClean="0"/>
              <a:t> carName1 = "Volvo XC60"; // Double quotes</a:t>
            </a:r>
          </a:p>
          <a:p>
            <a:r>
              <a:rPr lang="en-US" dirty="0" err="1" smtClean="0"/>
              <a:t>var</a:t>
            </a:r>
            <a:r>
              <a:rPr lang="en-US" dirty="0" smtClean="0"/>
              <a:t> carName2 = 'Volvo XC60'; // Single quotes</a:t>
            </a:r>
          </a:p>
          <a:p>
            <a:r>
              <a:rPr lang="en-US" dirty="0" err="1" smtClean="0"/>
              <a:t>document.getElementById</a:t>
            </a:r>
            <a:r>
              <a:rPr lang="en-US" dirty="0" smtClean="0"/>
              <a:t>("demo").</a:t>
            </a:r>
            <a:r>
              <a:rPr lang="en-US" dirty="0" err="1" smtClean="0"/>
              <a:t>innerHTML</a:t>
            </a:r>
            <a:r>
              <a:rPr lang="en-US" dirty="0" smtClean="0"/>
              <a:t> =</a:t>
            </a:r>
          </a:p>
          <a:p>
            <a:r>
              <a:rPr lang="en-US" dirty="0" smtClean="0"/>
              <a:t>carName1 + " " + carName2; </a:t>
            </a:r>
          </a:p>
          <a:p>
            <a:r>
              <a:rPr lang="en-US" dirty="0" smtClean="0"/>
              <a:t>&lt;/script&gt;</a:t>
            </a:r>
          </a:p>
          <a:p>
            <a:endParaRPr lang="en-US" dirty="0" smtClean="0"/>
          </a:p>
          <a:p>
            <a:r>
              <a:rPr lang="en-US" dirty="0" smtClean="0"/>
              <a:t>&lt;/body&gt;</a:t>
            </a:r>
          </a:p>
          <a:p>
            <a:r>
              <a:rPr lang="en-US" dirty="0" smtClean="0"/>
              <a:t>&lt;/html&gt;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642918"/>
            <a:ext cx="7772400" cy="654032"/>
          </a:xfrm>
        </p:spPr>
        <p:txBody>
          <a:bodyPr>
            <a:normAutofit fontScale="90000"/>
          </a:bodyPr>
          <a:lstStyle/>
          <a:p>
            <a:r>
              <a:rPr lang="en-US" dirty="0" smtClean="0"/>
              <a:t>JavaScript Objects</a:t>
            </a:r>
            <a:br>
              <a:rPr lang="en-US" dirty="0" smtClean="0"/>
            </a:br>
            <a:endParaRPr lang="en-US" dirty="0"/>
          </a:p>
        </p:txBody>
      </p:sp>
      <p:sp>
        <p:nvSpPr>
          <p:cNvPr id="3" name="Content Placeholder 2"/>
          <p:cNvSpPr>
            <a:spLocks noGrp="1"/>
          </p:cNvSpPr>
          <p:nvPr>
            <p:ph sz="quarter" idx="1"/>
          </p:nvPr>
        </p:nvSpPr>
        <p:spPr>
          <a:xfrm>
            <a:off x="428596" y="857232"/>
            <a:ext cx="8258204" cy="5162568"/>
          </a:xfrm>
        </p:spPr>
        <p:txBody>
          <a:bodyPr/>
          <a:lstStyle/>
          <a:p>
            <a:r>
              <a:rPr lang="en-GB" dirty="0" smtClean="0"/>
              <a:t>You have already learned that JavaScript variables are containers for data values.</a:t>
            </a:r>
          </a:p>
          <a:p>
            <a:pPr>
              <a:buNone/>
            </a:pPr>
            <a:r>
              <a:rPr lang="en-GB" dirty="0" smtClean="0"/>
              <a:t>This code assigns a </a:t>
            </a:r>
            <a:r>
              <a:rPr lang="en-GB" b="1" dirty="0" smtClean="0"/>
              <a:t>simple value</a:t>
            </a:r>
            <a:r>
              <a:rPr lang="en-GB" dirty="0" smtClean="0"/>
              <a:t> (Fiat) to a </a:t>
            </a:r>
            <a:r>
              <a:rPr lang="en-GB" b="1" dirty="0" smtClean="0"/>
              <a:t>variable</a:t>
            </a:r>
            <a:r>
              <a:rPr lang="en-GB" dirty="0" smtClean="0"/>
              <a:t> named car:</a:t>
            </a:r>
          </a:p>
          <a:p>
            <a:endParaRPr lang="en-US" dirty="0"/>
          </a:p>
        </p:txBody>
      </p:sp>
      <p:sp>
        <p:nvSpPr>
          <p:cNvPr id="4" name="Rectangle 3"/>
          <p:cNvSpPr/>
          <p:nvPr/>
        </p:nvSpPr>
        <p:spPr>
          <a:xfrm>
            <a:off x="642910" y="2333685"/>
            <a:ext cx="6715172" cy="3416320"/>
          </a:xfrm>
          <a:prstGeom prst="rect">
            <a:avLst/>
          </a:prstGeom>
        </p:spPr>
        <p:txBody>
          <a:bodyPr wrap="square">
            <a:spAutoFit/>
          </a:bodyPr>
          <a:lstStyle/>
          <a:p>
            <a:r>
              <a:rPr lang="en-US" dirty="0" smtClean="0"/>
              <a:t>&lt;!DOCTYPE html&gt;</a:t>
            </a:r>
          </a:p>
          <a:p>
            <a:r>
              <a:rPr lang="en-US" dirty="0" smtClean="0"/>
              <a:t>&lt;html&gt;</a:t>
            </a:r>
          </a:p>
          <a:p>
            <a:r>
              <a:rPr lang="en-US" dirty="0" smtClean="0"/>
              <a:t>&lt;body&gt;</a:t>
            </a:r>
          </a:p>
          <a:p>
            <a:r>
              <a:rPr lang="en-US" dirty="0" smtClean="0"/>
              <a:t>&lt;h2&gt;JavaScript Variables&lt;/h2&gt;</a:t>
            </a:r>
          </a:p>
          <a:p>
            <a:r>
              <a:rPr lang="en-US" dirty="0" smtClean="0"/>
              <a:t>&lt;p id="demo"&gt;&lt;/p&gt;</a:t>
            </a:r>
          </a:p>
          <a:p>
            <a:r>
              <a:rPr lang="en-US" dirty="0" smtClean="0"/>
              <a:t>&lt;script&gt;</a:t>
            </a:r>
          </a:p>
          <a:p>
            <a:r>
              <a:rPr lang="en-US" dirty="0" smtClean="0"/>
              <a:t>// Create and display a variable:</a:t>
            </a:r>
          </a:p>
          <a:p>
            <a:r>
              <a:rPr lang="en-US" dirty="0" err="1" smtClean="0"/>
              <a:t>var</a:t>
            </a:r>
            <a:r>
              <a:rPr lang="en-US" dirty="0" smtClean="0"/>
              <a:t> car = "Fiat";</a:t>
            </a:r>
          </a:p>
          <a:p>
            <a:r>
              <a:rPr lang="en-US" dirty="0" err="1" smtClean="0"/>
              <a:t>document.getElementById</a:t>
            </a:r>
            <a:r>
              <a:rPr lang="en-US" dirty="0" smtClean="0"/>
              <a:t>("demo").</a:t>
            </a:r>
            <a:r>
              <a:rPr lang="en-US" dirty="0" err="1" smtClean="0"/>
              <a:t>innerHTML</a:t>
            </a:r>
            <a:r>
              <a:rPr lang="en-US" dirty="0" smtClean="0"/>
              <a:t> = car;</a:t>
            </a:r>
          </a:p>
          <a:p>
            <a:r>
              <a:rPr lang="en-US" dirty="0" smtClean="0"/>
              <a:t>&lt;/script&gt;</a:t>
            </a:r>
          </a:p>
          <a:p>
            <a:r>
              <a:rPr lang="en-US" dirty="0" smtClean="0"/>
              <a:t>&lt;/body&gt;</a:t>
            </a:r>
          </a:p>
          <a:p>
            <a:r>
              <a:rPr lang="en-US" dirty="0" smtClean="0"/>
              <a:t>&lt;/html&gt;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Arrays</a:t>
            </a:r>
            <a:br>
              <a:rPr lang="en-US" dirty="0" smtClean="0"/>
            </a:br>
            <a:endParaRPr lang="en-US" dirty="0"/>
          </a:p>
        </p:txBody>
      </p:sp>
      <p:sp>
        <p:nvSpPr>
          <p:cNvPr id="3" name="Content Placeholder 2"/>
          <p:cNvSpPr>
            <a:spLocks noGrp="1"/>
          </p:cNvSpPr>
          <p:nvPr>
            <p:ph sz="quarter" idx="1"/>
          </p:nvPr>
        </p:nvSpPr>
        <p:spPr>
          <a:xfrm>
            <a:off x="357158" y="785794"/>
            <a:ext cx="8501122" cy="4572000"/>
          </a:xfrm>
        </p:spPr>
        <p:txBody>
          <a:bodyPr/>
          <a:lstStyle/>
          <a:p>
            <a:r>
              <a:rPr lang="en-GB" dirty="0" smtClean="0"/>
              <a:t>JavaScript arrays are used to store multiple values in a single variable.</a:t>
            </a:r>
            <a:endParaRPr lang="en-US" dirty="0"/>
          </a:p>
        </p:txBody>
      </p:sp>
      <p:sp>
        <p:nvSpPr>
          <p:cNvPr id="4" name="Rectangle 3"/>
          <p:cNvSpPr/>
          <p:nvPr/>
        </p:nvSpPr>
        <p:spPr>
          <a:xfrm>
            <a:off x="928662" y="1785926"/>
            <a:ext cx="7143800" cy="4524315"/>
          </a:xfrm>
          <a:prstGeom prst="rect">
            <a:avLst/>
          </a:prstGeom>
        </p:spPr>
        <p:txBody>
          <a:bodyPr wrap="square">
            <a:spAutoFit/>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&lt;h2&gt;JavaScript Arrays&lt;/h2&gt;</a:t>
            </a:r>
          </a:p>
          <a:p>
            <a:endParaRPr lang="en-US" dirty="0" smtClean="0"/>
          </a:p>
          <a:p>
            <a:r>
              <a:rPr lang="en-US" dirty="0" smtClean="0"/>
              <a:t>&lt;p id="demo"&gt;&lt;/p&gt;</a:t>
            </a:r>
          </a:p>
          <a:p>
            <a:endParaRPr lang="en-US" dirty="0" smtClean="0"/>
          </a:p>
          <a:p>
            <a:r>
              <a:rPr lang="en-US" dirty="0" smtClean="0"/>
              <a:t>&lt;script&gt;</a:t>
            </a:r>
          </a:p>
          <a:p>
            <a:r>
              <a:rPr lang="en-US" dirty="0" err="1" smtClean="0"/>
              <a:t>var</a:t>
            </a:r>
            <a:r>
              <a:rPr lang="en-US" dirty="0" smtClean="0"/>
              <a:t> cars = ["Saab", "Volvo", "BMW"];</a:t>
            </a:r>
          </a:p>
          <a:p>
            <a:r>
              <a:rPr lang="en-US" dirty="0" err="1" smtClean="0"/>
              <a:t>document.getElementById</a:t>
            </a:r>
            <a:r>
              <a:rPr lang="en-US" dirty="0" smtClean="0"/>
              <a:t>("demo").</a:t>
            </a:r>
            <a:r>
              <a:rPr lang="en-US" dirty="0" err="1" smtClean="0"/>
              <a:t>innerHTML</a:t>
            </a:r>
            <a:r>
              <a:rPr lang="en-US" dirty="0" smtClean="0"/>
              <a:t> = cars;</a:t>
            </a:r>
          </a:p>
          <a:p>
            <a:r>
              <a:rPr lang="en-US" dirty="0" smtClean="0"/>
              <a:t>&lt;/script&gt;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0042"/>
            <a:ext cx="8472518" cy="796908"/>
          </a:xfrm>
        </p:spPr>
        <p:txBody>
          <a:bodyPr>
            <a:normAutofit fontScale="90000"/>
          </a:bodyPr>
          <a:lstStyle/>
          <a:p>
            <a:r>
              <a:rPr lang="en-US" dirty="0" smtClean="0"/>
              <a:t>JavaScript Functions</a:t>
            </a:r>
            <a:br>
              <a:rPr lang="en-US" dirty="0" smtClean="0"/>
            </a:br>
            <a:endParaRPr lang="en-US" dirty="0"/>
          </a:p>
        </p:txBody>
      </p:sp>
      <p:sp>
        <p:nvSpPr>
          <p:cNvPr id="3" name="Content Placeholder 2"/>
          <p:cNvSpPr>
            <a:spLocks noGrp="1"/>
          </p:cNvSpPr>
          <p:nvPr>
            <p:ph sz="quarter" idx="1"/>
          </p:nvPr>
        </p:nvSpPr>
        <p:spPr>
          <a:xfrm>
            <a:off x="357158" y="928670"/>
            <a:ext cx="8329642" cy="5091130"/>
          </a:xfrm>
        </p:spPr>
        <p:txBody>
          <a:bodyPr/>
          <a:lstStyle/>
          <a:p>
            <a:r>
              <a:rPr lang="en-GB" dirty="0" smtClean="0"/>
              <a:t>A JavaScript function is a block of code designed to perform a particular task.</a:t>
            </a:r>
          </a:p>
          <a:p>
            <a:pPr>
              <a:buNone/>
            </a:pPr>
            <a:r>
              <a:rPr lang="en-GB" dirty="0" smtClean="0"/>
              <a:t>A JavaScript function is executed when "something" invokes it (calls it).</a:t>
            </a:r>
          </a:p>
          <a:p>
            <a:endParaRPr lang="en-US" dirty="0"/>
          </a:p>
        </p:txBody>
      </p:sp>
      <p:sp>
        <p:nvSpPr>
          <p:cNvPr id="4" name="Rectangle 3"/>
          <p:cNvSpPr/>
          <p:nvPr/>
        </p:nvSpPr>
        <p:spPr>
          <a:xfrm>
            <a:off x="1428728" y="2357430"/>
            <a:ext cx="6572280" cy="4247317"/>
          </a:xfrm>
          <a:prstGeom prst="rect">
            <a:avLst/>
          </a:prstGeom>
        </p:spPr>
        <p:txBody>
          <a:bodyPr wrap="square">
            <a:spAutoFit/>
          </a:bodyPr>
          <a:lstStyle/>
          <a:p>
            <a:r>
              <a:rPr lang="en-US" dirty="0" smtClean="0"/>
              <a:t>&lt;!DOCTYPE html&gt;</a:t>
            </a:r>
          </a:p>
          <a:p>
            <a:r>
              <a:rPr lang="en-US" dirty="0" smtClean="0"/>
              <a:t>&lt;html&gt;</a:t>
            </a:r>
          </a:p>
          <a:p>
            <a:r>
              <a:rPr lang="en-US" dirty="0" smtClean="0"/>
              <a:t>&lt;body&gt;</a:t>
            </a:r>
          </a:p>
          <a:p>
            <a:r>
              <a:rPr lang="en-US" dirty="0" smtClean="0"/>
              <a:t>&lt;h2&gt;JavaScript Functions&lt;/h2&gt;</a:t>
            </a:r>
          </a:p>
          <a:p>
            <a:r>
              <a:rPr lang="en-US" dirty="0" smtClean="0"/>
              <a:t>&lt;p&gt;This example calls a function which performs a calculation, and returns the result:&lt;/p&gt;</a:t>
            </a:r>
          </a:p>
          <a:p>
            <a:r>
              <a:rPr lang="en-US" dirty="0" smtClean="0"/>
              <a:t>&lt;p id="demo"&gt;&lt;/p&gt;</a:t>
            </a:r>
          </a:p>
          <a:p>
            <a:r>
              <a:rPr lang="en-US" dirty="0" smtClean="0"/>
              <a:t>&lt;script&gt;</a:t>
            </a:r>
          </a:p>
          <a:p>
            <a:r>
              <a:rPr lang="en-US" dirty="0" smtClean="0"/>
              <a:t>function </a:t>
            </a:r>
            <a:r>
              <a:rPr lang="en-US" dirty="0" err="1" smtClean="0"/>
              <a:t>myFunction</a:t>
            </a:r>
            <a:r>
              <a:rPr lang="en-US" dirty="0" smtClean="0"/>
              <a:t>(p1, p2) {</a:t>
            </a:r>
          </a:p>
          <a:p>
            <a:r>
              <a:rPr lang="en-US" dirty="0" smtClean="0"/>
              <a:t>    return p1 * p2;</a:t>
            </a:r>
          </a:p>
          <a:p>
            <a:r>
              <a:rPr lang="en-US" dirty="0" smtClean="0"/>
              <a:t>}</a:t>
            </a:r>
          </a:p>
          <a:p>
            <a:r>
              <a:rPr lang="en-US" dirty="0" err="1" smtClean="0"/>
              <a:t>document.getElementById</a:t>
            </a:r>
            <a:r>
              <a:rPr lang="en-US" dirty="0" smtClean="0"/>
              <a:t>("demo").</a:t>
            </a:r>
            <a:r>
              <a:rPr lang="en-US" dirty="0" err="1" smtClean="0"/>
              <a:t>innerHTML</a:t>
            </a:r>
            <a:r>
              <a:rPr lang="en-US" dirty="0" smtClean="0"/>
              <a:t> = </a:t>
            </a:r>
            <a:r>
              <a:rPr lang="en-US" dirty="0" err="1" smtClean="0"/>
              <a:t>myFunction</a:t>
            </a:r>
            <a:r>
              <a:rPr lang="en-US" dirty="0" smtClean="0"/>
              <a:t>(4, 3);</a:t>
            </a:r>
          </a:p>
          <a:p>
            <a:r>
              <a:rPr lang="en-US" dirty="0" smtClean="0"/>
              <a:t>&lt;/script&gt;</a:t>
            </a:r>
          </a:p>
          <a:p>
            <a:r>
              <a:rPr lang="en-US" dirty="0" smtClean="0"/>
              <a:t>&lt;/body&gt;</a:t>
            </a:r>
          </a:p>
          <a:p>
            <a:r>
              <a:rPr lang="en-US" dirty="0" smtClean="0"/>
              <a:t>&lt;/html&gt;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Where To</a:t>
            </a:r>
            <a:br>
              <a:rPr lang="en-US" dirty="0" smtClean="0"/>
            </a:br>
            <a:endParaRPr lang="en-US" dirty="0"/>
          </a:p>
        </p:txBody>
      </p:sp>
      <p:sp>
        <p:nvSpPr>
          <p:cNvPr id="3" name="Content Placeholder 2"/>
          <p:cNvSpPr>
            <a:spLocks noGrp="1"/>
          </p:cNvSpPr>
          <p:nvPr>
            <p:ph sz="quarter" idx="1"/>
          </p:nvPr>
        </p:nvSpPr>
        <p:spPr>
          <a:xfrm>
            <a:off x="500034" y="1071546"/>
            <a:ext cx="7772400" cy="4572000"/>
          </a:xfrm>
        </p:spPr>
        <p:txBody>
          <a:bodyPr/>
          <a:lstStyle/>
          <a:p>
            <a:r>
              <a:rPr lang="en-US" b="1" dirty="0" smtClean="0"/>
              <a:t>JavaScript in &lt;head&gt;</a:t>
            </a:r>
          </a:p>
          <a:p>
            <a:endParaRPr lang="en-US" dirty="0"/>
          </a:p>
        </p:txBody>
      </p:sp>
      <p:sp>
        <p:nvSpPr>
          <p:cNvPr id="4" name="Rectangle 3"/>
          <p:cNvSpPr/>
          <p:nvPr/>
        </p:nvSpPr>
        <p:spPr>
          <a:xfrm>
            <a:off x="1285852" y="1500174"/>
            <a:ext cx="6715140" cy="4247317"/>
          </a:xfrm>
          <a:prstGeom prst="rect">
            <a:avLst/>
          </a:prstGeom>
        </p:spPr>
        <p:txBody>
          <a:bodyPr wrap="square">
            <a:spAutoFit/>
          </a:bodyPr>
          <a:lstStyle/>
          <a:p>
            <a:r>
              <a:rPr lang="en-US" dirty="0"/>
              <a:t>&lt;!DOCTYPE html&gt;</a:t>
            </a:r>
            <a:r>
              <a:rPr lang="en-US" dirty="0" smtClean="0"/>
              <a:t/>
            </a:r>
            <a:br>
              <a:rPr lang="en-US" dirty="0" smtClean="0"/>
            </a:br>
            <a:r>
              <a:rPr lang="en-US" dirty="0"/>
              <a:t>&lt;html&gt;</a:t>
            </a:r>
            <a:r>
              <a:rPr lang="en-US" dirty="0" smtClean="0"/>
              <a:t/>
            </a:r>
            <a:br>
              <a:rPr lang="en-US" dirty="0" smtClean="0"/>
            </a:br>
            <a:r>
              <a:rPr lang="en-US" dirty="0"/>
              <a:t>&lt;head&gt;</a:t>
            </a:r>
            <a:r>
              <a:rPr lang="en-US" dirty="0" smtClean="0"/>
              <a:t/>
            </a:r>
            <a:br>
              <a:rPr lang="en-US" dirty="0" smtClean="0"/>
            </a:br>
            <a:r>
              <a:rPr lang="en-US" dirty="0"/>
              <a:t>&lt;script&gt;</a:t>
            </a:r>
            <a:br>
              <a:rPr lang="en-US" dirty="0"/>
            </a:br>
            <a:r>
              <a:rPr lang="en-US" dirty="0"/>
              <a:t>function </a:t>
            </a:r>
            <a:r>
              <a:rPr lang="en-US" dirty="0" err="1"/>
              <a:t>myFunction</a:t>
            </a:r>
            <a:r>
              <a:rPr lang="en-US" dirty="0"/>
              <a:t>() {</a:t>
            </a:r>
            <a:br>
              <a:rPr lang="en-US" dirty="0"/>
            </a:br>
            <a:r>
              <a:rPr lang="en-US" dirty="0"/>
              <a:t>  </a:t>
            </a:r>
            <a:r>
              <a:rPr lang="en-US" dirty="0" err="1"/>
              <a:t>document.getElementById</a:t>
            </a:r>
            <a:r>
              <a:rPr lang="en-US" dirty="0"/>
              <a:t>("demo").</a:t>
            </a:r>
            <a:r>
              <a:rPr lang="en-US" dirty="0" err="1"/>
              <a:t>innerHTML</a:t>
            </a:r>
            <a:r>
              <a:rPr lang="en-US" dirty="0"/>
              <a:t> = "Paragraph changed.";</a:t>
            </a:r>
            <a:br>
              <a:rPr lang="en-US" dirty="0"/>
            </a:br>
            <a:r>
              <a:rPr lang="en-US" dirty="0"/>
              <a:t>}</a:t>
            </a:r>
            <a:br>
              <a:rPr lang="en-US" dirty="0"/>
            </a:br>
            <a:r>
              <a:rPr lang="en-US" dirty="0"/>
              <a:t>&lt;/script&gt;</a:t>
            </a:r>
            <a:r>
              <a:rPr lang="en-US" dirty="0" smtClean="0"/>
              <a:t/>
            </a:r>
            <a:br>
              <a:rPr lang="en-US" dirty="0" smtClean="0"/>
            </a:br>
            <a:r>
              <a:rPr lang="en-US" dirty="0"/>
              <a:t>&lt;/head&gt;</a:t>
            </a:r>
            <a:r>
              <a:rPr lang="en-US" dirty="0" smtClean="0"/>
              <a:t/>
            </a:r>
            <a:br>
              <a:rPr lang="en-US" dirty="0" smtClean="0"/>
            </a:br>
            <a:r>
              <a:rPr lang="en-US" dirty="0"/>
              <a:t>&lt;body&gt;&lt;h2&gt;Demo JavaScript in Head&lt;/h2&gt;</a:t>
            </a:r>
            <a:br>
              <a:rPr lang="en-US" dirty="0"/>
            </a:br>
            <a:r>
              <a:rPr lang="en-US" dirty="0"/>
              <a:t/>
            </a:r>
            <a:br>
              <a:rPr lang="en-US" dirty="0"/>
            </a:br>
            <a:r>
              <a:rPr lang="en-US" dirty="0"/>
              <a:t>&lt;p id="demo"&gt;A Paragraph&lt;/p&gt;</a:t>
            </a:r>
            <a:br>
              <a:rPr lang="en-US" dirty="0"/>
            </a:br>
            <a:r>
              <a:rPr lang="en-US" dirty="0"/>
              <a:t>&lt;button type="button" </a:t>
            </a:r>
            <a:r>
              <a:rPr lang="en-US" dirty="0" err="1"/>
              <a:t>onclick</a:t>
            </a:r>
            <a:r>
              <a:rPr lang="en-US" dirty="0"/>
              <a:t>="</a:t>
            </a:r>
            <a:r>
              <a:rPr lang="en-US" dirty="0" err="1"/>
              <a:t>myFunction</a:t>
            </a:r>
            <a:r>
              <a:rPr lang="en-US" dirty="0"/>
              <a:t>()"&gt;Try it&lt;/button&gt;</a:t>
            </a:r>
          </a:p>
          <a:p>
            <a:r>
              <a:rPr lang="en-US" dirty="0"/>
              <a:t>&lt;/body&gt;</a:t>
            </a:r>
            <a:br>
              <a:rPr lang="en-US" dirty="0"/>
            </a:br>
            <a:r>
              <a:rPr lang="en-US" dirty="0"/>
              <a:t>&lt;/html&gt;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214290"/>
            <a:ext cx="8401080" cy="5805510"/>
          </a:xfrm>
        </p:spPr>
        <p:txBody>
          <a:bodyPr>
            <a:normAutofit fontScale="85000" lnSpcReduction="20000"/>
          </a:bodyPr>
          <a:lstStyle/>
          <a:p>
            <a:r>
              <a:rPr lang="en-US" b="1" dirty="0" smtClean="0"/>
              <a:t>JavaScript in &lt;body&gt;</a:t>
            </a:r>
          </a:p>
          <a:p>
            <a:pPr>
              <a:buNone/>
            </a:pPr>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&lt;h2&gt;Demo JavaScript in Body&lt;/h2&gt;</a:t>
            </a:r>
            <a:br>
              <a:rPr lang="en-US" dirty="0" smtClean="0"/>
            </a:br>
            <a:r>
              <a:rPr lang="en-US" dirty="0" smtClean="0"/>
              <a:t/>
            </a:r>
            <a:br>
              <a:rPr lang="en-US" dirty="0" smtClean="0"/>
            </a:br>
            <a:r>
              <a:rPr lang="en-US" dirty="0" smtClean="0"/>
              <a:t>&lt;p id="demo"&gt;A Paragraph&lt;/p&gt;</a:t>
            </a:r>
            <a:br>
              <a:rPr lang="en-US" dirty="0" smtClean="0"/>
            </a:br>
            <a:r>
              <a:rPr lang="en-US" dirty="0" smtClean="0"/>
              <a:t/>
            </a:r>
            <a:br>
              <a:rPr lang="en-US" dirty="0" smtClean="0"/>
            </a:br>
            <a:r>
              <a:rPr lang="en-US" dirty="0" smtClean="0"/>
              <a:t>&lt;button type="button" </a:t>
            </a:r>
            <a:r>
              <a:rPr lang="en-US" dirty="0" err="1" smtClean="0"/>
              <a:t>onclick</a:t>
            </a:r>
            <a:r>
              <a:rPr lang="en-US" dirty="0" smtClean="0"/>
              <a:t>="</a:t>
            </a:r>
            <a:r>
              <a:rPr lang="en-US" dirty="0" err="1" smtClean="0"/>
              <a:t>myFunction</a:t>
            </a:r>
            <a:r>
              <a:rPr lang="en-US" dirty="0" smtClean="0"/>
              <a:t>()"&gt;Try it&lt;/button&gt;</a:t>
            </a:r>
            <a:br>
              <a:rPr lang="en-US" dirty="0" smtClean="0"/>
            </a:br>
            <a:r>
              <a:rPr lang="en-US" dirty="0" smtClean="0"/>
              <a:t/>
            </a:r>
            <a:br>
              <a:rPr lang="en-US" dirty="0" smtClean="0"/>
            </a:br>
            <a:r>
              <a:rPr lang="en-US" dirty="0" smtClean="0"/>
              <a:t>&lt;script&gt;</a:t>
            </a:r>
            <a:br>
              <a:rPr lang="en-US" dirty="0" smtClean="0"/>
            </a:br>
            <a:r>
              <a:rPr lang="en-US" dirty="0" smtClean="0"/>
              <a:t>function </a:t>
            </a:r>
            <a:r>
              <a:rPr lang="en-US" dirty="0" err="1" smtClean="0"/>
              <a:t>myFunction</a:t>
            </a:r>
            <a:r>
              <a:rPr lang="en-US" dirty="0" smtClean="0"/>
              <a:t>() {</a:t>
            </a:r>
            <a:br>
              <a:rPr lang="en-US" dirty="0" smtClean="0"/>
            </a:br>
            <a:r>
              <a:rPr lang="en-US" dirty="0" smtClean="0"/>
              <a:t>  </a:t>
            </a:r>
            <a:r>
              <a:rPr lang="en-US" dirty="0" err="1" smtClean="0"/>
              <a:t>document.getElementById</a:t>
            </a:r>
            <a:r>
              <a:rPr lang="en-US" dirty="0" smtClean="0"/>
              <a:t>("demo").</a:t>
            </a:r>
            <a:r>
              <a:rPr lang="en-US" dirty="0" err="1" smtClean="0"/>
              <a:t>innerHTML</a:t>
            </a:r>
            <a:r>
              <a:rPr lang="en-US" dirty="0" smtClean="0"/>
              <a:t> = "Paragraph changed.";</a:t>
            </a:r>
            <a:br>
              <a:rPr lang="en-US" dirty="0" smtClean="0"/>
            </a:br>
            <a:r>
              <a:rPr lang="en-US" dirty="0" smtClean="0"/>
              <a:t>}</a:t>
            </a:r>
            <a:br>
              <a:rPr lang="en-US" dirty="0" smtClean="0"/>
            </a:br>
            <a:r>
              <a:rPr lang="en-US" dirty="0" smtClean="0"/>
              <a:t>&lt;/script&gt;</a:t>
            </a:r>
            <a:br>
              <a:rPr lang="en-US" dirty="0" smtClean="0"/>
            </a:br>
            <a:r>
              <a:rPr lang="en-US" dirty="0" smtClean="0"/>
              <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357166"/>
            <a:ext cx="8501122" cy="6143668"/>
          </a:xfrm>
        </p:spPr>
        <p:txBody>
          <a:bodyPr/>
          <a:lstStyle/>
          <a:p>
            <a:r>
              <a:rPr lang="en-US" b="1" dirty="0" smtClean="0"/>
              <a:t>External JavaScript</a:t>
            </a:r>
          </a:p>
          <a:p>
            <a:r>
              <a:rPr lang="en-GB" dirty="0" smtClean="0"/>
              <a:t>External file: myScript.js</a:t>
            </a:r>
          </a:p>
          <a:p>
            <a:pPr>
              <a:buNone/>
            </a:pPr>
            <a:r>
              <a:rPr lang="en-GB" dirty="0" smtClean="0">
                <a:solidFill>
                  <a:srgbClr val="FF0000"/>
                </a:solidFill>
              </a:rPr>
              <a:t>function </a:t>
            </a:r>
            <a:r>
              <a:rPr lang="en-GB" dirty="0" err="1" smtClean="0">
                <a:solidFill>
                  <a:srgbClr val="FF0000"/>
                </a:solidFill>
              </a:rPr>
              <a:t>myFunction</a:t>
            </a:r>
            <a:r>
              <a:rPr lang="en-GB" dirty="0" smtClean="0">
                <a:solidFill>
                  <a:srgbClr val="FF0000"/>
                </a:solidFill>
              </a:rPr>
              <a:t>() {</a:t>
            </a:r>
            <a:br>
              <a:rPr lang="en-GB" dirty="0" smtClean="0">
                <a:solidFill>
                  <a:srgbClr val="FF0000"/>
                </a:solidFill>
              </a:rPr>
            </a:br>
            <a:r>
              <a:rPr lang="en-GB" dirty="0" smtClean="0">
                <a:solidFill>
                  <a:srgbClr val="FF0000"/>
                </a:solidFill>
              </a:rPr>
              <a:t>  </a:t>
            </a:r>
            <a:r>
              <a:rPr lang="en-GB" dirty="0" err="1" smtClean="0">
                <a:solidFill>
                  <a:srgbClr val="FF0000"/>
                </a:solidFill>
              </a:rPr>
              <a:t>document.getElementById</a:t>
            </a:r>
            <a:r>
              <a:rPr lang="en-GB" dirty="0" smtClean="0">
                <a:solidFill>
                  <a:srgbClr val="FF0000"/>
                </a:solidFill>
              </a:rPr>
              <a:t>("demo").</a:t>
            </a:r>
            <a:r>
              <a:rPr lang="en-GB" dirty="0" err="1" smtClean="0">
                <a:solidFill>
                  <a:srgbClr val="FF0000"/>
                </a:solidFill>
              </a:rPr>
              <a:t>innerHTML</a:t>
            </a:r>
            <a:r>
              <a:rPr lang="en-GB" dirty="0" smtClean="0">
                <a:solidFill>
                  <a:srgbClr val="FF0000"/>
                </a:solidFill>
              </a:rPr>
              <a:t> = "Paragraph changed.";</a:t>
            </a:r>
            <a:br>
              <a:rPr lang="en-GB" dirty="0" smtClean="0">
                <a:solidFill>
                  <a:srgbClr val="FF0000"/>
                </a:solidFill>
              </a:rPr>
            </a:br>
            <a:r>
              <a:rPr lang="en-GB" dirty="0" smtClean="0">
                <a:solidFill>
                  <a:srgbClr val="FF0000"/>
                </a:solidFill>
              </a:rPr>
              <a:t>}</a:t>
            </a:r>
          </a:p>
          <a:p>
            <a:pPr>
              <a:buNone/>
            </a:pPr>
            <a:r>
              <a:rPr lang="en-GB" dirty="0" smtClean="0"/>
              <a:t>External scripts are practical when the same code is used in many different web pages.</a:t>
            </a:r>
          </a:p>
          <a:p>
            <a:pPr>
              <a:buNone/>
            </a:pPr>
            <a:r>
              <a:rPr lang="en-GB" dirty="0" smtClean="0"/>
              <a:t>JavaScript files have the file extension </a:t>
            </a:r>
            <a:r>
              <a:rPr lang="en-GB" b="1" dirty="0" smtClean="0"/>
              <a:t>.</a:t>
            </a:r>
            <a:r>
              <a:rPr lang="en-GB" b="1" dirty="0" err="1" smtClean="0"/>
              <a:t>js</a:t>
            </a:r>
            <a:r>
              <a:rPr lang="en-GB" dirty="0" smtClean="0"/>
              <a:t>.</a:t>
            </a:r>
          </a:p>
          <a:p>
            <a:pPr>
              <a:buNone/>
            </a:pPr>
            <a:r>
              <a:rPr lang="en-GB" dirty="0" smtClean="0"/>
              <a:t>To use an external script, put the name of the script file in the </a:t>
            </a:r>
            <a:r>
              <a:rPr lang="en-GB" dirty="0" err="1" smtClean="0"/>
              <a:t>src</a:t>
            </a:r>
            <a:r>
              <a:rPr lang="en-GB" dirty="0" smtClean="0"/>
              <a:t> (source) attribute of a &lt;script&gt; tag:</a:t>
            </a:r>
          </a:p>
          <a:p>
            <a:pPr algn="ctr">
              <a:buNone/>
            </a:pPr>
            <a:r>
              <a:rPr lang="en-US" b="1" dirty="0" smtClean="0"/>
              <a:t>&lt;script </a:t>
            </a:r>
            <a:r>
              <a:rPr lang="en-US" b="1" dirty="0" err="1" smtClean="0"/>
              <a:t>src</a:t>
            </a:r>
            <a:r>
              <a:rPr lang="en-US" b="1" dirty="0" smtClean="0"/>
              <a:t>="myScript.js"&gt;&lt;/script&gt;</a:t>
            </a:r>
            <a:endParaRPr 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357166"/>
            <a:ext cx="8258204" cy="5662634"/>
          </a:xfrm>
        </p:spPr>
        <p:txBody>
          <a:bodyPr>
            <a:normAutofit fontScale="47500" lnSpcReduction="20000"/>
          </a:bodyPr>
          <a:lstStyle/>
          <a:p>
            <a:pPr>
              <a:lnSpc>
                <a:spcPct val="120000"/>
              </a:lnSpc>
              <a:buNone/>
            </a:pPr>
            <a:r>
              <a:rPr lang="en-US" sz="3300" dirty="0" smtClean="0"/>
              <a:t>&lt;!DOCTYPE html&gt;</a:t>
            </a:r>
          </a:p>
          <a:p>
            <a:pPr>
              <a:lnSpc>
                <a:spcPct val="120000"/>
              </a:lnSpc>
              <a:buNone/>
            </a:pPr>
            <a:r>
              <a:rPr lang="en-US" sz="3300" dirty="0" smtClean="0"/>
              <a:t>&lt;html&gt;</a:t>
            </a:r>
          </a:p>
          <a:p>
            <a:pPr>
              <a:lnSpc>
                <a:spcPct val="120000"/>
              </a:lnSpc>
              <a:buNone/>
            </a:pPr>
            <a:r>
              <a:rPr lang="en-US" sz="3300" dirty="0" smtClean="0"/>
              <a:t>&lt;body&gt;</a:t>
            </a:r>
          </a:p>
          <a:p>
            <a:pPr>
              <a:lnSpc>
                <a:spcPct val="120000"/>
              </a:lnSpc>
              <a:buNone/>
            </a:pPr>
            <a:endParaRPr lang="en-US" sz="3300" dirty="0" smtClean="0"/>
          </a:p>
          <a:p>
            <a:pPr>
              <a:lnSpc>
                <a:spcPct val="120000"/>
              </a:lnSpc>
              <a:buNone/>
            </a:pPr>
            <a:r>
              <a:rPr lang="en-US" sz="3300" dirty="0" smtClean="0"/>
              <a:t>&lt;h2&gt;Demo External JavaScript&lt;/h2&gt;</a:t>
            </a:r>
          </a:p>
          <a:p>
            <a:pPr>
              <a:lnSpc>
                <a:spcPct val="120000"/>
              </a:lnSpc>
              <a:buNone/>
            </a:pPr>
            <a:endParaRPr lang="en-US" sz="3300" dirty="0" smtClean="0"/>
          </a:p>
          <a:p>
            <a:pPr>
              <a:lnSpc>
                <a:spcPct val="120000"/>
              </a:lnSpc>
              <a:buNone/>
            </a:pPr>
            <a:r>
              <a:rPr lang="en-US" sz="3300" dirty="0" smtClean="0"/>
              <a:t>&lt;p id="demo"&gt;A Paragraph.&lt;/p&gt;</a:t>
            </a:r>
          </a:p>
          <a:p>
            <a:pPr>
              <a:lnSpc>
                <a:spcPct val="120000"/>
              </a:lnSpc>
              <a:buNone/>
            </a:pPr>
            <a:endParaRPr lang="en-US" sz="3300" dirty="0" smtClean="0"/>
          </a:p>
          <a:p>
            <a:pPr>
              <a:lnSpc>
                <a:spcPct val="120000"/>
              </a:lnSpc>
              <a:buNone/>
            </a:pPr>
            <a:r>
              <a:rPr lang="en-US" sz="3300" dirty="0" smtClean="0"/>
              <a:t>&lt;button type="button" </a:t>
            </a:r>
            <a:r>
              <a:rPr lang="en-US" sz="3300" dirty="0" err="1" smtClean="0"/>
              <a:t>onclick</a:t>
            </a:r>
            <a:r>
              <a:rPr lang="en-US" sz="3300" dirty="0" smtClean="0"/>
              <a:t>="</a:t>
            </a:r>
            <a:r>
              <a:rPr lang="en-US" sz="3300" dirty="0" err="1" smtClean="0"/>
              <a:t>myFunction</a:t>
            </a:r>
            <a:r>
              <a:rPr lang="en-US" sz="3300" dirty="0" smtClean="0"/>
              <a:t>()"&gt;Try it&lt;/button&gt;</a:t>
            </a:r>
          </a:p>
          <a:p>
            <a:pPr>
              <a:lnSpc>
                <a:spcPct val="120000"/>
              </a:lnSpc>
              <a:buNone/>
            </a:pPr>
            <a:endParaRPr lang="en-US" sz="3300" dirty="0" smtClean="0"/>
          </a:p>
          <a:p>
            <a:pPr>
              <a:lnSpc>
                <a:spcPct val="120000"/>
              </a:lnSpc>
              <a:buNone/>
            </a:pPr>
            <a:r>
              <a:rPr lang="en-US" sz="3300" dirty="0" smtClean="0"/>
              <a:t>&lt;p&gt;This example links to "myScript.js".&lt;/p&gt;</a:t>
            </a:r>
          </a:p>
          <a:p>
            <a:pPr>
              <a:lnSpc>
                <a:spcPct val="120000"/>
              </a:lnSpc>
              <a:buNone/>
            </a:pPr>
            <a:r>
              <a:rPr lang="en-US" sz="3300" dirty="0" smtClean="0"/>
              <a:t>&lt;p&gt;(</a:t>
            </a:r>
            <a:r>
              <a:rPr lang="en-US" sz="3300" dirty="0" err="1" smtClean="0"/>
              <a:t>myFunction</a:t>
            </a:r>
            <a:r>
              <a:rPr lang="en-US" sz="3300" dirty="0" smtClean="0"/>
              <a:t> is stored in "myScript.js")&lt;/p&gt;</a:t>
            </a:r>
          </a:p>
          <a:p>
            <a:pPr>
              <a:lnSpc>
                <a:spcPct val="120000"/>
              </a:lnSpc>
              <a:buNone/>
            </a:pPr>
            <a:endParaRPr lang="en-US" sz="3300" dirty="0" smtClean="0"/>
          </a:p>
          <a:p>
            <a:pPr>
              <a:lnSpc>
                <a:spcPct val="120000"/>
              </a:lnSpc>
              <a:buNone/>
            </a:pPr>
            <a:r>
              <a:rPr lang="en-US" sz="3300" b="1" dirty="0" smtClean="0">
                <a:solidFill>
                  <a:srgbClr val="FF0000"/>
                </a:solidFill>
              </a:rPr>
              <a:t>&lt;script </a:t>
            </a:r>
            <a:r>
              <a:rPr lang="en-US" sz="3300" b="1" dirty="0" err="1" smtClean="0">
                <a:solidFill>
                  <a:srgbClr val="FF0000"/>
                </a:solidFill>
              </a:rPr>
              <a:t>src</a:t>
            </a:r>
            <a:r>
              <a:rPr lang="en-US" sz="3300" b="1" dirty="0" smtClean="0">
                <a:solidFill>
                  <a:srgbClr val="FF0000"/>
                </a:solidFill>
              </a:rPr>
              <a:t>="myScript.js"&gt;&lt;/script&gt;</a:t>
            </a:r>
          </a:p>
          <a:p>
            <a:pPr>
              <a:lnSpc>
                <a:spcPct val="120000"/>
              </a:lnSpc>
              <a:buNone/>
            </a:pPr>
            <a:endParaRPr lang="en-US" sz="3300" dirty="0" smtClean="0"/>
          </a:p>
          <a:p>
            <a:pPr>
              <a:lnSpc>
                <a:spcPct val="120000"/>
              </a:lnSpc>
              <a:buNone/>
            </a:pPr>
            <a:r>
              <a:rPr lang="en-US" sz="3300" dirty="0" smtClean="0"/>
              <a:t>&lt;/body&gt;</a:t>
            </a:r>
          </a:p>
          <a:p>
            <a:pPr>
              <a:lnSpc>
                <a:spcPct val="120000"/>
              </a:lnSpc>
              <a:buNone/>
            </a:pPr>
            <a:r>
              <a:rPr lang="en-US" sz="3300" dirty="0" smtClean="0"/>
              <a:t>&lt;/html&gt;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JavaScript Advantages</a:t>
            </a:r>
            <a:br>
              <a:rPr lang="en-US" dirty="0" smtClean="0"/>
            </a:br>
            <a:endParaRPr lang="en-US" dirty="0"/>
          </a:p>
        </p:txBody>
      </p:sp>
      <p:sp>
        <p:nvSpPr>
          <p:cNvPr id="3" name="Content Placeholder 2"/>
          <p:cNvSpPr>
            <a:spLocks noGrp="1"/>
          </p:cNvSpPr>
          <p:nvPr>
            <p:ph sz="quarter" idx="1"/>
          </p:nvPr>
        </p:nvSpPr>
        <p:spPr>
          <a:xfrm>
            <a:off x="285720" y="1000108"/>
            <a:ext cx="8686800" cy="4572000"/>
          </a:xfrm>
        </p:spPr>
        <p:txBody>
          <a:bodyPr/>
          <a:lstStyle/>
          <a:p>
            <a:pPr>
              <a:buNone/>
            </a:pPr>
            <a:r>
              <a:rPr lang="en-GB" dirty="0" smtClean="0"/>
              <a:t>Placing scripts in external files has some advantages:</a:t>
            </a:r>
          </a:p>
          <a:p>
            <a:r>
              <a:rPr lang="en-GB" dirty="0" smtClean="0"/>
              <a:t>It separates HTML and code</a:t>
            </a:r>
          </a:p>
          <a:p>
            <a:r>
              <a:rPr lang="en-GB" dirty="0" smtClean="0"/>
              <a:t>It makes HTML and JavaScript easier to read and maintain</a:t>
            </a:r>
          </a:p>
          <a:p>
            <a:r>
              <a:rPr lang="en-GB" dirty="0" smtClean="0"/>
              <a:t>Cached JavaScript files can speed up page loads</a:t>
            </a:r>
          </a:p>
          <a:p>
            <a:pPr>
              <a:buNone/>
            </a:pPr>
            <a:r>
              <a:rPr lang="en-GB" dirty="0" smtClean="0"/>
              <a:t>To add several script files to one page  - use several script tags: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References</a:t>
            </a:r>
            <a:br>
              <a:rPr lang="en-US" dirty="0" smtClean="0"/>
            </a:br>
            <a:endParaRPr lang="en-US" dirty="0"/>
          </a:p>
        </p:txBody>
      </p:sp>
      <p:sp>
        <p:nvSpPr>
          <p:cNvPr id="3" name="Content Placeholder 2"/>
          <p:cNvSpPr>
            <a:spLocks noGrp="1"/>
          </p:cNvSpPr>
          <p:nvPr>
            <p:ph sz="quarter" idx="1"/>
          </p:nvPr>
        </p:nvSpPr>
        <p:spPr>
          <a:xfrm>
            <a:off x="914400" y="1071546"/>
            <a:ext cx="7772400" cy="4948254"/>
          </a:xfrm>
        </p:spPr>
        <p:txBody>
          <a:bodyPr/>
          <a:lstStyle/>
          <a:p>
            <a:pPr>
              <a:buNone/>
            </a:pPr>
            <a:r>
              <a:rPr lang="en-GB" dirty="0" smtClean="0"/>
              <a:t>An external script can be referenced in 3 different ways:</a:t>
            </a:r>
          </a:p>
          <a:p>
            <a:pPr>
              <a:buNone/>
            </a:pPr>
            <a:r>
              <a:rPr lang="en-GB" b="1" dirty="0" smtClean="0"/>
              <a:t>With a full URL (a full web address)</a:t>
            </a:r>
            <a:br>
              <a:rPr lang="en-GB" b="1" dirty="0" smtClean="0"/>
            </a:br>
            <a:r>
              <a:rPr lang="en-US" dirty="0" smtClean="0"/>
              <a:t> </a:t>
            </a:r>
            <a:r>
              <a:rPr lang="en-US" sz="2000" dirty="0" smtClean="0">
                <a:solidFill>
                  <a:srgbClr val="FF0000"/>
                </a:solidFill>
              </a:rPr>
              <a:t>&lt;script </a:t>
            </a:r>
            <a:r>
              <a:rPr lang="en-US" sz="2000" dirty="0" err="1" smtClean="0">
                <a:solidFill>
                  <a:srgbClr val="FF0000"/>
                </a:solidFill>
              </a:rPr>
              <a:t>src</a:t>
            </a:r>
            <a:r>
              <a:rPr lang="en-US" sz="2000" dirty="0" smtClean="0">
                <a:solidFill>
                  <a:srgbClr val="FF0000"/>
                </a:solidFill>
              </a:rPr>
              <a:t>="https://www.w3schools.com/js/myScript.js"&gt;&lt;/script&gt;</a:t>
            </a:r>
            <a:endParaRPr lang="en-GB" b="1" dirty="0" smtClean="0">
              <a:solidFill>
                <a:srgbClr val="FF0000"/>
              </a:solidFill>
            </a:endParaRPr>
          </a:p>
          <a:p>
            <a:pPr>
              <a:buNone/>
            </a:pPr>
            <a:r>
              <a:rPr lang="en-GB" sz="2800" b="1" dirty="0" smtClean="0"/>
              <a:t>With a file path (like /</a:t>
            </a:r>
            <a:r>
              <a:rPr lang="en-GB" sz="2800" b="1" dirty="0" err="1" smtClean="0"/>
              <a:t>js</a:t>
            </a:r>
            <a:r>
              <a:rPr lang="en-GB" sz="2800" b="1" dirty="0" smtClean="0"/>
              <a:t>/)</a:t>
            </a:r>
          </a:p>
          <a:p>
            <a:pPr algn="ctr">
              <a:buNone/>
            </a:pPr>
            <a:r>
              <a:rPr lang="en-US" dirty="0" smtClean="0">
                <a:solidFill>
                  <a:srgbClr val="FF0000"/>
                </a:solidFill>
              </a:rPr>
              <a:t>&lt;script </a:t>
            </a:r>
            <a:r>
              <a:rPr lang="en-US" dirty="0" err="1" smtClean="0">
                <a:solidFill>
                  <a:srgbClr val="FF0000"/>
                </a:solidFill>
              </a:rPr>
              <a:t>src</a:t>
            </a:r>
            <a:r>
              <a:rPr lang="en-US" dirty="0" smtClean="0">
                <a:solidFill>
                  <a:srgbClr val="FF0000"/>
                </a:solidFill>
              </a:rPr>
              <a:t>="/</a:t>
            </a:r>
            <a:r>
              <a:rPr lang="en-US" dirty="0" err="1" smtClean="0">
                <a:solidFill>
                  <a:srgbClr val="FF0000"/>
                </a:solidFill>
              </a:rPr>
              <a:t>js</a:t>
            </a:r>
            <a:r>
              <a:rPr lang="en-US" dirty="0" smtClean="0">
                <a:solidFill>
                  <a:srgbClr val="FF0000"/>
                </a:solidFill>
              </a:rPr>
              <a:t>/myScript.js"&gt;&lt;/script&gt;</a:t>
            </a:r>
            <a:endParaRPr lang="en-GB" dirty="0" smtClean="0">
              <a:solidFill>
                <a:srgbClr val="FF0000"/>
              </a:solidFill>
            </a:endParaRPr>
          </a:p>
          <a:p>
            <a:pPr>
              <a:buNone/>
            </a:pPr>
            <a:r>
              <a:rPr lang="en-GB" b="1" dirty="0" smtClean="0"/>
              <a:t>Without any path</a:t>
            </a:r>
          </a:p>
          <a:p>
            <a:pPr algn="ctr">
              <a:buNone/>
            </a:pPr>
            <a:r>
              <a:rPr lang="en-US" dirty="0" smtClean="0"/>
              <a:t>&lt;</a:t>
            </a:r>
            <a:r>
              <a:rPr lang="en-US" dirty="0" smtClean="0">
                <a:solidFill>
                  <a:srgbClr val="FF0000"/>
                </a:solidFill>
              </a:rPr>
              <a:t>script </a:t>
            </a:r>
            <a:r>
              <a:rPr lang="en-US" dirty="0" err="1" smtClean="0">
                <a:solidFill>
                  <a:srgbClr val="FF0000"/>
                </a:solidFill>
              </a:rPr>
              <a:t>src</a:t>
            </a:r>
            <a:r>
              <a:rPr lang="en-US" dirty="0" smtClean="0">
                <a:solidFill>
                  <a:srgbClr val="FF0000"/>
                </a:solidFill>
              </a:rPr>
              <a:t>="myScript.js"&gt;&lt;/script&gt;</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A high-level definition</a:t>
            </a:r>
            <a:r>
              <a:rPr lang="en-US" b="1" dirty="0"/>
              <a:t/>
            </a:r>
            <a:br>
              <a:rPr lang="en-US" b="1" dirty="0"/>
            </a:br>
            <a:endParaRPr lang="en-US" dirty="0"/>
          </a:p>
        </p:txBody>
      </p:sp>
      <p:sp>
        <p:nvSpPr>
          <p:cNvPr id="3" name="Content Placeholder 2"/>
          <p:cNvSpPr>
            <a:spLocks noGrp="1"/>
          </p:cNvSpPr>
          <p:nvPr>
            <p:ph sz="quarter" idx="1"/>
          </p:nvPr>
        </p:nvSpPr>
        <p:spPr>
          <a:xfrm>
            <a:off x="457200" y="1142984"/>
            <a:ext cx="8229600" cy="4983179"/>
          </a:xfrm>
        </p:spPr>
        <p:txBody>
          <a:bodyPr>
            <a:normAutofit/>
          </a:bodyPr>
          <a:lstStyle/>
          <a:p>
            <a:pPr algn="just"/>
            <a:r>
              <a:rPr lang="en-GB" sz="2800" dirty="0">
                <a:latin typeface="Times New Roman" pitchFamily="18" charset="0"/>
                <a:cs typeface="Times New Roman" pitchFamily="18" charset="0"/>
              </a:rPr>
              <a:t>JavaScript is a scripting or programming language that allows you to implement complex features on web pages — every time a web page does more than just sit there and display static information for you to look at — displaying timely content updates, interactive maps, animated 2D/3D graphics, scrolling video jukeboxes, etc. — you can bet that JavaScript is probably involved. It is the third layer of the layer cake of standard web technologies, two of which (</a:t>
            </a:r>
            <a:r>
              <a:rPr lang="en-GB" sz="2800" u="sng" dirty="0">
                <a:latin typeface="Times New Roman" pitchFamily="18" charset="0"/>
                <a:cs typeface="Times New Roman" pitchFamily="18" charset="0"/>
              </a:rPr>
              <a:t>HTML</a:t>
            </a:r>
            <a:r>
              <a:rPr lang="en-GB" sz="2800" dirty="0">
                <a:latin typeface="Times New Roman" pitchFamily="18" charset="0"/>
                <a:cs typeface="Times New Roman" pitchFamily="18" charset="0"/>
              </a:rPr>
              <a:t> and </a:t>
            </a:r>
            <a:r>
              <a:rPr lang="en-GB" sz="2800" u="sng" dirty="0">
                <a:latin typeface="Times New Roman" pitchFamily="18" charset="0"/>
                <a:cs typeface="Times New Roman" pitchFamily="18" charset="0"/>
              </a:rPr>
              <a:t>CSS</a:t>
            </a:r>
            <a:r>
              <a:rPr lang="en-GB" sz="2800" dirty="0">
                <a:latin typeface="Times New Roman" pitchFamily="18" charset="0"/>
                <a:cs typeface="Times New Roman" pitchFamily="18" charset="0"/>
              </a:rPr>
              <a:t>) we have covered in much more detail in other parts of the Learning Area.</a:t>
            </a:r>
            <a:endParaRPr lang="en-US" sz="28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ES6?</a:t>
            </a:r>
            <a:br>
              <a:rPr lang="en-US" dirty="0" smtClean="0"/>
            </a:br>
            <a:endParaRPr lang="en-US" dirty="0"/>
          </a:p>
        </p:txBody>
      </p:sp>
      <p:sp>
        <p:nvSpPr>
          <p:cNvPr id="3" name="Content Placeholder 2"/>
          <p:cNvSpPr>
            <a:spLocks noGrp="1"/>
          </p:cNvSpPr>
          <p:nvPr>
            <p:ph sz="quarter" idx="1"/>
          </p:nvPr>
        </p:nvSpPr>
        <p:spPr/>
        <p:txBody>
          <a:bodyPr/>
          <a:lstStyle/>
          <a:p>
            <a:r>
              <a:rPr lang="en-GB" dirty="0" smtClean="0"/>
              <a:t>ES6 stands for </a:t>
            </a:r>
            <a:r>
              <a:rPr lang="en-GB" dirty="0" err="1" smtClean="0"/>
              <a:t>ECMAScript</a:t>
            </a:r>
            <a:r>
              <a:rPr lang="en-GB" dirty="0" smtClean="0"/>
              <a:t> 6.</a:t>
            </a:r>
          </a:p>
          <a:p>
            <a:r>
              <a:rPr lang="en-GB" dirty="0" err="1" smtClean="0"/>
              <a:t>ECMAScript</a:t>
            </a:r>
            <a:r>
              <a:rPr lang="en-GB" dirty="0" smtClean="0"/>
              <a:t> was created to standardize JavaScript, and ES6 is the 6th version of </a:t>
            </a:r>
            <a:r>
              <a:rPr lang="en-GB" dirty="0" err="1" smtClean="0"/>
              <a:t>ECMAScript</a:t>
            </a:r>
            <a:r>
              <a:rPr lang="en-GB" dirty="0" smtClean="0"/>
              <a:t>, it was published in 2015, and is also known as </a:t>
            </a:r>
            <a:r>
              <a:rPr lang="en-GB" dirty="0" err="1" smtClean="0"/>
              <a:t>ECMAScript</a:t>
            </a:r>
            <a:r>
              <a:rPr lang="en-GB" dirty="0" smtClean="0"/>
              <a:t> 2015.</a:t>
            </a:r>
            <a:endParaRPr lang="en-GB" dirty="0"/>
          </a:p>
        </p:txBody>
      </p:sp>
      <p:sp>
        <p:nvSpPr>
          <p:cNvPr id="4" name="Rectangle 3"/>
          <p:cNvSpPr/>
          <p:nvPr/>
        </p:nvSpPr>
        <p:spPr>
          <a:xfrm>
            <a:off x="928662" y="4357694"/>
            <a:ext cx="7215238" cy="923330"/>
          </a:xfrm>
          <a:prstGeom prst="rect">
            <a:avLst/>
          </a:prstGeom>
        </p:spPr>
        <p:txBody>
          <a:bodyPr wrap="square">
            <a:spAutoFit/>
          </a:bodyPr>
          <a:lstStyle/>
          <a:p>
            <a:r>
              <a:rPr lang="en-GB" dirty="0" err="1" smtClean="0"/>
              <a:t>ECMAScript</a:t>
            </a:r>
            <a:r>
              <a:rPr lang="en-GB" dirty="0" smtClean="0"/>
              <a:t>, also known as JavaScript, is a programming language adopted by the European Computer Manufacturer's Association as a standard for performing computations in Web applications. </a:t>
            </a:r>
            <a:r>
              <a:rPr lang="en-GB" dirty="0" err="1" smtClean="0"/>
              <a:t>ECMAScript</a:t>
            </a:r>
            <a:r>
              <a:rPr lang="en-GB" dirty="0" smtClean="0"/>
              <a:t> is the official client-side scripting</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Why Should I Learn ES6?</a:t>
            </a:r>
            <a:br>
              <a:rPr lang="en-GB" dirty="0" smtClean="0"/>
            </a:br>
            <a:endParaRPr lang="en-US" dirty="0"/>
          </a:p>
        </p:txBody>
      </p:sp>
      <p:sp>
        <p:nvSpPr>
          <p:cNvPr id="3" name="Content Placeholder 2"/>
          <p:cNvSpPr>
            <a:spLocks noGrp="1"/>
          </p:cNvSpPr>
          <p:nvPr>
            <p:ph sz="quarter" idx="1"/>
          </p:nvPr>
        </p:nvSpPr>
        <p:spPr/>
        <p:txBody>
          <a:bodyPr>
            <a:normAutofit lnSpcReduction="10000"/>
          </a:bodyPr>
          <a:lstStyle/>
          <a:p>
            <a:pPr>
              <a:buNone/>
            </a:pPr>
            <a:r>
              <a:rPr lang="en-GB" dirty="0" smtClean="0"/>
              <a:t>React uses ES6, and you should be familiar with some of the new features like:</a:t>
            </a:r>
          </a:p>
          <a:p>
            <a:r>
              <a:rPr lang="en-GB" dirty="0" smtClean="0"/>
              <a:t>Classes</a:t>
            </a:r>
          </a:p>
          <a:p>
            <a:r>
              <a:rPr lang="en-GB" dirty="0" smtClean="0"/>
              <a:t>Arrow Functions</a:t>
            </a:r>
          </a:p>
          <a:p>
            <a:r>
              <a:rPr lang="en-GB" dirty="0" smtClean="0"/>
              <a:t>Variables (let, const, </a:t>
            </a:r>
            <a:r>
              <a:rPr lang="en-GB" dirty="0" err="1" smtClean="0"/>
              <a:t>var</a:t>
            </a:r>
            <a:r>
              <a:rPr lang="en-GB" dirty="0" smtClean="0"/>
              <a:t>)</a:t>
            </a:r>
          </a:p>
          <a:p>
            <a:r>
              <a:rPr lang="en-GB" dirty="0" smtClean="0"/>
              <a:t>Array Methods like .map()</a:t>
            </a:r>
          </a:p>
          <a:p>
            <a:r>
              <a:rPr lang="en-GB" dirty="0" smtClean="0"/>
              <a:t>Destructuring</a:t>
            </a:r>
          </a:p>
          <a:p>
            <a:r>
              <a:rPr lang="en-GB" dirty="0" smtClean="0"/>
              <a:t>Modules</a:t>
            </a:r>
          </a:p>
          <a:p>
            <a:r>
              <a:rPr lang="en-GB" dirty="0" smtClean="0"/>
              <a:t>Ternary Operator</a:t>
            </a:r>
          </a:p>
          <a:p>
            <a:r>
              <a:rPr lang="en-GB" dirty="0" smtClean="0"/>
              <a:t>Spread Operator</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428604"/>
            <a:ext cx="8472518" cy="5591196"/>
          </a:xfrm>
        </p:spPr>
        <p:txBody>
          <a:bodyPr/>
          <a:lstStyle/>
          <a:p>
            <a:pPr algn="just">
              <a:buNone/>
            </a:pPr>
            <a:r>
              <a:rPr lang="en-GB" dirty="0" smtClean="0"/>
              <a:t>A </a:t>
            </a:r>
            <a:r>
              <a:rPr lang="en-GB" b="1" dirty="0" smtClean="0"/>
              <a:t>variable</a:t>
            </a:r>
            <a:r>
              <a:rPr lang="en-GB" dirty="0" smtClean="0"/>
              <a:t>, by definition, is “a named space in the memory” that stores values. In other words, it acts as a container for values in a program. Variable names are called </a:t>
            </a:r>
            <a:r>
              <a:rPr lang="en-GB" b="1" dirty="0" smtClean="0"/>
              <a:t>identifiers</a:t>
            </a:r>
            <a:r>
              <a:rPr lang="en-GB" dirty="0" smtClean="0"/>
              <a:t>. Following are the naming rules for an identifier −</a:t>
            </a:r>
          </a:p>
          <a:p>
            <a:r>
              <a:rPr lang="en-GB" dirty="0" smtClean="0"/>
              <a:t>Identifiers cannot be keywords.</a:t>
            </a:r>
          </a:p>
          <a:p>
            <a:r>
              <a:rPr lang="en-GB" dirty="0" smtClean="0"/>
              <a:t>Identifiers can contain alphabets and numbers.</a:t>
            </a:r>
          </a:p>
          <a:p>
            <a:r>
              <a:rPr lang="en-GB" dirty="0" smtClean="0"/>
              <a:t>Identifiers cannot contain spaces and special characters, except the underscore (_) and the dollar ($) sign.</a:t>
            </a:r>
          </a:p>
          <a:p>
            <a:r>
              <a:rPr lang="en-GB" dirty="0" smtClean="0"/>
              <a:t>Variable names cannot begin with a number.</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82594"/>
          </a:xfrm>
        </p:spPr>
        <p:txBody>
          <a:bodyPr>
            <a:normAutofit fontScale="90000"/>
          </a:bodyPr>
          <a:lstStyle/>
          <a:p>
            <a:r>
              <a:rPr lang="en-US" dirty="0" smtClean="0"/>
              <a:t>Declaring variables in es6</a:t>
            </a:r>
            <a:endParaRPr lang="en-US" dirty="0"/>
          </a:p>
        </p:txBody>
      </p:sp>
      <p:sp>
        <p:nvSpPr>
          <p:cNvPr id="3" name="Content Placeholder 2"/>
          <p:cNvSpPr>
            <a:spLocks noGrp="1"/>
          </p:cNvSpPr>
          <p:nvPr>
            <p:ph sz="quarter" idx="1"/>
          </p:nvPr>
        </p:nvSpPr>
        <p:spPr>
          <a:xfrm>
            <a:off x="428596" y="928670"/>
            <a:ext cx="8258204" cy="5091130"/>
          </a:xfrm>
        </p:spPr>
        <p:txBody>
          <a:bodyPr/>
          <a:lstStyle/>
          <a:p>
            <a:pPr algn="just"/>
            <a:r>
              <a:rPr lang="en-GB" dirty="0" smtClean="0"/>
              <a:t>Before ES6 there was only one way of defining your variables: with the </a:t>
            </a:r>
            <a:r>
              <a:rPr lang="en-GB" b="1" dirty="0" err="1" smtClean="0"/>
              <a:t>var</a:t>
            </a:r>
            <a:r>
              <a:rPr lang="en-GB" b="1" dirty="0" smtClean="0"/>
              <a:t> keyword</a:t>
            </a:r>
            <a:r>
              <a:rPr lang="en-GB" dirty="0" smtClean="0"/>
              <a:t>. If you did not define them, they would be assigned to the global object. Unless you were in strict mode, then you would get an error if your variables were undefined.</a:t>
            </a:r>
          </a:p>
          <a:p>
            <a:pPr algn="just"/>
            <a:r>
              <a:rPr lang="en-GB" dirty="0" smtClean="0"/>
              <a:t>Now, with ES6, there are three ways of defining your variables:</a:t>
            </a:r>
            <a:r>
              <a:rPr lang="en-GB" b="1" dirty="0" smtClean="0"/>
              <a:t> </a:t>
            </a:r>
            <a:r>
              <a:rPr lang="en-GB" b="1" dirty="0" err="1" smtClean="0"/>
              <a:t>var</a:t>
            </a:r>
            <a:r>
              <a:rPr lang="en-GB" b="1" dirty="0" smtClean="0"/>
              <a:t>, let, and const</a:t>
            </a:r>
            <a:r>
              <a:rPr lang="en-GB" dirty="0" smtClean="0"/>
              <a: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lstStyle/>
          <a:p>
            <a:pPr algn="ctr"/>
            <a:r>
              <a:rPr lang="en-US" dirty="0" err="1" smtClean="0"/>
              <a:t>var</a:t>
            </a:r>
            <a:r>
              <a:rPr lang="en-US" dirty="0" smtClean="0"/>
              <a:t> x = 5.6;</a:t>
            </a:r>
            <a:endParaRPr lang="en-US" dirty="0"/>
          </a:p>
        </p:txBody>
      </p:sp>
      <p:sp>
        <p:nvSpPr>
          <p:cNvPr id="3" name="Content Placeholder 2"/>
          <p:cNvSpPr>
            <a:spLocks noGrp="1"/>
          </p:cNvSpPr>
          <p:nvPr>
            <p:ph sz="quarter" idx="1"/>
          </p:nvPr>
        </p:nvSpPr>
        <p:spPr/>
        <p:txBody>
          <a:bodyPr/>
          <a:lstStyle/>
          <a:p>
            <a:r>
              <a:rPr lang="en-GB" dirty="0" smtClean="0"/>
              <a:t>If you use </a:t>
            </a:r>
            <a:r>
              <a:rPr lang="en-GB" dirty="0" err="1" smtClean="0"/>
              <a:t>var</a:t>
            </a:r>
            <a:r>
              <a:rPr lang="en-GB" dirty="0" smtClean="0"/>
              <a:t> outside of a function, it belongs to the global scope.</a:t>
            </a:r>
          </a:p>
          <a:p>
            <a:r>
              <a:rPr lang="en-GB" dirty="0" smtClean="0"/>
              <a:t>If you use </a:t>
            </a:r>
            <a:r>
              <a:rPr lang="en-GB" dirty="0" err="1" smtClean="0"/>
              <a:t>var</a:t>
            </a:r>
            <a:r>
              <a:rPr lang="en-GB" dirty="0" smtClean="0"/>
              <a:t> inside of a function, it belongs to that function.</a:t>
            </a:r>
          </a:p>
          <a:p>
            <a:r>
              <a:rPr lang="en-GB" dirty="0" smtClean="0"/>
              <a:t>If you use </a:t>
            </a:r>
            <a:r>
              <a:rPr lang="en-GB" dirty="0" err="1" smtClean="0"/>
              <a:t>var</a:t>
            </a:r>
            <a:r>
              <a:rPr lang="en-GB" dirty="0" smtClean="0"/>
              <a:t> inside of a block, i.e. a for loop, the variable is still available outside of that block.</a:t>
            </a:r>
          </a:p>
          <a:p>
            <a:endParaRPr lang="en-US" dirty="0"/>
          </a:p>
        </p:txBody>
      </p:sp>
      <p:sp>
        <p:nvSpPr>
          <p:cNvPr id="1025" name="Rectangle 1"/>
          <p:cNvSpPr>
            <a:spLocks noChangeArrowheads="1"/>
          </p:cNvSpPr>
          <p:nvPr/>
        </p:nvSpPr>
        <p:spPr bwMode="auto">
          <a:xfrm>
            <a:off x="285720" y="4214818"/>
            <a:ext cx="6421951" cy="523220"/>
          </a:xfrm>
          <a:prstGeom prst="rect">
            <a:avLst/>
          </a:prstGeom>
          <a:solidFill>
            <a:srgbClr val="FFFFCC"/>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DC143C"/>
                </a:solidFill>
                <a:effectLst/>
                <a:latin typeface="Times New Roman" pitchFamily="18" charset="0"/>
                <a:cs typeface="Times New Roman" pitchFamily="18" charset="0"/>
              </a:rPr>
              <a:t>var</a:t>
            </a:r>
            <a:r>
              <a:rPr kumimoji="0" lang="en-US" sz="2800" b="0" i="0" u="none" strike="noStrike" cap="none" normalizeH="0" baseline="0" dirty="0" smtClean="0">
                <a:ln>
                  <a:noFill/>
                </a:ln>
                <a:solidFill>
                  <a:srgbClr val="000000"/>
                </a:solidFill>
                <a:effectLst/>
                <a:latin typeface="Times New Roman" pitchFamily="18" charset="0"/>
                <a:cs typeface="Times New Roman" pitchFamily="18" charset="0"/>
              </a:rPr>
              <a:t> has a </a:t>
            </a:r>
            <a:r>
              <a:rPr kumimoji="0" lang="en-US" sz="2800" b="0" i="1" u="none" strike="noStrike" cap="none" normalizeH="0" baseline="0" dirty="0" smtClean="0">
                <a:ln>
                  <a:noFill/>
                </a:ln>
                <a:solidFill>
                  <a:srgbClr val="000000"/>
                </a:solidFill>
                <a:effectLst/>
                <a:latin typeface="Times New Roman" pitchFamily="18" charset="0"/>
                <a:cs typeface="Times New Roman" pitchFamily="18" charset="0"/>
              </a:rPr>
              <a:t>function</a:t>
            </a:r>
            <a:r>
              <a:rPr kumimoji="0" lang="en-US" sz="2800" b="0" i="0" u="none" strike="noStrike" cap="none" normalizeH="0" baseline="0" dirty="0" smtClean="0">
                <a:ln>
                  <a:noFill/>
                </a:ln>
                <a:solidFill>
                  <a:srgbClr val="000000"/>
                </a:solidFill>
                <a:effectLst/>
                <a:latin typeface="Times New Roman" pitchFamily="18" charset="0"/>
                <a:cs typeface="Times New Roman" pitchFamily="18" charset="0"/>
              </a:rPr>
              <a:t> scope, not a </a:t>
            </a:r>
            <a:r>
              <a:rPr kumimoji="0" lang="en-US" sz="2800" b="0" i="1" u="none" strike="noStrike" cap="none" normalizeH="0" baseline="0" dirty="0" smtClean="0">
                <a:ln>
                  <a:noFill/>
                </a:ln>
                <a:solidFill>
                  <a:srgbClr val="000000"/>
                </a:solidFill>
                <a:effectLst/>
                <a:latin typeface="Times New Roman" pitchFamily="18" charset="0"/>
                <a:cs typeface="Times New Roman" pitchFamily="18" charset="0"/>
              </a:rPr>
              <a:t>block</a:t>
            </a:r>
            <a:r>
              <a:rPr kumimoji="0" lang="en-US" sz="2800" b="0" i="0" u="none" strike="noStrike" cap="none" normalizeH="0" baseline="0" dirty="0" smtClean="0">
                <a:ln>
                  <a:noFill/>
                </a:ln>
                <a:solidFill>
                  <a:srgbClr val="000000"/>
                </a:solidFill>
                <a:effectLst/>
                <a:latin typeface="Times New Roman" pitchFamily="18" charset="0"/>
                <a:cs typeface="Times New Roman" pitchFamily="18" charset="0"/>
              </a:rPr>
              <a:t> scope.</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4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let x = 5.6;</a:t>
            </a:r>
            <a:endParaRPr lang="en-US" dirty="0"/>
          </a:p>
        </p:txBody>
      </p:sp>
      <p:sp>
        <p:nvSpPr>
          <p:cNvPr id="3" name="Content Placeholder 2"/>
          <p:cNvSpPr>
            <a:spLocks noGrp="1"/>
          </p:cNvSpPr>
          <p:nvPr>
            <p:ph sz="quarter" idx="1"/>
          </p:nvPr>
        </p:nvSpPr>
        <p:spPr/>
        <p:txBody>
          <a:bodyPr/>
          <a:lstStyle/>
          <a:p>
            <a:r>
              <a:rPr lang="en-GB" dirty="0" smtClean="0"/>
              <a:t>let is the block scoped version of </a:t>
            </a:r>
            <a:r>
              <a:rPr lang="en-GB" dirty="0" err="1" smtClean="0"/>
              <a:t>var</a:t>
            </a:r>
            <a:r>
              <a:rPr lang="en-GB" dirty="0" smtClean="0"/>
              <a:t>, and is limited to the block (or expression) where it is defined.</a:t>
            </a:r>
          </a:p>
          <a:p>
            <a:r>
              <a:rPr lang="en-GB" dirty="0" smtClean="0"/>
              <a:t>If you use let inside of a block, i.e. a for loop, the variable is only available inside of that loop.</a:t>
            </a:r>
          </a:p>
          <a:p>
            <a:endParaRPr lang="en-US" dirty="0"/>
          </a:p>
        </p:txBody>
      </p:sp>
      <p:sp>
        <p:nvSpPr>
          <p:cNvPr id="47105" name="Rectangle 1"/>
          <p:cNvSpPr>
            <a:spLocks noChangeArrowheads="1"/>
          </p:cNvSpPr>
          <p:nvPr/>
        </p:nvSpPr>
        <p:spPr bwMode="auto">
          <a:xfrm>
            <a:off x="357158" y="3571876"/>
            <a:ext cx="4153701" cy="646331"/>
          </a:xfrm>
          <a:prstGeom prst="rect">
            <a:avLst/>
          </a:prstGeom>
          <a:solidFill>
            <a:srgbClr val="FFFFCC"/>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DC143C"/>
                </a:solidFill>
                <a:effectLst/>
                <a:latin typeface="Times New Roman" pitchFamily="18" charset="0"/>
                <a:cs typeface="Times New Roman" pitchFamily="18" charset="0"/>
              </a:rPr>
              <a:t>let</a:t>
            </a:r>
            <a:r>
              <a:rPr kumimoji="0" lang="en-US" sz="3600" b="0" i="0" u="none" strike="noStrike" cap="none" normalizeH="0" baseline="0" dirty="0" smtClean="0">
                <a:ln>
                  <a:noFill/>
                </a:ln>
                <a:solidFill>
                  <a:srgbClr val="000000"/>
                </a:solidFill>
                <a:effectLst/>
                <a:latin typeface="Times New Roman" pitchFamily="18" charset="0"/>
                <a:cs typeface="Times New Roman" pitchFamily="18" charset="0"/>
              </a:rPr>
              <a:t> has a </a:t>
            </a:r>
            <a:r>
              <a:rPr kumimoji="0" lang="en-US" sz="3600" b="0" i="1" u="none" strike="noStrike" cap="none" normalizeH="0" baseline="0" dirty="0" smtClean="0">
                <a:ln>
                  <a:noFill/>
                </a:ln>
                <a:solidFill>
                  <a:srgbClr val="000000"/>
                </a:solidFill>
                <a:effectLst/>
                <a:latin typeface="Times New Roman" pitchFamily="18" charset="0"/>
                <a:cs typeface="Times New Roman" pitchFamily="18" charset="0"/>
              </a:rPr>
              <a:t>block</a:t>
            </a:r>
            <a:r>
              <a:rPr kumimoji="0" lang="en-US" sz="3600" b="0" i="0" u="none" strike="noStrike" cap="none" normalizeH="0" baseline="0" dirty="0" smtClean="0">
                <a:ln>
                  <a:noFill/>
                </a:ln>
                <a:solidFill>
                  <a:srgbClr val="000000"/>
                </a:solidFill>
                <a:effectLst/>
                <a:latin typeface="Times New Roman" pitchFamily="18" charset="0"/>
                <a:cs typeface="Times New Roman" pitchFamily="18" charset="0"/>
              </a:rPr>
              <a:t> scope.</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5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pPr algn="ctr"/>
            <a:r>
              <a:rPr lang="en-US" dirty="0" smtClean="0"/>
              <a:t>const x = 5.6;</a:t>
            </a:r>
            <a:endParaRPr lang="en-US" dirty="0"/>
          </a:p>
        </p:txBody>
      </p:sp>
      <p:sp>
        <p:nvSpPr>
          <p:cNvPr id="3" name="Content Placeholder 2"/>
          <p:cNvSpPr>
            <a:spLocks noGrp="1"/>
          </p:cNvSpPr>
          <p:nvPr>
            <p:ph sz="quarter" idx="1"/>
          </p:nvPr>
        </p:nvSpPr>
        <p:spPr/>
        <p:txBody>
          <a:bodyPr/>
          <a:lstStyle/>
          <a:p>
            <a:r>
              <a:rPr lang="en-GB" dirty="0" smtClean="0"/>
              <a:t>const is a variable that once it has been created, its value can never change.</a:t>
            </a:r>
            <a:endParaRPr lang="en-US" dirty="0"/>
          </a:p>
        </p:txBody>
      </p:sp>
      <p:sp>
        <p:nvSpPr>
          <p:cNvPr id="48129" name="Rectangle 1"/>
          <p:cNvSpPr>
            <a:spLocks noChangeArrowheads="1"/>
          </p:cNvSpPr>
          <p:nvPr/>
        </p:nvSpPr>
        <p:spPr bwMode="auto">
          <a:xfrm>
            <a:off x="3714744" y="2071678"/>
            <a:ext cx="2454518" cy="369332"/>
          </a:xfrm>
          <a:prstGeom prst="rect">
            <a:avLst/>
          </a:prstGeom>
          <a:solidFill>
            <a:srgbClr val="FFFFCC"/>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C143C"/>
                </a:solidFill>
                <a:effectLst/>
                <a:latin typeface="Times New Roman" pitchFamily="18" charset="0"/>
                <a:cs typeface="Times New Roman" pitchFamily="18" charset="0"/>
              </a:rPr>
              <a:t>const</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 has a </a:t>
            </a:r>
            <a:r>
              <a:rPr kumimoji="0" lang="en-US" b="0" i="1" u="none" strike="noStrike" cap="none" normalizeH="0" baseline="0" dirty="0" smtClean="0">
                <a:ln>
                  <a:noFill/>
                </a:ln>
                <a:solidFill>
                  <a:srgbClr val="000000"/>
                </a:solidFill>
                <a:effectLst/>
                <a:latin typeface="Times New Roman" pitchFamily="18" charset="0"/>
                <a:cs typeface="Times New Roman" pitchFamily="18" charset="0"/>
              </a:rPr>
              <a:t>block</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 scope.</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p>
        </p:txBody>
      </p:sp>
      <p:sp>
        <p:nvSpPr>
          <p:cNvPr id="48130" name="Rectangle 2"/>
          <p:cNvSpPr>
            <a:spLocks noChangeArrowheads="1"/>
          </p:cNvSpPr>
          <p:nvPr/>
        </p:nvSpPr>
        <p:spPr bwMode="auto">
          <a:xfrm>
            <a:off x="214282" y="2786058"/>
            <a:ext cx="9144000" cy="286232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The keyword </a:t>
            </a:r>
            <a:r>
              <a:rPr kumimoji="0" lang="en-US" b="0" i="0" u="none" strike="noStrike" cap="none" normalizeH="0" baseline="0" dirty="0" smtClean="0">
                <a:ln>
                  <a:noFill/>
                </a:ln>
                <a:solidFill>
                  <a:srgbClr val="DC143C"/>
                </a:solidFill>
                <a:effectLst/>
                <a:latin typeface="Times New Roman" pitchFamily="18" charset="0"/>
                <a:cs typeface="Times New Roman" pitchFamily="18" charset="0"/>
              </a:rPr>
              <a:t>const</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 is a bit misleading.</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It does not define a constant value. It defines a constant reference to a value.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Because of this you can NOT: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Reassign a constant value</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Reassign a constant array</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Reassign a constant 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But you CAN:</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Change the elements of constant array</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Change the properties of constant object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JavaScript Arrow Function</a:t>
            </a:r>
            <a:r>
              <a:rPr lang="en-US" sz="1600" dirty="0" smtClean="0"/>
              <a:t/>
            </a:r>
            <a:br>
              <a:rPr lang="en-US" sz="1600" dirty="0" smtClean="0"/>
            </a:br>
            <a:r>
              <a:rPr lang="en-GB" sz="1600" b="1" dirty="0" smtClean="0"/>
              <a:t> </a:t>
            </a:r>
            <a:endParaRPr lang="en-US" sz="1600" dirty="0"/>
          </a:p>
        </p:txBody>
      </p:sp>
      <p:sp>
        <p:nvSpPr>
          <p:cNvPr id="3" name="Content Placeholder 2"/>
          <p:cNvSpPr>
            <a:spLocks noGrp="1"/>
          </p:cNvSpPr>
          <p:nvPr>
            <p:ph sz="quarter" idx="1"/>
          </p:nvPr>
        </p:nvSpPr>
        <p:spPr/>
        <p:txBody>
          <a:bodyPr/>
          <a:lstStyle/>
          <a:p>
            <a:r>
              <a:rPr lang="en-GB" dirty="0" smtClean="0"/>
              <a:t>Arrow functions were introduced in ES6.</a:t>
            </a:r>
          </a:p>
          <a:p>
            <a:r>
              <a:rPr lang="en-GB" sz="2800" b="1" dirty="0" smtClean="0"/>
              <a:t>It allows you to create functions in a cleaner way compared to regular functions</a:t>
            </a:r>
            <a:r>
              <a:rPr lang="en-GB" sz="2800" dirty="0" smtClean="0"/>
              <a:t>.</a:t>
            </a:r>
            <a:endParaRPr lang="en-GB" dirty="0" smtClean="0"/>
          </a:p>
          <a:p>
            <a:r>
              <a:rPr lang="en-GB" dirty="0" smtClean="0"/>
              <a:t>Arrow functions allow us to write shorter function syntax:</a:t>
            </a:r>
          </a:p>
          <a:p>
            <a:pPr algn="ctr">
              <a:buNone/>
            </a:pPr>
            <a:r>
              <a:rPr lang="en-GB" b="1" dirty="0" smtClean="0"/>
              <a:t>let </a:t>
            </a:r>
            <a:r>
              <a:rPr lang="en-GB" b="1" dirty="0" err="1" smtClean="0"/>
              <a:t>myFunction</a:t>
            </a:r>
            <a:r>
              <a:rPr lang="en-GB" b="1" dirty="0" smtClean="0"/>
              <a:t> = (a, b) =&gt; a * b;</a:t>
            </a:r>
            <a:endParaRPr lang="en-US" b="1" dirty="0"/>
          </a:p>
        </p:txBody>
      </p:sp>
      <p:sp>
        <p:nvSpPr>
          <p:cNvPr id="4" name="Rectangle 3"/>
          <p:cNvSpPr/>
          <p:nvPr/>
        </p:nvSpPr>
        <p:spPr>
          <a:xfrm>
            <a:off x="857224" y="2786058"/>
            <a:ext cx="6858048" cy="3970318"/>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dirty="0" smtClean="0"/>
              <a:t>&lt;!DOCTYPE html&gt;</a:t>
            </a:r>
          </a:p>
          <a:p>
            <a:r>
              <a:rPr lang="en-US" dirty="0" smtClean="0"/>
              <a:t>&lt;html&gt;</a:t>
            </a:r>
          </a:p>
          <a:p>
            <a:r>
              <a:rPr lang="en-US" dirty="0" smtClean="0"/>
              <a:t>&lt;body&gt;</a:t>
            </a:r>
          </a:p>
          <a:p>
            <a:r>
              <a:rPr lang="en-US" dirty="0" smtClean="0"/>
              <a:t>&lt;h1&gt;JavaScript Functions&lt;/h1&gt;</a:t>
            </a:r>
          </a:p>
          <a:p>
            <a:r>
              <a:rPr lang="en-US" dirty="0" smtClean="0"/>
              <a:t>&lt;h2&gt;The Arrow Function&lt;/h2&gt;</a:t>
            </a:r>
          </a:p>
          <a:p>
            <a:r>
              <a:rPr lang="en-US" dirty="0" smtClean="0"/>
              <a:t>&lt;p&gt;This example shows the syntax of an Arrow Function, and how to use it.&lt;/p&gt;</a:t>
            </a:r>
          </a:p>
          <a:p>
            <a:r>
              <a:rPr lang="en-US" dirty="0" smtClean="0"/>
              <a:t>&lt;p id="demo"&gt;&lt;/p&gt;</a:t>
            </a:r>
          </a:p>
          <a:p>
            <a:r>
              <a:rPr lang="en-US" dirty="0" smtClean="0"/>
              <a:t>&lt;script&gt;</a:t>
            </a:r>
          </a:p>
          <a:p>
            <a:r>
              <a:rPr lang="en-US" dirty="0" smtClean="0"/>
              <a:t>let </a:t>
            </a:r>
            <a:r>
              <a:rPr lang="en-US" dirty="0" err="1" smtClean="0"/>
              <a:t>myFunction</a:t>
            </a:r>
            <a:r>
              <a:rPr lang="en-US" dirty="0" smtClean="0"/>
              <a:t> = (a, b) =&gt; a * b;</a:t>
            </a:r>
          </a:p>
          <a:p>
            <a:r>
              <a:rPr lang="en-US" dirty="0" err="1" smtClean="0"/>
              <a:t>document.getElementById</a:t>
            </a:r>
            <a:r>
              <a:rPr lang="en-US" dirty="0" smtClean="0"/>
              <a:t>("demo").</a:t>
            </a:r>
            <a:r>
              <a:rPr lang="en-US" dirty="0" err="1" smtClean="0"/>
              <a:t>innerHTML</a:t>
            </a:r>
            <a:r>
              <a:rPr lang="en-US" dirty="0" smtClean="0"/>
              <a:t> = </a:t>
            </a:r>
            <a:r>
              <a:rPr lang="en-US" dirty="0" err="1" smtClean="0"/>
              <a:t>myFunction</a:t>
            </a:r>
            <a:r>
              <a:rPr lang="en-US" dirty="0" smtClean="0"/>
              <a:t>(4, 5);</a:t>
            </a:r>
          </a:p>
          <a:p>
            <a:r>
              <a:rPr lang="en-US" dirty="0" smtClean="0"/>
              <a:t>&lt;/script&gt;</a:t>
            </a:r>
          </a:p>
          <a:p>
            <a:r>
              <a:rPr lang="en-US" dirty="0" smtClean="0"/>
              <a:t>&lt;/body&gt;</a:t>
            </a:r>
          </a:p>
          <a:p>
            <a:r>
              <a:rPr lang="en-US" dirty="0" smtClean="0"/>
              <a:t>&lt;/html&gt;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Without  Arrow function :</a:t>
            </a:r>
            <a:br>
              <a:rPr lang="en-US" dirty="0" smtClean="0"/>
            </a:b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sz="5600" dirty="0" smtClean="0">
                <a:latin typeface="Times New Roman" pitchFamily="18" charset="0"/>
                <a:cs typeface="Times New Roman" pitchFamily="18" charset="0"/>
              </a:rPr>
              <a:t>&lt;!DOCTYPE html&gt;</a:t>
            </a:r>
          </a:p>
          <a:p>
            <a:pPr>
              <a:buNone/>
            </a:pPr>
            <a:r>
              <a:rPr lang="en-US" sz="5600" dirty="0" smtClean="0">
                <a:latin typeface="Times New Roman" pitchFamily="18" charset="0"/>
                <a:cs typeface="Times New Roman" pitchFamily="18" charset="0"/>
              </a:rPr>
              <a:t>&lt;html&gt;</a:t>
            </a:r>
          </a:p>
          <a:p>
            <a:pPr>
              <a:buNone/>
            </a:pPr>
            <a:r>
              <a:rPr lang="en-US" sz="5600" dirty="0" smtClean="0">
                <a:latin typeface="Times New Roman" pitchFamily="18" charset="0"/>
                <a:cs typeface="Times New Roman" pitchFamily="18" charset="0"/>
              </a:rPr>
              <a:t>&lt;body&gt;</a:t>
            </a:r>
          </a:p>
          <a:p>
            <a:pPr>
              <a:buNone/>
            </a:pPr>
            <a:r>
              <a:rPr lang="en-US" sz="5600" dirty="0" smtClean="0">
                <a:latin typeface="Times New Roman" pitchFamily="18" charset="0"/>
                <a:cs typeface="Times New Roman" pitchFamily="18" charset="0"/>
              </a:rPr>
              <a:t>&lt;h1&gt;JavaScript Functions&lt;/h1&gt;</a:t>
            </a:r>
          </a:p>
          <a:p>
            <a:pPr>
              <a:buNone/>
            </a:pPr>
            <a:r>
              <a:rPr lang="en-US" sz="5600" dirty="0" smtClean="0">
                <a:latin typeface="Times New Roman" pitchFamily="18" charset="0"/>
                <a:cs typeface="Times New Roman" pitchFamily="18" charset="0"/>
              </a:rPr>
              <a:t>&lt;p&gt;This example shows the syntax of a function, without the use of arrow function syntax.&lt;/p&gt;</a:t>
            </a:r>
          </a:p>
          <a:p>
            <a:pPr>
              <a:buNone/>
            </a:pPr>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&lt;p id="demo"&gt;&lt;/p&gt;</a:t>
            </a:r>
          </a:p>
          <a:p>
            <a:pPr>
              <a:buNone/>
            </a:pPr>
            <a:r>
              <a:rPr lang="en-US" sz="6400" b="1" dirty="0" smtClean="0">
                <a:latin typeface="Times New Roman" pitchFamily="18" charset="0"/>
                <a:cs typeface="Times New Roman" pitchFamily="18" charset="0"/>
              </a:rPr>
              <a:t>&lt;script&gt;</a:t>
            </a:r>
          </a:p>
          <a:p>
            <a:pPr>
              <a:buNone/>
            </a:pPr>
            <a:r>
              <a:rPr lang="en-US" sz="6400" b="1" dirty="0" smtClean="0">
                <a:latin typeface="Times New Roman" pitchFamily="18" charset="0"/>
                <a:cs typeface="Times New Roman" pitchFamily="18" charset="0"/>
              </a:rPr>
              <a:t>let hello = "";</a:t>
            </a:r>
          </a:p>
          <a:p>
            <a:pPr>
              <a:buNone/>
            </a:pPr>
            <a:r>
              <a:rPr lang="en-US" sz="6400" b="1" dirty="0" smtClean="0">
                <a:latin typeface="Times New Roman" pitchFamily="18" charset="0"/>
                <a:cs typeface="Times New Roman" pitchFamily="18" charset="0"/>
              </a:rPr>
              <a:t>hello = function() {</a:t>
            </a:r>
          </a:p>
          <a:p>
            <a:pPr>
              <a:buNone/>
            </a:pPr>
            <a:r>
              <a:rPr lang="en-US" sz="6400" b="1" dirty="0" smtClean="0">
                <a:latin typeface="Times New Roman" pitchFamily="18" charset="0"/>
                <a:cs typeface="Times New Roman" pitchFamily="18" charset="0"/>
              </a:rPr>
              <a:t>  return "Hello World!";</a:t>
            </a:r>
          </a:p>
          <a:p>
            <a:pPr>
              <a:buNone/>
            </a:pPr>
            <a:r>
              <a:rPr lang="en-US" sz="6400" b="1" dirty="0" smtClean="0">
                <a:latin typeface="Times New Roman" pitchFamily="18" charset="0"/>
                <a:cs typeface="Times New Roman" pitchFamily="18" charset="0"/>
              </a:rPr>
              <a:t>}</a:t>
            </a:r>
          </a:p>
          <a:p>
            <a:pPr>
              <a:buNone/>
            </a:pPr>
            <a:r>
              <a:rPr lang="en-US" sz="6400" b="1" dirty="0" err="1" smtClean="0">
                <a:latin typeface="Times New Roman" pitchFamily="18" charset="0"/>
                <a:cs typeface="Times New Roman" pitchFamily="18" charset="0"/>
              </a:rPr>
              <a:t>document.getElementById</a:t>
            </a:r>
            <a:r>
              <a:rPr lang="en-US" sz="6400" b="1" dirty="0" smtClean="0">
                <a:latin typeface="Times New Roman" pitchFamily="18" charset="0"/>
                <a:cs typeface="Times New Roman" pitchFamily="18" charset="0"/>
              </a:rPr>
              <a:t>("demo").</a:t>
            </a:r>
            <a:r>
              <a:rPr lang="en-US" sz="6400" b="1" dirty="0" err="1" smtClean="0">
                <a:latin typeface="Times New Roman" pitchFamily="18" charset="0"/>
                <a:cs typeface="Times New Roman" pitchFamily="18" charset="0"/>
              </a:rPr>
              <a:t>innerHTML</a:t>
            </a:r>
            <a:r>
              <a:rPr lang="en-US" sz="6400" b="1" dirty="0" smtClean="0">
                <a:latin typeface="Times New Roman" pitchFamily="18" charset="0"/>
                <a:cs typeface="Times New Roman" pitchFamily="18" charset="0"/>
              </a:rPr>
              <a:t> = hello();</a:t>
            </a:r>
          </a:p>
          <a:p>
            <a:pPr>
              <a:buNone/>
            </a:pPr>
            <a:r>
              <a:rPr lang="en-US" sz="6400" b="1" dirty="0" smtClean="0">
                <a:latin typeface="Times New Roman" pitchFamily="18" charset="0"/>
                <a:cs typeface="Times New Roman" pitchFamily="18" charset="0"/>
              </a:rPr>
              <a:t>&lt;/script&gt;</a:t>
            </a:r>
          </a:p>
          <a:p>
            <a:pPr>
              <a:buNone/>
            </a:pPr>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&lt;/body&gt;</a:t>
            </a:r>
          </a:p>
          <a:p>
            <a:pPr>
              <a:buNone/>
            </a:pPr>
            <a:r>
              <a:rPr lang="en-US" sz="5600" dirty="0" smtClean="0">
                <a:latin typeface="Times New Roman" pitchFamily="18" charset="0"/>
                <a:cs typeface="Times New Roman" pitchFamily="18" charset="0"/>
              </a:rPr>
              <a:t>&lt;/html&gt;</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With Arrow Function:</a:t>
            </a:r>
            <a:br>
              <a:rPr lang="en-US" dirty="0" smtClean="0"/>
            </a:br>
            <a:endParaRPr lang="en-US" dirty="0"/>
          </a:p>
        </p:txBody>
      </p:sp>
      <p:sp>
        <p:nvSpPr>
          <p:cNvPr id="3" name="Content Placeholder 2"/>
          <p:cNvSpPr>
            <a:spLocks noGrp="1"/>
          </p:cNvSpPr>
          <p:nvPr>
            <p:ph sz="quarter" idx="1"/>
          </p:nvPr>
        </p:nvSpPr>
        <p:spPr>
          <a:xfrm>
            <a:off x="914400" y="857232"/>
            <a:ext cx="7772400" cy="5162568"/>
          </a:xfrm>
        </p:spPr>
        <p:txBody>
          <a:bodyPr>
            <a:noAutofit/>
          </a:bodyPr>
          <a:lstStyle/>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&lt;h1&gt;JavaScript Functions&lt;/h1&gt;</a:t>
            </a:r>
          </a:p>
          <a:p>
            <a:pPr>
              <a:buNone/>
            </a:pPr>
            <a:r>
              <a:rPr lang="en-US" sz="1800" dirty="0" smtClean="0">
                <a:latin typeface="Times New Roman" pitchFamily="18" charset="0"/>
                <a:cs typeface="Times New Roman" pitchFamily="18" charset="0"/>
              </a:rPr>
              <a:t>&lt;h2&gt;The Arrow Function&lt;/h2&gt;</a:t>
            </a:r>
          </a:p>
          <a:p>
            <a:pPr>
              <a:buNone/>
            </a:pPr>
            <a:r>
              <a:rPr lang="en-US" sz="1800" dirty="0" smtClean="0">
                <a:latin typeface="Times New Roman" pitchFamily="18" charset="0"/>
                <a:cs typeface="Times New Roman" pitchFamily="18" charset="0"/>
              </a:rPr>
              <a:t>&lt;p&gt;This example shows the syntax of an Arrow Function, and how to use it.&lt;/p&gt;</a:t>
            </a:r>
          </a:p>
          <a:p>
            <a:pPr>
              <a:buNone/>
            </a:pPr>
            <a:r>
              <a:rPr lang="en-US" sz="1800" dirty="0" smtClean="0">
                <a:latin typeface="Times New Roman" pitchFamily="18" charset="0"/>
                <a:cs typeface="Times New Roman" pitchFamily="18" charset="0"/>
              </a:rPr>
              <a:t>&lt;p id="demo"&gt;&lt;/p&gt;</a:t>
            </a:r>
          </a:p>
          <a:p>
            <a:pPr>
              <a:buNone/>
            </a:pPr>
            <a:r>
              <a:rPr lang="en-US" sz="1800" b="1" dirty="0" smtClean="0">
                <a:solidFill>
                  <a:srgbClr val="FF0000"/>
                </a:solidFill>
                <a:latin typeface="Times New Roman" pitchFamily="18" charset="0"/>
                <a:cs typeface="Times New Roman" pitchFamily="18" charset="0"/>
              </a:rPr>
              <a:t>&lt;script&gt;</a:t>
            </a:r>
          </a:p>
          <a:p>
            <a:pPr>
              <a:buNone/>
            </a:pPr>
            <a:r>
              <a:rPr lang="en-US" sz="1800" b="1" dirty="0" smtClean="0">
                <a:solidFill>
                  <a:srgbClr val="FF0000"/>
                </a:solidFill>
                <a:latin typeface="Times New Roman" pitchFamily="18" charset="0"/>
                <a:cs typeface="Times New Roman" pitchFamily="18" charset="0"/>
              </a:rPr>
              <a:t>let hello = "";</a:t>
            </a:r>
          </a:p>
          <a:p>
            <a:pPr>
              <a:buNone/>
            </a:pPr>
            <a:r>
              <a:rPr lang="en-US" sz="1800" b="1" dirty="0" smtClean="0">
                <a:solidFill>
                  <a:srgbClr val="FF0000"/>
                </a:solidFill>
                <a:latin typeface="Times New Roman" pitchFamily="18" charset="0"/>
                <a:cs typeface="Times New Roman" pitchFamily="18" charset="0"/>
              </a:rPr>
              <a:t>hello = () =&gt; {</a:t>
            </a:r>
          </a:p>
          <a:p>
            <a:pPr>
              <a:buNone/>
            </a:pPr>
            <a:r>
              <a:rPr lang="en-US" sz="1800" b="1" dirty="0" smtClean="0">
                <a:solidFill>
                  <a:srgbClr val="FF0000"/>
                </a:solidFill>
                <a:latin typeface="Times New Roman" pitchFamily="18" charset="0"/>
                <a:cs typeface="Times New Roman" pitchFamily="18" charset="0"/>
              </a:rPr>
              <a:t>  return "Hello World!";</a:t>
            </a:r>
          </a:p>
          <a:p>
            <a:pPr>
              <a:buNone/>
            </a:pPr>
            <a:r>
              <a:rPr lang="en-US" sz="1800" b="1" dirty="0" smtClean="0">
                <a:solidFill>
                  <a:srgbClr val="FF0000"/>
                </a:solidFill>
                <a:latin typeface="Times New Roman" pitchFamily="18" charset="0"/>
                <a:cs typeface="Times New Roman" pitchFamily="18" charset="0"/>
              </a:rPr>
              <a:t>}</a:t>
            </a:r>
          </a:p>
          <a:p>
            <a:pPr>
              <a:buNone/>
            </a:pPr>
            <a:r>
              <a:rPr lang="en-US" sz="1800" b="1" dirty="0" err="1" smtClean="0">
                <a:solidFill>
                  <a:srgbClr val="FF0000"/>
                </a:solidFill>
                <a:latin typeface="Times New Roman" pitchFamily="18" charset="0"/>
                <a:cs typeface="Times New Roman" pitchFamily="18" charset="0"/>
              </a:rPr>
              <a:t>document.getElementById</a:t>
            </a:r>
            <a:r>
              <a:rPr lang="en-US" sz="1800" b="1" dirty="0" smtClean="0">
                <a:solidFill>
                  <a:srgbClr val="FF0000"/>
                </a:solidFill>
                <a:latin typeface="Times New Roman" pitchFamily="18" charset="0"/>
                <a:cs typeface="Times New Roman" pitchFamily="18" charset="0"/>
              </a:rPr>
              <a:t>("demo").</a:t>
            </a:r>
            <a:r>
              <a:rPr lang="en-US" sz="1800" b="1" dirty="0" err="1" smtClean="0">
                <a:solidFill>
                  <a:srgbClr val="FF0000"/>
                </a:solidFill>
                <a:latin typeface="Times New Roman" pitchFamily="18" charset="0"/>
                <a:cs typeface="Times New Roman" pitchFamily="18" charset="0"/>
              </a:rPr>
              <a:t>innerHTML</a:t>
            </a:r>
            <a:r>
              <a:rPr lang="en-US" sz="1800" b="1" dirty="0" smtClean="0">
                <a:solidFill>
                  <a:srgbClr val="FF0000"/>
                </a:solidFill>
                <a:latin typeface="Times New Roman" pitchFamily="18" charset="0"/>
                <a:cs typeface="Times New Roman" pitchFamily="18" charset="0"/>
              </a:rPr>
              <a:t> = hello();</a:t>
            </a:r>
          </a:p>
          <a:p>
            <a:pPr>
              <a:buNone/>
            </a:pPr>
            <a:r>
              <a:rPr lang="en-US" sz="1800" b="1" dirty="0" smtClean="0">
                <a:solidFill>
                  <a:srgbClr val="FF0000"/>
                </a:solidFill>
                <a:latin typeface="Times New Roman" pitchFamily="18" charset="0"/>
                <a:cs typeface="Times New Roman" pitchFamily="18" charset="0"/>
              </a:rPr>
              <a:t>&lt;/script&gt;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2071678"/>
            <a:ext cx="8229600" cy="4525963"/>
          </a:xfrm>
        </p:spPr>
        <p:txBody>
          <a:bodyPr>
            <a:normAutofit fontScale="92500" lnSpcReduction="10000"/>
          </a:bodyPr>
          <a:lstStyle/>
          <a:p>
            <a:pPr algn="just"/>
            <a:r>
              <a:rPr lang="en-GB" b="1" u="sng" dirty="0">
                <a:latin typeface="Times New Roman" pitchFamily="18" charset="0"/>
                <a:cs typeface="Times New Roman" pitchFamily="18" charset="0"/>
              </a:rPr>
              <a:t>HTML</a:t>
            </a:r>
            <a:r>
              <a:rPr lang="en-GB" b="1" dirty="0">
                <a:latin typeface="Times New Roman" pitchFamily="18" charset="0"/>
                <a:cs typeface="Times New Roman" pitchFamily="18" charset="0"/>
              </a:rPr>
              <a:t> is the </a:t>
            </a:r>
            <a:r>
              <a:rPr lang="en-GB" b="1" dirty="0" err="1">
                <a:latin typeface="Times New Roman" pitchFamily="18" charset="0"/>
                <a:cs typeface="Times New Roman" pitchFamily="18" charset="0"/>
              </a:rPr>
              <a:t>markup</a:t>
            </a:r>
            <a:r>
              <a:rPr lang="en-GB" b="1" dirty="0">
                <a:latin typeface="Times New Roman" pitchFamily="18" charset="0"/>
                <a:cs typeface="Times New Roman" pitchFamily="18" charset="0"/>
              </a:rPr>
              <a:t> language </a:t>
            </a:r>
            <a:r>
              <a:rPr lang="en-GB" dirty="0">
                <a:latin typeface="Times New Roman" pitchFamily="18" charset="0"/>
                <a:cs typeface="Times New Roman" pitchFamily="18" charset="0"/>
              </a:rPr>
              <a:t>that we use to structure and give meaning to our web content, for example defining paragraphs, headings, and data tables, or embedding images and videos in the page.</a:t>
            </a:r>
          </a:p>
          <a:p>
            <a:pPr algn="just"/>
            <a:r>
              <a:rPr lang="en-GB" b="1" u="sng" dirty="0">
                <a:latin typeface="Times New Roman" pitchFamily="18" charset="0"/>
                <a:cs typeface="Times New Roman" pitchFamily="18" charset="0"/>
              </a:rPr>
              <a:t>CSS</a:t>
            </a:r>
            <a:r>
              <a:rPr lang="en-GB" b="1" dirty="0">
                <a:latin typeface="Times New Roman" pitchFamily="18" charset="0"/>
                <a:cs typeface="Times New Roman" pitchFamily="18" charset="0"/>
              </a:rPr>
              <a:t> is a language of style rules </a:t>
            </a:r>
            <a:r>
              <a:rPr lang="en-GB" dirty="0">
                <a:latin typeface="Times New Roman" pitchFamily="18" charset="0"/>
                <a:cs typeface="Times New Roman" pitchFamily="18" charset="0"/>
              </a:rPr>
              <a:t>that we use to apply styling to our HTML content, for example setting background </a:t>
            </a:r>
            <a:r>
              <a:rPr lang="en-GB" dirty="0" err="1">
                <a:latin typeface="Times New Roman" pitchFamily="18" charset="0"/>
                <a:cs typeface="Times New Roman" pitchFamily="18" charset="0"/>
              </a:rPr>
              <a:t>colors</a:t>
            </a:r>
            <a:r>
              <a:rPr lang="en-GB" dirty="0">
                <a:latin typeface="Times New Roman" pitchFamily="18" charset="0"/>
                <a:cs typeface="Times New Roman" pitchFamily="18" charset="0"/>
              </a:rPr>
              <a:t> and fonts, and laying out our content in multiple columns.</a:t>
            </a:r>
          </a:p>
          <a:p>
            <a:pPr algn="just"/>
            <a:r>
              <a:rPr lang="en-GB" b="1" u="sng" dirty="0">
                <a:latin typeface="Times New Roman" pitchFamily="18" charset="0"/>
                <a:cs typeface="Times New Roman" pitchFamily="18" charset="0"/>
              </a:rPr>
              <a:t>JavaScript</a:t>
            </a:r>
            <a:r>
              <a:rPr lang="en-GB" b="1" dirty="0">
                <a:latin typeface="Times New Roman" pitchFamily="18" charset="0"/>
                <a:cs typeface="Times New Roman" pitchFamily="18" charset="0"/>
              </a:rPr>
              <a:t> is a scripting language </a:t>
            </a:r>
            <a:r>
              <a:rPr lang="en-GB" dirty="0">
                <a:latin typeface="Times New Roman" pitchFamily="18" charset="0"/>
                <a:cs typeface="Times New Roman" pitchFamily="18" charset="0"/>
              </a:rPr>
              <a:t>that enables you to create dynamically updating content, control multimedia, animate images, and pretty much everything else. (Okay, not everything, but it is amazing what you can achieve with a few lines of JavaScript code.)</a:t>
            </a:r>
          </a:p>
          <a:p>
            <a:endParaRPr lang="en-US" dirty="0"/>
          </a:p>
        </p:txBody>
      </p:sp>
      <p:pic>
        <p:nvPicPr>
          <p:cNvPr id="1026" name="Picture 2" descr="The three layers of standard web technologies; HTML, CSS and JavaScript"/>
          <p:cNvPicPr>
            <a:picLocks noChangeAspect="1" noChangeArrowheads="1"/>
          </p:cNvPicPr>
          <p:nvPr/>
        </p:nvPicPr>
        <p:blipFill>
          <a:blip r:embed="rId2"/>
          <a:srcRect/>
          <a:stretch>
            <a:fillRect/>
          </a:stretch>
        </p:blipFill>
        <p:spPr bwMode="auto">
          <a:xfrm>
            <a:off x="4714876" y="-357214"/>
            <a:ext cx="4210050" cy="2428892"/>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GB" sz="2400" dirty="0" smtClean="0">
                <a:latin typeface="Times New Roman" pitchFamily="18" charset="0"/>
                <a:cs typeface="Times New Roman" pitchFamily="18" charset="0"/>
              </a:rPr>
              <a:t>It gets shorter! If the function has only one statement, and the statement returns a value, you can </a:t>
            </a:r>
            <a:r>
              <a:rPr lang="en-GB" sz="2400" b="1" dirty="0" smtClean="0">
                <a:latin typeface="Times New Roman" pitchFamily="18" charset="0"/>
                <a:cs typeface="Times New Roman" pitchFamily="18" charset="0"/>
              </a:rPr>
              <a:t>remove the brackets </a:t>
            </a:r>
            <a:r>
              <a:rPr lang="en-GB" sz="2400" b="1" i="1" dirty="0" smtClean="0">
                <a:latin typeface="Times New Roman" pitchFamily="18" charset="0"/>
                <a:cs typeface="Times New Roman" pitchFamily="18" charset="0"/>
              </a:rPr>
              <a:t>and</a:t>
            </a:r>
            <a:r>
              <a:rPr lang="en-GB" sz="2400" b="1" dirty="0" smtClean="0">
                <a:latin typeface="Times New Roman" pitchFamily="18" charset="0"/>
                <a:cs typeface="Times New Roman" pitchFamily="18" charset="0"/>
              </a:rPr>
              <a:t> the return keyword:</a:t>
            </a:r>
            <a:endParaRPr lang="en-US" sz="24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28596" y="1447800"/>
            <a:ext cx="8258204" cy="4572000"/>
          </a:xfrm>
        </p:spPr>
        <p:txBody>
          <a:bodyPr>
            <a:normAutofit fontScale="40000" lnSpcReduction="20000"/>
          </a:bodyPr>
          <a:lstStyle/>
          <a:p>
            <a:pPr>
              <a:buNone/>
            </a:pPr>
            <a:r>
              <a:rPr lang="en-US" sz="7200" dirty="0" smtClean="0"/>
              <a:t>&lt;!DOCTYPE html&gt;</a:t>
            </a:r>
          </a:p>
          <a:p>
            <a:pPr>
              <a:buNone/>
            </a:pPr>
            <a:r>
              <a:rPr lang="en-US" sz="4000" dirty="0" smtClean="0">
                <a:latin typeface="Times New Roman" pitchFamily="18" charset="0"/>
                <a:cs typeface="Times New Roman" pitchFamily="18" charset="0"/>
              </a:rPr>
              <a:t>&lt;html&gt;</a:t>
            </a:r>
          </a:p>
          <a:p>
            <a:pPr>
              <a:buNone/>
            </a:pPr>
            <a:r>
              <a:rPr lang="en-US" sz="4000" dirty="0" smtClean="0">
                <a:latin typeface="Times New Roman" pitchFamily="18" charset="0"/>
                <a:cs typeface="Times New Roman" pitchFamily="18" charset="0"/>
              </a:rPr>
              <a:t>&lt;body&gt;</a:t>
            </a:r>
          </a:p>
          <a:p>
            <a:pPr>
              <a:buNone/>
            </a:pPr>
            <a:r>
              <a:rPr lang="en-US" sz="4000" dirty="0" smtClean="0">
                <a:latin typeface="Times New Roman" pitchFamily="18" charset="0"/>
                <a:cs typeface="Times New Roman" pitchFamily="18" charset="0"/>
              </a:rPr>
              <a:t>&lt;h1&gt;JavaScript Functions&lt;/h1&gt;</a:t>
            </a:r>
          </a:p>
          <a:p>
            <a:pPr>
              <a:buNone/>
            </a:pPr>
            <a:r>
              <a:rPr lang="en-US" sz="4000" dirty="0" smtClean="0">
                <a:latin typeface="Times New Roman" pitchFamily="18" charset="0"/>
                <a:cs typeface="Times New Roman" pitchFamily="18" charset="0"/>
              </a:rPr>
              <a:t>&lt;h2&gt;The Arrow Function&lt;/h2&gt;</a:t>
            </a:r>
          </a:p>
          <a:p>
            <a:pPr>
              <a:buNone/>
            </a:pPr>
            <a:r>
              <a:rPr lang="en-US" sz="4000" dirty="0" smtClean="0">
                <a:latin typeface="Times New Roman" pitchFamily="18" charset="0"/>
                <a:cs typeface="Times New Roman" pitchFamily="18" charset="0"/>
              </a:rPr>
              <a:t>&lt;p&gt;This example shows an Arrow Function without the brackets or the return keyword.&lt;/p&gt;</a:t>
            </a:r>
          </a:p>
          <a:p>
            <a:pPr>
              <a:buNone/>
            </a:pPr>
            <a:r>
              <a:rPr lang="en-US" sz="4000" dirty="0" smtClean="0">
                <a:latin typeface="Times New Roman" pitchFamily="18" charset="0"/>
                <a:cs typeface="Times New Roman" pitchFamily="18" charset="0"/>
              </a:rPr>
              <a:t>&lt;p id="demo"&gt;&lt;/p&gt;</a:t>
            </a:r>
          </a:p>
          <a:p>
            <a:pPr>
              <a:buNone/>
            </a:pPr>
            <a:r>
              <a:rPr lang="en-US" sz="4000" b="1" dirty="0" smtClean="0">
                <a:solidFill>
                  <a:srgbClr val="FF0000"/>
                </a:solidFill>
                <a:latin typeface="Times New Roman" pitchFamily="18" charset="0"/>
                <a:cs typeface="Times New Roman" pitchFamily="18" charset="0"/>
              </a:rPr>
              <a:t>&lt;script&gt;</a:t>
            </a:r>
          </a:p>
          <a:p>
            <a:pPr>
              <a:buNone/>
            </a:pPr>
            <a:r>
              <a:rPr lang="en-US" sz="4000" b="1" dirty="0" smtClean="0">
                <a:solidFill>
                  <a:srgbClr val="FF0000"/>
                </a:solidFill>
                <a:latin typeface="Times New Roman" pitchFamily="18" charset="0"/>
                <a:cs typeface="Times New Roman" pitchFamily="18" charset="0"/>
              </a:rPr>
              <a:t>let hello = "";</a:t>
            </a:r>
          </a:p>
          <a:p>
            <a:pPr>
              <a:buNone/>
            </a:pPr>
            <a:r>
              <a:rPr lang="en-US" sz="4000" b="1" dirty="0" smtClean="0">
                <a:solidFill>
                  <a:srgbClr val="FF0000"/>
                </a:solidFill>
                <a:latin typeface="Times New Roman" pitchFamily="18" charset="0"/>
                <a:cs typeface="Times New Roman" pitchFamily="18" charset="0"/>
              </a:rPr>
              <a:t>hello = () =&gt; "Hello World!";</a:t>
            </a:r>
          </a:p>
          <a:p>
            <a:pPr>
              <a:buNone/>
            </a:pPr>
            <a:r>
              <a:rPr lang="en-US" sz="4000" b="1" dirty="0" err="1" smtClean="0">
                <a:solidFill>
                  <a:srgbClr val="FF0000"/>
                </a:solidFill>
                <a:latin typeface="Times New Roman" pitchFamily="18" charset="0"/>
                <a:cs typeface="Times New Roman" pitchFamily="18" charset="0"/>
              </a:rPr>
              <a:t>document.getElementById</a:t>
            </a:r>
            <a:r>
              <a:rPr lang="en-US" sz="4000" b="1" dirty="0" smtClean="0">
                <a:solidFill>
                  <a:srgbClr val="FF0000"/>
                </a:solidFill>
                <a:latin typeface="Times New Roman" pitchFamily="18" charset="0"/>
                <a:cs typeface="Times New Roman" pitchFamily="18" charset="0"/>
              </a:rPr>
              <a:t>("demo").</a:t>
            </a:r>
            <a:r>
              <a:rPr lang="en-US" sz="4000" b="1" dirty="0" err="1" smtClean="0">
                <a:solidFill>
                  <a:srgbClr val="FF0000"/>
                </a:solidFill>
                <a:latin typeface="Times New Roman" pitchFamily="18" charset="0"/>
                <a:cs typeface="Times New Roman" pitchFamily="18" charset="0"/>
              </a:rPr>
              <a:t>innerHTML</a:t>
            </a:r>
            <a:r>
              <a:rPr lang="en-US" sz="4000" b="1" dirty="0" smtClean="0">
                <a:solidFill>
                  <a:srgbClr val="FF0000"/>
                </a:solidFill>
                <a:latin typeface="Times New Roman" pitchFamily="18" charset="0"/>
                <a:cs typeface="Times New Roman" pitchFamily="18" charset="0"/>
              </a:rPr>
              <a:t> = hello();</a:t>
            </a:r>
          </a:p>
          <a:p>
            <a:pPr>
              <a:buNone/>
            </a:pPr>
            <a:r>
              <a:rPr lang="en-US" sz="4000" b="1" dirty="0" smtClean="0">
                <a:solidFill>
                  <a:srgbClr val="FF0000"/>
                </a:solidFill>
                <a:latin typeface="Times New Roman" pitchFamily="18" charset="0"/>
                <a:cs typeface="Times New Roman" pitchFamily="18" charset="0"/>
              </a:rPr>
              <a:t>&lt;/script&gt;</a:t>
            </a:r>
          </a:p>
          <a:p>
            <a:pPr>
              <a:buNone/>
            </a:pPr>
            <a:r>
              <a:rPr lang="en-US" sz="4000" dirty="0" smtClean="0">
                <a:latin typeface="Times New Roman" pitchFamily="18" charset="0"/>
                <a:cs typeface="Times New Roman" pitchFamily="18" charset="0"/>
              </a:rPr>
              <a:t>&lt;/body&gt;</a:t>
            </a:r>
          </a:p>
          <a:p>
            <a:pPr>
              <a:buNone/>
            </a:pPr>
            <a:r>
              <a:rPr lang="en-US" sz="4000" dirty="0" smtClean="0">
                <a:latin typeface="Times New Roman" pitchFamily="18" charset="0"/>
                <a:cs typeface="Times New Roman" pitchFamily="18" charset="0"/>
              </a:rPr>
              <a:t>&lt;/html&gt;</a:t>
            </a:r>
            <a:endParaRPr lang="en-US" sz="4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GB" sz="2400" dirty="0">
                <a:latin typeface="Times New Roman" pitchFamily="18" charset="0"/>
                <a:cs typeface="Times New Roman" pitchFamily="18" charset="0"/>
              </a:rPr>
              <a:t>The three layers build on top of one another nicely. Let's take a simple text label as an example. We can mark it up using HTML to give it structure and purpose:</a:t>
            </a:r>
            <a:endParaRPr lang="en-US" sz="24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ctr">
              <a:buNone/>
            </a:pPr>
            <a:r>
              <a:rPr lang="en-US" sz="2800" dirty="0" smtClean="0"/>
              <a:t>&lt;p&gt;Player 1: Chris&lt;/p&gt;</a:t>
            </a:r>
            <a:endParaRPr lang="en-US" sz="2800" dirty="0"/>
          </a:p>
        </p:txBody>
      </p:sp>
      <p:sp>
        <p:nvSpPr>
          <p:cNvPr id="4" name="Rectangle 3"/>
          <p:cNvSpPr/>
          <p:nvPr/>
        </p:nvSpPr>
        <p:spPr>
          <a:xfrm>
            <a:off x="285720" y="2143116"/>
            <a:ext cx="7215238" cy="369332"/>
          </a:xfrm>
          <a:prstGeom prst="rect">
            <a:avLst/>
          </a:prstGeom>
        </p:spPr>
        <p:txBody>
          <a:bodyPr wrap="square">
            <a:spAutoFit/>
          </a:bodyPr>
          <a:lstStyle/>
          <a:p>
            <a:r>
              <a:rPr lang="en-GB" b="1" dirty="0"/>
              <a:t>Then we can add some CSS into the mix to get it looking nice:</a:t>
            </a:r>
            <a:endParaRPr lang="en-US" b="1" dirty="0"/>
          </a:p>
        </p:txBody>
      </p:sp>
      <p:sp>
        <p:nvSpPr>
          <p:cNvPr id="17410" name="Rectangle 2"/>
          <p:cNvSpPr>
            <a:spLocks noChangeArrowheads="1"/>
          </p:cNvSpPr>
          <p:nvPr/>
        </p:nvSpPr>
        <p:spPr bwMode="auto">
          <a:xfrm>
            <a:off x="714348" y="2643182"/>
            <a:ext cx="7072362"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B1B1B"/>
                </a:solidFill>
                <a:effectLst/>
                <a:latin typeface="var(--font-code)"/>
                <a:cs typeface="Arial" pitchFamily="34" charset="0"/>
              </a:rPr>
              <a:t>P</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B1B1B"/>
                </a:solidFill>
                <a:effectLst/>
                <a:latin typeface="var(--font-code)"/>
                <a:cs typeface="Arial" pitchFamily="34" charset="0"/>
              </a:rPr>
              <a:t> { font-family: "</a:t>
            </a:r>
            <a:r>
              <a:rPr kumimoji="0" lang="en-US" b="0" i="0" u="none" strike="noStrike" cap="none" normalizeH="0" baseline="0" dirty="0" err="1" smtClean="0">
                <a:ln>
                  <a:noFill/>
                </a:ln>
                <a:solidFill>
                  <a:srgbClr val="1B1B1B"/>
                </a:solidFill>
                <a:effectLst/>
                <a:latin typeface="var(--font-code)"/>
                <a:cs typeface="Arial" pitchFamily="34" charset="0"/>
              </a:rPr>
              <a:t>helvetica</a:t>
            </a:r>
            <a:r>
              <a:rPr kumimoji="0" lang="en-US" b="0" i="0" u="none" strike="noStrike" cap="none" normalizeH="0" baseline="0" dirty="0" smtClean="0">
                <a:ln>
                  <a:noFill/>
                </a:ln>
                <a:solidFill>
                  <a:srgbClr val="1B1B1B"/>
                </a:solidFill>
                <a:effectLst/>
                <a:latin typeface="var(--font-code)"/>
                <a:cs typeface="Arial" pitchFamily="34" charset="0"/>
              </a:rPr>
              <a:t> </a:t>
            </a:r>
            <a:r>
              <a:rPr kumimoji="0" lang="en-US" b="0" i="0" u="none" strike="noStrike" cap="none" normalizeH="0" baseline="0" dirty="0" err="1" smtClean="0">
                <a:ln>
                  <a:noFill/>
                </a:ln>
                <a:solidFill>
                  <a:srgbClr val="1B1B1B"/>
                </a:solidFill>
                <a:effectLst/>
                <a:latin typeface="var(--font-code)"/>
                <a:cs typeface="Arial" pitchFamily="34" charset="0"/>
              </a:rPr>
              <a:t>neue</a:t>
            </a:r>
            <a:r>
              <a:rPr kumimoji="0" lang="en-US" b="0" i="0" u="none" strike="noStrike" cap="none" normalizeH="0" baseline="0" dirty="0" smtClean="0">
                <a:ln>
                  <a:noFill/>
                </a:ln>
                <a:solidFill>
                  <a:srgbClr val="1B1B1B"/>
                </a:solidFill>
                <a:effectLst/>
                <a:latin typeface="var(--font-code)"/>
                <a:cs typeface="Arial" pitchFamily="34" charset="0"/>
              </a:rPr>
              <a:t>", </a:t>
            </a:r>
            <a:r>
              <a:rPr kumimoji="0" lang="en-US" b="0" i="0" u="none" strike="noStrike" cap="none" normalizeH="0" baseline="0" dirty="0" err="1" smtClean="0">
                <a:ln>
                  <a:noFill/>
                </a:ln>
                <a:solidFill>
                  <a:srgbClr val="1B1B1B"/>
                </a:solidFill>
                <a:effectLst/>
                <a:latin typeface="var(--font-code)"/>
                <a:cs typeface="Arial" pitchFamily="34" charset="0"/>
              </a:rPr>
              <a:t>helvetica</a:t>
            </a:r>
            <a:r>
              <a:rPr kumimoji="0" lang="en-US" b="0" i="0" u="none" strike="noStrike" cap="none" normalizeH="0" baseline="0" dirty="0" smtClean="0">
                <a:ln>
                  <a:noFill/>
                </a:ln>
                <a:solidFill>
                  <a:srgbClr val="1B1B1B"/>
                </a:solidFill>
                <a:effectLst/>
                <a:latin typeface="var(--font-code)"/>
                <a:cs typeface="Arial" pitchFamily="34" charset="0"/>
              </a:rPr>
              <a:t>, sans-serif;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B1B1B"/>
                </a:solidFill>
                <a:effectLst/>
                <a:latin typeface="var(--font-code)"/>
                <a:cs typeface="Arial" pitchFamily="34" charset="0"/>
              </a:rPr>
              <a:t>letter-spacing: 1px;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B1B1B"/>
                </a:solidFill>
                <a:effectLst/>
                <a:latin typeface="var(--font-code)"/>
                <a:cs typeface="Arial" pitchFamily="34" charset="0"/>
              </a:rPr>
              <a:t> text-transform: uppercase;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B1B1B"/>
                </a:solidFill>
                <a:effectLst/>
                <a:latin typeface="var(--font-code)"/>
                <a:cs typeface="Arial" pitchFamily="34" charset="0"/>
              </a:rPr>
              <a:t>text-align: center;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B1B1B"/>
                </a:solidFill>
                <a:effectLst/>
                <a:latin typeface="var(--font-code)"/>
                <a:cs typeface="Arial" pitchFamily="34" charset="0"/>
              </a:rPr>
              <a:t>border: 2px solid </a:t>
            </a:r>
            <a:r>
              <a:rPr kumimoji="0" lang="en-US" b="0" i="0" u="none" strike="noStrike" cap="none" normalizeH="0" baseline="0" dirty="0" err="1" smtClean="0">
                <a:ln>
                  <a:noFill/>
                </a:ln>
                <a:solidFill>
                  <a:srgbClr val="1B1B1B"/>
                </a:solidFill>
                <a:effectLst/>
                <a:latin typeface="var(--font-code)"/>
                <a:cs typeface="Arial" pitchFamily="34" charset="0"/>
              </a:rPr>
              <a:t>rgb</a:t>
            </a:r>
            <a:r>
              <a:rPr kumimoji="0" lang="en-US" b="0" i="0" u="none" strike="noStrike" cap="none" normalizeH="0" baseline="0" dirty="0" smtClean="0">
                <a:ln>
                  <a:noFill/>
                </a:ln>
                <a:solidFill>
                  <a:srgbClr val="1B1B1B"/>
                </a:solidFill>
                <a:effectLst/>
                <a:latin typeface="var(--font-code)"/>
                <a:cs typeface="Arial" pitchFamily="34" charset="0"/>
              </a:rPr>
              <a:t>(0 0 200 / 0.6);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B1B1B"/>
                </a:solidFill>
                <a:effectLst/>
                <a:latin typeface="var(--font-code)"/>
                <a:cs typeface="Arial" pitchFamily="34" charset="0"/>
              </a:rPr>
              <a:t>background: </a:t>
            </a:r>
            <a:r>
              <a:rPr kumimoji="0" lang="en-US" b="0" i="0" u="none" strike="noStrike" cap="none" normalizeH="0" baseline="0" dirty="0" err="1" smtClean="0">
                <a:ln>
                  <a:noFill/>
                </a:ln>
                <a:solidFill>
                  <a:srgbClr val="1B1B1B"/>
                </a:solidFill>
                <a:effectLst/>
                <a:latin typeface="var(--font-code)"/>
                <a:cs typeface="Arial" pitchFamily="34" charset="0"/>
              </a:rPr>
              <a:t>rgb</a:t>
            </a:r>
            <a:r>
              <a:rPr kumimoji="0" lang="en-US" b="0" i="0" u="none" strike="noStrike" cap="none" normalizeH="0" baseline="0" dirty="0" smtClean="0">
                <a:ln>
                  <a:noFill/>
                </a:ln>
                <a:solidFill>
                  <a:srgbClr val="1B1B1B"/>
                </a:solidFill>
                <a:effectLst/>
                <a:latin typeface="var(--font-code)"/>
                <a:cs typeface="Arial" pitchFamily="34" charset="0"/>
              </a:rPr>
              <a:t>(0 0 200 / 0.6);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B1B1B"/>
                </a:solidFill>
                <a:effectLst/>
                <a:latin typeface="var(--font-code)"/>
                <a:cs typeface="Arial" pitchFamily="34" charset="0"/>
              </a:rPr>
              <a:t>color: </a:t>
            </a:r>
            <a:r>
              <a:rPr kumimoji="0" lang="en-US" b="0" i="0" u="none" strike="noStrike" cap="none" normalizeH="0" baseline="0" dirty="0" err="1" smtClean="0">
                <a:ln>
                  <a:noFill/>
                </a:ln>
                <a:solidFill>
                  <a:srgbClr val="1B1B1B"/>
                </a:solidFill>
                <a:effectLst/>
                <a:latin typeface="var(--font-code)"/>
                <a:cs typeface="Arial" pitchFamily="34" charset="0"/>
              </a:rPr>
              <a:t>rgb</a:t>
            </a:r>
            <a:r>
              <a:rPr kumimoji="0" lang="en-US" b="0" i="0" u="none" strike="noStrike" cap="none" normalizeH="0" baseline="0" dirty="0" smtClean="0">
                <a:ln>
                  <a:noFill/>
                </a:ln>
                <a:solidFill>
                  <a:srgbClr val="1B1B1B"/>
                </a:solidFill>
                <a:effectLst/>
                <a:latin typeface="var(--font-code)"/>
                <a:cs typeface="Arial" pitchFamily="34" charset="0"/>
              </a:rPr>
              <a:t>(255 255 255 / 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B1B1B"/>
                </a:solidFill>
                <a:effectLst/>
                <a:latin typeface="var(--font-code)"/>
                <a:cs typeface="Arial" pitchFamily="34" charset="0"/>
              </a:rPr>
              <a:t>box-shadow: 1px </a:t>
            </a:r>
            <a:r>
              <a:rPr kumimoji="0" lang="en-US" b="0" i="0" u="none" strike="noStrike" cap="none" normalizeH="0" baseline="0" dirty="0" err="1" smtClean="0">
                <a:ln>
                  <a:noFill/>
                </a:ln>
                <a:solidFill>
                  <a:srgbClr val="1B1B1B"/>
                </a:solidFill>
                <a:effectLst/>
                <a:latin typeface="var(--font-code)"/>
                <a:cs typeface="Arial" pitchFamily="34" charset="0"/>
              </a:rPr>
              <a:t>1px</a:t>
            </a:r>
            <a:r>
              <a:rPr kumimoji="0" lang="en-US" b="0" i="0" u="none" strike="noStrike" cap="none" normalizeH="0" baseline="0" dirty="0" smtClean="0">
                <a:ln>
                  <a:noFill/>
                </a:ln>
                <a:solidFill>
                  <a:srgbClr val="1B1B1B"/>
                </a:solidFill>
                <a:effectLst/>
                <a:latin typeface="var(--font-code)"/>
                <a:cs typeface="Arial" pitchFamily="34" charset="0"/>
              </a:rPr>
              <a:t> 2px </a:t>
            </a:r>
            <a:r>
              <a:rPr kumimoji="0" lang="en-US" b="0" i="0" u="none" strike="noStrike" cap="none" normalizeH="0" baseline="0" dirty="0" err="1" smtClean="0">
                <a:ln>
                  <a:noFill/>
                </a:ln>
                <a:solidFill>
                  <a:srgbClr val="1B1B1B"/>
                </a:solidFill>
                <a:effectLst/>
                <a:latin typeface="var(--font-code)"/>
                <a:cs typeface="Arial" pitchFamily="34" charset="0"/>
              </a:rPr>
              <a:t>rgb</a:t>
            </a:r>
            <a:r>
              <a:rPr kumimoji="0" lang="en-US" b="0" i="0" u="none" strike="noStrike" cap="none" normalizeH="0" baseline="0" dirty="0" smtClean="0">
                <a:ln>
                  <a:noFill/>
                </a:ln>
                <a:solidFill>
                  <a:srgbClr val="1B1B1B"/>
                </a:solidFill>
                <a:effectLst/>
                <a:latin typeface="var(--font-code)"/>
                <a:cs typeface="Arial" pitchFamily="34" charset="0"/>
              </a:rPr>
              <a:t>(0 0 200 / 0.4);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B1B1B"/>
                </a:solidFill>
                <a:effectLst/>
                <a:latin typeface="var(--font-code)"/>
                <a:cs typeface="Arial" pitchFamily="34" charset="0"/>
              </a:rPr>
              <a:t> border-radius: 10px; padding: 3px 10px;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B1B1B"/>
                </a:solidFill>
                <a:effectLst/>
                <a:latin typeface="var(--font-code)"/>
                <a:cs typeface="Arial" pitchFamily="34" charset="0"/>
              </a:rPr>
              <a:t>display: inline-block;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B1B1B"/>
                </a:solidFill>
                <a:effectLst/>
                <a:latin typeface="var(--font-code)"/>
                <a:cs typeface="Arial" pitchFamily="34" charset="0"/>
              </a:rPr>
              <a:t>cursor: pointer;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B1B1B"/>
                </a:solidFill>
                <a:effectLst/>
                <a:latin typeface="var(--font-code)"/>
                <a:cs typeface="Arial" pitchFamily="34" charset="0"/>
              </a:rPr>
              <a:t>}</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GB" sz="3200" dirty="0"/>
              <a:t>And finally, we can add some JavaScript to implement dynamic </a:t>
            </a:r>
            <a:r>
              <a:rPr lang="en-GB" sz="3200" dirty="0" err="1"/>
              <a:t>behavior</a:t>
            </a:r>
            <a:r>
              <a:rPr lang="en-GB" sz="3200" dirty="0"/>
              <a:t>:</a:t>
            </a:r>
            <a:endParaRPr lang="en-US" sz="3200" dirty="0"/>
          </a:p>
        </p:txBody>
      </p:sp>
      <p:sp>
        <p:nvSpPr>
          <p:cNvPr id="3" name="Content Placeholder 2"/>
          <p:cNvSpPr>
            <a:spLocks noGrp="1"/>
          </p:cNvSpPr>
          <p:nvPr>
            <p:ph sz="quarter" idx="1"/>
          </p:nvPr>
        </p:nvSpPr>
        <p:spPr/>
        <p:txBody>
          <a:bodyPr>
            <a:normAutofit/>
          </a:bodyPr>
          <a:lstStyle/>
          <a:p>
            <a:pPr>
              <a:lnSpc>
                <a:spcPct val="150000"/>
              </a:lnSpc>
              <a:buNone/>
            </a:pPr>
            <a:r>
              <a:rPr lang="en-US" sz="2000" dirty="0" smtClean="0">
                <a:latin typeface="Times New Roman" pitchFamily="18" charset="0"/>
                <a:cs typeface="Times New Roman" pitchFamily="18" charset="0"/>
              </a:rPr>
              <a:t>const </a:t>
            </a:r>
            <a:r>
              <a:rPr lang="en-US" sz="2000" dirty="0" err="1" smtClean="0">
                <a:latin typeface="Times New Roman" pitchFamily="18" charset="0"/>
                <a:cs typeface="Times New Roman" pitchFamily="18" charset="0"/>
              </a:rPr>
              <a:t>para</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document.querySelector</a:t>
            </a:r>
            <a:r>
              <a:rPr lang="en-US" sz="2000" dirty="0" smtClean="0">
                <a:latin typeface="Times New Roman" pitchFamily="18" charset="0"/>
                <a:cs typeface="Times New Roman" pitchFamily="18" charset="0"/>
              </a:rPr>
              <a:t>("p"); </a:t>
            </a:r>
          </a:p>
          <a:p>
            <a:pPr>
              <a:lnSpc>
                <a:spcPct val="150000"/>
              </a:lnSpc>
              <a:buNone/>
            </a:pPr>
            <a:r>
              <a:rPr lang="en-US" sz="2000" dirty="0" err="1" smtClean="0">
                <a:latin typeface="Times New Roman" pitchFamily="18" charset="0"/>
                <a:cs typeface="Times New Roman" pitchFamily="18" charset="0"/>
              </a:rPr>
              <a:t>para.addEventListener</a:t>
            </a:r>
            <a:r>
              <a:rPr lang="en-US" sz="2000" dirty="0" smtClean="0">
                <a:latin typeface="Times New Roman" pitchFamily="18" charset="0"/>
                <a:cs typeface="Times New Roman" pitchFamily="18" charset="0"/>
              </a:rPr>
              <a:t>("click", </a:t>
            </a:r>
            <a:r>
              <a:rPr lang="en-US" sz="2000" dirty="0" err="1" smtClean="0">
                <a:latin typeface="Times New Roman" pitchFamily="18" charset="0"/>
                <a:cs typeface="Times New Roman" pitchFamily="18" charset="0"/>
              </a:rPr>
              <a:t>updateName</a:t>
            </a:r>
            <a:r>
              <a:rPr lang="en-US" sz="2000" dirty="0" smtClean="0">
                <a:latin typeface="Times New Roman" pitchFamily="18" charset="0"/>
                <a:cs typeface="Times New Roman" pitchFamily="18" charset="0"/>
              </a:rPr>
              <a:t>); </a:t>
            </a:r>
          </a:p>
          <a:p>
            <a:pPr>
              <a:lnSpc>
                <a:spcPct val="150000"/>
              </a:lnSpc>
              <a:buNone/>
            </a:pPr>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updateName</a:t>
            </a:r>
            <a:r>
              <a:rPr lang="en-US" sz="2000" dirty="0" smtClean="0">
                <a:latin typeface="Times New Roman" pitchFamily="18" charset="0"/>
                <a:cs typeface="Times New Roman" pitchFamily="18" charset="0"/>
              </a:rPr>
              <a:t>()</a:t>
            </a:r>
          </a:p>
          <a:p>
            <a:pPr>
              <a:lnSpc>
                <a:spcPct val="150000"/>
              </a:lnSpc>
              <a:buNone/>
            </a:pPr>
            <a:r>
              <a:rPr lang="en-US" sz="2000" dirty="0" smtClean="0">
                <a:latin typeface="Times New Roman" pitchFamily="18" charset="0"/>
                <a:cs typeface="Times New Roman" pitchFamily="18" charset="0"/>
              </a:rPr>
              <a:t> { </a:t>
            </a:r>
          </a:p>
          <a:p>
            <a:pPr>
              <a:lnSpc>
                <a:spcPct val="150000"/>
              </a:lnSpc>
              <a:buNone/>
            </a:pPr>
            <a:r>
              <a:rPr lang="en-US" sz="2000" dirty="0" smtClean="0">
                <a:latin typeface="Times New Roman" pitchFamily="18" charset="0"/>
                <a:cs typeface="Times New Roman" pitchFamily="18" charset="0"/>
              </a:rPr>
              <a:t>const name = prompt("Enter a new name");</a:t>
            </a:r>
          </a:p>
          <a:p>
            <a:pPr>
              <a:lnSpc>
                <a:spcPct val="150000"/>
              </a:lnSpc>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para.textContent</a:t>
            </a:r>
            <a:r>
              <a:rPr lang="en-US" sz="2000" dirty="0" smtClean="0">
                <a:latin typeface="Times New Roman" pitchFamily="18" charset="0"/>
                <a:cs typeface="Times New Roman" pitchFamily="18" charset="0"/>
              </a:rPr>
              <a:t> = `Player 1: ${name}`; </a:t>
            </a:r>
          </a:p>
          <a:p>
            <a:pPr>
              <a:lnSpc>
                <a:spcPct val="150000"/>
              </a:lnSpc>
              <a:buNone/>
            </a:pP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GB" sz="2800" dirty="0"/>
              <a:t>The core client-side JavaScript language consists of some common programming features that allow you to do things like:</a:t>
            </a:r>
            <a:endParaRPr lang="en-US" sz="2800" dirty="0"/>
          </a:p>
        </p:txBody>
      </p:sp>
      <p:sp>
        <p:nvSpPr>
          <p:cNvPr id="3" name="Content Placeholder 2"/>
          <p:cNvSpPr>
            <a:spLocks noGrp="1"/>
          </p:cNvSpPr>
          <p:nvPr>
            <p:ph sz="quarter" idx="1"/>
          </p:nvPr>
        </p:nvSpPr>
        <p:spPr/>
        <p:txBody>
          <a:bodyPr>
            <a:normAutofit fontScale="92500" lnSpcReduction="10000"/>
          </a:bodyPr>
          <a:lstStyle/>
          <a:p>
            <a:pPr algn="just"/>
            <a:r>
              <a:rPr lang="en-GB" sz="2600" dirty="0">
                <a:latin typeface="Times New Roman" pitchFamily="18" charset="0"/>
                <a:cs typeface="Times New Roman" pitchFamily="18" charset="0"/>
              </a:rPr>
              <a:t>Store useful values inside variables. In the above example for instance, we ask for a new name to be entered then store that name in a variable called name.</a:t>
            </a:r>
          </a:p>
          <a:p>
            <a:pPr algn="just"/>
            <a:r>
              <a:rPr lang="en-GB" sz="2600" dirty="0">
                <a:latin typeface="Times New Roman" pitchFamily="18" charset="0"/>
                <a:cs typeface="Times New Roman" pitchFamily="18" charset="0"/>
              </a:rPr>
              <a:t>Operations on pieces of text (known as "strings" in programming). In the above example we take the string "Player 1: " and join it to the name variable to create the complete text label, e.g. "Player 1: Chris".</a:t>
            </a:r>
          </a:p>
          <a:p>
            <a:pPr algn="just"/>
            <a:r>
              <a:rPr lang="en-GB" sz="2600" dirty="0">
                <a:latin typeface="Times New Roman" pitchFamily="18" charset="0"/>
                <a:cs typeface="Times New Roman" pitchFamily="18" charset="0"/>
              </a:rPr>
              <a:t>Running code in response to certain events occurring on a web page. We used a </a:t>
            </a:r>
            <a:r>
              <a:rPr lang="en-GB" sz="2600" u="sng" dirty="0">
                <a:latin typeface="Times New Roman" pitchFamily="18" charset="0"/>
                <a:cs typeface="Times New Roman" pitchFamily="18" charset="0"/>
                <a:hlinkClick r:id="rId2" tooltip="click"/>
              </a:rPr>
              <a:t>click</a:t>
            </a:r>
            <a:r>
              <a:rPr lang="en-GB" sz="2600" dirty="0">
                <a:latin typeface="Times New Roman" pitchFamily="18" charset="0"/>
                <a:cs typeface="Times New Roman" pitchFamily="18" charset="0"/>
              </a:rPr>
              <a:t> event in our example above to detect when the label is clicked and then run the code that updates the text label.</a:t>
            </a:r>
          </a:p>
          <a:p>
            <a:pPr algn="just"/>
            <a:r>
              <a:rPr lang="en-GB" sz="2600" dirty="0">
                <a:latin typeface="Times New Roman" pitchFamily="18" charset="0"/>
                <a:cs typeface="Times New Roman" pitchFamily="18" charset="0"/>
              </a:rPr>
              <a:t>And much more!</a:t>
            </a:r>
            <a:endParaRPr lang="en-GB" dirty="0">
              <a:latin typeface="Times New Roman" pitchFamily="18" charset="0"/>
              <a:cs typeface="Times New Roman"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JavaScript running order</a:t>
            </a:r>
            <a:r>
              <a:rPr lang="en-US" b="1" dirty="0"/>
              <a:t/>
            </a:r>
            <a:br>
              <a:rPr lang="en-US" b="1" dirty="0"/>
            </a:br>
            <a:endParaRPr lang="en-US" dirty="0"/>
          </a:p>
        </p:txBody>
      </p:sp>
      <p:sp>
        <p:nvSpPr>
          <p:cNvPr id="3" name="Content Placeholder 2"/>
          <p:cNvSpPr>
            <a:spLocks noGrp="1"/>
          </p:cNvSpPr>
          <p:nvPr>
            <p:ph sz="quarter" idx="1"/>
          </p:nvPr>
        </p:nvSpPr>
        <p:spPr>
          <a:xfrm>
            <a:off x="571472" y="1000108"/>
            <a:ext cx="8229600" cy="2143140"/>
          </a:xfrm>
        </p:spPr>
        <p:txBody>
          <a:bodyPr>
            <a:normAutofit/>
          </a:bodyPr>
          <a:lstStyle/>
          <a:p>
            <a:pPr algn="just"/>
            <a:r>
              <a:rPr lang="en-GB" sz="2400" dirty="0"/>
              <a:t>When the browser encounters a block of JavaScript, it generally runs it in order, from top to bottom. This means that you need to be careful what order you put things in. For example, let's return to the block of JavaScript </a:t>
            </a:r>
            <a:endParaRPr lang="en-US" sz="2400" dirty="0"/>
          </a:p>
        </p:txBody>
      </p:sp>
      <p:sp>
        <p:nvSpPr>
          <p:cNvPr id="18434" name="Rectangle 2"/>
          <p:cNvSpPr>
            <a:spLocks noChangeArrowheads="1"/>
          </p:cNvSpPr>
          <p:nvPr/>
        </p:nvSpPr>
        <p:spPr bwMode="auto">
          <a:xfrm>
            <a:off x="357158" y="2714620"/>
            <a:ext cx="7929618"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B1B1B"/>
                </a:solidFill>
                <a:effectLst/>
                <a:latin typeface="Times New Roman" pitchFamily="18" charset="0"/>
                <a:cs typeface="Times New Roman" pitchFamily="18" charset="0"/>
              </a:rPr>
              <a:t>const </a:t>
            </a:r>
            <a:r>
              <a:rPr kumimoji="0" lang="en-US" sz="1600" b="0" i="0" u="none" strike="noStrike" cap="none" normalizeH="0" baseline="0" dirty="0" err="1" smtClean="0">
                <a:ln>
                  <a:noFill/>
                </a:ln>
                <a:solidFill>
                  <a:srgbClr val="1B1B1B"/>
                </a:solidFill>
                <a:effectLst/>
                <a:latin typeface="Times New Roman" pitchFamily="18" charset="0"/>
                <a:cs typeface="Times New Roman" pitchFamily="18" charset="0"/>
              </a:rPr>
              <a:t>para</a:t>
            </a:r>
            <a:r>
              <a:rPr kumimoji="0" lang="en-US" sz="1600" b="0" i="0" u="none" strike="noStrike" cap="none" normalizeH="0" baseline="0" dirty="0" smtClean="0">
                <a:ln>
                  <a:noFill/>
                </a:ln>
                <a:solidFill>
                  <a:srgbClr val="1B1B1B"/>
                </a:solidFill>
                <a:effectLst/>
                <a:latin typeface="Times New Roman" pitchFamily="18" charset="0"/>
                <a:cs typeface="Times New Roman" pitchFamily="18" charset="0"/>
              </a:rPr>
              <a:t> = </a:t>
            </a:r>
            <a:r>
              <a:rPr kumimoji="0" lang="en-US" sz="1600" b="0" i="0" u="none" strike="noStrike" cap="none" normalizeH="0" baseline="0" dirty="0" err="1" smtClean="0">
                <a:ln>
                  <a:noFill/>
                </a:ln>
                <a:solidFill>
                  <a:srgbClr val="1B1B1B"/>
                </a:solidFill>
                <a:effectLst/>
                <a:latin typeface="Times New Roman" pitchFamily="18" charset="0"/>
                <a:cs typeface="Times New Roman" pitchFamily="18" charset="0"/>
              </a:rPr>
              <a:t>document.querySelector</a:t>
            </a:r>
            <a:r>
              <a:rPr kumimoji="0" lang="en-US" sz="1600" b="0" i="0" u="none" strike="noStrike" cap="none" normalizeH="0" baseline="0" dirty="0" smtClean="0">
                <a:ln>
                  <a:noFill/>
                </a:ln>
                <a:solidFill>
                  <a:srgbClr val="1B1B1B"/>
                </a:solidFill>
                <a:effectLst/>
                <a:latin typeface="Times New Roman" pitchFamily="18" charset="0"/>
                <a:cs typeface="Times New Roman" pitchFamily="18" charset="0"/>
              </a:rPr>
              <a:t>("p"); </a:t>
            </a:r>
            <a:r>
              <a:rPr kumimoji="0" lang="en-US" sz="1600" b="0" i="0" u="none" strike="noStrike" cap="none" normalizeH="0" baseline="0" dirty="0" err="1" smtClean="0">
                <a:ln>
                  <a:noFill/>
                </a:ln>
                <a:solidFill>
                  <a:srgbClr val="1B1B1B"/>
                </a:solidFill>
                <a:effectLst/>
                <a:latin typeface="Times New Roman" pitchFamily="18" charset="0"/>
                <a:cs typeface="Times New Roman" pitchFamily="18" charset="0"/>
              </a:rPr>
              <a:t>para.addEventListener</a:t>
            </a:r>
            <a:r>
              <a:rPr kumimoji="0" lang="en-US" sz="1600" b="0" i="0" u="none" strike="noStrike" cap="none" normalizeH="0" baseline="0" dirty="0" smtClean="0">
                <a:ln>
                  <a:noFill/>
                </a:ln>
                <a:solidFill>
                  <a:srgbClr val="1B1B1B"/>
                </a:solidFill>
                <a:effectLst/>
                <a:latin typeface="Times New Roman" pitchFamily="18" charset="0"/>
                <a:cs typeface="Times New Roman" pitchFamily="18" charset="0"/>
              </a:rPr>
              <a:t>("click", </a:t>
            </a:r>
            <a:r>
              <a:rPr kumimoji="0" lang="en-US" sz="1600" b="0" i="0" u="none" strike="noStrike" cap="none" normalizeH="0" baseline="0" dirty="0" err="1" smtClean="0">
                <a:ln>
                  <a:noFill/>
                </a:ln>
                <a:solidFill>
                  <a:srgbClr val="1B1B1B"/>
                </a:solidFill>
                <a:effectLst/>
                <a:latin typeface="Times New Roman" pitchFamily="18" charset="0"/>
                <a:cs typeface="Times New Roman" pitchFamily="18" charset="0"/>
              </a:rPr>
              <a:t>updateName</a:t>
            </a:r>
            <a:r>
              <a:rPr kumimoji="0" lang="en-US" sz="1600" b="0" i="0" u="none" strike="noStrike" cap="none" normalizeH="0" baseline="0" dirty="0" smtClean="0">
                <a:ln>
                  <a:noFill/>
                </a:ln>
                <a:solidFill>
                  <a:srgbClr val="1B1B1B"/>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B1B1B"/>
                </a:solidFill>
                <a:effectLst/>
                <a:latin typeface="Times New Roman" pitchFamily="18" charset="0"/>
                <a:cs typeface="Times New Roman" pitchFamily="18" charset="0"/>
              </a:rPr>
              <a:t>function </a:t>
            </a:r>
            <a:r>
              <a:rPr kumimoji="0" lang="en-US" sz="1600" b="0" i="0" u="none" strike="noStrike" cap="none" normalizeH="0" baseline="0" dirty="0" err="1" smtClean="0">
                <a:ln>
                  <a:noFill/>
                </a:ln>
                <a:solidFill>
                  <a:srgbClr val="1B1B1B"/>
                </a:solidFill>
                <a:effectLst/>
                <a:latin typeface="Times New Roman" pitchFamily="18" charset="0"/>
                <a:cs typeface="Times New Roman" pitchFamily="18" charset="0"/>
              </a:rPr>
              <a:t>updateName</a:t>
            </a:r>
            <a:r>
              <a:rPr kumimoji="0" lang="en-US" sz="1600" b="0" i="0" u="none" strike="noStrike" cap="none" normalizeH="0" baseline="0" dirty="0" smtClean="0">
                <a:ln>
                  <a:noFill/>
                </a:ln>
                <a:solidFill>
                  <a:srgbClr val="1B1B1B"/>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B1B1B"/>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B1B1B"/>
                </a:solidFill>
                <a:effectLst/>
                <a:latin typeface="Times New Roman" pitchFamily="18" charset="0"/>
                <a:cs typeface="Times New Roman" pitchFamily="18" charset="0"/>
              </a:rPr>
              <a:t>const name = prompt("Enter a new name");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B1B1B"/>
                </a:solidFill>
                <a:effectLst/>
                <a:latin typeface="Times New Roman" pitchFamily="18" charset="0"/>
                <a:cs typeface="Times New Roman" pitchFamily="18" charset="0"/>
              </a:rPr>
              <a:t> </a:t>
            </a:r>
            <a:r>
              <a:rPr kumimoji="0" lang="en-US" sz="1600" b="0" i="0" u="none" strike="noStrike" cap="none" normalizeH="0" baseline="0" dirty="0" err="1" smtClean="0">
                <a:ln>
                  <a:noFill/>
                </a:ln>
                <a:solidFill>
                  <a:srgbClr val="1B1B1B"/>
                </a:solidFill>
                <a:effectLst/>
                <a:latin typeface="Times New Roman" pitchFamily="18" charset="0"/>
                <a:cs typeface="Times New Roman" pitchFamily="18" charset="0"/>
              </a:rPr>
              <a:t>para.textContent</a:t>
            </a:r>
            <a:r>
              <a:rPr kumimoji="0" lang="en-US" sz="1600" b="0" i="0" u="none" strike="noStrike" cap="none" normalizeH="0" baseline="0" dirty="0" smtClean="0">
                <a:ln>
                  <a:noFill/>
                </a:ln>
                <a:solidFill>
                  <a:srgbClr val="1B1B1B"/>
                </a:solidFill>
                <a:effectLst/>
                <a:latin typeface="Times New Roman" pitchFamily="18" charset="0"/>
                <a:cs typeface="Times New Roman" pitchFamily="18" charset="0"/>
              </a:rPr>
              <a:t> = `Player 1: ${name}`;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B1B1B"/>
                </a:solidFill>
                <a:effectLst/>
                <a:latin typeface="Times New Roman" pitchFamily="18" charset="0"/>
                <a:cs typeface="Times New Roman" pitchFamily="18" charset="0"/>
              </a:rPr>
              <a:t> }</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8435" name="Rectangle 3"/>
          <p:cNvSpPr>
            <a:spLocks noChangeArrowheads="1"/>
          </p:cNvSpPr>
          <p:nvPr/>
        </p:nvSpPr>
        <p:spPr bwMode="auto">
          <a:xfrm>
            <a:off x="0" y="4357694"/>
            <a:ext cx="8501090" cy="120032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1B1B1B"/>
                </a:solidFill>
                <a:effectLst/>
                <a:latin typeface="Inter"/>
                <a:cs typeface="Arial" pitchFamily="34" charset="0"/>
              </a:rPr>
              <a:t>Here we are selecting a text paragraph (line 1), then attaching an event listener to it (line 3) so that when the paragraph is clicked, the </a:t>
            </a:r>
            <a:r>
              <a:rPr kumimoji="0" lang="en-US" sz="1000" b="0" i="0" u="none" strike="noStrike" cap="none" normalizeH="0" baseline="0" dirty="0" err="1" smtClean="0">
                <a:ln>
                  <a:noFill/>
                </a:ln>
                <a:solidFill>
                  <a:srgbClr val="1B1B1B"/>
                </a:solidFill>
                <a:effectLst/>
                <a:latin typeface="var(--font-code)"/>
                <a:cs typeface="Arial" pitchFamily="34" charset="0"/>
              </a:rPr>
              <a:t>updateName</a:t>
            </a:r>
            <a:r>
              <a:rPr kumimoji="0" lang="en-US" sz="1000" b="0" i="0" u="none" strike="noStrike" cap="none" normalizeH="0" baseline="0" dirty="0" smtClean="0">
                <a:ln>
                  <a:noFill/>
                </a:ln>
                <a:solidFill>
                  <a:srgbClr val="1B1B1B"/>
                </a:solidFill>
                <a:effectLst/>
                <a:latin typeface="var(--font-code)"/>
                <a:cs typeface="Arial" pitchFamily="34" charset="0"/>
              </a:rPr>
              <a:t>()</a:t>
            </a:r>
            <a:r>
              <a:rPr kumimoji="0" lang="en-US" sz="1200" b="0" i="0" u="none" strike="noStrike" cap="none" normalizeH="0" baseline="0" dirty="0" smtClean="0">
                <a:ln>
                  <a:noFill/>
                </a:ln>
                <a:solidFill>
                  <a:srgbClr val="1B1B1B"/>
                </a:solidFill>
                <a:effectLst/>
                <a:latin typeface="Inter"/>
                <a:cs typeface="Arial" pitchFamily="34" charset="0"/>
              </a:rPr>
              <a:t> code block (lines 5–8) is run. The </a:t>
            </a:r>
            <a:r>
              <a:rPr kumimoji="0" lang="en-US" sz="1000" b="0" i="0" u="none" strike="noStrike" cap="none" normalizeH="0" baseline="0" dirty="0" err="1" smtClean="0">
                <a:ln>
                  <a:noFill/>
                </a:ln>
                <a:solidFill>
                  <a:srgbClr val="1B1B1B"/>
                </a:solidFill>
                <a:effectLst/>
                <a:latin typeface="var(--font-code)"/>
                <a:cs typeface="Arial" pitchFamily="34" charset="0"/>
              </a:rPr>
              <a:t>updateName</a:t>
            </a:r>
            <a:r>
              <a:rPr kumimoji="0" lang="en-US" sz="1000" b="0" i="0" u="none" strike="noStrike" cap="none" normalizeH="0" baseline="0" dirty="0" smtClean="0">
                <a:ln>
                  <a:noFill/>
                </a:ln>
                <a:solidFill>
                  <a:srgbClr val="1B1B1B"/>
                </a:solidFill>
                <a:effectLst/>
                <a:latin typeface="var(--font-code)"/>
                <a:cs typeface="Arial" pitchFamily="34" charset="0"/>
              </a:rPr>
              <a:t>()</a:t>
            </a:r>
            <a:r>
              <a:rPr kumimoji="0" lang="en-US" sz="1200" b="0" i="0" u="none" strike="noStrike" cap="none" normalizeH="0" baseline="0" dirty="0" smtClean="0">
                <a:ln>
                  <a:noFill/>
                </a:ln>
                <a:solidFill>
                  <a:srgbClr val="1B1B1B"/>
                </a:solidFill>
                <a:effectLst/>
                <a:latin typeface="Inter"/>
                <a:cs typeface="Arial" pitchFamily="34" charset="0"/>
              </a:rPr>
              <a:t> code block (these types of reusable code blocks are called "functions") asks the user for a new name, and then inserts that name into the paragraph to update the display.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1B1B1B"/>
                </a:solidFill>
                <a:effectLst/>
                <a:latin typeface="Inter"/>
                <a:cs typeface="Arial" pitchFamily="34" charset="0"/>
              </a:rPr>
              <a:t>If you swapped the order of the first two lines of code, it would no longer work — instead, you'd get an error returned in the </a:t>
            </a:r>
            <a:r>
              <a:rPr kumimoji="0" lang="en-US" sz="1200" b="0" i="0" u="sng" strike="noStrike" cap="none" normalizeH="0" baseline="0" dirty="0" smtClean="0">
                <a:ln>
                  <a:noFill/>
                </a:ln>
                <a:solidFill>
                  <a:srgbClr val="1B1B1B"/>
                </a:solidFill>
                <a:effectLst/>
                <a:latin typeface="Inter"/>
                <a:cs typeface="Arial" pitchFamily="34" charset="0"/>
              </a:rPr>
              <a:t>browser developer console</a:t>
            </a:r>
            <a:r>
              <a:rPr kumimoji="0" lang="en-US" sz="1200" b="0" i="0" u="none" strike="noStrike" cap="none" normalizeH="0" baseline="0" dirty="0" smtClean="0">
                <a:ln>
                  <a:noFill/>
                </a:ln>
                <a:solidFill>
                  <a:srgbClr val="1B1B1B"/>
                </a:solidFill>
                <a:effectLst/>
                <a:latin typeface="Inter"/>
                <a:cs typeface="Arial" pitchFamily="34" charset="0"/>
              </a:rPr>
              <a:t> — </a:t>
            </a:r>
            <a:r>
              <a:rPr kumimoji="0" lang="en-US" sz="1000" b="0" i="0" u="none" strike="noStrike" cap="none" normalizeH="0" baseline="0" dirty="0" err="1" smtClean="0">
                <a:ln>
                  <a:noFill/>
                </a:ln>
                <a:solidFill>
                  <a:srgbClr val="1B1B1B"/>
                </a:solidFill>
                <a:effectLst/>
                <a:latin typeface="var(--font-code)"/>
                <a:cs typeface="Arial" pitchFamily="34" charset="0"/>
              </a:rPr>
              <a:t>TypeError</a:t>
            </a:r>
            <a:r>
              <a:rPr kumimoji="0" lang="en-US" sz="1000" b="0" i="0" u="none" strike="noStrike" cap="none" normalizeH="0" baseline="0" dirty="0" smtClean="0">
                <a:ln>
                  <a:noFill/>
                </a:ln>
                <a:solidFill>
                  <a:srgbClr val="1B1B1B"/>
                </a:solidFill>
                <a:effectLst/>
                <a:latin typeface="var(--font-code)"/>
                <a:cs typeface="Arial" pitchFamily="34" charset="0"/>
              </a:rPr>
              <a:t>: </a:t>
            </a:r>
            <a:r>
              <a:rPr kumimoji="0" lang="en-US" sz="1000" b="0" i="0" u="none" strike="noStrike" cap="none" normalizeH="0" baseline="0" dirty="0" err="1" smtClean="0">
                <a:ln>
                  <a:noFill/>
                </a:ln>
                <a:solidFill>
                  <a:srgbClr val="1B1B1B"/>
                </a:solidFill>
                <a:effectLst/>
                <a:latin typeface="var(--font-code)"/>
                <a:cs typeface="Arial" pitchFamily="34" charset="0"/>
              </a:rPr>
              <a:t>para</a:t>
            </a:r>
            <a:r>
              <a:rPr kumimoji="0" lang="en-US" sz="1000" b="0" i="0" u="none" strike="noStrike" cap="none" normalizeH="0" baseline="0" dirty="0" smtClean="0">
                <a:ln>
                  <a:noFill/>
                </a:ln>
                <a:solidFill>
                  <a:srgbClr val="1B1B1B"/>
                </a:solidFill>
                <a:effectLst/>
                <a:latin typeface="var(--font-code)"/>
                <a:cs typeface="Arial" pitchFamily="34" charset="0"/>
              </a:rPr>
              <a:t> is undefined</a:t>
            </a:r>
            <a:r>
              <a:rPr kumimoji="0" lang="en-US" sz="1200" b="0" i="0" u="none" strike="noStrike" cap="none" normalizeH="0" baseline="0" dirty="0" smtClean="0">
                <a:ln>
                  <a:noFill/>
                </a:ln>
                <a:solidFill>
                  <a:srgbClr val="1B1B1B"/>
                </a:solidFill>
                <a:effectLst/>
                <a:latin typeface="Inter"/>
                <a:cs typeface="Arial" pitchFamily="34" charset="0"/>
              </a:rPr>
              <a:t>. This means that the </a:t>
            </a:r>
            <a:r>
              <a:rPr kumimoji="0" lang="en-US" sz="1000" b="0" i="0" u="none" strike="noStrike" cap="none" normalizeH="0" baseline="0" dirty="0" err="1" smtClean="0">
                <a:ln>
                  <a:noFill/>
                </a:ln>
                <a:solidFill>
                  <a:srgbClr val="1B1B1B"/>
                </a:solidFill>
                <a:effectLst/>
                <a:latin typeface="var(--font-code)"/>
                <a:cs typeface="Arial" pitchFamily="34" charset="0"/>
              </a:rPr>
              <a:t>para</a:t>
            </a:r>
            <a:r>
              <a:rPr kumimoji="0" lang="en-US" sz="1200" b="0" i="0" u="none" strike="noStrike" cap="none" normalizeH="0" baseline="0" dirty="0" smtClean="0">
                <a:ln>
                  <a:noFill/>
                </a:ln>
                <a:solidFill>
                  <a:srgbClr val="1B1B1B"/>
                </a:solidFill>
                <a:effectLst/>
                <a:latin typeface="Inter"/>
                <a:cs typeface="Arial" pitchFamily="34" charset="0"/>
              </a:rPr>
              <a:t> object does not exist yet, so we can't add an event listener to it.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Interpreted versus compiled code</a:t>
            </a:r>
            <a:r>
              <a:rPr lang="en-US" b="1" dirty="0" smtClean="0"/>
              <a:t/>
            </a:r>
            <a:br>
              <a:rPr lang="en-US" b="1" dirty="0" smtClean="0"/>
            </a:br>
            <a:endParaRPr lang="en-US" dirty="0"/>
          </a:p>
        </p:txBody>
      </p:sp>
      <p:sp>
        <p:nvSpPr>
          <p:cNvPr id="3" name="Content Placeholder 2"/>
          <p:cNvSpPr>
            <a:spLocks noGrp="1"/>
          </p:cNvSpPr>
          <p:nvPr>
            <p:ph sz="quarter" idx="1"/>
          </p:nvPr>
        </p:nvSpPr>
        <p:spPr/>
        <p:txBody>
          <a:bodyPr>
            <a:normAutofit/>
          </a:bodyPr>
          <a:lstStyle/>
          <a:p>
            <a:pPr algn="just"/>
            <a:r>
              <a:rPr lang="en-GB" sz="2400" dirty="0" smtClean="0"/>
              <a:t>In interpreted languages, the code is run from top to bottom and the result of running the code is immediately returned. You don't have to transform the code into a different form before the browser runs it. The code is received in its programmer-friendly text form and processed directly from that.</a:t>
            </a:r>
          </a:p>
          <a:p>
            <a:pPr algn="just"/>
            <a:r>
              <a:rPr lang="en-GB" sz="2400" dirty="0" smtClean="0"/>
              <a:t>Compiled languages on the other hand are transformed (compiled) into another form before they are run by the computer. For example, C/C++ are compiled into machine code that is then run by the computer. The program is executed from a binary format, which was generated from the original program source code.</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190</TotalTime>
  <Words>2168</Words>
  <Application>Microsoft Office PowerPoint</Application>
  <PresentationFormat>On-screen Show (4:3)</PresentationFormat>
  <Paragraphs>338</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Equity</vt:lpstr>
      <vt:lpstr>JavaScript</vt:lpstr>
      <vt:lpstr>Slide 2</vt:lpstr>
      <vt:lpstr>A high-level definition </vt:lpstr>
      <vt:lpstr>Slide 4</vt:lpstr>
      <vt:lpstr>The three layers build on top of one another nicely. Let's take a simple text label as an example. We can mark it up using HTML to give it structure and purpose:</vt:lpstr>
      <vt:lpstr>And finally, we can add some JavaScript to implement dynamic behavior:</vt:lpstr>
      <vt:lpstr>The core client-side JavaScript language consists of some common programming features that allow you to do things like:</vt:lpstr>
      <vt:lpstr>JavaScript running order </vt:lpstr>
      <vt:lpstr>Interpreted versus compiled code </vt:lpstr>
      <vt:lpstr>Slide 10</vt:lpstr>
      <vt:lpstr>Server-side versus client-side code </vt:lpstr>
      <vt:lpstr>Dynamic versus static code </vt:lpstr>
      <vt:lpstr>How do you add JavaScript to your page? </vt:lpstr>
      <vt:lpstr>Internal JavaScript </vt:lpstr>
      <vt:lpstr>Now we'll add some JavaScript inside our &lt;script&gt; element to make the page do something more interesting — add the following code just below the "// JavaScript goes here" line:</vt:lpstr>
      <vt:lpstr>External JavaScript </vt:lpstr>
      <vt:lpstr>Slide 17</vt:lpstr>
      <vt:lpstr>JavaScript Variables </vt:lpstr>
      <vt:lpstr>JavaScript Numbers </vt:lpstr>
      <vt:lpstr>JavaScript Strings </vt:lpstr>
      <vt:lpstr>JavaScript Objects </vt:lpstr>
      <vt:lpstr>JavaScript Arrays </vt:lpstr>
      <vt:lpstr>JavaScript Functions </vt:lpstr>
      <vt:lpstr>JavaScript Where To </vt:lpstr>
      <vt:lpstr>Slide 25</vt:lpstr>
      <vt:lpstr>Slide 26</vt:lpstr>
      <vt:lpstr>Slide 27</vt:lpstr>
      <vt:lpstr>External JavaScript Advantages </vt:lpstr>
      <vt:lpstr>External References </vt:lpstr>
      <vt:lpstr>What is ES6? </vt:lpstr>
      <vt:lpstr>Why Should I Learn ES6? </vt:lpstr>
      <vt:lpstr>Slide 32</vt:lpstr>
      <vt:lpstr>Declaring variables in es6</vt:lpstr>
      <vt:lpstr>var x = 5.6;</vt:lpstr>
      <vt:lpstr>let x = 5.6;</vt:lpstr>
      <vt:lpstr>const x = 5.6;</vt:lpstr>
      <vt:lpstr>JavaScript Arrow Function  </vt:lpstr>
      <vt:lpstr>Without  Arrow function : </vt:lpstr>
      <vt:lpstr>With Arrow Function: </vt:lpstr>
      <vt:lpstr>It gets shorter! If the function has only one statement, and the statement returns a value, you can remove the brackets and the return keyword: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b</dc:creator>
  <cp:lastModifiedBy>b</cp:lastModifiedBy>
  <cp:revision>18</cp:revision>
  <dcterms:created xsi:type="dcterms:W3CDTF">2023-03-21T06:38:07Z</dcterms:created>
  <dcterms:modified xsi:type="dcterms:W3CDTF">2023-03-23T16:25:29Z</dcterms:modified>
</cp:coreProperties>
</file>