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58" r:id="rId6"/>
    <p:sldId id="25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9109DDA-AFC1-422C-B089-F0C2C2B1232C}" type="datetimeFigureOut">
              <a:rPr lang="en-US" smtClean="0"/>
              <a:pPr/>
              <a:t>3/27/2023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21CC5B-560D-4A85-B9ED-EAEADB030F0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109DDA-AFC1-422C-B089-F0C2C2B1232C}"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1CC5B-560D-4A85-B9ED-EAEADB030F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109DDA-AFC1-422C-B089-F0C2C2B1232C}"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1CC5B-560D-4A85-B9ED-EAEADB030F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109DDA-AFC1-422C-B089-F0C2C2B1232C}"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1CC5B-560D-4A85-B9ED-EAEADB030F0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109DDA-AFC1-422C-B089-F0C2C2B1232C}" type="datetimeFigureOut">
              <a:rPr lang="en-US" smtClean="0"/>
              <a:pPr/>
              <a:t>3/27/2023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121CC5B-560D-4A85-B9ED-EAEADB030F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9109DDA-AFC1-422C-B089-F0C2C2B1232C}"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1CC5B-560D-4A85-B9ED-EAEADB030F0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9109DDA-AFC1-422C-B089-F0C2C2B1232C}" type="datetimeFigureOut">
              <a:rPr lang="en-US" smtClean="0"/>
              <a:pPr/>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1CC5B-560D-4A85-B9ED-EAEADB030F0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109DDA-AFC1-422C-B089-F0C2C2B1232C}" type="datetimeFigureOut">
              <a:rPr lang="en-US" smtClean="0"/>
              <a:pPr/>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1CC5B-560D-4A85-B9ED-EAEADB030F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09DDA-AFC1-422C-B089-F0C2C2B1232C}" type="datetimeFigureOut">
              <a:rPr lang="en-US" smtClean="0"/>
              <a:pPr/>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1CC5B-560D-4A85-B9ED-EAEADB030F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109DDA-AFC1-422C-B089-F0C2C2B1232C}"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1CC5B-560D-4A85-B9ED-EAEADB030F0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109DDA-AFC1-422C-B089-F0C2C2B1232C}" type="datetimeFigureOut">
              <a:rPr lang="en-US" smtClean="0"/>
              <a:pPr/>
              <a:t>3/27/2023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121CC5B-560D-4A85-B9ED-EAEADB030F0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9109DDA-AFC1-422C-B089-F0C2C2B1232C}" type="datetimeFigureOut">
              <a:rPr lang="en-US" smtClean="0"/>
              <a:pPr/>
              <a:t>3/27/2023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21CC5B-560D-4A85-B9ED-EAEADB030F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smtClean="0"/>
              <a:t>ES6</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7772400" cy="654032"/>
          </a:xfrm>
        </p:spPr>
        <p:txBody>
          <a:bodyPr>
            <a:normAutofit fontScale="90000"/>
          </a:bodyPr>
          <a:lstStyle/>
          <a:p>
            <a:r>
              <a:rPr lang="en-US" dirty="0" smtClean="0"/>
              <a:t>Accessing Array Elements</a:t>
            </a:r>
            <a:br>
              <a:rPr lang="en-US" dirty="0" smtClean="0"/>
            </a:br>
            <a:endParaRPr lang="en-US" dirty="0"/>
          </a:p>
        </p:txBody>
      </p:sp>
      <p:sp>
        <p:nvSpPr>
          <p:cNvPr id="3" name="Content Placeholder 2"/>
          <p:cNvSpPr>
            <a:spLocks noGrp="1"/>
          </p:cNvSpPr>
          <p:nvPr>
            <p:ph sz="quarter" idx="1"/>
          </p:nvPr>
        </p:nvSpPr>
        <p:spPr>
          <a:xfrm>
            <a:off x="357158" y="714356"/>
            <a:ext cx="8329642" cy="5305444"/>
          </a:xfrm>
        </p:spPr>
        <p:txBody>
          <a:bodyPr/>
          <a:lstStyle/>
          <a:p>
            <a:pPr>
              <a:buNone/>
            </a:pPr>
            <a:r>
              <a:rPr lang="en-GB" dirty="0" smtClean="0"/>
              <a:t>The array name followed by the subscript is used to refer to an array element.</a:t>
            </a:r>
          </a:p>
          <a:p>
            <a:pPr>
              <a:buNone/>
            </a:pPr>
            <a:r>
              <a:rPr lang="en-GB" dirty="0" smtClean="0"/>
              <a:t>Following is the syntax for the same.</a:t>
            </a:r>
          </a:p>
          <a:p>
            <a:pPr algn="ctr">
              <a:buNone/>
            </a:pPr>
            <a:r>
              <a:rPr lang="en-US" b="1" dirty="0" err="1" smtClean="0"/>
              <a:t>array_name</a:t>
            </a:r>
            <a:r>
              <a:rPr lang="en-US" b="1" dirty="0" smtClean="0"/>
              <a:t>[subscript]</a:t>
            </a:r>
          </a:p>
          <a:p>
            <a:pPr algn="ctr">
              <a:buNone/>
            </a:pPr>
            <a:endParaRPr lang="en-IN" b="1" dirty="0" smtClean="0"/>
          </a:p>
          <a:p>
            <a:pPr algn="ctr">
              <a:buNone/>
            </a:pPr>
            <a:r>
              <a:rPr lang="en-GB" dirty="0" err="1" smtClean="0"/>
              <a:t>var</a:t>
            </a:r>
            <a:r>
              <a:rPr lang="en-GB" dirty="0" smtClean="0"/>
              <a:t> alphas; alphas = ["1","2","3","4"] </a:t>
            </a:r>
          </a:p>
          <a:p>
            <a:pPr algn="ctr">
              <a:buNone/>
            </a:pPr>
            <a:r>
              <a:rPr lang="en-GB" b="1" dirty="0" smtClean="0"/>
              <a:t>console.log(alphas[0]); </a:t>
            </a:r>
          </a:p>
          <a:p>
            <a:pPr algn="ctr">
              <a:buNone/>
            </a:pPr>
            <a:r>
              <a:rPr lang="en-GB" b="1" dirty="0" smtClean="0"/>
              <a:t>console.log(alphas[1]);</a:t>
            </a:r>
            <a:endParaRPr lang="en-GB"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a:bodyPr>
          <a:lstStyle/>
          <a:p>
            <a:r>
              <a:rPr lang="en-GB" sz="2800" b="1" dirty="0" smtClean="0"/>
              <a:t>Single Statement Declaration and Initialization</a:t>
            </a:r>
            <a:endParaRPr lang="en-GB" sz="2800" b="1" dirty="0"/>
          </a:p>
        </p:txBody>
      </p:sp>
      <p:sp>
        <p:nvSpPr>
          <p:cNvPr id="3" name="Content Placeholder 2"/>
          <p:cNvSpPr>
            <a:spLocks noGrp="1"/>
          </p:cNvSpPr>
          <p:nvPr>
            <p:ph sz="quarter" idx="1"/>
          </p:nvPr>
        </p:nvSpPr>
        <p:spPr>
          <a:xfrm>
            <a:off x="357158" y="928670"/>
            <a:ext cx="8329642" cy="5091130"/>
          </a:xfrm>
        </p:spPr>
        <p:txBody>
          <a:bodyPr/>
          <a:lstStyle/>
          <a:p>
            <a:r>
              <a:rPr lang="en-US" dirty="0" err="1" smtClean="0"/>
              <a:t>var</a:t>
            </a:r>
            <a:r>
              <a:rPr lang="en-US" dirty="0" smtClean="0"/>
              <a:t> </a:t>
            </a:r>
            <a:r>
              <a:rPr lang="en-US" dirty="0" err="1" smtClean="0"/>
              <a:t>nums</a:t>
            </a:r>
            <a:r>
              <a:rPr lang="en-US" dirty="0" smtClean="0"/>
              <a:t> = [1,2,3,3] </a:t>
            </a:r>
          </a:p>
          <a:p>
            <a:pPr algn="ctr">
              <a:buNone/>
            </a:pPr>
            <a:r>
              <a:rPr lang="en-US" b="1" dirty="0" smtClean="0"/>
              <a:t>console.log(</a:t>
            </a:r>
            <a:r>
              <a:rPr lang="en-US" b="1" dirty="0" err="1" smtClean="0"/>
              <a:t>nums</a:t>
            </a:r>
            <a:r>
              <a:rPr lang="en-US" b="1" dirty="0" smtClean="0"/>
              <a:t>[0]); </a:t>
            </a:r>
          </a:p>
          <a:p>
            <a:pPr algn="ctr">
              <a:buNone/>
            </a:pPr>
            <a:r>
              <a:rPr lang="en-US" b="1" dirty="0" smtClean="0"/>
              <a:t>console.log(</a:t>
            </a:r>
            <a:r>
              <a:rPr lang="en-US" b="1" dirty="0" err="1" smtClean="0"/>
              <a:t>nums</a:t>
            </a:r>
            <a:r>
              <a:rPr lang="en-US" b="1" dirty="0" smtClean="0"/>
              <a:t>[1]);</a:t>
            </a:r>
          </a:p>
          <a:p>
            <a:pPr algn="ctr">
              <a:buNone/>
            </a:pPr>
            <a:r>
              <a:rPr lang="en-US" b="1" dirty="0" smtClean="0"/>
              <a:t> console.log(</a:t>
            </a:r>
            <a:r>
              <a:rPr lang="en-US" b="1" dirty="0" err="1" smtClean="0"/>
              <a:t>nums</a:t>
            </a:r>
            <a:r>
              <a:rPr lang="en-US" b="1" dirty="0" smtClean="0"/>
              <a:t>[2]); </a:t>
            </a:r>
          </a:p>
          <a:p>
            <a:pPr algn="ctr">
              <a:buNone/>
            </a:pPr>
            <a:r>
              <a:rPr lang="en-US" b="1" dirty="0" smtClean="0"/>
              <a:t>console.log(</a:t>
            </a:r>
            <a:r>
              <a:rPr lang="en-US" b="1" dirty="0" err="1" smtClean="0"/>
              <a:t>nums</a:t>
            </a:r>
            <a:r>
              <a:rPr lang="en-US" b="1" dirty="0" smtClean="0"/>
              <a:t>[3]);</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pPr algn="ctr"/>
            <a:r>
              <a:rPr lang="en-US" b="1" dirty="0" smtClean="0"/>
              <a:t>Array Object</a:t>
            </a:r>
            <a:endParaRPr lang="en-US" b="1" dirty="0"/>
          </a:p>
        </p:txBody>
      </p:sp>
      <p:sp>
        <p:nvSpPr>
          <p:cNvPr id="3" name="Content Placeholder 2"/>
          <p:cNvSpPr>
            <a:spLocks noGrp="1"/>
          </p:cNvSpPr>
          <p:nvPr>
            <p:ph sz="quarter" idx="1"/>
          </p:nvPr>
        </p:nvSpPr>
        <p:spPr>
          <a:xfrm>
            <a:off x="914400" y="857232"/>
            <a:ext cx="7772400" cy="5162568"/>
          </a:xfrm>
        </p:spPr>
        <p:txBody>
          <a:bodyPr/>
          <a:lstStyle/>
          <a:p>
            <a:pPr>
              <a:buNone/>
            </a:pPr>
            <a:r>
              <a:rPr lang="en-GB" dirty="0" smtClean="0"/>
              <a:t>An array can also be created using the Array object. The Array constructor can be passed as −</a:t>
            </a:r>
          </a:p>
          <a:p>
            <a:pPr>
              <a:buNone/>
            </a:pPr>
            <a:r>
              <a:rPr lang="en-GB" dirty="0" smtClean="0"/>
              <a:t>A numeric value that represents the size of the array or.</a:t>
            </a:r>
          </a:p>
          <a:p>
            <a:r>
              <a:rPr lang="en-GB" dirty="0" smtClean="0"/>
              <a:t>A list of comma separated values.</a:t>
            </a:r>
          </a:p>
          <a:p>
            <a:r>
              <a:rPr lang="en-GB" dirty="0" smtClean="0"/>
              <a:t>The following Examples create an array using this method.</a:t>
            </a:r>
            <a:endParaRPr lang="en-GB" dirty="0"/>
          </a:p>
        </p:txBody>
      </p:sp>
      <p:sp>
        <p:nvSpPr>
          <p:cNvPr id="20481" name="Rectangle 1"/>
          <p:cNvSpPr>
            <a:spLocks noChangeArrowheads="1"/>
          </p:cNvSpPr>
          <p:nvPr/>
        </p:nvSpPr>
        <p:spPr bwMode="auto">
          <a:xfrm>
            <a:off x="500034" y="3643314"/>
            <a:ext cx="7286676" cy="2877711"/>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0088"/>
                </a:solidFill>
                <a:effectLst/>
                <a:latin typeface="var(--bs-font-monospace)"/>
                <a:cs typeface="Arial" pitchFamily="34" charset="0"/>
              </a:rPr>
              <a:t>var</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err="1" smtClean="0">
                <a:ln>
                  <a:noFill/>
                </a:ln>
                <a:solidFill>
                  <a:srgbClr val="000000"/>
                </a:solidFill>
                <a:effectLst/>
                <a:latin typeface="var(--bs-font-monospace)"/>
                <a:cs typeface="Arial" pitchFamily="34" charset="0"/>
              </a:rPr>
              <a:t>arr_names</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smtClean="0">
                <a:ln>
                  <a:noFill/>
                </a:ln>
                <a:solidFill>
                  <a:srgbClr val="000088"/>
                </a:solidFill>
                <a:effectLst/>
                <a:latin typeface="var(--bs-font-monospace)"/>
                <a:cs typeface="Arial" pitchFamily="34" charset="0"/>
              </a:rPr>
              <a:t>new</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smtClean="0">
                <a:ln>
                  <a:noFill/>
                </a:ln>
                <a:solidFill>
                  <a:srgbClr val="660066"/>
                </a:solidFill>
                <a:effectLst/>
                <a:latin typeface="var(--bs-font-monospace)"/>
                <a:cs typeface="Arial" pitchFamily="34" charset="0"/>
              </a:rPr>
              <a:t>Array</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6666"/>
                </a:solidFill>
                <a:effectLst/>
                <a:latin typeface="var(--bs-font-monospace)"/>
                <a:cs typeface="Arial" pitchFamily="34" charset="0"/>
              </a:rPr>
              <a:t>4</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88"/>
                </a:solidFill>
                <a:effectLst/>
                <a:latin typeface="var(--bs-font-monospace)"/>
                <a:cs typeface="Arial" pitchFamily="34" charset="0"/>
              </a:rPr>
              <a:t>for</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err="1" smtClean="0">
                <a:ln>
                  <a:noFill/>
                </a:ln>
                <a:solidFill>
                  <a:srgbClr val="000088"/>
                </a:solidFill>
                <a:effectLst/>
                <a:latin typeface="var(--bs-font-monospace)"/>
                <a:cs typeface="Arial" pitchFamily="34" charset="0"/>
              </a:rPr>
              <a:t>var</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err="1" smtClean="0">
                <a:ln>
                  <a:noFill/>
                </a:ln>
                <a:solidFill>
                  <a:srgbClr val="000000"/>
                </a:solidFill>
                <a:effectLst/>
                <a:latin typeface="var(--bs-font-monospace)"/>
                <a:cs typeface="Arial" pitchFamily="34" charset="0"/>
              </a:rPr>
              <a:t>i</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smtClean="0">
                <a:ln>
                  <a:noFill/>
                </a:ln>
                <a:solidFill>
                  <a:srgbClr val="006666"/>
                </a:solidFill>
                <a:effectLst/>
                <a:latin typeface="var(--bs-font-monospace)"/>
                <a:cs typeface="Arial" pitchFamily="34" charset="0"/>
              </a:rPr>
              <a:t>0</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i</a:t>
            </a:r>
            <a:r>
              <a:rPr kumimoji="0" lang="en-US" sz="2800" b="0" i="0" u="none" strike="noStrike" cap="none" normalizeH="0" baseline="0" dirty="0" smtClean="0">
                <a:ln>
                  <a:noFill/>
                </a:ln>
                <a:solidFill>
                  <a:srgbClr val="666600"/>
                </a:solidFill>
                <a:effectLst/>
                <a:latin typeface="var(--bs-font-monospace)"/>
                <a:cs typeface="Arial" pitchFamily="34" charset="0"/>
              </a:rPr>
              <a:t>&lt;</a:t>
            </a:r>
            <a:r>
              <a:rPr kumimoji="0" lang="en-US" sz="2800" b="0" i="0" u="none" strike="noStrike" cap="none" normalizeH="0" baseline="0" dirty="0" err="1" smtClean="0">
                <a:ln>
                  <a:noFill/>
                </a:ln>
                <a:solidFill>
                  <a:srgbClr val="000000"/>
                </a:solidFill>
                <a:effectLst/>
                <a:latin typeface="var(--bs-font-monospace)"/>
                <a:cs typeface="Arial" pitchFamily="34" charset="0"/>
              </a:rPr>
              <a:t>arr_names</a:t>
            </a:r>
            <a:r>
              <a:rPr kumimoji="0" lang="en-US" sz="2800" b="0" i="0" u="none" strike="noStrike" cap="none" normalizeH="0" baseline="0" dirty="0" err="1" smtClean="0">
                <a:ln>
                  <a:noFill/>
                </a:ln>
                <a:solidFill>
                  <a:srgbClr val="666600"/>
                </a:solidFill>
                <a:effectLst/>
                <a:latin typeface="var(--bs-font-monospace)"/>
                <a:cs typeface="Arial" pitchFamily="34" charset="0"/>
              </a:rPr>
              <a:t>.</a:t>
            </a:r>
            <a:r>
              <a:rPr kumimoji="0" lang="en-US" sz="2800" b="0" i="0" u="none" strike="noStrike" cap="none" normalizeH="0" baseline="0" dirty="0" err="1" smtClean="0">
                <a:ln>
                  <a:noFill/>
                </a:ln>
                <a:solidFill>
                  <a:srgbClr val="000000"/>
                </a:solidFill>
                <a:effectLst/>
                <a:latin typeface="var(--bs-font-monospace)"/>
                <a:cs typeface="Arial" pitchFamily="34" charset="0"/>
              </a:rPr>
              <a:t>length</a:t>
            </a:r>
            <a:r>
              <a:rPr kumimoji="0" lang="en-US" sz="2800" b="0" i="0" u="none" strike="noStrike" cap="none" normalizeH="0" baseline="0" dirty="0" err="1" smtClean="0">
                <a:ln>
                  <a:noFill/>
                </a:ln>
                <a:solidFill>
                  <a:srgbClr val="666600"/>
                </a:solidFill>
                <a:effectLst/>
                <a:latin typeface="var(--bs-font-monospace)"/>
                <a:cs typeface="Arial" pitchFamily="34" charset="0"/>
              </a:rPr>
              <a:t>;</a:t>
            </a:r>
            <a:r>
              <a:rPr kumimoji="0" lang="en-US" sz="2800" b="0" i="0" u="none" strike="noStrike" cap="none" normalizeH="0" baseline="0" dirty="0" err="1" smtClean="0">
                <a:ln>
                  <a:noFill/>
                </a:ln>
                <a:solidFill>
                  <a:srgbClr val="000000"/>
                </a:solidFill>
                <a:effectLst/>
                <a:latin typeface="var(--bs-font-monospace)"/>
                <a:cs typeface="Arial" pitchFamily="34" charset="0"/>
              </a:rPr>
              <a:t>i</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err="1" smtClean="0">
                <a:ln>
                  <a:noFill/>
                </a:ln>
                <a:solidFill>
                  <a:srgbClr val="000000"/>
                </a:solidFill>
                <a:effectLst/>
                <a:latin typeface="var(--bs-font-monospace)"/>
                <a:cs typeface="Arial" pitchFamily="34" charset="0"/>
              </a:rPr>
              <a:t>arr_names</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err="1" smtClean="0">
                <a:ln>
                  <a:noFill/>
                </a:ln>
                <a:solidFill>
                  <a:srgbClr val="000000"/>
                </a:solidFill>
                <a:effectLst/>
                <a:latin typeface="var(--bs-font-monospace)"/>
                <a:cs typeface="Arial" pitchFamily="34" charset="0"/>
              </a:rPr>
              <a:t>i</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err="1" smtClean="0">
                <a:ln>
                  <a:noFill/>
                </a:ln>
                <a:solidFill>
                  <a:srgbClr val="000000"/>
                </a:solidFill>
                <a:effectLst/>
                <a:latin typeface="var(--bs-font-monospace)"/>
                <a:cs typeface="Arial" pitchFamily="34" charset="0"/>
              </a:rPr>
              <a:t>i</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 </a:t>
            </a:r>
            <a:r>
              <a:rPr kumimoji="0" lang="en-US" sz="2800" b="0" i="0" u="none" strike="noStrike" cap="none" normalizeH="0" baseline="0" dirty="0" smtClean="0">
                <a:ln>
                  <a:noFill/>
                </a:ln>
                <a:solidFill>
                  <a:srgbClr val="006666"/>
                </a:solidFill>
                <a:effectLst/>
                <a:latin typeface="var(--bs-font-monospace)"/>
                <a:cs typeface="Arial" pitchFamily="34" charset="0"/>
              </a:rPr>
              <a:t>2</a:t>
            </a:r>
            <a:r>
              <a:rPr kumimoji="0" lang="en-US" sz="28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ar(--bs-font-monospace)"/>
                <a:cs typeface="Arial" pitchFamily="34" charset="0"/>
              </a:rPr>
              <a:t>console</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log</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err="1" smtClean="0">
                <a:ln>
                  <a:noFill/>
                </a:ln>
                <a:solidFill>
                  <a:srgbClr val="000000"/>
                </a:solidFill>
                <a:effectLst/>
                <a:latin typeface="var(--bs-font-monospace)"/>
                <a:cs typeface="Arial" pitchFamily="34" charset="0"/>
              </a:rPr>
              <a:t>arr_names</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err="1" smtClean="0">
                <a:ln>
                  <a:noFill/>
                </a:ln>
                <a:solidFill>
                  <a:srgbClr val="000000"/>
                </a:solidFill>
                <a:effectLst/>
                <a:latin typeface="var(--bs-font-monospace)"/>
                <a:cs typeface="Arial" pitchFamily="34" charset="0"/>
              </a:rPr>
              <a:t>i</a:t>
            </a:r>
            <a:r>
              <a:rPr kumimoji="0" lang="en-US" sz="2800" b="0" i="0" u="none" strike="noStrike" cap="none" normalizeH="0" baseline="0" dirty="0" smtClean="0">
                <a:ln>
                  <a:noFill/>
                </a:ln>
                <a:solidFill>
                  <a:srgbClr val="666600"/>
                </a:solidFill>
                <a:effectLst/>
                <a:latin typeface="var(--bs-font-monospace)"/>
                <a:cs typeface="Arial" pitchFamily="34" charset="0"/>
              </a:rPr>
              <a:t>])</a:t>
            </a:r>
            <a:r>
              <a:rPr kumimoji="0" lang="en-US" sz="28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11156"/>
          </a:xfrm>
        </p:spPr>
        <p:txBody>
          <a:bodyPr>
            <a:normAutofit/>
          </a:bodyPr>
          <a:lstStyle/>
          <a:p>
            <a:r>
              <a:rPr lang="en-GB" sz="2400" b="1" dirty="0" smtClean="0">
                <a:latin typeface="Times New Roman" pitchFamily="18" charset="0"/>
                <a:cs typeface="Times New Roman" pitchFamily="18" charset="0"/>
              </a:rPr>
              <a:t>Array Constructor Accepts Comma-separated Values</a:t>
            </a:r>
            <a:endParaRPr lang="en-GB" sz="24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85720" y="928670"/>
            <a:ext cx="8401080" cy="5091130"/>
          </a:xfrm>
        </p:spPr>
        <p:txBody>
          <a:bodyPr/>
          <a:lstStyle/>
          <a:p>
            <a:pPr>
              <a:buNone/>
            </a:pPr>
            <a:r>
              <a:rPr lang="en-US" b="1" dirty="0" err="1" smtClean="0"/>
              <a:t>var</a:t>
            </a:r>
            <a:r>
              <a:rPr lang="en-US" b="1" dirty="0" smtClean="0"/>
              <a:t> names = new Array("</a:t>
            </a:r>
            <a:r>
              <a:rPr lang="en-US" b="1" dirty="0" err="1" smtClean="0"/>
              <a:t>Mary","Tom","Jack","Jill</a:t>
            </a:r>
            <a:r>
              <a:rPr lang="en-US" b="1" dirty="0" smtClean="0"/>
              <a:t>") </a:t>
            </a:r>
          </a:p>
          <a:p>
            <a:pPr>
              <a:buNone/>
            </a:pPr>
            <a:r>
              <a:rPr lang="en-US" b="1" dirty="0" smtClean="0"/>
              <a:t>for(</a:t>
            </a:r>
            <a:r>
              <a:rPr lang="en-US" b="1" dirty="0" err="1" smtClean="0"/>
              <a:t>var</a:t>
            </a:r>
            <a:r>
              <a:rPr lang="en-US" b="1" dirty="0" smtClean="0"/>
              <a:t> </a:t>
            </a:r>
            <a:r>
              <a:rPr lang="en-US" b="1" dirty="0" err="1" smtClean="0"/>
              <a:t>i</a:t>
            </a:r>
            <a:r>
              <a:rPr lang="en-US" b="1" dirty="0" smtClean="0"/>
              <a:t> = 0;i&lt;</a:t>
            </a:r>
            <a:r>
              <a:rPr lang="en-US" b="1" dirty="0" err="1" smtClean="0"/>
              <a:t>names.length;i</a:t>
            </a:r>
            <a:r>
              <a:rPr lang="en-US" b="1" dirty="0" smtClean="0"/>
              <a:t>++)</a:t>
            </a:r>
          </a:p>
          <a:p>
            <a:pPr>
              <a:buNone/>
            </a:pPr>
            <a:r>
              <a:rPr lang="en-US" b="1" dirty="0" smtClean="0"/>
              <a:t> { </a:t>
            </a:r>
          </a:p>
          <a:p>
            <a:pPr>
              <a:buNone/>
            </a:pPr>
            <a:r>
              <a:rPr lang="en-US" b="1" dirty="0" smtClean="0"/>
              <a:t>console.log(names[</a:t>
            </a:r>
            <a:r>
              <a:rPr lang="en-US" b="1" dirty="0" err="1" smtClean="0"/>
              <a:t>i</a:t>
            </a:r>
            <a:r>
              <a:rPr lang="en-US" b="1" dirty="0" smtClean="0"/>
              <a:t>]) </a:t>
            </a:r>
          </a:p>
          <a:p>
            <a:pPr>
              <a:buNone/>
            </a:pPr>
            <a:r>
              <a:rPr lang="en-US" b="1" dirty="0" smtClean="0"/>
              <a:t>}</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11156"/>
          </a:xfrm>
        </p:spPr>
        <p:txBody>
          <a:bodyPr>
            <a:normAutofit fontScale="90000"/>
          </a:bodyPr>
          <a:lstStyle/>
          <a:p>
            <a:pPr algn="ctr"/>
            <a:r>
              <a:rPr lang="en-US" b="1" dirty="0" smtClean="0"/>
              <a:t>Array Method </a:t>
            </a:r>
            <a:r>
              <a:rPr lang="en-US" b="1" dirty="0" err="1" smtClean="0"/>
              <a:t>concat</a:t>
            </a:r>
            <a:r>
              <a:rPr lang="en-US" b="1" dirty="0" smtClean="0"/>
              <a:t>()</a:t>
            </a:r>
            <a:endParaRPr lang="en-US" b="1" dirty="0"/>
          </a:p>
        </p:txBody>
      </p:sp>
      <p:sp>
        <p:nvSpPr>
          <p:cNvPr id="3" name="Content Placeholder 2"/>
          <p:cNvSpPr>
            <a:spLocks noGrp="1"/>
          </p:cNvSpPr>
          <p:nvPr>
            <p:ph sz="quarter" idx="1"/>
          </p:nvPr>
        </p:nvSpPr>
        <p:spPr>
          <a:xfrm>
            <a:off x="428596" y="928670"/>
            <a:ext cx="8258204" cy="5091130"/>
          </a:xfrm>
        </p:spPr>
        <p:txBody>
          <a:bodyPr/>
          <a:lstStyle/>
          <a:p>
            <a:pPr>
              <a:buNone/>
            </a:pPr>
            <a:r>
              <a:rPr lang="en-GB" dirty="0" err="1" smtClean="0"/>
              <a:t>concat</a:t>
            </a:r>
            <a:r>
              <a:rPr lang="en-GB" dirty="0" smtClean="0"/>
              <a:t>() method returns a new array comprised of this array joined with two or more arrays.</a:t>
            </a:r>
          </a:p>
          <a:p>
            <a:pPr>
              <a:buNone/>
            </a:pPr>
            <a:r>
              <a:rPr lang="en-GB" b="1" dirty="0" smtClean="0"/>
              <a:t>Syntax</a:t>
            </a:r>
          </a:p>
          <a:p>
            <a:pPr>
              <a:buNone/>
            </a:pPr>
            <a:r>
              <a:rPr lang="en-US" dirty="0" err="1" smtClean="0"/>
              <a:t>array.concat</a:t>
            </a:r>
            <a:r>
              <a:rPr lang="en-US" dirty="0" smtClean="0"/>
              <a:t>(value1, value2, ..., </a:t>
            </a:r>
            <a:r>
              <a:rPr lang="en-US" dirty="0" err="1" smtClean="0"/>
              <a:t>valueN</a:t>
            </a:r>
            <a:r>
              <a:rPr lang="en-US" dirty="0" smtClean="0"/>
              <a:t>);</a:t>
            </a:r>
          </a:p>
          <a:p>
            <a:pPr>
              <a:buNone/>
            </a:pPr>
            <a:r>
              <a:rPr lang="en-US" dirty="0" smtClean="0"/>
              <a:t>    </a:t>
            </a:r>
            <a:r>
              <a:rPr lang="en-US" b="1" dirty="0" err="1" smtClean="0"/>
              <a:t>var</a:t>
            </a:r>
            <a:r>
              <a:rPr lang="en-US" b="1" dirty="0" smtClean="0"/>
              <a:t> alpha = ["a", "b", "c"]; </a:t>
            </a:r>
          </a:p>
          <a:p>
            <a:pPr>
              <a:buNone/>
            </a:pPr>
            <a:r>
              <a:rPr lang="en-US" b="1" dirty="0" smtClean="0"/>
              <a:t>    </a:t>
            </a:r>
            <a:r>
              <a:rPr lang="en-US" b="1" dirty="0" err="1" smtClean="0"/>
              <a:t>var</a:t>
            </a:r>
            <a:r>
              <a:rPr lang="en-US" b="1" dirty="0" smtClean="0"/>
              <a:t> numeric = [1, 2, 3];</a:t>
            </a:r>
          </a:p>
          <a:p>
            <a:pPr>
              <a:buNone/>
            </a:pPr>
            <a:r>
              <a:rPr lang="en-US" b="1" dirty="0" smtClean="0"/>
              <a:t>    </a:t>
            </a:r>
            <a:r>
              <a:rPr lang="en-US" b="1" dirty="0" err="1" smtClean="0"/>
              <a:t>var</a:t>
            </a:r>
            <a:r>
              <a:rPr lang="en-US" b="1" dirty="0" smtClean="0"/>
              <a:t> </a:t>
            </a:r>
            <a:r>
              <a:rPr lang="en-US" b="1" dirty="0" err="1" smtClean="0"/>
              <a:t>alphaNumeric</a:t>
            </a:r>
            <a:r>
              <a:rPr lang="en-US" b="1" dirty="0" smtClean="0"/>
              <a:t> = </a:t>
            </a:r>
            <a:r>
              <a:rPr lang="en-US" b="1" dirty="0" err="1" smtClean="0"/>
              <a:t>alpha.concat</a:t>
            </a:r>
            <a:r>
              <a:rPr lang="en-US" b="1" dirty="0" smtClean="0"/>
              <a:t>(numeric); console.log("</a:t>
            </a:r>
            <a:r>
              <a:rPr lang="en-US" b="1" dirty="0" err="1" smtClean="0"/>
              <a:t>alphaNumeric</a:t>
            </a:r>
            <a:r>
              <a:rPr lang="en-US" b="1" dirty="0" smtClean="0"/>
              <a:t> : " + </a:t>
            </a:r>
            <a:r>
              <a:rPr lang="en-US" b="1" dirty="0" err="1" smtClean="0"/>
              <a:t>alphaNumeric</a:t>
            </a:r>
            <a:r>
              <a:rPr lang="en-US" b="1" dirty="0" smtClean="0"/>
              <a:t> );</a:t>
            </a:r>
            <a:endParaRPr lang="en-US" b="1" dirty="0"/>
          </a:p>
        </p:txBody>
      </p:sp>
      <p:sp>
        <p:nvSpPr>
          <p:cNvPr id="25601" name="Rectangle 1"/>
          <p:cNvSpPr>
            <a:spLocks noChangeArrowheads="1"/>
          </p:cNvSpPr>
          <p:nvPr/>
        </p:nvSpPr>
        <p:spPr bwMode="auto">
          <a:xfrm>
            <a:off x="571472" y="4857760"/>
            <a:ext cx="5357850" cy="969496"/>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Heebo"/>
                <a:cs typeface="Arial"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var(--bs-font-monospace)"/>
                <a:cs typeface="Arial" pitchFamily="34" charset="0"/>
              </a:rPr>
              <a:t>alphaNumeric</a:t>
            </a:r>
            <a:r>
              <a:rPr kumimoji="0" lang="en-US" sz="2400" b="0" i="0" u="none" strike="noStrike" cap="none" normalizeH="0" baseline="0" dirty="0" smtClean="0">
                <a:ln>
                  <a:noFill/>
                </a:ln>
                <a:solidFill>
                  <a:srgbClr val="000000"/>
                </a:solidFill>
                <a:effectLst/>
                <a:latin typeface="var(--bs-font-monospace)"/>
                <a:cs typeface="Arial" pitchFamily="34" charset="0"/>
              </a:rPr>
              <a:t> : a,b,c,1,2,3</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fontScale="90000"/>
          </a:bodyPr>
          <a:lstStyle/>
          <a:p>
            <a:r>
              <a:rPr lang="en-US" dirty="0" smtClean="0"/>
              <a:t>Array Method </a:t>
            </a:r>
            <a:r>
              <a:rPr lang="en-US" b="1" dirty="0" smtClean="0"/>
              <a:t>every()</a:t>
            </a:r>
            <a:endParaRPr lang="en-US" b="1" dirty="0"/>
          </a:p>
        </p:txBody>
      </p:sp>
      <p:sp>
        <p:nvSpPr>
          <p:cNvPr id="3" name="Content Placeholder 2"/>
          <p:cNvSpPr>
            <a:spLocks noGrp="1"/>
          </p:cNvSpPr>
          <p:nvPr>
            <p:ph sz="quarter" idx="1"/>
          </p:nvPr>
        </p:nvSpPr>
        <p:spPr>
          <a:xfrm>
            <a:off x="914400" y="1000108"/>
            <a:ext cx="7772400" cy="5019692"/>
          </a:xfrm>
        </p:spPr>
        <p:txBody>
          <a:bodyPr>
            <a:normAutofit/>
          </a:bodyPr>
          <a:lstStyle/>
          <a:p>
            <a:pPr>
              <a:buNone/>
            </a:pPr>
            <a:r>
              <a:rPr lang="en-GB" sz="1800" dirty="0" smtClean="0"/>
              <a:t>every method tests whether all the elements in an array passes the test implemented by the provided function.</a:t>
            </a:r>
          </a:p>
          <a:p>
            <a:pPr>
              <a:buNone/>
            </a:pPr>
            <a:r>
              <a:rPr lang="en-GB" sz="1800" b="1" dirty="0" smtClean="0"/>
              <a:t>Syntax</a:t>
            </a:r>
          </a:p>
          <a:p>
            <a:pPr>
              <a:buNone/>
            </a:pPr>
            <a:r>
              <a:rPr lang="en-GB" sz="1800" dirty="0" err="1" smtClean="0"/>
              <a:t>array.every</a:t>
            </a:r>
            <a:r>
              <a:rPr lang="en-GB" sz="1800" dirty="0" smtClean="0"/>
              <a:t>(</a:t>
            </a:r>
            <a:r>
              <a:rPr lang="en-GB" sz="1800" dirty="0" err="1" smtClean="0"/>
              <a:t>callback</a:t>
            </a:r>
            <a:r>
              <a:rPr lang="en-GB" sz="1800" dirty="0" smtClean="0"/>
              <a:t>[, </a:t>
            </a:r>
            <a:r>
              <a:rPr lang="en-GB" sz="1800" dirty="0" err="1" smtClean="0"/>
              <a:t>thisObject</a:t>
            </a:r>
            <a:r>
              <a:rPr lang="en-GB" sz="1800" dirty="0" smtClean="0"/>
              <a:t>]);</a:t>
            </a:r>
          </a:p>
          <a:p>
            <a:pPr>
              <a:buNone/>
            </a:pPr>
            <a:r>
              <a:rPr lang="en-GB" sz="1800" b="1" dirty="0" smtClean="0"/>
              <a:t>Return Value</a:t>
            </a:r>
          </a:p>
          <a:p>
            <a:r>
              <a:rPr lang="en-GB" sz="1800" dirty="0" smtClean="0"/>
              <a:t>Returns </a:t>
            </a:r>
            <a:r>
              <a:rPr lang="en-GB" sz="1800" b="1" dirty="0" smtClean="0"/>
              <a:t>true</a:t>
            </a:r>
            <a:r>
              <a:rPr lang="en-GB" sz="1800" dirty="0" smtClean="0"/>
              <a:t> if every element in this array satisfies the provided testing function.</a:t>
            </a:r>
          </a:p>
          <a:p>
            <a:pPr>
              <a:buNone/>
            </a:pPr>
            <a:r>
              <a:rPr lang="en-GB" sz="2000" b="1" dirty="0" smtClean="0"/>
              <a:t>function </a:t>
            </a:r>
            <a:r>
              <a:rPr lang="en-GB" sz="2000" b="1" dirty="0" err="1" smtClean="0"/>
              <a:t>isBigEnough</a:t>
            </a:r>
            <a:r>
              <a:rPr lang="en-GB" sz="2000" b="1" dirty="0" smtClean="0"/>
              <a:t>(element, index, array)</a:t>
            </a:r>
          </a:p>
          <a:p>
            <a:pPr>
              <a:buNone/>
            </a:pPr>
            <a:r>
              <a:rPr lang="en-GB" sz="2000" b="1" dirty="0" smtClean="0"/>
              <a:t> {</a:t>
            </a:r>
          </a:p>
          <a:p>
            <a:pPr>
              <a:buNone/>
            </a:pPr>
            <a:r>
              <a:rPr lang="en-GB" sz="2000" b="1" dirty="0" smtClean="0"/>
              <a:t> return (element &gt;= 10); </a:t>
            </a:r>
          </a:p>
          <a:p>
            <a:pPr>
              <a:buNone/>
            </a:pPr>
            <a:r>
              <a:rPr lang="en-GB" sz="2000" b="1" dirty="0" smtClean="0"/>
              <a:t>} </a:t>
            </a:r>
          </a:p>
          <a:p>
            <a:pPr>
              <a:buNone/>
            </a:pPr>
            <a:r>
              <a:rPr lang="en-GB" sz="2000" b="1" dirty="0" err="1" smtClean="0"/>
              <a:t>var</a:t>
            </a:r>
            <a:r>
              <a:rPr lang="en-GB" sz="2000" b="1" dirty="0" smtClean="0"/>
              <a:t> passed = [12, 5, 8, 130, 44].every(</a:t>
            </a:r>
            <a:r>
              <a:rPr lang="en-GB" sz="2000" b="1" dirty="0" err="1" smtClean="0"/>
              <a:t>isBigEnough</a:t>
            </a:r>
            <a:r>
              <a:rPr lang="en-GB" sz="2000" b="1" dirty="0" smtClean="0"/>
              <a:t>);</a:t>
            </a:r>
          </a:p>
          <a:p>
            <a:pPr>
              <a:buNone/>
            </a:pPr>
            <a:r>
              <a:rPr lang="en-GB" sz="2000" b="1" dirty="0" smtClean="0"/>
              <a:t>console.log("Test Value : " + passed );</a:t>
            </a:r>
            <a:endParaRPr lang="en-US" sz="2000" b="1" dirty="0"/>
          </a:p>
        </p:txBody>
      </p:sp>
      <p:sp>
        <p:nvSpPr>
          <p:cNvPr id="27649" name="Rectangle 1"/>
          <p:cNvSpPr>
            <a:spLocks noChangeArrowheads="1"/>
          </p:cNvSpPr>
          <p:nvPr/>
        </p:nvSpPr>
        <p:spPr bwMode="auto">
          <a:xfrm>
            <a:off x="500034" y="5429264"/>
            <a:ext cx="6786578" cy="754053"/>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Heebo"/>
                <a:cs typeface="Arial"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ar(--bs-font-monospace)"/>
                <a:cs typeface="Arial" pitchFamily="34" charset="0"/>
              </a:rPr>
              <a:t>Test Value : false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err="1" smtClean="0"/>
              <a:t>forEach</a:t>
            </a:r>
            <a:r>
              <a:rPr lang="en-GB" b="1" dirty="0" smtClean="0"/>
              <a:t>() method </a:t>
            </a:r>
            <a:r>
              <a:rPr lang="en-GB" dirty="0" smtClean="0"/>
              <a:t>calls a function for each element in the array</a:t>
            </a:r>
            <a:endParaRPr lang="en-US" dirty="0"/>
          </a:p>
        </p:txBody>
      </p:sp>
      <p:sp>
        <p:nvSpPr>
          <p:cNvPr id="3" name="Content Placeholder 2"/>
          <p:cNvSpPr>
            <a:spLocks noGrp="1"/>
          </p:cNvSpPr>
          <p:nvPr>
            <p:ph sz="quarter" idx="1"/>
          </p:nvPr>
        </p:nvSpPr>
        <p:spPr/>
        <p:txBody>
          <a:bodyPr>
            <a:normAutofit/>
          </a:bodyPr>
          <a:lstStyle/>
          <a:p>
            <a:pPr>
              <a:buNone/>
            </a:pPr>
            <a:r>
              <a:rPr lang="en-US" sz="1600" dirty="0" err="1" smtClean="0"/>
              <a:t>var</a:t>
            </a:r>
            <a:r>
              <a:rPr lang="en-US" sz="1600" dirty="0" smtClean="0"/>
              <a:t> </a:t>
            </a:r>
            <a:r>
              <a:rPr lang="en-US" sz="1600" dirty="0" err="1" smtClean="0"/>
              <a:t>nums</a:t>
            </a:r>
            <a:r>
              <a:rPr lang="en-US" sz="1600" dirty="0" smtClean="0"/>
              <a:t> = new Array(12,13,14,15)</a:t>
            </a:r>
          </a:p>
          <a:p>
            <a:pPr>
              <a:buNone/>
            </a:pPr>
            <a:r>
              <a:rPr lang="en-US" sz="1600" dirty="0" smtClean="0"/>
              <a:t> console.log("Printing original array......")</a:t>
            </a:r>
          </a:p>
          <a:p>
            <a:pPr>
              <a:buNone/>
            </a:pPr>
            <a:r>
              <a:rPr lang="en-US" sz="2000" b="1" dirty="0" smtClean="0"/>
              <a:t> </a:t>
            </a:r>
            <a:r>
              <a:rPr lang="en-US" sz="2000" b="1" dirty="0" err="1" smtClean="0"/>
              <a:t>nums.forEach</a:t>
            </a:r>
            <a:r>
              <a:rPr lang="en-US" sz="2000" b="1" dirty="0" smtClean="0"/>
              <a:t>(function(</a:t>
            </a:r>
            <a:r>
              <a:rPr lang="en-US" sz="2000" b="1" dirty="0" err="1" smtClean="0"/>
              <a:t>val,index</a:t>
            </a:r>
            <a:r>
              <a:rPr lang="en-US" sz="2000" b="1" dirty="0" smtClean="0"/>
              <a:t>) </a:t>
            </a:r>
          </a:p>
          <a:p>
            <a:pPr>
              <a:buNone/>
            </a:pPr>
            <a:r>
              <a:rPr lang="en-US" sz="1600" dirty="0" smtClean="0"/>
              <a:t>{ console.log(</a:t>
            </a:r>
            <a:r>
              <a:rPr lang="en-US" sz="1600" dirty="0" err="1" smtClean="0"/>
              <a:t>val</a:t>
            </a:r>
            <a:r>
              <a:rPr lang="en-US" sz="1600" dirty="0" smtClean="0"/>
              <a:t>) }) </a:t>
            </a:r>
          </a:p>
          <a:p>
            <a:pPr>
              <a:buNone/>
            </a:pPr>
            <a:r>
              <a:rPr lang="en-US" sz="1600" dirty="0" err="1" smtClean="0"/>
              <a:t>nums.reverse</a:t>
            </a:r>
            <a:r>
              <a:rPr lang="en-US" sz="1600" dirty="0" smtClean="0"/>
              <a:t>() //reverses the array element console.log("Printing Reversed array....") </a:t>
            </a:r>
            <a:r>
              <a:rPr lang="en-US" sz="1600" dirty="0" err="1" smtClean="0"/>
              <a:t>nums.forEach</a:t>
            </a:r>
            <a:r>
              <a:rPr lang="en-US" sz="1600" dirty="0" smtClean="0"/>
              <a:t>(function(</a:t>
            </a:r>
            <a:r>
              <a:rPr lang="en-US" sz="1600" dirty="0" err="1" smtClean="0"/>
              <a:t>val,index</a:t>
            </a:r>
            <a:r>
              <a:rPr lang="en-US" sz="1600" dirty="0" smtClean="0"/>
              <a:t>)</a:t>
            </a:r>
          </a:p>
          <a:p>
            <a:pPr>
              <a:buNone/>
            </a:pPr>
            <a:r>
              <a:rPr lang="en-US" sz="1600" dirty="0" smtClean="0"/>
              <a:t>{ console.log(</a:t>
            </a:r>
            <a:r>
              <a:rPr lang="en-US" sz="1600" dirty="0" err="1" smtClean="0"/>
              <a:t>val</a:t>
            </a:r>
            <a:r>
              <a:rPr lang="en-US" sz="1600" dirty="0" smtClean="0"/>
              <a:t>) })</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Array Method filter()</a:t>
            </a:r>
            <a:endParaRPr lang="en-US" dirty="0"/>
          </a:p>
        </p:txBody>
      </p:sp>
      <p:sp>
        <p:nvSpPr>
          <p:cNvPr id="3" name="Content Placeholder 2"/>
          <p:cNvSpPr>
            <a:spLocks noGrp="1"/>
          </p:cNvSpPr>
          <p:nvPr>
            <p:ph sz="quarter" idx="1"/>
          </p:nvPr>
        </p:nvSpPr>
        <p:spPr/>
        <p:txBody>
          <a:bodyPr/>
          <a:lstStyle/>
          <a:p>
            <a:r>
              <a:rPr lang="en-GB" dirty="0" smtClean="0"/>
              <a:t>filter() method creates a new array with all elements that pass the test implemented by the provided function.</a:t>
            </a:r>
            <a:endParaRPr lang="en-US" dirty="0"/>
          </a:p>
        </p:txBody>
      </p:sp>
      <p:sp>
        <p:nvSpPr>
          <p:cNvPr id="1025" name="Rectangle 1"/>
          <p:cNvSpPr>
            <a:spLocks noChangeArrowheads="1"/>
          </p:cNvSpPr>
          <p:nvPr/>
        </p:nvSpPr>
        <p:spPr bwMode="auto">
          <a:xfrm>
            <a:off x="428596" y="2928934"/>
            <a:ext cx="7072362" cy="2262158"/>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Times New Roman" pitchFamily="18" charset="0"/>
                <a:cs typeface="Times New Roman" pitchFamily="18" charset="0"/>
              </a:rPr>
              <a:t>function</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Times New Roman" pitchFamily="18" charset="0"/>
                <a:cs typeface="Times New Roman" pitchFamily="18" charset="0"/>
              </a:rPr>
              <a:t>isBigEnough</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element</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index</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array</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000088"/>
                </a:solidFill>
                <a:effectLst/>
                <a:latin typeface="Times New Roman" pitchFamily="18" charset="0"/>
                <a:cs typeface="Times New Roman" pitchFamily="18" charset="0"/>
              </a:rPr>
              <a:t>return</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element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&gt;=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006666"/>
                </a:solidFill>
                <a:effectLst/>
                <a:latin typeface="Times New Roman" pitchFamily="18" charset="0"/>
                <a:cs typeface="Times New Roman" pitchFamily="18" charset="0"/>
              </a:rPr>
              <a:t>10</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88"/>
                </a:solidFill>
                <a:effectLst/>
                <a:latin typeface="Times New Roman" pitchFamily="18" charset="0"/>
                <a:cs typeface="Times New Roman" pitchFamily="18" charset="0"/>
              </a:rPr>
              <a:t>var</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passed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6666"/>
                </a:solidFill>
                <a:effectLst/>
                <a:latin typeface="Times New Roman" pitchFamily="18" charset="0"/>
                <a:cs typeface="Times New Roman" pitchFamily="18" charset="0"/>
              </a:rPr>
              <a:t>12</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006666"/>
                </a:solidFill>
                <a:effectLst/>
                <a:latin typeface="Times New Roman" pitchFamily="18" charset="0"/>
                <a:cs typeface="Times New Roman" pitchFamily="18" charset="0"/>
              </a:rPr>
              <a:t>5</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006666"/>
                </a:solidFill>
                <a:effectLst/>
                <a:latin typeface="Times New Roman" pitchFamily="18" charset="0"/>
                <a:cs typeface="Times New Roman" pitchFamily="18" charset="0"/>
              </a:rPr>
              <a:t>8</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006666"/>
                </a:solidFill>
                <a:effectLst/>
                <a:latin typeface="Times New Roman" pitchFamily="18" charset="0"/>
                <a:cs typeface="Times New Roman" pitchFamily="18" charset="0"/>
              </a:rPr>
              <a:t>130</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006666"/>
                </a:solidFill>
                <a:effectLst/>
                <a:latin typeface="Times New Roman" pitchFamily="18" charset="0"/>
                <a:cs typeface="Times New Roman" pitchFamily="18" charset="0"/>
              </a:rPr>
              <a:t>44</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filter</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err="1" smtClean="0">
                <a:ln>
                  <a:noFill/>
                </a:ln>
                <a:solidFill>
                  <a:srgbClr val="000000"/>
                </a:solidFill>
                <a:effectLst/>
                <a:latin typeface="Times New Roman" pitchFamily="18" charset="0"/>
                <a:cs typeface="Times New Roman" pitchFamily="18" charset="0"/>
              </a:rPr>
              <a:t>isBigEnough</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console</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log</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8800"/>
                </a:solidFill>
                <a:effectLst/>
                <a:latin typeface="Times New Roman" pitchFamily="18" charset="0"/>
                <a:cs typeface="Times New Roman" pitchFamily="18" charset="0"/>
              </a:rPr>
              <a:t>"Test Value : "</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passed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6" name="Rectangle 2"/>
          <p:cNvSpPr>
            <a:spLocks noChangeArrowheads="1"/>
          </p:cNvSpPr>
          <p:nvPr/>
        </p:nvSpPr>
        <p:spPr bwMode="auto">
          <a:xfrm>
            <a:off x="857224" y="5500702"/>
            <a:ext cx="6143668" cy="477054"/>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Heebo"/>
                <a:cs typeface="Arial"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ar(--bs-font-monospace)"/>
                <a:cs typeface="Arial" pitchFamily="34" charset="0"/>
              </a:rPr>
              <a:t>Test Value :12,130,44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ES6 - Array Method join()</a:t>
            </a:r>
            <a:br>
              <a:rPr lang="en-US" dirty="0" smtClean="0"/>
            </a:br>
            <a:endParaRPr lang="en-US" dirty="0"/>
          </a:p>
        </p:txBody>
      </p:sp>
      <p:sp>
        <p:nvSpPr>
          <p:cNvPr id="3" name="Content Placeholder 2"/>
          <p:cNvSpPr>
            <a:spLocks noGrp="1"/>
          </p:cNvSpPr>
          <p:nvPr>
            <p:ph sz="quarter" idx="1"/>
          </p:nvPr>
        </p:nvSpPr>
        <p:spPr/>
        <p:txBody>
          <a:bodyPr/>
          <a:lstStyle/>
          <a:p>
            <a:r>
              <a:rPr lang="en-GB" dirty="0" smtClean="0"/>
              <a:t>join() method joins all the elements of an array into a string.</a:t>
            </a:r>
            <a:endParaRPr lang="en-US" dirty="0"/>
          </a:p>
        </p:txBody>
      </p:sp>
      <p:sp>
        <p:nvSpPr>
          <p:cNvPr id="30721" name="Rectangle 1"/>
          <p:cNvSpPr>
            <a:spLocks noChangeArrowheads="1"/>
          </p:cNvSpPr>
          <p:nvPr/>
        </p:nvSpPr>
        <p:spPr bwMode="auto">
          <a:xfrm>
            <a:off x="214282" y="2357430"/>
            <a:ext cx="7072362" cy="2200602"/>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88"/>
                </a:solidFill>
                <a:effectLst/>
                <a:latin typeface="var(--bs-font-monospace)"/>
                <a:cs typeface="Arial" pitchFamily="34" charset="0"/>
              </a:rPr>
              <a:t>var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arr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0088"/>
                </a:solidFill>
                <a:effectLst/>
                <a:latin typeface="var(--bs-font-monospace)"/>
                <a:cs typeface="Arial" pitchFamily="34" charset="0"/>
              </a:rPr>
              <a:t>new</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0066"/>
                </a:solidFill>
                <a:effectLst/>
                <a:latin typeface="var(--bs-font-monospace)"/>
                <a:cs typeface="Arial" pitchFamily="34" charset="0"/>
              </a:rPr>
              <a:t>Array</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8800"/>
                </a:solidFill>
                <a:effectLst/>
                <a:latin typeface="var(--bs-font-monospace)"/>
                <a:cs typeface="Arial" pitchFamily="34" charset="0"/>
              </a:rPr>
              <a:t>"</a:t>
            </a:r>
            <a:r>
              <a:rPr kumimoji="0" lang="en-US" sz="2000" b="0" i="0" u="none" strike="noStrike" cap="none" normalizeH="0" baseline="0" dirty="0" err="1" smtClean="0">
                <a:ln>
                  <a:noFill/>
                </a:ln>
                <a:solidFill>
                  <a:srgbClr val="008800"/>
                </a:solidFill>
                <a:effectLst/>
                <a:latin typeface="var(--bs-font-monospace)"/>
                <a:cs typeface="Arial" pitchFamily="34" charset="0"/>
              </a:rPr>
              <a:t>First"</a:t>
            </a:r>
            <a:r>
              <a:rPr kumimoji="0" lang="en-US" sz="2000" b="0" i="0" u="none" strike="noStrike" cap="none" normalizeH="0" baseline="0" dirty="0" err="1"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8800"/>
                </a:solidFill>
                <a:effectLst/>
                <a:latin typeface="var(--bs-font-monospace)"/>
                <a:cs typeface="Arial" pitchFamily="34" charset="0"/>
              </a:rPr>
              <a:t>"Second"</a:t>
            </a:r>
            <a:r>
              <a:rPr kumimoji="0" lang="en-US" sz="2000" b="0" i="0" u="none" strike="noStrike" cap="none" normalizeH="0" baseline="0" dirty="0" err="1"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8800"/>
                </a:solidFill>
                <a:effectLst/>
                <a:latin typeface="var(--bs-font-monospace)"/>
                <a:cs typeface="Arial" pitchFamily="34" charset="0"/>
              </a:rPr>
              <a:t>"Third</a:t>
            </a:r>
            <a:r>
              <a:rPr kumimoji="0" lang="en-US" sz="2000" b="0" i="0" u="none" strike="noStrike" cap="none" normalizeH="0" baseline="0" dirty="0" smtClean="0">
                <a:ln>
                  <a:noFill/>
                </a:ln>
                <a:solidFill>
                  <a:srgbClr val="008800"/>
                </a:solidFill>
                <a:effectLst/>
                <a:latin typeface="var(--bs-font-monospace)"/>
                <a:cs typeface="Arial" pitchFamily="34" charset="0"/>
              </a:rPr>
              <a: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88"/>
                </a:solidFill>
                <a:effectLst/>
                <a:latin typeface="var(--bs-font-monospace)"/>
                <a:cs typeface="Arial" pitchFamily="34" charset="0"/>
              </a:rPr>
              <a:t>var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str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arr</a:t>
            </a:r>
            <a:r>
              <a:rPr kumimoji="0" lang="en-US" sz="2000" b="0" i="0" u="none" strike="noStrike" cap="none" normalizeH="0" baseline="0" dirty="0" err="1"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0088"/>
                </a:solidFill>
                <a:effectLst/>
                <a:latin typeface="var(--bs-font-monospace)"/>
                <a:cs typeface="Arial" pitchFamily="34" charset="0"/>
              </a:rPr>
              <a:t>join</a:t>
            </a:r>
            <a:r>
              <a:rPr kumimoji="0" lang="en-US" sz="20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console</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log</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8800"/>
                </a:solidFill>
                <a:effectLst/>
                <a:latin typeface="var(--bs-font-monospace)"/>
                <a:cs typeface="Arial" pitchFamily="34" charset="0"/>
              </a:rPr>
              <a:t>"</a:t>
            </a:r>
            <a:r>
              <a:rPr kumimoji="0" lang="en-US" sz="2000" b="0" i="0" u="none" strike="noStrike" cap="none" normalizeH="0" baseline="0" dirty="0" err="1" smtClean="0">
                <a:ln>
                  <a:noFill/>
                </a:ln>
                <a:solidFill>
                  <a:srgbClr val="008800"/>
                </a:solidFill>
                <a:effectLst/>
                <a:latin typeface="var(--bs-font-monospace)"/>
                <a:cs typeface="Arial" pitchFamily="34" charset="0"/>
              </a:rPr>
              <a:t>str</a:t>
            </a:r>
            <a:r>
              <a:rPr kumimoji="0" lang="en-US" sz="2000" b="0" i="0" u="none" strike="noStrike" cap="none" normalizeH="0" baseline="0" dirty="0" smtClean="0">
                <a:ln>
                  <a:noFill/>
                </a:ln>
                <a:solidFill>
                  <a:srgbClr val="008800"/>
                </a:solidFill>
                <a:effectLst/>
                <a:latin typeface="var(--bs-font-monospace)"/>
                <a:cs typeface="Arial" pitchFamily="34" charset="0"/>
              </a:rPr>
              <a:t> : "</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str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88"/>
                </a:solidFill>
                <a:effectLst/>
                <a:latin typeface="var(--bs-font-monospace)"/>
                <a:cs typeface="Arial" pitchFamily="34" charset="0"/>
              </a:rPr>
              <a:t>var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str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arr</a:t>
            </a:r>
            <a:r>
              <a:rPr kumimoji="0" lang="en-US" sz="2000" b="0" i="0" u="none" strike="noStrike" cap="none" normalizeH="0" baseline="0" dirty="0" err="1"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0088"/>
                </a:solidFill>
                <a:effectLst/>
                <a:latin typeface="var(--bs-font-monospace)"/>
                <a:cs typeface="Arial" pitchFamily="34" charset="0"/>
              </a:rPr>
              <a:t>join</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88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console</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log</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8800"/>
                </a:solidFill>
                <a:effectLst/>
                <a:latin typeface="var(--bs-font-monospace)"/>
                <a:cs typeface="Arial" pitchFamily="34" charset="0"/>
              </a:rPr>
              <a:t>"</a:t>
            </a:r>
            <a:r>
              <a:rPr kumimoji="0" lang="en-US" sz="2000" b="0" i="0" u="none" strike="noStrike" cap="none" normalizeH="0" baseline="0" dirty="0" err="1" smtClean="0">
                <a:ln>
                  <a:noFill/>
                </a:ln>
                <a:solidFill>
                  <a:srgbClr val="008800"/>
                </a:solidFill>
                <a:effectLst/>
                <a:latin typeface="var(--bs-font-monospace)"/>
                <a:cs typeface="Arial" pitchFamily="34" charset="0"/>
              </a:rPr>
              <a:t>str</a:t>
            </a:r>
            <a:r>
              <a:rPr kumimoji="0" lang="en-US" sz="2000" b="0" i="0" u="none" strike="noStrike" cap="none" normalizeH="0" baseline="0" dirty="0" smtClean="0">
                <a:ln>
                  <a:noFill/>
                </a:ln>
                <a:solidFill>
                  <a:srgbClr val="008800"/>
                </a:solidFill>
                <a:effectLst/>
                <a:latin typeface="var(--bs-font-monospace)"/>
                <a:cs typeface="Arial" pitchFamily="34" charset="0"/>
              </a:rPr>
              <a:t> : "</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str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88"/>
                </a:solidFill>
                <a:effectLst/>
                <a:latin typeface="var(--bs-font-monospace)"/>
                <a:cs typeface="Arial" pitchFamily="34" charset="0"/>
              </a:rPr>
              <a:t>var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str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arr</a:t>
            </a:r>
            <a:r>
              <a:rPr kumimoji="0" lang="en-US" sz="2000" b="0" i="0" u="none" strike="noStrike" cap="none" normalizeH="0" baseline="0" dirty="0" err="1"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0088"/>
                </a:solidFill>
                <a:effectLst/>
                <a:latin typeface="var(--bs-font-monospace)"/>
                <a:cs typeface="Arial" pitchFamily="34" charset="0"/>
              </a:rPr>
              <a:t>join</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8800"/>
                </a:solidFill>
                <a:effectLst/>
                <a:latin typeface="var(--bs-font-monospace)"/>
                <a:cs typeface="Arial" pitchFamily="34" charset="0"/>
              </a:rPr>
              <a:t>" + "</a:t>
            </a:r>
            <a:r>
              <a:rPr kumimoji="0" lang="en-US" sz="20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console</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log</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8800"/>
                </a:solidFill>
                <a:effectLst/>
                <a:latin typeface="var(--bs-font-monospace)"/>
                <a:cs typeface="Arial" pitchFamily="34" charset="0"/>
              </a:rPr>
              <a:t>"</a:t>
            </a:r>
            <a:r>
              <a:rPr kumimoji="0" lang="en-US" sz="2000" b="0" i="0" u="none" strike="noStrike" cap="none" normalizeH="0" baseline="0" dirty="0" err="1" smtClean="0">
                <a:ln>
                  <a:noFill/>
                </a:ln>
                <a:solidFill>
                  <a:srgbClr val="008800"/>
                </a:solidFill>
                <a:effectLst/>
                <a:latin typeface="var(--bs-font-monospace)"/>
                <a:cs typeface="Arial" pitchFamily="34" charset="0"/>
              </a:rPr>
              <a:t>str</a:t>
            </a:r>
            <a:r>
              <a:rPr kumimoji="0" lang="en-US" sz="2000" b="0" i="0" u="none" strike="noStrike" cap="none" normalizeH="0" baseline="0" dirty="0" smtClean="0">
                <a:ln>
                  <a:noFill/>
                </a:ln>
                <a:solidFill>
                  <a:srgbClr val="008800"/>
                </a:solidFill>
                <a:effectLst/>
                <a:latin typeface="var(--bs-font-monospace)"/>
                <a:cs typeface="Arial" pitchFamily="34" charset="0"/>
              </a:rPr>
              <a:t> : "</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str</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2" name="Rectangle 2"/>
          <p:cNvSpPr>
            <a:spLocks noChangeArrowheads="1"/>
          </p:cNvSpPr>
          <p:nvPr/>
        </p:nvSpPr>
        <p:spPr bwMode="auto">
          <a:xfrm>
            <a:off x="857224" y="4714884"/>
            <a:ext cx="3714776" cy="1138773"/>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000000"/>
                </a:solidFill>
                <a:effectLst/>
                <a:latin typeface="Gill Sans Ultra Bold" pitchFamily="34" charset="0"/>
                <a:cs typeface="Arial"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var(--bs-font-monospace)"/>
                <a:cs typeface="Arial" pitchFamily="34" charset="0"/>
              </a:rPr>
              <a:t>str</a:t>
            </a:r>
            <a:r>
              <a:rPr kumimoji="0" lang="en-US" b="0" i="0" u="none" strike="noStrike" cap="none" normalizeH="0" baseline="0" dirty="0" smtClean="0">
                <a:ln>
                  <a:noFill/>
                </a:ln>
                <a:solidFill>
                  <a:srgbClr val="000000"/>
                </a:solidFill>
                <a:effectLst/>
                <a:latin typeface="var(--bs-font-monospace)"/>
                <a:cs typeface="Arial" pitchFamily="34" charset="0"/>
              </a:rPr>
              <a:t> : </a:t>
            </a:r>
            <a:r>
              <a:rPr kumimoji="0" lang="en-US" b="0" i="0" u="none" strike="noStrike" cap="none" normalizeH="0" baseline="0" dirty="0" err="1" smtClean="0">
                <a:ln>
                  <a:noFill/>
                </a:ln>
                <a:solidFill>
                  <a:srgbClr val="000000"/>
                </a:solidFill>
                <a:effectLst/>
                <a:latin typeface="var(--bs-font-monospace)"/>
                <a:cs typeface="Arial" pitchFamily="34" charset="0"/>
              </a:rPr>
              <a:t>First,Second,Third</a:t>
            </a:r>
            <a:r>
              <a:rPr kumimoji="0" lang="en-US"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var(--bs-font-monospace)"/>
                <a:cs typeface="Arial" pitchFamily="34" charset="0"/>
              </a:rPr>
              <a:t>str</a:t>
            </a:r>
            <a:r>
              <a:rPr kumimoji="0" lang="en-US" b="0" i="0" u="none" strike="noStrike" cap="none" normalizeH="0" baseline="0" dirty="0" smtClean="0">
                <a:ln>
                  <a:noFill/>
                </a:ln>
                <a:solidFill>
                  <a:srgbClr val="000000"/>
                </a:solidFill>
                <a:effectLst/>
                <a:latin typeface="var(--bs-font-monospace)"/>
                <a:cs typeface="Arial" pitchFamily="34" charset="0"/>
              </a:rPr>
              <a:t> : First, Second, Third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var(--bs-font-monospace)"/>
                <a:cs typeface="Arial" pitchFamily="34" charset="0"/>
              </a:rPr>
              <a:t>str</a:t>
            </a:r>
            <a:r>
              <a:rPr kumimoji="0" lang="en-US" b="0" i="0" u="none" strike="noStrike" cap="none" normalizeH="0" baseline="0" dirty="0" smtClean="0">
                <a:ln>
                  <a:noFill/>
                </a:ln>
                <a:solidFill>
                  <a:srgbClr val="000000"/>
                </a:solidFill>
                <a:effectLst/>
                <a:latin typeface="var(--bs-font-monospace)"/>
                <a:cs typeface="Arial" pitchFamily="34" charset="0"/>
              </a:rPr>
              <a:t> : First + Second + Third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ES6 - Array Method </a:t>
            </a:r>
            <a:r>
              <a:rPr lang="en-US" dirty="0" err="1" smtClean="0"/>
              <a:t>lastIndexOf</a:t>
            </a:r>
            <a:r>
              <a:rPr lang="en-US" dirty="0" smtClean="0"/>
              <a:t>()</a:t>
            </a:r>
            <a:br>
              <a:rPr lang="en-US" dirty="0" smtClean="0"/>
            </a:br>
            <a:endParaRPr lang="en-US" dirty="0"/>
          </a:p>
        </p:txBody>
      </p:sp>
      <p:sp>
        <p:nvSpPr>
          <p:cNvPr id="3" name="Content Placeholder 2"/>
          <p:cNvSpPr>
            <a:spLocks noGrp="1"/>
          </p:cNvSpPr>
          <p:nvPr>
            <p:ph sz="quarter" idx="1"/>
          </p:nvPr>
        </p:nvSpPr>
        <p:spPr/>
        <p:txBody>
          <a:bodyPr/>
          <a:lstStyle/>
          <a:p>
            <a:pPr algn="just">
              <a:buNone/>
            </a:pPr>
            <a:r>
              <a:rPr lang="en-GB" dirty="0" err="1" smtClean="0"/>
              <a:t>lastIndexOf</a:t>
            </a:r>
            <a:r>
              <a:rPr lang="en-GB" dirty="0" smtClean="0"/>
              <a:t>() method returns the last index at which a given element can be found in the array, or -1 if it is not present. The array is searched backwards, starting at </a:t>
            </a:r>
            <a:r>
              <a:rPr lang="en-GB" dirty="0" err="1" smtClean="0"/>
              <a:t>fromIndex</a:t>
            </a:r>
            <a:r>
              <a:rPr lang="en-GB" dirty="0" smtClean="0"/>
              <a:t>.</a:t>
            </a:r>
          </a:p>
          <a:p>
            <a:pPr algn="just"/>
            <a:endParaRPr lang="en-GB" dirty="0" smtClean="0"/>
          </a:p>
          <a:p>
            <a:pPr algn="just">
              <a:buNone/>
            </a:pPr>
            <a:r>
              <a:rPr lang="en-GB" b="1" dirty="0" err="1" smtClean="0"/>
              <a:t>var</a:t>
            </a:r>
            <a:r>
              <a:rPr lang="en-GB" b="1" dirty="0" smtClean="0"/>
              <a:t> index = [12, 5, 8, 130, 44].</a:t>
            </a:r>
            <a:r>
              <a:rPr lang="en-GB" b="1" dirty="0" err="1" smtClean="0"/>
              <a:t>lastIndexOf</a:t>
            </a:r>
            <a:r>
              <a:rPr lang="en-GB" b="1" dirty="0" smtClean="0"/>
              <a:t>(8); console.log("index is : " + index ); </a:t>
            </a:r>
            <a:endParaRPr lang="en-US" b="1" dirty="0"/>
          </a:p>
        </p:txBody>
      </p:sp>
      <p:sp>
        <p:nvSpPr>
          <p:cNvPr id="31745" name="Rectangle 1"/>
          <p:cNvSpPr>
            <a:spLocks noChangeArrowheads="1"/>
          </p:cNvSpPr>
          <p:nvPr/>
        </p:nvSpPr>
        <p:spPr bwMode="auto">
          <a:xfrm>
            <a:off x="357158" y="4429132"/>
            <a:ext cx="5357850" cy="969496"/>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Heebo"/>
                <a:cs typeface="Arial"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ar(--bs-font-monospace)"/>
                <a:cs typeface="Arial" pitchFamily="34" charset="0"/>
              </a:rPr>
              <a:t>index is : 3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Polyfilling</a:t>
            </a:r>
            <a:r>
              <a:rPr lang="en-US" b="1" dirty="0" smtClean="0"/>
              <a:t> &amp; </a:t>
            </a:r>
            <a:r>
              <a:rPr lang="en-US" b="1" dirty="0" err="1" smtClean="0"/>
              <a:t>Transpiling</a:t>
            </a:r>
            <a:r>
              <a:rPr lang="en-US" b="1" dirty="0" smtClean="0"/>
              <a:t/>
            </a:r>
            <a:br>
              <a:rPr lang="en-US" b="1" dirty="0" smtClean="0"/>
            </a:br>
            <a:endParaRPr lang="en-US" dirty="0"/>
          </a:p>
        </p:txBody>
      </p:sp>
      <p:sp>
        <p:nvSpPr>
          <p:cNvPr id="3" name="Content Placeholder 2"/>
          <p:cNvSpPr>
            <a:spLocks noGrp="1"/>
          </p:cNvSpPr>
          <p:nvPr>
            <p:ph sz="quarter" idx="1"/>
          </p:nvPr>
        </p:nvSpPr>
        <p:spPr>
          <a:xfrm>
            <a:off x="914400" y="1000108"/>
            <a:ext cx="7772400" cy="5019692"/>
          </a:xfrm>
        </p:spPr>
        <p:txBody>
          <a:bodyPr>
            <a:normAutofit fontScale="85000" lnSpcReduction="10000"/>
          </a:bodyPr>
          <a:lstStyle/>
          <a:p>
            <a:pPr algn="just">
              <a:lnSpc>
                <a:spcPct val="200000"/>
              </a:lnSpc>
              <a:buNone/>
            </a:pPr>
            <a:r>
              <a:rPr lang="en-GB"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Due to the rapid changes in version of JavaScript, the syntaxial forms and vocabulary are also updated in JavaScript, therefore it is seen that many of the JavaScript features are newer additions and may not necessarily be available in older browsers i.e. browsers running on older versions of JavaScript. Another problem is that some of the Browsers do not consider the newest features of JavaScript as safe due to the extreme power it is capable of showing, and hence they are not included or included as an experimental mode with limitations to restrict the usage. But why should we even discuss this? JavaScript is mainly used to develop client-side applications and the successful execution of the programs partially depend on the client’s machine i.e. the version of JavaScript available on the browser of the client.</a:t>
            </a:r>
            <a:endParaRPr lang="en-US" dirty="0">
              <a:latin typeface="Times New Roman" pitchFamily="18" charset="0"/>
              <a:cs typeface="Times New Roman" pitchFamily="18" charset="0"/>
            </a:endParaRPr>
          </a:p>
        </p:txBody>
      </p:sp>
      <p:sp>
        <p:nvSpPr>
          <p:cNvPr id="4" name="Rectangle 3"/>
          <p:cNvSpPr/>
          <p:nvPr/>
        </p:nvSpPr>
        <p:spPr>
          <a:xfrm>
            <a:off x="928662" y="5214950"/>
            <a:ext cx="7286676"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GB" dirty="0"/>
              <a:t>There are two primary techniques that a developer can use to “bring” the newer features of JavaScript to the older browsers namely </a:t>
            </a:r>
            <a:r>
              <a:rPr lang="en-GB" b="1" dirty="0" err="1"/>
              <a:t>Polyfilling</a:t>
            </a:r>
            <a:r>
              <a:rPr lang="en-GB" dirty="0"/>
              <a:t> and </a:t>
            </a:r>
            <a:r>
              <a:rPr lang="en-GB" b="1" dirty="0" err="1"/>
              <a:t>Transpiling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ES6 - Array Method map()</a:t>
            </a:r>
            <a:br>
              <a:rPr lang="en-US" dirty="0" smtClean="0"/>
            </a:br>
            <a:endParaRPr lang="en-US" dirty="0"/>
          </a:p>
        </p:txBody>
      </p:sp>
      <p:sp>
        <p:nvSpPr>
          <p:cNvPr id="3" name="Content Placeholder 2"/>
          <p:cNvSpPr>
            <a:spLocks noGrp="1"/>
          </p:cNvSpPr>
          <p:nvPr>
            <p:ph sz="quarter" idx="1"/>
          </p:nvPr>
        </p:nvSpPr>
        <p:spPr/>
        <p:txBody>
          <a:bodyPr/>
          <a:lstStyle/>
          <a:p>
            <a:pPr>
              <a:buNone/>
            </a:pPr>
            <a:r>
              <a:rPr lang="en-GB" dirty="0" smtClean="0"/>
              <a:t>map() method creates a new array with the results of calling a provided function on every element in this array.</a:t>
            </a:r>
          </a:p>
          <a:p>
            <a:pPr>
              <a:buNone/>
            </a:pPr>
            <a:r>
              <a:rPr lang="en-US" b="1" dirty="0" err="1" smtClean="0"/>
              <a:t>var</a:t>
            </a:r>
            <a:r>
              <a:rPr lang="en-US" b="1" dirty="0" smtClean="0"/>
              <a:t> numbers = [1, 4, 9]; </a:t>
            </a:r>
          </a:p>
          <a:p>
            <a:pPr>
              <a:buNone/>
            </a:pPr>
            <a:r>
              <a:rPr lang="en-US" b="1" dirty="0" err="1" smtClean="0"/>
              <a:t>var</a:t>
            </a:r>
            <a:r>
              <a:rPr lang="en-US" b="1" dirty="0" smtClean="0"/>
              <a:t> roots = numbers.map(</a:t>
            </a:r>
            <a:r>
              <a:rPr lang="en-US" b="1" dirty="0" err="1" smtClean="0"/>
              <a:t>Math.sqrt</a:t>
            </a:r>
            <a:r>
              <a:rPr lang="en-US" b="1" dirty="0" smtClean="0"/>
              <a:t>); </a:t>
            </a:r>
          </a:p>
          <a:p>
            <a:pPr>
              <a:buNone/>
            </a:pPr>
            <a:r>
              <a:rPr lang="en-US" b="1" dirty="0" smtClean="0"/>
              <a:t>console.log("roots is : “ + roots ); </a:t>
            </a:r>
          </a:p>
          <a:p>
            <a:pPr>
              <a:buNone/>
            </a:pPr>
            <a:r>
              <a:rPr lang="en-US" sz="3200" b="1" dirty="0" smtClean="0"/>
              <a:t>Output</a:t>
            </a:r>
          </a:p>
          <a:p>
            <a:pPr>
              <a:buNone/>
            </a:pPr>
            <a:r>
              <a:rPr lang="en-US" dirty="0" smtClean="0"/>
              <a:t>roots is : 1,2,3 </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Array Method push()</a:t>
            </a:r>
            <a:endParaRPr lang="en-US" dirty="0"/>
          </a:p>
        </p:txBody>
      </p:sp>
      <p:sp>
        <p:nvSpPr>
          <p:cNvPr id="3" name="Content Placeholder 2"/>
          <p:cNvSpPr>
            <a:spLocks noGrp="1"/>
          </p:cNvSpPr>
          <p:nvPr>
            <p:ph sz="quarter" idx="1"/>
          </p:nvPr>
        </p:nvSpPr>
        <p:spPr/>
        <p:txBody>
          <a:bodyPr/>
          <a:lstStyle/>
          <a:p>
            <a:pPr>
              <a:buNone/>
            </a:pPr>
            <a:r>
              <a:rPr lang="en-GB" dirty="0" smtClean="0"/>
              <a:t>push() method appends the given element(s) in the last of the array and returns the length of the new array.</a:t>
            </a:r>
          </a:p>
          <a:p>
            <a:pPr>
              <a:buNone/>
            </a:pPr>
            <a:r>
              <a:rPr lang="en-GB" sz="2000" b="1" dirty="0" err="1" smtClean="0"/>
              <a:t>var</a:t>
            </a:r>
            <a:r>
              <a:rPr lang="en-GB" sz="2000" b="1" dirty="0" smtClean="0"/>
              <a:t> numbers = new Array(1, 4, 9); </a:t>
            </a:r>
          </a:p>
          <a:p>
            <a:pPr>
              <a:buNone/>
            </a:pPr>
            <a:r>
              <a:rPr lang="en-GB" sz="2000" b="1" dirty="0" err="1" smtClean="0"/>
              <a:t>var</a:t>
            </a:r>
            <a:r>
              <a:rPr lang="en-GB" sz="2000" b="1" dirty="0" smtClean="0"/>
              <a:t> length = </a:t>
            </a:r>
            <a:r>
              <a:rPr lang="en-GB" sz="2000" b="1" dirty="0" err="1" smtClean="0"/>
              <a:t>numbers.push</a:t>
            </a:r>
            <a:r>
              <a:rPr lang="en-GB" sz="2000" b="1" dirty="0" smtClean="0"/>
              <a:t>(10); </a:t>
            </a:r>
          </a:p>
          <a:p>
            <a:pPr>
              <a:buNone/>
            </a:pPr>
            <a:r>
              <a:rPr lang="en-GB" sz="2000" b="1" dirty="0" smtClean="0"/>
              <a:t>console.log("new numbers is : " + numbers );</a:t>
            </a:r>
          </a:p>
          <a:p>
            <a:pPr>
              <a:buNone/>
            </a:pPr>
            <a:r>
              <a:rPr lang="en-GB" sz="2000" b="1" dirty="0" smtClean="0"/>
              <a:t> length = </a:t>
            </a:r>
            <a:r>
              <a:rPr lang="en-GB" sz="2000" b="1" dirty="0" err="1" smtClean="0"/>
              <a:t>numbers.push</a:t>
            </a:r>
            <a:r>
              <a:rPr lang="en-GB" sz="2000" b="1" dirty="0" smtClean="0"/>
              <a:t>(20); </a:t>
            </a:r>
          </a:p>
          <a:p>
            <a:pPr>
              <a:buNone/>
            </a:pPr>
            <a:r>
              <a:rPr lang="en-GB" sz="2000" b="1" dirty="0" smtClean="0"/>
              <a:t>console.log("new numbers is : " + numbers ); </a:t>
            </a:r>
            <a:endParaRPr lang="en-US" sz="2000" b="1" dirty="0"/>
          </a:p>
        </p:txBody>
      </p:sp>
      <p:sp>
        <p:nvSpPr>
          <p:cNvPr id="32769" name="Rectangle 1"/>
          <p:cNvSpPr>
            <a:spLocks noChangeArrowheads="1"/>
          </p:cNvSpPr>
          <p:nvPr/>
        </p:nvSpPr>
        <p:spPr bwMode="auto">
          <a:xfrm>
            <a:off x="357158" y="4714884"/>
            <a:ext cx="7143800" cy="846386"/>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Heebo"/>
                <a:cs typeface="Arial"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new numbers is : 1,4,9,10 new numbers is : 1,4,9,10,20</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642918"/>
            <a:ext cx="7772400" cy="582594"/>
          </a:xfrm>
        </p:spPr>
        <p:txBody>
          <a:bodyPr>
            <a:normAutofit fontScale="90000"/>
          </a:bodyPr>
          <a:lstStyle/>
          <a:p>
            <a:r>
              <a:rPr lang="en-US" dirty="0" smtClean="0"/>
              <a:t>ES6 - Array Method reduce()</a:t>
            </a:r>
            <a:br>
              <a:rPr lang="en-US" dirty="0" smtClean="0"/>
            </a:br>
            <a:endParaRPr lang="en-US" dirty="0"/>
          </a:p>
        </p:txBody>
      </p:sp>
      <p:sp>
        <p:nvSpPr>
          <p:cNvPr id="3" name="Content Placeholder 2"/>
          <p:cNvSpPr>
            <a:spLocks noGrp="1"/>
          </p:cNvSpPr>
          <p:nvPr>
            <p:ph sz="quarter" idx="1"/>
          </p:nvPr>
        </p:nvSpPr>
        <p:spPr>
          <a:xfrm>
            <a:off x="914400" y="857232"/>
            <a:ext cx="7772400" cy="5162568"/>
          </a:xfrm>
        </p:spPr>
        <p:txBody>
          <a:bodyPr/>
          <a:lstStyle/>
          <a:p>
            <a:pPr>
              <a:buNone/>
            </a:pPr>
            <a:r>
              <a:rPr lang="en-GB" dirty="0" smtClean="0"/>
              <a:t>reduce() method applies a function simultaneously against two values of the array (from left-to-right) as to reduce it to a single value.</a:t>
            </a:r>
          </a:p>
          <a:p>
            <a:pPr>
              <a:buNone/>
            </a:pPr>
            <a:r>
              <a:rPr lang="en-GB" sz="2000" b="1" dirty="0" err="1" smtClean="0"/>
              <a:t>var</a:t>
            </a:r>
            <a:r>
              <a:rPr lang="en-GB" sz="2000" b="1" dirty="0" smtClean="0"/>
              <a:t> total = [0, 1, 2, 3].reduce(function(a, b)</a:t>
            </a:r>
          </a:p>
          <a:p>
            <a:pPr>
              <a:buNone/>
            </a:pPr>
            <a:r>
              <a:rPr lang="en-GB" sz="2000" b="1" dirty="0" smtClean="0"/>
              <a:t>{ return a + b; }); </a:t>
            </a:r>
          </a:p>
          <a:p>
            <a:pPr>
              <a:buNone/>
            </a:pPr>
            <a:r>
              <a:rPr lang="en-GB" sz="2000" b="1" dirty="0" smtClean="0"/>
              <a:t>console.log("total is : " + total ); </a:t>
            </a:r>
            <a:endParaRPr lang="en-US" sz="2000" b="1" dirty="0"/>
          </a:p>
        </p:txBody>
      </p:sp>
      <p:sp>
        <p:nvSpPr>
          <p:cNvPr id="34818" name="Rectangle 2"/>
          <p:cNvSpPr>
            <a:spLocks noChangeArrowheads="1"/>
          </p:cNvSpPr>
          <p:nvPr/>
        </p:nvSpPr>
        <p:spPr bwMode="auto">
          <a:xfrm>
            <a:off x="285720" y="3929066"/>
            <a:ext cx="7358114" cy="969496"/>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Heebo"/>
                <a:cs typeface="Arial" pitchFamily="34" charset="0"/>
              </a:rPr>
              <a:t>Output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ar(--bs-font-monospace)"/>
                <a:cs typeface="Arial" pitchFamily="34" charset="0"/>
              </a:rPr>
              <a:t>total is : 6</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US" dirty="0" smtClean="0"/>
              <a:t>ES6 - Array Method reverse()</a:t>
            </a:r>
            <a:endParaRPr lang="en-US" dirty="0"/>
          </a:p>
        </p:txBody>
      </p:sp>
      <p:sp>
        <p:nvSpPr>
          <p:cNvPr id="3" name="Content Placeholder 2"/>
          <p:cNvSpPr>
            <a:spLocks noGrp="1"/>
          </p:cNvSpPr>
          <p:nvPr>
            <p:ph sz="quarter" idx="1"/>
          </p:nvPr>
        </p:nvSpPr>
        <p:spPr/>
        <p:txBody>
          <a:bodyPr/>
          <a:lstStyle/>
          <a:p>
            <a:r>
              <a:rPr lang="en-GB" dirty="0" smtClean="0"/>
              <a:t>reverse() method reverses the element of an array. The first array element becomes the last and the last becomes the first.</a:t>
            </a:r>
          </a:p>
          <a:p>
            <a:pPr>
              <a:buNone/>
            </a:pPr>
            <a:r>
              <a:rPr lang="en-GB" sz="2400" b="1" dirty="0" err="1" smtClean="0"/>
              <a:t>var</a:t>
            </a:r>
            <a:r>
              <a:rPr lang="en-GB" sz="2400" b="1" dirty="0" smtClean="0"/>
              <a:t> </a:t>
            </a:r>
            <a:r>
              <a:rPr lang="en-GB" sz="2400" b="1" dirty="0" err="1" smtClean="0"/>
              <a:t>arr</a:t>
            </a:r>
            <a:r>
              <a:rPr lang="en-GB" sz="2400" b="1" dirty="0" smtClean="0"/>
              <a:t> = [0, 1, 2, 3].reverse(); </a:t>
            </a:r>
          </a:p>
          <a:p>
            <a:pPr>
              <a:buNone/>
            </a:pPr>
            <a:r>
              <a:rPr lang="en-GB" sz="2400" b="1" dirty="0" smtClean="0"/>
              <a:t>console.log("Reversed array is : " + </a:t>
            </a:r>
            <a:r>
              <a:rPr lang="en-GB" sz="2400" b="1" dirty="0" err="1" smtClean="0"/>
              <a:t>arr</a:t>
            </a:r>
            <a:r>
              <a:rPr lang="en-GB" sz="2400" b="1" dirty="0" smtClean="0"/>
              <a:t> ); </a:t>
            </a:r>
            <a:endParaRPr lang="en-US" sz="2400" b="1" dirty="0"/>
          </a:p>
        </p:txBody>
      </p:sp>
      <p:sp>
        <p:nvSpPr>
          <p:cNvPr id="35841" name="Rectangle 1"/>
          <p:cNvSpPr>
            <a:spLocks noChangeArrowheads="1"/>
          </p:cNvSpPr>
          <p:nvPr/>
        </p:nvSpPr>
        <p:spPr bwMode="auto">
          <a:xfrm>
            <a:off x="214282" y="4143380"/>
            <a:ext cx="7072362" cy="846386"/>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Heebo"/>
                <a:cs typeface="Arial" pitchFamily="34" charset="0"/>
              </a:rPr>
              <a:t>Output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Reversed array is : 3,2,1,0</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US" dirty="0" smtClean="0"/>
              <a:t>ES6 - Array Method shift()</a:t>
            </a:r>
            <a:endParaRPr lang="en-US" dirty="0"/>
          </a:p>
        </p:txBody>
      </p:sp>
      <p:sp>
        <p:nvSpPr>
          <p:cNvPr id="3" name="Content Placeholder 2"/>
          <p:cNvSpPr>
            <a:spLocks noGrp="1"/>
          </p:cNvSpPr>
          <p:nvPr>
            <p:ph sz="quarter" idx="1"/>
          </p:nvPr>
        </p:nvSpPr>
        <p:spPr/>
        <p:txBody>
          <a:bodyPr/>
          <a:lstStyle/>
          <a:p>
            <a:r>
              <a:rPr lang="en-GB" dirty="0" smtClean="0"/>
              <a:t>shift()method removes the first element from an array and returns that element</a:t>
            </a:r>
          </a:p>
          <a:p>
            <a:pPr>
              <a:buNone/>
            </a:pPr>
            <a:r>
              <a:rPr lang="en-GB" sz="2400" b="1" dirty="0" err="1" smtClean="0"/>
              <a:t>var</a:t>
            </a:r>
            <a:r>
              <a:rPr lang="en-GB" sz="2400" b="1" dirty="0" smtClean="0"/>
              <a:t> </a:t>
            </a:r>
            <a:r>
              <a:rPr lang="en-GB" sz="2400" b="1" dirty="0" err="1" smtClean="0"/>
              <a:t>arr</a:t>
            </a:r>
            <a:r>
              <a:rPr lang="en-GB" sz="2400" b="1" dirty="0" smtClean="0"/>
              <a:t> = [10, 1, 2, 3].shift(); </a:t>
            </a:r>
          </a:p>
          <a:p>
            <a:pPr>
              <a:buNone/>
            </a:pPr>
            <a:r>
              <a:rPr lang="en-GB" sz="2400" b="1" dirty="0" smtClean="0"/>
              <a:t>console.log("Shifted value is : " + </a:t>
            </a:r>
            <a:r>
              <a:rPr lang="en-GB" sz="2400" b="1" dirty="0" err="1" smtClean="0"/>
              <a:t>arr</a:t>
            </a:r>
            <a:r>
              <a:rPr lang="en-GB" sz="2400" b="1" dirty="0" smtClean="0"/>
              <a:t> ) </a:t>
            </a:r>
            <a:endParaRPr lang="en-US" sz="2400" b="1" dirty="0"/>
          </a:p>
        </p:txBody>
      </p:sp>
      <p:sp>
        <p:nvSpPr>
          <p:cNvPr id="36865" name="Rectangle 1"/>
          <p:cNvSpPr>
            <a:spLocks noChangeArrowheads="1"/>
          </p:cNvSpPr>
          <p:nvPr/>
        </p:nvSpPr>
        <p:spPr bwMode="auto">
          <a:xfrm>
            <a:off x="214282" y="3929066"/>
            <a:ext cx="8501122" cy="1215717"/>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smtClean="0">
                <a:ln>
                  <a:noFill/>
                </a:ln>
                <a:solidFill>
                  <a:srgbClr val="000000"/>
                </a:solidFill>
                <a:effectLst/>
                <a:latin typeface="Heebo"/>
                <a:cs typeface="Arial" pitchFamily="34" charset="0"/>
              </a:rPr>
              <a:t>Output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var(--bs-font-monospace)"/>
                <a:cs typeface="Arial" pitchFamily="34" charset="0"/>
              </a:rPr>
              <a:t>Shifted value is : 10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ES6 - Array Method sort()</a:t>
            </a:r>
            <a:endParaRPr lang="en-US" dirty="0"/>
          </a:p>
        </p:txBody>
      </p:sp>
      <p:sp>
        <p:nvSpPr>
          <p:cNvPr id="3" name="Content Placeholder 2"/>
          <p:cNvSpPr>
            <a:spLocks noGrp="1"/>
          </p:cNvSpPr>
          <p:nvPr>
            <p:ph sz="quarter" idx="1"/>
          </p:nvPr>
        </p:nvSpPr>
        <p:spPr/>
        <p:txBody>
          <a:bodyPr/>
          <a:lstStyle/>
          <a:p>
            <a:r>
              <a:rPr lang="en-GB" dirty="0" smtClean="0"/>
              <a:t>sort() method sorts the elements of an array.</a:t>
            </a:r>
          </a:p>
          <a:p>
            <a:pPr>
              <a:buNone/>
            </a:pPr>
            <a:r>
              <a:rPr lang="en-US" sz="1800" b="1" dirty="0" err="1" smtClean="0"/>
              <a:t>var</a:t>
            </a:r>
            <a:r>
              <a:rPr lang="en-US" sz="1800" b="1" dirty="0" smtClean="0"/>
              <a:t> </a:t>
            </a:r>
            <a:r>
              <a:rPr lang="en-US" sz="1800" b="1" dirty="0" err="1" smtClean="0"/>
              <a:t>arr</a:t>
            </a:r>
            <a:r>
              <a:rPr lang="en-US" sz="1800" b="1" dirty="0" smtClean="0"/>
              <a:t> = new Array("orange", "mango", "banana", "sugar"); </a:t>
            </a:r>
          </a:p>
          <a:p>
            <a:pPr>
              <a:buNone/>
            </a:pPr>
            <a:r>
              <a:rPr lang="en-US" sz="1800" b="1" dirty="0" err="1" smtClean="0"/>
              <a:t>var</a:t>
            </a:r>
            <a:r>
              <a:rPr lang="en-US" sz="1800" b="1" dirty="0" smtClean="0"/>
              <a:t> sorted = </a:t>
            </a:r>
            <a:r>
              <a:rPr lang="en-US" sz="1800" b="1" dirty="0" err="1" smtClean="0"/>
              <a:t>arr.sort</a:t>
            </a:r>
            <a:r>
              <a:rPr lang="en-US" sz="1800" b="1" dirty="0" smtClean="0"/>
              <a:t>();</a:t>
            </a:r>
          </a:p>
          <a:p>
            <a:pPr>
              <a:buNone/>
            </a:pPr>
            <a:r>
              <a:rPr lang="en-US" sz="1800" b="1" dirty="0" smtClean="0"/>
              <a:t> console.log("Returned string is : " + sorted ); </a:t>
            </a:r>
            <a:endParaRPr lang="en-US" sz="1800" b="1" dirty="0"/>
          </a:p>
        </p:txBody>
      </p:sp>
      <p:sp>
        <p:nvSpPr>
          <p:cNvPr id="37889" name="Rectangle 1"/>
          <p:cNvSpPr>
            <a:spLocks noChangeArrowheads="1"/>
          </p:cNvSpPr>
          <p:nvPr/>
        </p:nvSpPr>
        <p:spPr bwMode="auto">
          <a:xfrm>
            <a:off x="571472" y="3714752"/>
            <a:ext cx="8001056" cy="969496"/>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Heebo"/>
                <a:cs typeface="Arial" pitchFamily="34" charset="0"/>
              </a:rPr>
              <a:t>Output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ar(--bs-font-monospace)"/>
                <a:cs typeface="Arial" pitchFamily="34" charset="0"/>
              </a:rPr>
              <a:t>Returned string is : </a:t>
            </a:r>
            <a:r>
              <a:rPr kumimoji="0" lang="en-US" sz="2400" b="0" i="0" u="none" strike="noStrike" cap="none" normalizeH="0" baseline="0" dirty="0" err="1" smtClean="0">
                <a:ln>
                  <a:noFill/>
                </a:ln>
                <a:solidFill>
                  <a:srgbClr val="000000"/>
                </a:solidFill>
                <a:effectLst/>
                <a:latin typeface="var(--bs-font-monospace)"/>
                <a:cs typeface="Arial" pitchFamily="34" charset="0"/>
              </a:rPr>
              <a:t>banana,mango,orange,sugar</a:t>
            </a:r>
            <a:r>
              <a:rPr kumimoji="0" lang="en-US" sz="2400" b="0" i="0" u="none" strike="noStrike" cap="none" normalizeH="0" baseline="0" dirty="0" smtClean="0">
                <a:ln>
                  <a:noFill/>
                </a:ln>
                <a:solidFill>
                  <a:srgbClr val="000000"/>
                </a:solidFill>
                <a:effectLst/>
                <a:latin typeface="var(--bs-font-monospace)"/>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Promise</a:t>
            </a:r>
            <a:br>
              <a:rPr lang="en-US" b="1" dirty="0" smtClean="0"/>
            </a:br>
            <a:endParaRPr lang="en-US" dirty="0"/>
          </a:p>
        </p:txBody>
      </p:sp>
      <p:sp>
        <p:nvSpPr>
          <p:cNvPr id="3" name="Content Placeholder 2"/>
          <p:cNvSpPr>
            <a:spLocks noGrp="1"/>
          </p:cNvSpPr>
          <p:nvPr>
            <p:ph sz="quarter" idx="1"/>
          </p:nvPr>
        </p:nvSpPr>
        <p:spPr>
          <a:xfrm>
            <a:off x="914400" y="1000108"/>
            <a:ext cx="7772400" cy="5019692"/>
          </a:xfrm>
        </p:spPr>
        <p:txBody>
          <a:bodyPr/>
          <a:lstStyle/>
          <a:p>
            <a:r>
              <a:rPr lang="en-GB" dirty="0" smtClean="0"/>
              <a:t>imagine that you’re a top singer, and fans ask day and night for your upcoming song.</a:t>
            </a:r>
          </a:p>
          <a:p>
            <a:r>
              <a:rPr lang="en-GB" dirty="0" smtClean="0"/>
              <a:t>To get some relief, you promise to send it to them when it’s published. You give your fans a list. They can fill in their email addresses, so that when the song becomes available, all subscribed parties instantly receive it. And even if something goes very wrong, say, a fire in the studio, so that you can’t publish the song, they will still be notified.</a:t>
            </a:r>
          </a:p>
          <a:p>
            <a:r>
              <a:rPr lang="en-GB" dirty="0" smtClean="0"/>
              <a:t>Everyone is happy: you, because the people don’t crowd you anymore, and fans, because they won’t miss the song.</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is a real-life analogy for things we often have in programming:</a:t>
            </a:r>
            <a:endParaRPr lang="en-US" dirty="0"/>
          </a:p>
        </p:txBody>
      </p:sp>
      <p:sp>
        <p:nvSpPr>
          <p:cNvPr id="3" name="Content Placeholder 2"/>
          <p:cNvSpPr>
            <a:spLocks noGrp="1"/>
          </p:cNvSpPr>
          <p:nvPr>
            <p:ph sz="quarter" idx="1"/>
          </p:nvPr>
        </p:nvSpPr>
        <p:spPr>
          <a:xfrm>
            <a:off x="500034" y="1447800"/>
            <a:ext cx="8186766" cy="4572000"/>
          </a:xfrm>
        </p:spPr>
        <p:txBody>
          <a:bodyPr>
            <a:normAutofit lnSpcReduction="10000"/>
          </a:bodyPr>
          <a:lstStyle/>
          <a:p>
            <a:pPr marL="514350" indent="-514350" algn="just">
              <a:buFont typeface="+mj-lt"/>
              <a:buAutoNum type="arabicPeriod"/>
            </a:pPr>
            <a:r>
              <a:rPr lang="en-GB" dirty="0" smtClean="0"/>
              <a:t>A “producing code” that does something and takes time. For instance, some code that loads the data over a network. That’s a “singer”.</a:t>
            </a:r>
          </a:p>
          <a:p>
            <a:pPr marL="514350" indent="-514350" algn="just">
              <a:buFont typeface="+mj-lt"/>
              <a:buAutoNum type="arabicPeriod"/>
            </a:pPr>
            <a:r>
              <a:rPr lang="en-GB" dirty="0" smtClean="0"/>
              <a:t>A “consuming code” that wants the result of the “producing code” once it’s ready. Many functions may need that result. These are the “fans”.</a:t>
            </a:r>
          </a:p>
          <a:p>
            <a:pPr marL="514350" indent="-514350" algn="just">
              <a:buFont typeface="+mj-lt"/>
              <a:buAutoNum type="arabicPeriod"/>
            </a:pPr>
            <a:r>
              <a:rPr lang="en-GB" dirty="0" smtClean="0"/>
              <a:t>A </a:t>
            </a:r>
            <a:r>
              <a:rPr lang="en-GB" i="1" dirty="0" smtClean="0"/>
              <a:t>promise</a:t>
            </a:r>
            <a:r>
              <a:rPr lang="en-GB" dirty="0" smtClean="0"/>
              <a:t> is a special JavaScript object that links the “producing code” and the “consuming code” together. In terms of our analogy: this is the “subscription list”. The “producing code” takes whatever time it needs to produce the promised result, and the “promise” makes that result available to all of the subscribed code when it’s ready.</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lstStyle/>
          <a:p>
            <a:pPr algn="ctr">
              <a:buNone/>
            </a:pPr>
            <a:r>
              <a:rPr lang="en-GB" i="1" dirty="0" smtClean="0"/>
              <a:t>"I Promise a Result!"</a:t>
            </a:r>
            <a:endParaRPr lang="en-GB" dirty="0" smtClean="0"/>
          </a:p>
          <a:p>
            <a:r>
              <a:rPr lang="en-GB" dirty="0" smtClean="0"/>
              <a:t>"Producing code" is code that can take some time</a:t>
            </a:r>
          </a:p>
          <a:p>
            <a:r>
              <a:rPr lang="en-GB" dirty="0" smtClean="0"/>
              <a:t>"Consuming code" is code that must wait for the result</a:t>
            </a:r>
          </a:p>
          <a:p>
            <a:pPr>
              <a:buNone/>
            </a:pPr>
            <a:r>
              <a:rPr lang="en-GB" dirty="0" smtClean="0"/>
              <a:t>A Promise is a JavaScript object that links producing code and consuming code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US" dirty="0" smtClean="0"/>
              <a:t>JavaScript Promise Object</a:t>
            </a:r>
            <a:endParaRPr lang="en-US" dirty="0"/>
          </a:p>
        </p:txBody>
      </p:sp>
      <p:sp>
        <p:nvSpPr>
          <p:cNvPr id="3" name="Content Placeholder 2"/>
          <p:cNvSpPr>
            <a:spLocks noGrp="1"/>
          </p:cNvSpPr>
          <p:nvPr>
            <p:ph sz="quarter" idx="1"/>
          </p:nvPr>
        </p:nvSpPr>
        <p:spPr>
          <a:xfrm>
            <a:off x="914400" y="1071546"/>
            <a:ext cx="7772400" cy="4948254"/>
          </a:xfrm>
        </p:spPr>
        <p:txBody>
          <a:bodyPr>
            <a:normAutofit fontScale="92500" lnSpcReduction="20000"/>
          </a:bodyPr>
          <a:lstStyle/>
          <a:p>
            <a:pPr>
              <a:buNone/>
            </a:pPr>
            <a:r>
              <a:rPr lang="en-GB" dirty="0" smtClean="0"/>
              <a:t>A JavaScript Promise object contains both the producing code and calls to the consuming code:</a:t>
            </a:r>
          </a:p>
          <a:p>
            <a:pPr>
              <a:buNone/>
            </a:pPr>
            <a:r>
              <a:rPr lang="en-US" dirty="0" smtClean="0"/>
              <a:t>let </a:t>
            </a:r>
            <a:r>
              <a:rPr lang="en-US" dirty="0" err="1" smtClean="0"/>
              <a:t>myPromise</a:t>
            </a:r>
            <a:r>
              <a:rPr lang="en-US" dirty="0" smtClean="0"/>
              <a:t> = new Promise(function(</a:t>
            </a:r>
            <a:r>
              <a:rPr lang="en-US" dirty="0" err="1" smtClean="0"/>
              <a:t>myResolve</a:t>
            </a:r>
            <a:r>
              <a:rPr lang="en-US" dirty="0" smtClean="0"/>
              <a:t>, </a:t>
            </a:r>
            <a:r>
              <a:rPr lang="en-US" dirty="0" err="1" smtClean="0"/>
              <a:t>myReject</a:t>
            </a:r>
            <a:r>
              <a:rPr lang="en-US" dirty="0" smtClean="0"/>
              <a:t>) {</a:t>
            </a:r>
            <a:br>
              <a:rPr lang="en-US" dirty="0" smtClean="0"/>
            </a:br>
            <a:r>
              <a:rPr lang="en-US" b="1" dirty="0" smtClean="0"/>
              <a:t>// "Producing Code" (May take some time)</a:t>
            </a:r>
            <a:br>
              <a:rPr lang="en-US" b="1" dirty="0" smtClean="0"/>
            </a:br>
            <a:r>
              <a:rPr lang="en-US" dirty="0" smtClean="0"/>
              <a:t/>
            </a:r>
            <a:br>
              <a:rPr lang="en-US" dirty="0" smtClean="0"/>
            </a:br>
            <a:r>
              <a:rPr lang="en-US" dirty="0" smtClean="0"/>
              <a:t>  </a:t>
            </a:r>
            <a:r>
              <a:rPr lang="en-US" dirty="0" err="1" smtClean="0"/>
              <a:t>myResolve</a:t>
            </a:r>
            <a:r>
              <a:rPr lang="en-US" dirty="0" smtClean="0"/>
              <a:t>(); // when successful</a:t>
            </a:r>
            <a:br>
              <a:rPr lang="en-US" dirty="0" smtClean="0"/>
            </a:br>
            <a:r>
              <a:rPr lang="en-US" dirty="0" smtClean="0"/>
              <a:t>  </a:t>
            </a:r>
            <a:r>
              <a:rPr lang="en-US" dirty="0" err="1" smtClean="0"/>
              <a:t>myReject</a:t>
            </a:r>
            <a:r>
              <a:rPr lang="en-US" dirty="0" smtClean="0"/>
              <a:t>();  // when error</a:t>
            </a:r>
            <a:br>
              <a:rPr lang="en-US" dirty="0" smtClean="0"/>
            </a:br>
            <a:r>
              <a:rPr lang="en-US" dirty="0" smtClean="0"/>
              <a:t>});</a:t>
            </a:r>
            <a:br>
              <a:rPr lang="en-US" dirty="0" smtClean="0"/>
            </a:br>
            <a:r>
              <a:rPr lang="en-US" dirty="0" smtClean="0"/>
              <a:t/>
            </a:r>
            <a:br>
              <a:rPr lang="en-US" dirty="0" smtClean="0"/>
            </a:br>
            <a:r>
              <a:rPr lang="en-US" b="1" dirty="0" smtClean="0"/>
              <a:t>// "Consuming Code" (Must wait for a fulfilled Promise</a:t>
            </a:r>
            <a:r>
              <a:rPr lang="en-US" dirty="0" smtClean="0"/>
              <a:t>)</a:t>
            </a:r>
            <a:br>
              <a:rPr lang="en-US" dirty="0" smtClean="0"/>
            </a:br>
            <a:r>
              <a:rPr lang="en-US" dirty="0" err="1" smtClean="0"/>
              <a:t>myPromise.then</a:t>
            </a:r>
            <a:r>
              <a:rPr lang="en-US" dirty="0" smtClean="0"/>
              <a:t>(</a:t>
            </a:r>
            <a:br>
              <a:rPr lang="en-US" dirty="0" smtClean="0"/>
            </a:br>
            <a:r>
              <a:rPr lang="en-US" dirty="0" smtClean="0"/>
              <a:t>  function(value) { /* code if successful */ },</a:t>
            </a:r>
            <a:br>
              <a:rPr lang="en-US" dirty="0" smtClean="0"/>
            </a:br>
            <a:r>
              <a:rPr lang="en-US" dirty="0" smtClean="0"/>
              <a:t>  function(error) { /* code if some error */ }</a:t>
            </a:r>
            <a:br>
              <a:rPr lang="en-US" dirty="0" smtClean="0"/>
            </a:b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Polyfilling</a:t>
            </a:r>
            <a:endParaRPr lang="en-US" dirty="0"/>
          </a:p>
        </p:txBody>
      </p:sp>
      <p:sp>
        <p:nvSpPr>
          <p:cNvPr id="3" name="Content Placeholder 2"/>
          <p:cNvSpPr>
            <a:spLocks noGrp="1"/>
          </p:cNvSpPr>
          <p:nvPr>
            <p:ph sz="quarter" idx="1"/>
          </p:nvPr>
        </p:nvSpPr>
        <p:spPr/>
        <p:txBody>
          <a:bodyPr/>
          <a:lstStyle/>
          <a:p>
            <a:pPr algn="just"/>
            <a:r>
              <a:rPr lang="en-GB" dirty="0" err="1" smtClean="0"/>
              <a:t>Polyfilling</a:t>
            </a:r>
            <a:r>
              <a:rPr lang="en-GB" dirty="0" smtClean="0"/>
              <a:t> is an invented term by Remy Sharp. It is one of the methodologies that can be used as a sort of backward compatibility measurement.</a:t>
            </a:r>
            <a:endParaRPr lang="en-US" dirty="0"/>
          </a:p>
        </p:txBody>
      </p:sp>
      <p:sp>
        <p:nvSpPr>
          <p:cNvPr id="4" name="Rectangle 3"/>
          <p:cNvSpPr/>
          <p:nvPr/>
        </p:nvSpPr>
        <p:spPr>
          <a:xfrm>
            <a:off x="1000100" y="4214818"/>
            <a:ext cx="7715304" cy="923330"/>
          </a:xfrm>
          <a:prstGeom prst="rect">
            <a:avLst/>
          </a:prstGeom>
        </p:spPr>
        <p:txBody>
          <a:bodyPr wrap="square">
            <a:spAutoFit/>
          </a:bodyPr>
          <a:lstStyle/>
          <a:p>
            <a:r>
              <a:rPr lang="en-GB" dirty="0"/>
              <a:t>New JavaScript versions also bring syntaxial updates as well which is not possible to be </a:t>
            </a:r>
            <a:r>
              <a:rPr lang="en-GB" dirty="0" err="1"/>
              <a:t>polyfilled</a:t>
            </a:r>
            <a:r>
              <a:rPr lang="en-GB" dirty="0"/>
              <a:t> as it would simply not get executed and instead will throw syntax errors in old JavaScript engines, this is where a </a:t>
            </a:r>
            <a:r>
              <a:rPr lang="en-GB" dirty="0" err="1"/>
              <a:t>transpiler</a:t>
            </a:r>
            <a:r>
              <a:rPr lang="en-GB" dirty="0"/>
              <a:t> comes into play.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2400" dirty="0" smtClean="0"/>
              <a:t>When the producing code obtains the result, it should call one of the two </a:t>
            </a:r>
            <a:r>
              <a:rPr lang="en-GB" sz="2400" dirty="0" err="1" smtClean="0"/>
              <a:t>callbacks</a:t>
            </a:r>
            <a:r>
              <a:rPr lang="en-GB" sz="2400" dirty="0" smtClean="0"/>
              <a:t>:</a:t>
            </a:r>
            <a:endParaRPr lang="en-US" sz="2400" dirty="0"/>
          </a:p>
        </p:txBody>
      </p:sp>
      <p:graphicFrame>
        <p:nvGraphicFramePr>
          <p:cNvPr id="5" name="Table 4"/>
          <p:cNvGraphicFramePr>
            <a:graphicFrameLocks noGrp="1"/>
          </p:cNvGraphicFramePr>
          <p:nvPr/>
        </p:nvGraphicFramePr>
        <p:xfrm>
          <a:off x="785786" y="1857364"/>
          <a:ext cx="6096000" cy="1100764"/>
        </p:xfrm>
        <a:graphic>
          <a:graphicData uri="http://schemas.openxmlformats.org/drawingml/2006/table">
            <a:tbl>
              <a:tblPr/>
              <a:tblGrid>
                <a:gridCol w="3048000"/>
                <a:gridCol w="3048000"/>
              </a:tblGrid>
              <a:tr h="311820">
                <a:tc>
                  <a:txBody>
                    <a:bodyPr/>
                    <a:lstStyle/>
                    <a:p>
                      <a:pPr algn="ctr" fontAlgn="t"/>
                      <a:r>
                        <a:rPr lang="en-US" sz="2400" b="1" dirty="0"/>
                        <a:t>Result</a:t>
                      </a:r>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400" b="1" dirty="0"/>
                        <a:t>Call</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1820">
                <a:tc>
                  <a:txBody>
                    <a:bodyPr/>
                    <a:lstStyle/>
                    <a:p>
                      <a:pPr algn="l" fontAlgn="t"/>
                      <a:r>
                        <a:rPr lang="en-US" sz="1300"/>
                        <a:t>Success</a:t>
                      </a:r>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t>myResolve(result value)</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11820">
                <a:tc>
                  <a:txBody>
                    <a:bodyPr/>
                    <a:lstStyle/>
                    <a:p>
                      <a:pPr algn="l" fontAlgn="t"/>
                      <a:r>
                        <a:rPr lang="en-US" sz="1300"/>
                        <a:t>Error</a:t>
                      </a:r>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err="1"/>
                        <a:t>myReject</a:t>
                      </a:r>
                      <a:r>
                        <a:rPr lang="en-US" sz="1300" dirty="0"/>
                        <a:t>(error object)</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04"/>
            <a:ext cx="7772400" cy="725470"/>
          </a:xfrm>
        </p:spPr>
        <p:txBody>
          <a:bodyPr>
            <a:normAutofit fontScale="90000"/>
          </a:bodyPr>
          <a:lstStyle/>
          <a:p>
            <a:pPr algn="ctr"/>
            <a:r>
              <a:rPr lang="en-US" dirty="0" smtClean="0"/>
              <a:t>Promise Object Properties</a:t>
            </a:r>
            <a:br>
              <a:rPr lang="en-US" dirty="0" smtClean="0"/>
            </a:br>
            <a:endParaRPr lang="en-US" dirty="0"/>
          </a:p>
        </p:txBody>
      </p:sp>
      <p:sp>
        <p:nvSpPr>
          <p:cNvPr id="3" name="Content Placeholder 2"/>
          <p:cNvSpPr>
            <a:spLocks noGrp="1"/>
          </p:cNvSpPr>
          <p:nvPr>
            <p:ph sz="quarter" idx="1"/>
          </p:nvPr>
        </p:nvSpPr>
        <p:spPr>
          <a:xfrm>
            <a:off x="642910" y="928670"/>
            <a:ext cx="8229600" cy="4572000"/>
          </a:xfrm>
        </p:spPr>
        <p:txBody>
          <a:bodyPr>
            <a:normAutofit/>
          </a:bodyPr>
          <a:lstStyle/>
          <a:p>
            <a:pPr>
              <a:buNone/>
            </a:pPr>
            <a:r>
              <a:rPr lang="en-GB" dirty="0" smtClean="0"/>
              <a:t>A JavaScript Promise object can be:</a:t>
            </a:r>
          </a:p>
          <a:p>
            <a:r>
              <a:rPr lang="en-GB" dirty="0" smtClean="0"/>
              <a:t>Pending</a:t>
            </a:r>
          </a:p>
          <a:p>
            <a:r>
              <a:rPr lang="en-GB" dirty="0" smtClean="0"/>
              <a:t>Fulfilled</a:t>
            </a:r>
          </a:p>
          <a:p>
            <a:r>
              <a:rPr lang="en-GB" dirty="0" smtClean="0"/>
              <a:t>Rejected</a:t>
            </a:r>
          </a:p>
          <a:p>
            <a:pPr>
              <a:buNone/>
            </a:pPr>
            <a:r>
              <a:rPr lang="en-GB" sz="2400" b="1" dirty="0" smtClean="0"/>
              <a:t>The Promise object supports two properties: state and result</a:t>
            </a:r>
            <a:r>
              <a:rPr lang="en-GB" sz="2400" dirty="0" smtClean="0"/>
              <a:t>.</a:t>
            </a:r>
          </a:p>
          <a:p>
            <a:r>
              <a:rPr lang="en-GB" dirty="0" smtClean="0"/>
              <a:t>While a Promise object is "pending" (working), the result is undefined.</a:t>
            </a:r>
          </a:p>
          <a:p>
            <a:r>
              <a:rPr lang="en-GB" dirty="0" smtClean="0"/>
              <a:t>When a Promise object is "fulfilled", the result is a value.</a:t>
            </a:r>
          </a:p>
          <a:p>
            <a:r>
              <a:rPr lang="en-GB" dirty="0" smtClean="0"/>
              <a:t>When a Promise object is "rejected", the result is an error object.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785786" y="642918"/>
          <a:ext cx="7772400" cy="1604280"/>
        </p:xfrm>
        <a:graphic>
          <a:graphicData uri="http://schemas.openxmlformats.org/drawingml/2006/table">
            <a:tbl>
              <a:tblPr/>
              <a:tblGrid>
                <a:gridCol w="3886200"/>
                <a:gridCol w="3886200"/>
              </a:tblGrid>
              <a:tr h="397571">
                <a:tc>
                  <a:txBody>
                    <a:bodyPr/>
                    <a:lstStyle/>
                    <a:p>
                      <a:pPr algn="ctr" fontAlgn="t"/>
                      <a:r>
                        <a:rPr lang="en-US" sz="1700" b="1" i="0" dirty="0" err="1"/>
                        <a:t>myPromise.state</a:t>
                      </a:r>
                      <a:endParaRPr lang="en-US" sz="1700" b="1" i="0" dirty="0"/>
                    </a:p>
                  </a:txBody>
                  <a:tcPr marL="141990" marR="70995"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700" b="1" i="0" dirty="0" err="1"/>
                        <a:t>myPromise.result</a:t>
                      </a:r>
                      <a:endParaRPr lang="en-US" sz="1700" b="1" i="0" dirty="0"/>
                    </a:p>
                  </a:txBody>
                  <a:tcPr marL="70995" marR="70995"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7571">
                <a:tc>
                  <a:txBody>
                    <a:bodyPr/>
                    <a:lstStyle/>
                    <a:p>
                      <a:pPr algn="l" fontAlgn="t"/>
                      <a:r>
                        <a:rPr lang="en-US" sz="1700" dirty="0"/>
                        <a:t>"pending"</a:t>
                      </a:r>
                    </a:p>
                  </a:txBody>
                  <a:tcPr marL="141990" marR="70995"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t>undefined</a:t>
                      </a:r>
                    </a:p>
                  </a:txBody>
                  <a:tcPr marL="70995" marR="70995"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97571">
                <a:tc>
                  <a:txBody>
                    <a:bodyPr/>
                    <a:lstStyle/>
                    <a:p>
                      <a:pPr algn="l" fontAlgn="t"/>
                      <a:r>
                        <a:rPr lang="en-US" sz="1700"/>
                        <a:t>"fulfilled"</a:t>
                      </a:r>
                    </a:p>
                  </a:txBody>
                  <a:tcPr marL="141990" marR="70995"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a result value</a:t>
                      </a:r>
                    </a:p>
                  </a:txBody>
                  <a:tcPr marL="70995" marR="70995"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7571">
                <a:tc>
                  <a:txBody>
                    <a:bodyPr/>
                    <a:lstStyle/>
                    <a:p>
                      <a:pPr algn="l" fontAlgn="t"/>
                      <a:r>
                        <a:rPr lang="en-US" sz="1700"/>
                        <a:t>"rejected"</a:t>
                      </a:r>
                    </a:p>
                  </a:txBody>
                  <a:tcPr marL="141990" marR="70995"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dirty="0"/>
                        <a:t>an error object</a:t>
                      </a:r>
                    </a:p>
                  </a:txBody>
                  <a:tcPr marL="70995" marR="70995"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4"/>
          <p:cNvSpPr/>
          <p:nvPr/>
        </p:nvSpPr>
        <p:spPr>
          <a:xfrm>
            <a:off x="928662" y="2857496"/>
            <a:ext cx="6786610" cy="646331"/>
          </a:xfrm>
          <a:prstGeom prst="rect">
            <a:avLst/>
          </a:prstGeom>
        </p:spPr>
        <p:txBody>
          <a:bodyPr wrap="square">
            <a:spAutoFit/>
          </a:bodyPr>
          <a:lstStyle/>
          <a:p>
            <a:r>
              <a:rPr lang="en-GB" dirty="0" smtClean="0"/>
              <a:t>You cannot access the Promise properties </a:t>
            </a:r>
            <a:r>
              <a:rPr lang="en-GB" b="1" dirty="0" smtClean="0"/>
              <a:t>state</a:t>
            </a:r>
            <a:r>
              <a:rPr lang="en-GB" dirty="0" smtClean="0"/>
              <a:t> and </a:t>
            </a:r>
            <a:r>
              <a:rPr lang="en-GB" b="1" dirty="0" smtClean="0"/>
              <a:t>result</a:t>
            </a:r>
            <a:r>
              <a:rPr lang="en-GB" dirty="0" smtClean="0"/>
              <a:t>.</a:t>
            </a:r>
          </a:p>
          <a:p>
            <a:r>
              <a:rPr lang="en-GB" dirty="0" smtClean="0"/>
              <a:t>You must use a Promise method to handle promises.</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Here is how to use a Promise:</a:t>
            </a:r>
            <a:endParaRPr lang="en-US" dirty="0"/>
          </a:p>
        </p:txBody>
      </p:sp>
      <p:sp>
        <p:nvSpPr>
          <p:cNvPr id="3" name="Content Placeholder 2"/>
          <p:cNvSpPr>
            <a:spLocks noGrp="1"/>
          </p:cNvSpPr>
          <p:nvPr>
            <p:ph sz="quarter" idx="1"/>
          </p:nvPr>
        </p:nvSpPr>
        <p:spPr/>
        <p:txBody>
          <a:bodyPr/>
          <a:lstStyle/>
          <a:p>
            <a:pPr>
              <a:buNone/>
            </a:pPr>
            <a:r>
              <a:rPr lang="en-US" dirty="0" err="1" smtClean="0"/>
              <a:t>myPromise.then</a:t>
            </a:r>
            <a:r>
              <a:rPr lang="en-US" dirty="0" smtClean="0"/>
              <a:t>(</a:t>
            </a:r>
            <a:br>
              <a:rPr lang="en-US" dirty="0" smtClean="0"/>
            </a:br>
            <a:r>
              <a:rPr lang="en-US" dirty="0" smtClean="0"/>
              <a:t>  function(value) { /* code if successful */ },</a:t>
            </a:r>
            <a:br>
              <a:rPr lang="en-US" dirty="0" smtClean="0"/>
            </a:br>
            <a:r>
              <a:rPr lang="en-US" dirty="0" smtClean="0"/>
              <a:t>  function(error) { /* code if some error */ }</a:t>
            </a:r>
            <a:br>
              <a:rPr lang="en-US" dirty="0" smtClean="0"/>
            </a:br>
            <a:r>
              <a:rPr lang="en-US" dirty="0" smtClean="0"/>
              <a:t>);</a:t>
            </a:r>
          </a:p>
          <a:p>
            <a:pPr>
              <a:buNone/>
            </a:pPr>
            <a:endParaRPr lang="en-IN" dirty="0" smtClean="0"/>
          </a:p>
          <a:p>
            <a:r>
              <a:rPr lang="en-GB" dirty="0" err="1" smtClean="0"/>
              <a:t>Promise.then</a:t>
            </a:r>
            <a:r>
              <a:rPr lang="en-GB" dirty="0" smtClean="0"/>
              <a:t>() takes two arguments, a </a:t>
            </a:r>
            <a:r>
              <a:rPr lang="en-GB" dirty="0" err="1" smtClean="0"/>
              <a:t>callback</a:t>
            </a:r>
            <a:r>
              <a:rPr lang="en-GB" dirty="0" smtClean="0"/>
              <a:t> for success and another for failure.</a:t>
            </a:r>
          </a:p>
          <a:p>
            <a:r>
              <a:rPr lang="en-GB" dirty="0" smtClean="0"/>
              <a:t>Both are optional, so you can add a </a:t>
            </a:r>
            <a:r>
              <a:rPr lang="en-GB" dirty="0" err="1" smtClean="0"/>
              <a:t>callback</a:t>
            </a:r>
            <a:r>
              <a:rPr lang="en-GB" dirty="0" smtClean="0"/>
              <a:t> for success or failure only.</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0042"/>
            <a:ext cx="7772400" cy="5519758"/>
          </a:xfrm>
        </p:spPr>
        <p:txBody>
          <a:bodyPr>
            <a:noAutofit/>
          </a:bodyPr>
          <a:lstStyle/>
          <a:p>
            <a:pPr>
              <a:buNone/>
            </a:pPr>
            <a:r>
              <a:rPr lang="en-US" sz="1050" dirty="0" smtClean="0"/>
              <a:t>&lt;html&gt;</a:t>
            </a:r>
          </a:p>
          <a:p>
            <a:pPr>
              <a:buNone/>
            </a:pPr>
            <a:r>
              <a:rPr lang="en-US" sz="1050" dirty="0" smtClean="0"/>
              <a:t>&lt;body&gt;</a:t>
            </a:r>
          </a:p>
          <a:p>
            <a:pPr>
              <a:buNone/>
            </a:pPr>
            <a:r>
              <a:rPr lang="en-US" sz="1050" dirty="0" smtClean="0"/>
              <a:t>&lt;h2&gt;JavaScript Promise&lt;/h2&gt;</a:t>
            </a:r>
          </a:p>
          <a:p>
            <a:pPr>
              <a:buNone/>
            </a:pPr>
            <a:r>
              <a:rPr lang="en-US" sz="1050" dirty="0" smtClean="0"/>
              <a:t>&lt;p id="demo"&gt;&lt;/p&gt;</a:t>
            </a:r>
          </a:p>
          <a:p>
            <a:pPr>
              <a:buNone/>
            </a:pPr>
            <a:r>
              <a:rPr lang="en-US" sz="1050" dirty="0" smtClean="0"/>
              <a:t>&lt;script&gt;</a:t>
            </a:r>
          </a:p>
          <a:p>
            <a:pPr>
              <a:buNone/>
            </a:pPr>
            <a:r>
              <a:rPr lang="en-US" sz="1050" dirty="0" smtClean="0"/>
              <a:t>function </a:t>
            </a:r>
            <a:r>
              <a:rPr lang="en-US" sz="1050" dirty="0" err="1" smtClean="0"/>
              <a:t>myDisplayer</a:t>
            </a:r>
            <a:r>
              <a:rPr lang="en-US" sz="1050" dirty="0" smtClean="0"/>
              <a:t>(some) {</a:t>
            </a:r>
          </a:p>
          <a:p>
            <a:pPr>
              <a:buNone/>
            </a:pPr>
            <a:r>
              <a:rPr lang="en-US" sz="1050" dirty="0" smtClean="0"/>
              <a:t>  </a:t>
            </a:r>
            <a:r>
              <a:rPr lang="en-US" sz="1050" dirty="0" err="1" smtClean="0"/>
              <a:t>document.getElementById</a:t>
            </a:r>
            <a:r>
              <a:rPr lang="en-US" sz="1050" dirty="0" smtClean="0"/>
              <a:t>("demo").</a:t>
            </a:r>
            <a:r>
              <a:rPr lang="en-US" sz="1050" dirty="0" err="1" smtClean="0"/>
              <a:t>innerHTML</a:t>
            </a:r>
            <a:r>
              <a:rPr lang="en-US" sz="1050" dirty="0" smtClean="0"/>
              <a:t> = some;</a:t>
            </a:r>
          </a:p>
          <a:p>
            <a:pPr>
              <a:buNone/>
            </a:pPr>
            <a:r>
              <a:rPr lang="en-US" sz="1050" dirty="0" smtClean="0"/>
              <a:t>}</a:t>
            </a:r>
          </a:p>
          <a:p>
            <a:pPr>
              <a:buNone/>
            </a:pPr>
            <a:r>
              <a:rPr lang="en-US" sz="1050" dirty="0" smtClean="0"/>
              <a:t>let </a:t>
            </a:r>
            <a:r>
              <a:rPr lang="en-US" sz="1050" dirty="0" err="1" smtClean="0"/>
              <a:t>myPromise</a:t>
            </a:r>
            <a:r>
              <a:rPr lang="en-US" sz="1050" dirty="0" smtClean="0"/>
              <a:t> = new Promise(function(</a:t>
            </a:r>
            <a:r>
              <a:rPr lang="en-US" sz="1050" dirty="0" err="1" smtClean="0"/>
              <a:t>myResolve</a:t>
            </a:r>
            <a:r>
              <a:rPr lang="en-US" sz="1050" dirty="0" smtClean="0"/>
              <a:t>, </a:t>
            </a:r>
            <a:r>
              <a:rPr lang="en-US" sz="1050" dirty="0" err="1" smtClean="0"/>
              <a:t>myReject</a:t>
            </a:r>
            <a:r>
              <a:rPr lang="en-US" sz="1050" dirty="0" smtClean="0"/>
              <a:t>) {</a:t>
            </a:r>
          </a:p>
          <a:p>
            <a:pPr>
              <a:buNone/>
            </a:pPr>
            <a:r>
              <a:rPr lang="en-US" sz="1050" dirty="0" smtClean="0"/>
              <a:t>  let x = 0;</a:t>
            </a:r>
          </a:p>
          <a:p>
            <a:pPr>
              <a:buNone/>
            </a:pPr>
            <a:r>
              <a:rPr lang="en-US" sz="1050" dirty="0" smtClean="0"/>
              <a:t>// some code (try to change x to 5)</a:t>
            </a:r>
          </a:p>
          <a:p>
            <a:pPr>
              <a:buNone/>
            </a:pPr>
            <a:r>
              <a:rPr lang="en-US" sz="1050" dirty="0" smtClean="0"/>
              <a:t>  if (x == 0) {</a:t>
            </a:r>
          </a:p>
          <a:p>
            <a:pPr>
              <a:buNone/>
            </a:pPr>
            <a:r>
              <a:rPr lang="en-US" sz="1050" dirty="0" smtClean="0"/>
              <a:t>    </a:t>
            </a:r>
            <a:r>
              <a:rPr lang="en-US" sz="1050" dirty="0" err="1" smtClean="0"/>
              <a:t>myResolve</a:t>
            </a:r>
            <a:r>
              <a:rPr lang="en-US" sz="1050" dirty="0" smtClean="0"/>
              <a:t>("OK");</a:t>
            </a:r>
          </a:p>
          <a:p>
            <a:pPr>
              <a:buNone/>
            </a:pPr>
            <a:r>
              <a:rPr lang="en-US" sz="1050" dirty="0" smtClean="0"/>
              <a:t>  } else {</a:t>
            </a:r>
          </a:p>
          <a:p>
            <a:pPr>
              <a:buNone/>
            </a:pPr>
            <a:r>
              <a:rPr lang="en-US" sz="1050" dirty="0" smtClean="0"/>
              <a:t>    </a:t>
            </a:r>
            <a:r>
              <a:rPr lang="en-US" sz="1050" dirty="0" err="1" smtClean="0"/>
              <a:t>myReject</a:t>
            </a:r>
            <a:r>
              <a:rPr lang="en-US" sz="1050" dirty="0" smtClean="0"/>
              <a:t>("Error");</a:t>
            </a:r>
          </a:p>
          <a:p>
            <a:pPr>
              <a:buNone/>
            </a:pPr>
            <a:r>
              <a:rPr lang="en-US" sz="1050" dirty="0" smtClean="0"/>
              <a:t>  }</a:t>
            </a:r>
          </a:p>
          <a:p>
            <a:pPr>
              <a:buNone/>
            </a:pPr>
            <a:r>
              <a:rPr lang="en-US" sz="1050" dirty="0" smtClean="0"/>
              <a:t>});</a:t>
            </a:r>
          </a:p>
          <a:p>
            <a:pPr>
              <a:buNone/>
            </a:pPr>
            <a:r>
              <a:rPr lang="en-US" sz="1050" dirty="0" err="1" smtClean="0"/>
              <a:t>myPromise.then</a:t>
            </a:r>
            <a:r>
              <a:rPr lang="en-US" sz="1050" dirty="0" smtClean="0"/>
              <a:t>(</a:t>
            </a:r>
          </a:p>
          <a:p>
            <a:pPr>
              <a:buNone/>
            </a:pPr>
            <a:r>
              <a:rPr lang="en-US" sz="1050" dirty="0" smtClean="0"/>
              <a:t>  function(value) {</a:t>
            </a:r>
            <a:r>
              <a:rPr lang="en-US" sz="1050" dirty="0" err="1" smtClean="0"/>
              <a:t>myDisplayer</a:t>
            </a:r>
            <a:r>
              <a:rPr lang="en-US" sz="1050" dirty="0" smtClean="0"/>
              <a:t>(value);},</a:t>
            </a:r>
          </a:p>
          <a:p>
            <a:pPr>
              <a:buNone/>
            </a:pPr>
            <a:r>
              <a:rPr lang="en-US" sz="1050" dirty="0" smtClean="0"/>
              <a:t>  function(error) {</a:t>
            </a:r>
            <a:r>
              <a:rPr lang="en-US" sz="1050" dirty="0" err="1" smtClean="0"/>
              <a:t>myDisplayer</a:t>
            </a:r>
            <a:r>
              <a:rPr lang="en-US" sz="1050" dirty="0" smtClean="0"/>
              <a:t>(error);}</a:t>
            </a:r>
          </a:p>
          <a:p>
            <a:pPr>
              <a:buNone/>
            </a:pPr>
            <a:r>
              <a:rPr lang="en-US" sz="1050" dirty="0" smtClean="0"/>
              <a:t>);</a:t>
            </a:r>
          </a:p>
          <a:p>
            <a:pPr>
              <a:buNone/>
            </a:pPr>
            <a:r>
              <a:rPr lang="en-US" sz="1050" dirty="0" smtClean="0"/>
              <a:t>&lt;/script&gt;</a:t>
            </a:r>
          </a:p>
          <a:p>
            <a:pPr>
              <a:buNone/>
            </a:pPr>
            <a:r>
              <a:rPr lang="en-US" sz="1050" dirty="0" smtClean="0"/>
              <a:t>&lt;/body&gt;</a:t>
            </a:r>
          </a:p>
          <a:p>
            <a:pPr>
              <a:buNone/>
            </a:pPr>
            <a:r>
              <a:rPr lang="en-US" sz="1050" dirty="0" smtClean="0"/>
              <a:t>&lt;/html&gt;</a:t>
            </a:r>
            <a:endParaRPr lang="en-US" sz="105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Promises</a:t>
            </a:r>
            <a:endParaRPr lang="en-US" dirty="0"/>
          </a:p>
        </p:txBody>
      </p:sp>
      <p:sp>
        <p:nvSpPr>
          <p:cNvPr id="3" name="Content Placeholder 2"/>
          <p:cNvSpPr>
            <a:spLocks noGrp="1"/>
          </p:cNvSpPr>
          <p:nvPr>
            <p:ph sz="quarter" idx="1"/>
          </p:nvPr>
        </p:nvSpPr>
        <p:spPr/>
        <p:txBody>
          <a:bodyPr/>
          <a:lstStyle/>
          <a:p>
            <a:pPr marL="514350" indent="-514350" fontAlgn="base">
              <a:buFont typeface="+mj-lt"/>
              <a:buAutoNum type="arabicPeriod"/>
            </a:pPr>
            <a:r>
              <a:rPr lang="en-GB" dirty="0" smtClean="0"/>
              <a:t>Improves Code Readability</a:t>
            </a:r>
          </a:p>
          <a:p>
            <a:pPr marL="514350" indent="-514350" fontAlgn="base">
              <a:buFont typeface="+mj-lt"/>
              <a:buAutoNum type="arabicPeriod"/>
            </a:pPr>
            <a:r>
              <a:rPr lang="en-GB" dirty="0" smtClean="0"/>
              <a:t>Better handling of asynchronous operations</a:t>
            </a:r>
          </a:p>
          <a:p>
            <a:pPr marL="514350" indent="-514350" fontAlgn="base">
              <a:buFont typeface="+mj-lt"/>
              <a:buAutoNum type="arabicPeriod"/>
            </a:pPr>
            <a:r>
              <a:rPr lang="en-GB" dirty="0" smtClean="0"/>
              <a:t>Better flow of control definition in asynchronous logic</a:t>
            </a:r>
          </a:p>
          <a:p>
            <a:pPr marL="514350" indent="-514350" fontAlgn="base">
              <a:buFont typeface="+mj-lt"/>
              <a:buAutoNum type="arabicPeriod"/>
            </a:pPr>
            <a:r>
              <a:rPr lang="en-GB" dirty="0" smtClean="0"/>
              <a:t>Better Error Handling</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 Promise has four states:</a:t>
            </a:r>
            <a:endParaRPr lang="en-US" dirty="0"/>
          </a:p>
        </p:txBody>
      </p:sp>
      <p:sp>
        <p:nvSpPr>
          <p:cNvPr id="3" name="Content Placeholder 2"/>
          <p:cNvSpPr>
            <a:spLocks noGrp="1"/>
          </p:cNvSpPr>
          <p:nvPr>
            <p:ph sz="quarter" idx="1"/>
          </p:nvPr>
        </p:nvSpPr>
        <p:spPr/>
        <p:txBody>
          <a:bodyPr/>
          <a:lstStyle/>
          <a:p>
            <a:pPr fontAlgn="base"/>
            <a:r>
              <a:rPr lang="en-GB" b="1" dirty="0" smtClean="0"/>
              <a:t>fulfilled</a:t>
            </a:r>
            <a:r>
              <a:rPr lang="en-GB" dirty="0" smtClean="0"/>
              <a:t>: Action related to the promise succeeded</a:t>
            </a:r>
          </a:p>
          <a:p>
            <a:pPr fontAlgn="base"/>
            <a:r>
              <a:rPr lang="en-GB" b="1" dirty="0" smtClean="0"/>
              <a:t>rejected</a:t>
            </a:r>
            <a:r>
              <a:rPr lang="en-GB" dirty="0" smtClean="0"/>
              <a:t>: Action related to the promise failed</a:t>
            </a:r>
          </a:p>
          <a:p>
            <a:pPr fontAlgn="base"/>
            <a:r>
              <a:rPr lang="en-GB" b="1" dirty="0" smtClean="0"/>
              <a:t>pending</a:t>
            </a:r>
            <a:r>
              <a:rPr lang="en-GB" dirty="0" smtClean="0"/>
              <a:t>: Promise is still pending i.e. not fulfilled or rejected yet</a:t>
            </a:r>
          </a:p>
          <a:p>
            <a:pPr fontAlgn="base"/>
            <a:r>
              <a:rPr lang="en-GB" b="1" dirty="0" smtClean="0"/>
              <a:t>settled</a:t>
            </a:r>
            <a:r>
              <a:rPr lang="en-GB" dirty="0" smtClean="0"/>
              <a:t>: Promise has fulfilled or rejected</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normAutofit fontScale="77500" lnSpcReduction="20000"/>
          </a:bodyPr>
          <a:lstStyle/>
          <a:p>
            <a:pPr>
              <a:buNone/>
            </a:pPr>
            <a:r>
              <a:rPr lang="en-US" dirty="0" err="1" smtClean="0"/>
              <a:t>var</a:t>
            </a:r>
            <a:r>
              <a:rPr lang="en-US" dirty="0" smtClean="0"/>
              <a:t> promise = new Promise(function(resolve, reject) {</a:t>
            </a:r>
          </a:p>
          <a:p>
            <a:pPr>
              <a:buNone/>
            </a:pPr>
            <a:r>
              <a:rPr lang="en-US" dirty="0" smtClean="0"/>
              <a:t>const x = </a:t>
            </a:r>
            <a:r>
              <a:rPr lang="en-US" dirty="0" smtClean="0"/>
              <a:t>“hello";</a:t>
            </a:r>
            <a:endParaRPr lang="en-US" dirty="0" smtClean="0"/>
          </a:p>
          <a:p>
            <a:pPr>
              <a:buNone/>
            </a:pPr>
            <a:r>
              <a:rPr lang="en-US" dirty="0" smtClean="0"/>
              <a:t>const y = </a:t>
            </a:r>
            <a:r>
              <a:rPr lang="en-US" dirty="0" smtClean="0"/>
              <a:t>“hello"</a:t>
            </a:r>
            <a:endParaRPr lang="en-US" dirty="0" smtClean="0"/>
          </a:p>
          <a:p>
            <a:pPr>
              <a:buNone/>
            </a:pPr>
            <a:r>
              <a:rPr lang="en-US" dirty="0" smtClean="0"/>
              <a:t>if(x === y) {</a:t>
            </a:r>
          </a:p>
          <a:p>
            <a:pPr>
              <a:buNone/>
            </a:pPr>
            <a:r>
              <a:rPr lang="en-US" dirty="0" smtClean="0"/>
              <a:t>	resolve();</a:t>
            </a:r>
          </a:p>
          <a:p>
            <a:pPr>
              <a:buNone/>
            </a:pPr>
            <a:r>
              <a:rPr lang="en-US" dirty="0" smtClean="0"/>
              <a:t>} else {</a:t>
            </a:r>
          </a:p>
          <a:p>
            <a:pPr>
              <a:buNone/>
            </a:pPr>
            <a:r>
              <a:rPr lang="en-US" dirty="0" smtClean="0"/>
              <a:t>	reject();</a:t>
            </a:r>
          </a:p>
          <a:p>
            <a:pPr>
              <a:buNone/>
            </a:pPr>
            <a:r>
              <a:rPr lang="en-US" dirty="0" smtClean="0"/>
              <a:t>}</a:t>
            </a:r>
          </a:p>
          <a:p>
            <a:pPr>
              <a:buNone/>
            </a:pPr>
            <a:r>
              <a:rPr lang="en-US" dirty="0" smtClean="0"/>
              <a:t>});</a:t>
            </a:r>
          </a:p>
          <a:p>
            <a:pPr>
              <a:buNone/>
            </a:pPr>
            <a:r>
              <a:rPr lang="en-US" dirty="0" smtClean="0"/>
              <a:t>	</a:t>
            </a:r>
          </a:p>
          <a:p>
            <a:pPr>
              <a:buNone/>
            </a:pPr>
            <a:r>
              <a:rPr lang="en-US" dirty="0" smtClean="0"/>
              <a:t>promise.</a:t>
            </a:r>
          </a:p>
          <a:p>
            <a:pPr>
              <a:buNone/>
            </a:pPr>
            <a:r>
              <a:rPr lang="en-US" dirty="0" smtClean="0"/>
              <a:t>	then(function () {</a:t>
            </a:r>
          </a:p>
          <a:p>
            <a:pPr>
              <a:buNone/>
            </a:pPr>
            <a:r>
              <a:rPr lang="en-US" dirty="0" smtClean="0"/>
              <a:t>		console.log('Success, You are a GEEK');</a:t>
            </a:r>
          </a:p>
          <a:p>
            <a:pPr>
              <a:buNone/>
            </a:pPr>
            <a:r>
              <a:rPr lang="en-US" dirty="0" smtClean="0"/>
              <a:t>	}).</a:t>
            </a:r>
          </a:p>
          <a:p>
            <a:pPr>
              <a:buNone/>
            </a:pPr>
            <a:r>
              <a:rPr lang="en-US" dirty="0" smtClean="0"/>
              <a:t>	catch(function () {</a:t>
            </a:r>
          </a:p>
          <a:p>
            <a:pPr>
              <a:buNone/>
            </a:pPr>
            <a:r>
              <a:rPr lang="en-US" dirty="0" smtClean="0"/>
              <a:t>		console.log('Some error has occurred');</a:t>
            </a:r>
          </a:p>
          <a:p>
            <a:pPr>
              <a:buNone/>
            </a:pPr>
            <a:r>
              <a:rPr lang="en-US" dirty="0" smtClean="0"/>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ES6 Modules</a:t>
            </a:r>
            <a:br>
              <a:rPr lang="en-US" dirty="0" smtClean="0"/>
            </a:br>
            <a:endParaRPr lang="en-US" dirty="0"/>
          </a:p>
        </p:txBody>
      </p:sp>
      <p:sp>
        <p:nvSpPr>
          <p:cNvPr id="3" name="Content Placeholder 2"/>
          <p:cNvSpPr>
            <a:spLocks noGrp="1"/>
          </p:cNvSpPr>
          <p:nvPr>
            <p:ph sz="quarter" idx="1"/>
          </p:nvPr>
        </p:nvSpPr>
        <p:spPr/>
        <p:txBody>
          <a:bodyPr/>
          <a:lstStyle/>
          <a:p>
            <a:r>
              <a:rPr lang="en-GB" dirty="0" smtClean="0"/>
              <a:t>Modules are the piece or chunk of a JavaScript code written in a file. </a:t>
            </a:r>
            <a:endParaRPr lang="en-GB" dirty="0" smtClean="0"/>
          </a:p>
          <a:p>
            <a:r>
              <a:rPr lang="en-GB" dirty="0" smtClean="0"/>
              <a:t>JavaScript </a:t>
            </a:r>
            <a:r>
              <a:rPr lang="en-GB" dirty="0" smtClean="0"/>
              <a:t>modules help us to modularize the code simply by partitioning the entire code into modules that can be imported from anywhere</a:t>
            </a:r>
            <a:r>
              <a:rPr lang="en-GB" dirty="0" smtClean="0"/>
              <a:t>.</a:t>
            </a:r>
          </a:p>
          <a:p>
            <a:r>
              <a:rPr lang="en-GB" dirty="0" smtClean="0"/>
              <a:t> </a:t>
            </a:r>
            <a:r>
              <a:rPr lang="en-GB" dirty="0" smtClean="0"/>
              <a:t>Modules make it easy to maintain the code, debug the code, and reuse the piece of code. </a:t>
            </a:r>
            <a:endParaRPr lang="en-GB" dirty="0" smtClean="0"/>
          </a:p>
          <a:p>
            <a:r>
              <a:rPr lang="en-GB" dirty="0" smtClean="0"/>
              <a:t>Each </a:t>
            </a:r>
            <a:r>
              <a:rPr lang="en-GB" dirty="0" smtClean="0"/>
              <a:t>module is a piece of code that gets executed once it is loaded.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Exporting a Module</a:t>
            </a:r>
            <a:br>
              <a:rPr lang="en-US" smtClean="0"/>
            </a:br>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Transpiling</a:t>
            </a:r>
            <a:endParaRPr lang="en-US" dirty="0"/>
          </a:p>
        </p:txBody>
      </p:sp>
      <p:sp>
        <p:nvSpPr>
          <p:cNvPr id="3" name="Content Placeholder 2"/>
          <p:cNvSpPr>
            <a:spLocks noGrp="1"/>
          </p:cNvSpPr>
          <p:nvPr>
            <p:ph sz="quarter" idx="1"/>
          </p:nvPr>
        </p:nvSpPr>
        <p:spPr/>
        <p:txBody>
          <a:bodyPr/>
          <a:lstStyle/>
          <a:p>
            <a:pPr>
              <a:buNone/>
            </a:pPr>
            <a:r>
              <a:rPr lang="en-GB" dirty="0" smtClean="0"/>
              <a:t>it performs </a:t>
            </a:r>
            <a:r>
              <a:rPr lang="en-GB" b="1" dirty="0" smtClean="0"/>
              <a:t>Transformation</a:t>
            </a:r>
            <a:r>
              <a:rPr lang="en-GB" dirty="0" smtClean="0"/>
              <a:t> + </a:t>
            </a:r>
            <a:r>
              <a:rPr lang="en-GB" b="1" dirty="0" smtClean="0"/>
              <a:t>Compiling</a:t>
            </a:r>
            <a:r>
              <a:rPr lang="en-GB" dirty="0" smtClean="0"/>
              <a:t>. In continuation, we can now define a “</a:t>
            </a:r>
            <a:r>
              <a:rPr lang="en-GB" dirty="0" err="1" smtClean="0"/>
              <a:t>Transpiler</a:t>
            </a:r>
            <a:r>
              <a:rPr lang="en-GB" dirty="0" smtClean="0"/>
              <a:t>” to be a tool that transforms code with newer syntax into older code equivalents and this process is called “</a:t>
            </a:r>
            <a:r>
              <a:rPr lang="en-GB" dirty="0" err="1" smtClean="0"/>
              <a:t>Transpiling</a:t>
            </a:r>
            <a:r>
              <a:rPr lang="en-GB"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Transpilation</a:t>
            </a:r>
            <a:endParaRPr lang="en-US" dirty="0"/>
          </a:p>
        </p:txBody>
      </p:sp>
      <p:sp>
        <p:nvSpPr>
          <p:cNvPr id="3" name="Content Placeholder 2"/>
          <p:cNvSpPr>
            <a:spLocks noGrp="1"/>
          </p:cNvSpPr>
          <p:nvPr>
            <p:ph sz="quarter" idx="1"/>
          </p:nvPr>
        </p:nvSpPr>
        <p:spPr/>
        <p:txBody>
          <a:bodyPr/>
          <a:lstStyle/>
          <a:p>
            <a:pPr algn="just"/>
            <a:r>
              <a:rPr lang="en-GB" dirty="0" err="1" smtClean="0"/>
              <a:t>Transpilation</a:t>
            </a:r>
            <a:r>
              <a:rPr lang="en-GB" dirty="0" smtClean="0"/>
              <a:t> is the process of transforming the program written in language X into the equivalent program in language Y. In contrast to compilation, languages X and Y have roughly the same level of abstraction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fontScale="90000"/>
          </a:bodyPr>
          <a:lstStyle/>
          <a:p>
            <a:r>
              <a:rPr lang="en-US" dirty="0" err="1" smtClean="0"/>
              <a:t>Transpiling</a:t>
            </a:r>
            <a:r>
              <a:rPr lang="en-US" dirty="0" smtClean="0"/>
              <a:t> ES6 Code</a:t>
            </a:r>
            <a:endParaRPr lang="en-US" dirty="0"/>
          </a:p>
        </p:txBody>
      </p:sp>
      <p:sp>
        <p:nvSpPr>
          <p:cNvPr id="3" name="Content Placeholder 2"/>
          <p:cNvSpPr>
            <a:spLocks noGrp="1"/>
          </p:cNvSpPr>
          <p:nvPr>
            <p:ph sz="quarter" idx="1"/>
          </p:nvPr>
        </p:nvSpPr>
        <p:spPr/>
        <p:txBody>
          <a:bodyPr/>
          <a:lstStyle/>
          <a:p>
            <a:pPr algn="just">
              <a:buNone/>
            </a:pPr>
            <a:r>
              <a:rPr lang="en-GB" dirty="0" err="1" smtClean="0"/>
              <a:t>Transpiling</a:t>
            </a:r>
            <a:r>
              <a:rPr lang="en-GB" dirty="0" smtClean="0"/>
              <a:t> simply means taking out ES6 code and converting it into ES5 so it can be read by all browsers — like a safety precaution! There are many </a:t>
            </a:r>
            <a:r>
              <a:rPr lang="en-GB" dirty="0" err="1" smtClean="0"/>
              <a:t>transpiling</a:t>
            </a:r>
            <a:r>
              <a:rPr lang="en-GB" dirty="0" smtClean="0"/>
              <a:t> tools, the most popular are also the ones that support the most ES6 features: Babel.</a:t>
            </a:r>
            <a:endParaRPr lang="en-US" dirty="0"/>
          </a:p>
        </p:txBody>
      </p:sp>
      <p:sp>
        <p:nvSpPr>
          <p:cNvPr id="6145" name="Rectangle 1"/>
          <p:cNvSpPr>
            <a:spLocks noChangeArrowheads="1"/>
          </p:cNvSpPr>
          <p:nvPr/>
        </p:nvSpPr>
        <p:spPr bwMode="auto">
          <a:xfrm>
            <a:off x="428596" y="3786190"/>
            <a:ext cx="7358114" cy="661720"/>
          </a:xfrm>
          <a:prstGeom prst="rect">
            <a:avLst/>
          </a:prstGeom>
          <a:solidFill>
            <a:srgbClr val="EFF0F1"/>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C3C3C"/>
                </a:solidFill>
                <a:effectLst/>
                <a:latin typeface="SFMono-Regular"/>
                <a:cs typeface="Arial" pitchFamily="34" charset="0"/>
              </a:rPr>
              <a:t>// ES2015 arrow function syntax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C3C3C"/>
                </a:solidFill>
                <a:effectLst/>
                <a:latin typeface="SFMono-Regular"/>
                <a:cs typeface="Arial" pitchFamily="34" charset="0"/>
              </a:rPr>
              <a:t> [1,2,3].map(n =&gt; n + 1);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42910" y="4786322"/>
            <a:ext cx="2746393" cy="369332"/>
          </a:xfrm>
          <a:prstGeom prst="rect">
            <a:avLst/>
          </a:prstGeom>
        </p:spPr>
        <p:txBody>
          <a:bodyPr wrap="none">
            <a:spAutoFit/>
          </a:bodyPr>
          <a:lstStyle/>
          <a:p>
            <a:r>
              <a:rPr lang="en-GB" dirty="0"/>
              <a:t>is interpreted and translated to</a:t>
            </a:r>
            <a:endParaRPr lang="en-US" dirty="0"/>
          </a:p>
        </p:txBody>
      </p:sp>
      <p:sp>
        <p:nvSpPr>
          <p:cNvPr id="6146" name="Rectangle 2"/>
          <p:cNvSpPr>
            <a:spLocks noChangeArrowheads="1"/>
          </p:cNvSpPr>
          <p:nvPr/>
        </p:nvSpPr>
        <p:spPr bwMode="auto">
          <a:xfrm>
            <a:off x="285720" y="5286388"/>
            <a:ext cx="6286544" cy="477054"/>
          </a:xfrm>
          <a:prstGeom prst="rect">
            <a:avLst/>
          </a:prstGeom>
          <a:solidFill>
            <a:srgbClr val="EFF0F1"/>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C3C3C"/>
                </a:solidFill>
                <a:effectLst/>
                <a:latin typeface="SFMono-Regular"/>
                <a:cs typeface="Arial" pitchFamily="34" charset="0"/>
              </a:rPr>
              <a:t>[1,2,3].map(function(n) { </a:t>
            </a:r>
            <a:r>
              <a:rPr kumimoji="0" lang="en-US" sz="2800" b="0" i="0" u="none" strike="noStrike" cap="none" normalizeH="0" baseline="0" dirty="0" smtClean="0">
                <a:ln>
                  <a:noFill/>
                </a:ln>
                <a:solidFill>
                  <a:srgbClr val="3C3C3C"/>
                </a:solidFill>
                <a:effectLst/>
                <a:latin typeface="SFMono-Regular"/>
                <a:cs typeface="Arial" pitchFamily="34" charset="0"/>
              </a:rPr>
              <a:t>return</a:t>
            </a:r>
            <a:r>
              <a:rPr kumimoji="0" lang="en-US" sz="2000" b="0" i="0" u="none" strike="noStrike" cap="none" normalizeH="0" baseline="0" dirty="0" smtClean="0">
                <a:ln>
                  <a:noFill/>
                </a:ln>
                <a:solidFill>
                  <a:srgbClr val="3C3C3C"/>
                </a:solidFill>
                <a:effectLst/>
                <a:latin typeface="SFMono-Regular"/>
                <a:cs typeface="Arial" pitchFamily="34" charset="0"/>
              </a:rPr>
              <a:t> n + 1;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2800" b="1" dirty="0" smtClean="0"/>
              <a:t>why should we even bother writing in the newer syntaxial form while still deploying the older one?</a:t>
            </a:r>
            <a:endParaRPr lang="en-US" sz="2800" b="1" dirty="0"/>
          </a:p>
        </p:txBody>
      </p:sp>
      <p:sp>
        <p:nvSpPr>
          <p:cNvPr id="3" name="Content Placeholder 2"/>
          <p:cNvSpPr>
            <a:spLocks noGrp="1"/>
          </p:cNvSpPr>
          <p:nvPr>
            <p:ph sz="quarter" idx="1"/>
          </p:nvPr>
        </p:nvSpPr>
        <p:spPr/>
        <p:txBody>
          <a:bodyPr>
            <a:normAutofit fontScale="92500" lnSpcReduction="10000"/>
          </a:bodyPr>
          <a:lstStyle/>
          <a:p>
            <a:pPr algn="just" fontAlgn="base"/>
            <a:r>
              <a:rPr lang="en-GB" dirty="0" smtClean="0"/>
              <a:t>It goes without saying that the newer syntax was added to the language to make the code more readable and easily maintainable i.e. the newer versions are simply better than The older equivalents. Thus it is recommended to</a:t>
            </a:r>
            <a:br>
              <a:rPr lang="en-GB" dirty="0" smtClean="0"/>
            </a:br>
            <a:r>
              <a:rPr lang="en-GB" dirty="0" smtClean="0"/>
              <a:t>write newer and cleaner syntax to achieve a better result.</a:t>
            </a:r>
          </a:p>
          <a:p>
            <a:pPr algn="just" fontAlgn="base"/>
            <a:r>
              <a:rPr lang="en-GB" dirty="0" err="1" smtClean="0"/>
              <a:t>Transpiling</a:t>
            </a:r>
            <a:r>
              <a:rPr lang="en-GB" dirty="0" smtClean="0"/>
              <a:t> only for older browsers, while serving the newer syntax to the updated browsers, we can get the advantage of browser performance optimizations.</a:t>
            </a:r>
          </a:p>
          <a:p>
            <a:pPr algn="just" fontAlgn="base"/>
            <a:r>
              <a:rPr lang="en-GB" dirty="0" smtClean="0"/>
              <a:t>Using the newer syntax earlier allows it to be tested more robustly in the real world, which provides earlier feedback and if found early enough, they can be changed/fixed before those language design mistakes become permanent. Thus using the newer syntax makes the syntax much more reliable in the long run.</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r>
              <a:rPr lang="en-US" dirty="0" smtClean="0"/>
              <a:t>es6 objects and arrays</a:t>
            </a:r>
            <a:endParaRPr lang="en-US" dirty="0"/>
          </a:p>
        </p:txBody>
      </p:sp>
      <p:sp>
        <p:nvSpPr>
          <p:cNvPr id="3" name="Content Placeholder 2"/>
          <p:cNvSpPr>
            <a:spLocks noGrp="1"/>
          </p:cNvSpPr>
          <p:nvPr>
            <p:ph sz="quarter" idx="1"/>
          </p:nvPr>
        </p:nvSpPr>
        <p:spPr>
          <a:xfrm>
            <a:off x="357158" y="857232"/>
            <a:ext cx="8329642" cy="5162568"/>
          </a:xfrm>
        </p:spPr>
        <p:txBody>
          <a:bodyPr>
            <a:normAutofit fontScale="92500" lnSpcReduction="10000"/>
          </a:bodyPr>
          <a:lstStyle/>
          <a:p>
            <a:pPr>
              <a:buNone/>
            </a:pPr>
            <a:r>
              <a:rPr lang="en-GB" dirty="0" smtClean="0"/>
              <a:t>An array is a homogenous collection of values. To simplify, an array is a collection of values of the same data type. It is a user-defined type.</a:t>
            </a:r>
          </a:p>
          <a:p>
            <a:pPr>
              <a:buNone/>
            </a:pPr>
            <a:r>
              <a:rPr lang="en-GB" b="1" dirty="0" smtClean="0"/>
              <a:t>Features of an Array</a:t>
            </a:r>
          </a:p>
          <a:p>
            <a:pPr algn="just"/>
            <a:r>
              <a:rPr lang="en-GB" dirty="0" smtClean="0"/>
              <a:t>An array declaration allocates sequential memory blocks.</a:t>
            </a:r>
          </a:p>
          <a:p>
            <a:pPr algn="just"/>
            <a:r>
              <a:rPr lang="en-GB" dirty="0" smtClean="0"/>
              <a:t>Arrays are static. This means that an array once initialized cannot be resized.</a:t>
            </a:r>
          </a:p>
          <a:p>
            <a:pPr algn="just"/>
            <a:r>
              <a:rPr lang="en-GB" dirty="0" smtClean="0"/>
              <a:t>Each memory block represents an array element.</a:t>
            </a:r>
          </a:p>
          <a:p>
            <a:pPr algn="just"/>
            <a:r>
              <a:rPr lang="en-GB" dirty="0" smtClean="0"/>
              <a:t>Array elements are identified by a unique integer called as the subscript/index of the element.</a:t>
            </a:r>
          </a:p>
          <a:p>
            <a:pPr algn="just"/>
            <a:r>
              <a:rPr lang="en-GB" dirty="0" smtClean="0"/>
              <a:t>Arrays too, like variables, should be declared before they are used.</a:t>
            </a:r>
          </a:p>
          <a:p>
            <a:pPr algn="just"/>
            <a:r>
              <a:rPr lang="en-GB" dirty="0" smtClean="0"/>
              <a:t>Array initialization refers to populating the array elements.</a:t>
            </a:r>
          </a:p>
          <a:p>
            <a:pPr algn="just"/>
            <a:r>
              <a:rPr lang="en-GB" dirty="0" smtClean="0"/>
              <a:t>Array element values can be updated or modified but cannot be deleted.</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r>
              <a:rPr lang="en-US" dirty="0" smtClean="0"/>
              <a:t>Declaring and Initializing Arrays</a:t>
            </a:r>
            <a:endParaRPr lang="en-US" dirty="0"/>
          </a:p>
        </p:txBody>
      </p:sp>
      <p:sp>
        <p:nvSpPr>
          <p:cNvPr id="3" name="Content Placeholder 2"/>
          <p:cNvSpPr>
            <a:spLocks noGrp="1"/>
          </p:cNvSpPr>
          <p:nvPr>
            <p:ph sz="quarter" idx="1"/>
          </p:nvPr>
        </p:nvSpPr>
        <p:spPr>
          <a:xfrm>
            <a:off x="357158" y="1000108"/>
            <a:ext cx="8329642" cy="5019692"/>
          </a:xfrm>
        </p:spPr>
        <p:txBody>
          <a:bodyPr/>
          <a:lstStyle/>
          <a:p>
            <a:pPr>
              <a:buNone/>
            </a:pPr>
            <a:r>
              <a:rPr lang="en-GB" dirty="0" smtClean="0"/>
              <a:t>To declare and initialize an array in JavaScript use the following syntax −</a:t>
            </a:r>
          </a:p>
          <a:p>
            <a:pPr>
              <a:buNone/>
            </a:pPr>
            <a:r>
              <a:rPr lang="en-US" b="1" dirty="0" err="1" smtClean="0"/>
              <a:t>var</a:t>
            </a:r>
            <a:r>
              <a:rPr lang="en-US" b="1" dirty="0" smtClean="0"/>
              <a:t> </a:t>
            </a:r>
            <a:r>
              <a:rPr lang="en-US" b="1" dirty="0" err="1" smtClean="0"/>
              <a:t>array_name</a:t>
            </a:r>
            <a:r>
              <a:rPr lang="en-US" b="1" dirty="0" smtClean="0"/>
              <a:t>; //declaration </a:t>
            </a:r>
          </a:p>
          <a:p>
            <a:pPr>
              <a:buNone/>
            </a:pPr>
            <a:r>
              <a:rPr lang="en-US" b="1" dirty="0" err="1" smtClean="0"/>
              <a:t>array_name</a:t>
            </a:r>
            <a:r>
              <a:rPr lang="en-US" b="1" dirty="0" smtClean="0"/>
              <a:t> = [val1,val2,valn..] //initialization </a:t>
            </a:r>
          </a:p>
          <a:p>
            <a:pPr>
              <a:buNone/>
            </a:pPr>
            <a:r>
              <a:rPr lang="en-US" b="1" dirty="0" smtClean="0"/>
              <a:t>OR</a:t>
            </a:r>
          </a:p>
          <a:p>
            <a:pPr>
              <a:buNone/>
            </a:pPr>
            <a:r>
              <a:rPr lang="en-US" b="1" dirty="0" smtClean="0"/>
              <a:t> </a:t>
            </a:r>
            <a:r>
              <a:rPr lang="en-US" b="1" dirty="0" err="1" smtClean="0"/>
              <a:t>var</a:t>
            </a:r>
            <a:r>
              <a:rPr lang="en-US" b="1" dirty="0" smtClean="0"/>
              <a:t> </a:t>
            </a:r>
            <a:r>
              <a:rPr lang="en-US" b="1" dirty="0" err="1" smtClean="0"/>
              <a:t>array_name</a:t>
            </a:r>
            <a:r>
              <a:rPr lang="en-US" b="1" dirty="0" smtClean="0"/>
              <a:t> = [val1,val2…</a:t>
            </a:r>
            <a:r>
              <a:rPr lang="en-US" b="1" dirty="0" err="1" smtClean="0"/>
              <a:t>valn</a:t>
            </a:r>
            <a:r>
              <a:rPr lang="en-US" b="1" dirty="0" smtClean="0"/>
              <a:t>]</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308</TotalTime>
  <Words>1998</Words>
  <Application>Microsoft Office PowerPoint</Application>
  <PresentationFormat>On-screen Show (4:3)</PresentationFormat>
  <Paragraphs>272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Equity</vt:lpstr>
      <vt:lpstr>ES6</vt:lpstr>
      <vt:lpstr>Polyfilling &amp; Transpiling </vt:lpstr>
      <vt:lpstr>Polyfilling</vt:lpstr>
      <vt:lpstr>Transpiling</vt:lpstr>
      <vt:lpstr>Transpilation</vt:lpstr>
      <vt:lpstr>Transpiling ES6 Code</vt:lpstr>
      <vt:lpstr>why should we even bother writing in the newer syntaxial form while still deploying the older one?</vt:lpstr>
      <vt:lpstr>es6 objects and arrays</vt:lpstr>
      <vt:lpstr>Declaring and Initializing Arrays</vt:lpstr>
      <vt:lpstr>Accessing Array Elements </vt:lpstr>
      <vt:lpstr>Single Statement Declaration and Initialization</vt:lpstr>
      <vt:lpstr>Array Object</vt:lpstr>
      <vt:lpstr>Array Constructor Accepts Comma-separated Values</vt:lpstr>
      <vt:lpstr>Array Method concat()</vt:lpstr>
      <vt:lpstr>Array Method every()</vt:lpstr>
      <vt:lpstr>forEach() method calls a function for each element in the array</vt:lpstr>
      <vt:lpstr>ES6 - Array Method filter()</vt:lpstr>
      <vt:lpstr>ES6 - Array Method join() </vt:lpstr>
      <vt:lpstr>ES6 - Array Method lastIndexOf() </vt:lpstr>
      <vt:lpstr>ES6 - Array Method map() </vt:lpstr>
      <vt:lpstr>ES6 - Array Method push()</vt:lpstr>
      <vt:lpstr>ES6 - Array Method reduce() </vt:lpstr>
      <vt:lpstr>ES6 - Array Method reverse()</vt:lpstr>
      <vt:lpstr>ES6 - Array Method shift()</vt:lpstr>
      <vt:lpstr>ES6 - Array Method sort()</vt:lpstr>
      <vt:lpstr>Promise </vt:lpstr>
      <vt:lpstr>This is a real-life analogy for things we often have in programming:</vt:lpstr>
      <vt:lpstr>Slide 28</vt:lpstr>
      <vt:lpstr>JavaScript Promise Object</vt:lpstr>
      <vt:lpstr>When the producing code obtains the result, it should call one of the two callbacks:</vt:lpstr>
      <vt:lpstr>Promise Object Properties </vt:lpstr>
      <vt:lpstr>Slide 32</vt:lpstr>
      <vt:lpstr>Here is how to use a Promise:</vt:lpstr>
      <vt:lpstr>Slide 34</vt:lpstr>
      <vt:lpstr>Benefits of Promises</vt:lpstr>
      <vt:lpstr>A Promise has four states:</vt:lpstr>
      <vt:lpstr>Slide 37</vt:lpstr>
      <vt:lpstr>ES6 Modules </vt:lpstr>
      <vt:lpstr>Exporting a Module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ES6</dc:title>
  <dc:creator>b</dc:creator>
  <cp:lastModifiedBy>b</cp:lastModifiedBy>
  <cp:revision>17</cp:revision>
  <dcterms:created xsi:type="dcterms:W3CDTF">2023-03-26T04:52:40Z</dcterms:created>
  <dcterms:modified xsi:type="dcterms:W3CDTF">2023-03-27T17:49:03Z</dcterms:modified>
</cp:coreProperties>
</file>