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22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63CD2732-C129-45F9-B622-751EB8BE50A4}" type="datetimeFigureOut">
              <a:rPr lang="en-US" smtClean="0"/>
              <a:t>3/30/2023</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C7A454EA-AC4B-48D1-8F37-74092DEEBC77}" type="slidenum">
              <a:rPr lang="en-US" smtClean="0"/>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3CD2732-C129-45F9-B622-751EB8BE50A4}" type="datetimeFigureOut">
              <a:rPr lang="en-US" smtClean="0"/>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A454EA-AC4B-48D1-8F37-74092DEEBC7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3CD2732-C129-45F9-B622-751EB8BE50A4}" type="datetimeFigureOut">
              <a:rPr lang="en-US" smtClean="0"/>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A454EA-AC4B-48D1-8F37-74092DEEBC7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63CD2732-C129-45F9-B622-751EB8BE50A4}" type="datetimeFigureOut">
              <a:rPr lang="en-US" smtClean="0"/>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A454EA-AC4B-48D1-8F37-74092DEEBC77}" type="slidenum">
              <a:rPr lang="en-US" smtClean="0"/>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3CD2732-C129-45F9-B622-751EB8BE50A4}" type="datetimeFigureOut">
              <a:rPr lang="en-US" smtClean="0"/>
              <a:t>3/30/2023</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C7A454EA-AC4B-48D1-8F37-74092DEEBC77}"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63CD2732-C129-45F9-B622-751EB8BE50A4}" type="datetimeFigureOut">
              <a:rPr lang="en-US" smtClean="0"/>
              <a:t>3/30/2023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A454EA-AC4B-48D1-8F37-74092DEEBC77}" type="slidenum">
              <a:rPr lang="en-US" smtClean="0"/>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63CD2732-C129-45F9-B622-751EB8BE50A4}" type="datetimeFigureOut">
              <a:rPr lang="en-US" smtClean="0"/>
              <a:t>3/30/2023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A454EA-AC4B-48D1-8F37-74092DEEBC77}" type="slidenum">
              <a:rPr lang="en-US" smtClean="0"/>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3CD2732-C129-45F9-B622-751EB8BE50A4}" type="datetimeFigureOut">
              <a:rPr lang="en-US" smtClean="0"/>
              <a:t>3/30/2023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A454EA-AC4B-48D1-8F37-74092DEEBC7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CD2732-C129-45F9-B622-751EB8BE50A4}" type="datetimeFigureOut">
              <a:rPr lang="en-US" smtClean="0"/>
              <a:t>3/30/2023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A454EA-AC4B-48D1-8F37-74092DEEBC7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3CD2732-C129-45F9-B622-751EB8BE50A4}" type="datetimeFigureOut">
              <a:rPr lang="en-US" smtClean="0"/>
              <a:t>3/30/2023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A454EA-AC4B-48D1-8F37-74092DEEBC77}" type="slidenum">
              <a:rPr lang="en-US" smtClean="0"/>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3CD2732-C129-45F9-B622-751EB8BE50A4}" type="datetimeFigureOut">
              <a:rPr lang="en-US" smtClean="0"/>
              <a:t>3/30/2023</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C7A454EA-AC4B-48D1-8F37-74092DEEBC77}" type="slidenum">
              <a:rPr lang="en-US" smtClean="0"/>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63CD2732-C129-45F9-B622-751EB8BE50A4}" type="datetimeFigureOut">
              <a:rPr lang="en-US" smtClean="0"/>
              <a:t>3/30/2023</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C7A454EA-AC4B-48D1-8F37-74092DEEBC7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a:p>
        </p:txBody>
      </p:sp>
      <p:sp>
        <p:nvSpPr>
          <p:cNvPr id="2" name="Title 1"/>
          <p:cNvSpPr>
            <a:spLocks noGrp="1"/>
          </p:cNvSpPr>
          <p:nvPr>
            <p:ph type="ctrTitle"/>
          </p:nvPr>
        </p:nvSpPr>
        <p:spPr/>
        <p:txBody>
          <a:bodyPr/>
          <a:lstStyle/>
          <a:p>
            <a:r>
              <a:rPr lang="en-US" b="1" dirty="0" smtClean="0"/>
              <a:t>React Components</a:t>
            </a:r>
            <a:endParaRPr lang="en-US"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Props</a:t>
            </a:r>
            <a:br>
              <a:rPr lang="en-US" b="1" dirty="0" smtClean="0"/>
            </a:br>
            <a:endParaRPr lang="en-US" dirty="0"/>
          </a:p>
        </p:txBody>
      </p:sp>
      <p:sp>
        <p:nvSpPr>
          <p:cNvPr id="3" name="Content Placeholder 2"/>
          <p:cNvSpPr>
            <a:spLocks noGrp="1"/>
          </p:cNvSpPr>
          <p:nvPr>
            <p:ph sz="quarter" idx="1"/>
          </p:nvPr>
        </p:nvSpPr>
        <p:spPr/>
        <p:txBody>
          <a:bodyPr/>
          <a:lstStyle/>
          <a:p>
            <a:r>
              <a:rPr lang="en-US" dirty="0" smtClean="0"/>
              <a:t>Components can be passed as props, which stands for properties.</a:t>
            </a:r>
          </a:p>
          <a:p>
            <a:r>
              <a:rPr lang="en-US" dirty="0" smtClean="0"/>
              <a:t>Props are like function arguments, and you send them into the component as attributes.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Use an attribute to pass a color to the Car component, and use it in the render() function:</a:t>
            </a:r>
            <a:endParaRPr lang="en-US" sz="2800" dirty="0"/>
          </a:p>
        </p:txBody>
      </p:sp>
      <p:sp>
        <p:nvSpPr>
          <p:cNvPr id="3" name="Content Placeholder 2"/>
          <p:cNvSpPr>
            <a:spLocks noGrp="1"/>
          </p:cNvSpPr>
          <p:nvPr>
            <p:ph sz="quarter" idx="1"/>
          </p:nvPr>
        </p:nvSpPr>
        <p:spPr/>
        <p:txBody>
          <a:bodyPr>
            <a:normAutofit/>
          </a:bodyPr>
          <a:lstStyle/>
          <a:p>
            <a:pPr>
              <a:buNone/>
            </a:pPr>
            <a:r>
              <a:rPr lang="en-US" dirty="0" smtClean="0"/>
              <a:t>function Car(props) </a:t>
            </a:r>
          </a:p>
          <a:p>
            <a:pPr>
              <a:buNone/>
            </a:pPr>
            <a:r>
              <a:rPr lang="en-US" dirty="0" smtClean="0"/>
              <a:t>{ </a:t>
            </a:r>
          </a:p>
          <a:p>
            <a:pPr>
              <a:buNone/>
            </a:pPr>
            <a:r>
              <a:rPr lang="en-US" dirty="0" smtClean="0"/>
              <a:t>return &lt;h2&gt;I am a {</a:t>
            </a:r>
            <a:r>
              <a:rPr lang="en-US" dirty="0" err="1" smtClean="0"/>
              <a:t>props.color</a:t>
            </a:r>
            <a:r>
              <a:rPr lang="en-US" dirty="0" smtClean="0"/>
              <a:t>} Car!&lt;/h2&gt;; </a:t>
            </a:r>
          </a:p>
          <a:p>
            <a:pPr>
              <a:buNone/>
            </a:pPr>
            <a:r>
              <a:rPr lang="en-US" dirty="0" smtClean="0"/>
              <a:t>} </a:t>
            </a:r>
          </a:p>
          <a:p>
            <a:pPr>
              <a:buNone/>
            </a:pPr>
            <a:endParaRPr lang="en-US" dirty="0"/>
          </a:p>
          <a:p>
            <a:pPr>
              <a:buNone/>
            </a:pPr>
            <a:r>
              <a:rPr lang="en-US" sz="2400" dirty="0" smtClean="0"/>
              <a:t>const root = </a:t>
            </a:r>
            <a:r>
              <a:rPr lang="en-US" sz="2400" dirty="0" err="1" smtClean="0"/>
              <a:t>ReactDOM.createRoot</a:t>
            </a:r>
            <a:r>
              <a:rPr lang="en-US" sz="2400" dirty="0" smtClean="0"/>
              <a:t>(</a:t>
            </a:r>
            <a:r>
              <a:rPr lang="en-US" sz="2400" dirty="0" err="1" smtClean="0"/>
              <a:t>document.getElementById</a:t>
            </a:r>
            <a:r>
              <a:rPr lang="en-US" sz="2400" dirty="0" smtClean="0"/>
              <a:t>('root')); </a:t>
            </a:r>
          </a:p>
          <a:p>
            <a:pPr>
              <a:buNone/>
            </a:pPr>
            <a:r>
              <a:rPr lang="en-US" dirty="0" err="1" smtClean="0"/>
              <a:t>root.render</a:t>
            </a:r>
            <a:r>
              <a:rPr lang="en-US" dirty="0" smtClean="0"/>
              <a:t>(&lt;Car color="red"/&gt;);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700" b="1" dirty="0" smtClean="0"/>
              <a:t>Components in Components</a:t>
            </a:r>
            <a:br>
              <a:rPr lang="en-US" sz="2700" b="1" dirty="0" smtClean="0"/>
            </a:br>
            <a:r>
              <a:rPr lang="en-US" sz="2700" dirty="0" smtClean="0"/>
              <a:t>We can refer to components inside other components</a:t>
            </a:r>
            <a:r>
              <a:rPr lang="en-US" dirty="0" smtClean="0"/>
              <a:t/>
            </a:r>
            <a:br>
              <a:rPr lang="en-US" dirty="0" smtClean="0"/>
            </a:br>
            <a:endParaRPr lang="en-US" dirty="0"/>
          </a:p>
        </p:txBody>
      </p:sp>
      <p:sp>
        <p:nvSpPr>
          <p:cNvPr id="4" name="Rectangle 3"/>
          <p:cNvSpPr/>
          <p:nvPr/>
        </p:nvSpPr>
        <p:spPr>
          <a:xfrm>
            <a:off x="1643042" y="928670"/>
            <a:ext cx="6357982" cy="369332"/>
          </a:xfrm>
          <a:prstGeom prst="rect">
            <a:avLst/>
          </a:prstGeom>
        </p:spPr>
        <p:txBody>
          <a:bodyPr wrap="square">
            <a:spAutoFit/>
          </a:bodyPr>
          <a:lstStyle/>
          <a:p>
            <a:r>
              <a:rPr lang="en-US" dirty="0" smtClean="0"/>
              <a:t>Use the Car component inside the Garage component:</a:t>
            </a:r>
            <a:endParaRPr lang="en-US" dirty="0"/>
          </a:p>
        </p:txBody>
      </p:sp>
      <p:sp>
        <p:nvSpPr>
          <p:cNvPr id="2049" name="Rectangle 1"/>
          <p:cNvSpPr>
            <a:spLocks noChangeArrowheads="1"/>
          </p:cNvSpPr>
          <p:nvPr/>
        </p:nvSpPr>
        <p:spPr bwMode="auto">
          <a:xfrm>
            <a:off x="500034" y="1428736"/>
            <a:ext cx="7929618" cy="427809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function Car()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return &lt;h2&gt;I am a Car!&lt;/h2&gt;;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function Garage()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 return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&lt;&gt; &lt;h1&gt;Who lives in my Garage?&lt;/h1&gt;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&lt;Car /&gt; &lt;/&gt;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const root = </a:t>
            </a:r>
            <a:r>
              <a:rPr kumimoji="0" lang="en-US" b="0" i="0" u="none" strike="noStrike" cap="none" normalizeH="0" baseline="0" dirty="0" err="1" smtClean="0">
                <a:ln>
                  <a:noFill/>
                </a:ln>
                <a:solidFill>
                  <a:schemeClr val="tx1"/>
                </a:solidFill>
                <a:effectLst/>
                <a:latin typeface="Times New Roman" pitchFamily="18" charset="0"/>
                <a:cs typeface="Times New Roman" pitchFamily="18" charset="0"/>
              </a:rPr>
              <a:t>ReactDOM.createRoot</a:t>
            </a:r>
            <a:r>
              <a:rPr kumimoji="0" lang="en-US" b="0" i="0" u="none" strike="noStrike" cap="none" normalizeH="0" baseline="0" dirty="0" smtClean="0">
                <a:ln>
                  <a:noFill/>
                </a:ln>
                <a:solidFill>
                  <a:schemeClr val="tx1"/>
                </a:solidFill>
                <a:effectLst/>
                <a:latin typeface="Times New Roman" pitchFamily="18" charset="0"/>
                <a:cs typeface="Times New Roman" pitchFamily="18" charset="0"/>
              </a:rPr>
              <a:t>(</a:t>
            </a:r>
            <a:r>
              <a:rPr kumimoji="0" lang="en-US" b="0" i="0" u="none" strike="noStrike" cap="none" normalizeH="0" baseline="0" dirty="0" err="1" smtClean="0">
                <a:ln>
                  <a:noFill/>
                </a:ln>
                <a:solidFill>
                  <a:schemeClr val="tx1"/>
                </a:solidFill>
                <a:effectLst/>
                <a:latin typeface="Times New Roman" pitchFamily="18" charset="0"/>
                <a:cs typeface="Times New Roman" pitchFamily="18" charset="0"/>
              </a:rPr>
              <a:t>document.getElementById</a:t>
            </a:r>
            <a:r>
              <a:rPr kumimoji="0" lang="en-US" b="0" i="0" u="none" strike="noStrike" cap="none" normalizeH="0" baseline="0" dirty="0" smtClean="0">
                <a:ln>
                  <a:noFill/>
                </a:ln>
                <a:solidFill>
                  <a:schemeClr val="tx1"/>
                </a:solidFill>
                <a:effectLst/>
                <a:latin typeface="Times New Roman" pitchFamily="18" charset="0"/>
                <a:cs typeface="Times New Roman" pitchFamily="18" charset="0"/>
              </a:rPr>
              <a:t>('root')); </a:t>
            </a:r>
            <a:r>
              <a:rPr kumimoji="0" lang="en-US" b="0" i="0" u="none" strike="noStrike" cap="none" normalizeH="0" baseline="0" dirty="0" err="1" smtClean="0">
                <a:ln>
                  <a:noFill/>
                </a:ln>
                <a:solidFill>
                  <a:schemeClr val="tx1"/>
                </a:solidFill>
                <a:effectLst/>
                <a:latin typeface="Times New Roman" pitchFamily="18" charset="0"/>
                <a:cs typeface="Times New Roman" pitchFamily="18" charset="0"/>
              </a:rPr>
              <a:t>root.render</a:t>
            </a:r>
            <a:r>
              <a:rPr kumimoji="0" lang="en-US" b="0" i="0" u="none" strike="noStrike" cap="none" normalizeH="0" baseline="0" dirty="0" smtClean="0">
                <a:ln>
                  <a:noFill/>
                </a:ln>
                <a:solidFill>
                  <a:schemeClr val="tx1"/>
                </a:solidFill>
                <a:effectLst/>
                <a:latin typeface="Times New Roman" pitchFamily="18" charset="0"/>
                <a:cs typeface="Times New Roman" pitchFamily="18" charset="0"/>
              </a:rPr>
              <a:t>(&lt;Garage </a:t>
            </a: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/&gt;); </a:t>
            </a:r>
            <a:endParaRPr kumimoji="0" lang="en-US" sz="60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6" name="Rectangle 5"/>
          <p:cNvSpPr/>
          <p:nvPr/>
        </p:nvSpPr>
        <p:spPr>
          <a:xfrm>
            <a:off x="3857620" y="5929330"/>
            <a:ext cx="4572000" cy="707886"/>
          </a:xfrm>
          <a:prstGeom prst="rect">
            <a:avLst/>
          </a:prstGeom>
        </p:spPr>
        <p:txBody>
          <a:bodyPr>
            <a:spAutoFit/>
          </a:bodyPr>
          <a:lstStyle/>
          <a:p>
            <a:r>
              <a:rPr lang="en-US" sz="2000" b="1" dirty="0" smtClean="0">
                <a:solidFill>
                  <a:srgbClr val="C00000"/>
                </a:solidFill>
              </a:rPr>
              <a:t>Who lives in my Garage?</a:t>
            </a:r>
          </a:p>
          <a:p>
            <a:r>
              <a:rPr lang="en-US" sz="2000" b="1" dirty="0" smtClean="0">
                <a:solidFill>
                  <a:srgbClr val="C00000"/>
                </a:solidFill>
              </a:rPr>
              <a:t>I am a Car!</a:t>
            </a:r>
            <a:endParaRPr lang="en-US" sz="2000" b="1" dirty="0">
              <a:solidFill>
                <a:srgbClr val="C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Components in Files</a:t>
            </a:r>
            <a:br>
              <a:rPr lang="en-US" b="1" dirty="0" smtClean="0"/>
            </a:br>
            <a:endParaRPr lang="en-US" dirty="0"/>
          </a:p>
        </p:txBody>
      </p:sp>
      <p:sp>
        <p:nvSpPr>
          <p:cNvPr id="3" name="Content Placeholder 2"/>
          <p:cNvSpPr>
            <a:spLocks noGrp="1"/>
          </p:cNvSpPr>
          <p:nvPr>
            <p:ph sz="quarter" idx="1"/>
          </p:nvPr>
        </p:nvSpPr>
        <p:spPr>
          <a:xfrm>
            <a:off x="457200" y="1285860"/>
            <a:ext cx="8229600" cy="4840303"/>
          </a:xfrm>
        </p:spPr>
        <p:txBody>
          <a:bodyPr/>
          <a:lstStyle/>
          <a:p>
            <a:pPr algn="just"/>
            <a:r>
              <a:rPr lang="en-US" dirty="0" smtClean="0">
                <a:latin typeface="Times New Roman" pitchFamily="18" charset="0"/>
                <a:cs typeface="Times New Roman" pitchFamily="18" charset="0"/>
              </a:rPr>
              <a:t>React is all about re-using code, and it is recommended to split your components into separate files.</a:t>
            </a:r>
          </a:p>
          <a:p>
            <a:pPr algn="just"/>
            <a:r>
              <a:rPr lang="en-US" dirty="0" smtClean="0">
                <a:latin typeface="Times New Roman" pitchFamily="18" charset="0"/>
                <a:cs typeface="Times New Roman" pitchFamily="18" charset="0"/>
              </a:rPr>
              <a:t>To do that, create a new file with a .</a:t>
            </a:r>
            <a:r>
              <a:rPr lang="en-US" dirty="0" err="1" smtClean="0">
                <a:latin typeface="Times New Roman" pitchFamily="18" charset="0"/>
                <a:cs typeface="Times New Roman" pitchFamily="18" charset="0"/>
              </a:rPr>
              <a:t>js</a:t>
            </a:r>
            <a:r>
              <a:rPr lang="en-US" dirty="0" smtClean="0">
                <a:latin typeface="Times New Roman" pitchFamily="18" charset="0"/>
                <a:cs typeface="Times New Roman" pitchFamily="18" charset="0"/>
              </a:rPr>
              <a:t> file extension and put the code inside it:</a:t>
            </a:r>
          </a:p>
          <a:p>
            <a:pPr algn="just">
              <a:buNone/>
            </a:pPr>
            <a:r>
              <a:rPr lang="en-US" b="1" dirty="0" smtClean="0">
                <a:solidFill>
                  <a:srgbClr val="C00000"/>
                </a:solidFill>
                <a:latin typeface="Times New Roman" pitchFamily="18" charset="0"/>
                <a:cs typeface="Times New Roman" pitchFamily="18" charset="0"/>
              </a:rPr>
              <a:t>Note </a:t>
            </a:r>
            <a:r>
              <a:rPr lang="en-US" sz="2800" dirty="0" smtClean="0">
                <a:latin typeface="Times New Roman" pitchFamily="18" charset="0"/>
                <a:cs typeface="Times New Roman" pitchFamily="18" charset="0"/>
              </a:rPr>
              <a:t>that the filename must start with an uppercase character.</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"Car.js"</a:t>
            </a:r>
            <a:endParaRPr lang="en-US" dirty="0"/>
          </a:p>
        </p:txBody>
      </p:sp>
      <p:sp>
        <p:nvSpPr>
          <p:cNvPr id="3" name="Content Placeholder 2"/>
          <p:cNvSpPr>
            <a:spLocks noGrp="1"/>
          </p:cNvSpPr>
          <p:nvPr>
            <p:ph sz="quarter" idx="1"/>
          </p:nvPr>
        </p:nvSpPr>
        <p:spPr/>
        <p:txBody>
          <a:bodyPr/>
          <a:lstStyle/>
          <a:p>
            <a:pPr>
              <a:buNone/>
            </a:pPr>
            <a:r>
              <a:rPr lang="en-US" dirty="0" smtClean="0"/>
              <a:t>function Car() </a:t>
            </a:r>
          </a:p>
          <a:p>
            <a:pPr>
              <a:buNone/>
            </a:pPr>
            <a:r>
              <a:rPr lang="en-US" dirty="0" smtClean="0"/>
              <a:t>{ </a:t>
            </a:r>
          </a:p>
          <a:p>
            <a:pPr>
              <a:buNone/>
            </a:pPr>
            <a:r>
              <a:rPr lang="en-US" dirty="0" smtClean="0"/>
              <a:t>return &lt;h2&gt;Hi, I am a Car!&lt;/h2&gt;; </a:t>
            </a:r>
          </a:p>
          <a:p>
            <a:pPr>
              <a:buNone/>
            </a:pPr>
            <a:r>
              <a:rPr lang="en-US" dirty="0" smtClean="0"/>
              <a:t>} </a:t>
            </a:r>
          </a:p>
          <a:p>
            <a:pPr>
              <a:buNone/>
            </a:pPr>
            <a:r>
              <a:rPr lang="en-US" dirty="0" smtClean="0"/>
              <a:t>export default Car; </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2200" dirty="0" smtClean="0">
                <a:latin typeface="Times New Roman" pitchFamily="18" charset="0"/>
                <a:cs typeface="Times New Roman" pitchFamily="18" charset="0"/>
              </a:rPr>
              <a:t>Now we import the "Car.js" file in the application, and we can use the Car component as if it was created here</a:t>
            </a:r>
            <a:r>
              <a:rPr lang="en-US" dirty="0" smtClean="0"/>
              <a:t>.</a:t>
            </a:r>
            <a:endParaRPr lang="en-US" dirty="0"/>
          </a:p>
        </p:txBody>
      </p:sp>
      <p:sp>
        <p:nvSpPr>
          <p:cNvPr id="3" name="Content Placeholder 2"/>
          <p:cNvSpPr>
            <a:spLocks noGrp="1"/>
          </p:cNvSpPr>
          <p:nvPr>
            <p:ph sz="quarter" idx="1"/>
          </p:nvPr>
        </p:nvSpPr>
        <p:spPr/>
        <p:txBody>
          <a:bodyPr/>
          <a:lstStyle/>
          <a:p>
            <a:pPr>
              <a:buNone/>
            </a:pPr>
            <a:r>
              <a:rPr lang="en-US" dirty="0" smtClean="0"/>
              <a:t>import React from 'react'; </a:t>
            </a:r>
          </a:p>
          <a:p>
            <a:pPr>
              <a:buNone/>
            </a:pPr>
            <a:r>
              <a:rPr lang="en-US" dirty="0" smtClean="0"/>
              <a:t>import </a:t>
            </a:r>
            <a:r>
              <a:rPr lang="en-US" dirty="0" err="1" smtClean="0"/>
              <a:t>ReactDOM</a:t>
            </a:r>
            <a:r>
              <a:rPr lang="en-US" dirty="0" smtClean="0"/>
              <a:t> from 'react-</a:t>
            </a:r>
            <a:r>
              <a:rPr lang="en-US" dirty="0" err="1" smtClean="0"/>
              <a:t>dom</a:t>
            </a:r>
            <a:r>
              <a:rPr lang="en-US" dirty="0" smtClean="0"/>
              <a:t>/client';</a:t>
            </a:r>
          </a:p>
          <a:p>
            <a:pPr>
              <a:buNone/>
            </a:pPr>
            <a:r>
              <a:rPr lang="en-US" dirty="0" smtClean="0"/>
              <a:t>import Car from './Car.js'; </a:t>
            </a:r>
          </a:p>
          <a:p>
            <a:pPr>
              <a:buNone/>
            </a:pPr>
            <a:r>
              <a:rPr lang="en-US" sz="2000" b="1" dirty="0" smtClean="0">
                <a:solidFill>
                  <a:srgbClr val="C00000"/>
                </a:solidFill>
              </a:rPr>
              <a:t>const root = </a:t>
            </a:r>
            <a:r>
              <a:rPr lang="en-US" sz="2000" b="1" dirty="0" err="1" smtClean="0">
                <a:solidFill>
                  <a:srgbClr val="C00000"/>
                </a:solidFill>
              </a:rPr>
              <a:t>ReactDOM.createRoot</a:t>
            </a:r>
            <a:r>
              <a:rPr lang="en-US" sz="2000" b="1" dirty="0" smtClean="0">
                <a:solidFill>
                  <a:srgbClr val="C00000"/>
                </a:solidFill>
              </a:rPr>
              <a:t>(</a:t>
            </a:r>
            <a:r>
              <a:rPr lang="en-US" sz="2000" b="1" dirty="0" err="1" smtClean="0">
                <a:solidFill>
                  <a:srgbClr val="C00000"/>
                </a:solidFill>
              </a:rPr>
              <a:t>document.getElementById</a:t>
            </a:r>
            <a:r>
              <a:rPr lang="en-US" sz="2000" b="1" dirty="0" smtClean="0">
                <a:solidFill>
                  <a:srgbClr val="C00000"/>
                </a:solidFill>
              </a:rPr>
              <a:t>('root')); </a:t>
            </a:r>
          </a:p>
          <a:p>
            <a:pPr>
              <a:buNone/>
            </a:pPr>
            <a:r>
              <a:rPr lang="en-US" b="1" dirty="0" err="1" smtClean="0">
                <a:solidFill>
                  <a:srgbClr val="C00000"/>
                </a:solidFill>
              </a:rPr>
              <a:t>root.render</a:t>
            </a:r>
            <a:r>
              <a:rPr lang="en-US" b="1" dirty="0" smtClean="0">
                <a:solidFill>
                  <a:srgbClr val="C00000"/>
                </a:solidFill>
              </a:rPr>
              <a:t>(&lt;Car /&gt;); </a:t>
            </a:r>
            <a:endParaRPr lang="en-US" b="1" dirty="0">
              <a:solidFill>
                <a:srgbClr val="C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25470"/>
          </a:xfrm>
        </p:spPr>
        <p:txBody>
          <a:bodyPr>
            <a:normAutofit fontScale="90000"/>
          </a:bodyPr>
          <a:lstStyle/>
          <a:p>
            <a:pPr algn="ctr"/>
            <a:r>
              <a:rPr lang="en-US" dirty="0" smtClean="0"/>
              <a:t>DOM rendering</a:t>
            </a:r>
            <a:endParaRPr lang="en-US" dirty="0"/>
          </a:p>
        </p:txBody>
      </p:sp>
      <p:sp>
        <p:nvSpPr>
          <p:cNvPr id="3" name="Content Placeholder 2"/>
          <p:cNvSpPr>
            <a:spLocks noGrp="1"/>
          </p:cNvSpPr>
          <p:nvPr>
            <p:ph sz="quarter" idx="1"/>
          </p:nvPr>
        </p:nvSpPr>
        <p:spPr>
          <a:xfrm>
            <a:off x="914400" y="1071546"/>
            <a:ext cx="7772400" cy="4948254"/>
          </a:xfrm>
        </p:spPr>
        <p:txBody>
          <a:bodyPr/>
          <a:lstStyle/>
          <a:p>
            <a:r>
              <a:rPr lang="en-US" dirty="0" smtClean="0"/>
              <a:t>It is a platform and language independent interface standard that allows programs and scripts to dynamically access and update the content, structure, and style of a document.</a:t>
            </a:r>
          </a:p>
          <a:p>
            <a:r>
              <a:rPr lang="en-US" dirty="0" smtClean="0"/>
              <a:t>When a web page loads, the browser builds the page’s DOM tree. In this way, we can change all HTML properties on the page, remove existing HTML elements and attributes, add new HTML elements and attributes, or change all CSS styles on the page with scripting languages ​​such as JavaScript.</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25602" name="Picture 2" descr="Example HTML DOM Tree"/>
          <p:cNvPicPr>
            <a:picLocks noChangeAspect="1" noChangeArrowheads="1"/>
          </p:cNvPicPr>
          <p:nvPr/>
        </p:nvPicPr>
        <p:blipFill>
          <a:blip r:embed="rId2"/>
          <a:srcRect/>
          <a:stretch>
            <a:fillRect/>
          </a:stretch>
        </p:blipFill>
        <p:spPr bwMode="auto">
          <a:xfrm>
            <a:off x="785786" y="571480"/>
            <a:ext cx="7643866" cy="5500726"/>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What is the DOM Tree?</a:t>
            </a:r>
            <a:br>
              <a:rPr lang="en-US" b="1" dirty="0" smtClean="0"/>
            </a:br>
            <a:endParaRPr lang="en-US" dirty="0"/>
          </a:p>
        </p:txBody>
      </p:sp>
      <p:sp>
        <p:nvSpPr>
          <p:cNvPr id="3" name="Content Placeholder 2"/>
          <p:cNvSpPr>
            <a:spLocks noGrp="1"/>
          </p:cNvSpPr>
          <p:nvPr>
            <p:ph sz="quarter" idx="1"/>
          </p:nvPr>
        </p:nvSpPr>
        <p:spPr/>
        <p:txBody>
          <a:bodyPr/>
          <a:lstStyle/>
          <a:p>
            <a:r>
              <a:rPr lang="en-US" dirty="0" smtClean="0"/>
              <a:t>A DOM tree is a type of tree whose nodes represent the content of the HTML and XML document. Every HTML or XML document has a unique DOM tree representation. For example, let’s examine the following code:</a:t>
            </a:r>
            <a:endParaRPr lang="en-US" dirty="0"/>
          </a:p>
        </p:txBody>
      </p:sp>
      <p:sp>
        <p:nvSpPr>
          <p:cNvPr id="43009" name="Rectangle 1"/>
          <p:cNvSpPr>
            <a:spLocks noChangeArrowheads="1"/>
          </p:cNvSpPr>
          <p:nvPr/>
        </p:nvSpPr>
        <p:spPr bwMode="auto">
          <a:xfrm>
            <a:off x="1214414" y="3441680"/>
            <a:ext cx="3794629" cy="341632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Unicode MS" pitchFamily="34" charset="-128"/>
                <a:cs typeface="Arial" pitchFamily="34" charset="0"/>
              </a:rPr>
              <a:t>&lt;</a:t>
            </a:r>
            <a:r>
              <a:rPr kumimoji="0" lang="en-US" sz="2400" b="0" i="0" u="none" strike="noStrike" cap="none" normalizeH="0" baseline="0" dirty="0" smtClean="0">
                <a:ln>
                  <a:noFill/>
                </a:ln>
                <a:solidFill>
                  <a:schemeClr val="tx1"/>
                </a:solidFill>
                <a:effectLst/>
                <a:latin typeface="Arial Unicode MS" pitchFamily="34" charset="-128"/>
                <a:cs typeface="Arial" pitchFamily="34" charset="0"/>
              </a:rPr>
              <a:t>html&gt;</a:t>
            </a:r>
            <a:br>
              <a:rPr kumimoji="0" lang="en-US" sz="2400" b="0" i="0" u="none" strike="noStrike" cap="none" normalizeH="0" baseline="0" dirty="0" smtClean="0">
                <a:ln>
                  <a:noFill/>
                </a:ln>
                <a:solidFill>
                  <a:schemeClr val="tx1"/>
                </a:solidFill>
                <a:effectLst/>
                <a:latin typeface="Arial Unicode MS" pitchFamily="34" charset="-128"/>
                <a:cs typeface="Arial" pitchFamily="34" charset="0"/>
              </a:rPr>
            </a:br>
            <a:r>
              <a:rPr kumimoji="0" lang="en-US" sz="2400" b="0" i="0" u="none" strike="noStrike" cap="none" normalizeH="0" baseline="0" dirty="0" smtClean="0">
                <a:ln>
                  <a:noFill/>
                </a:ln>
                <a:solidFill>
                  <a:schemeClr val="tx1"/>
                </a:solidFill>
                <a:effectLst/>
                <a:latin typeface="Arial Unicode MS" pitchFamily="34" charset="-128"/>
                <a:cs typeface="Arial" pitchFamily="34" charset="0"/>
              </a:rPr>
              <a:t>&lt;head&gt;</a:t>
            </a:r>
            <a:br>
              <a:rPr kumimoji="0" lang="en-US" sz="2400" b="0" i="0" u="none" strike="noStrike" cap="none" normalizeH="0" baseline="0" dirty="0" smtClean="0">
                <a:ln>
                  <a:noFill/>
                </a:ln>
                <a:solidFill>
                  <a:schemeClr val="tx1"/>
                </a:solidFill>
                <a:effectLst/>
                <a:latin typeface="Arial Unicode MS" pitchFamily="34" charset="-128"/>
                <a:cs typeface="Arial" pitchFamily="34" charset="0"/>
              </a:rPr>
            </a:br>
            <a:r>
              <a:rPr kumimoji="0" lang="en-US" sz="2400" b="0" i="0" u="none" strike="noStrike" cap="none" normalizeH="0" baseline="0" dirty="0" smtClean="0">
                <a:ln>
                  <a:noFill/>
                </a:ln>
                <a:solidFill>
                  <a:schemeClr val="tx1"/>
                </a:solidFill>
                <a:effectLst/>
                <a:latin typeface="Arial Unicode MS" pitchFamily="34" charset="-128"/>
                <a:cs typeface="Arial" pitchFamily="34" charset="0"/>
              </a:rPr>
              <a:t>&lt;title&gt;My document&lt;/title&gt;</a:t>
            </a:r>
            <a:br>
              <a:rPr kumimoji="0" lang="en-US" sz="2400" b="0" i="0" u="none" strike="noStrike" cap="none" normalizeH="0" baseline="0" dirty="0" smtClean="0">
                <a:ln>
                  <a:noFill/>
                </a:ln>
                <a:solidFill>
                  <a:schemeClr val="tx1"/>
                </a:solidFill>
                <a:effectLst/>
                <a:latin typeface="Arial Unicode MS" pitchFamily="34" charset="-128"/>
                <a:cs typeface="Arial" pitchFamily="34" charset="0"/>
              </a:rPr>
            </a:br>
            <a:r>
              <a:rPr kumimoji="0" lang="en-US" sz="2400" b="0" i="0" u="none" strike="noStrike" cap="none" normalizeH="0" baseline="0" dirty="0" smtClean="0">
                <a:ln>
                  <a:noFill/>
                </a:ln>
                <a:solidFill>
                  <a:schemeClr val="tx1"/>
                </a:solidFill>
                <a:effectLst/>
                <a:latin typeface="Arial Unicode MS" pitchFamily="34" charset="-128"/>
                <a:cs typeface="Arial" pitchFamily="34" charset="0"/>
              </a:rPr>
              <a:t>&lt;/head&gt;</a:t>
            </a:r>
            <a:br>
              <a:rPr kumimoji="0" lang="en-US" sz="2400" b="0" i="0" u="none" strike="noStrike" cap="none" normalizeH="0" baseline="0" dirty="0" smtClean="0">
                <a:ln>
                  <a:noFill/>
                </a:ln>
                <a:solidFill>
                  <a:schemeClr val="tx1"/>
                </a:solidFill>
                <a:effectLst/>
                <a:latin typeface="Arial Unicode MS" pitchFamily="34" charset="-128"/>
                <a:cs typeface="Arial" pitchFamily="34" charset="0"/>
              </a:rPr>
            </a:br>
            <a:r>
              <a:rPr kumimoji="0" lang="en-US" sz="2400" b="0" i="0" u="none" strike="noStrike" cap="none" normalizeH="0" baseline="0" dirty="0" smtClean="0">
                <a:ln>
                  <a:noFill/>
                </a:ln>
                <a:solidFill>
                  <a:schemeClr val="tx1"/>
                </a:solidFill>
                <a:effectLst/>
                <a:latin typeface="Arial Unicode MS" pitchFamily="34" charset="-128"/>
                <a:cs typeface="Arial" pitchFamily="34" charset="0"/>
              </a:rPr>
              <a:t>&lt;body&gt;</a:t>
            </a:r>
            <a:br>
              <a:rPr kumimoji="0" lang="en-US" sz="2400" b="0" i="0" u="none" strike="noStrike" cap="none" normalizeH="0" baseline="0" dirty="0" smtClean="0">
                <a:ln>
                  <a:noFill/>
                </a:ln>
                <a:solidFill>
                  <a:schemeClr val="tx1"/>
                </a:solidFill>
                <a:effectLst/>
                <a:latin typeface="Arial Unicode MS" pitchFamily="34" charset="-128"/>
                <a:cs typeface="Arial" pitchFamily="34" charset="0"/>
              </a:rPr>
            </a:br>
            <a:r>
              <a:rPr kumimoji="0" lang="en-US" sz="2400" b="0" i="0" u="none" strike="noStrike" cap="none" normalizeH="0" baseline="0" dirty="0" smtClean="0">
                <a:ln>
                  <a:noFill/>
                </a:ln>
                <a:solidFill>
                  <a:schemeClr val="tx1"/>
                </a:solidFill>
                <a:effectLst/>
                <a:latin typeface="Arial Unicode MS" pitchFamily="34" charset="-128"/>
                <a:cs typeface="Arial" pitchFamily="34" charset="0"/>
              </a:rPr>
              <a:t>&lt;h1&gt;Header&lt;/h1&gt;</a:t>
            </a:r>
            <a:br>
              <a:rPr kumimoji="0" lang="en-US" sz="2400" b="0" i="0" u="none" strike="noStrike" cap="none" normalizeH="0" baseline="0" dirty="0" smtClean="0">
                <a:ln>
                  <a:noFill/>
                </a:ln>
                <a:solidFill>
                  <a:schemeClr val="tx1"/>
                </a:solidFill>
                <a:effectLst/>
                <a:latin typeface="Arial Unicode MS" pitchFamily="34" charset="-128"/>
                <a:cs typeface="Arial" pitchFamily="34" charset="0"/>
              </a:rPr>
            </a:br>
            <a:r>
              <a:rPr kumimoji="0" lang="en-US" sz="2400" b="0" i="0" u="none" strike="noStrike" cap="none" normalizeH="0" baseline="0" dirty="0" smtClean="0">
                <a:ln>
                  <a:noFill/>
                </a:ln>
                <a:solidFill>
                  <a:schemeClr val="tx1"/>
                </a:solidFill>
                <a:effectLst/>
                <a:latin typeface="Arial Unicode MS" pitchFamily="34" charset="-128"/>
                <a:cs typeface="Arial" pitchFamily="34" charset="0"/>
              </a:rPr>
              <a:t>&lt;p&gt;Paragraph&lt;/p&gt;</a:t>
            </a:r>
            <a:br>
              <a:rPr kumimoji="0" lang="en-US" sz="2400" b="0" i="0" u="none" strike="noStrike" cap="none" normalizeH="0" baseline="0" dirty="0" smtClean="0">
                <a:ln>
                  <a:noFill/>
                </a:ln>
                <a:solidFill>
                  <a:schemeClr val="tx1"/>
                </a:solidFill>
                <a:effectLst/>
                <a:latin typeface="Arial Unicode MS" pitchFamily="34" charset="-128"/>
                <a:cs typeface="Arial" pitchFamily="34" charset="0"/>
              </a:rPr>
            </a:br>
            <a:r>
              <a:rPr kumimoji="0" lang="en-US" sz="2400" b="0" i="0" u="none" strike="noStrike" cap="none" normalizeH="0" baseline="0" dirty="0" smtClean="0">
                <a:ln>
                  <a:noFill/>
                </a:ln>
                <a:solidFill>
                  <a:schemeClr val="tx1"/>
                </a:solidFill>
                <a:effectLst/>
                <a:latin typeface="Arial Unicode MS" pitchFamily="34" charset="-128"/>
                <a:cs typeface="Arial" pitchFamily="34" charset="0"/>
              </a:rPr>
              <a:t>&lt;/body&gt;</a:t>
            </a:r>
            <a:br>
              <a:rPr kumimoji="0" lang="en-US" sz="2400" b="0" i="0" u="none" strike="noStrike" cap="none" normalizeH="0" baseline="0" dirty="0" smtClean="0">
                <a:ln>
                  <a:noFill/>
                </a:ln>
                <a:solidFill>
                  <a:schemeClr val="tx1"/>
                </a:solidFill>
                <a:effectLst/>
                <a:latin typeface="Arial Unicode MS" pitchFamily="34" charset="-128"/>
                <a:cs typeface="Arial" pitchFamily="34" charset="0"/>
              </a:rPr>
            </a:br>
            <a:r>
              <a:rPr kumimoji="0" lang="en-US" sz="2400" b="0" i="0" u="none" strike="noStrike" cap="none" normalizeH="0" baseline="0" dirty="0" smtClean="0">
                <a:ln>
                  <a:noFill/>
                </a:ln>
                <a:solidFill>
                  <a:schemeClr val="tx1"/>
                </a:solidFill>
                <a:effectLst/>
                <a:latin typeface="Arial Unicode MS" pitchFamily="34" charset="-128"/>
                <a:cs typeface="Arial" pitchFamily="34" charset="0"/>
              </a:rPr>
              <a:t>&lt;/html&gt;</a:t>
            </a:r>
            <a:r>
              <a:rPr kumimoji="0" lang="en-US" sz="2000" b="0" i="0" u="none" strike="noStrike" cap="none" normalizeH="0" baseline="0" dirty="0" smtClean="0">
                <a:ln>
                  <a:noFill/>
                </a:ln>
                <a:solidFill>
                  <a:schemeClr val="tx1"/>
                </a:solidFill>
                <a:effectLst/>
                <a:latin typeface="Arial" pitchFamily="34" charset="0"/>
                <a:cs typeface="Arial" pitchFamily="34" charset="0"/>
              </a:rPr>
              <a:t> </a:t>
            </a:r>
            <a:endParaRPr kumimoji="0" lang="en-US" sz="4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DOM tree of the above code block is as follows:</a:t>
            </a:r>
            <a:endParaRPr lang="en-US" dirty="0"/>
          </a:p>
        </p:txBody>
      </p:sp>
      <p:sp>
        <p:nvSpPr>
          <p:cNvPr id="3" name="Content Placeholder 2"/>
          <p:cNvSpPr>
            <a:spLocks noGrp="1"/>
          </p:cNvSpPr>
          <p:nvPr>
            <p:ph sz="quarter" idx="1"/>
          </p:nvPr>
        </p:nvSpPr>
        <p:spPr/>
        <p:txBody>
          <a:bodyPr/>
          <a:lstStyle/>
          <a:p>
            <a:endParaRPr lang="en-US"/>
          </a:p>
        </p:txBody>
      </p:sp>
      <p:pic>
        <p:nvPicPr>
          <p:cNvPr id="44034" name="Picture 2" descr="Example HTML DOM Tree 2"/>
          <p:cNvPicPr>
            <a:picLocks noChangeAspect="1" noChangeArrowheads="1"/>
          </p:cNvPicPr>
          <p:nvPr/>
        </p:nvPicPr>
        <p:blipFill>
          <a:blip r:embed="rId2"/>
          <a:srcRect/>
          <a:stretch>
            <a:fillRect/>
          </a:stretch>
        </p:blipFill>
        <p:spPr bwMode="auto">
          <a:xfrm>
            <a:off x="928662" y="928670"/>
            <a:ext cx="7786742" cy="5210175"/>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Components are like functions that return HTML elements.</a:t>
            </a:r>
            <a:endParaRPr lang="en-US" dirty="0"/>
          </a:p>
        </p:txBody>
      </p:sp>
      <p:sp>
        <p:nvSpPr>
          <p:cNvPr id="3" name="Content Placeholder 2"/>
          <p:cNvSpPr>
            <a:spLocks noGrp="1"/>
          </p:cNvSpPr>
          <p:nvPr>
            <p:ph sz="quarter" idx="1"/>
          </p:nvPr>
        </p:nvSpPr>
        <p:spPr/>
        <p:txBody>
          <a:bodyPr/>
          <a:lstStyle/>
          <a:p>
            <a:pPr algn="just"/>
            <a:r>
              <a:rPr lang="en-US" dirty="0" smtClean="0">
                <a:latin typeface="Times New Roman" pitchFamily="18" charset="0"/>
                <a:cs typeface="Times New Roman" pitchFamily="18" charset="0"/>
              </a:rPr>
              <a:t>Components are independent and reusable bits of code. They serve the same purpose as JavaScript functions, but work in isolation and return HTML.</a:t>
            </a:r>
          </a:p>
          <a:p>
            <a:pPr algn="just"/>
            <a:r>
              <a:rPr lang="en-US" dirty="0" smtClean="0">
                <a:latin typeface="Times New Roman" pitchFamily="18" charset="0"/>
                <a:cs typeface="Times New Roman" pitchFamily="18" charset="0"/>
              </a:rPr>
              <a:t>Components come in two types, Class components and Function components</a:t>
            </a:r>
            <a:endParaRPr lang="en-US"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How the Browser Renders HTML?</a:t>
            </a:r>
            <a:br>
              <a:rPr lang="en-US" b="1" dirty="0" smtClean="0"/>
            </a:br>
            <a:endParaRPr lang="en-US" dirty="0"/>
          </a:p>
        </p:txBody>
      </p:sp>
      <p:sp>
        <p:nvSpPr>
          <p:cNvPr id="3" name="Content Placeholder 2"/>
          <p:cNvSpPr>
            <a:spLocks noGrp="1"/>
          </p:cNvSpPr>
          <p:nvPr>
            <p:ph sz="quarter" idx="1"/>
          </p:nvPr>
        </p:nvSpPr>
        <p:spPr>
          <a:xfrm>
            <a:off x="914400" y="1142984"/>
            <a:ext cx="7772400" cy="4876816"/>
          </a:xfrm>
        </p:spPr>
        <p:txBody>
          <a:bodyPr>
            <a:normAutofit lnSpcReduction="10000"/>
          </a:bodyPr>
          <a:lstStyle/>
          <a:p>
            <a:r>
              <a:rPr lang="en-US" dirty="0" smtClean="0"/>
              <a:t>A web browser is a piece of software that downloads files from a remote server and displays them to you, allowing user interaction. The process of compiling the files downloaded from a remote server and showing them to the user is done by browser engines. If you are interested, you can examine different browser engines and comparisons.</a:t>
            </a:r>
          </a:p>
          <a:p>
            <a:r>
              <a:rPr lang="en-US" dirty="0" smtClean="0"/>
              <a:t>Data is sent over the Internet as byte packets. The browser must convert these data bytes into a form it understands. Firstly, bytes are converted to HTML characters and then to Tokens. In the next step, Tokens are converted into nodes. Nodes are different objects with certain properties. After the nodes are created, the DOM tree is created.</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descr="Stages of creating the DOM tree"/>
          <p:cNvPicPr>
            <a:picLocks noChangeAspect="1" noChangeArrowheads="1"/>
          </p:cNvPicPr>
          <p:nvPr/>
        </p:nvPicPr>
        <p:blipFill>
          <a:blip r:embed="rId2"/>
          <a:srcRect/>
          <a:stretch>
            <a:fillRect/>
          </a:stretch>
        </p:blipFill>
        <p:spPr bwMode="auto">
          <a:xfrm>
            <a:off x="785786" y="500042"/>
            <a:ext cx="7643866" cy="5572164"/>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571480"/>
            <a:ext cx="7772400" cy="5448320"/>
          </a:xfrm>
        </p:spPr>
        <p:txBody>
          <a:bodyPr/>
          <a:lstStyle/>
          <a:p>
            <a:r>
              <a:rPr lang="en-US" dirty="0" smtClean="0"/>
              <a:t>While creating the DOM tree, the “document” node is created first. Document is a node that represents the entire HTML document. The node that specifies an HTML tag is called “elements”. We can learn the type of any node in the DOM tree with “</a:t>
            </a:r>
            <a:r>
              <a:rPr lang="en-US" dirty="0" err="1" smtClean="0"/>
              <a:t>nodeType</a:t>
            </a:r>
            <a:r>
              <a:rPr lang="en-US" dirty="0" smtClean="0"/>
              <a:t>”. The </a:t>
            </a:r>
            <a:r>
              <a:rPr lang="en-US" dirty="0" err="1" smtClean="0"/>
              <a:t>NodeType</a:t>
            </a:r>
            <a:r>
              <a:rPr lang="en-US" dirty="0" smtClean="0"/>
              <a:t> property returns a number. </a:t>
            </a:r>
            <a:endParaRPr lang="en-US" dirty="0" smtClean="0"/>
          </a:p>
          <a:p>
            <a:r>
              <a:rPr lang="en-US" dirty="0" smtClean="0"/>
              <a:t>The DOM tree has been successfully created, but the browser needs information on how the elements will appear in order to render the page. It is the CSSOM’s responsibility to know how the elements of a page should appear.</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What is the CSSOM?</a:t>
            </a:r>
            <a:br>
              <a:rPr lang="en-US" b="1" dirty="0" smtClean="0"/>
            </a:br>
            <a:endParaRPr lang="en-US" dirty="0"/>
          </a:p>
        </p:txBody>
      </p:sp>
      <p:sp>
        <p:nvSpPr>
          <p:cNvPr id="3" name="Content Placeholder 2"/>
          <p:cNvSpPr>
            <a:spLocks noGrp="1"/>
          </p:cNvSpPr>
          <p:nvPr>
            <p:ph sz="quarter" idx="1"/>
          </p:nvPr>
        </p:nvSpPr>
        <p:spPr/>
        <p:txBody>
          <a:bodyPr/>
          <a:lstStyle/>
          <a:p>
            <a:r>
              <a:rPr lang="en-US" dirty="0" smtClean="0"/>
              <a:t>While creating the DOM tree, a request is sent to the CSS link in the &lt;head&gt; and the CSS styles are returned as a result of this request. As with HTML tags, CSS information comes in bytes, and the CSS Object Model (CSSOM) is created by going through certain stages.</a:t>
            </a:r>
            <a:endParaRPr lang="en-US" dirty="0"/>
          </a:p>
        </p:txBody>
      </p:sp>
      <p:pic>
        <p:nvPicPr>
          <p:cNvPr id="47106" name="Picture 2" descr="Stages of CSSOM tree structure"/>
          <p:cNvPicPr>
            <a:picLocks noChangeAspect="1" noChangeArrowheads="1"/>
          </p:cNvPicPr>
          <p:nvPr/>
        </p:nvPicPr>
        <p:blipFill>
          <a:blip r:embed="rId2"/>
          <a:srcRect/>
          <a:stretch>
            <a:fillRect/>
          </a:stretch>
        </p:blipFill>
        <p:spPr bwMode="auto">
          <a:xfrm>
            <a:off x="857224" y="4071942"/>
            <a:ext cx="7215238" cy="1071570"/>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just"/>
            <a:r>
              <a:rPr lang="en-US" sz="2400" dirty="0" smtClean="0"/>
              <a:t>CSS bytes are converted to characters, then tokens and nodes; Finally, a tree structure known as the </a:t>
            </a:r>
            <a:r>
              <a:rPr lang="en-US" sz="2400" b="1" dirty="0" smtClean="0"/>
              <a:t>CSS Object Model</a:t>
            </a:r>
            <a:r>
              <a:rPr lang="en-US" sz="2400" dirty="0" smtClean="0"/>
              <a:t> or CSSOM for short, is created.</a:t>
            </a:r>
            <a:endParaRPr lang="en-US" sz="2400" dirty="0"/>
          </a:p>
        </p:txBody>
      </p:sp>
      <p:sp>
        <p:nvSpPr>
          <p:cNvPr id="3" name="Content Placeholder 2"/>
          <p:cNvSpPr>
            <a:spLocks noGrp="1"/>
          </p:cNvSpPr>
          <p:nvPr>
            <p:ph sz="quarter" idx="1"/>
          </p:nvPr>
        </p:nvSpPr>
        <p:spPr/>
        <p:txBody>
          <a:bodyPr/>
          <a:lstStyle/>
          <a:p>
            <a:endParaRPr lang="en-US" dirty="0"/>
          </a:p>
        </p:txBody>
      </p:sp>
      <p:pic>
        <p:nvPicPr>
          <p:cNvPr id="49154" name="Picture 2" descr="CSSOM tree example"/>
          <p:cNvPicPr>
            <a:picLocks noChangeAspect="1" noChangeArrowheads="1"/>
          </p:cNvPicPr>
          <p:nvPr/>
        </p:nvPicPr>
        <p:blipFill>
          <a:blip r:embed="rId2"/>
          <a:srcRect/>
          <a:stretch>
            <a:fillRect/>
          </a:stretch>
        </p:blipFill>
        <p:spPr bwMode="auto">
          <a:xfrm>
            <a:off x="1071538" y="1428736"/>
            <a:ext cx="6929486" cy="4643470"/>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What is the Render Tree?</a:t>
            </a:r>
            <a:br>
              <a:rPr lang="en-US" b="1" dirty="0" smtClean="0"/>
            </a:br>
            <a:endParaRPr lang="en-US" dirty="0"/>
          </a:p>
        </p:txBody>
      </p:sp>
      <p:sp>
        <p:nvSpPr>
          <p:cNvPr id="3" name="Content Placeholder 2"/>
          <p:cNvSpPr>
            <a:spLocks noGrp="1"/>
          </p:cNvSpPr>
          <p:nvPr>
            <p:ph sz="quarter" idx="1"/>
          </p:nvPr>
        </p:nvSpPr>
        <p:spPr/>
        <p:txBody>
          <a:bodyPr/>
          <a:lstStyle/>
          <a:p>
            <a:r>
              <a:rPr lang="en-US" dirty="0" smtClean="0"/>
              <a:t>DOM and CSSOM tree structures are two independent structures. The DOM contains all the information about the relationships of the HTML element of the page, while the CSSOM contains the information about how to style the elements.</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descr="Render Tree"/>
          <p:cNvPicPr>
            <a:picLocks noChangeAspect="1" noChangeArrowheads="1"/>
          </p:cNvPicPr>
          <p:nvPr/>
        </p:nvPicPr>
        <p:blipFill>
          <a:blip r:embed="rId2"/>
          <a:srcRect/>
          <a:stretch>
            <a:fillRect/>
          </a:stretch>
        </p:blipFill>
        <p:spPr bwMode="auto">
          <a:xfrm>
            <a:off x="857224" y="571480"/>
            <a:ext cx="7215238" cy="5214974"/>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Class Component</a:t>
            </a:r>
            <a:endParaRPr lang="en-US" b="1" dirty="0"/>
          </a:p>
        </p:txBody>
      </p:sp>
      <p:sp>
        <p:nvSpPr>
          <p:cNvPr id="3" name="Content Placeholder 2"/>
          <p:cNvSpPr>
            <a:spLocks noGrp="1"/>
          </p:cNvSpPr>
          <p:nvPr>
            <p:ph sz="quarter" idx="1"/>
          </p:nvPr>
        </p:nvSpPr>
        <p:spPr>
          <a:xfrm>
            <a:off x="457200" y="1285860"/>
            <a:ext cx="8229600" cy="4840303"/>
          </a:xfrm>
        </p:spPr>
        <p:txBody>
          <a:bodyPr/>
          <a:lstStyle/>
          <a:p>
            <a:pPr algn="just"/>
            <a:r>
              <a:rPr lang="en-US" dirty="0" smtClean="0">
                <a:latin typeface="Times New Roman" pitchFamily="18" charset="0"/>
                <a:cs typeface="Times New Roman" pitchFamily="18" charset="0"/>
              </a:rPr>
              <a:t>A class component must include the extends </a:t>
            </a:r>
            <a:r>
              <a:rPr lang="en-US" dirty="0" err="1" smtClean="0">
                <a:latin typeface="Times New Roman" pitchFamily="18" charset="0"/>
                <a:cs typeface="Times New Roman" pitchFamily="18" charset="0"/>
              </a:rPr>
              <a:t>React.Component</a:t>
            </a:r>
            <a:r>
              <a:rPr lang="en-US" dirty="0" smtClean="0">
                <a:latin typeface="Times New Roman" pitchFamily="18" charset="0"/>
                <a:cs typeface="Times New Roman" pitchFamily="18" charset="0"/>
              </a:rPr>
              <a:t> statement. This statement creates an inheritance to React. Component, and gives your component access to </a:t>
            </a:r>
            <a:r>
              <a:rPr lang="en-US" dirty="0" err="1" smtClean="0">
                <a:latin typeface="Times New Roman" pitchFamily="18" charset="0"/>
                <a:cs typeface="Times New Roman" pitchFamily="18" charset="0"/>
              </a:rPr>
              <a:t>React.Component's</a:t>
            </a:r>
            <a:r>
              <a:rPr lang="en-US" dirty="0" smtClean="0">
                <a:latin typeface="Times New Roman" pitchFamily="18" charset="0"/>
                <a:cs typeface="Times New Roman" pitchFamily="18" charset="0"/>
              </a:rPr>
              <a:t> functions.</a:t>
            </a:r>
          </a:p>
          <a:p>
            <a:pPr algn="just"/>
            <a:r>
              <a:rPr lang="en-US" dirty="0" smtClean="0">
                <a:latin typeface="Times New Roman" pitchFamily="18" charset="0"/>
                <a:cs typeface="Times New Roman" pitchFamily="18" charset="0"/>
              </a:rPr>
              <a:t>The component also requires a render() method, this method returns HTML.</a:t>
            </a:r>
          </a:p>
          <a:p>
            <a:pPr>
              <a:buNone/>
            </a:pPr>
            <a:endParaRPr lang="en-US"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sz="quarter" idx="1"/>
          </p:nvPr>
        </p:nvPicPr>
        <p:blipFill>
          <a:blip r:embed="rId2"/>
          <a:srcRect t="23044" r="37689" b="31182"/>
          <a:stretch>
            <a:fillRect/>
          </a:stretch>
        </p:blipFill>
        <p:spPr bwMode="auto">
          <a:xfrm>
            <a:off x="800364" y="642918"/>
            <a:ext cx="7414974" cy="4929222"/>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welcome.js</a:t>
            </a:r>
            <a:endParaRPr lang="en-US" dirty="0"/>
          </a:p>
        </p:txBody>
      </p:sp>
      <p:sp>
        <p:nvSpPr>
          <p:cNvPr id="3" name="Content Placeholder 2"/>
          <p:cNvSpPr>
            <a:spLocks noGrp="1"/>
          </p:cNvSpPr>
          <p:nvPr>
            <p:ph sz="quarter" idx="1"/>
          </p:nvPr>
        </p:nvSpPr>
        <p:spPr/>
        <p:txBody>
          <a:bodyPr>
            <a:normAutofit fontScale="92500" lnSpcReduction="20000"/>
          </a:bodyPr>
          <a:lstStyle/>
          <a:p>
            <a:pPr>
              <a:buNone/>
            </a:pPr>
            <a:r>
              <a:rPr lang="en-US" dirty="0"/>
              <a:t>import React, {Component} from "react";</a:t>
            </a:r>
          </a:p>
          <a:p>
            <a:pPr>
              <a:buNone/>
            </a:pPr>
            <a:r>
              <a:rPr lang="en-US" b="1" dirty="0">
                <a:solidFill>
                  <a:srgbClr val="FF0000"/>
                </a:solidFill>
              </a:rPr>
              <a:t>class welcome extends Component</a:t>
            </a:r>
            <a:r>
              <a:rPr lang="en-US" dirty="0"/>
              <a:t>{</a:t>
            </a:r>
          </a:p>
          <a:p>
            <a:pPr>
              <a:buNone/>
            </a:pPr>
            <a:r>
              <a:rPr lang="en-US" dirty="0"/>
              <a:t/>
            </a:r>
            <a:br>
              <a:rPr lang="en-US" dirty="0"/>
            </a:br>
            <a:r>
              <a:rPr lang="en-US" dirty="0">
                <a:solidFill>
                  <a:srgbClr val="FF0000"/>
                </a:solidFill>
              </a:rPr>
              <a:t>render()</a:t>
            </a:r>
          </a:p>
          <a:p>
            <a:pPr>
              <a:buNone/>
            </a:pPr>
            <a:r>
              <a:rPr lang="en-US" dirty="0"/>
              <a:t>{</a:t>
            </a:r>
          </a:p>
          <a:p>
            <a:pPr>
              <a:buNone/>
            </a:pPr>
            <a:r>
              <a:rPr lang="en-US" dirty="0"/>
              <a:t>    </a:t>
            </a:r>
            <a:r>
              <a:rPr lang="en-US" sz="2600" b="1" dirty="0">
                <a:solidFill>
                  <a:srgbClr val="C00000"/>
                </a:solidFill>
              </a:rPr>
              <a:t>return&lt;h1&gt; class component to be returned by render method &lt;/h1&gt;</a:t>
            </a:r>
            <a:endParaRPr lang="en-US" b="1" dirty="0">
              <a:solidFill>
                <a:srgbClr val="C00000"/>
              </a:solidFill>
            </a:endParaRPr>
          </a:p>
          <a:p>
            <a:pPr>
              <a:buNone/>
            </a:pPr>
            <a:r>
              <a:rPr lang="en-US" dirty="0"/>
              <a:t>}</a:t>
            </a:r>
          </a:p>
          <a:p>
            <a:pPr>
              <a:buNone/>
            </a:pPr>
            <a:r>
              <a:rPr lang="en-US" dirty="0"/>
              <a:t/>
            </a:r>
            <a:br>
              <a:rPr lang="en-US" dirty="0"/>
            </a:br>
            <a:r>
              <a:rPr lang="en-US" dirty="0"/>
              <a:t/>
            </a:r>
            <a:br>
              <a:rPr lang="en-US" dirty="0"/>
            </a:br>
            <a:r>
              <a:rPr lang="en-US" dirty="0"/>
              <a:t>}</a:t>
            </a:r>
          </a:p>
          <a:p>
            <a:pPr>
              <a:buNone/>
            </a:pPr>
            <a:r>
              <a:rPr lang="en-US" dirty="0"/>
              <a:t>export default welcome.js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App.js</a:t>
            </a:r>
            <a:endParaRPr lang="en-US" dirty="0"/>
          </a:p>
        </p:txBody>
      </p:sp>
      <p:sp>
        <p:nvSpPr>
          <p:cNvPr id="3" name="Content Placeholder 2"/>
          <p:cNvSpPr>
            <a:spLocks noGrp="1"/>
          </p:cNvSpPr>
          <p:nvPr>
            <p:ph sz="quarter" idx="1"/>
          </p:nvPr>
        </p:nvSpPr>
        <p:spPr/>
        <p:txBody>
          <a:bodyPr>
            <a:normAutofit fontScale="62500" lnSpcReduction="20000"/>
          </a:bodyPr>
          <a:lstStyle/>
          <a:p>
            <a:pPr>
              <a:buNone/>
            </a:pPr>
            <a:r>
              <a:rPr lang="en-US" dirty="0"/>
              <a:t>import logo from './logo.svg';</a:t>
            </a:r>
          </a:p>
          <a:p>
            <a:pPr>
              <a:buNone/>
            </a:pPr>
            <a:r>
              <a:rPr lang="en-US" dirty="0"/>
              <a:t>import './App.css';</a:t>
            </a:r>
          </a:p>
          <a:p>
            <a:pPr>
              <a:buNone/>
            </a:pPr>
            <a:r>
              <a:rPr lang="en-US" b="1" dirty="0">
                <a:solidFill>
                  <a:srgbClr val="C00000"/>
                </a:solidFill>
              </a:rPr>
              <a:t>import {welcome} from './welcome';</a:t>
            </a:r>
          </a:p>
          <a:p>
            <a:pPr>
              <a:buNone/>
            </a:pPr>
            <a:r>
              <a:rPr lang="en-US" dirty="0"/>
              <a:t/>
            </a:r>
            <a:br>
              <a:rPr lang="en-US" dirty="0"/>
            </a:br>
            <a:r>
              <a:rPr lang="en-US" dirty="0"/>
              <a:t>function App() {</a:t>
            </a:r>
          </a:p>
          <a:p>
            <a:pPr>
              <a:buNone/>
            </a:pPr>
            <a:r>
              <a:rPr lang="en-US" dirty="0"/>
              <a:t>  return (</a:t>
            </a:r>
          </a:p>
          <a:p>
            <a:pPr>
              <a:buNone/>
            </a:pPr>
            <a:r>
              <a:rPr lang="en-US" dirty="0"/>
              <a:t>    &lt;div </a:t>
            </a:r>
            <a:r>
              <a:rPr lang="en-US" dirty="0" err="1"/>
              <a:t>className</a:t>
            </a:r>
            <a:r>
              <a:rPr lang="en-US" dirty="0"/>
              <a:t>="App"&gt;</a:t>
            </a:r>
          </a:p>
          <a:p>
            <a:pPr>
              <a:buNone/>
            </a:pPr>
            <a:r>
              <a:rPr lang="en-US" dirty="0"/>
              <a:t>      &lt;header </a:t>
            </a:r>
            <a:r>
              <a:rPr lang="en-US" dirty="0" err="1"/>
              <a:t>className</a:t>
            </a:r>
            <a:r>
              <a:rPr lang="en-US" dirty="0"/>
              <a:t>="App-header"&gt;</a:t>
            </a:r>
          </a:p>
          <a:p>
            <a:pPr>
              <a:buNone/>
            </a:pPr>
            <a:r>
              <a:rPr lang="en-US" dirty="0"/>
              <a:t>        &lt;</a:t>
            </a:r>
            <a:r>
              <a:rPr lang="en-US" dirty="0" err="1"/>
              <a:t>img</a:t>
            </a:r>
            <a:r>
              <a:rPr lang="en-US" dirty="0"/>
              <a:t> </a:t>
            </a:r>
            <a:r>
              <a:rPr lang="en-US" dirty="0" err="1"/>
              <a:t>src</a:t>
            </a:r>
            <a:r>
              <a:rPr lang="en-US" dirty="0"/>
              <a:t>={logo} </a:t>
            </a:r>
            <a:r>
              <a:rPr lang="en-US" dirty="0" err="1"/>
              <a:t>className</a:t>
            </a:r>
            <a:r>
              <a:rPr lang="en-US" dirty="0"/>
              <a:t>="App-logo" alt="logo" /&gt;</a:t>
            </a:r>
          </a:p>
          <a:p>
            <a:pPr>
              <a:buNone/>
            </a:pPr>
            <a:r>
              <a:rPr lang="en-US" dirty="0"/>
              <a:t>        &lt;p</a:t>
            </a:r>
            <a:r>
              <a:rPr lang="en-US" dirty="0" smtClean="0"/>
              <a:t>&gt; </a:t>
            </a:r>
            <a:r>
              <a:rPr lang="en-US" dirty="0"/>
              <a:t>           testing the code and react &lt;/p&gt;</a:t>
            </a:r>
          </a:p>
          <a:p>
            <a:pPr>
              <a:buNone/>
            </a:pPr>
            <a:r>
              <a:rPr lang="en-US" dirty="0"/>
              <a:t>           </a:t>
            </a:r>
            <a:r>
              <a:rPr lang="en-US" b="1" dirty="0">
                <a:solidFill>
                  <a:srgbClr val="C00000"/>
                </a:solidFill>
              </a:rPr>
              <a:t>&lt;</a:t>
            </a:r>
            <a:r>
              <a:rPr lang="en-US" b="1" dirty="0" smtClean="0">
                <a:solidFill>
                  <a:srgbClr val="C00000"/>
                </a:solidFill>
              </a:rPr>
              <a:t>welcome  /&gt;</a:t>
            </a:r>
            <a:endParaRPr lang="en-US" b="1" dirty="0">
              <a:solidFill>
                <a:srgbClr val="C00000"/>
              </a:solidFill>
            </a:endParaRPr>
          </a:p>
          <a:p>
            <a:pPr>
              <a:buNone/>
            </a:pPr>
            <a:r>
              <a:rPr lang="en-US" dirty="0"/>
              <a:t>      &lt;/header&gt;</a:t>
            </a:r>
          </a:p>
          <a:p>
            <a:pPr>
              <a:buNone/>
            </a:pPr>
            <a:r>
              <a:rPr lang="en-US" dirty="0"/>
              <a:t>    &lt;/div&gt;</a:t>
            </a:r>
          </a:p>
          <a:p>
            <a:pPr>
              <a:buNone/>
            </a:pPr>
            <a:r>
              <a:rPr lang="en-US" dirty="0"/>
              <a:t>  );</a:t>
            </a:r>
          </a:p>
          <a:p>
            <a:pPr>
              <a:buNone/>
            </a:pPr>
            <a:r>
              <a:rPr lang="en-US" dirty="0"/>
              <a:t>}</a:t>
            </a:r>
          </a:p>
          <a:p>
            <a:pPr>
              <a:buNone/>
            </a:pPr>
            <a:r>
              <a:rPr lang="en-US" dirty="0"/>
              <a:t/>
            </a:r>
            <a:br>
              <a:rPr lang="en-US" dirty="0"/>
            </a:br>
            <a:r>
              <a:rPr lang="en-US" dirty="0"/>
              <a:t>export default App;</a:t>
            </a:r>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Function Component</a:t>
            </a:r>
            <a:endParaRPr lang="en-US" b="1" dirty="0"/>
          </a:p>
        </p:txBody>
      </p:sp>
      <p:sp>
        <p:nvSpPr>
          <p:cNvPr id="3" name="Content Placeholder 2"/>
          <p:cNvSpPr>
            <a:spLocks noGrp="1"/>
          </p:cNvSpPr>
          <p:nvPr>
            <p:ph sz="quarter" idx="1"/>
          </p:nvPr>
        </p:nvSpPr>
        <p:spPr/>
        <p:txBody>
          <a:bodyPr/>
          <a:lstStyle/>
          <a:p>
            <a:pPr algn="just">
              <a:buNone/>
            </a:pPr>
            <a:r>
              <a:rPr lang="en-US" dirty="0" smtClean="0"/>
              <a:t>A Function component also returns HTML, and behaves much the same way as a Class component, but Function components can be written using much less code, are easier to understand, and will be preferred in this tutorial.</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Greet.js</a:t>
            </a:r>
            <a:endParaRPr lang="en-US" dirty="0"/>
          </a:p>
        </p:txBody>
      </p:sp>
      <p:sp>
        <p:nvSpPr>
          <p:cNvPr id="3" name="Content Placeholder 2"/>
          <p:cNvSpPr>
            <a:spLocks noGrp="1"/>
          </p:cNvSpPr>
          <p:nvPr>
            <p:ph sz="quarter" idx="1"/>
          </p:nvPr>
        </p:nvSpPr>
        <p:spPr/>
        <p:txBody>
          <a:bodyPr/>
          <a:lstStyle/>
          <a:p>
            <a:pPr>
              <a:buNone/>
            </a:pPr>
            <a:r>
              <a:rPr lang="en-US" sz="2400" dirty="0"/>
              <a:t>import React from 'react'</a:t>
            </a:r>
          </a:p>
          <a:p>
            <a:pPr>
              <a:buNone/>
            </a:pPr>
            <a:r>
              <a:rPr lang="en-US" sz="2400" dirty="0"/>
              <a:t/>
            </a:r>
            <a:br>
              <a:rPr lang="en-US" sz="2400" dirty="0"/>
            </a:br>
            <a:r>
              <a:rPr lang="en-US" sz="2400" dirty="0"/>
              <a:t/>
            </a:r>
            <a:br>
              <a:rPr lang="en-US" sz="2400" dirty="0"/>
            </a:br>
            <a:r>
              <a:rPr lang="en-US" sz="2400" b="1" dirty="0">
                <a:solidFill>
                  <a:srgbClr val="C00000"/>
                </a:solidFill>
              </a:rPr>
              <a:t>function Greet()</a:t>
            </a:r>
          </a:p>
          <a:p>
            <a:pPr>
              <a:buNone/>
            </a:pPr>
            <a:r>
              <a:rPr lang="en-US" sz="2400" b="1" dirty="0">
                <a:solidFill>
                  <a:srgbClr val="C00000"/>
                </a:solidFill>
              </a:rPr>
              <a:t>{</a:t>
            </a:r>
          </a:p>
          <a:p>
            <a:pPr>
              <a:buNone/>
            </a:pPr>
            <a:r>
              <a:rPr lang="en-US" sz="2400" b="1" dirty="0">
                <a:solidFill>
                  <a:srgbClr val="C00000"/>
                </a:solidFill>
              </a:rPr>
              <a:t>    return &lt;h1&gt; Hello </a:t>
            </a:r>
            <a:r>
              <a:rPr lang="en-US" sz="2400" b="1" dirty="0" smtClean="0">
                <a:solidFill>
                  <a:srgbClr val="C00000"/>
                </a:solidFill>
              </a:rPr>
              <a:t>functional component </a:t>
            </a:r>
            <a:r>
              <a:rPr lang="en-US" sz="2400" b="1" dirty="0">
                <a:solidFill>
                  <a:srgbClr val="C00000"/>
                </a:solidFill>
              </a:rPr>
              <a:t>&lt;/h1&gt;</a:t>
            </a:r>
          </a:p>
          <a:p>
            <a:pPr>
              <a:buNone/>
            </a:pPr>
            <a:r>
              <a:rPr lang="en-US" sz="2400" b="1" dirty="0">
                <a:solidFill>
                  <a:srgbClr val="C00000"/>
                </a:solidFill>
              </a:rPr>
              <a:t>}</a:t>
            </a:r>
          </a:p>
          <a:p>
            <a:pPr>
              <a:buNone/>
            </a:pPr>
            <a:r>
              <a:rPr lang="en-US" sz="2400" dirty="0"/>
              <a:t>export default Greet</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App.js</a:t>
            </a:r>
            <a:endParaRPr lang="en-US" dirty="0"/>
          </a:p>
        </p:txBody>
      </p:sp>
      <p:sp>
        <p:nvSpPr>
          <p:cNvPr id="3" name="Content Placeholder 2"/>
          <p:cNvSpPr>
            <a:spLocks noGrp="1"/>
          </p:cNvSpPr>
          <p:nvPr>
            <p:ph sz="quarter" idx="1"/>
          </p:nvPr>
        </p:nvSpPr>
        <p:spPr>
          <a:xfrm>
            <a:off x="457200" y="1357298"/>
            <a:ext cx="8229600" cy="4768865"/>
          </a:xfrm>
        </p:spPr>
        <p:txBody>
          <a:bodyPr>
            <a:normAutofit fontScale="55000" lnSpcReduction="20000"/>
          </a:bodyPr>
          <a:lstStyle/>
          <a:p>
            <a:pPr>
              <a:buNone/>
            </a:pPr>
            <a:r>
              <a:rPr lang="en-US" dirty="0"/>
              <a:t>import React from 'react';</a:t>
            </a:r>
          </a:p>
          <a:p>
            <a:pPr>
              <a:buNone/>
            </a:pPr>
            <a:r>
              <a:rPr lang="en-US" dirty="0"/>
              <a:t>import </a:t>
            </a:r>
            <a:r>
              <a:rPr lang="en-US" dirty="0" err="1"/>
              <a:t>ReactDOM</a:t>
            </a:r>
            <a:r>
              <a:rPr lang="en-US" dirty="0"/>
              <a:t> from 'react-</a:t>
            </a:r>
            <a:r>
              <a:rPr lang="en-US" dirty="0" err="1"/>
              <a:t>dom</a:t>
            </a:r>
            <a:r>
              <a:rPr lang="en-US" dirty="0"/>
              <a:t>/client';</a:t>
            </a:r>
          </a:p>
          <a:p>
            <a:pPr>
              <a:buNone/>
            </a:pPr>
            <a:r>
              <a:rPr lang="en-US" dirty="0"/>
              <a:t>import './App.css';</a:t>
            </a:r>
          </a:p>
          <a:p>
            <a:pPr>
              <a:buNone/>
            </a:pPr>
            <a:r>
              <a:rPr lang="en-US" b="1" dirty="0">
                <a:solidFill>
                  <a:srgbClr val="C00000"/>
                </a:solidFill>
              </a:rPr>
              <a:t>import Greet from './component/Greet';</a:t>
            </a:r>
          </a:p>
          <a:p>
            <a:pPr>
              <a:buNone/>
            </a:pPr>
            <a:r>
              <a:rPr lang="en-US" dirty="0"/>
              <a:t>class App extends Component</a:t>
            </a:r>
          </a:p>
          <a:p>
            <a:pPr>
              <a:buNone/>
            </a:pPr>
            <a:r>
              <a:rPr lang="en-US" dirty="0"/>
              <a:t>{</a:t>
            </a:r>
          </a:p>
          <a:p>
            <a:pPr>
              <a:buNone/>
            </a:pPr>
            <a:r>
              <a:rPr lang="en-US" dirty="0"/>
              <a:t>render() {</a:t>
            </a:r>
          </a:p>
          <a:p>
            <a:pPr>
              <a:buNone/>
            </a:pPr>
            <a:r>
              <a:rPr lang="en-US" dirty="0"/>
              <a:t>  return (</a:t>
            </a:r>
          </a:p>
          <a:p>
            <a:pPr>
              <a:buNone/>
            </a:pPr>
            <a:r>
              <a:rPr lang="en-US" dirty="0"/>
              <a:t>    &lt;div </a:t>
            </a:r>
            <a:r>
              <a:rPr lang="en-US" dirty="0" err="1"/>
              <a:t>className</a:t>
            </a:r>
            <a:r>
              <a:rPr lang="en-US" dirty="0"/>
              <a:t> = "App"&gt;</a:t>
            </a:r>
          </a:p>
          <a:p>
            <a:pPr>
              <a:buNone/>
            </a:pPr>
            <a:r>
              <a:rPr lang="en-US" dirty="0"/>
              <a:t>     </a:t>
            </a:r>
            <a:r>
              <a:rPr lang="en-US" b="1" dirty="0">
                <a:solidFill>
                  <a:srgbClr val="C00000"/>
                </a:solidFill>
              </a:rPr>
              <a:t> &lt;Greet /&gt;</a:t>
            </a:r>
          </a:p>
          <a:p>
            <a:pPr>
              <a:buNone/>
            </a:pPr>
            <a:r>
              <a:rPr lang="en-US" dirty="0"/>
              <a:t>      </a:t>
            </a:r>
          </a:p>
          <a:p>
            <a:pPr>
              <a:buNone/>
            </a:pPr>
            <a:r>
              <a:rPr lang="en-US" dirty="0"/>
              <a:t>    &lt;/div&gt;</a:t>
            </a:r>
          </a:p>
          <a:p>
            <a:pPr>
              <a:buNone/>
            </a:pPr>
            <a:r>
              <a:rPr lang="en-US" dirty="0"/>
              <a:t>    </a:t>
            </a:r>
          </a:p>
          <a:p>
            <a:pPr>
              <a:buNone/>
            </a:pPr>
            <a:r>
              <a:rPr lang="en-US" dirty="0"/>
              <a:t>  );</a:t>
            </a:r>
          </a:p>
          <a:p>
            <a:pPr>
              <a:buNone/>
            </a:pPr>
            <a:r>
              <a:rPr lang="en-US" dirty="0"/>
              <a:t>}</a:t>
            </a:r>
          </a:p>
          <a:p>
            <a:pPr>
              <a:buNone/>
            </a:pPr>
            <a:r>
              <a:rPr lang="en-US" dirty="0"/>
              <a:t/>
            </a:r>
            <a:br>
              <a:rPr lang="en-US" dirty="0"/>
            </a:br>
            <a:r>
              <a:rPr lang="en-US" dirty="0"/>
              <a:t>}</a:t>
            </a:r>
          </a:p>
          <a:p>
            <a:pPr>
              <a:buNone/>
            </a:pPr>
            <a:r>
              <a:rPr lang="en-US" dirty="0"/>
              <a:t>export default App;</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119</TotalTime>
  <Words>1020</Words>
  <Application>Microsoft Office PowerPoint</Application>
  <PresentationFormat>On-screen Show (4:3)</PresentationFormat>
  <Paragraphs>117</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Equity</vt:lpstr>
      <vt:lpstr>React Components</vt:lpstr>
      <vt:lpstr>Components are like functions that return HTML elements.</vt:lpstr>
      <vt:lpstr>Class Component</vt:lpstr>
      <vt:lpstr>Slide 4</vt:lpstr>
      <vt:lpstr>welcome.js</vt:lpstr>
      <vt:lpstr>App.js</vt:lpstr>
      <vt:lpstr>Function Component</vt:lpstr>
      <vt:lpstr>Greet.js</vt:lpstr>
      <vt:lpstr>App.js</vt:lpstr>
      <vt:lpstr>Props </vt:lpstr>
      <vt:lpstr>Use an attribute to pass a color to the Car component, and use it in the render() function:</vt:lpstr>
      <vt:lpstr>Components in Components We can refer to components inside other components </vt:lpstr>
      <vt:lpstr>Components in Files </vt:lpstr>
      <vt:lpstr>"Car.js"</vt:lpstr>
      <vt:lpstr>Now we import the "Car.js" file in the application, and we can use the Car component as if it was created here.</vt:lpstr>
      <vt:lpstr>DOM rendering</vt:lpstr>
      <vt:lpstr>Slide 17</vt:lpstr>
      <vt:lpstr>What is the DOM Tree? </vt:lpstr>
      <vt:lpstr>The DOM tree of the above code block is as follows:</vt:lpstr>
      <vt:lpstr>How the Browser Renders HTML? </vt:lpstr>
      <vt:lpstr>Slide 21</vt:lpstr>
      <vt:lpstr>Slide 22</vt:lpstr>
      <vt:lpstr>What is the CSSOM? </vt:lpstr>
      <vt:lpstr>CSS bytes are converted to characters, then tokens and nodes; Finally, a tree structure known as the CSS Object Model or CSSOM for short, is created.</vt:lpstr>
      <vt:lpstr>What is the Render Tree? </vt:lpstr>
      <vt:lpstr>Slide 26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vishal choudhary</dc:creator>
  <cp:lastModifiedBy>vishal choudhary</cp:lastModifiedBy>
  <cp:revision>5</cp:revision>
  <dcterms:created xsi:type="dcterms:W3CDTF">2023-03-30T15:28:41Z</dcterms:created>
  <dcterms:modified xsi:type="dcterms:W3CDTF">2023-03-30T17:28:36Z</dcterms:modified>
</cp:coreProperties>
</file>