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6C7A4A-5724-4580-B9ED-C929267F80A5}" type="datetimeFigureOut">
              <a:rPr lang="en-US" smtClean="0"/>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9448E4-1E4E-4C5A-A68D-873574BD23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9448E4-1E4E-4C5A-A68D-873574BD236F}" type="slidenum">
              <a:rPr lang="en-US" smtClean="0"/>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40865E-32D3-47E4-9A46-20E47CD5E376}" type="datetimeFigureOut">
              <a:rPr lang="en-US" smtClean="0"/>
              <a:pPr/>
              <a:t>4/6/2023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CB1A52A-809E-45E1-A66C-E97ADADD586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40865E-32D3-47E4-9A46-20E47CD5E376}"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A52A-809E-45E1-A66C-E97ADADD58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40865E-32D3-47E4-9A46-20E47CD5E376}"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A52A-809E-45E1-A66C-E97ADADD58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40865E-32D3-47E4-9A46-20E47CD5E376}"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A52A-809E-45E1-A66C-E97ADADD586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40865E-32D3-47E4-9A46-20E47CD5E376}" type="datetimeFigureOut">
              <a:rPr lang="en-US" smtClean="0"/>
              <a:pPr/>
              <a:t>4/6/2023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CB1A52A-809E-45E1-A66C-E97ADADD58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40865E-32D3-47E4-9A46-20E47CD5E376}"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1A52A-809E-45E1-A66C-E97ADADD586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40865E-32D3-47E4-9A46-20E47CD5E376}"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1A52A-809E-45E1-A66C-E97ADADD586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40865E-32D3-47E4-9A46-20E47CD5E376}"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1A52A-809E-45E1-A66C-E97ADADD58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0865E-32D3-47E4-9A46-20E47CD5E376}"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1A52A-809E-45E1-A66C-E97ADADD58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40865E-32D3-47E4-9A46-20E47CD5E376}"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1A52A-809E-45E1-A66C-E97ADADD586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40865E-32D3-47E4-9A46-20E47CD5E376}" type="datetimeFigureOut">
              <a:rPr lang="en-US" smtClean="0"/>
              <a:pPr/>
              <a:t>4/6/2023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CB1A52A-809E-45E1-A66C-E97ADADD586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840865E-32D3-47E4-9A46-20E47CD5E376}" type="datetimeFigureOut">
              <a:rPr lang="en-US" smtClean="0"/>
              <a:pPr/>
              <a:t>4/6/2023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CB1A52A-809E-45E1-A66C-E97ADADD58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b="1" dirty="0" smtClean="0"/>
              <a:t>Introduction to React Element</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sz="quarter" idx="1"/>
          </p:nvPr>
        </p:nvPicPr>
        <p:blipFill>
          <a:blip r:embed="rId2"/>
          <a:srcRect t="12083" r="74563" b="34792"/>
          <a:stretch>
            <a:fillRect/>
          </a:stretch>
        </p:blipFill>
        <p:spPr bwMode="auto">
          <a:xfrm>
            <a:off x="2214546" y="642918"/>
            <a:ext cx="2714644" cy="400052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pPr algn="ctr"/>
            <a:r>
              <a:rPr lang="en-US" dirty="0" smtClean="0"/>
              <a:t>App.jsx</a:t>
            </a:r>
            <a:endParaRPr lang="en-US" dirty="0"/>
          </a:p>
        </p:txBody>
      </p:sp>
      <p:pic>
        <p:nvPicPr>
          <p:cNvPr id="23554" name="Picture 2"/>
          <p:cNvPicPr>
            <a:picLocks noGrp="1" noChangeAspect="1" noChangeArrowheads="1"/>
          </p:cNvPicPr>
          <p:nvPr>
            <p:ph sz="quarter" idx="1"/>
          </p:nvPr>
        </p:nvPicPr>
        <p:blipFill>
          <a:blip r:embed="rId2"/>
          <a:srcRect t="12083" r="58625" b="37917"/>
          <a:stretch>
            <a:fillRect/>
          </a:stretch>
        </p:blipFill>
        <p:spPr bwMode="auto">
          <a:xfrm>
            <a:off x="1357290" y="1357298"/>
            <a:ext cx="5653102" cy="521497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85728"/>
            <a:ext cx="8329642" cy="5734072"/>
          </a:xfrm>
        </p:spPr>
        <p:txBody>
          <a:bodyPr>
            <a:normAutofit/>
          </a:bodyPr>
          <a:lstStyle/>
          <a:p>
            <a:r>
              <a:rPr lang="en-US" dirty="0" smtClean="0"/>
              <a:t>However, over time as our application becomes popular we were told to add 10 more different types of card components. So now we have cards A,B,C,D,E,F,G,H,I,J,K … and so on. Now of course we can choose to keep adding if statements or a switch statement. However, soon it will start to look messy.</a:t>
            </a:r>
          </a:p>
          <a:p>
            <a:r>
              <a:rPr lang="en-US" dirty="0" smtClean="0"/>
              <a:t>Also we will be violating the Single Responsibility Principle. App component should not be concerned with what to render based on payload. We need a layer of abstraction to keep our code clean.</a:t>
            </a:r>
          </a:p>
          <a:p>
            <a:r>
              <a:rPr lang="en-US" dirty="0" smtClean="0"/>
              <a:t>Alright, so here’s the solution. Instead of creating many if statements we create a function that will dynamically create our components based on the payload. This function is called the factory function.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pPr algn="ctr"/>
            <a:r>
              <a:rPr lang="en-US" dirty="0" smtClean="0"/>
              <a:t>factory function</a:t>
            </a:r>
            <a:endParaRPr lang="en-US" dirty="0"/>
          </a:p>
        </p:txBody>
      </p:sp>
      <p:pic>
        <p:nvPicPr>
          <p:cNvPr id="24578" name="Picture 2"/>
          <p:cNvPicPr>
            <a:picLocks noGrp="1" noChangeAspect="1" noChangeArrowheads="1"/>
          </p:cNvPicPr>
          <p:nvPr>
            <p:ph sz="quarter" idx="1"/>
          </p:nvPr>
        </p:nvPicPr>
        <p:blipFill>
          <a:blip r:embed="rId2"/>
          <a:srcRect t="11771" r="75715" b="57241"/>
          <a:stretch>
            <a:fillRect/>
          </a:stretch>
        </p:blipFill>
        <p:spPr bwMode="auto">
          <a:xfrm>
            <a:off x="3143240" y="1857364"/>
            <a:ext cx="3714776" cy="41434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now looks like this.</a:t>
            </a:r>
            <a:endParaRPr lang="en-US" dirty="0"/>
          </a:p>
        </p:txBody>
      </p:sp>
      <p:pic>
        <p:nvPicPr>
          <p:cNvPr id="25602" name="Picture 2"/>
          <p:cNvPicPr>
            <a:picLocks noGrp="1" noChangeAspect="1" noChangeArrowheads="1"/>
          </p:cNvPicPr>
          <p:nvPr>
            <p:ph sz="quarter" idx="1"/>
          </p:nvPr>
        </p:nvPicPr>
        <p:blipFill>
          <a:blip r:embed="rId2"/>
          <a:srcRect t="12083" r="70813" b="56667"/>
          <a:stretch>
            <a:fillRect/>
          </a:stretch>
        </p:blipFill>
        <p:spPr bwMode="auto">
          <a:xfrm>
            <a:off x="2500298" y="1857364"/>
            <a:ext cx="3795714" cy="3786214"/>
          </a:xfrm>
          <a:prstGeom prst="rect">
            <a:avLst/>
          </a:prstGeom>
          <a:noFill/>
          <a:ln w="9525">
            <a:noFill/>
            <a:miter lim="800000"/>
            <a:headEnd/>
            <a:tailEnd/>
          </a:ln>
          <a:effectLst/>
        </p:spPr>
      </p:pic>
      <p:sp>
        <p:nvSpPr>
          <p:cNvPr id="5" name="Rectangle 4"/>
          <p:cNvSpPr/>
          <p:nvPr/>
        </p:nvSpPr>
        <p:spPr>
          <a:xfrm>
            <a:off x="1285852" y="4286256"/>
            <a:ext cx="7358114" cy="954107"/>
          </a:xfrm>
          <a:prstGeom prst="rect">
            <a:avLst/>
          </a:prstGeom>
        </p:spPr>
        <p:txBody>
          <a:bodyPr wrap="square">
            <a:spAutoFit/>
          </a:bodyPr>
          <a:lstStyle/>
          <a:p>
            <a:r>
              <a:rPr lang="en-US" sz="2800" dirty="0" smtClean="0"/>
              <a:t>using a factory function to dynamically create components is </a:t>
            </a:r>
            <a:r>
              <a:rPr lang="en-US" sz="2800" b="1" dirty="0" smtClean="0"/>
              <a:t>factory pattern</a:t>
            </a:r>
            <a:r>
              <a:rPr lang="en-US" sz="2800" dirty="0" smtClean="0"/>
              <a:t>.</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jsx</a:t>
            </a:r>
            <a:endParaRPr lang="en-US" dirty="0"/>
          </a:p>
        </p:txBody>
      </p:sp>
      <p:sp>
        <p:nvSpPr>
          <p:cNvPr id="3" name="Content Placeholder 2"/>
          <p:cNvSpPr>
            <a:spLocks noGrp="1"/>
          </p:cNvSpPr>
          <p:nvPr>
            <p:ph sz="quarter" idx="1"/>
          </p:nvPr>
        </p:nvSpPr>
        <p:spPr/>
        <p:txBody>
          <a:bodyPr/>
          <a:lstStyle/>
          <a:p>
            <a:r>
              <a:rPr lang="en-US" dirty="0" smtClean="0"/>
              <a:t>JSX stands for </a:t>
            </a:r>
            <a:r>
              <a:rPr lang="en-US" b="1" dirty="0" smtClean="0"/>
              <a:t>JavaScript XML</a:t>
            </a:r>
            <a:r>
              <a:rPr lang="en-US" dirty="0" smtClean="0"/>
              <a:t>. JSX allows us to write HTML in React.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JSX?</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JSX stands for JavaScript XML.</a:t>
            </a:r>
          </a:p>
          <a:p>
            <a:r>
              <a:rPr lang="en-US" dirty="0" smtClean="0"/>
              <a:t>JSX allows us to write HTML in React.</a:t>
            </a:r>
          </a:p>
          <a:p>
            <a:r>
              <a:rPr lang="en-US" dirty="0" smtClean="0"/>
              <a:t>JSX makes it easier to write and add HTML in React.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Coding JSX</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JSX allows us to write HTML elements in JavaScript and place them in the DOM without any </a:t>
            </a:r>
            <a:r>
              <a:rPr lang="en-US" dirty="0" err="1" smtClean="0"/>
              <a:t>createElement</a:t>
            </a:r>
            <a:r>
              <a:rPr lang="en-US" dirty="0" smtClean="0"/>
              <a:t>()  and/or </a:t>
            </a:r>
            <a:r>
              <a:rPr lang="en-US" dirty="0" err="1" smtClean="0"/>
              <a:t>appendChild</a:t>
            </a:r>
            <a:r>
              <a:rPr lang="en-US" dirty="0" smtClean="0"/>
              <a:t>() methods.</a:t>
            </a:r>
          </a:p>
          <a:p>
            <a:pPr algn="just"/>
            <a:r>
              <a:rPr lang="en-US" dirty="0" smtClean="0"/>
              <a:t>JSX converts HTML tags into react elements.</a:t>
            </a:r>
          </a:p>
          <a:p>
            <a:pPr algn="just"/>
            <a:r>
              <a:rPr lang="en-US" dirty="0" smtClean="0"/>
              <a:t>You are not required to use JSX, but JSX makes it easier to write React applications.</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868346"/>
          </a:xfrm>
        </p:spPr>
        <p:txBody>
          <a:bodyPr/>
          <a:lstStyle/>
          <a:p>
            <a:r>
              <a:rPr lang="en-IN" dirty="0" smtClean="0"/>
              <a:t>Code with and without JSX</a:t>
            </a:r>
            <a:endParaRPr lang="en-US" dirty="0"/>
          </a:p>
        </p:txBody>
      </p:sp>
      <p:sp>
        <p:nvSpPr>
          <p:cNvPr id="5" name="Content Placeholder 4"/>
          <p:cNvSpPr>
            <a:spLocks noGrp="1"/>
          </p:cNvSpPr>
          <p:nvPr>
            <p:ph sz="quarter" idx="1"/>
          </p:nvPr>
        </p:nvSpPr>
        <p:spPr>
          <a:xfrm>
            <a:off x="214282" y="1214422"/>
            <a:ext cx="4572032" cy="4195778"/>
          </a:xfr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dirty="0" smtClean="0">
                <a:latin typeface="Arial Narrow" pitchFamily="34" charset="0"/>
              </a:rPr>
              <a:t>const </a:t>
            </a:r>
            <a:r>
              <a:rPr lang="en-US" dirty="0" err="1" smtClean="0">
                <a:latin typeface="Arial Narrow" pitchFamily="34" charset="0"/>
              </a:rPr>
              <a:t>myElement</a:t>
            </a:r>
            <a:r>
              <a:rPr lang="en-US" dirty="0" smtClean="0">
                <a:latin typeface="Arial Narrow" pitchFamily="34" charset="0"/>
              </a:rPr>
              <a:t> =</a:t>
            </a:r>
          </a:p>
          <a:p>
            <a:pPr>
              <a:buNone/>
            </a:pPr>
            <a:r>
              <a:rPr lang="en-US" dirty="0" smtClean="0">
                <a:latin typeface="Arial Narrow" pitchFamily="34" charset="0"/>
              </a:rPr>
              <a:t> &lt;h1&gt;Here the use of JSX!&lt;/h1&gt;; </a:t>
            </a:r>
          </a:p>
          <a:p>
            <a:pPr>
              <a:buNone/>
            </a:pPr>
            <a:endParaRPr lang="en-US" dirty="0" smtClean="0">
              <a:latin typeface="Arial Narrow" pitchFamily="34" charset="0"/>
            </a:endParaRPr>
          </a:p>
          <a:p>
            <a:pPr>
              <a:buNone/>
            </a:pPr>
            <a:r>
              <a:rPr lang="en-US" dirty="0" smtClean="0">
                <a:latin typeface="Arial Narrow" pitchFamily="34" charset="0"/>
              </a:rPr>
              <a:t>const root = </a:t>
            </a:r>
            <a:r>
              <a:rPr lang="en-US" sz="1400" b="1" dirty="0" err="1" smtClean="0">
                <a:latin typeface="Arial Narrow" pitchFamily="34" charset="0"/>
              </a:rPr>
              <a:t>ReactDOM.createRoot</a:t>
            </a:r>
            <a:r>
              <a:rPr lang="en-US" sz="1400" b="1" dirty="0" smtClean="0">
                <a:latin typeface="Arial Narrow" pitchFamily="34" charset="0"/>
              </a:rPr>
              <a:t>(</a:t>
            </a:r>
            <a:r>
              <a:rPr lang="en-US" sz="1400" b="1" dirty="0" err="1" smtClean="0">
                <a:latin typeface="Arial Narrow" pitchFamily="34" charset="0"/>
              </a:rPr>
              <a:t>document.getElementById</a:t>
            </a:r>
            <a:r>
              <a:rPr lang="en-US" sz="1400" b="1" dirty="0" smtClean="0">
                <a:latin typeface="Arial Narrow" pitchFamily="34" charset="0"/>
              </a:rPr>
              <a:t>('root')); </a:t>
            </a:r>
          </a:p>
          <a:p>
            <a:pPr>
              <a:buNone/>
            </a:pPr>
            <a:endParaRPr lang="en-US" dirty="0" smtClean="0">
              <a:latin typeface="Arial Narrow" pitchFamily="34" charset="0"/>
            </a:endParaRPr>
          </a:p>
          <a:p>
            <a:pPr>
              <a:buNone/>
            </a:pPr>
            <a:endParaRPr lang="en-US" dirty="0" smtClean="0">
              <a:latin typeface="Arial Narrow" pitchFamily="34" charset="0"/>
            </a:endParaRPr>
          </a:p>
          <a:p>
            <a:pPr>
              <a:buNone/>
            </a:pPr>
            <a:r>
              <a:rPr lang="en-US" dirty="0" err="1" smtClean="0">
                <a:latin typeface="Arial Narrow" pitchFamily="34" charset="0"/>
              </a:rPr>
              <a:t>root.render</a:t>
            </a:r>
            <a:r>
              <a:rPr lang="en-US" dirty="0" smtClean="0">
                <a:latin typeface="Arial Narrow" pitchFamily="34" charset="0"/>
              </a:rPr>
              <a:t>(</a:t>
            </a:r>
            <a:r>
              <a:rPr lang="en-US" dirty="0" err="1" smtClean="0">
                <a:latin typeface="Arial Narrow" pitchFamily="34" charset="0"/>
              </a:rPr>
              <a:t>myElement</a:t>
            </a:r>
            <a:r>
              <a:rPr lang="en-US" dirty="0" smtClean="0">
                <a:latin typeface="Arial Narrow" pitchFamily="34" charset="0"/>
              </a:rPr>
              <a:t>);</a:t>
            </a:r>
            <a:endParaRPr lang="en-US" dirty="0">
              <a:latin typeface="Arial Narrow" pitchFamily="34" charset="0"/>
            </a:endParaRPr>
          </a:p>
        </p:txBody>
      </p:sp>
      <p:sp>
        <p:nvSpPr>
          <p:cNvPr id="6" name="Content Placeholder 5"/>
          <p:cNvSpPr>
            <a:spLocks noGrp="1"/>
          </p:cNvSpPr>
          <p:nvPr>
            <p:ph sz="quarter" idx="2"/>
          </p:nvPr>
        </p:nvSpPr>
        <p:spPr>
          <a:xfrm>
            <a:off x="4857752" y="1214422"/>
            <a:ext cx="3929090" cy="412434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dirty="0" smtClean="0"/>
              <a:t>const </a:t>
            </a:r>
            <a:r>
              <a:rPr lang="en-US" dirty="0" err="1" smtClean="0"/>
              <a:t>myElement</a:t>
            </a:r>
            <a:r>
              <a:rPr lang="en-US" dirty="0" smtClean="0"/>
              <a:t> = </a:t>
            </a:r>
            <a:r>
              <a:rPr lang="en-US" dirty="0" err="1" smtClean="0">
                <a:solidFill>
                  <a:srgbClr val="FF0000"/>
                </a:solidFill>
              </a:rPr>
              <a:t>React.createElement</a:t>
            </a:r>
            <a:r>
              <a:rPr lang="en-US" dirty="0" smtClean="0"/>
              <a:t>('h1', {}, ‘Not used JSX!'); </a:t>
            </a:r>
          </a:p>
          <a:p>
            <a:pPr>
              <a:buNone/>
            </a:pPr>
            <a:r>
              <a:rPr lang="en-US" dirty="0" smtClean="0"/>
              <a:t>const root = </a:t>
            </a:r>
            <a:r>
              <a:rPr lang="en-US" sz="1600" b="1" dirty="0" err="1" smtClean="0"/>
              <a:t>ReactDOM.createRoot</a:t>
            </a:r>
            <a:r>
              <a:rPr lang="en-US" sz="1600" b="1" dirty="0" smtClean="0"/>
              <a:t>(</a:t>
            </a:r>
            <a:r>
              <a:rPr lang="en-US" sz="1600" b="1" dirty="0" err="1" smtClean="0"/>
              <a:t>document.getElementById</a:t>
            </a:r>
            <a:r>
              <a:rPr lang="en-US" sz="1600" b="1" dirty="0" smtClean="0"/>
              <a:t>('root')); </a:t>
            </a:r>
          </a:p>
          <a:p>
            <a:pPr>
              <a:buNone/>
            </a:pPr>
            <a:endParaRPr lang="en-US" dirty="0" smtClean="0"/>
          </a:p>
          <a:p>
            <a:pPr>
              <a:buNone/>
            </a:pPr>
            <a:endParaRPr lang="en-US" dirty="0" smtClean="0"/>
          </a:p>
          <a:p>
            <a:pPr>
              <a:buNone/>
            </a:pPr>
            <a:r>
              <a:rPr lang="en-US" dirty="0" err="1" smtClean="0"/>
              <a:t>root.render</a:t>
            </a:r>
            <a:r>
              <a:rPr lang="en-US" dirty="0" smtClean="0"/>
              <a:t>(</a:t>
            </a:r>
            <a:r>
              <a:rPr lang="en-US" dirty="0" err="1" smtClean="0"/>
              <a:t>myElement</a:t>
            </a:r>
            <a:r>
              <a:rPr lang="en-US" dirty="0" smtClean="0"/>
              <a:t>);</a:t>
            </a:r>
            <a:endParaRPr lang="en-US" dirty="0"/>
          </a:p>
        </p:txBody>
      </p:sp>
      <p:sp>
        <p:nvSpPr>
          <p:cNvPr id="7" name="Rectangle 6"/>
          <p:cNvSpPr/>
          <p:nvPr/>
        </p:nvSpPr>
        <p:spPr>
          <a:xfrm>
            <a:off x="285720" y="5715016"/>
            <a:ext cx="8715436" cy="923330"/>
          </a:xfrm>
          <a:prstGeom prst="rect">
            <a:avLst/>
          </a:prstGeom>
        </p:spPr>
        <p:txBody>
          <a:bodyPr wrap="square">
            <a:spAutoFit/>
          </a:bodyPr>
          <a:lstStyle/>
          <a:p>
            <a:r>
              <a:rPr lang="en-US" dirty="0" smtClean="0"/>
              <a:t>As you can see in the first example, JSX allows us to write HTML directly within the JavaScript code.</a:t>
            </a:r>
          </a:p>
          <a:p>
            <a:r>
              <a:rPr lang="en-US" dirty="0" smtClean="0"/>
              <a:t>JSX is an extension of the JavaScript language based on ES6, and is translated into regular JavaScript at runtime.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Expressions in JSX</a:t>
            </a:r>
            <a:endParaRPr lang="en-US" b="1" dirty="0"/>
          </a:p>
        </p:txBody>
      </p:sp>
      <p:sp>
        <p:nvSpPr>
          <p:cNvPr id="3" name="Content Placeholder 2"/>
          <p:cNvSpPr>
            <a:spLocks noGrp="1"/>
          </p:cNvSpPr>
          <p:nvPr>
            <p:ph sz="quarter" idx="1"/>
          </p:nvPr>
        </p:nvSpPr>
        <p:spPr>
          <a:xfrm>
            <a:off x="428596" y="1447800"/>
            <a:ext cx="4234844" cy="4572000"/>
          </a:xfrm>
        </p:spPr>
        <p:txBody>
          <a:bodyPr/>
          <a:lstStyle/>
          <a:p>
            <a:pPr algn="just"/>
            <a:r>
              <a:rPr lang="en-US" dirty="0" smtClean="0"/>
              <a:t>With JSX you can write expressions inside curly braces { }.</a:t>
            </a:r>
          </a:p>
          <a:p>
            <a:pPr algn="just"/>
            <a:r>
              <a:rPr lang="en-US" dirty="0" smtClean="0"/>
              <a:t>The expression can be a React variable, or property, or any other valid JavaScript expression. JSX will execute the expression and return the result:</a:t>
            </a:r>
            <a:endParaRPr lang="en-US" dirty="0"/>
          </a:p>
        </p:txBody>
      </p:sp>
      <p:sp>
        <p:nvSpPr>
          <p:cNvPr id="4" name="Content Placeholder 3"/>
          <p:cNvSpPr>
            <a:spLocks noGrp="1"/>
          </p:cNvSpPr>
          <p:nvPr>
            <p:ph sz="quarter" idx="2"/>
          </p:nvPr>
        </p:nvSpPr>
        <p:spPr/>
        <p:txBody>
          <a:bodyPr>
            <a:normAutofit/>
          </a:bodyPr>
          <a:lstStyle/>
          <a:p>
            <a:r>
              <a:rPr lang="en-US" sz="2000" b="1" dirty="0" smtClean="0"/>
              <a:t>Execute the expression 5 + 5:</a:t>
            </a:r>
          </a:p>
          <a:p>
            <a:pPr>
              <a:buNone/>
            </a:pPr>
            <a:r>
              <a:rPr lang="en-US" sz="2000" dirty="0" smtClean="0">
                <a:solidFill>
                  <a:srgbClr val="C00000"/>
                </a:solidFill>
              </a:rPr>
              <a:t>const </a:t>
            </a:r>
            <a:r>
              <a:rPr lang="en-US" sz="2000" dirty="0" err="1" smtClean="0">
                <a:solidFill>
                  <a:srgbClr val="C00000"/>
                </a:solidFill>
              </a:rPr>
              <a:t>myElement</a:t>
            </a:r>
            <a:r>
              <a:rPr lang="en-US" sz="2000" dirty="0" smtClean="0">
                <a:solidFill>
                  <a:srgbClr val="C00000"/>
                </a:solidFill>
              </a:rPr>
              <a:t> = </a:t>
            </a:r>
          </a:p>
          <a:p>
            <a:pPr>
              <a:buNone/>
            </a:pPr>
            <a:r>
              <a:rPr lang="en-US" sz="2000" dirty="0" smtClean="0">
                <a:solidFill>
                  <a:srgbClr val="C00000"/>
                </a:solidFill>
              </a:rPr>
              <a:t>&lt;h1&gt;React is {5 + 5} times better with JSX&lt;/h1&gt;;</a:t>
            </a:r>
            <a:endParaRPr lang="en-US" sz="20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a:bodyPr>
          <a:lstStyle/>
          <a:p>
            <a:pPr algn="just"/>
            <a:r>
              <a:rPr lang="en-US" sz="2800" dirty="0" smtClean="0">
                <a:latin typeface="Times New Roman" pitchFamily="18" charset="0"/>
                <a:cs typeface="Times New Roman" pitchFamily="18" charset="0"/>
              </a:rPr>
              <a:t>Elements are the smallest building blocks of React apps. An element specifies what should be there in our UI. An Element is a plain object describing what we want to appear in terms of the DOM nodes.</a:t>
            </a:r>
          </a:p>
          <a:p>
            <a:pPr algn="just"/>
            <a:r>
              <a:rPr lang="en-US" sz="2800" dirty="0" smtClean="0">
                <a:latin typeface="Times New Roman" pitchFamily="18" charset="0"/>
                <a:cs typeface="Times New Roman" pitchFamily="18" charset="0"/>
              </a:rPr>
              <a:t>Creating a React Element is Cheap compared to DOM elements.  An Element can be Created by using JSX or React without JSX. Lets create our first React Element using JSX. </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Inserting a Large Block of HTML</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To write HTML on multiple lines, put the HTML inside parentheses:</a:t>
            </a:r>
            <a:endParaRPr lang="en-US" dirty="0"/>
          </a:p>
        </p:txBody>
      </p:sp>
      <p:sp>
        <p:nvSpPr>
          <p:cNvPr id="4" name="Content Placeholder 3"/>
          <p:cNvSpPr>
            <a:spLocks noGrp="1"/>
          </p:cNvSpPr>
          <p:nvPr>
            <p:ph sz="quarter" idx="2"/>
          </p:nvPr>
        </p:nvSpPr>
        <p:spPr/>
        <p:txBody>
          <a:bodyPr/>
          <a:lstStyle/>
          <a:p>
            <a:pPr>
              <a:buNone/>
            </a:pPr>
            <a:r>
              <a:rPr lang="it-IT" dirty="0" smtClean="0"/>
              <a:t>const myElement = ( &lt;ul&gt; &lt;li&gt;Apples&lt;/li&gt; &lt;li&gt;Bananas&lt;/li&gt; &lt;li&gt;Cherries&lt;/li&gt; &lt;/ul&gt;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if statements outside of the JSX code:</a:t>
            </a:r>
            <a:endParaRPr lang="en-US" dirty="0"/>
          </a:p>
        </p:txBody>
      </p:sp>
      <p:sp>
        <p:nvSpPr>
          <p:cNvPr id="3" name="Content Placeholder 2"/>
          <p:cNvSpPr>
            <a:spLocks noGrp="1"/>
          </p:cNvSpPr>
          <p:nvPr>
            <p:ph sz="quarter" idx="1"/>
          </p:nvPr>
        </p:nvSpPr>
        <p:spPr/>
        <p:txBody>
          <a:bodyPr/>
          <a:lstStyle/>
          <a:p>
            <a:r>
              <a:rPr lang="en-US" smtClean="0"/>
              <a:t>Write "Hello" if x is less than 10, otherwise "Goodbye":</a:t>
            </a:r>
            <a:endParaRPr lang="en-US"/>
          </a:p>
        </p:txBody>
      </p:sp>
      <p:sp>
        <p:nvSpPr>
          <p:cNvPr id="4" name="Content Placeholder 3"/>
          <p:cNvSpPr>
            <a:spLocks noGrp="1"/>
          </p:cNvSpPr>
          <p:nvPr>
            <p:ph sz="quarter" idx="2"/>
          </p:nvPr>
        </p:nvSpPr>
        <p:spPr>
          <a:xfrm>
            <a:off x="4933950" y="1071546"/>
            <a:ext cx="3749040" cy="4948254"/>
          </a:xfrm>
        </p:spPr>
        <p:txBody>
          <a:bodyPr/>
          <a:lstStyle/>
          <a:p>
            <a:pPr>
              <a:buNone/>
            </a:pPr>
            <a:r>
              <a:rPr lang="en-US" dirty="0" smtClean="0"/>
              <a:t>const x = 5; </a:t>
            </a:r>
          </a:p>
          <a:p>
            <a:pPr>
              <a:buNone/>
            </a:pPr>
            <a:r>
              <a:rPr lang="en-US" dirty="0" smtClean="0"/>
              <a:t>let text = "Goodbye"; </a:t>
            </a:r>
          </a:p>
          <a:p>
            <a:pPr>
              <a:buNone/>
            </a:pPr>
            <a:r>
              <a:rPr lang="en-US" dirty="0" smtClean="0"/>
              <a:t>if (x &lt; 10) </a:t>
            </a:r>
          </a:p>
          <a:p>
            <a:pPr>
              <a:buNone/>
            </a:pPr>
            <a:r>
              <a:rPr lang="en-US" dirty="0" smtClean="0"/>
              <a:t>{ text = "Hello"; }</a:t>
            </a:r>
          </a:p>
          <a:p>
            <a:pPr>
              <a:buNone/>
            </a:pPr>
            <a:r>
              <a:rPr lang="en-US" dirty="0" smtClean="0"/>
              <a:t> const </a:t>
            </a:r>
            <a:r>
              <a:rPr lang="en-US" dirty="0" err="1" smtClean="0"/>
              <a:t>myElement</a:t>
            </a:r>
            <a:r>
              <a:rPr lang="en-US" dirty="0" smtClean="0"/>
              <a:t> = &lt;h1&gt;{text}&lt;/h1&gt;;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85728"/>
            <a:ext cx="7872442" cy="5734072"/>
          </a:xfrm>
        </p:spPr>
        <p:txBody>
          <a:bodyPr>
            <a:normAutofit/>
          </a:bodyPr>
          <a:lstStyle/>
          <a:p>
            <a:pPr>
              <a:buNone/>
            </a:pPr>
            <a:r>
              <a:rPr lang="en-US" dirty="0" smtClean="0"/>
              <a:t>import React from 'react'; </a:t>
            </a:r>
            <a:endParaRPr lang="en-US" dirty="0" smtClean="0"/>
          </a:p>
          <a:p>
            <a:pPr>
              <a:buNone/>
            </a:pPr>
            <a:r>
              <a:rPr lang="en-US" dirty="0" smtClean="0"/>
              <a:t>import </a:t>
            </a:r>
            <a:r>
              <a:rPr lang="en-US" dirty="0" err="1" smtClean="0"/>
              <a:t>ReactDOM</a:t>
            </a:r>
            <a:r>
              <a:rPr lang="en-US" dirty="0" smtClean="0"/>
              <a:t> from 'react-</a:t>
            </a:r>
            <a:r>
              <a:rPr lang="en-US" dirty="0" err="1" smtClean="0"/>
              <a:t>dom</a:t>
            </a:r>
            <a:r>
              <a:rPr lang="en-US" dirty="0" smtClean="0"/>
              <a:t>/client'; </a:t>
            </a:r>
            <a:endParaRPr lang="en-US" dirty="0" smtClean="0"/>
          </a:p>
          <a:p>
            <a:pPr>
              <a:buNone/>
            </a:pPr>
            <a:r>
              <a:rPr lang="en-US" dirty="0" smtClean="0"/>
              <a:t>const </a:t>
            </a:r>
            <a:r>
              <a:rPr lang="en-US" dirty="0" smtClean="0"/>
              <a:t>x = 5; </a:t>
            </a:r>
            <a:endParaRPr lang="en-US" dirty="0" smtClean="0"/>
          </a:p>
          <a:p>
            <a:pPr>
              <a:buNone/>
            </a:pPr>
            <a:r>
              <a:rPr lang="en-US" dirty="0" smtClean="0"/>
              <a:t>let </a:t>
            </a:r>
            <a:r>
              <a:rPr lang="en-US" dirty="0" smtClean="0"/>
              <a:t>text = "Goodbye"; </a:t>
            </a:r>
            <a:endParaRPr lang="en-US" dirty="0" smtClean="0"/>
          </a:p>
          <a:p>
            <a:pPr>
              <a:buNone/>
            </a:pPr>
            <a:r>
              <a:rPr lang="en-US" dirty="0" smtClean="0"/>
              <a:t>if </a:t>
            </a:r>
            <a:r>
              <a:rPr lang="en-US" dirty="0" smtClean="0"/>
              <a:t>(x &lt; 10</a:t>
            </a:r>
            <a:r>
              <a:rPr lang="en-US" dirty="0" smtClean="0"/>
              <a:t>)</a:t>
            </a:r>
          </a:p>
          <a:p>
            <a:pPr>
              <a:buNone/>
            </a:pPr>
            <a:r>
              <a:rPr lang="en-US" dirty="0" smtClean="0"/>
              <a:t> </a:t>
            </a:r>
            <a:r>
              <a:rPr lang="en-US" dirty="0" smtClean="0"/>
              <a:t>{ text = "Hello"; </a:t>
            </a:r>
            <a:endParaRPr lang="en-US" dirty="0" smtClean="0"/>
          </a:p>
          <a:p>
            <a:pPr>
              <a:buNone/>
            </a:pPr>
            <a:r>
              <a:rPr lang="en-US" dirty="0" smtClean="0"/>
              <a:t>}</a:t>
            </a:r>
          </a:p>
          <a:p>
            <a:pPr>
              <a:buNone/>
            </a:pPr>
            <a:r>
              <a:rPr lang="en-US" dirty="0" smtClean="0"/>
              <a:t> </a:t>
            </a:r>
            <a:r>
              <a:rPr lang="en-US" dirty="0" smtClean="0"/>
              <a:t>const </a:t>
            </a:r>
            <a:r>
              <a:rPr lang="en-US" dirty="0" err="1" smtClean="0"/>
              <a:t>myElement</a:t>
            </a:r>
            <a:r>
              <a:rPr lang="en-US" dirty="0" smtClean="0"/>
              <a:t> = &lt;h1&gt;{text}&lt;/h1&gt;; </a:t>
            </a:r>
            <a:endParaRPr lang="en-US" dirty="0" smtClean="0"/>
          </a:p>
          <a:p>
            <a:pPr>
              <a:buNone/>
            </a:pPr>
            <a:r>
              <a:rPr lang="en-US" dirty="0" smtClean="0"/>
              <a:t>const </a:t>
            </a:r>
            <a:r>
              <a:rPr lang="en-US" dirty="0" smtClean="0"/>
              <a:t>root = </a:t>
            </a:r>
            <a:r>
              <a:rPr lang="en-US" dirty="0" err="1" smtClean="0"/>
              <a:t>ReactDOM.createRoot</a:t>
            </a:r>
            <a:r>
              <a:rPr lang="en-US" dirty="0" smtClean="0"/>
              <a:t>(</a:t>
            </a:r>
            <a:r>
              <a:rPr lang="en-US" dirty="0" err="1" smtClean="0"/>
              <a:t>document.getElementById</a:t>
            </a:r>
            <a:r>
              <a:rPr lang="en-US" dirty="0" smtClean="0"/>
              <a:t>('root')); </a:t>
            </a:r>
            <a:endParaRPr lang="en-US" dirty="0" smtClean="0"/>
          </a:p>
          <a:p>
            <a:pPr>
              <a:buNone/>
            </a:pPr>
            <a:r>
              <a:rPr lang="en-US" dirty="0" err="1" smtClean="0"/>
              <a:t>root.render</a:t>
            </a:r>
            <a:r>
              <a:rPr lang="en-US" dirty="0" smtClean="0"/>
              <a:t>(</a:t>
            </a:r>
            <a:r>
              <a:rPr lang="en-US" dirty="0" err="1" smtClean="0"/>
              <a:t>myElement</a:t>
            </a: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4638"/>
            <a:ext cx="7772400" cy="725470"/>
          </a:xfrm>
        </p:spPr>
        <p:txBody>
          <a:bodyPr>
            <a:normAutofit fontScale="90000"/>
          </a:bodyPr>
          <a:lstStyle/>
          <a:p>
            <a:pPr algn="ctr"/>
            <a:r>
              <a:rPr lang="en-US" b="1" dirty="0" err="1" smtClean="0"/>
              <a:t>BabelJS</a:t>
            </a:r>
            <a:endParaRPr lang="en-US" b="1" dirty="0"/>
          </a:p>
        </p:txBody>
      </p:sp>
      <p:sp>
        <p:nvSpPr>
          <p:cNvPr id="6" name="Content Placeholder 5"/>
          <p:cNvSpPr>
            <a:spLocks noGrp="1"/>
          </p:cNvSpPr>
          <p:nvPr>
            <p:ph sz="quarter" idx="1"/>
          </p:nvPr>
        </p:nvSpPr>
        <p:spPr>
          <a:xfrm>
            <a:off x="914400" y="1071546"/>
            <a:ext cx="7772400" cy="4948254"/>
          </a:xfrm>
        </p:spPr>
        <p:txBody>
          <a:bodyPr/>
          <a:lstStyle/>
          <a:p>
            <a:pPr algn="just">
              <a:lnSpc>
                <a:spcPct val="200000"/>
              </a:lnSpc>
              <a:buNone/>
            </a:pPr>
            <a:r>
              <a:rPr lang="en-US" b="1" dirty="0" err="1" smtClean="0"/>
              <a:t>BabelJS</a:t>
            </a:r>
            <a:r>
              <a:rPr lang="en-US" dirty="0" smtClean="0"/>
              <a:t> is a JavaScript </a:t>
            </a:r>
            <a:r>
              <a:rPr lang="en-US" dirty="0" err="1" smtClean="0"/>
              <a:t>transpiler</a:t>
            </a:r>
            <a:r>
              <a:rPr lang="en-US" dirty="0" smtClean="0"/>
              <a:t> which </a:t>
            </a:r>
            <a:r>
              <a:rPr lang="en-US" dirty="0" err="1" smtClean="0"/>
              <a:t>transpiles</a:t>
            </a:r>
            <a:r>
              <a:rPr lang="en-US" dirty="0" smtClean="0"/>
              <a:t> new features into old standard. With this, the features can be run on both old and new browsers, hassle-free. An Australian developer, Sebastian McKenzie started </a:t>
            </a:r>
            <a:r>
              <a:rPr lang="en-US" dirty="0" err="1" smtClean="0"/>
              <a:t>BabelJS</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BabelJS</a:t>
            </a:r>
            <a:r>
              <a:rPr lang="en-US" dirty="0" smtClean="0"/>
              <a:t> manages the following two parts −</a:t>
            </a:r>
            <a:endParaRPr lang="en-US" dirty="0"/>
          </a:p>
        </p:txBody>
      </p:sp>
      <p:sp>
        <p:nvSpPr>
          <p:cNvPr id="3" name="Content Placeholder 2"/>
          <p:cNvSpPr>
            <a:spLocks noGrp="1"/>
          </p:cNvSpPr>
          <p:nvPr>
            <p:ph sz="quarter" idx="1"/>
          </p:nvPr>
        </p:nvSpPr>
        <p:spPr/>
        <p:txBody>
          <a:bodyPr/>
          <a:lstStyle/>
          <a:p>
            <a:r>
              <a:rPr lang="en-US" dirty="0" err="1" smtClean="0"/>
              <a:t>transpiling</a:t>
            </a:r>
            <a:endParaRPr lang="en-US" dirty="0" smtClean="0"/>
          </a:p>
          <a:p>
            <a:r>
              <a:rPr lang="en-US" dirty="0" err="1" smtClean="0"/>
              <a:t>polyfilling</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What is Babel-</a:t>
            </a:r>
            <a:r>
              <a:rPr lang="en-US" b="1" dirty="0" err="1" smtClean="0"/>
              <a:t>Transpiler</a:t>
            </a:r>
            <a:r>
              <a:rPr lang="en-US" b="1" dirty="0" smtClean="0"/>
              <a:t>?</a:t>
            </a:r>
            <a:br>
              <a:rPr lang="en-US" b="1" dirty="0" smtClean="0"/>
            </a:br>
            <a:endParaRPr lang="en-US" dirty="0"/>
          </a:p>
        </p:txBody>
      </p:sp>
      <p:sp>
        <p:nvSpPr>
          <p:cNvPr id="3" name="Content Placeholder 2"/>
          <p:cNvSpPr>
            <a:spLocks noGrp="1"/>
          </p:cNvSpPr>
          <p:nvPr>
            <p:ph sz="quarter" idx="1"/>
          </p:nvPr>
        </p:nvSpPr>
        <p:spPr/>
        <p:txBody>
          <a:bodyPr>
            <a:normAutofit fontScale="92500"/>
          </a:bodyPr>
          <a:lstStyle/>
          <a:p>
            <a:pPr algn="just">
              <a:lnSpc>
                <a:spcPct val="200000"/>
              </a:lnSpc>
            </a:pPr>
            <a:r>
              <a:rPr lang="en-US" dirty="0" smtClean="0"/>
              <a:t>Babel-</a:t>
            </a:r>
            <a:r>
              <a:rPr lang="en-US" dirty="0" err="1" smtClean="0"/>
              <a:t>transpiler</a:t>
            </a:r>
            <a:r>
              <a:rPr lang="en-US" dirty="0" smtClean="0"/>
              <a:t> converts the syntax of modern JavaScript into a form, which can be easily understood by older browsers. For example, arrow function, const, let classes will be converted to function, </a:t>
            </a:r>
            <a:r>
              <a:rPr lang="en-US" dirty="0" err="1" smtClean="0"/>
              <a:t>var</a:t>
            </a:r>
            <a:r>
              <a:rPr lang="en-US" dirty="0" smtClean="0"/>
              <a:t>, etc. Here the syntax, i.e., the arrow function is converted to a normal function keeping the functionality same in both the cases.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Babel-</a:t>
            </a:r>
            <a:r>
              <a:rPr lang="en-US" b="1" dirty="0" err="1" smtClean="0"/>
              <a:t>polyfill</a:t>
            </a:r>
            <a:r>
              <a:rPr lang="en-US" b="1" dirty="0" smtClean="0"/>
              <a:t>?</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There are new features added in JavaScript like promises, maps and includes. The features can be used on array; the same, when used and </a:t>
            </a:r>
            <a:r>
              <a:rPr lang="en-US" dirty="0" err="1" smtClean="0"/>
              <a:t>transpiled</a:t>
            </a:r>
            <a:r>
              <a:rPr lang="en-US" dirty="0" smtClean="0"/>
              <a:t> using </a:t>
            </a:r>
            <a:r>
              <a:rPr lang="en-US" dirty="0" err="1" smtClean="0"/>
              <a:t>babel</a:t>
            </a:r>
            <a:r>
              <a:rPr lang="en-US" dirty="0" smtClean="0"/>
              <a:t> will not get converted. In case the new feature is a method or object, we need to use Babel-</a:t>
            </a:r>
            <a:r>
              <a:rPr lang="en-US" dirty="0" err="1" smtClean="0"/>
              <a:t>polyfill</a:t>
            </a:r>
            <a:r>
              <a:rPr lang="en-US" dirty="0" smtClean="0"/>
              <a:t> along with </a:t>
            </a:r>
            <a:r>
              <a:rPr lang="en-US" dirty="0" err="1" smtClean="0"/>
              <a:t>transpiling</a:t>
            </a:r>
            <a:r>
              <a:rPr lang="en-US" dirty="0" smtClean="0"/>
              <a:t> to make it work on older browsers.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smtClean="0"/>
              <a:t>Here is the list of ECMA Script features available in JavaScript, which can be </a:t>
            </a:r>
            <a:r>
              <a:rPr lang="en-US" sz="2400" dirty="0" err="1" smtClean="0"/>
              <a:t>transpiled</a:t>
            </a:r>
            <a:r>
              <a:rPr lang="en-US" sz="2400" dirty="0" smtClean="0"/>
              <a:t> and </a:t>
            </a:r>
            <a:r>
              <a:rPr lang="en-US" sz="2400" dirty="0" err="1" smtClean="0"/>
              <a:t>polyfilled</a:t>
            </a:r>
            <a:r>
              <a:rPr lang="en-US" sz="2400" dirty="0" smtClean="0"/>
              <a:t> −</a:t>
            </a:r>
            <a:endParaRPr lang="en-US" sz="2400" dirty="0"/>
          </a:p>
        </p:txBody>
      </p:sp>
      <p:sp>
        <p:nvSpPr>
          <p:cNvPr id="4" name="Content Placeholder 3"/>
          <p:cNvSpPr>
            <a:spLocks noGrp="1"/>
          </p:cNvSpPr>
          <p:nvPr>
            <p:ph sz="quarter" idx="1"/>
          </p:nvPr>
        </p:nvSpPr>
        <p:spPr/>
        <p:txBody>
          <a:bodyPr>
            <a:normAutofit/>
          </a:bodyPr>
          <a:lstStyle/>
          <a:p>
            <a:r>
              <a:rPr lang="en-US" dirty="0" smtClean="0"/>
              <a:t>Classes</a:t>
            </a:r>
          </a:p>
          <a:p>
            <a:r>
              <a:rPr lang="en-US" dirty="0" smtClean="0"/>
              <a:t>Decorators</a:t>
            </a:r>
          </a:p>
          <a:p>
            <a:r>
              <a:rPr lang="en-US" dirty="0" smtClean="0"/>
              <a:t>Const</a:t>
            </a:r>
          </a:p>
          <a:p>
            <a:r>
              <a:rPr lang="en-US" dirty="0" smtClean="0"/>
              <a:t>Modules</a:t>
            </a:r>
          </a:p>
          <a:p>
            <a:r>
              <a:rPr lang="en-US" dirty="0" smtClean="0"/>
              <a:t>Destructing</a:t>
            </a:r>
          </a:p>
          <a:p>
            <a:r>
              <a:rPr lang="en-US" dirty="0" smtClean="0"/>
              <a:t>Default parameters</a:t>
            </a:r>
          </a:p>
          <a:p>
            <a:r>
              <a:rPr lang="en-US" dirty="0" smtClean="0"/>
              <a:t>Computed property names</a:t>
            </a:r>
          </a:p>
          <a:p>
            <a:endParaRPr lang="en-US" dirty="0"/>
          </a:p>
        </p:txBody>
      </p:sp>
      <p:sp>
        <p:nvSpPr>
          <p:cNvPr id="5" name="Content Placeholder 4"/>
          <p:cNvSpPr>
            <a:spLocks noGrp="1"/>
          </p:cNvSpPr>
          <p:nvPr>
            <p:ph sz="quarter" idx="2"/>
          </p:nvPr>
        </p:nvSpPr>
        <p:spPr/>
        <p:txBody>
          <a:bodyPr>
            <a:normAutofit/>
          </a:bodyPr>
          <a:lstStyle/>
          <a:p>
            <a:r>
              <a:rPr lang="en-US" dirty="0" smtClean="0"/>
              <a:t>Object rest/spread</a:t>
            </a:r>
          </a:p>
          <a:p>
            <a:r>
              <a:rPr lang="en-US" dirty="0" err="1" smtClean="0"/>
              <a:t>Async</a:t>
            </a:r>
            <a:r>
              <a:rPr lang="en-US" dirty="0" smtClean="0"/>
              <a:t> functions</a:t>
            </a:r>
          </a:p>
          <a:p>
            <a:r>
              <a:rPr lang="en-US" dirty="0" smtClean="0"/>
              <a:t>Arrow functions</a:t>
            </a:r>
          </a:p>
          <a:p>
            <a:r>
              <a:rPr lang="en-US" dirty="0" smtClean="0"/>
              <a:t>Rest parameters</a:t>
            </a:r>
          </a:p>
          <a:p>
            <a:r>
              <a:rPr lang="en-US" dirty="0" smtClean="0"/>
              <a:t>Spread</a:t>
            </a:r>
          </a:p>
          <a:p>
            <a:r>
              <a:rPr lang="en-US" dirty="0" smtClean="0"/>
              <a:t>Template Literals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 of </a:t>
            </a:r>
            <a:r>
              <a:rPr lang="en-US" b="1" dirty="0" err="1" smtClean="0"/>
              <a:t>BabelJS</a:t>
            </a:r>
            <a:r>
              <a:rPr lang="en-US" b="1" dirty="0" smtClean="0"/>
              <a:t/>
            </a:r>
            <a:br>
              <a:rPr lang="en-US" b="1" dirty="0" smtClean="0"/>
            </a:br>
            <a:endParaRPr lang="en-US" dirty="0"/>
          </a:p>
        </p:txBody>
      </p:sp>
      <p:sp>
        <p:nvSpPr>
          <p:cNvPr id="3" name="Content Placeholder 2"/>
          <p:cNvSpPr>
            <a:spLocks noGrp="1"/>
          </p:cNvSpPr>
          <p:nvPr>
            <p:ph sz="quarter" idx="1"/>
          </p:nvPr>
        </p:nvSpPr>
        <p:spPr>
          <a:xfrm>
            <a:off x="214282" y="1447800"/>
            <a:ext cx="4449158" cy="4572000"/>
          </a:xfrm>
        </p:spPr>
        <p:txBody>
          <a:bodyPr>
            <a:normAutofit/>
          </a:bodyPr>
          <a:lstStyle/>
          <a:p>
            <a:r>
              <a:rPr lang="en-US" b="1" dirty="0" smtClean="0"/>
              <a:t>Babel-</a:t>
            </a:r>
            <a:r>
              <a:rPr lang="en-US" b="1" dirty="0" err="1" smtClean="0"/>
              <a:t>Plugins</a:t>
            </a:r>
            <a:endParaRPr lang="en-US" b="1" dirty="0" smtClean="0"/>
          </a:p>
          <a:p>
            <a:pPr>
              <a:buNone/>
            </a:pPr>
            <a:endParaRPr lang="en-US" b="1" dirty="0" smtClean="0"/>
          </a:p>
          <a:p>
            <a:pPr algn="just">
              <a:buNone/>
            </a:pPr>
            <a:r>
              <a:rPr lang="en-US" dirty="0" smtClean="0"/>
              <a:t>    </a:t>
            </a:r>
            <a:r>
              <a:rPr lang="en-US" dirty="0" err="1" smtClean="0"/>
              <a:t>Plugins</a:t>
            </a:r>
            <a:r>
              <a:rPr lang="en-US" dirty="0" smtClean="0"/>
              <a:t> </a:t>
            </a:r>
            <a:r>
              <a:rPr lang="en-US" dirty="0" smtClean="0"/>
              <a:t>and Presets are </a:t>
            </a:r>
            <a:r>
              <a:rPr lang="en-US" dirty="0" err="1" smtClean="0"/>
              <a:t>config</a:t>
            </a:r>
            <a:r>
              <a:rPr lang="en-US" dirty="0" smtClean="0"/>
              <a:t> details for Babel to </a:t>
            </a:r>
            <a:r>
              <a:rPr lang="en-US" dirty="0" err="1" smtClean="0"/>
              <a:t>transpile</a:t>
            </a:r>
            <a:r>
              <a:rPr lang="en-US" dirty="0" smtClean="0"/>
              <a:t> the code. Babel supports a number of </a:t>
            </a:r>
            <a:r>
              <a:rPr lang="en-US" dirty="0" err="1" smtClean="0"/>
              <a:t>plugins</a:t>
            </a:r>
            <a:r>
              <a:rPr lang="en-US" dirty="0" smtClean="0"/>
              <a:t>, which can be used individually, if we know the environment in which the code will execute.</a:t>
            </a:r>
            <a:endParaRPr lang="en-US" dirty="0"/>
          </a:p>
        </p:txBody>
      </p:sp>
      <p:sp>
        <p:nvSpPr>
          <p:cNvPr id="4" name="Content Placeholder 3"/>
          <p:cNvSpPr>
            <a:spLocks noGrp="1"/>
          </p:cNvSpPr>
          <p:nvPr>
            <p:ph sz="quarter" idx="2"/>
          </p:nvPr>
        </p:nvSpPr>
        <p:spPr>
          <a:xfrm>
            <a:off x="4714876" y="1214422"/>
            <a:ext cx="4210050" cy="4572000"/>
          </a:xfrm>
        </p:spPr>
        <p:txBody>
          <a:bodyPr>
            <a:normAutofit/>
          </a:bodyPr>
          <a:lstStyle/>
          <a:p>
            <a:r>
              <a:rPr lang="en-US" b="1" dirty="0" smtClean="0"/>
              <a:t>Babel-Presets</a:t>
            </a:r>
          </a:p>
          <a:p>
            <a:pPr algn="just">
              <a:buNone/>
            </a:pPr>
            <a:r>
              <a:rPr lang="en-US" dirty="0" smtClean="0"/>
              <a:t>     Babel </a:t>
            </a:r>
            <a:r>
              <a:rPr lang="en-US" dirty="0" smtClean="0"/>
              <a:t>presets are a set of </a:t>
            </a:r>
            <a:r>
              <a:rPr lang="en-US" dirty="0" err="1" smtClean="0"/>
              <a:t>plugins</a:t>
            </a:r>
            <a:r>
              <a:rPr lang="en-US" dirty="0" smtClean="0"/>
              <a:t>, i.e., </a:t>
            </a:r>
            <a:r>
              <a:rPr lang="en-US" dirty="0" err="1" smtClean="0"/>
              <a:t>config</a:t>
            </a:r>
            <a:r>
              <a:rPr lang="en-US" dirty="0" smtClean="0"/>
              <a:t> details to the </a:t>
            </a:r>
            <a:r>
              <a:rPr lang="en-US" dirty="0" err="1" smtClean="0"/>
              <a:t>babel-transpiler</a:t>
            </a:r>
            <a:r>
              <a:rPr lang="en-US" dirty="0" smtClean="0"/>
              <a:t> that instruct Babel to </a:t>
            </a:r>
            <a:r>
              <a:rPr lang="en-US" dirty="0" err="1" smtClean="0"/>
              <a:t>transpile</a:t>
            </a:r>
            <a:r>
              <a:rPr lang="en-US" dirty="0" smtClean="0"/>
              <a:t> in a specific mode. We need to use presets, which has the environment in which we want the code to be converted. For example, </a:t>
            </a:r>
            <a:r>
              <a:rPr lang="en-US" i="1" dirty="0" smtClean="0"/>
              <a:t>es2015</a:t>
            </a:r>
            <a:r>
              <a:rPr lang="en-US" dirty="0" smtClean="0"/>
              <a:t> preset will convert the code to </a:t>
            </a:r>
            <a:r>
              <a:rPr lang="en-US" i="1" dirty="0" smtClean="0"/>
              <a:t>es5</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Babel-</a:t>
            </a:r>
            <a:r>
              <a:rPr lang="en-US" b="1" dirty="0" err="1" smtClean="0"/>
              <a:t>Polyfills</a:t>
            </a:r>
            <a:r>
              <a:rPr lang="en-US" b="1" dirty="0" smtClean="0"/>
              <a:t/>
            </a:r>
            <a:br>
              <a:rPr lang="en-US" b="1" dirty="0" smtClean="0"/>
            </a:br>
            <a:endParaRPr lang="en-US" dirty="0"/>
          </a:p>
        </p:txBody>
      </p:sp>
      <p:sp>
        <p:nvSpPr>
          <p:cNvPr id="5" name="Content Placeholder 4"/>
          <p:cNvSpPr>
            <a:spLocks noGrp="1"/>
          </p:cNvSpPr>
          <p:nvPr>
            <p:ph sz="quarter" idx="1"/>
          </p:nvPr>
        </p:nvSpPr>
        <p:spPr>
          <a:xfrm>
            <a:off x="357158" y="928670"/>
            <a:ext cx="8329642" cy="5091130"/>
          </a:xfrm>
        </p:spPr>
        <p:txBody>
          <a:bodyPr/>
          <a:lstStyle/>
          <a:p>
            <a:pPr algn="just"/>
            <a:r>
              <a:rPr lang="en-US" dirty="0" smtClean="0"/>
              <a:t>There are some features like methods and objects, which cannot be </a:t>
            </a:r>
            <a:r>
              <a:rPr lang="en-US" dirty="0" err="1" smtClean="0"/>
              <a:t>transpiled</a:t>
            </a:r>
            <a:r>
              <a:rPr lang="en-US" dirty="0" smtClean="0"/>
              <a:t>. At such instances, we can make use of </a:t>
            </a:r>
            <a:r>
              <a:rPr lang="en-US" dirty="0" err="1" smtClean="0"/>
              <a:t>babel-polyfill</a:t>
            </a:r>
            <a:r>
              <a:rPr lang="en-US" dirty="0" smtClean="0"/>
              <a:t> to facilitate the use of features in any browser. Let us consider the example of promises; for the feature to work in older browsers, we need to use </a:t>
            </a:r>
            <a:r>
              <a:rPr lang="en-US" dirty="0" err="1" smtClean="0"/>
              <a:t>polyfills</a:t>
            </a:r>
            <a:r>
              <a:rPr lang="en-US" dirty="0" smtClean="0"/>
              <a:t>.</a:t>
            </a:r>
          </a:p>
          <a:p>
            <a:pPr algn="just"/>
            <a:r>
              <a:rPr lang="en-US" dirty="0" smtClean="0"/>
              <a:t>Babel-</a:t>
            </a:r>
            <a:r>
              <a:rPr lang="en-US" dirty="0" err="1" smtClean="0"/>
              <a:t>cli</a:t>
            </a:r>
            <a:r>
              <a:rPr lang="en-US" dirty="0" smtClean="0"/>
              <a:t> comes with a bunch of commands where the code can be easily compiled on the command line. It also has features like </a:t>
            </a:r>
            <a:r>
              <a:rPr lang="en-US" dirty="0" err="1" smtClean="0"/>
              <a:t>plugins</a:t>
            </a:r>
            <a:r>
              <a:rPr lang="en-US" dirty="0" smtClean="0"/>
              <a:t> and presets to be used along with the command making it easy to </a:t>
            </a:r>
            <a:r>
              <a:rPr lang="en-US" dirty="0" err="1" smtClean="0"/>
              <a:t>transpile</a:t>
            </a:r>
            <a:r>
              <a:rPr lang="en-US" dirty="0" smtClean="0"/>
              <a:t> the code at one go.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Open index.js file from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 folder.</a:t>
            </a:r>
            <a:endParaRPr lang="en-US" dirty="0"/>
          </a:p>
        </p:txBody>
      </p:sp>
      <p:sp>
        <p:nvSpPr>
          <p:cNvPr id="3" name="Content Placeholder 2"/>
          <p:cNvSpPr>
            <a:spLocks noGrp="1"/>
          </p:cNvSpPr>
          <p:nvPr>
            <p:ph sz="quarter" idx="1"/>
          </p:nvPr>
        </p:nvSpPr>
        <p:spPr/>
        <p:txBody>
          <a:bodyPr>
            <a:normAutofit lnSpcReduction="10000"/>
          </a:bodyPr>
          <a:lstStyle/>
          <a:p>
            <a:pPr algn="ctr"/>
            <a:r>
              <a:rPr lang="en-US" sz="2400" dirty="0" smtClean="0">
                <a:solidFill>
                  <a:srgbClr val="FF0000"/>
                </a:solidFill>
                <a:latin typeface="Times New Roman" pitchFamily="18" charset="0"/>
                <a:cs typeface="Times New Roman" pitchFamily="18" charset="0"/>
              </a:rPr>
              <a:t>const element = &lt;h1&gt;Hello, world&lt;/h1&gt;;</a:t>
            </a:r>
          </a:p>
          <a:p>
            <a:pPr algn="just"/>
            <a:r>
              <a:rPr lang="en-US" sz="1800" b="1" dirty="0" smtClean="0">
                <a:solidFill>
                  <a:srgbClr val="002060"/>
                </a:solidFill>
              </a:rPr>
              <a:t>created an Object of type h1 and assigned it to a variable called as element</a:t>
            </a:r>
            <a:r>
              <a:rPr lang="en-US" sz="1600" b="1" dirty="0" smtClean="0"/>
              <a:t>. This element should be rendered into the Browser DOM, and for that we need a container. </a:t>
            </a:r>
          </a:p>
          <a:p>
            <a:pPr algn="just"/>
            <a:endParaRPr lang="en-US" sz="1600" b="1" dirty="0"/>
          </a:p>
          <a:p>
            <a:pPr algn="just"/>
            <a:r>
              <a:rPr lang="en-US" sz="1600" b="1" dirty="0" smtClean="0"/>
              <a:t>Open Index.html and there is a div with id as root and we will use that div as our container.</a:t>
            </a:r>
          </a:p>
          <a:p>
            <a:pPr algn="just"/>
            <a:r>
              <a:rPr lang="en-US" sz="1600" dirty="0" smtClean="0"/>
              <a:t>The above created Element can be rendered into it By writing </a:t>
            </a:r>
          </a:p>
          <a:p>
            <a:pPr algn="ctr">
              <a:buNone/>
            </a:pPr>
            <a:r>
              <a:rPr lang="en-US" sz="1600" b="1" dirty="0" err="1" smtClean="0">
                <a:solidFill>
                  <a:srgbClr val="C00000"/>
                </a:solidFill>
              </a:rPr>
              <a:t>ReactDOM.render</a:t>
            </a:r>
            <a:r>
              <a:rPr lang="en-US" sz="1600" b="1" dirty="0" smtClean="0">
                <a:solidFill>
                  <a:srgbClr val="C00000"/>
                </a:solidFill>
              </a:rPr>
              <a:t>(element, </a:t>
            </a:r>
            <a:r>
              <a:rPr lang="en-US" sz="1600" b="1" dirty="0" err="1" smtClean="0">
                <a:solidFill>
                  <a:srgbClr val="C00000"/>
                </a:solidFill>
              </a:rPr>
              <a:t>document.getElementById</a:t>
            </a:r>
            <a:r>
              <a:rPr lang="en-US" sz="1600" b="1" dirty="0" smtClean="0">
                <a:solidFill>
                  <a:srgbClr val="C00000"/>
                </a:solidFill>
              </a:rPr>
              <a:t>('root'));</a:t>
            </a:r>
          </a:p>
          <a:p>
            <a:pPr algn="ctr"/>
            <a:r>
              <a:rPr lang="en-US" sz="1600" dirty="0" smtClean="0"/>
              <a:t>Lets say we want to assign some styles to this element. </a:t>
            </a:r>
          </a:p>
          <a:p>
            <a:pPr algn="just"/>
            <a:r>
              <a:rPr lang="en-US" sz="1600" dirty="0" smtClean="0"/>
              <a:t>Create a </a:t>
            </a:r>
            <a:r>
              <a:rPr lang="en-US" sz="1600" dirty="0" err="1" smtClean="0"/>
              <a:t>css</a:t>
            </a:r>
            <a:r>
              <a:rPr lang="en-US" sz="1600" dirty="0" smtClean="0"/>
              <a:t> class with </a:t>
            </a:r>
            <a:r>
              <a:rPr lang="en-US" sz="1600" dirty="0" err="1" smtClean="0"/>
              <a:t>classname</a:t>
            </a:r>
            <a:r>
              <a:rPr lang="en-US" sz="1600" dirty="0" smtClean="0"/>
              <a:t> as </a:t>
            </a:r>
            <a:r>
              <a:rPr lang="en-US" sz="1600" dirty="0" err="1" smtClean="0"/>
              <a:t>testclass</a:t>
            </a:r>
            <a:r>
              <a:rPr lang="en-US" sz="1600" dirty="0" smtClean="0"/>
              <a:t> in index.css. Apply this class to the element using </a:t>
            </a:r>
            <a:r>
              <a:rPr lang="en-US" sz="1600" dirty="0" err="1" smtClean="0"/>
              <a:t>className</a:t>
            </a:r>
            <a:r>
              <a:rPr lang="en-US" sz="1600" dirty="0" smtClean="0"/>
              <a:t> attribute.</a:t>
            </a:r>
            <a:endParaRPr lang="en-US" sz="1600" b="1" dirty="0" smtClean="0">
              <a:solidFill>
                <a:srgbClr val="C00000"/>
              </a:solidFill>
            </a:endParaRPr>
          </a:p>
          <a:p>
            <a:pPr algn="ctr">
              <a:buNone/>
            </a:pPr>
            <a:r>
              <a:rPr lang="pt-BR" sz="1600" b="1" dirty="0" smtClean="0">
                <a:solidFill>
                  <a:srgbClr val="C00000"/>
                </a:solidFill>
              </a:rPr>
              <a:t>Const element=&lt;h1 className="testClass"&gt;Hi...&lt;/h1&gt;</a:t>
            </a:r>
          </a:p>
          <a:p>
            <a:pPr algn="just">
              <a:buNone/>
            </a:pPr>
            <a:r>
              <a:rPr lang="en-US" sz="1600" dirty="0" smtClean="0"/>
              <a:t>An Element contains type and properties, here h1 is the type and this element contains </a:t>
            </a:r>
            <a:r>
              <a:rPr lang="en-US" sz="1600" dirty="0" err="1" smtClean="0"/>
              <a:t>className</a:t>
            </a:r>
            <a:r>
              <a:rPr lang="en-US" sz="1600" dirty="0" smtClean="0"/>
              <a:t> as property. An Element can be as simple as the one we have created or an element can contain elements inside it.</a:t>
            </a:r>
            <a:endParaRPr lang="en-US" sz="1600" b="1" dirty="0">
              <a:solidFill>
                <a:srgbClr val="C0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using </a:t>
            </a:r>
            <a:r>
              <a:rPr lang="en-US" b="1" dirty="0" err="1" smtClean="0"/>
              <a:t>BabelJS</a:t>
            </a:r>
            <a:r>
              <a:rPr lang="en-US" b="1" dirty="0" smtClean="0"/>
              <a:t/>
            </a:r>
            <a:br>
              <a:rPr lang="en-US" b="1" dirty="0" smtClean="0"/>
            </a:br>
            <a:endParaRPr lang="en-US" dirty="0"/>
          </a:p>
        </p:txBody>
      </p:sp>
      <p:sp>
        <p:nvSpPr>
          <p:cNvPr id="3" name="Content Placeholder 2"/>
          <p:cNvSpPr>
            <a:spLocks noGrp="1"/>
          </p:cNvSpPr>
          <p:nvPr>
            <p:ph sz="quarter" idx="1"/>
          </p:nvPr>
        </p:nvSpPr>
        <p:spPr>
          <a:xfrm>
            <a:off x="914400" y="1071546"/>
            <a:ext cx="7772400" cy="4948254"/>
          </a:xfrm>
        </p:spPr>
        <p:txBody>
          <a:bodyPr>
            <a:normAutofit/>
          </a:bodyPr>
          <a:lstStyle/>
          <a:p>
            <a:pPr algn="just"/>
            <a:r>
              <a:rPr lang="en-US" dirty="0" err="1" smtClean="0"/>
              <a:t>BabelJS</a:t>
            </a:r>
            <a:r>
              <a:rPr lang="en-US" dirty="0" smtClean="0"/>
              <a:t> provides backward compatibility to all the newly added features to JavaScript and can be used in any browsers.</a:t>
            </a:r>
          </a:p>
          <a:p>
            <a:pPr algn="just"/>
            <a:r>
              <a:rPr lang="en-US" dirty="0" err="1" smtClean="0"/>
              <a:t>BabelJS</a:t>
            </a:r>
            <a:r>
              <a:rPr lang="en-US" dirty="0" smtClean="0"/>
              <a:t> has the ability to </a:t>
            </a:r>
            <a:r>
              <a:rPr lang="en-US" dirty="0" err="1" smtClean="0"/>
              <a:t>transpile</a:t>
            </a:r>
            <a:r>
              <a:rPr lang="en-US" dirty="0" smtClean="0"/>
              <a:t> to take the next upcoming version of JavaScript - ES6, ES7, </a:t>
            </a:r>
            <a:r>
              <a:rPr lang="en-US" dirty="0" err="1" smtClean="0"/>
              <a:t>ESNext</a:t>
            </a:r>
            <a:r>
              <a:rPr lang="en-US" dirty="0" smtClean="0"/>
              <a:t>, etc.</a:t>
            </a:r>
          </a:p>
          <a:p>
            <a:pPr algn="just"/>
            <a:r>
              <a:rPr lang="en-US" dirty="0" err="1" smtClean="0"/>
              <a:t>BabelJS</a:t>
            </a:r>
            <a:r>
              <a:rPr lang="en-US" dirty="0" smtClean="0"/>
              <a:t> can be used along with gulp, </a:t>
            </a:r>
            <a:r>
              <a:rPr lang="en-US" dirty="0" err="1" smtClean="0"/>
              <a:t>webpack</a:t>
            </a:r>
            <a:r>
              <a:rPr lang="en-US" dirty="0" smtClean="0"/>
              <a:t>, flow, react, typescript, etc. making it very powerful and can be used with big project making developer’s life easy.</a:t>
            </a:r>
          </a:p>
          <a:p>
            <a:pPr algn="just"/>
            <a:r>
              <a:rPr lang="en-US" dirty="0" err="1" smtClean="0"/>
              <a:t>BabelJS</a:t>
            </a:r>
            <a:r>
              <a:rPr lang="en-US" dirty="0" smtClean="0"/>
              <a:t> also works along with react JSX syntax and can be compiled in JSX form.</a:t>
            </a:r>
          </a:p>
          <a:p>
            <a:pPr algn="just"/>
            <a:r>
              <a:rPr lang="en-US" dirty="0" err="1" smtClean="0"/>
              <a:t>BabelJS</a:t>
            </a:r>
            <a:r>
              <a:rPr lang="en-US" dirty="0" smtClean="0"/>
              <a:t> has support for </a:t>
            </a:r>
            <a:r>
              <a:rPr lang="en-US" dirty="0" err="1" smtClean="0"/>
              <a:t>plugins</a:t>
            </a:r>
            <a:r>
              <a:rPr lang="en-US" dirty="0" smtClean="0"/>
              <a:t>, </a:t>
            </a:r>
            <a:r>
              <a:rPr lang="en-US" dirty="0" err="1" smtClean="0"/>
              <a:t>polyfills</a:t>
            </a:r>
            <a:r>
              <a:rPr lang="en-US" dirty="0" smtClean="0"/>
              <a:t>, </a:t>
            </a:r>
            <a:r>
              <a:rPr lang="en-US" dirty="0" err="1" smtClean="0"/>
              <a:t>babel-cli</a:t>
            </a:r>
            <a:r>
              <a:rPr lang="en-US" dirty="0" smtClean="0"/>
              <a:t> that makes it easy to work with big projects.</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using </a:t>
            </a:r>
            <a:r>
              <a:rPr lang="en-US" b="1" dirty="0" err="1" smtClean="0"/>
              <a:t>BabelJS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err="1" smtClean="0"/>
              <a:t>BabelJS</a:t>
            </a:r>
            <a:r>
              <a:rPr lang="en-US" dirty="0" smtClean="0"/>
              <a:t> code changes the syntax while </a:t>
            </a:r>
            <a:r>
              <a:rPr lang="en-US" dirty="0" err="1" smtClean="0"/>
              <a:t>transpiling</a:t>
            </a:r>
            <a:r>
              <a:rPr lang="en-US" dirty="0" smtClean="0"/>
              <a:t> which makes the code difficult to understand when released on production.</a:t>
            </a:r>
          </a:p>
          <a:p>
            <a:pPr algn="just"/>
            <a:r>
              <a:rPr lang="en-US" dirty="0" smtClean="0"/>
              <a:t>The code </a:t>
            </a:r>
            <a:r>
              <a:rPr lang="en-US" dirty="0" err="1" smtClean="0"/>
              <a:t>transpiled</a:t>
            </a:r>
            <a:r>
              <a:rPr lang="en-US" dirty="0" smtClean="0"/>
              <a:t> is more in size when compared to the original code.</a:t>
            </a:r>
          </a:p>
          <a:p>
            <a:pPr algn="just"/>
            <a:r>
              <a:rPr lang="en-US" dirty="0" smtClean="0"/>
              <a:t>Not all ES6/7/8 or the upcoming new features can be </a:t>
            </a:r>
            <a:r>
              <a:rPr lang="en-US" dirty="0" err="1" smtClean="0"/>
              <a:t>transpiled</a:t>
            </a:r>
            <a:r>
              <a:rPr lang="en-US" dirty="0" smtClean="0"/>
              <a:t> and we have to use </a:t>
            </a:r>
            <a:r>
              <a:rPr lang="en-US" dirty="0" err="1" smtClean="0"/>
              <a:t>polyfill</a:t>
            </a:r>
            <a:r>
              <a:rPr lang="en-US" dirty="0" smtClean="0"/>
              <a:t> so that it works on older browsers.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BabelJS</a:t>
            </a:r>
            <a:r>
              <a:rPr lang="en-US" b="1" dirty="0" smtClean="0"/>
              <a:t> - Environment Setup</a:t>
            </a:r>
            <a:br>
              <a:rPr lang="en-US" b="1" dirty="0" smtClean="0"/>
            </a:br>
            <a:endParaRPr lang="en-US" dirty="0"/>
          </a:p>
        </p:txBody>
      </p:sp>
      <p:sp>
        <p:nvSpPr>
          <p:cNvPr id="3" name="Content Placeholder 2"/>
          <p:cNvSpPr>
            <a:spLocks noGrp="1"/>
          </p:cNvSpPr>
          <p:nvPr>
            <p:ph sz="quarter" idx="1"/>
          </p:nvPr>
        </p:nvSpPr>
        <p:spPr/>
        <p:txBody>
          <a:bodyPr/>
          <a:lstStyle/>
          <a:p>
            <a:r>
              <a:rPr lang="en-US" dirty="0" err="1" smtClean="0"/>
              <a:t>NodeJS</a:t>
            </a:r>
            <a:endParaRPr lang="en-US" dirty="0" smtClean="0"/>
          </a:p>
          <a:p>
            <a:r>
              <a:rPr lang="en-US" dirty="0" err="1" smtClean="0"/>
              <a:t>Npm</a:t>
            </a:r>
            <a:endParaRPr lang="en-US" dirty="0" smtClean="0"/>
          </a:p>
          <a:p>
            <a:r>
              <a:rPr lang="en-US" dirty="0" smtClean="0"/>
              <a:t>Babel-CLI</a:t>
            </a:r>
          </a:p>
          <a:p>
            <a:r>
              <a:rPr lang="en-US" dirty="0" smtClean="0"/>
              <a:t>Babel-Preset</a:t>
            </a:r>
          </a:p>
          <a:p>
            <a:r>
              <a:rPr lang="en-US" dirty="0" smtClean="0"/>
              <a:t>IDE for writing code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NodeJS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To check if </a:t>
            </a:r>
            <a:r>
              <a:rPr lang="en-US" dirty="0" err="1" smtClean="0"/>
              <a:t>nodejs</a:t>
            </a:r>
            <a:r>
              <a:rPr lang="en-US" dirty="0" smtClean="0"/>
              <a:t> is installed on your system, type </a:t>
            </a:r>
            <a:r>
              <a:rPr lang="en-US" b="1" dirty="0" smtClean="0"/>
              <a:t>node –v</a:t>
            </a:r>
            <a:r>
              <a:rPr lang="en-US" dirty="0" smtClean="0"/>
              <a:t> in the terminal. This will help you see the version of </a:t>
            </a:r>
            <a:r>
              <a:rPr lang="en-US" dirty="0" err="1" smtClean="0"/>
              <a:t>nodejs</a:t>
            </a:r>
            <a:r>
              <a:rPr lang="en-US" dirty="0" smtClean="0"/>
              <a:t> currently installed on your system.</a:t>
            </a:r>
            <a:endParaRPr lang="en-US" dirty="0"/>
          </a:p>
        </p:txBody>
      </p:sp>
      <p:sp>
        <p:nvSpPr>
          <p:cNvPr id="4" name="Rectangle 3"/>
          <p:cNvSpPr/>
          <p:nvPr/>
        </p:nvSpPr>
        <p:spPr>
          <a:xfrm>
            <a:off x="285720" y="3000372"/>
            <a:ext cx="3714776" cy="646331"/>
          </a:xfrm>
          <a:prstGeom prst="rect">
            <a:avLst/>
          </a:prstGeom>
        </p:spPr>
        <p:txBody>
          <a:bodyPr wrap="square">
            <a:spAutoFit/>
          </a:bodyPr>
          <a:lstStyle/>
          <a:p>
            <a:r>
              <a:rPr lang="en-US" sz="3600" b="1" dirty="0" err="1" smtClean="0"/>
              <a:t>BabelJS</a:t>
            </a:r>
            <a:r>
              <a:rPr lang="en-US" sz="3600" b="1" dirty="0" smtClean="0"/>
              <a:t> - CLI</a:t>
            </a:r>
            <a:endParaRPr lang="en-US" sz="3600" b="1" dirty="0"/>
          </a:p>
        </p:txBody>
      </p:sp>
      <p:sp>
        <p:nvSpPr>
          <p:cNvPr id="1025" name="Rectangle 1"/>
          <p:cNvSpPr>
            <a:spLocks noChangeArrowheads="1"/>
          </p:cNvSpPr>
          <p:nvPr/>
        </p:nvSpPr>
        <p:spPr bwMode="auto">
          <a:xfrm>
            <a:off x="928662" y="4000504"/>
            <a:ext cx="521649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Arial Unicode MS" pitchFamily="34" charset="-128"/>
                <a:cs typeface="Arial" pitchFamily="34" charset="0"/>
              </a:rPr>
              <a:t>npm</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install --save-dev </a:t>
            </a:r>
            <a:r>
              <a:rPr kumimoji="0" lang="en-US" sz="2800" b="0" i="0" u="none" strike="noStrike" cap="none" normalizeH="0" baseline="0" dirty="0" err="1" smtClean="0">
                <a:ln>
                  <a:noFill/>
                </a:ln>
                <a:solidFill>
                  <a:schemeClr val="tx1"/>
                </a:solidFill>
                <a:effectLst/>
                <a:latin typeface="Arial Unicode MS" pitchFamily="34" charset="-128"/>
                <a:cs typeface="Arial" pitchFamily="34" charset="0"/>
              </a:rPr>
              <a:t>babel-cli</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28596" y="4714884"/>
            <a:ext cx="2360133" cy="584775"/>
          </a:xfrm>
          <a:prstGeom prst="rect">
            <a:avLst/>
          </a:prstGeom>
        </p:spPr>
        <p:txBody>
          <a:bodyPr wrap="none">
            <a:spAutoFit/>
          </a:bodyPr>
          <a:lstStyle/>
          <a:p>
            <a:r>
              <a:rPr lang="en-US" sz="3200" b="1" dirty="0" err="1" smtClean="0"/>
              <a:t>babel</a:t>
            </a:r>
            <a:r>
              <a:rPr lang="en-US" sz="3200" b="1" dirty="0" smtClean="0"/>
              <a:t>-preset</a:t>
            </a:r>
            <a:endParaRPr lang="en-US" sz="3200" b="1" dirty="0"/>
          </a:p>
        </p:txBody>
      </p:sp>
      <p:sp>
        <p:nvSpPr>
          <p:cNvPr id="1026" name="Rectangle 2"/>
          <p:cNvSpPr>
            <a:spLocks noChangeArrowheads="1"/>
          </p:cNvSpPr>
          <p:nvPr/>
        </p:nvSpPr>
        <p:spPr bwMode="auto">
          <a:xfrm>
            <a:off x="428596" y="5429264"/>
            <a:ext cx="7786742"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Execute the following command to install </a:t>
            </a:r>
            <a:r>
              <a:rPr kumimoji="0" lang="en-US" sz="1800" b="0" i="0" u="none" strike="noStrike" cap="none" normalizeH="0" baseline="0" dirty="0" err="1" smtClean="0">
                <a:ln>
                  <a:noFill/>
                </a:ln>
                <a:solidFill>
                  <a:schemeClr val="tx1"/>
                </a:solidFill>
                <a:effectLst/>
                <a:latin typeface="Arial" pitchFamily="34" charset="0"/>
                <a:cs typeface="Arial" pitchFamily="34" charset="0"/>
              </a:rPr>
              <a:t>babel</a:t>
            </a:r>
            <a:r>
              <a:rPr kumimoji="0" lang="en-US" sz="1800" b="0" i="0" u="none" strike="noStrike" cap="none" normalizeH="0" baseline="0" dirty="0" smtClean="0">
                <a:ln>
                  <a:noFill/>
                </a:ln>
                <a:solidFill>
                  <a:schemeClr val="tx1"/>
                </a:solidFill>
                <a:effectLst/>
                <a:latin typeface="Arial" pitchFamily="34" charset="0"/>
                <a:cs typeface="Arial" pitchFamily="34" charset="0"/>
              </a:rPr>
              <a:t>-preset −</a:t>
            </a:r>
            <a:endParaRPr kumimoji="0" lang="en-US" sz="10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npm</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install --save-dev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babel</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-preset-</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env</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428604"/>
            <a:ext cx="8472518" cy="5591196"/>
          </a:xfrm>
        </p:spPr>
        <p:txBody>
          <a:bodyPr/>
          <a:lstStyle/>
          <a:p>
            <a:pPr>
              <a:buNone/>
            </a:pPr>
            <a:r>
              <a:rPr lang="en-US" b="1" dirty="0" err="1" smtClean="0"/>
              <a:t>babel</a:t>
            </a:r>
            <a:r>
              <a:rPr lang="en-US" b="1" dirty="0" smtClean="0"/>
              <a:t>-core</a:t>
            </a:r>
          </a:p>
          <a:p>
            <a:pPr>
              <a:buNone/>
            </a:pPr>
            <a:r>
              <a:rPr lang="en-US" dirty="0" smtClean="0"/>
              <a:t>Execute the following command to install </a:t>
            </a:r>
            <a:r>
              <a:rPr lang="en-US" dirty="0" err="1" smtClean="0"/>
              <a:t>babel</a:t>
            </a:r>
            <a:r>
              <a:rPr lang="en-US" dirty="0" smtClean="0"/>
              <a:t>-core −</a:t>
            </a:r>
          </a:p>
          <a:p>
            <a:r>
              <a:rPr lang="en-US" dirty="0" err="1" smtClean="0"/>
              <a:t>npm</a:t>
            </a:r>
            <a:r>
              <a:rPr lang="en-US" dirty="0" smtClean="0"/>
              <a:t> install --save-dev </a:t>
            </a:r>
            <a:r>
              <a:rPr lang="en-US" dirty="0" err="1" smtClean="0"/>
              <a:t>babel</a:t>
            </a:r>
            <a:r>
              <a:rPr lang="en-US" dirty="0" smtClean="0"/>
              <a:t>-core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Introduction to </a:t>
            </a:r>
            <a:r>
              <a:rPr lang="en-US" sz="3100" b="1" dirty="0" err="1" smtClean="0"/>
              <a:t>Webpack</a:t>
            </a:r>
            <a:r>
              <a:rPr lang="en-US" sz="3100" b="1" dirty="0" smtClean="0"/>
              <a:t> Module Bundler</a:t>
            </a:r>
            <a:r>
              <a:rPr lang="en-US" b="1" dirty="0" smtClean="0"/>
              <a:t/>
            </a:r>
            <a:br>
              <a:rPr lang="en-US" b="1" dirty="0" smtClean="0"/>
            </a:br>
            <a:endParaRPr lang="en-US" dirty="0"/>
          </a:p>
        </p:txBody>
      </p:sp>
      <p:sp>
        <p:nvSpPr>
          <p:cNvPr id="3" name="Content Placeholder 2"/>
          <p:cNvSpPr>
            <a:spLocks noGrp="1"/>
          </p:cNvSpPr>
          <p:nvPr>
            <p:ph sz="quarter" idx="1"/>
          </p:nvPr>
        </p:nvSpPr>
        <p:spPr>
          <a:xfrm>
            <a:off x="285720" y="1447800"/>
            <a:ext cx="8401080" cy="4572000"/>
          </a:xfrm>
        </p:spPr>
        <p:txBody>
          <a:bodyPr>
            <a:normAutofit fontScale="77500" lnSpcReduction="20000"/>
          </a:bodyPr>
          <a:lstStyle/>
          <a:p>
            <a:pPr algn="just">
              <a:lnSpc>
                <a:spcPct val="250000"/>
              </a:lnSpc>
              <a:buNone/>
            </a:pPr>
            <a:r>
              <a:rPr lang="en-US" b="1" dirty="0" err="1" smtClean="0"/>
              <a:t>Webpack</a:t>
            </a:r>
            <a:r>
              <a:rPr lang="en-US" b="1" dirty="0" smtClean="0"/>
              <a:t>:</a:t>
            </a:r>
            <a:r>
              <a:rPr lang="en-US" dirty="0" smtClean="0"/>
              <a:t> </a:t>
            </a:r>
            <a:r>
              <a:rPr lang="en-US" dirty="0" err="1" smtClean="0"/>
              <a:t>Webpack</a:t>
            </a:r>
            <a:r>
              <a:rPr lang="en-US" dirty="0" smtClean="0"/>
              <a:t> is a static module bundler used for JavaScript applications. Since </a:t>
            </a:r>
            <a:r>
              <a:rPr lang="en-US" dirty="0" err="1" smtClean="0"/>
              <a:t>webpack</a:t>
            </a:r>
            <a:r>
              <a:rPr lang="en-US" dirty="0" smtClean="0"/>
              <a:t> understands only JavaScript and JSON files, It transforms front-end assets such as HTML, CSS, and images into valid modules if the corresponding loaders are included. While Processing your application </a:t>
            </a:r>
            <a:r>
              <a:rPr lang="en-US" dirty="0" err="1" smtClean="0"/>
              <a:t>webpack</a:t>
            </a:r>
            <a:r>
              <a:rPr lang="en-US" dirty="0" smtClean="0"/>
              <a:t> internally builds a dependency graph that maps every module your project needs and produces one or more output bundles.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r>
              <a:rPr lang="en-US" dirty="0" smtClean="0"/>
              <a:t>Some core concepts of </a:t>
            </a:r>
            <a:r>
              <a:rPr lang="en-US" dirty="0" err="1" smtClean="0"/>
              <a:t>webpack</a:t>
            </a:r>
            <a:r>
              <a:rPr lang="en-US" dirty="0" smtClean="0"/>
              <a:t> are:</a:t>
            </a:r>
            <a:endParaRPr lang="en-US" dirty="0"/>
          </a:p>
        </p:txBody>
      </p:sp>
      <p:sp>
        <p:nvSpPr>
          <p:cNvPr id="3" name="Content Placeholder 2"/>
          <p:cNvSpPr>
            <a:spLocks noGrp="1"/>
          </p:cNvSpPr>
          <p:nvPr>
            <p:ph sz="quarter" idx="1"/>
          </p:nvPr>
        </p:nvSpPr>
        <p:spPr>
          <a:xfrm>
            <a:off x="357158" y="928670"/>
            <a:ext cx="8329642" cy="5091130"/>
          </a:xfrm>
        </p:spPr>
        <p:txBody>
          <a:bodyPr/>
          <a:lstStyle/>
          <a:p>
            <a:pPr marL="514350" indent="-514350">
              <a:buFont typeface="+mj-lt"/>
              <a:buAutoNum type="arabicPeriod"/>
            </a:pPr>
            <a:r>
              <a:rPr lang="en-US" dirty="0" smtClean="0"/>
              <a:t>Entry</a:t>
            </a:r>
          </a:p>
          <a:p>
            <a:pPr marL="514350" indent="-514350">
              <a:buFont typeface="+mj-lt"/>
              <a:buAutoNum type="arabicPeriod"/>
            </a:pPr>
            <a:r>
              <a:rPr lang="en-US" dirty="0" smtClean="0"/>
              <a:t>Output</a:t>
            </a:r>
          </a:p>
          <a:p>
            <a:pPr marL="514350" indent="-514350">
              <a:buFont typeface="+mj-lt"/>
              <a:buAutoNum type="arabicPeriod"/>
            </a:pPr>
            <a:r>
              <a:rPr lang="en-US" dirty="0" smtClean="0"/>
              <a:t>Loaders</a:t>
            </a:r>
          </a:p>
          <a:p>
            <a:pPr marL="514350" indent="-514350">
              <a:buFont typeface="+mj-lt"/>
              <a:buAutoNum type="arabicPeriod"/>
            </a:pPr>
            <a:r>
              <a:rPr lang="en-US" dirty="0" err="1" smtClean="0"/>
              <a:t>Plugins</a:t>
            </a:r>
            <a:endParaRPr lang="en-US" dirty="0" smtClean="0"/>
          </a:p>
          <a:p>
            <a:pPr marL="514350" indent="-514350">
              <a:buFont typeface="+mj-lt"/>
              <a:buAutoNum type="arabicPeriod"/>
            </a:pPr>
            <a:r>
              <a:rPr lang="en-US" dirty="0" smtClean="0"/>
              <a:t>Mode</a:t>
            </a:r>
          </a:p>
          <a:p>
            <a:pPr marL="514350" indent="-514350">
              <a:buFont typeface="+mj-lt"/>
              <a:buAutoNum type="arabicPeriod"/>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b="1" dirty="0" smtClean="0"/>
              <a:t>Entry</a:t>
            </a:r>
            <a:endParaRPr lang="en-US" dirty="0"/>
          </a:p>
        </p:txBody>
      </p:sp>
      <p:sp>
        <p:nvSpPr>
          <p:cNvPr id="3" name="Content Placeholder 2"/>
          <p:cNvSpPr>
            <a:spLocks noGrp="1"/>
          </p:cNvSpPr>
          <p:nvPr>
            <p:ph sz="quarter" idx="1"/>
          </p:nvPr>
        </p:nvSpPr>
        <p:spPr>
          <a:xfrm>
            <a:off x="914400" y="1071546"/>
            <a:ext cx="7772400" cy="4948254"/>
          </a:xfrm>
        </p:spPr>
        <p:txBody>
          <a:bodyPr/>
          <a:lstStyle/>
          <a:p>
            <a:pPr algn="just"/>
            <a:r>
              <a:rPr lang="en-US" dirty="0" smtClean="0"/>
              <a:t>An entry point defines which module </a:t>
            </a:r>
            <a:r>
              <a:rPr lang="en-US" dirty="0" err="1" smtClean="0"/>
              <a:t>webpack</a:t>
            </a:r>
            <a:r>
              <a:rPr lang="en-US" dirty="0" smtClean="0"/>
              <a:t> should use to start building out its internal dependency graph. The entry point’s default value is </a:t>
            </a:r>
            <a:r>
              <a:rPr lang="en-US" b="1" i="1" dirty="0" smtClean="0"/>
              <a:t>./</a:t>
            </a:r>
            <a:r>
              <a:rPr lang="en-US" b="1" i="1" dirty="0" err="1" smtClean="0"/>
              <a:t>src</a:t>
            </a:r>
            <a:r>
              <a:rPr lang="en-US" b="1" i="1" dirty="0" smtClean="0"/>
              <a:t>/index.js</a:t>
            </a:r>
            <a:r>
              <a:rPr lang="en-US" dirty="0" smtClean="0"/>
              <a:t>, but in the </a:t>
            </a:r>
            <a:r>
              <a:rPr lang="en-US" dirty="0" err="1" smtClean="0"/>
              <a:t>webpack</a:t>
            </a:r>
            <a:r>
              <a:rPr lang="en-US" dirty="0" smtClean="0"/>
              <a:t> configuration., you can specify a different or multiple entry points by setting an entry property within this file.</a:t>
            </a:r>
            <a:endParaRPr lang="en-US" dirty="0"/>
          </a:p>
        </p:txBody>
      </p:sp>
      <p:sp>
        <p:nvSpPr>
          <p:cNvPr id="4" name="Rectangle 3"/>
          <p:cNvSpPr/>
          <p:nvPr/>
        </p:nvSpPr>
        <p:spPr>
          <a:xfrm>
            <a:off x="1071538" y="3643314"/>
            <a:ext cx="1948675" cy="369332"/>
          </a:xfrm>
          <a:prstGeom prst="rect">
            <a:avLst/>
          </a:prstGeom>
        </p:spPr>
        <p:txBody>
          <a:bodyPr wrap="none">
            <a:spAutoFit/>
          </a:bodyPr>
          <a:lstStyle/>
          <a:p>
            <a:r>
              <a:rPr lang="en-US" b="1" dirty="0" err="1" smtClean="0"/>
              <a:t>webpack.config.js</a:t>
            </a:r>
            <a:endParaRPr lang="en-US" dirty="0"/>
          </a:p>
        </p:txBody>
      </p:sp>
      <p:sp>
        <p:nvSpPr>
          <p:cNvPr id="47105" name="Rectangle 1"/>
          <p:cNvSpPr>
            <a:spLocks noChangeArrowheads="1"/>
          </p:cNvSpPr>
          <p:nvPr/>
        </p:nvSpPr>
        <p:spPr bwMode="auto">
          <a:xfrm>
            <a:off x="1357290" y="4357694"/>
            <a:ext cx="5813515"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err="1" smtClean="0">
                <a:ln>
                  <a:noFill/>
                </a:ln>
                <a:solidFill>
                  <a:schemeClr val="tx1"/>
                </a:solidFill>
                <a:effectLst/>
                <a:latin typeface="Arial Unicode MS" pitchFamily="34" charset="-128"/>
                <a:cs typeface="Arial" pitchFamily="34" charset="0"/>
              </a:rPr>
              <a:t>module.exports</a:t>
            </a:r>
            <a:r>
              <a:rPr kumimoji="0" lang="en-US" sz="3600" b="0" i="0" u="none" strike="noStrike" cap="none" normalizeH="0" baseline="0" dirty="0" smtClean="0">
                <a:ln>
                  <a:noFill/>
                </a:ln>
                <a:solidFill>
                  <a:schemeClr val="tx1"/>
                </a:solidFill>
                <a:effectLst/>
                <a:latin typeface="Arial Unicode MS" pitchFamily="34" charset="-128"/>
                <a:cs typeface="Arial" pitchFamily="34" charset="0"/>
              </a:rPr>
              <a:t> = { </a:t>
            </a:r>
          </a:p>
          <a:p>
            <a:pPr lvl="0" fontAlgn="base">
              <a:spcBef>
                <a:spcPct val="0"/>
              </a:spcBef>
              <a:spcAft>
                <a:spcPct val="0"/>
              </a:spcAft>
            </a:pPr>
            <a:r>
              <a:rPr kumimoji="0" lang="en-US" sz="3600" b="0" i="0" u="none" strike="noStrike" cap="none" normalizeH="0" baseline="0" dirty="0" smtClean="0">
                <a:ln>
                  <a:noFill/>
                </a:ln>
                <a:solidFill>
                  <a:schemeClr val="tx1"/>
                </a:solidFill>
                <a:effectLst/>
                <a:latin typeface="Arial Unicode MS" pitchFamily="34" charset="-128"/>
                <a:cs typeface="Arial" pitchFamily="34" charset="0"/>
              </a:rPr>
              <a:t>entry: './</a:t>
            </a:r>
            <a:r>
              <a:rPr lang="en-US" sz="3600" dirty="0" err="1" smtClean="0"/>
              <a:t>GeeksForGeeks</a:t>
            </a:r>
            <a:r>
              <a:rPr lang="en-US" sz="3600" dirty="0" smtClean="0"/>
              <a:t>/</a:t>
            </a:r>
            <a:r>
              <a:rPr kumimoji="0" lang="en-US" sz="3600" b="0" i="0" u="none" strike="noStrike" cap="none" normalizeH="0" baseline="0" dirty="0" smtClean="0">
                <a:ln>
                  <a:noFill/>
                </a:ln>
                <a:solidFill>
                  <a:schemeClr val="tx1"/>
                </a:solidFill>
                <a:effectLst/>
                <a:latin typeface="Arial Unicode MS" pitchFamily="34" charset="-128"/>
                <a:cs typeface="Arial" pitchFamily="34" charset="0"/>
              </a:rPr>
              <a:t>file.js‘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endParaRPr kumimoji="0" lang="en-US" sz="6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pPr algn="ctr"/>
            <a:r>
              <a:rPr lang="en-US" b="1" dirty="0" smtClean="0"/>
              <a:t>Output</a:t>
            </a:r>
            <a:endParaRPr lang="en-US" dirty="0"/>
          </a:p>
        </p:txBody>
      </p:sp>
      <p:sp>
        <p:nvSpPr>
          <p:cNvPr id="3" name="Content Placeholder 2"/>
          <p:cNvSpPr>
            <a:spLocks noGrp="1"/>
          </p:cNvSpPr>
          <p:nvPr>
            <p:ph sz="quarter" idx="1"/>
          </p:nvPr>
        </p:nvSpPr>
        <p:spPr>
          <a:xfrm>
            <a:off x="357158" y="928670"/>
            <a:ext cx="8329642" cy="5091130"/>
          </a:xfrm>
        </p:spPr>
        <p:txBody>
          <a:bodyPr/>
          <a:lstStyle/>
          <a:p>
            <a:pPr algn="just"/>
            <a:r>
              <a:rPr lang="en-US" dirty="0" smtClean="0"/>
              <a:t>The output property indicates </a:t>
            </a:r>
            <a:r>
              <a:rPr lang="en-US" dirty="0" err="1" smtClean="0"/>
              <a:t>webpack</a:t>
            </a:r>
            <a:r>
              <a:rPr lang="en-US" dirty="0" smtClean="0"/>
              <a:t> where to emit the bundles it creates and tells the way to name these files. By default, its value is </a:t>
            </a:r>
            <a:r>
              <a:rPr lang="en-US" b="1" i="1" dirty="0" smtClean="0"/>
              <a:t>./dist/main.js</a:t>
            </a:r>
            <a:r>
              <a:rPr lang="en-US" dirty="0" smtClean="0"/>
              <a:t> for the main output file and it is </a:t>
            </a:r>
            <a:r>
              <a:rPr lang="en-US" b="1" i="1" dirty="0" smtClean="0"/>
              <a:t>./dist</a:t>
            </a:r>
            <a:r>
              <a:rPr lang="en-US" dirty="0" smtClean="0"/>
              <a:t> folder for any other generated file, but we can change this part of the process by specifying an output field in our configuration.</a:t>
            </a:r>
            <a:endParaRPr lang="en-US" dirty="0"/>
          </a:p>
        </p:txBody>
      </p:sp>
      <p:sp>
        <p:nvSpPr>
          <p:cNvPr id="4" name="Rectangle 3"/>
          <p:cNvSpPr/>
          <p:nvPr/>
        </p:nvSpPr>
        <p:spPr>
          <a:xfrm>
            <a:off x="357158" y="3143248"/>
            <a:ext cx="2933304" cy="369332"/>
          </a:xfrm>
          <a:prstGeom prst="rect">
            <a:avLst/>
          </a:prstGeom>
        </p:spPr>
        <p:txBody>
          <a:bodyPr wrap="none">
            <a:spAutoFit/>
          </a:bodyPr>
          <a:lstStyle/>
          <a:p>
            <a:r>
              <a:rPr lang="en-US" b="1" dirty="0" smtClean="0"/>
              <a:t>Filename: </a:t>
            </a:r>
            <a:r>
              <a:rPr lang="en-US" b="1" dirty="0" err="1" smtClean="0"/>
              <a:t>webpack.config.js</a:t>
            </a:r>
            <a:endParaRPr lang="en-US" dirty="0"/>
          </a:p>
        </p:txBody>
      </p:sp>
      <p:sp>
        <p:nvSpPr>
          <p:cNvPr id="53249" name="Rectangle 1"/>
          <p:cNvSpPr>
            <a:spLocks noChangeArrowheads="1"/>
          </p:cNvSpPr>
          <p:nvPr/>
        </p:nvSpPr>
        <p:spPr bwMode="auto">
          <a:xfrm>
            <a:off x="357158" y="3714752"/>
            <a:ext cx="685804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const path = require('path');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module.exports</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entry: './</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GeeksForGeeks</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/file.js',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 output: { path: </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path.resolve</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(__</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dirname</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gfg</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filename: '</a:t>
            </a:r>
            <a:r>
              <a:rPr kumimoji="0" lang="en-US" sz="2400" b="0" i="0" u="none" strike="noStrike" cap="none" normalizeH="0" baseline="0" dirty="0" err="1" smtClean="0">
                <a:ln>
                  <a:noFill/>
                </a:ln>
                <a:solidFill>
                  <a:schemeClr val="tx1"/>
                </a:solidFill>
                <a:effectLst/>
                <a:latin typeface="Arial Narrow" pitchFamily="34" charset="0"/>
                <a:cs typeface="Arial" pitchFamily="34" charset="0"/>
              </a:rPr>
              <a:t>GeeksForGeeks-webpack.bundle.js</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r>
              <a:rPr kumimoji="0" lang="en-US" sz="2000" b="0" i="0" u="none" strike="noStrike" cap="none" normalizeH="0" baseline="0" dirty="0" smtClean="0">
                <a:ln>
                  <a:noFill/>
                </a:ln>
                <a:solidFill>
                  <a:schemeClr val="tx1"/>
                </a:solidFill>
                <a:effectLst/>
                <a:latin typeface="Arial Narrow" pitchFamily="34" charset="0"/>
                <a:cs typeface="Arial" pitchFamily="34" charset="0"/>
              </a:rPr>
              <a:t> </a:t>
            </a:r>
            <a:endParaRPr kumimoji="0" lang="en-US" sz="4800" b="0" i="0" u="none" strike="noStrike" cap="none" normalizeH="0" baseline="0" dirty="0" smtClean="0">
              <a:ln>
                <a:noFill/>
              </a:ln>
              <a:solidFill>
                <a:schemeClr val="tx1"/>
              </a:solidFill>
              <a:effectLst/>
              <a:latin typeface="Arial Narrow"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pPr algn="ctr"/>
            <a:r>
              <a:rPr lang="en-US" b="1" dirty="0" smtClean="0"/>
              <a:t>Loaders</a:t>
            </a:r>
            <a:endParaRPr lang="en-US" dirty="0"/>
          </a:p>
        </p:txBody>
      </p:sp>
      <p:sp>
        <p:nvSpPr>
          <p:cNvPr id="3" name="Content Placeholder 2"/>
          <p:cNvSpPr>
            <a:spLocks noGrp="1"/>
          </p:cNvSpPr>
          <p:nvPr>
            <p:ph sz="quarter" idx="1"/>
          </p:nvPr>
        </p:nvSpPr>
        <p:spPr>
          <a:xfrm>
            <a:off x="914400" y="1071546"/>
            <a:ext cx="7772400" cy="4948254"/>
          </a:xfrm>
        </p:spPr>
        <p:txBody>
          <a:bodyPr>
            <a:normAutofit fontScale="92500" lnSpcReduction="20000"/>
          </a:bodyPr>
          <a:lstStyle/>
          <a:p>
            <a:pPr>
              <a:buNone/>
            </a:pPr>
            <a:r>
              <a:rPr lang="en-US" dirty="0" smtClean="0"/>
              <a:t>Since </a:t>
            </a:r>
            <a:r>
              <a:rPr lang="en-US" dirty="0" err="1" smtClean="0"/>
              <a:t>webpack</a:t>
            </a:r>
            <a:r>
              <a:rPr lang="en-US" dirty="0" smtClean="0"/>
              <a:t> only understands JavaScript and JSON files. Loaders process other types of files and after that, it converts them into the valid modules which can be consumed by our application, and add them to the dependency graph.</a:t>
            </a:r>
          </a:p>
          <a:p>
            <a:pPr>
              <a:buNone/>
            </a:pPr>
            <a:r>
              <a:rPr lang="en-US" dirty="0" smtClean="0"/>
              <a:t>Loaders preprocess the other type of files and them to the bundle, Loaders have two properties in </a:t>
            </a:r>
            <a:r>
              <a:rPr lang="en-US" dirty="0" err="1" smtClean="0"/>
              <a:t>webpack</a:t>
            </a:r>
            <a:r>
              <a:rPr lang="en-US" dirty="0" smtClean="0"/>
              <a:t> configuration through which they achieve this:</a:t>
            </a:r>
          </a:p>
          <a:p>
            <a:pPr>
              <a:buNone/>
            </a:pPr>
            <a:r>
              <a:rPr lang="en-US" dirty="0" smtClean="0"/>
              <a:t>The test property</a:t>
            </a:r>
          </a:p>
          <a:p>
            <a:pPr>
              <a:buNone/>
            </a:pPr>
            <a:r>
              <a:rPr lang="en-US" dirty="0" smtClean="0"/>
              <a:t>The use property</a:t>
            </a:r>
          </a:p>
          <a:p>
            <a:pPr>
              <a:buNone/>
            </a:pPr>
            <a:r>
              <a:rPr lang="en-US" b="1" dirty="0" smtClean="0"/>
              <a:t>The test property: </a:t>
            </a:r>
            <a:r>
              <a:rPr lang="en-US" dirty="0" smtClean="0"/>
              <a:t>It is used to identify which file or files should be transformed by the respective loader. Usually, a regular expression is used to identify the file or files which should be transformed.</a:t>
            </a:r>
          </a:p>
          <a:p>
            <a:pPr>
              <a:buNone/>
            </a:pPr>
            <a:r>
              <a:rPr lang="en-US" b="1" dirty="0" smtClean="0"/>
              <a:t>The use property: </a:t>
            </a:r>
            <a:r>
              <a:rPr lang="en-US" dirty="0" smtClean="0"/>
              <a:t>It is used to indicate which loader should be used to do the transforming.</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29238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const element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&lt;div&gt;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 &lt;h1&gt;Welcome to React Programming World&lt;/h1&gt;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&lt;h2&gt;Understanding React Rendering…&lt;/h2&gt;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&lt;/div&gt;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ReactDOM.render</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(element,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document.getElementById</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('root'));</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8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1142976" y="4429132"/>
            <a:ext cx="7143800" cy="830997"/>
          </a:xfrm>
          <a:prstGeom prst="rect">
            <a:avLst/>
          </a:prstGeom>
        </p:spPr>
        <p:txBody>
          <a:bodyPr wrap="square">
            <a:spAutoFit/>
          </a:bodyPr>
          <a:lstStyle/>
          <a:p>
            <a:r>
              <a:rPr lang="en-US" sz="2400" dirty="0" smtClean="0"/>
              <a:t>save these changes and observe the response in the browser.</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Filename: </a:t>
            </a:r>
            <a:r>
              <a:rPr lang="en-US" b="1" dirty="0" err="1" smtClean="0"/>
              <a:t>webpack.config.js</a:t>
            </a:r>
            <a:endParaRPr lang="en-US" dirty="0"/>
          </a:p>
        </p:txBody>
      </p:sp>
      <p:sp>
        <p:nvSpPr>
          <p:cNvPr id="54273" name="Rectangle 1"/>
          <p:cNvSpPr>
            <a:spLocks noChangeArrowheads="1"/>
          </p:cNvSpPr>
          <p:nvPr/>
        </p:nvSpPr>
        <p:spPr bwMode="auto">
          <a:xfrm>
            <a:off x="357158" y="1571612"/>
            <a:ext cx="8501122"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const path = require('path');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module.exports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output: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filename: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GeeksForGeeks-webpack.bundle.js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module: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rules: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 test: /\.txt$/, use: 'raw-loader'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Plugins</a:t>
            </a:r>
            <a:endParaRPr lang="en-US" dirty="0"/>
          </a:p>
        </p:txBody>
      </p:sp>
      <p:sp>
        <p:nvSpPr>
          <p:cNvPr id="3" name="Content Placeholder 2"/>
          <p:cNvSpPr>
            <a:spLocks noGrp="1"/>
          </p:cNvSpPr>
          <p:nvPr>
            <p:ph sz="quarter" idx="1"/>
          </p:nvPr>
        </p:nvSpPr>
        <p:spPr/>
        <p:txBody>
          <a:bodyPr/>
          <a:lstStyle/>
          <a:p>
            <a:pPr algn="just"/>
            <a:r>
              <a:rPr lang="en-US" dirty="0" smtClean="0"/>
              <a:t>While loaders are used to preprocess certain types of modules, </a:t>
            </a:r>
            <a:r>
              <a:rPr lang="en-US" dirty="0" err="1" smtClean="0"/>
              <a:t>plugins</a:t>
            </a:r>
            <a:r>
              <a:rPr lang="en-US" dirty="0" smtClean="0"/>
              <a:t> can be used to carry out a wider range of tasks like an injection of environment variables, asset management, and bundle optimization.</a:t>
            </a:r>
          </a:p>
          <a:p>
            <a:pPr algn="just"/>
            <a:r>
              <a:rPr lang="en-US" dirty="0" smtClean="0"/>
              <a:t>In order to use a </a:t>
            </a:r>
            <a:r>
              <a:rPr lang="en-US" dirty="0" err="1" smtClean="0"/>
              <a:t>plugin</a:t>
            </a:r>
            <a:r>
              <a:rPr lang="en-US" dirty="0" smtClean="0"/>
              <a:t>, we have to require() it and add it to the </a:t>
            </a:r>
            <a:r>
              <a:rPr lang="en-US" dirty="0" err="1" smtClean="0"/>
              <a:t>plugins</a:t>
            </a:r>
            <a:r>
              <a:rPr lang="en-US" dirty="0" smtClean="0"/>
              <a:t> array. </a:t>
            </a:r>
            <a:r>
              <a:rPr lang="en-US" dirty="0" err="1" smtClean="0"/>
              <a:t>Plugins</a:t>
            </a:r>
            <a:r>
              <a:rPr lang="en-US" dirty="0" smtClean="0"/>
              <a:t> can be customized through options. Since a </a:t>
            </a:r>
            <a:r>
              <a:rPr lang="en-US" dirty="0" err="1" smtClean="0"/>
              <a:t>plugin</a:t>
            </a:r>
            <a:r>
              <a:rPr lang="en-US" dirty="0" smtClean="0"/>
              <a:t> can be used multiple times in a configuration for different purposes, we need to create an instance of it by calling it with the new operator.</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a:t>
            </a:r>
            <a:endParaRPr lang="en-US" dirty="0"/>
          </a:p>
        </p:txBody>
      </p:sp>
      <p:sp>
        <p:nvSpPr>
          <p:cNvPr id="3" name="Content Placeholder 2"/>
          <p:cNvSpPr>
            <a:spLocks noGrp="1"/>
          </p:cNvSpPr>
          <p:nvPr>
            <p:ph sz="quarter" idx="1"/>
          </p:nvPr>
        </p:nvSpPr>
        <p:spPr/>
        <p:txBody>
          <a:bodyPr/>
          <a:lstStyle/>
          <a:p>
            <a:pPr algn="just"/>
            <a:r>
              <a:rPr lang="en-US" dirty="0" smtClean="0"/>
              <a:t>We can enable </a:t>
            </a:r>
            <a:r>
              <a:rPr lang="en-US" dirty="0" err="1" smtClean="0"/>
              <a:t>webpack’s</a:t>
            </a:r>
            <a:r>
              <a:rPr lang="en-US" dirty="0" smtClean="0"/>
              <a:t> built-in optimizations that correspond to each environment by setting the mode parameter to either development, production, or none. Its default value is production.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a:t>
            </a:r>
            <a:r>
              <a:rPr lang="en-US" dirty="0" err="1" smtClean="0"/>
              <a:t>Webpack</a:t>
            </a:r>
            <a:r>
              <a:rPr lang="en-US" dirty="0" smtClean="0"/>
              <a:t> and Babel?</a:t>
            </a:r>
            <a:endParaRPr lang="en-US" dirty="0"/>
          </a:p>
        </p:txBody>
      </p:sp>
      <p:sp>
        <p:nvSpPr>
          <p:cNvPr id="3" name="Content Placeholder 2"/>
          <p:cNvSpPr>
            <a:spLocks noGrp="1"/>
          </p:cNvSpPr>
          <p:nvPr>
            <p:ph sz="quarter" idx="1"/>
          </p:nvPr>
        </p:nvSpPr>
        <p:spPr/>
        <p:txBody>
          <a:bodyPr/>
          <a:lstStyle/>
          <a:p>
            <a:pPr algn="just">
              <a:buNone/>
            </a:pPr>
            <a:r>
              <a:rPr lang="en-US" dirty="0" err="1" smtClean="0"/>
              <a:t>Webpack</a:t>
            </a:r>
            <a:r>
              <a:rPr lang="en-US" dirty="0" smtClean="0"/>
              <a:t> is a JavaScript module bundler. It takes modules with dependencies and generates static assets that represent those modules. Babel is a JavaScript compiler. It takes next-generation JavaScript and </a:t>
            </a:r>
            <a:r>
              <a:rPr lang="en-US" dirty="0" err="1" smtClean="0"/>
              <a:t>transpiles</a:t>
            </a:r>
            <a:r>
              <a:rPr lang="en-US" dirty="0" smtClean="0"/>
              <a:t> it into a backwards-compatible version that can run in older </a:t>
            </a:r>
            <a:r>
              <a:rPr lang="en-US" dirty="0" err="1" smtClean="0"/>
              <a:t>environments.Webpack</a:t>
            </a:r>
            <a:r>
              <a:rPr lang="en-US" dirty="0" smtClean="0"/>
              <a:t> and Babel are often used together in web development, with </a:t>
            </a:r>
            <a:r>
              <a:rPr lang="en-US" dirty="0" err="1" smtClean="0"/>
              <a:t>Webpack</a:t>
            </a:r>
            <a:r>
              <a:rPr lang="en-US" dirty="0" smtClean="0"/>
              <a:t> being used to bundle the application's modules and Babel being used to </a:t>
            </a:r>
            <a:r>
              <a:rPr lang="en-US" dirty="0" err="1" smtClean="0"/>
              <a:t>transpile</a:t>
            </a:r>
            <a:r>
              <a:rPr lang="en-US" dirty="0" smtClean="0"/>
              <a:t> the code so that it can run in older browsers. However, they can also be used independently of each other.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591196"/>
          </a:xfrm>
        </p:spPr>
        <p:txBody>
          <a:bodyPr/>
          <a:lstStyle/>
          <a:p>
            <a:pPr algn="just"/>
            <a:r>
              <a:rPr lang="en-US" b="1" dirty="0" smtClean="0"/>
              <a:t>Babel:</a:t>
            </a:r>
            <a:r>
              <a:rPr lang="en-US" dirty="0" smtClean="0"/>
              <a:t> </a:t>
            </a:r>
            <a:r>
              <a:rPr lang="en-US" i="1" dirty="0" smtClean="0"/>
              <a:t>Use next generation JavaScript, today</a:t>
            </a:r>
            <a:r>
              <a:rPr lang="en-US" dirty="0" smtClean="0"/>
              <a:t>. Babel will turn your ES6+ code into ES5 friendly code, so you can start using it right now without waiting for browser support; </a:t>
            </a:r>
            <a:endParaRPr lang="en-US" dirty="0" smtClean="0"/>
          </a:p>
          <a:p>
            <a:pPr algn="just"/>
            <a:r>
              <a:rPr lang="en-US" b="1" dirty="0" err="1" smtClean="0"/>
              <a:t>Webpack</a:t>
            </a:r>
            <a:r>
              <a:rPr lang="en-US" b="1" dirty="0" smtClean="0"/>
              <a:t>:</a:t>
            </a:r>
            <a:r>
              <a:rPr lang="en-US" dirty="0" smtClean="0"/>
              <a:t> </a:t>
            </a:r>
            <a:r>
              <a:rPr lang="en-US" i="1" dirty="0" smtClean="0"/>
              <a:t>A bundler for </a:t>
            </a:r>
            <a:r>
              <a:rPr lang="en-US" i="1" dirty="0" err="1" smtClean="0"/>
              <a:t>javascript</a:t>
            </a:r>
            <a:r>
              <a:rPr lang="en-US" i="1" dirty="0" smtClean="0"/>
              <a:t> and friends</a:t>
            </a:r>
            <a:r>
              <a:rPr lang="en-US" dirty="0" smtClean="0"/>
              <a:t>. A bundler for </a:t>
            </a:r>
            <a:r>
              <a:rPr lang="en-US" dirty="0" err="1" smtClean="0"/>
              <a:t>javascript</a:t>
            </a:r>
            <a:r>
              <a:rPr lang="en-US" dirty="0" smtClean="0"/>
              <a:t> and friends. Packs many modules into a few bundled assets. Code Splitting allows to load parts for the application on demand. Through "loaders" modules can be </a:t>
            </a:r>
            <a:r>
              <a:rPr lang="en-US" dirty="0" err="1" smtClean="0"/>
              <a:t>CommonJs</a:t>
            </a:r>
            <a:r>
              <a:rPr lang="en-US" dirty="0" smtClean="0"/>
              <a:t>, AMD, ES6 modules, CSS, Images, JSON, </a:t>
            </a:r>
            <a:r>
              <a:rPr lang="en-US" dirty="0" err="1" smtClean="0"/>
              <a:t>Coffeescript</a:t>
            </a:r>
            <a:r>
              <a:rPr lang="en-US" dirty="0" smtClean="0"/>
              <a:t>, LESS, ... and your custom stuff.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React Element can also be created by using </a:t>
            </a:r>
            <a:endParaRPr lang="en-US" dirty="0"/>
          </a:p>
        </p:txBody>
      </p:sp>
      <p:sp>
        <p:nvSpPr>
          <p:cNvPr id="3" name="Content Placeholder 2"/>
          <p:cNvSpPr>
            <a:spLocks noGrp="1"/>
          </p:cNvSpPr>
          <p:nvPr>
            <p:ph sz="quarter" idx="1"/>
          </p:nvPr>
        </p:nvSpPr>
        <p:spPr/>
        <p:txBody>
          <a:bodyPr>
            <a:normAutofit/>
          </a:bodyPr>
          <a:lstStyle/>
          <a:p>
            <a:pPr algn="ctr"/>
            <a:r>
              <a:rPr lang="en-US" sz="2000" b="1" dirty="0" smtClean="0">
                <a:solidFill>
                  <a:srgbClr val="C00000"/>
                </a:solidFill>
                <a:latin typeface="Times New Roman" pitchFamily="18" charset="0"/>
                <a:cs typeface="Times New Roman" pitchFamily="18" charset="0"/>
              </a:rPr>
              <a:t>const element = </a:t>
            </a:r>
            <a:r>
              <a:rPr lang="en-US" sz="2000" b="1" dirty="0" err="1" smtClean="0">
                <a:solidFill>
                  <a:srgbClr val="C00000"/>
                </a:solidFill>
                <a:latin typeface="Times New Roman" pitchFamily="18" charset="0"/>
                <a:cs typeface="Times New Roman" pitchFamily="18" charset="0"/>
              </a:rPr>
              <a:t>React.createElement</a:t>
            </a:r>
            <a:r>
              <a:rPr lang="en-US" sz="2000" b="1" dirty="0" smtClean="0">
                <a:solidFill>
                  <a:srgbClr val="C00000"/>
                </a:solidFill>
                <a:latin typeface="Times New Roman" pitchFamily="18" charset="0"/>
                <a:cs typeface="Times New Roman" pitchFamily="18" charset="0"/>
              </a:rPr>
              <a:t>("h1",null,'Hello World');</a:t>
            </a:r>
            <a:endParaRPr lang="en-US" sz="2000" b="1" dirty="0">
              <a:solidFill>
                <a:srgbClr val="C00000"/>
              </a:solidFill>
              <a:latin typeface="Times New Roman" pitchFamily="18" charset="0"/>
              <a:cs typeface="Times New Roman" pitchFamily="18" charset="0"/>
            </a:endParaRPr>
          </a:p>
        </p:txBody>
      </p:sp>
      <p:sp>
        <p:nvSpPr>
          <p:cNvPr id="4" name="Rectangle 3"/>
          <p:cNvSpPr/>
          <p:nvPr/>
        </p:nvSpPr>
        <p:spPr>
          <a:xfrm>
            <a:off x="357158" y="2428868"/>
            <a:ext cx="8143900" cy="2308324"/>
          </a:xfrm>
          <a:prstGeom prst="rect">
            <a:avLst/>
          </a:prstGeom>
        </p:spPr>
        <p:txBody>
          <a:bodyPr wrap="square">
            <a:spAutoFit/>
          </a:bodyPr>
          <a:lstStyle/>
          <a:p>
            <a:r>
              <a:rPr lang="en-US" dirty="0" err="1" smtClean="0"/>
              <a:t>CreateElement</a:t>
            </a:r>
            <a:r>
              <a:rPr lang="en-US" dirty="0" smtClean="0"/>
              <a:t> method takes few parameters. First one is the type of Element we want to create like h1 or h2 or div. Second parameter specifies the Properties we want to apply to this element. Third one represents the Child Element or Elements that has be placed inside the Parent one. The above line of code tells React that we want a h1 element without properties or attributes applied and Hello World being the Child in it.</a:t>
            </a:r>
          </a:p>
          <a:p>
            <a:r>
              <a:rPr lang="en-US" dirty="0" smtClean="0"/>
              <a:t>If we want to apply the </a:t>
            </a:r>
            <a:r>
              <a:rPr lang="en-US" dirty="0" err="1" smtClean="0"/>
              <a:t>css</a:t>
            </a:r>
            <a:r>
              <a:rPr lang="en-US" dirty="0" smtClean="0"/>
              <a:t> class we have created to this element then, lets add a Property called </a:t>
            </a:r>
            <a:r>
              <a:rPr lang="en-US" dirty="0" err="1" smtClean="0"/>
              <a:t>className</a:t>
            </a:r>
            <a:r>
              <a:rPr lang="en-US" dirty="0" smtClean="0"/>
              <a:t> </a:t>
            </a:r>
            <a:endParaRPr lang="en-US" dirty="0"/>
          </a:p>
        </p:txBody>
      </p:sp>
      <p:sp>
        <p:nvSpPr>
          <p:cNvPr id="17409" name="Rectangle 1"/>
          <p:cNvSpPr>
            <a:spLocks noChangeArrowheads="1"/>
          </p:cNvSpPr>
          <p:nvPr/>
        </p:nvSpPr>
        <p:spPr bwMode="auto">
          <a:xfrm>
            <a:off x="214282" y="5214950"/>
            <a:ext cx="864371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const element = </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React.createElement</a:t>
            </a:r>
            <a:r>
              <a:rPr kumimoji="0" lang="en-US" b="0" i="0" u="none" strike="noStrike" cap="none" normalizeH="0" baseline="0" dirty="0" smtClean="0">
                <a:ln>
                  <a:noFill/>
                </a:ln>
                <a:solidFill>
                  <a:schemeClr val="tx1"/>
                </a:solidFill>
                <a:effectLst/>
                <a:latin typeface="Arial Unicode MS" pitchFamily="34" charset="-128"/>
                <a:cs typeface="Arial" pitchFamily="34" charset="0"/>
              </a:rPr>
              <a:t>("div",{</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className</a:t>
            </a:r>
            <a:r>
              <a:rPr kumimoji="0" lang="en-US"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testClass</a:t>
            </a:r>
            <a:r>
              <a:rPr kumimoji="0" lang="en-US" b="0" i="0" u="none" strike="noStrike" cap="none" normalizeH="0" baseline="0" dirty="0" smtClean="0">
                <a:ln>
                  <a:noFill/>
                </a:ln>
                <a:solidFill>
                  <a:schemeClr val="tx1"/>
                </a:solidFill>
                <a:effectLst/>
                <a:latin typeface="Arial Unicode MS" pitchFamily="34" charset="-128"/>
                <a:cs typeface="Arial" pitchFamily="34" charset="0"/>
              </a:rPr>
              <a:t>"},'Hello World');</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8229600" cy="5983311"/>
          </a:xfrm>
        </p:spPr>
        <p:txBody>
          <a:bodyPr>
            <a:normAutofit/>
          </a:bodyPr>
          <a:lstStyle/>
          <a:p>
            <a:pPr algn="just"/>
            <a:r>
              <a:rPr lang="en-US" sz="2000" dirty="0" smtClean="0">
                <a:latin typeface="Times New Roman" pitchFamily="18" charset="0"/>
                <a:cs typeface="Times New Roman" pitchFamily="18" charset="0"/>
              </a:rPr>
              <a:t>Now lets say, we want to create one h1 tag and one h2 tag inside the div element. To achieve this, we have to pass two elements as child elements to this div. So lets go ahead and make changes. </a:t>
            </a:r>
            <a:endParaRPr lang="en-US" sz="2000" dirty="0">
              <a:latin typeface="Times New Roman" pitchFamily="18" charset="0"/>
              <a:cs typeface="Times New Roman" pitchFamily="18" charset="0"/>
            </a:endParaRPr>
          </a:p>
        </p:txBody>
      </p:sp>
      <p:sp>
        <p:nvSpPr>
          <p:cNvPr id="18433" name="Rectangle 1"/>
          <p:cNvSpPr>
            <a:spLocks noChangeArrowheads="1"/>
          </p:cNvSpPr>
          <p:nvPr/>
        </p:nvSpPr>
        <p:spPr bwMode="auto">
          <a:xfrm>
            <a:off x="214282" y="1643050"/>
            <a:ext cx="7210628" cy="184518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const element=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React.createElement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("div",{</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className</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testClass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React.createElement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("h1",null,'Welcome to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Pragim</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Technologies'), </a:t>
            </a:r>
          </a:p>
          <a:p>
            <a:pPr marL="0" marR="0" lvl="0" indent="0" algn="l"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React.createElement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('h2',null,'I am from h2 Tag'));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928662" y="4429132"/>
            <a:ext cx="5715040" cy="369332"/>
          </a:xfrm>
          <a:prstGeom prst="rect">
            <a:avLst/>
          </a:prstGeom>
        </p:spPr>
        <p:txBody>
          <a:bodyPr wrap="square">
            <a:spAutoFit/>
          </a:bodyPr>
          <a:lstStyle/>
          <a:p>
            <a:r>
              <a:rPr lang="en-US" dirty="0" smtClean="0"/>
              <a:t>save this change and see the output in the browser.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factory</a:t>
            </a:r>
            <a:endParaRPr lang="en-US" dirty="0"/>
          </a:p>
        </p:txBody>
      </p:sp>
      <p:sp>
        <p:nvSpPr>
          <p:cNvPr id="3" name="Content Placeholder 2"/>
          <p:cNvSpPr>
            <a:spLocks noGrp="1"/>
          </p:cNvSpPr>
          <p:nvPr>
            <p:ph sz="quarter" idx="1"/>
          </p:nvPr>
        </p:nvSpPr>
        <p:spPr/>
        <p:txBody>
          <a:bodyPr/>
          <a:lstStyle/>
          <a:p>
            <a:pPr algn="just"/>
            <a:r>
              <a:rPr lang="en-US" dirty="0" smtClean="0"/>
              <a:t>Instead of creating many if statements we create a function that will dynamically create our components based on the payload. This function is called the factory function. And our App now looks like this. In brief, </a:t>
            </a:r>
            <a:r>
              <a:rPr lang="en-US" b="1" dirty="0" smtClean="0"/>
              <a:t>using a factory function to dynamically create components is factory pattern</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14290"/>
            <a:ext cx="8329642" cy="5805510"/>
          </a:xfrm>
        </p:spPr>
        <p:txBody>
          <a:bodyPr/>
          <a:lstStyle/>
          <a:p>
            <a:pPr algn="just"/>
            <a:r>
              <a:rPr lang="en-US" dirty="0" smtClean="0"/>
              <a:t>Imagine we are building a dashboard. When our user logs in we get a user object back from our back-end. Based on that object we will determine what our user sees in the dashboard. Let’s say </a:t>
            </a:r>
            <a:r>
              <a:rPr lang="en-US" dirty="0" err="1" smtClean="0"/>
              <a:t>user_a</a:t>
            </a:r>
            <a:r>
              <a:rPr lang="en-US" dirty="0" smtClean="0"/>
              <a:t> is an object that is returned from our server</a:t>
            </a:r>
            <a:endParaRPr lang="en-US" dirty="0"/>
          </a:p>
        </p:txBody>
      </p:sp>
      <p:pic>
        <p:nvPicPr>
          <p:cNvPr id="1026" name="Picture 2"/>
          <p:cNvPicPr>
            <a:picLocks noChangeAspect="1" noChangeArrowheads="1"/>
          </p:cNvPicPr>
          <p:nvPr/>
        </p:nvPicPr>
        <p:blipFill>
          <a:blip r:embed="rId2"/>
          <a:srcRect t="11719" r="83008" b="18945"/>
          <a:stretch>
            <a:fillRect/>
          </a:stretch>
        </p:blipFill>
        <p:spPr bwMode="auto">
          <a:xfrm>
            <a:off x="857224" y="2071678"/>
            <a:ext cx="2786082"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smtClean="0"/>
              <a:t>Based on the type of object we will render a card component. Let’s imagine that this is what our users would see:</a:t>
            </a:r>
            <a:endParaRPr lang="en-US" sz="2800" dirty="0"/>
          </a:p>
        </p:txBody>
      </p:sp>
      <p:sp>
        <p:nvSpPr>
          <p:cNvPr id="3" name="Content Placeholder 2"/>
          <p:cNvSpPr>
            <a:spLocks noGrp="1"/>
          </p:cNvSpPr>
          <p:nvPr>
            <p:ph sz="quarter" idx="1"/>
          </p:nvPr>
        </p:nvSpPr>
        <p:spPr/>
        <p:txBody>
          <a:bodyPr/>
          <a:lstStyle/>
          <a:p>
            <a:endParaRPr lang="en-US" dirty="0"/>
          </a:p>
        </p:txBody>
      </p:sp>
      <p:pic>
        <p:nvPicPr>
          <p:cNvPr id="21506" name="Picture 2" descr="https://miro.medium.com/v2/resize:fit:640/0*FWHAuobdGB9z0v94.png"/>
          <p:cNvPicPr>
            <a:picLocks noChangeAspect="1" noChangeArrowheads="1"/>
          </p:cNvPicPr>
          <p:nvPr/>
        </p:nvPicPr>
        <p:blipFill>
          <a:blip r:embed="rId2"/>
          <a:srcRect/>
          <a:stretch>
            <a:fillRect/>
          </a:stretch>
        </p:blipFill>
        <p:spPr bwMode="auto">
          <a:xfrm>
            <a:off x="1142976" y="1500174"/>
            <a:ext cx="6096000" cy="3905251"/>
          </a:xfrm>
          <a:prstGeom prst="rect">
            <a:avLst/>
          </a:prstGeom>
          <a:noFill/>
        </p:spPr>
      </p:pic>
      <p:sp>
        <p:nvSpPr>
          <p:cNvPr id="21507" name="Rectangle 3"/>
          <p:cNvSpPr>
            <a:spLocks noChangeArrowheads="1"/>
          </p:cNvSpPr>
          <p:nvPr/>
        </p:nvSpPr>
        <p:spPr bwMode="auto">
          <a:xfrm>
            <a:off x="357158" y="5715016"/>
            <a:ext cx="7929618"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Now that looks pretty straight forward. We have 4 types of card components so we can write our components as follows and render them in our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App</a:t>
            </a:r>
            <a:r>
              <a:rPr kumimoji="0" lang="en-US" b="0" i="0" u="none" strike="noStrike" cap="none" normalizeH="0" baseline="0" dirty="0" smtClean="0">
                <a:ln>
                  <a:noFill/>
                </a:ln>
                <a:solidFill>
                  <a:schemeClr val="tx1"/>
                </a:solidFill>
                <a:effectLst/>
                <a:latin typeface="Arial" pitchFamily="34" charset="0"/>
                <a:cs typeface="Arial" pitchFamily="34" charset="0"/>
              </a:rPr>
              <a:t> component (Container Component) with a simple switch statement.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144</TotalTime>
  <Words>2385</Words>
  <Application>Microsoft Office PowerPoint</Application>
  <PresentationFormat>On-screen Show (4:3)</PresentationFormat>
  <Paragraphs>207</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Equity</vt:lpstr>
      <vt:lpstr>Introduction to React Element</vt:lpstr>
      <vt:lpstr>Slide 2</vt:lpstr>
      <vt:lpstr>Open index.js file from src folder.</vt:lpstr>
      <vt:lpstr>Slide 4</vt:lpstr>
      <vt:lpstr>A React Element can also be created by using </vt:lpstr>
      <vt:lpstr>Slide 6</vt:lpstr>
      <vt:lpstr>factory</vt:lpstr>
      <vt:lpstr>Slide 8</vt:lpstr>
      <vt:lpstr>Based on the type of object we will render a card component. Let’s imagine that this is what our users would see:</vt:lpstr>
      <vt:lpstr>Slide 10</vt:lpstr>
      <vt:lpstr>App.jsx</vt:lpstr>
      <vt:lpstr>Slide 12</vt:lpstr>
      <vt:lpstr>factory function</vt:lpstr>
      <vt:lpstr>App now looks like this.</vt:lpstr>
      <vt:lpstr>jsx</vt:lpstr>
      <vt:lpstr>What is JSX? </vt:lpstr>
      <vt:lpstr>Coding JSX </vt:lpstr>
      <vt:lpstr>Code with and without JSX</vt:lpstr>
      <vt:lpstr>Expressions in JSX</vt:lpstr>
      <vt:lpstr>Inserting a Large Block of HTML </vt:lpstr>
      <vt:lpstr>Write if statements outside of the JSX code:</vt:lpstr>
      <vt:lpstr>Slide 22</vt:lpstr>
      <vt:lpstr>BabelJS</vt:lpstr>
      <vt:lpstr>BabelJS manages the following two parts −</vt:lpstr>
      <vt:lpstr>What is Babel-Transpiler? </vt:lpstr>
      <vt:lpstr>What is Babel-polyfill? </vt:lpstr>
      <vt:lpstr>Here is the list of ECMA Script features available in JavaScript, which can be transpiled and polyfilled −</vt:lpstr>
      <vt:lpstr>Features of BabelJS </vt:lpstr>
      <vt:lpstr>Babel-Polyfills </vt:lpstr>
      <vt:lpstr>Advantages of using BabelJS </vt:lpstr>
      <vt:lpstr>Disadvantages of using BabelJS </vt:lpstr>
      <vt:lpstr>BabelJS - Environment Setup </vt:lpstr>
      <vt:lpstr>NodeJS </vt:lpstr>
      <vt:lpstr>Slide 34</vt:lpstr>
      <vt:lpstr>Introduction to Webpack Module Bundler </vt:lpstr>
      <vt:lpstr>Some core concepts of webpack are:</vt:lpstr>
      <vt:lpstr>Entry</vt:lpstr>
      <vt:lpstr>Output</vt:lpstr>
      <vt:lpstr>Loaders</vt:lpstr>
      <vt:lpstr>Filename: webpack.config.js</vt:lpstr>
      <vt:lpstr>Plugins</vt:lpstr>
      <vt:lpstr>Mode</vt:lpstr>
      <vt:lpstr>What is the difference between Webpack and Babel?</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 Element</dc:title>
  <dc:creator>vishal choudhary</dc:creator>
  <cp:lastModifiedBy>vishal choudhary</cp:lastModifiedBy>
  <cp:revision>16</cp:revision>
  <dcterms:created xsi:type="dcterms:W3CDTF">2023-04-01T05:09:40Z</dcterms:created>
  <dcterms:modified xsi:type="dcterms:W3CDTF">2023-04-06T11:27:57Z</dcterms:modified>
</cp:coreProperties>
</file>