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9C3C28-7577-4541-BAE7-1C5457A85E6C}" type="datetimeFigureOut">
              <a:rPr lang="en-US" smtClean="0"/>
              <a:pPr/>
              <a:t>4/10/2023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33089-4B1C-4FFC-A395-E224C09449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533089-4B1C-4FFC-A395-E224C0944911}"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2610F63-F192-4961-9186-CE9242452794}" type="datetimeFigureOut">
              <a:rPr lang="en-US" smtClean="0"/>
              <a:pPr/>
              <a:t>4/10/2023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B7C8CC9-8C11-45A9-87D5-102926A425A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610F63-F192-4961-9186-CE9242452794}"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8CC9-8C11-45A9-87D5-102926A425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610F63-F192-4961-9186-CE9242452794}"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8CC9-8C11-45A9-87D5-102926A425A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2610F63-F192-4961-9186-CE9242452794}"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8CC9-8C11-45A9-87D5-102926A425A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610F63-F192-4961-9186-CE9242452794}" type="datetimeFigureOut">
              <a:rPr lang="en-US" smtClean="0"/>
              <a:pPr/>
              <a:t>4/10/2023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B7C8CC9-8C11-45A9-87D5-102926A425A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2610F63-F192-4961-9186-CE9242452794}"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C8CC9-8C11-45A9-87D5-102926A425A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2610F63-F192-4961-9186-CE9242452794}" type="datetimeFigureOut">
              <a:rPr lang="en-US" smtClean="0"/>
              <a:pPr/>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7C8CC9-8C11-45A9-87D5-102926A425A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610F63-F192-4961-9186-CE9242452794}" type="datetimeFigureOut">
              <a:rPr lang="en-US" smtClean="0"/>
              <a:pPr/>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7C8CC9-8C11-45A9-87D5-102926A425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10F63-F192-4961-9186-CE9242452794}" type="datetimeFigureOut">
              <a:rPr lang="en-US" smtClean="0"/>
              <a:pPr/>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7C8CC9-8C11-45A9-87D5-102926A425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610F63-F192-4961-9186-CE9242452794}"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C8CC9-8C11-45A9-87D5-102926A425A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610F63-F192-4961-9186-CE9242452794}" type="datetimeFigureOut">
              <a:rPr lang="en-US" smtClean="0"/>
              <a:pPr/>
              <a:t>4/10/2023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B7C8CC9-8C11-45A9-87D5-102926A425A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2610F63-F192-4961-9186-CE9242452794}" type="datetimeFigureOut">
              <a:rPr lang="en-US" smtClean="0"/>
              <a:pPr/>
              <a:t>4/10/2023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B7C8CC9-8C11-45A9-87D5-102926A425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a:t>React State</a:t>
            </a:r>
            <a:br>
              <a:rPr lang="en-US" dirty="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285728"/>
            <a:ext cx="4038600" cy="5840435"/>
          </a:xfrm>
        </p:spPr>
        <p:txBody>
          <a:bodyPr>
            <a:normAutofit fontScale="55000" lnSpcReduction="20000"/>
          </a:bodyPr>
          <a:lstStyle/>
          <a:p>
            <a:pPr>
              <a:buNone/>
            </a:pPr>
            <a:r>
              <a:rPr lang="en-US" dirty="0"/>
              <a:t>import</a:t>
            </a:r>
            <a:r>
              <a:rPr lang="en-US" dirty="0" smtClean="0"/>
              <a:t> React </a:t>
            </a:r>
            <a:r>
              <a:rPr lang="en-US" dirty="0"/>
              <a:t>from</a:t>
            </a:r>
            <a:r>
              <a:rPr lang="en-US" dirty="0" smtClean="0"/>
              <a:t> </a:t>
            </a:r>
            <a:r>
              <a:rPr lang="en-US" dirty="0"/>
              <a:t>'react</a:t>
            </a:r>
            <a:r>
              <a:rPr lang="en-US" dirty="0" smtClean="0"/>
              <a:t>';</a:t>
            </a:r>
          </a:p>
          <a:p>
            <a:pPr>
              <a:buNone/>
            </a:pPr>
            <a:r>
              <a:rPr lang="en-US" dirty="0" smtClean="0"/>
              <a:t> </a:t>
            </a:r>
            <a:r>
              <a:rPr lang="en-US" dirty="0"/>
              <a:t>import</a:t>
            </a:r>
            <a:r>
              <a:rPr lang="en-US" dirty="0" smtClean="0"/>
              <a:t> </a:t>
            </a:r>
            <a:r>
              <a:rPr lang="en-US" dirty="0" err="1" smtClean="0"/>
              <a:t>ReactDOM</a:t>
            </a:r>
            <a:r>
              <a:rPr lang="en-US" dirty="0" smtClean="0"/>
              <a:t> </a:t>
            </a:r>
            <a:r>
              <a:rPr lang="en-US" dirty="0"/>
              <a:t>from</a:t>
            </a:r>
            <a:r>
              <a:rPr lang="en-US" dirty="0" smtClean="0"/>
              <a:t> </a:t>
            </a:r>
            <a:r>
              <a:rPr lang="en-US" dirty="0"/>
              <a:t>'react-</a:t>
            </a:r>
            <a:r>
              <a:rPr lang="en-US" dirty="0" err="1"/>
              <a:t>dom</a:t>
            </a:r>
            <a:r>
              <a:rPr lang="en-US" dirty="0"/>
              <a:t>/client';</a:t>
            </a:r>
            <a:r>
              <a:rPr lang="en-US" dirty="0" smtClean="0"/>
              <a:t> </a:t>
            </a:r>
          </a:p>
          <a:p>
            <a:pPr>
              <a:buNone/>
            </a:pPr>
            <a:r>
              <a:rPr lang="en-US" dirty="0" smtClean="0"/>
              <a:t>class </a:t>
            </a:r>
            <a:r>
              <a:rPr lang="en-US" dirty="0"/>
              <a:t>Car</a:t>
            </a:r>
            <a:r>
              <a:rPr lang="en-US" dirty="0" smtClean="0"/>
              <a:t> </a:t>
            </a:r>
            <a:r>
              <a:rPr lang="en-US" dirty="0"/>
              <a:t>extends</a:t>
            </a:r>
            <a:r>
              <a:rPr lang="en-US" dirty="0" smtClean="0"/>
              <a:t> </a:t>
            </a:r>
            <a:r>
              <a:rPr lang="en-US" dirty="0" err="1" smtClean="0"/>
              <a:t>React.Component</a:t>
            </a:r>
            <a:endParaRPr lang="en-US" dirty="0" smtClean="0"/>
          </a:p>
          <a:p>
            <a:pPr>
              <a:buNone/>
            </a:pPr>
            <a:r>
              <a:rPr lang="en-US" dirty="0" smtClean="0"/>
              <a:t> </a:t>
            </a:r>
            <a:r>
              <a:rPr lang="en-US" dirty="0"/>
              <a:t>{</a:t>
            </a:r>
            <a:r>
              <a:rPr lang="en-US" dirty="0" smtClean="0"/>
              <a:t> </a:t>
            </a:r>
            <a:r>
              <a:rPr lang="en-US" dirty="0"/>
              <a:t>constructor(</a:t>
            </a:r>
            <a:r>
              <a:rPr lang="en-US" dirty="0" smtClean="0"/>
              <a:t>props</a:t>
            </a:r>
            <a:r>
              <a:rPr lang="en-US" dirty="0"/>
              <a:t>)</a:t>
            </a:r>
            <a:r>
              <a:rPr lang="en-US" dirty="0" smtClean="0"/>
              <a:t> </a:t>
            </a:r>
          </a:p>
          <a:p>
            <a:pPr>
              <a:buNone/>
            </a:pPr>
            <a:r>
              <a:rPr lang="en-US" dirty="0" smtClean="0"/>
              <a:t>{ </a:t>
            </a:r>
            <a:r>
              <a:rPr lang="en-US" dirty="0"/>
              <a:t>super(</a:t>
            </a:r>
            <a:r>
              <a:rPr lang="en-US" dirty="0" smtClean="0"/>
              <a:t>props);</a:t>
            </a:r>
          </a:p>
          <a:p>
            <a:pPr>
              <a:buNone/>
            </a:pPr>
            <a:r>
              <a:rPr lang="en-US" dirty="0" smtClean="0"/>
              <a:t> </a:t>
            </a:r>
            <a:r>
              <a:rPr lang="en-US" dirty="0" err="1"/>
              <a:t>this.</a:t>
            </a:r>
            <a:r>
              <a:rPr lang="en-US" dirty="0" err="1" smtClean="0"/>
              <a:t>state</a:t>
            </a:r>
            <a:r>
              <a:rPr lang="en-US" dirty="0" smtClean="0"/>
              <a:t> </a:t>
            </a:r>
            <a:r>
              <a:rPr lang="en-US" dirty="0"/>
              <a:t>=</a:t>
            </a:r>
            <a:r>
              <a:rPr lang="en-US" dirty="0" smtClean="0"/>
              <a:t> {</a:t>
            </a:r>
          </a:p>
          <a:p>
            <a:pPr>
              <a:buNone/>
            </a:pPr>
            <a:r>
              <a:rPr lang="en-US" dirty="0" smtClean="0"/>
              <a:t> </a:t>
            </a:r>
            <a:r>
              <a:rPr lang="en-US" dirty="0"/>
              <a:t>brand:</a:t>
            </a:r>
            <a:r>
              <a:rPr lang="en-US" dirty="0" smtClean="0"/>
              <a:t> </a:t>
            </a:r>
            <a:r>
              <a:rPr lang="en-US" dirty="0"/>
              <a:t>"Ford</a:t>
            </a:r>
            <a:r>
              <a:rPr lang="en-US" dirty="0" smtClean="0"/>
              <a:t>",</a:t>
            </a:r>
          </a:p>
          <a:p>
            <a:pPr>
              <a:buNone/>
            </a:pPr>
            <a:r>
              <a:rPr lang="en-US" dirty="0" smtClean="0"/>
              <a:t> </a:t>
            </a:r>
            <a:r>
              <a:rPr lang="en-US" dirty="0"/>
              <a:t>model:</a:t>
            </a:r>
            <a:r>
              <a:rPr lang="en-US" dirty="0" smtClean="0"/>
              <a:t> </a:t>
            </a:r>
            <a:r>
              <a:rPr lang="en-US" dirty="0"/>
              <a:t>"Mustang",</a:t>
            </a:r>
            <a:r>
              <a:rPr lang="en-US" dirty="0" smtClean="0"/>
              <a:t> </a:t>
            </a:r>
          </a:p>
          <a:p>
            <a:pPr>
              <a:buNone/>
            </a:pPr>
            <a:r>
              <a:rPr lang="en-US" dirty="0" smtClean="0"/>
              <a:t>color</a:t>
            </a:r>
            <a:r>
              <a:rPr lang="en-US" dirty="0"/>
              <a:t>:</a:t>
            </a:r>
            <a:r>
              <a:rPr lang="en-US" dirty="0" smtClean="0"/>
              <a:t> </a:t>
            </a:r>
            <a:r>
              <a:rPr lang="en-US" dirty="0"/>
              <a:t>"red",</a:t>
            </a:r>
            <a:r>
              <a:rPr lang="en-US" dirty="0" smtClean="0"/>
              <a:t> </a:t>
            </a:r>
          </a:p>
          <a:p>
            <a:pPr>
              <a:buNone/>
            </a:pPr>
            <a:r>
              <a:rPr lang="en-US" dirty="0" smtClean="0"/>
              <a:t>year</a:t>
            </a:r>
            <a:r>
              <a:rPr lang="en-US" dirty="0"/>
              <a:t>:</a:t>
            </a:r>
            <a:r>
              <a:rPr lang="en-US" dirty="0" smtClean="0"/>
              <a:t> </a:t>
            </a:r>
            <a:r>
              <a:rPr lang="en-US" dirty="0"/>
              <a:t>1964</a:t>
            </a:r>
            <a:r>
              <a:rPr lang="en-US" dirty="0" smtClean="0"/>
              <a:t> </a:t>
            </a:r>
            <a:r>
              <a:rPr lang="en-US" dirty="0"/>
              <a:t>};</a:t>
            </a:r>
            <a:r>
              <a:rPr lang="en-US" dirty="0" smtClean="0"/>
              <a:t> </a:t>
            </a:r>
          </a:p>
          <a:p>
            <a:pPr>
              <a:buNone/>
            </a:pPr>
            <a:r>
              <a:rPr lang="en-US" dirty="0" smtClean="0"/>
              <a:t>} </a:t>
            </a:r>
          </a:p>
          <a:p>
            <a:pPr>
              <a:buNone/>
            </a:pPr>
            <a:r>
              <a:rPr lang="en-US" dirty="0" err="1" smtClean="0"/>
              <a:t>changeColor</a:t>
            </a:r>
            <a:r>
              <a:rPr lang="en-US" dirty="0" smtClean="0"/>
              <a:t> </a:t>
            </a:r>
            <a:r>
              <a:rPr lang="en-US" dirty="0"/>
              <a:t>=</a:t>
            </a:r>
            <a:r>
              <a:rPr lang="en-US" dirty="0" smtClean="0"/>
              <a:t> </a:t>
            </a:r>
            <a:r>
              <a:rPr lang="en-US" dirty="0"/>
              <a:t>()</a:t>
            </a:r>
            <a:r>
              <a:rPr lang="en-US" dirty="0" smtClean="0"/>
              <a:t> =&gt;</a:t>
            </a:r>
          </a:p>
          <a:p>
            <a:pPr>
              <a:buNone/>
            </a:pPr>
            <a:r>
              <a:rPr lang="en-US" dirty="0" smtClean="0"/>
              <a:t> </a:t>
            </a:r>
            <a:r>
              <a:rPr lang="en-US" dirty="0"/>
              <a:t>{</a:t>
            </a:r>
            <a:r>
              <a:rPr lang="en-US" dirty="0" smtClean="0"/>
              <a:t> </a:t>
            </a:r>
          </a:p>
          <a:p>
            <a:pPr>
              <a:buNone/>
            </a:pPr>
            <a:r>
              <a:rPr lang="en-US" dirty="0" err="1" smtClean="0"/>
              <a:t>this.setState</a:t>
            </a:r>
            <a:r>
              <a:rPr lang="en-US" dirty="0"/>
              <a:t>({color:</a:t>
            </a:r>
            <a:r>
              <a:rPr lang="en-US" dirty="0" smtClean="0"/>
              <a:t> </a:t>
            </a:r>
            <a:r>
              <a:rPr lang="en-US" dirty="0"/>
              <a:t>"blue"});</a:t>
            </a:r>
            <a:r>
              <a:rPr lang="en-US" dirty="0" smtClean="0"/>
              <a:t> </a:t>
            </a:r>
          </a:p>
          <a:p>
            <a:pPr>
              <a:buNone/>
            </a:pPr>
            <a:r>
              <a:rPr lang="en-US" dirty="0" smtClean="0"/>
              <a:t>} </a:t>
            </a:r>
          </a:p>
        </p:txBody>
      </p:sp>
      <p:sp>
        <p:nvSpPr>
          <p:cNvPr id="6" name="Content Placeholder 5"/>
          <p:cNvSpPr>
            <a:spLocks noGrp="1"/>
          </p:cNvSpPr>
          <p:nvPr>
            <p:ph sz="quarter" idx="2"/>
          </p:nvPr>
        </p:nvSpPr>
        <p:spPr>
          <a:xfrm>
            <a:off x="4648200" y="357166"/>
            <a:ext cx="4038600" cy="5768997"/>
          </a:xfrm>
        </p:spPr>
        <p:txBody>
          <a:bodyPr>
            <a:normAutofit fontScale="55000" lnSpcReduction="20000"/>
          </a:bodyPr>
          <a:lstStyle/>
          <a:p>
            <a:pPr>
              <a:buNone/>
            </a:pPr>
            <a:r>
              <a:rPr lang="en-US" sz="4000" dirty="0" smtClean="0"/>
              <a:t>render() </a:t>
            </a:r>
          </a:p>
          <a:p>
            <a:pPr>
              <a:buNone/>
            </a:pPr>
            <a:r>
              <a:rPr lang="en-US" sz="4000" dirty="0" smtClean="0"/>
              <a:t>{ </a:t>
            </a:r>
          </a:p>
          <a:p>
            <a:pPr>
              <a:buNone/>
            </a:pPr>
            <a:r>
              <a:rPr lang="en-US" sz="4000" dirty="0" smtClean="0"/>
              <a:t>return (</a:t>
            </a:r>
          </a:p>
          <a:p>
            <a:pPr>
              <a:buNone/>
            </a:pPr>
            <a:r>
              <a:rPr lang="en-US" sz="4000" dirty="0" smtClean="0"/>
              <a:t> &lt;div&gt; </a:t>
            </a:r>
          </a:p>
          <a:p>
            <a:pPr>
              <a:buNone/>
            </a:pPr>
            <a:r>
              <a:rPr lang="en-US" sz="4000" dirty="0" smtClean="0"/>
              <a:t>&lt;h1&gt;My {</a:t>
            </a:r>
            <a:r>
              <a:rPr lang="en-US" sz="4000" dirty="0" err="1" smtClean="0"/>
              <a:t>this.state.brand</a:t>
            </a:r>
            <a:r>
              <a:rPr lang="en-US" sz="4000" dirty="0" smtClean="0"/>
              <a:t>}&lt;/h1&gt; </a:t>
            </a:r>
          </a:p>
          <a:p>
            <a:pPr>
              <a:buNone/>
            </a:pPr>
            <a:r>
              <a:rPr lang="en-US" sz="4000" dirty="0" smtClean="0"/>
              <a:t>&lt;p&gt; It is a {</a:t>
            </a:r>
            <a:r>
              <a:rPr lang="en-US" sz="4000" dirty="0" err="1" smtClean="0"/>
              <a:t>this.state.color</a:t>
            </a:r>
            <a:r>
              <a:rPr lang="en-US" sz="4000" dirty="0" smtClean="0"/>
              <a:t>} {</a:t>
            </a:r>
            <a:r>
              <a:rPr lang="en-US" sz="4000" dirty="0" err="1" smtClean="0"/>
              <a:t>this.state.model</a:t>
            </a:r>
            <a:r>
              <a:rPr lang="en-US" sz="4000" dirty="0" smtClean="0"/>
              <a:t>} from {</a:t>
            </a:r>
            <a:r>
              <a:rPr lang="en-US" sz="4000" dirty="0" err="1" smtClean="0"/>
              <a:t>this.state.year</a:t>
            </a:r>
            <a:r>
              <a:rPr lang="en-US" sz="4000" dirty="0" smtClean="0"/>
              <a:t>}. &lt;/p&gt; &lt;</a:t>
            </a:r>
          </a:p>
          <a:p>
            <a:pPr>
              <a:buNone/>
            </a:pPr>
            <a:r>
              <a:rPr lang="en-US" sz="4000" dirty="0" smtClean="0">
                <a:solidFill>
                  <a:srgbClr val="FF0000"/>
                </a:solidFill>
              </a:rPr>
              <a:t>button type="button" </a:t>
            </a:r>
            <a:r>
              <a:rPr lang="en-US" sz="4000" dirty="0" err="1" smtClean="0">
                <a:solidFill>
                  <a:srgbClr val="FF0000"/>
                </a:solidFill>
              </a:rPr>
              <a:t>onClick</a:t>
            </a:r>
            <a:r>
              <a:rPr lang="en-US" sz="4000" dirty="0" smtClean="0">
                <a:solidFill>
                  <a:srgbClr val="FF0000"/>
                </a:solidFill>
              </a:rPr>
              <a:t>={</a:t>
            </a:r>
            <a:r>
              <a:rPr lang="en-US" sz="4000" dirty="0" err="1" smtClean="0">
                <a:solidFill>
                  <a:srgbClr val="FF0000"/>
                </a:solidFill>
              </a:rPr>
              <a:t>this.changeColor</a:t>
            </a:r>
            <a:r>
              <a:rPr lang="en-US" sz="4000" dirty="0" smtClean="0">
                <a:solidFill>
                  <a:srgbClr val="FF0000"/>
                </a:solidFill>
              </a:rPr>
              <a:t>} &gt;Change color&lt;/button&gt;</a:t>
            </a:r>
          </a:p>
          <a:p>
            <a:pPr>
              <a:buNone/>
            </a:pPr>
            <a:r>
              <a:rPr lang="en-US" sz="4000" dirty="0" smtClean="0"/>
              <a:t> &lt;/div&gt; ); } }</a:t>
            </a:r>
          </a:p>
          <a:p>
            <a:pPr>
              <a:buNone/>
            </a:pPr>
            <a:r>
              <a:rPr lang="en-US" sz="4000" dirty="0" smtClean="0"/>
              <a:t> const root = </a:t>
            </a:r>
            <a:r>
              <a:rPr lang="en-US" sz="4000" dirty="0" err="1" smtClean="0"/>
              <a:t>ReactDOM.createRoot</a:t>
            </a:r>
            <a:r>
              <a:rPr lang="en-US" sz="4000" dirty="0" smtClean="0"/>
              <a:t>(</a:t>
            </a:r>
            <a:r>
              <a:rPr lang="en-US" sz="4000" dirty="0" err="1" smtClean="0"/>
              <a:t>document.getElementById</a:t>
            </a:r>
            <a:r>
              <a:rPr lang="en-US" sz="4000" dirty="0" smtClean="0"/>
              <a:t>('root')); </a:t>
            </a:r>
            <a:r>
              <a:rPr lang="en-US" sz="4000" dirty="0" err="1" smtClean="0"/>
              <a:t>root.render</a:t>
            </a:r>
            <a:r>
              <a:rPr lang="en-US" sz="4000" smtClean="0"/>
              <a:t>(&lt;Car /&gt;); </a:t>
            </a:r>
            <a:br>
              <a:rPr lang="en-US" sz="4000" smtClean="0"/>
            </a:br>
            <a:endParaRPr lang="en-US" sz="4000" smtClean="0"/>
          </a:p>
          <a:p>
            <a:pPr>
              <a:buNone/>
            </a:pPr>
            <a:endParaRPr lang="en-US" sz="4400"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a:t>React state management</a:t>
            </a:r>
          </a:p>
        </p:txBody>
      </p:sp>
      <p:sp>
        <p:nvSpPr>
          <p:cNvPr id="5" name="Content Placeholder 4"/>
          <p:cNvSpPr>
            <a:spLocks noGrp="1"/>
          </p:cNvSpPr>
          <p:nvPr>
            <p:ph sz="quarter" idx="1"/>
          </p:nvPr>
        </p:nvSpPr>
        <p:spPr>
          <a:xfrm>
            <a:off x="457200" y="1214422"/>
            <a:ext cx="8229600" cy="4911741"/>
          </a:xfrm>
        </p:spPr>
        <p:txBody>
          <a:bodyPr/>
          <a:lstStyle/>
          <a:p>
            <a:pPr algn="just">
              <a:buNone/>
            </a:pPr>
            <a:r>
              <a:rPr lang="en-US" dirty="0" smtClean="0"/>
              <a:t>    React </a:t>
            </a:r>
            <a:r>
              <a:rPr lang="en-US" dirty="0"/>
              <a:t>state management is a process for managing the data that React components need in order to render themselves. This data is typically stored in the component's state object. When the state object changes, the component will re-render itself.</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lstStyle/>
          <a:p>
            <a:pPr algn="just"/>
            <a:r>
              <a:rPr lang="en-US" dirty="0"/>
              <a:t>React state management is basically half of a React app. It includes all the data. The other half is the presentation including the HTML, CSS, and formatting. State and state management is relied on by presentation part of the app. The only time a React app will re-rendered is when state changes.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357166"/>
            <a:ext cx="8472518" cy="5662634"/>
          </a:xfrm>
        </p:spPr>
        <p:txBody>
          <a:bodyPr/>
          <a:lstStyle/>
          <a:p>
            <a:pPr algn="just"/>
            <a:r>
              <a:rPr lang="en-US" dirty="0" smtClean="0"/>
              <a:t>A simple example to better understand the state management is to </a:t>
            </a:r>
            <a:r>
              <a:rPr lang="en-US" dirty="0" err="1" smtClean="0"/>
              <a:t>analyse</a:t>
            </a:r>
            <a:r>
              <a:rPr lang="en-US" dirty="0" smtClean="0"/>
              <a:t> a real-time clock component. The clock component primary job is to show the date and time of a location at the given instance. As the current time will change every second, the clock component should maintain the current date and time in it’s state. As the state of the clock component changes every second, the clock’s </a:t>
            </a:r>
            <a:r>
              <a:rPr lang="en-US" i="1" dirty="0" smtClean="0"/>
              <a:t>render()</a:t>
            </a:r>
            <a:r>
              <a:rPr lang="en-US" dirty="0" smtClean="0"/>
              <a:t> method will be called every second and the </a:t>
            </a:r>
            <a:r>
              <a:rPr lang="en-US" i="1" dirty="0" smtClean="0"/>
              <a:t>render()</a:t>
            </a:r>
            <a:r>
              <a:rPr lang="en-US" dirty="0" smtClean="0"/>
              <a:t> method show the current time using it’s current state.</a:t>
            </a:r>
            <a:endParaRPr lang="en-US" dirty="0"/>
          </a:p>
        </p:txBody>
      </p:sp>
      <p:sp>
        <p:nvSpPr>
          <p:cNvPr id="9217" name="Rectangle 1"/>
          <p:cNvSpPr>
            <a:spLocks noChangeArrowheads="1"/>
          </p:cNvSpPr>
          <p:nvPr/>
        </p:nvSpPr>
        <p:spPr bwMode="auto">
          <a:xfrm>
            <a:off x="857224" y="4071942"/>
            <a:ext cx="7429520" cy="2015936"/>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Nunito"/>
                <a:cs typeface="Arial" pitchFamily="34" charset="0"/>
              </a:rPr>
              <a:t>The simple representation of the state is as follows −</a:t>
            </a:r>
            <a:endParaRPr kumimoji="0" lang="en-US" sz="2400" b="0" i="0" u="none" strike="noStrike" cap="none" normalizeH="0" baseline="0" dirty="0" smtClean="0">
              <a:ln>
                <a:noFill/>
              </a:ln>
              <a:solidFill>
                <a:srgbClr val="000000"/>
              </a:solidFill>
              <a:effectLst/>
              <a:latin typeface="var(--bs-font-monospac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ar(--bs-font-monospace)"/>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ar(--bs-font-monospace)"/>
                <a:cs typeface="Arial" pitchFamily="34" charset="0"/>
              </a:rPr>
              <a:t>date: '2020-10-10 10:10:10‘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ar(--bs-font-monospace)"/>
                <a:cs typeface="Arial" pitchFamily="34"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State Management API</a:t>
            </a:r>
            <a:br>
              <a:rPr lang="en-US" dirty="0" smtClean="0"/>
            </a:br>
            <a:endParaRPr lang="en-US" dirty="0"/>
          </a:p>
        </p:txBody>
      </p:sp>
      <p:sp>
        <p:nvSpPr>
          <p:cNvPr id="3" name="Content Placeholder 2"/>
          <p:cNvSpPr>
            <a:spLocks noGrp="1"/>
          </p:cNvSpPr>
          <p:nvPr>
            <p:ph sz="quarter" idx="1"/>
          </p:nvPr>
        </p:nvSpPr>
        <p:spPr>
          <a:xfrm>
            <a:off x="428596" y="1000108"/>
            <a:ext cx="8258204" cy="5019692"/>
          </a:xfrm>
        </p:spPr>
        <p:txBody>
          <a:bodyPr/>
          <a:lstStyle/>
          <a:p>
            <a:pPr algn="just"/>
            <a:r>
              <a:rPr lang="en-US" dirty="0" smtClean="0"/>
              <a:t>React component maintains and expose it’s state through </a:t>
            </a:r>
            <a:r>
              <a:rPr lang="en-US" i="1" dirty="0" err="1" smtClean="0"/>
              <a:t>this.state</a:t>
            </a:r>
            <a:r>
              <a:rPr lang="en-US" dirty="0" smtClean="0"/>
              <a:t> of the component. React provides a single API to maintain state in the component. The API is </a:t>
            </a:r>
            <a:r>
              <a:rPr lang="en-US" i="1" dirty="0" err="1" smtClean="0"/>
              <a:t>this.setState</a:t>
            </a:r>
            <a:r>
              <a:rPr lang="en-US" i="1" dirty="0" smtClean="0"/>
              <a:t>()</a:t>
            </a:r>
            <a:r>
              <a:rPr lang="en-US" dirty="0" smtClean="0"/>
              <a:t>. It accepts either a JavaScript object or a function that returns a JavaScript object.</a:t>
            </a:r>
            <a:endParaRPr lang="en-US" dirty="0"/>
          </a:p>
        </p:txBody>
      </p:sp>
      <p:sp>
        <p:nvSpPr>
          <p:cNvPr id="38913" name="Rectangle 1"/>
          <p:cNvSpPr>
            <a:spLocks noChangeArrowheads="1"/>
          </p:cNvSpPr>
          <p:nvPr/>
        </p:nvSpPr>
        <p:spPr bwMode="auto">
          <a:xfrm>
            <a:off x="714348" y="3214686"/>
            <a:ext cx="6858016" cy="2693045"/>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Nunito"/>
                <a:cs typeface="Arial" pitchFamily="34" charset="0"/>
              </a:rPr>
              <a:t>The signature of the </a:t>
            </a:r>
            <a:r>
              <a:rPr kumimoji="0" lang="en-US" sz="2400" b="0" i="1" u="none" strike="noStrike" cap="none" normalizeH="0" baseline="0" dirty="0" err="1" smtClean="0">
                <a:ln>
                  <a:noFill/>
                </a:ln>
                <a:solidFill>
                  <a:srgbClr val="000000"/>
                </a:solidFill>
                <a:effectLst/>
                <a:latin typeface="Nunito"/>
                <a:cs typeface="Arial" pitchFamily="34" charset="0"/>
              </a:rPr>
              <a:t>setState</a:t>
            </a:r>
            <a:r>
              <a:rPr kumimoji="0" lang="en-US" sz="2400" b="0" i="0" u="none" strike="noStrike" cap="none" normalizeH="0" baseline="0" dirty="0" smtClean="0">
                <a:ln>
                  <a:noFill/>
                </a:ln>
                <a:solidFill>
                  <a:srgbClr val="000000"/>
                </a:solidFill>
                <a:effectLst/>
                <a:latin typeface="Nunito"/>
                <a:cs typeface="Arial" pitchFamily="34" charset="0"/>
              </a:rPr>
              <a:t> API is as follows −</a:t>
            </a:r>
            <a:endParaRPr kumimoji="0" lang="en-US" sz="2000" b="0" i="0" u="none" strike="noStrike" cap="none" normalizeH="0" baseline="0" dirty="0" smtClean="0">
              <a:ln>
                <a:noFill/>
              </a:ln>
              <a:solidFill>
                <a:srgbClr val="000000"/>
              </a:solidFill>
              <a:effectLst/>
              <a:latin typeface="var(--bs-font-monospace)"/>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var(--bs-font-monospace)"/>
                <a:cs typeface="Arial" pitchFamily="34" charset="0"/>
              </a:rPr>
              <a:t>this.setState</a:t>
            </a:r>
            <a:r>
              <a:rPr kumimoji="0" lang="en-US" sz="2000" b="1" i="0" u="none" strike="noStrike" cap="none" normalizeH="0" baseline="0" dirty="0" smtClean="0">
                <a:ln>
                  <a:noFill/>
                </a:ln>
                <a:solidFill>
                  <a:srgbClr val="FF0000"/>
                </a:solidFill>
                <a:effectLst/>
                <a:latin typeface="var(--bs-font-monospace)"/>
                <a:cs typeface="Arial" pitchFamily="34" charset="0"/>
              </a:rPr>
              <a:t>( { ... object ...} ); </a:t>
            </a:r>
            <a:endParaRPr kumimoji="0" lang="en-US" sz="1400" b="1" i="0" u="none"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Nunito"/>
                <a:cs typeface="Arial" pitchFamily="34" charset="0"/>
              </a:rPr>
              <a:t>A simple example to set / update name is as follows −</a:t>
            </a:r>
            <a:endParaRPr kumimoji="0" lang="en-US" b="0" i="0" u="none" strike="noStrike" cap="none" normalizeH="0" baseline="0" dirty="0" smtClean="0">
              <a:ln>
                <a:noFill/>
              </a:ln>
              <a:solidFill>
                <a:srgbClr val="000000"/>
              </a:solidFill>
              <a:effectLst/>
              <a:latin typeface="var(--bs-font-monospace)"/>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var(--bs-font-monospace)"/>
                <a:cs typeface="Arial" pitchFamily="34" charset="0"/>
              </a:rPr>
              <a:t>this.setState</a:t>
            </a:r>
            <a:r>
              <a:rPr kumimoji="0" lang="en-US" sz="2000" b="1" i="0" u="none" strike="noStrike" cap="none" normalizeH="0" baseline="0" dirty="0" smtClean="0">
                <a:ln>
                  <a:noFill/>
                </a:ln>
                <a:solidFill>
                  <a:srgbClr val="FF0000"/>
                </a:solidFill>
                <a:effectLst/>
                <a:latin typeface="var(--bs-font-monospace)"/>
                <a:cs typeface="Arial" pitchFamily="34" charset="0"/>
              </a:rPr>
              <a:t>( { name: 'John' } ) </a:t>
            </a:r>
            <a:endParaRPr kumimoji="0" lang="en-US" sz="1400" b="1" i="0" u="none"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Nunito"/>
                <a:cs typeface="Arial" pitchFamily="34" charset="0"/>
              </a:rPr>
              <a:t>The signature of the </a:t>
            </a:r>
            <a:r>
              <a:rPr kumimoji="0" lang="en-US" sz="2400" b="0" i="1" u="none" strike="noStrike" cap="none" normalizeH="0" baseline="0" dirty="0" err="1" smtClean="0">
                <a:ln>
                  <a:noFill/>
                </a:ln>
                <a:solidFill>
                  <a:srgbClr val="000000"/>
                </a:solidFill>
                <a:effectLst/>
                <a:latin typeface="Nunito"/>
                <a:cs typeface="Arial" pitchFamily="34" charset="0"/>
              </a:rPr>
              <a:t>setState</a:t>
            </a:r>
            <a:r>
              <a:rPr kumimoji="0" lang="en-US" sz="2400" b="0" i="0" u="none" strike="noStrike" cap="none" normalizeH="0" baseline="0" dirty="0" smtClean="0">
                <a:ln>
                  <a:noFill/>
                </a:ln>
                <a:solidFill>
                  <a:srgbClr val="000000"/>
                </a:solidFill>
                <a:effectLst/>
                <a:latin typeface="Nunito"/>
                <a:cs typeface="Arial" pitchFamily="34" charset="0"/>
              </a:rPr>
              <a:t> with function is as follows −</a:t>
            </a:r>
            <a:endParaRPr kumimoji="0" lang="en-US" sz="2000" b="0" i="0" u="none" strike="noStrike" cap="none" normalizeH="0" baseline="0" dirty="0" smtClean="0">
              <a:ln>
                <a:noFill/>
              </a:ln>
              <a:solidFill>
                <a:srgbClr val="000000"/>
              </a:solidFill>
              <a:effectLst/>
              <a:latin typeface="var(--bs-font-monospace)"/>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var(--bs-font-monospace)"/>
                <a:cs typeface="Arial" pitchFamily="34" charset="0"/>
              </a:rPr>
              <a:t>this.setState</a:t>
            </a:r>
            <a:r>
              <a:rPr kumimoji="0" lang="en-US" sz="2000" b="0" i="0" u="none" strike="noStrike" cap="none" normalizeH="0" baseline="0" dirty="0" smtClean="0">
                <a:ln>
                  <a:noFill/>
                </a:ln>
                <a:solidFill>
                  <a:srgbClr val="FF0000"/>
                </a:solidFill>
                <a:effectLst/>
                <a:latin typeface="var(--bs-font-monospace)"/>
                <a:cs typeface="Arial" pitchFamily="34" charset="0"/>
              </a:rPr>
              <a:t>( (state, props) =&gt;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var(--bs-font-monospace)"/>
                <a:cs typeface="Arial" pitchFamily="34" charset="0"/>
              </a:rPr>
              <a:t> ... function returning JavaScript object ... );</a:t>
            </a:r>
            <a:r>
              <a:rPr kumimoji="0" lang="en-US" sz="1400" b="0" i="0" u="none" strike="noStrike" cap="none" normalizeH="0" baseline="0" dirty="0" smtClean="0">
                <a:ln>
                  <a:noFill/>
                </a:ln>
                <a:solidFill>
                  <a:srgbClr val="FF0000"/>
                </a:solidFill>
                <a:effectLst/>
                <a:latin typeface="Arial" pitchFamily="34" charset="0"/>
                <a:cs typeface="Arial" pitchFamily="34" charset="0"/>
              </a:rPr>
              <a:t> </a:t>
            </a:r>
            <a:endParaRPr kumimoji="0" lang="en-US" sz="3600" b="0"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57166"/>
            <a:ext cx="7772400" cy="5662634"/>
          </a:xfrm>
        </p:spPr>
        <p:txBody>
          <a:bodyPr/>
          <a:lstStyle/>
          <a:p>
            <a:pPr>
              <a:lnSpc>
                <a:spcPct val="300000"/>
              </a:lnSpc>
            </a:pPr>
            <a:r>
              <a:rPr lang="en-US" i="1" dirty="0" smtClean="0"/>
              <a:t>state</a:t>
            </a:r>
            <a:r>
              <a:rPr lang="en-US" dirty="0" smtClean="0"/>
              <a:t> refers the current state of the React component</a:t>
            </a:r>
          </a:p>
          <a:p>
            <a:pPr>
              <a:lnSpc>
                <a:spcPct val="300000"/>
              </a:lnSpc>
            </a:pPr>
            <a:r>
              <a:rPr lang="en-US" i="1" dirty="0" smtClean="0"/>
              <a:t>props</a:t>
            </a:r>
            <a:r>
              <a:rPr lang="en-US" dirty="0" smtClean="0"/>
              <a:t> refers the current properties of the React component.</a:t>
            </a:r>
          </a:p>
          <a:p>
            <a:pPr>
              <a:lnSpc>
                <a:spcPct val="300000"/>
              </a:lnSpc>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8229600" cy="654032"/>
          </a:xfrm>
        </p:spPr>
        <p:txBody>
          <a:bodyPr>
            <a:normAutofit fontScale="90000"/>
          </a:bodyPr>
          <a:lstStyle/>
          <a:p>
            <a:pPr algn="ctr"/>
            <a:r>
              <a:rPr lang="en-US" dirty="0"/>
              <a:t>React State</a:t>
            </a:r>
            <a:br>
              <a:rPr lang="en-US" dirty="0"/>
            </a:br>
            <a:endParaRPr lang="en-US" dirty="0"/>
          </a:p>
        </p:txBody>
      </p:sp>
      <p:sp>
        <p:nvSpPr>
          <p:cNvPr id="3" name="Content Placeholder 2"/>
          <p:cNvSpPr>
            <a:spLocks noGrp="1"/>
          </p:cNvSpPr>
          <p:nvPr>
            <p:ph sz="quarter" idx="1"/>
          </p:nvPr>
        </p:nvSpPr>
        <p:spPr>
          <a:xfrm>
            <a:off x="457200" y="857232"/>
            <a:ext cx="8229600" cy="5268931"/>
          </a:xfrm>
        </p:spPr>
        <p:txBody>
          <a:bodyPr>
            <a:normAutofit/>
          </a:bodyPr>
          <a:lstStyle/>
          <a:p>
            <a:pPr algn="just"/>
            <a:r>
              <a:rPr lang="en-US" b="1" dirty="0">
                <a:solidFill>
                  <a:srgbClr val="FF0000"/>
                </a:solidFill>
              </a:rPr>
              <a:t>The state is an updatable structure that is used to contain data or information about the component</a:t>
            </a:r>
            <a:r>
              <a:rPr lang="en-US" dirty="0"/>
              <a:t>. The state in a component can change over time. </a:t>
            </a:r>
            <a:r>
              <a:rPr lang="en-US" dirty="0">
                <a:solidFill>
                  <a:srgbClr val="FF0000"/>
                </a:solidFill>
              </a:rPr>
              <a:t>The change in state over time can happen as a response to user action or system event.</a:t>
            </a:r>
            <a:r>
              <a:rPr lang="en-US" dirty="0"/>
              <a:t> A component with the state is known as </a:t>
            </a:r>
            <a:r>
              <a:rPr lang="en-US" dirty="0" err="1"/>
              <a:t>stateful</a:t>
            </a:r>
            <a:r>
              <a:rPr lang="en-US" dirty="0"/>
              <a:t> components. It is the heart of the react component which determines the behavior of the component and how it will </a:t>
            </a:r>
            <a:r>
              <a:rPr lang="en-US" dirty="0">
                <a:solidFill>
                  <a:srgbClr val="FF0000"/>
                </a:solidFill>
              </a:rPr>
              <a:t>render</a:t>
            </a:r>
            <a:r>
              <a:rPr lang="en-US" dirty="0"/>
              <a:t>. They are also responsible for making a component dynamic and interactive.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State</a:t>
            </a:r>
            <a:br>
              <a:rPr lang="en-US" dirty="0"/>
            </a:br>
            <a:endParaRPr lang="en-US" dirty="0"/>
          </a:p>
        </p:txBody>
      </p:sp>
      <p:sp>
        <p:nvSpPr>
          <p:cNvPr id="3" name="Content Placeholder 2"/>
          <p:cNvSpPr>
            <a:spLocks noGrp="1"/>
          </p:cNvSpPr>
          <p:nvPr>
            <p:ph sz="quarter" idx="1"/>
          </p:nvPr>
        </p:nvSpPr>
        <p:spPr>
          <a:xfrm>
            <a:off x="457200" y="1071546"/>
            <a:ext cx="8229600" cy="5054617"/>
          </a:xfrm>
        </p:spPr>
        <p:txBody>
          <a:bodyPr>
            <a:normAutofit/>
          </a:bodyPr>
          <a:lstStyle/>
          <a:p>
            <a:pPr algn="just">
              <a:lnSpc>
                <a:spcPct val="200000"/>
              </a:lnSpc>
            </a:pPr>
            <a:r>
              <a:rPr lang="en-US" sz="2800" dirty="0"/>
              <a:t>To define a state, you have to first declare a default set of values for defining the component's initial state. To do this, add a class constructor which assigns an initial state using </a:t>
            </a:r>
            <a:r>
              <a:rPr lang="en-US" sz="2800" dirty="0" err="1"/>
              <a:t>this.state</a:t>
            </a:r>
            <a:r>
              <a:rPr lang="en-US" sz="2800" dirty="0"/>
              <a:t>. The '</a:t>
            </a:r>
            <a:r>
              <a:rPr lang="en-US" sz="2800" b="1" dirty="0" err="1"/>
              <a:t>this.state</a:t>
            </a:r>
            <a:r>
              <a:rPr lang="en-US" sz="2800" dirty="0"/>
              <a:t>' property can be rendered inside </a:t>
            </a:r>
            <a:r>
              <a:rPr lang="en-US" sz="2800" b="1" dirty="0"/>
              <a:t>render()</a:t>
            </a:r>
            <a:r>
              <a:rPr lang="en-US" sz="2800" dirty="0"/>
              <a:t> method.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357166"/>
            <a:ext cx="8401080" cy="5768997"/>
          </a:xfrm>
        </p:spPr>
        <p:txBody>
          <a:bodyPr>
            <a:normAutofit/>
          </a:bodyPr>
          <a:lstStyle/>
          <a:p>
            <a:pPr algn="just">
              <a:lnSpc>
                <a:spcPct val="250000"/>
              </a:lnSpc>
            </a:pPr>
            <a:r>
              <a:rPr lang="en-US" dirty="0"/>
              <a:t>React components has a built-in state object.</a:t>
            </a:r>
          </a:p>
          <a:p>
            <a:pPr algn="just">
              <a:lnSpc>
                <a:spcPct val="250000"/>
              </a:lnSpc>
            </a:pPr>
            <a:r>
              <a:rPr lang="en-US" dirty="0"/>
              <a:t>The state object is where you store property values that belongs to the component.</a:t>
            </a:r>
          </a:p>
          <a:p>
            <a:pPr algn="just">
              <a:lnSpc>
                <a:spcPct val="250000"/>
              </a:lnSpc>
            </a:pPr>
            <a:r>
              <a:rPr lang="en-US" dirty="0"/>
              <a:t>When the state object changes, the component re-renders.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the state Object</a:t>
            </a:r>
            <a:br>
              <a:rPr lang="en-US" dirty="0"/>
            </a:br>
            <a:endParaRPr lang="en-US" dirty="0"/>
          </a:p>
        </p:txBody>
      </p:sp>
      <p:sp>
        <p:nvSpPr>
          <p:cNvPr id="3" name="Content Placeholder 2"/>
          <p:cNvSpPr>
            <a:spLocks noGrp="1"/>
          </p:cNvSpPr>
          <p:nvPr>
            <p:ph sz="quarter" idx="1"/>
          </p:nvPr>
        </p:nvSpPr>
        <p:spPr>
          <a:xfrm>
            <a:off x="457200" y="1285860"/>
            <a:ext cx="8229600" cy="4840303"/>
          </a:xfrm>
        </p:spPr>
        <p:txBody>
          <a:bodyPr/>
          <a:lstStyle/>
          <a:p>
            <a:r>
              <a:rPr lang="en-US" dirty="0"/>
              <a:t>The </a:t>
            </a:r>
            <a:r>
              <a:rPr lang="en-US" dirty="0" smtClean="0"/>
              <a:t>state</a:t>
            </a:r>
            <a:r>
              <a:rPr lang="en-US" dirty="0"/>
              <a:t> object is initialized in the constructor:</a:t>
            </a:r>
          </a:p>
        </p:txBody>
      </p:sp>
      <p:sp>
        <p:nvSpPr>
          <p:cNvPr id="1026" name="Rectangle 2"/>
          <p:cNvSpPr>
            <a:spLocks noChangeArrowheads="1"/>
          </p:cNvSpPr>
          <p:nvPr/>
        </p:nvSpPr>
        <p:spPr bwMode="auto">
          <a:xfrm>
            <a:off x="428596" y="2643182"/>
            <a:ext cx="7500990" cy="3921485"/>
          </a:xfrm>
          <a:prstGeom prst="rect">
            <a:avLst/>
          </a:prstGeom>
          <a:solidFill>
            <a:srgbClr val="FFFFFF"/>
          </a:solidFill>
          <a:ln w="9525">
            <a:noFill/>
            <a:miter lim="800000"/>
            <a:headEnd/>
            <a:tailEnd/>
          </a:ln>
          <a:effec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7AA"/>
                </a:solidFill>
                <a:effectLst/>
                <a:latin typeface="Consolas" pitchFamily="49" charset="0"/>
                <a:cs typeface="Arial" pitchFamily="34" charset="0"/>
              </a:rPr>
              <a:t>class</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Car</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77AA"/>
                </a:solidFill>
                <a:effectLst/>
                <a:latin typeface="Consolas" pitchFamily="49" charset="0"/>
                <a:cs typeface="Arial" pitchFamily="34" charset="0"/>
              </a:rPr>
              <a:t>extends</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err="1" smtClean="0">
                <a:ln>
                  <a:noFill/>
                </a:ln>
                <a:solidFill>
                  <a:srgbClr val="DD4A68"/>
                </a:solidFill>
                <a:effectLst/>
                <a:latin typeface="Consolas" pitchFamily="49" charset="0"/>
                <a:cs typeface="Arial" pitchFamily="34" charset="0"/>
              </a:rPr>
              <a:t>React</a:t>
            </a:r>
            <a:r>
              <a:rPr kumimoji="0" lang="en-US" b="0" i="0" u="none" strike="noStrike" cap="none" normalizeH="0" baseline="0" dirty="0" err="1"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Component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D4A68"/>
                </a:solidFill>
                <a:effectLst/>
                <a:latin typeface="Consolas" pitchFamily="49" charset="0"/>
                <a:cs typeface="Arial" pitchFamily="34" charset="0"/>
              </a:rPr>
              <a:t>constructor</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props</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77AA"/>
                </a:solidFill>
                <a:effectLst/>
                <a:latin typeface="Consolas" pitchFamily="49" charset="0"/>
                <a:cs typeface="Arial" pitchFamily="34" charset="0"/>
              </a:rPr>
              <a:t>super</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props</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77AA"/>
                </a:solidFill>
                <a:effectLst/>
                <a:latin typeface="Consolas" pitchFamily="49" charset="0"/>
                <a:cs typeface="Arial" pitchFamily="34" charset="0"/>
              </a:rPr>
              <a:t>this</a:t>
            </a:r>
            <a:r>
              <a:rPr kumimoji="0" lang="en-US" b="0" i="0" u="none" strike="noStrike" cap="none" normalizeH="0" baseline="0" dirty="0" err="1"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000000"/>
                </a:solidFill>
                <a:effectLst/>
                <a:latin typeface="Consolas" pitchFamily="49" charset="0"/>
                <a:cs typeface="Arial" pitchFamily="34" charset="0"/>
              </a:rPr>
              <a:t>state</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A6E3A"/>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990055"/>
                </a:solidFill>
                <a:effectLst/>
                <a:latin typeface="Consolas" pitchFamily="49" charset="0"/>
                <a:cs typeface="Arial" pitchFamily="34" charset="0"/>
              </a:rPr>
              <a:t>brand</a:t>
            </a:r>
            <a:r>
              <a:rPr kumimoji="0" lang="en-US" b="0" i="0" u="none" strike="noStrike" cap="none" normalizeH="0" baseline="0" dirty="0" smtClean="0">
                <a:ln>
                  <a:noFill/>
                </a:ln>
                <a:solidFill>
                  <a:srgbClr val="9A6E3A"/>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669900"/>
                </a:solidFill>
                <a:effectLst/>
                <a:latin typeface="Consolas" pitchFamily="49" charset="0"/>
                <a:cs typeface="Arial" pitchFamily="34" charset="0"/>
              </a:rPr>
              <a:t>"Ford"</a:t>
            </a:r>
            <a:r>
              <a:rPr kumimoji="0" lang="en-US"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render</a:t>
            </a:r>
            <a:r>
              <a:rPr kumimoji="0" lang="en-US"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77AA"/>
                </a:solidFill>
                <a:effectLst/>
                <a:latin typeface="Consolas" pitchFamily="49" charset="0"/>
                <a:cs typeface="Arial" pitchFamily="34" charset="0"/>
              </a:rPr>
              <a:t>return</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&lt;</a:t>
            </a:r>
            <a:r>
              <a:rPr kumimoji="0" lang="en-US" b="0" i="0" u="none" strike="noStrike" cap="none" normalizeH="0" baseline="0" dirty="0" smtClean="0">
                <a:ln>
                  <a:noFill/>
                </a:ln>
                <a:solidFill>
                  <a:srgbClr val="990055"/>
                </a:solidFill>
                <a:effectLst/>
                <a:latin typeface="Consolas" pitchFamily="49" charset="0"/>
                <a:cs typeface="Arial" pitchFamily="34" charset="0"/>
              </a:rPr>
              <a:t>div</a:t>
            </a:r>
            <a:r>
              <a:rPr kumimoji="0" lang="en-US" b="0" i="0" u="none" strike="noStrike" cap="none" normalizeH="0" baseline="0" dirty="0" smtClean="0">
                <a:ln>
                  <a:noFill/>
                </a:ln>
                <a:solidFill>
                  <a:srgbClr val="999999"/>
                </a:solidFill>
                <a:effectLst/>
                <a:latin typeface="Consolas" pitchFamily="49" charset="0"/>
                <a:cs typeface="Arial" pitchFamily="34" charset="0"/>
              </a:rPr>
              <a:t>&gt;</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&lt;</a:t>
            </a:r>
            <a:r>
              <a:rPr kumimoji="0" lang="en-US" b="0" i="0" u="none" strike="noStrike" cap="none" normalizeH="0" baseline="0" dirty="0" smtClean="0">
                <a:ln>
                  <a:noFill/>
                </a:ln>
                <a:solidFill>
                  <a:srgbClr val="990055"/>
                </a:solidFill>
                <a:effectLst/>
                <a:latin typeface="Consolas" pitchFamily="49" charset="0"/>
                <a:cs typeface="Arial" pitchFamily="34" charset="0"/>
              </a:rPr>
              <a:t>h1</a:t>
            </a:r>
            <a:r>
              <a:rPr kumimoji="0" lang="en-US" b="0" i="0" u="none" strike="noStrike" cap="none" normalizeH="0" baseline="0" dirty="0" smtClean="0">
                <a:ln>
                  <a:noFill/>
                </a:ln>
                <a:solidFill>
                  <a:srgbClr val="999999"/>
                </a:solidFill>
                <a:effectLst/>
                <a:latin typeface="Consolas" pitchFamily="49" charset="0"/>
                <a:cs typeface="Arial" pitchFamily="34" charset="0"/>
              </a:rPr>
              <a:t>&gt;</a:t>
            </a:r>
            <a:r>
              <a:rPr kumimoji="0" lang="en-US" b="0" i="0" u="none" strike="noStrike" cap="none" normalizeH="0" baseline="0" dirty="0" smtClean="0">
                <a:ln>
                  <a:noFill/>
                </a:ln>
                <a:solidFill>
                  <a:srgbClr val="000000"/>
                </a:solidFill>
                <a:effectLst/>
                <a:latin typeface="Consolas" pitchFamily="49" charset="0"/>
                <a:cs typeface="Arial" pitchFamily="34" charset="0"/>
              </a:rPr>
              <a:t>My Car is </a:t>
            </a:r>
            <a:r>
              <a:rPr lang="en-US" dirty="0" smtClean="0">
                <a:solidFill>
                  <a:srgbClr val="999999"/>
                </a:solidFill>
                <a:latin typeface="Consolas" pitchFamily="49" charset="0"/>
                <a:cs typeface="Arial" pitchFamily="34" charset="0"/>
              </a:rPr>
              <a:t>{</a:t>
            </a:r>
            <a:r>
              <a:rPr lang="en-US" dirty="0" err="1" smtClean="0">
                <a:solidFill>
                  <a:srgbClr val="0077AA"/>
                </a:solidFill>
                <a:latin typeface="Consolas" pitchFamily="49" charset="0"/>
                <a:cs typeface="Arial" pitchFamily="34" charset="0"/>
              </a:rPr>
              <a:t>this</a:t>
            </a:r>
            <a:r>
              <a:rPr lang="en-US" dirty="0" err="1" smtClean="0">
                <a:solidFill>
                  <a:srgbClr val="999999"/>
                </a:solidFill>
                <a:latin typeface="Consolas" pitchFamily="49" charset="0"/>
                <a:cs typeface="Arial" pitchFamily="34" charset="0"/>
              </a:rPr>
              <a:t>.</a:t>
            </a:r>
            <a:r>
              <a:rPr lang="en-US" dirty="0" err="1" smtClean="0">
                <a:solidFill>
                  <a:srgbClr val="000000"/>
                </a:solidFill>
                <a:latin typeface="Consolas" pitchFamily="49" charset="0"/>
                <a:cs typeface="Arial" pitchFamily="34" charset="0"/>
              </a:rPr>
              <a:t>state</a:t>
            </a:r>
            <a:r>
              <a:rPr lang="en-US" dirty="0" err="1" smtClean="0">
                <a:solidFill>
                  <a:srgbClr val="999999"/>
                </a:solidFill>
                <a:latin typeface="Consolas" pitchFamily="49" charset="0"/>
                <a:cs typeface="Arial" pitchFamily="34" charset="0"/>
              </a:rPr>
              <a:t>.</a:t>
            </a:r>
            <a:r>
              <a:rPr lang="en-US" dirty="0" err="1" smtClean="0">
                <a:solidFill>
                  <a:srgbClr val="000000"/>
                </a:solidFill>
                <a:latin typeface="Consolas" pitchFamily="49" charset="0"/>
                <a:cs typeface="Arial" pitchFamily="34" charset="0"/>
              </a:rPr>
              <a:t>brand</a:t>
            </a:r>
            <a:r>
              <a:rPr lang="en-US" dirty="0" smtClean="0">
                <a:solidFill>
                  <a:srgbClr val="999999"/>
                </a:solidFill>
                <a:latin typeface="Consolas" pitchFamily="49" charset="0"/>
                <a:cs typeface="Arial" pitchFamily="34" charset="0"/>
              </a:rPr>
              <a:t>}</a:t>
            </a:r>
            <a:r>
              <a:rPr lang="en-US" dirty="0" smtClean="0">
                <a:solidFill>
                  <a:srgbClr val="000000"/>
                </a:solidFill>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&lt;/</a:t>
            </a:r>
            <a:r>
              <a:rPr kumimoji="0" lang="en-US" b="0" i="0" u="none" strike="noStrike" cap="none" normalizeH="0" baseline="0" dirty="0" smtClean="0">
                <a:ln>
                  <a:noFill/>
                </a:ln>
                <a:solidFill>
                  <a:srgbClr val="990055"/>
                </a:solidFill>
                <a:effectLst/>
                <a:latin typeface="Consolas" pitchFamily="49" charset="0"/>
                <a:cs typeface="Arial" pitchFamily="34" charset="0"/>
              </a:rPr>
              <a:t>h1</a:t>
            </a:r>
            <a:r>
              <a:rPr kumimoji="0" lang="en-US" b="0" i="0" u="none" strike="noStrike" cap="none" normalizeH="0" baseline="0" dirty="0" smtClean="0">
                <a:ln>
                  <a:noFill/>
                </a:ln>
                <a:solidFill>
                  <a:srgbClr val="999999"/>
                </a:solidFill>
                <a:effectLst/>
                <a:latin typeface="Consolas" pitchFamily="49" charset="0"/>
                <a:cs typeface="Arial" pitchFamily="34" charset="0"/>
              </a:rPr>
              <a:t>&gt;</a:t>
            </a:r>
            <a:r>
              <a:rPr kumimoji="0" lang="en-US"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999999"/>
                </a:solidFill>
                <a:effectLst/>
                <a:latin typeface="Consolas" pitchFamily="49" charset="0"/>
                <a:cs typeface="Arial" pitchFamily="34" charset="0"/>
              </a:rPr>
              <a:t>&lt;/</a:t>
            </a:r>
            <a:r>
              <a:rPr kumimoji="0" lang="en-US" b="0" i="0" u="none" strike="noStrike" cap="none" normalizeH="0" baseline="0" dirty="0" smtClean="0">
                <a:ln>
                  <a:noFill/>
                </a:ln>
                <a:solidFill>
                  <a:srgbClr val="990055"/>
                </a:solidFill>
                <a:effectLst/>
                <a:latin typeface="Consolas" pitchFamily="49" charset="0"/>
                <a:cs typeface="Arial" pitchFamily="34" charset="0"/>
              </a:rPr>
              <a:t>div</a:t>
            </a:r>
            <a:r>
              <a:rPr kumimoji="0" lang="en-US" b="0" i="0" u="none" strike="noStrike" cap="none" normalizeH="0" baseline="0" dirty="0" smtClean="0">
                <a:ln>
                  <a:noFill/>
                </a:ln>
                <a:solidFill>
                  <a:srgbClr val="999999"/>
                </a:solidFill>
                <a:effectLst/>
                <a:latin typeface="Consolas" pitchFamily="49" charset="0"/>
                <a:cs typeface="Arial" pitchFamily="34" charset="0"/>
              </a:rPr>
              <a:t>&gt;</a:t>
            </a:r>
            <a:r>
              <a:rPr kumimoji="0" lang="en-US"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528"/>
          </a:xfrm>
        </p:spPr>
        <p:txBody>
          <a:bodyPr>
            <a:noAutofit/>
          </a:bodyPr>
          <a:lstStyle/>
          <a:p>
            <a:r>
              <a:rPr lang="en-US" sz="2400" dirty="0"/>
              <a:t>The </a:t>
            </a:r>
            <a:r>
              <a:rPr lang="en-US" sz="2400" dirty="0" smtClean="0"/>
              <a:t>state</a:t>
            </a:r>
            <a:r>
              <a:rPr lang="en-US" sz="2400" dirty="0"/>
              <a:t> object can contain as many properties as you like:</a:t>
            </a:r>
          </a:p>
        </p:txBody>
      </p:sp>
      <p:sp>
        <p:nvSpPr>
          <p:cNvPr id="7170" name="Rectangle 2"/>
          <p:cNvSpPr>
            <a:spLocks noChangeArrowheads="1"/>
          </p:cNvSpPr>
          <p:nvPr/>
        </p:nvSpPr>
        <p:spPr bwMode="auto">
          <a:xfrm>
            <a:off x="428596" y="628190"/>
            <a:ext cx="8001024" cy="5552701"/>
          </a:xfrm>
          <a:prstGeom prst="rect">
            <a:avLst/>
          </a:prstGeom>
          <a:solidFill>
            <a:srgbClr val="FFFFFF"/>
          </a:solidFill>
          <a:ln w="9525">
            <a:noFill/>
            <a:miter lim="800000"/>
            <a:headEnd/>
            <a:tailEnd/>
          </a:ln>
          <a:effec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itchFamily="49" charset="0"/>
                <a:cs typeface="Arial" pitchFamily="34" charset="0"/>
              </a:rPr>
              <a:t>class</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DD4A68"/>
                </a:solidFill>
                <a:effectLst/>
                <a:latin typeface="Consolas" pitchFamily="49" charset="0"/>
                <a:cs typeface="Arial" pitchFamily="34" charset="0"/>
              </a:rPr>
              <a:t>Car</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0077AA"/>
                </a:solidFill>
                <a:effectLst/>
                <a:latin typeface="Consolas" pitchFamily="49" charset="0"/>
                <a:cs typeface="Arial" pitchFamily="34" charset="0"/>
              </a:rPr>
              <a:t>extends</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err="1" smtClean="0">
                <a:ln>
                  <a:noFill/>
                </a:ln>
                <a:solidFill>
                  <a:srgbClr val="DD4A68"/>
                </a:solidFill>
                <a:effectLst/>
                <a:latin typeface="Consolas" pitchFamily="49" charset="0"/>
                <a:cs typeface="Arial" pitchFamily="34" charset="0"/>
              </a:rPr>
              <a:t>React</a:t>
            </a:r>
            <a:r>
              <a:rPr kumimoji="0" lang="en-US" sz="2000" b="0" i="0" u="none" strike="noStrike" cap="none" normalizeH="0" baseline="0" dirty="0" err="1" smtClean="0">
                <a:ln>
                  <a:noFill/>
                </a:ln>
                <a:solidFill>
                  <a:srgbClr val="999999"/>
                </a:solidFill>
                <a:effectLst/>
                <a:latin typeface="Consolas" pitchFamily="49" charset="0"/>
                <a:cs typeface="Arial" pitchFamily="34" charset="0"/>
              </a:rPr>
              <a:t>.</a:t>
            </a:r>
            <a:r>
              <a:rPr kumimoji="0" lang="en-US" sz="2000" b="0" i="0" u="none" strike="noStrike" cap="none" normalizeH="0" baseline="0" dirty="0" err="1" smtClean="0">
                <a:ln>
                  <a:noFill/>
                </a:ln>
                <a:solidFill>
                  <a:srgbClr val="DD4A68"/>
                </a:solidFill>
                <a:effectLst/>
                <a:latin typeface="Consolas" pitchFamily="49" charset="0"/>
                <a:cs typeface="Arial" pitchFamily="34" charset="0"/>
              </a:rPr>
              <a:t>Component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DD4A68"/>
                </a:solidFill>
                <a:effectLst/>
                <a:latin typeface="Consolas" pitchFamily="49" charset="0"/>
                <a:cs typeface="Arial" pitchFamily="34" charset="0"/>
              </a:rPr>
              <a:t>constructor</a:t>
            </a: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props</a:t>
            </a: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itchFamily="49" charset="0"/>
                <a:cs typeface="Arial" pitchFamily="34" charset="0"/>
              </a:rPr>
              <a:t>super</a:t>
            </a: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props</a:t>
            </a: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endParaRPr lang="en-US" sz="2000" dirty="0">
              <a:solidFill>
                <a:srgbClr val="000000"/>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77AA"/>
                </a:solidFill>
                <a:effectLst/>
                <a:latin typeface="Consolas" pitchFamily="49" charset="0"/>
                <a:cs typeface="Arial" pitchFamily="34" charset="0"/>
              </a:rPr>
              <a:t>this</a:t>
            </a:r>
            <a:r>
              <a:rPr kumimoji="0" lang="en-US" sz="2000" b="0" i="0" u="none" strike="noStrike" cap="none" normalizeH="0" baseline="0" dirty="0" err="1" smtClean="0">
                <a:ln>
                  <a:noFill/>
                </a:ln>
                <a:solidFill>
                  <a:srgbClr val="999999"/>
                </a:solidFill>
                <a:effectLst/>
                <a:latin typeface="Consolas" pitchFamily="49" charset="0"/>
                <a:cs typeface="Arial" pitchFamily="34" charset="0"/>
              </a:rPr>
              <a:t>.</a:t>
            </a:r>
            <a:r>
              <a:rPr kumimoji="0" lang="en-US" sz="2000" b="0" i="0" u="none" strike="noStrike" cap="none" normalizeH="0" baseline="0" dirty="0" err="1" smtClean="0">
                <a:ln>
                  <a:noFill/>
                </a:ln>
                <a:solidFill>
                  <a:srgbClr val="000000"/>
                </a:solidFill>
                <a:effectLst/>
                <a:latin typeface="Consolas" pitchFamily="49" charset="0"/>
                <a:cs typeface="Arial" pitchFamily="34" charset="0"/>
              </a:rPr>
              <a:t>state</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9A6E3A"/>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990055"/>
                </a:solidFill>
                <a:effectLst/>
                <a:latin typeface="Consolas" pitchFamily="49" charset="0"/>
                <a:cs typeface="Arial" pitchFamily="34" charset="0"/>
              </a:rPr>
              <a:t>brand</a:t>
            </a:r>
            <a:r>
              <a:rPr kumimoji="0" lang="en-US" sz="2000" b="0" i="0" u="none" strike="noStrike" cap="none" normalizeH="0" baseline="0" dirty="0" smtClean="0">
                <a:ln>
                  <a:noFill/>
                </a:ln>
                <a:solidFill>
                  <a:srgbClr val="9A6E3A"/>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669900"/>
                </a:solidFill>
                <a:effectLst/>
                <a:latin typeface="Consolas" pitchFamily="49" charset="0"/>
                <a:cs typeface="Arial" pitchFamily="34" charset="0"/>
              </a:rPr>
              <a:t>"Ford"</a:t>
            </a: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990055"/>
                </a:solidFill>
                <a:effectLst/>
                <a:latin typeface="Consolas" pitchFamily="49" charset="0"/>
                <a:cs typeface="Arial" pitchFamily="34" charset="0"/>
              </a:rPr>
              <a:t>model</a:t>
            </a:r>
            <a:r>
              <a:rPr kumimoji="0" lang="en-US" sz="2000" b="0" i="0" u="none" strike="noStrike" cap="none" normalizeH="0" baseline="0" dirty="0" smtClean="0">
                <a:ln>
                  <a:noFill/>
                </a:ln>
                <a:solidFill>
                  <a:srgbClr val="9A6E3A"/>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669900"/>
                </a:solidFill>
                <a:effectLst/>
                <a:latin typeface="Consolas" pitchFamily="49" charset="0"/>
                <a:cs typeface="Arial" pitchFamily="34" charset="0"/>
              </a:rPr>
              <a:t>"Mustang"</a:t>
            </a: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990055"/>
                </a:solidFill>
                <a:effectLst/>
                <a:latin typeface="Consolas" pitchFamily="49" charset="0"/>
                <a:cs typeface="Arial" pitchFamily="34" charset="0"/>
              </a:rPr>
              <a:t>color</a:t>
            </a:r>
            <a:r>
              <a:rPr kumimoji="0" lang="en-US" sz="2000" b="0" i="0" u="none" strike="noStrike" cap="none" normalizeH="0" baseline="0" dirty="0" smtClean="0">
                <a:ln>
                  <a:noFill/>
                </a:ln>
                <a:solidFill>
                  <a:srgbClr val="9A6E3A"/>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669900"/>
                </a:solidFill>
                <a:effectLst/>
                <a:latin typeface="Consolas" pitchFamily="49" charset="0"/>
                <a:cs typeface="Arial" pitchFamily="34" charset="0"/>
              </a:rPr>
              <a:t>"red"</a:t>
            </a: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0055"/>
                </a:solidFill>
                <a:effectLst/>
                <a:latin typeface="Consolas" pitchFamily="49" charset="0"/>
                <a:cs typeface="Arial" pitchFamily="34" charset="0"/>
              </a:rPr>
              <a:t>year</a:t>
            </a:r>
            <a:r>
              <a:rPr kumimoji="0" lang="en-US" sz="2000" b="0" i="0" u="none" strike="noStrike" cap="none" normalizeH="0" baseline="0" dirty="0" smtClean="0">
                <a:ln>
                  <a:noFill/>
                </a:ln>
                <a:solidFill>
                  <a:srgbClr val="9A6E3A"/>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990055"/>
                </a:solidFill>
                <a:effectLst/>
                <a:latin typeface="Consolas" pitchFamily="49" charset="0"/>
                <a:cs typeface="Arial" pitchFamily="34" charset="0"/>
              </a:rPr>
              <a:t>1964</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DD4A68"/>
                </a:solidFill>
                <a:effectLst/>
                <a:latin typeface="Consolas" pitchFamily="49" charset="0"/>
                <a:cs typeface="Arial" pitchFamily="34" charset="0"/>
              </a:rPr>
              <a:t>render</a:t>
            </a: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itchFamily="49" charset="0"/>
                <a:cs typeface="Arial" pitchFamily="34" charset="0"/>
              </a:rPr>
              <a:t>return</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999999"/>
                </a:solidFill>
                <a:effectLst/>
                <a:latin typeface="Consolas" pitchFamily="49" charset="0"/>
                <a:cs typeface="Arial" pitchFamily="34" charset="0"/>
              </a:rPr>
              <a:t>&lt;</a:t>
            </a:r>
            <a:r>
              <a:rPr kumimoji="0" lang="en-US" sz="2000" b="0" i="0" u="none" strike="noStrike" cap="none" normalizeH="0" baseline="0" dirty="0" smtClean="0">
                <a:ln>
                  <a:noFill/>
                </a:ln>
                <a:solidFill>
                  <a:srgbClr val="990055"/>
                </a:solidFill>
                <a:effectLst/>
                <a:latin typeface="Consolas" pitchFamily="49" charset="0"/>
                <a:cs typeface="Arial" pitchFamily="34" charset="0"/>
              </a:rPr>
              <a:t>div</a:t>
            </a:r>
            <a:r>
              <a:rPr kumimoji="0" lang="en-US" sz="2000" b="0" i="0" u="none" strike="noStrike" cap="none" normalizeH="0" baseline="0" dirty="0" smtClean="0">
                <a:ln>
                  <a:noFill/>
                </a:ln>
                <a:solidFill>
                  <a:srgbClr val="999999"/>
                </a:solidFill>
                <a:effectLst/>
                <a:latin typeface="Consolas" pitchFamily="49" charset="0"/>
                <a:cs typeface="Arial" pitchFamily="34" charset="0"/>
              </a:rPr>
              <a:t>&gt;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itchFamily="49" charset="0"/>
                <a:cs typeface="Arial" pitchFamily="34" charset="0"/>
              </a:rPr>
              <a:t>&lt;</a:t>
            </a:r>
            <a:r>
              <a:rPr kumimoji="0" lang="en-US" sz="2000" b="0" i="0" u="none" strike="noStrike" cap="none" normalizeH="0" baseline="0" dirty="0" smtClean="0">
                <a:ln>
                  <a:noFill/>
                </a:ln>
                <a:solidFill>
                  <a:srgbClr val="990055"/>
                </a:solidFill>
                <a:effectLst/>
                <a:latin typeface="Consolas" pitchFamily="49" charset="0"/>
                <a:cs typeface="Arial" pitchFamily="34" charset="0"/>
              </a:rPr>
              <a:t>h1</a:t>
            </a:r>
            <a:r>
              <a:rPr kumimoji="0" lang="en-US" sz="2000" b="0" i="0" u="none" strike="noStrike" cap="none" normalizeH="0" baseline="0" dirty="0" smtClean="0">
                <a:ln>
                  <a:noFill/>
                </a:ln>
                <a:solidFill>
                  <a:srgbClr val="999999"/>
                </a:solidFill>
                <a:effectLst/>
                <a:latin typeface="Consolas" pitchFamily="49" charset="0"/>
                <a:cs typeface="Arial" pitchFamily="34" charset="0"/>
              </a:rPr>
              <a:t>&gt;</a:t>
            </a:r>
            <a:r>
              <a:rPr kumimoji="0" lang="en-US" sz="2000" b="0" i="0" u="none" strike="noStrike" cap="none" normalizeH="0" baseline="0" dirty="0" smtClean="0">
                <a:ln>
                  <a:noFill/>
                </a:ln>
                <a:solidFill>
                  <a:srgbClr val="000000"/>
                </a:solidFill>
                <a:effectLst/>
                <a:latin typeface="Consolas" pitchFamily="49" charset="0"/>
                <a:cs typeface="Arial" pitchFamily="34" charset="0"/>
              </a:rPr>
              <a:t>My Car</a:t>
            </a:r>
            <a:r>
              <a:rPr kumimoji="0" lang="en-US" sz="2000" b="0" i="0" u="none" strike="noStrike" cap="none" normalizeH="0" baseline="0" dirty="0" smtClean="0">
                <a:ln>
                  <a:noFill/>
                </a:ln>
                <a:solidFill>
                  <a:srgbClr val="999999"/>
                </a:solidFill>
                <a:effectLst/>
                <a:latin typeface="Consolas" pitchFamily="49" charset="0"/>
                <a:cs typeface="Arial" pitchFamily="34" charset="0"/>
              </a:rPr>
              <a:t>&lt;/</a:t>
            </a:r>
            <a:r>
              <a:rPr kumimoji="0" lang="en-US" sz="2000" b="0" i="0" u="none" strike="noStrike" cap="none" normalizeH="0" baseline="0" dirty="0" smtClean="0">
                <a:ln>
                  <a:noFill/>
                </a:ln>
                <a:solidFill>
                  <a:srgbClr val="990055"/>
                </a:solidFill>
                <a:effectLst/>
                <a:latin typeface="Consolas" pitchFamily="49" charset="0"/>
                <a:cs typeface="Arial" pitchFamily="34" charset="0"/>
              </a:rPr>
              <a:t>h1</a:t>
            </a:r>
            <a:r>
              <a:rPr kumimoji="0" lang="en-US" sz="2000" b="0" i="0" u="none" strike="noStrike" cap="none" normalizeH="0" baseline="0" dirty="0" smtClean="0">
                <a:ln>
                  <a:noFill/>
                </a:ln>
                <a:solidFill>
                  <a:srgbClr val="999999"/>
                </a:solidFill>
                <a:effectLst/>
                <a:latin typeface="Consolas" pitchFamily="49" charset="0"/>
                <a:cs typeface="Arial" pitchFamily="34" charset="0"/>
              </a:rPr>
              <a:t>&gt;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itchFamily="49" charset="0"/>
                <a:cs typeface="Arial" pitchFamily="34" charset="0"/>
              </a:rPr>
              <a:t>&lt;/</a:t>
            </a:r>
            <a:r>
              <a:rPr kumimoji="0" lang="en-US" sz="2000" b="0" i="0" u="none" strike="noStrike" cap="none" normalizeH="0" baseline="0" dirty="0" smtClean="0">
                <a:ln>
                  <a:noFill/>
                </a:ln>
                <a:solidFill>
                  <a:srgbClr val="990055"/>
                </a:solidFill>
                <a:effectLst/>
                <a:latin typeface="Consolas" pitchFamily="49" charset="0"/>
                <a:cs typeface="Arial" pitchFamily="34" charset="0"/>
              </a:rPr>
              <a:t>div</a:t>
            </a:r>
            <a:r>
              <a:rPr kumimoji="0" lang="en-US" sz="2000" b="0" i="0" u="none" strike="noStrike" cap="none" normalizeH="0" baseline="0" dirty="0" smtClean="0">
                <a:ln>
                  <a:noFill/>
                </a:ln>
                <a:solidFill>
                  <a:srgbClr val="999999"/>
                </a:solidFill>
                <a:effectLst/>
                <a:latin typeface="Consolas" pitchFamily="49" charset="0"/>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654032"/>
          </a:xfrm>
        </p:spPr>
        <p:txBody>
          <a:bodyPr>
            <a:normAutofit fontScale="90000"/>
          </a:bodyPr>
          <a:lstStyle/>
          <a:p>
            <a:r>
              <a:rPr lang="en-US" dirty="0"/>
              <a:t>Using the state Object</a:t>
            </a:r>
            <a:br>
              <a:rPr lang="en-US" dirty="0"/>
            </a:br>
            <a:endParaRPr lang="en-US" dirty="0"/>
          </a:p>
        </p:txBody>
      </p:sp>
      <p:sp>
        <p:nvSpPr>
          <p:cNvPr id="3" name="Content Placeholder 2"/>
          <p:cNvSpPr>
            <a:spLocks noGrp="1"/>
          </p:cNvSpPr>
          <p:nvPr>
            <p:ph sz="quarter" idx="1"/>
          </p:nvPr>
        </p:nvSpPr>
        <p:spPr>
          <a:xfrm>
            <a:off x="457200" y="571480"/>
            <a:ext cx="8229600" cy="5554683"/>
          </a:xfrm>
        </p:spPr>
        <p:txBody>
          <a:bodyPr>
            <a:normAutofit/>
          </a:bodyPr>
          <a:lstStyle/>
          <a:p>
            <a:r>
              <a:rPr lang="en-US" sz="2000" dirty="0"/>
              <a:t>Refer to the </a:t>
            </a:r>
            <a:r>
              <a:rPr lang="en-US" sz="2000" dirty="0" smtClean="0"/>
              <a:t>state</a:t>
            </a:r>
            <a:r>
              <a:rPr lang="en-US" sz="2000" dirty="0"/>
              <a:t> object anywhere in the component by using the </a:t>
            </a:r>
            <a:r>
              <a:rPr lang="en-US" sz="2000" dirty="0" err="1" smtClean="0"/>
              <a:t>this.state.</a:t>
            </a:r>
            <a:r>
              <a:rPr lang="en-US" sz="2000" i="1" dirty="0" err="1" smtClean="0"/>
              <a:t>propertyname</a:t>
            </a:r>
            <a:r>
              <a:rPr lang="en-US" sz="2000" dirty="0"/>
              <a:t> syntax:</a:t>
            </a:r>
          </a:p>
        </p:txBody>
      </p:sp>
      <p:sp>
        <p:nvSpPr>
          <p:cNvPr id="8194" name="Rectangle 2"/>
          <p:cNvSpPr>
            <a:spLocks noChangeArrowheads="1"/>
          </p:cNvSpPr>
          <p:nvPr/>
        </p:nvSpPr>
        <p:spPr bwMode="auto">
          <a:xfrm>
            <a:off x="428596" y="1357298"/>
            <a:ext cx="8072462" cy="4998703"/>
          </a:xfrm>
          <a:prstGeom prst="rect">
            <a:avLst/>
          </a:prstGeom>
          <a:solidFill>
            <a:srgbClr val="FFFFFF"/>
          </a:solidFill>
          <a:ln w="9525">
            <a:noFill/>
            <a:miter lim="800000"/>
            <a:headEnd/>
            <a:tailEnd/>
          </a:ln>
          <a:effec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itchFamily="49" charset="0"/>
                <a:cs typeface="Arial" pitchFamily="34" charset="0"/>
              </a:rPr>
              <a:t>class</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DD4A68"/>
                </a:solidFill>
                <a:effectLst/>
                <a:latin typeface="Consolas" pitchFamily="49" charset="0"/>
                <a:cs typeface="Arial" pitchFamily="34" charset="0"/>
              </a:rPr>
              <a:t>Car</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0077AA"/>
                </a:solidFill>
                <a:effectLst/>
                <a:latin typeface="Consolas" pitchFamily="49" charset="0"/>
                <a:cs typeface="Arial" pitchFamily="34" charset="0"/>
              </a:rPr>
              <a:t>extends</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err="1" smtClean="0">
                <a:ln>
                  <a:noFill/>
                </a:ln>
                <a:solidFill>
                  <a:srgbClr val="DD4A68"/>
                </a:solidFill>
                <a:effectLst/>
                <a:latin typeface="Consolas" pitchFamily="49" charset="0"/>
                <a:cs typeface="Arial" pitchFamily="34" charset="0"/>
              </a:rPr>
              <a:t>React</a:t>
            </a:r>
            <a:r>
              <a:rPr kumimoji="0" lang="en-US" sz="1600" b="0" i="0" u="none" strike="noStrike" cap="none" normalizeH="0" baseline="0" dirty="0" err="1" smtClean="0">
                <a:ln>
                  <a:noFill/>
                </a:ln>
                <a:solidFill>
                  <a:srgbClr val="999999"/>
                </a:solidFill>
                <a:effectLst/>
                <a:latin typeface="Consolas" pitchFamily="49" charset="0"/>
                <a:cs typeface="Arial" pitchFamily="34" charset="0"/>
              </a:rPr>
              <a:t>.</a:t>
            </a:r>
            <a:r>
              <a:rPr kumimoji="0" lang="en-US" sz="1600" b="0" i="0" u="none" strike="noStrike" cap="none" normalizeH="0" baseline="0" dirty="0" err="1" smtClean="0">
                <a:ln>
                  <a:noFill/>
                </a:ln>
                <a:solidFill>
                  <a:srgbClr val="DD4A68"/>
                </a:solidFill>
                <a:effectLst/>
                <a:latin typeface="Consolas" pitchFamily="49" charset="0"/>
                <a:cs typeface="Arial" pitchFamily="34" charset="0"/>
              </a:rPr>
              <a:t>Component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DD4A68"/>
                </a:solidFill>
                <a:effectLst/>
                <a:latin typeface="Consolas" pitchFamily="49" charset="0"/>
                <a:cs typeface="Arial" pitchFamily="34" charset="0"/>
              </a:rPr>
              <a:t>constructor</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props</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0077AA"/>
                </a:solidFill>
                <a:effectLst/>
                <a:latin typeface="Consolas" pitchFamily="49" charset="0"/>
                <a:cs typeface="Arial" pitchFamily="34" charset="0"/>
              </a:rPr>
              <a:t>super</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props</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77AA"/>
                </a:solidFill>
                <a:effectLst/>
                <a:latin typeface="Consolas" pitchFamily="49" charset="0"/>
                <a:cs typeface="Arial" pitchFamily="34" charset="0"/>
              </a:rPr>
              <a:t>this</a:t>
            </a:r>
            <a:r>
              <a:rPr kumimoji="0" lang="en-US" sz="1600" b="0" i="0" u="none" strike="noStrike" cap="none" normalizeH="0" baseline="0" dirty="0" err="1" smtClean="0">
                <a:ln>
                  <a:noFill/>
                </a:ln>
                <a:solidFill>
                  <a:srgbClr val="999999"/>
                </a:solidFill>
                <a:effectLst/>
                <a:latin typeface="Consolas" pitchFamily="49" charset="0"/>
                <a:cs typeface="Arial" pitchFamily="34" charset="0"/>
              </a:rPr>
              <a:t>.</a:t>
            </a:r>
            <a:r>
              <a:rPr kumimoji="0" lang="en-US" sz="1600" b="0" i="0" u="none" strike="noStrike" cap="none" normalizeH="0" baseline="0" dirty="0" err="1" smtClean="0">
                <a:ln>
                  <a:noFill/>
                </a:ln>
                <a:solidFill>
                  <a:srgbClr val="000000"/>
                </a:solidFill>
                <a:effectLst/>
                <a:latin typeface="Consolas" pitchFamily="49" charset="0"/>
                <a:cs typeface="Arial" pitchFamily="34" charset="0"/>
              </a:rPr>
              <a:t>state</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9A6E3A"/>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990055"/>
                </a:solidFill>
                <a:effectLst/>
                <a:latin typeface="Consolas" pitchFamily="49" charset="0"/>
                <a:cs typeface="Arial" pitchFamily="34" charset="0"/>
              </a:rPr>
              <a:t>brand</a:t>
            </a:r>
            <a:r>
              <a:rPr kumimoji="0" lang="en-US" sz="1600" b="0" i="0" u="none" strike="noStrike" cap="none" normalizeH="0" baseline="0" dirty="0" smtClean="0">
                <a:ln>
                  <a:noFill/>
                </a:ln>
                <a:solidFill>
                  <a:srgbClr val="9A6E3A"/>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669900"/>
                </a:solidFill>
                <a:effectLst/>
                <a:latin typeface="Consolas" pitchFamily="49" charset="0"/>
                <a:cs typeface="Arial" pitchFamily="34" charset="0"/>
              </a:rPr>
              <a:t>"Ford"</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990055"/>
                </a:solidFill>
                <a:effectLst/>
                <a:latin typeface="Consolas" pitchFamily="49" charset="0"/>
                <a:cs typeface="Arial" pitchFamily="34" charset="0"/>
              </a:rPr>
              <a:t>model</a:t>
            </a:r>
            <a:r>
              <a:rPr kumimoji="0" lang="en-US" sz="1600" b="0" i="0" u="none" strike="noStrike" cap="none" normalizeH="0" baseline="0" dirty="0" smtClean="0">
                <a:ln>
                  <a:noFill/>
                </a:ln>
                <a:solidFill>
                  <a:srgbClr val="9A6E3A"/>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669900"/>
                </a:solidFill>
                <a:effectLst/>
                <a:latin typeface="Consolas" pitchFamily="49" charset="0"/>
                <a:cs typeface="Arial" pitchFamily="34" charset="0"/>
              </a:rPr>
              <a:t>"Mustang"</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990055"/>
                </a:solidFill>
                <a:effectLst/>
                <a:latin typeface="Consolas" pitchFamily="49" charset="0"/>
                <a:cs typeface="Arial" pitchFamily="34" charset="0"/>
              </a:rPr>
              <a:t>color</a:t>
            </a:r>
            <a:r>
              <a:rPr kumimoji="0" lang="en-US" sz="1600" b="0" i="0" u="none" strike="noStrike" cap="none" normalizeH="0" baseline="0" dirty="0" smtClean="0">
                <a:ln>
                  <a:noFill/>
                </a:ln>
                <a:solidFill>
                  <a:srgbClr val="9A6E3A"/>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669900"/>
                </a:solidFill>
                <a:effectLst/>
                <a:latin typeface="Consolas" pitchFamily="49" charset="0"/>
                <a:cs typeface="Arial" pitchFamily="34" charset="0"/>
              </a:rPr>
              <a:t>"red"</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990055"/>
                </a:solidFill>
                <a:effectLst/>
                <a:latin typeface="Consolas" pitchFamily="49" charset="0"/>
                <a:cs typeface="Arial" pitchFamily="34" charset="0"/>
              </a:rPr>
              <a:t>year</a:t>
            </a:r>
            <a:r>
              <a:rPr kumimoji="0" lang="en-US" sz="1600" b="0" i="0" u="none" strike="noStrike" cap="none" normalizeH="0" baseline="0" dirty="0" smtClean="0">
                <a:ln>
                  <a:noFill/>
                </a:ln>
                <a:solidFill>
                  <a:srgbClr val="9A6E3A"/>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990055"/>
                </a:solidFill>
                <a:effectLst/>
                <a:latin typeface="Consolas" pitchFamily="49" charset="0"/>
                <a:cs typeface="Arial" pitchFamily="34" charset="0"/>
              </a:rPr>
              <a:t>1964</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DD4A68"/>
                </a:solidFill>
                <a:effectLst/>
                <a:latin typeface="Consolas" pitchFamily="49" charset="0"/>
                <a:cs typeface="Arial" pitchFamily="34" charset="0"/>
              </a:rPr>
              <a:t>render</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itchFamily="49" charset="0"/>
                <a:cs typeface="Arial" pitchFamily="34" charset="0"/>
              </a:rPr>
              <a:t>return</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999999"/>
                </a:solidFill>
                <a:effectLst/>
                <a:latin typeface="Consolas" pitchFamily="49" charset="0"/>
                <a:cs typeface="Arial" pitchFamily="34" charset="0"/>
              </a:rPr>
              <a:t>&lt;</a:t>
            </a:r>
            <a:r>
              <a:rPr kumimoji="0" lang="en-US" sz="1600" b="0" i="0" u="none" strike="noStrike" cap="none" normalizeH="0" baseline="0" dirty="0" smtClean="0">
                <a:ln>
                  <a:noFill/>
                </a:ln>
                <a:solidFill>
                  <a:srgbClr val="990055"/>
                </a:solidFill>
                <a:effectLst/>
                <a:latin typeface="Consolas" pitchFamily="49" charset="0"/>
                <a:cs typeface="Arial" pitchFamily="34" charset="0"/>
              </a:rPr>
              <a:t>div</a:t>
            </a:r>
            <a:r>
              <a:rPr kumimoji="0" lang="en-US" sz="1600" b="0" i="0" u="none" strike="noStrike" cap="none" normalizeH="0" baseline="0" dirty="0" smtClean="0">
                <a:ln>
                  <a:noFill/>
                </a:ln>
                <a:solidFill>
                  <a:srgbClr val="999999"/>
                </a:solidFill>
                <a:effectLst/>
                <a:latin typeface="Consolas" pitchFamily="49" charset="0"/>
                <a:cs typeface="Arial" pitchFamily="34" charset="0"/>
              </a:rPr>
              <a:t>&gt;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999999"/>
                </a:solidFill>
                <a:effectLst/>
                <a:latin typeface="Consolas" pitchFamily="49" charset="0"/>
                <a:cs typeface="Arial" pitchFamily="34" charset="0"/>
              </a:rPr>
              <a:t>&lt;</a:t>
            </a:r>
            <a:r>
              <a:rPr kumimoji="0" lang="en-US" sz="1600" b="0" i="0" u="none" strike="noStrike" cap="none" normalizeH="0" baseline="0" dirty="0" smtClean="0">
                <a:ln>
                  <a:noFill/>
                </a:ln>
                <a:solidFill>
                  <a:srgbClr val="990055"/>
                </a:solidFill>
                <a:effectLst/>
                <a:latin typeface="Consolas" pitchFamily="49" charset="0"/>
                <a:cs typeface="Arial" pitchFamily="34" charset="0"/>
              </a:rPr>
              <a:t>h1</a:t>
            </a:r>
            <a:r>
              <a:rPr kumimoji="0" lang="en-US" sz="1600" b="0" i="0" u="none" strike="noStrike" cap="none" normalizeH="0" baseline="0" dirty="0" smtClean="0">
                <a:ln>
                  <a:noFill/>
                </a:ln>
                <a:solidFill>
                  <a:srgbClr val="999999"/>
                </a:solidFill>
                <a:effectLst/>
                <a:latin typeface="Consolas" pitchFamily="49" charset="0"/>
                <a:cs typeface="Arial" pitchFamily="34" charset="0"/>
              </a:rPr>
              <a:t>&gt;</a:t>
            </a:r>
            <a:r>
              <a:rPr kumimoji="0" lang="en-US" sz="1600" b="0" i="0" u="none" strike="noStrike" cap="none" normalizeH="0" baseline="0" dirty="0" smtClean="0">
                <a:ln>
                  <a:noFill/>
                </a:ln>
                <a:solidFill>
                  <a:srgbClr val="000000"/>
                </a:solidFill>
                <a:effectLst/>
                <a:latin typeface="Consolas" pitchFamily="49" charset="0"/>
                <a:cs typeface="Arial" pitchFamily="34" charset="0"/>
              </a:rPr>
              <a:t>My </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err="1" smtClean="0">
                <a:ln>
                  <a:noFill/>
                </a:ln>
                <a:solidFill>
                  <a:srgbClr val="0077AA"/>
                </a:solidFill>
                <a:effectLst/>
                <a:latin typeface="Consolas" pitchFamily="49" charset="0"/>
                <a:cs typeface="Arial" pitchFamily="34" charset="0"/>
              </a:rPr>
              <a:t>this</a:t>
            </a:r>
            <a:r>
              <a:rPr kumimoji="0" lang="en-US" sz="1600" b="0" i="0" u="none" strike="noStrike" cap="none" normalizeH="0" baseline="0" dirty="0" err="1" smtClean="0">
                <a:ln>
                  <a:noFill/>
                </a:ln>
                <a:solidFill>
                  <a:srgbClr val="999999"/>
                </a:solidFill>
                <a:effectLst/>
                <a:latin typeface="Consolas" pitchFamily="49" charset="0"/>
                <a:cs typeface="Arial" pitchFamily="34" charset="0"/>
              </a:rPr>
              <a:t>.</a:t>
            </a:r>
            <a:r>
              <a:rPr kumimoji="0" lang="en-US" sz="1600" b="0" i="0" u="none" strike="noStrike" cap="none" normalizeH="0" baseline="0" dirty="0" err="1" smtClean="0">
                <a:ln>
                  <a:noFill/>
                </a:ln>
                <a:solidFill>
                  <a:srgbClr val="000000"/>
                </a:solidFill>
                <a:effectLst/>
                <a:latin typeface="Consolas" pitchFamily="49" charset="0"/>
                <a:cs typeface="Arial" pitchFamily="34" charset="0"/>
              </a:rPr>
              <a:t>state</a:t>
            </a:r>
            <a:r>
              <a:rPr kumimoji="0" lang="en-US" sz="1600" b="0" i="0" u="none" strike="noStrike" cap="none" normalizeH="0" baseline="0" dirty="0" err="1" smtClean="0">
                <a:ln>
                  <a:noFill/>
                </a:ln>
                <a:solidFill>
                  <a:srgbClr val="999999"/>
                </a:solidFill>
                <a:effectLst/>
                <a:latin typeface="Consolas" pitchFamily="49" charset="0"/>
                <a:cs typeface="Arial" pitchFamily="34" charset="0"/>
              </a:rPr>
              <a:t>.</a:t>
            </a:r>
            <a:r>
              <a:rPr kumimoji="0" lang="en-US" sz="1600" b="0" i="0" u="none" strike="noStrike" cap="none" normalizeH="0" baseline="0" dirty="0" err="1" smtClean="0">
                <a:ln>
                  <a:noFill/>
                </a:ln>
                <a:solidFill>
                  <a:srgbClr val="000000"/>
                </a:solidFill>
                <a:effectLst/>
                <a:latin typeface="Consolas" pitchFamily="49" charset="0"/>
                <a:cs typeface="Arial" pitchFamily="34" charset="0"/>
              </a:rPr>
              <a:t>brand</a:t>
            </a:r>
            <a:r>
              <a:rPr kumimoji="0" lang="en-US" sz="1600" b="0" i="0" u="none" strike="noStrike" cap="none" normalizeH="0" baseline="0" dirty="0" smtClean="0">
                <a:ln>
                  <a:noFill/>
                </a:ln>
                <a:solidFill>
                  <a:srgbClr val="999999"/>
                </a:solidFill>
                <a:effectLst/>
                <a:latin typeface="Consolas" pitchFamily="49" charset="0"/>
                <a:cs typeface="Arial" pitchFamily="34" charset="0"/>
              </a:rPr>
              <a:t>}&lt;/</a:t>
            </a:r>
            <a:r>
              <a:rPr kumimoji="0" lang="en-US" sz="1600" b="0" i="0" u="none" strike="noStrike" cap="none" normalizeH="0" baseline="0" dirty="0" smtClean="0">
                <a:ln>
                  <a:noFill/>
                </a:ln>
                <a:solidFill>
                  <a:srgbClr val="990055"/>
                </a:solidFill>
                <a:effectLst/>
                <a:latin typeface="Consolas" pitchFamily="49" charset="0"/>
                <a:cs typeface="Arial" pitchFamily="34" charset="0"/>
              </a:rPr>
              <a:t>h1</a:t>
            </a:r>
            <a:r>
              <a:rPr kumimoji="0" lang="en-US" sz="1600" b="0" i="0" u="none" strike="noStrike" cap="none" normalizeH="0" baseline="0" dirty="0" smtClean="0">
                <a:ln>
                  <a:noFill/>
                </a:ln>
                <a:solidFill>
                  <a:srgbClr val="999999"/>
                </a:solidFill>
                <a:effectLst/>
                <a:latin typeface="Consolas" pitchFamily="49" charset="0"/>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999999"/>
                </a:solidFill>
                <a:effectLst/>
                <a:latin typeface="Consolas" pitchFamily="49" charset="0"/>
                <a:cs typeface="Arial" pitchFamily="34" charset="0"/>
              </a:rPr>
              <a:t>&lt;</a:t>
            </a:r>
            <a:r>
              <a:rPr kumimoji="0" lang="en-US" sz="1600" b="0" i="0" u="none" strike="noStrike" cap="none" normalizeH="0" baseline="0" dirty="0" smtClean="0">
                <a:ln>
                  <a:noFill/>
                </a:ln>
                <a:solidFill>
                  <a:srgbClr val="990055"/>
                </a:solidFill>
                <a:effectLst/>
                <a:latin typeface="Consolas" pitchFamily="49" charset="0"/>
                <a:cs typeface="Arial" pitchFamily="34" charset="0"/>
              </a:rPr>
              <a:t>p</a:t>
            </a:r>
            <a:r>
              <a:rPr kumimoji="0" lang="en-US" sz="1600" b="0" i="0" u="none" strike="noStrike" cap="none" normalizeH="0" baseline="0" dirty="0" smtClean="0">
                <a:ln>
                  <a:noFill/>
                </a:ln>
                <a:solidFill>
                  <a:srgbClr val="999999"/>
                </a:solidFill>
                <a:effectLst/>
                <a:latin typeface="Consolas" pitchFamily="49" charset="0"/>
                <a:cs typeface="Arial" pitchFamily="34" charset="0"/>
              </a:rPr>
              <a:t>&gt;</a:t>
            </a:r>
            <a:r>
              <a:rPr kumimoji="0" lang="en-US" sz="1600" b="0" i="0" u="none" strike="noStrike" cap="none" normalizeH="0" baseline="0" dirty="0" smtClean="0">
                <a:ln>
                  <a:noFill/>
                </a:ln>
                <a:solidFill>
                  <a:srgbClr val="000000"/>
                </a:solidFill>
                <a:effectLst/>
                <a:latin typeface="Consolas" pitchFamily="49" charset="0"/>
                <a:cs typeface="Arial" pitchFamily="34" charset="0"/>
              </a:rPr>
              <a:t> It is a </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err="1" smtClean="0">
                <a:ln>
                  <a:noFill/>
                </a:ln>
                <a:solidFill>
                  <a:srgbClr val="0077AA"/>
                </a:solidFill>
                <a:effectLst/>
                <a:latin typeface="Consolas" pitchFamily="49" charset="0"/>
                <a:cs typeface="Arial" pitchFamily="34" charset="0"/>
              </a:rPr>
              <a:t>this</a:t>
            </a:r>
            <a:r>
              <a:rPr kumimoji="0" lang="en-US" sz="1600" b="0" i="0" u="none" strike="noStrike" cap="none" normalizeH="0" baseline="0" dirty="0" err="1" smtClean="0">
                <a:ln>
                  <a:noFill/>
                </a:ln>
                <a:solidFill>
                  <a:srgbClr val="999999"/>
                </a:solidFill>
                <a:effectLst/>
                <a:latin typeface="Consolas" pitchFamily="49" charset="0"/>
                <a:cs typeface="Arial" pitchFamily="34" charset="0"/>
              </a:rPr>
              <a:t>.</a:t>
            </a:r>
            <a:r>
              <a:rPr kumimoji="0" lang="en-US" sz="1600" b="0" i="0" u="none" strike="noStrike" cap="none" normalizeH="0" baseline="0" dirty="0" err="1" smtClean="0">
                <a:ln>
                  <a:noFill/>
                </a:ln>
                <a:solidFill>
                  <a:srgbClr val="000000"/>
                </a:solidFill>
                <a:effectLst/>
                <a:latin typeface="Consolas" pitchFamily="49" charset="0"/>
                <a:cs typeface="Arial" pitchFamily="34" charset="0"/>
              </a:rPr>
              <a:t>state</a:t>
            </a:r>
            <a:r>
              <a:rPr kumimoji="0" lang="en-US" sz="1600" b="0" i="0" u="none" strike="noStrike" cap="none" normalizeH="0" baseline="0" dirty="0" err="1" smtClean="0">
                <a:ln>
                  <a:noFill/>
                </a:ln>
                <a:solidFill>
                  <a:srgbClr val="999999"/>
                </a:solidFill>
                <a:effectLst/>
                <a:latin typeface="Consolas" pitchFamily="49" charset="0"/>
                <a:cs typeface="Arial" pitchFamily="34" charset="0"/>
              </a:rPr>
              <a:t>.</a:t>
            </a:r>
            <a:r>
              <a:rPr kumimoji="0" lang="en-US" sz="1600" b="0" i="0" u="none" strike="noStrike" cap="none" normalizeH="0" baseline="0" dirty="0" err="1" smtClean="0">
                <a:ln>
                  <a:noFill/>
                </a:ln>
                <a:solidFill>
                  <a:srgbClr val="000000"/>
                </a:solidFill>
                <a:effectLst/>
                <a:latin typeface="Consolas" pitchFamily="49" charset="0"/>
                <a:cs typeface="Arial" pitchFamily="34" charset="0"/>
              </a:rPr>
              <a:t>color</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err="1" smtClean="0">
                <a:ln>
                  <a:noFill/>
                </a:ln>
                <a:solidFill>
                  <a:srgbClr val="0077AA"/>
                </a:solidFill>
                <a:effectLst/>
                <a:latin typeface="Consolas" pitchFamily="49" charset="0"/>
                <a:cs typeface="Arial" pitchFamily="34" charset="0"/>
              </a:rPr>
              <a:t>this</a:t>
            </a:r>
            <a:r>
              <a:rPr kumimoji="0" lang="en-US" sz="1600" b="0" i="0" u="none" strike="noStrike" cap="none" normalizeH="0" baseline="0" dirty="0" err="1" smtClean="0">
                <a:ln>
                  <a:noFill/>
                </a:ln>
                <a:solidFill>
                  <a:srgbClr val="999999"/>
                </a:solidFill>
                <a:effectLst/>
                <a:latin typeface="Consolas" pitchFamily="49" charset="0"/>
                <a:cs typeface="Arial" pitchFamily="34" charset="0"/>
              </a:rPr>
              <a:t>.</a:t>
            </a:r>
            <a:r>
              <a:rPr kumimoji="0" lang="en-US" sz="1600" b="0" i="0" u="none" strike="noStrike" cap="none" normalizeH="0" baseline="0" dirty="0" err="1" smtClean="0">
                <a:ln>
                  <a:noFill/>
                </a:ln>
                <a:solidFill>
                  <a:srgbClr val="000000"/>
                </a:solidFill>
                <a:effectLst/>
                <a:latin typeface="Consolas" pitchFamily="49" charset="0"/>
                <a:cs typeface="Arial" pitchFamily="34" charset="0"/>
              </a:rPr>
              <a:t>state</a:t>
            </a:r>
            <a:r>
              <a:rPr kumimoji="0" lang="en-US" sz="1600" b="0" i="0" u="none" strike="noStrike" cap="none" normalizeH="0" baseline="0" dirty="0" err="1" smtClean="0">
                <a:ln>
                  <a:noFill/>
                </a:ln>
                <a:solidFill>
                  <a:srgbClr val="999999"/>
                </a:solidFill>
                <a:effectLst/>
                <a:latin typeface="Consolas" pitchFamily="49" charset="0"/>
                <a:cs typeface="Arial" pitchFamily="34" charset="0"/>
              </a:rPr>
              <a:t>.</a:t>
            </a:r>
            <a:r>
              <a:rPr kumimoji="0" lang="en-US" sz="1600" b="0" i="0" u="none" strike="noStrike" cap="none" normalizeH="0" baseline="0" dirty="0" err="1" smtClean="0">
                <a:ln>
                  <a:noFill/>
                </a:ln>
                <a:solidFill>
                  <a:srgbClr val="000000"/>
                </a:solidFill>
                <a:effectLst/>
                <a:latin typeface="Consolas" pitchFamily="49" charset="0"/>
                <a:cs typeface="Arial" pitchFamily="34" charset="0"/>
              </a:rPr>
              <a:t>model</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from </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err="1" smtClean="0">
                <a:ln>
                  <a:noFill/>
                </a:ln>
                <a:solidFill>
                  <a:srgbClr val="0077AA"/>
                </a:solidFill>
                <a:effectLst/>
                <a:latin typeface="Consolas" pitchFamily="49" charset="0"/>
                <a:cs typeface="Arial" pitchFamily="34" charset="0"/>
              </a:rPr>
              <a:t>this</a:t>
            </a:r>
            <a:r>
              <a:rPr kumimoji="0" lang="en-US" sz="1600" b="0" i="0" u="none" strike="noStrike" cap="none" normalizeH="0" baseline="0" dirty="0" err="1" smtClean="0">
                <a:ln>
                  <a:noFill/>
                </a:ln>
                <a:solidFill>
                  <a:srgbClr val="999999"/>
                </a:solidFill>
                <a:effectLst/>
                <a:latin typeface="Consolas" pitchFamily="49" charset="0"/>
                <a:cs typeface="Arial" pitchFamily="34" charset="0"/>
              </a:rPr>
              <a:t>.</a:t>
            </a:r>
            <a:r>
              <a:rPr kumimoji="0" lang="en-US" sz="1600" b="0" i="0" u="none" strike="noStrike" cap="none" normalizeH="0" baseline="0" dirty="0" err="1" smtClean="0">
                <a:ln>
                  <a:noFill/>
                </a:ln>
                <a:solidFill>
                  <a:srgbClr val="000000"/>
                </a:solidFill>
                <a:effectLst/>
                <a:latin typeface="Consolas" pitchFamily="49" charset="0"/>
                <a:cs typeface="Arial" pitchFamily="34" charset="0"/>
              </a:rPr>
              <a:t>state</a:t>
            </a:r>
            <a:r>
              <a:rPr kumimoji="0" lang="en-US" sz="1600" b="0" i="0" u="none" strike="noStrike" cap="none" normalizeH="0" baseline="0" dirty="0" err="1" smtClean="0">
                <a:ln>
                  <a:noFill/>
                </a:ln>
                <a:solidFill>
                  <a:srgbClr val="999999"/>
                </a:solidFill>
                <a:effectLst/>
                <a:latin typeface="Consolas" pitchFamily="49" charset="0"/>
                <a:cs typeface="Arial" pitchFamily="34" charset="0"/>
              </a:rPr>
              <a:t>.</a:t>
            </a:r>
            <a:r>
              <a:rPr kumimoji="0" lang="en-US" sz="1600" b="0" i="0" u="none" strike="noStrike" cap="none" normalizeH="0" baseline="0" dirty="0" err="1" smtClean="0">
                <a:ln>
                  <a:noFill/>
                </a:ln>
                <a:solidFill>
                  <a:srgbClr val="000000"/>
                </a:solidFill>
                <a:effectLst/>
                <a:latin typeface="Consolas" pitchFamily="49" charset="0"/>
                <a:cs typeface="Arial" pitchFamily="34" charset="0"/>
              </a:rPr>
              <a:t>year</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999999"/>
                </a:solidFill>
                <a:effectLst/>
                <a:latin typeface="Consolas" pitchFamily="49" charset="0"/>
                <a:cs typeface="Arial" pitchFamily="34" charset="0"/>
              </a:rPr>
              <a:t>&lt;/</a:t>
            </a:r>
            <a:r>
              <a:rPr kumimoji="0" lang="en-US" sz="1600" b="0" i="0" u="none" strike="noStrike" cap="none" normalizeH="0" baseline="0" dirty="0" smtClean="0">
                <a:ln>
                  <a:noFill/>
                </a:ln>
                <a:solidFill>
                  <a:srgbClr val="990055"/>
                </a:solidFill>
                <a:effectLst/>
                <a:latin typeface="Consolas" pitchFamily="49" charset="0"/>
                <a:cs typeface="Arial" pitchFamily="34" charset="0"/>
              </a:rPr>
              <a:t>p</a:t>
            </a:r>
            <a:r>
              <a:rPr kumimoji="0" lang="en-US" sz="1600" b="0" i="0" u="none" strike="noStrike" cap="none" normalizeH="0" baseline="0" dirty="0" smtClean="0">
                <a:ln>
                  <a:noFill/>
                </a:ln>
                <a:solidFill>
                  <a:srgbClr val="999999"/>
                </a:solidFill>
                <a:effectLst/>
                <a:latin typeface="Consolas" pitchFamily="49" charset="0"/>
                <a:cs typeface="Arial" pitchFamily="34" charset="0"/>
              </a:rPr>
              <a:t>&gt;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999999"/>
                </a:solidFill>
                <a:effectLst/>
                <a:latin typeface="Consolas" pitchFamily="49" charset="0"/>
                <a:cs typeface="Arial" pitchFamily="34" charset="0"/>
              </a:rPr>
              <a:t>&lt;/</a:t>
            </a:r>
            <a:r>
              <a:rPr kumimoji="0" lang="en-US" sz="1600" b="0" i="0" u="none" strike="noStrike" cap="none" normalizeH="0" baseline="0" dirty="0" smtClean="0">
                <a:ln>
                  <a:noFill/>
                </a:ln>
                <a:solidFill>
                  <a:srgbClr val="990055"/>
                </a:solidFill>
                <a:effectLst/>
                <a:latin typeface="Consolas" pitchFamily="49" charset="0"/>
                <a:cs typeface="Arial" pitchFamily="34" charset="0"/>
              </a:rPr>
              <a:t>div</a:t>
            </a:r>
            <a:r>
              <a:rPr kumimoji="0" lang="en-US" sz="1600" b="0" i="0" u="none" strike="noStrike" cap="none" normalizeH="0" baseline="0" dirty="0" smtClean="0">
                <a:ln>
                  <a:noFill/>
                </a:ln>
                <a:solidFill>
                  <a:srgbClr val="999999"/>
                </a:solidFill>
                <a:effectLst/>
                <a:latin typeface="Consolas" pitchFamily="49" charset="0"/>
                <a:cs typeface="Arial" pitchFamily="34" charset="0"/>
              </a:rPr>
              <a:t>&gt;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999999"/>
                </a:solidFill>
                <a:effectLst/>
                <a:latin typeface="Consolas" pitchFamily="49" charset="0"/>
                <a:cs typeface="Arial" pitchFamily="34" charset="0"/>
              </a:rPr>
              <a: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285728"/>
            <a:ext cx="4038600" cy="5840435"/>
          </a:xfrm>
        </p:spPr>
        <p:txBody>
          <a:bodyPr>
            <a:normAutofit fontScale="92500" lnSpcReduction="10000"/>
          </a:bodyPr>
          <a:lstStyle/>
          <a:p>
            <a:pPr>
              <a:buNone/>
            </a:pPr>
            <a:r>
              <a:rPr lang="en-US" sz="1400" dirty="0"/>
              <a:t>import</a:t>
            </a:r>
            <a:r>
              <a:rPr lang="en-US" sz="1400" dirty="0" smtClean="0"/>
              <a:t> React </a:t>
            </a:r>
            <a:r>
              <a:rPr lang="en-US" sz="1400" dirty="0"/>
              <a:t>from</a:t>
            </a:r>
            <a:r>
              <a:rPr lang="en-US" sz="1400" dirty="0" smtClean="0"/>
              <a:t> </a:t>
            </a:r>
            <a:r>
              <a:rPr lang="en-US" sz="1400" dirty="0"/>
              <a:t>'react';</a:t>
            </a:r>
            <a:r>
              <a:rPr lang="en-US" sz="1400" dirty="0" smtClean="0"/>
              <a:t> </a:t>
            </a:r>
          </a:p>
          <a:p>
            <a:pPr>
              <a:buNone/>
            </a:pPr>
            <a:r>
              <a:rPr lang="en-US" sz="1400" dirty="0" smtClean="0"/>
              <a:t>Import </a:t>
            </a:r>
            <a:r>
              <a:rPr lang="en-US" sz="1400" dirty="0" err="1" smtClean="0"/>
              <a:t>ReactDOM</a:t>
            </a:r>
            <a:r>
              <a:rPr lang="en-US" sz="1400" dirty="0" smtClean="0"/>
              <a:t> </a:t>
            </a:r>
            <a:r>
              <a:rPr lang="en-US" sz="1400" dirty="0"/>
              <a:t>from</a:t>
            </a:r>
            <a:r>
              <a:rPr lang="en-US" sz="1400" dirty="0" smtClean="0"/>
              <a:t> </a:t>
            </a:r>
            <a:r>
              <a:rPr lang="en-US" sz="1400" dirty="0"/>
              <a:t>'react-</a:t>
            </a:r>
            <a:r>
              <a:rPr lang="en-US" sz="1400" dirty="0" err="1"/>
              <a:t>dom</a:t>
            </a:r>
            <a:r>
              <a:rPr lang="en-US" sz="1400" dirty="0"/>
              <a:t>/client';</a:t>
            </a:r>
            <a:r>
              <a:rPr lang="en-US" sz="1400" dirty="0" smtClean="0"/>
              <a:t> </a:t>
            </a:r>
          </a:p>
          <a:p>
            <a:pPr>
              <a:buNone/>
            </a:pPr>
            <a:r>
              <a:rPr lang="en-US" sz="1400" dirty="0" smtClean="0"/>
              <a:t>class </a:t>
            </a:r>
            <a:r>
              <a:rPr lang="en-US" sz="1400" dirty="0"/>
              <a:t>Car</a:t>
            </a:r>
            <a:r>
              <a:rPr lang="en-US" sz="1400" dirty="0" smtClean="0"/>
              <a:t> </a:t>
            </a:r>
            <a:r>
              <a:rPr lang="en-US" sz="1400" dirty="0"/>
              <a:t>extends</a:t>
            </a:r>
            <a:r>
              <a:rPr lang="en-US" sz="1400" dirty="0" smtClean="0"/>
              <a:t> </a:t>
            </a:r>
            <a:r>
              <a:rPr lang="en-US" sz="1400" dirty="0" err="1"/>
              <a:t>React.Component</a:t>
            </a:r>
            <a:r>
              <a:rPr lang="en-US" sz="1400" dirty="0" smtClean="0"/>
              <a:t> </a:t>
            </a:r>
            <a:r>
              <a:rPr lang="en-US" sz="1400" dirty="0"/>
              <a:t>{</a:t>
            </a:r>
            <a:r>
              <a:rPr lang="en-US" sz="1400" dirty="0" smtClean="0"/>
              <a:t> </a:t>
            </a:r>
            <a:r>
              <a:rPr lang="en-US" sz="1400" dirty="0"/>
              <a:t>constructor(</a:t>
            </a:r>
            <a:r>
              <a:rPr lang="en-US" sz="1400" dirty="0" smtClean="0"/>
              <a:t>props</a:t>
            </a:r>
            <a:r>
              <a:rPr lang="en-US" sz="1400" dirty="0"/>
              <a:t>)</a:t>
            </a:r>
            <a:r>
              <a:rPr lang="en-US" sz="1400" dirty="0" smtClean="0"/>
              <a:t> </a:t>
            </a:r>
            <a:r>
              <a:rPr lang="en-US" sz="1400" dirty="0"/>
              <a:t>{</a:t>
            </a:r>
            <a:r>
              <a:rPr lang="en-US" sz="1400" dirty="0" smtClean="0"/>
              <a:t> </a:t>
            </a:r>
            <a:r>
              <a:rPr lang="en-US" sz="1400" dirty="0"/>
              <a:t>super(</a:t>
            </a:r>
            <a:r>
              <a:rPr lang="en-US" sz="1400" dirty="0" smtClean="0"/>
              <a:t>props</a:t>
            </a:r>
            <a:r>
              <a:rPr lang="en-US" sz="1400" dirty="0"/>
              <a:t>);</a:t>
            </a:r>
            <a:r>
              <a:rPr lang="en-US" sz="1400" dirty="0" smtClean="0"/>
              <a:t> </a:t>
            </a:r>
          </a:p>
          <a:p>
            <a:pPr>
              <a:buNone/>
            </a:pPr>
            <a:r>
              <a:rPr lang="en-US" sz="1400" dirty="0" err="1" smtClean="0"/>
              <a:t>this.state</a:t>
            </a:r>
            <a:r>
              <a:rPr lang="en-US" sz="1400" dirty="0" smtClean="0"/>
              <a:t> </a:t>
            </a:r>
            <a:r>
              <a:rPr lang="en-US" sz="1400" dirty="0"/>
              <a:t>=</a:t>
            </a:r>
            <a:r>
              <a:rPr lang="en-US" sz="1400" dirty="0" smtClean="0"/>
              <a:t> {</a:t>
            </a:r>
          </a:p>
          <a:p>
            <a:pPr>
              <a:buNone/>
            </a:pPr>
            <a:r>
              <a:rPr lang="en-US" sz="1400" dirty="0" smtClean="0"/>
              <a:t> </a:t>
            </a:r>
            <a:r>
              <a:rPr lang="en-US" sz="1400" dirty="0"/>
              <a:t>brand:</a:t>
            </a:r>
            <a:r>
              <a:rPr lang="en-US" sz="1400" dirty="0" smtClean="0"/>
              <a:t> </a:t>
            </a:r>
            <a:r>
              <a:rPr lang="en-US" sz="1400" dirty="0"/>
              <a:t>"Ford",</a:t>
            </a:r>
            <a:r>
              <a:rPr lang="en-US" sz="1400" dirty="0" smtClean="0"/>
              <a:t> </a:t>
            </a:r>
          </a:p>
          <a:p>
            <a:pPr>
              <a:buNone/>
            </a:pPr>
            <a:r>
              <a:rPr lang="en-US" sz="1400" dirty="0" smtClean="0"/>
              <a:t>model</a:t>
            </a:r>
            <a:r>
              <a:rPr lang="en-US" sz="1400" dirty="0"/>
              <a:t>:</a:t>
            </a:r>
            <a:r>
              <a:rPr lang="en-US" sz="1400" dirty="0" smtClean="0"/>
              <a:t> </a:t>
            </a:r>
            <a:r>
              <a:rPr lang="en-US" sz="1400" dirty="0"/>
              <a:t>"Mustang",</a:t>
            </a:r>
            <a:r>
              <a:rPr lang="en-US" sz="1400" dirty="0" smtClean="0"/>
              <a:t> </a:t>
            </a:r>
          </a:p>
          <a:p>
            <a:pPr>
              <a:buNone/>
            </a:pPr>
            <a:r>
              <a:rPr lang="en-US" sz="1400" dirty="0" smtClean="0"/>
              <a:t>color</a:t>
            </a:r>
            <a:r>
              <a:rPr lang="en-US" sz="1400" dirty="0"/>
              <a:t>:</a:t>
            </a:r>
            <a:r>
              <a:rPr lang="en-US" sz="1400" dirty="0" smtClean="0"/>
              <a:t> </a:t>
            </a:r>
            <a:r>
              <a:rPr lang="en-US" sz="1400" dirty="0"/>
              <a:t>"red",</a:t>
            </a:r>
            <a:r>
              <a:rPr lang="en-US" sz="1400" dirty="0" smtClean="0"/>
              <a:t> </a:t>
            </a:r>
          </a:p>
          <a:p>
            <a:pPr>
              <a:buNone/>
            </a:pPr>
            <a:r>
              <a:rPr lang="en-US" sz="1400" dirty="0" smtClean="0"/>
              <a:t>year</a:t>
            </a:r>
            <a:r>
              <a:rPr lang="en-US" sz="1400" dirty="0"/>
              <a:t>:</a:t>
            </a:r>
            <a:r>
              <a:rPr lang="en-US" sz="1400" dirty="0" smtClean="0"/>
              <a:t> </a:t>
            </a:r>
            <a:r>
              <a:rPr lang="en-US" sz="1400" dirty="0"/>
              <a:t>1964</a:t>
            </a:r>
            <a:r>
              <a:rPr lang="en-US" sz="1400" dirty="0" smtClean="0"/>
              <a:t> </a:t>
            </a:r>
            <a:r>
              <a:rPr lang="en-US" sz="1400" dirty="0"/>
              <a:t>};</a:t>
            </a:r>
            <a:r>
              <a:rPr lang="en-US" sz="1400" dirty="0" smtClean="0"/>
              <a:t> }</a:t>
            </a:r>
          </a:p>
          <a:p>
            <a:pPr>
              <a:buNone/>
            </a:pPr>
            <a:r>
              <a:rPr lang="en-US" sz="1400" dirty="0" smtClean="0"/>
              <a:t> </a:t>
            </a:r>
            <a:r>
              <a:rPr lang="en-US" sz="1400" dirty="0"/>
              <a:t>render()</a:t>
            </a:r>
            <a:r>
              <a:rPr lang="en-US" sz="1400" dirty="0" smtClean="0"/>
              <a:t> </a:t>
            </a:r>
          </a:p>
          <a:p>
            <a:pPr>
              <a:buNone/>
            </a:pPr>
            <a:r>
              <a:rPr lang="en-US" sz="1400" dirty="0" smtClean="0"/>
              <a:t>{ </a:t>
            </a:r>
          </a:p>
          <a:p>
            <a:pPr>
              <a:buNone/>
            </a:pPr>
            <a:r>
              <a:rPr lang="en-US" sz="1400" dirty="0" smtClean="0"/>
              <a:t>Return</a:t>
            </a:r>
          </a:p>
          <a:p>
            <a:pPr>
              <a:buNone/>
            </a:pPr>
            <a:r>
              <a:rPr lang="en-US" sz="1400" dirty="0" smtClean="0"/>
              <a:t> (</a:t>
            </a:r>
          </a:p>
          <a:p>
            <a:pPr>
              <a:buNone/>
            </a:pPr>
            <a:r>
              <a:rPr lang="en-US" sz="1400" dirty="0" smtClean="0"/>
              <a:t> </a:t>
            </a:r>
            <a:r>
              <a:rPr lang="en-US" sz="1400" dirty="0"/>
              <a:t>&lt;div&gt;</a:t>
            </a:r>
            <a:r>
              <a:rPr lang="en-US" sz="1400" dirty="0" smtClean="0"/>
              <a:t> </a:t>
            </a:r>
            <a:r>
              <a:rPr lang="en-US" sz="1400" dirty="0"/>
              <a:t>&lt;h1&gt;</a:t>
            </a:r>
            <a:r>
              <a:rPr lang="en-US" sz="1400" dirty="0" smtClean="0"/>
              <a:t>My </a:t>
            </a:r>
            <a:r>
              <a:rPr lang="en-US" sz="1400" dirty="0"/>
              <a:t>{</a:t>
            </a:r>
            <a:r>
              <a:rPr lang="en-US" sz="1400" dirty="0" err="1"/>
              <a:t>this.</a:t>
            </a:r>
            <a:r>
              <a:rPr lang="en-US" sz="1400" dirty="0" err="1" smtClean="0"/>
              <a:t>state</a:t>
            </a:r>
            <a:r>
              <a:rPr lang="en-US" sz="1400" dirty="0" err="1"/>
              <a:t>.</a:t>
            </a:r>
            <a:r>
              <a:rPr lang="en-US" sz="1400" dirty="0" err="1" smtClean="0"/>
              <a:t>brand</a:t>
            </a:r>
            <a:r>
              <a:rPr lang="en-US" sz="1400" dirty="0"/>
              <a:t>}&lt;/h1</a:t>
            </a:r>
            <a:r>
              <a:rPr lang="en-US" sz="1400" dirty="0" smtClean="0"/>
              <a:t>&gt;</a:t>
            </a:r>
          </a:p>
          <a:p>
            <a:pPr>
              <a:buNone/>
            </a:pPr>
            <a:r>
              <a:rPr lang="en-US" sz="1400" dirty="0" smtClean="0"/>
              <a:t> </a:t>
            </a:r>
            <a:r>
              <a:rPr lang="en-US" sz="1400" dirty="0"/>
              <a:t>&lt;p&gt;</a:t>
            </a:r>
            <a:r>
              <a:rPr lang="en-US" sz="1400" dirty="0" smtClean="0"/>
              <a:t> It is a </a:t>
            </a:r>
            <a:r>
              <a:rPr lang="en-US" sz="1400" dirty="0"/>
              <a:t>{</a:t>
            </a:r>
            <a:r>
              <a:rPr lang="en-US" sz="1400" dirty="0" err="1"/>
              <a:t>this.</a:t>
            </a:r>
            <a:r>
              <a:rPr lang="en-US" sz="1400" dirty="0" err="1" smtClean="0"/>
              <a:t>state</a:t>
            </a:r>
            <a:r>
              <a:rPr lang="en-US" sz="1400" dirty="0" err="1"/>
              <a:t>.</a:t>
            </a:r>
            <a:r>
              <a:rPr lang="en-US" sz="1400" dirty="0" err="1" smtClean="0"/>
              <a:t>color</a:t>
            </a:r>
            <a:r>
              <a:rPr lang="en-US" sz="1400" dirty="0"/>
              <a:t>}</a:t>
            </a:r>
            <a:r>
              <a:rPr lang="en-US" sz="1400" dirty="0" smtClean="0"/>
              <a:t> </a:t>
            </a:r>
          </a:p>
          <a:p>
            <a:pPr>
              <a:buNone/>
            </a:pPr>
            <a:r>
              <a:rPr lang="en-US" sz="1400" dirty="0" smtClean="0"/>
              <a:t>{</a:t>
            </a:r>
          </a:p>
          <a:p>
            <a:pPr>
              <a:buNone/>
            </a:pPr>
            <a:r>
              <a:rPr lang="en-US" sz="1400" dirty="0" err="1" smtClean="0"/>
              <a:t>this.state.model</a:t>
            </a:r>
            <a:r>
              <a:rPr lang="en-US" sz="1400" dirty="0"/>
              <a:t>}</a:t>
            </a:r>
            <a:r>
              <a:rPr lang="en-US" sz="1400" dirty="0" smtClean="0"/>
              <a:t> from </a:t>
            </a:r>
            <a:r>
              <a:rPr lang="en-US" sz="1400" dirty="0"/>
              <a:t>{</a:t>
            </a:r>
            <a:r>
              <a:rPr lang="en-US" sz="1400" dirty="0" err="1"/>
              <a:t>this.</a:t>
            </a:r>
            <a:r>
              <a:rPr lang="en-US" sz="1400" dirty="0" err="1" smtClean="0"/>
              <a:t>state</a:t>
            </a:r>
            <a:r>
              <a:rPr lang="en-US" sz="1400" dirty="0" err="1"/>
              <a:t>.</a:t>
            </a:r>
            <a:r>
              <a:rPr lang="en-US" sz="1400" dirty="0" err="1" smtClean="0"/>
              <a:t>year</a:t>
            </a:r>
            <a:r>
              <a:rPr lang="en-US" sz="1400" dirty="0" smtClean="0"/>
              <a:t>}.</a:t>
            </a:r>
          </a:p>
          <a:p>
            <a:pPr>
              <a:buNone/>
            </a:pPr>
            <a:r>
              <a:rPr lang="en-US" sz="1400" dirty="0" smtClean="0"/>
              <a:t> </a:t>
            </a:r>
            <a:r>
              <a:rPr lang="en-US" sz="1400" dirty="0"/>
              <a:t>&lt;/p&gt;</a:t>
            </a:r>
            <a:r>
              <a:rPr lang="en-US" sz="1400" dirty="0" smtClean="0"/>
              <a:t> </a:t>
            </a:r>
            <a:r>
              <a:rPr lang="en-US" sz="1400" dirty="0"/>
              <a:t>&lt;/div&gt;</a:t>
            </a:r>
            <a:r>
              <a:rPr lang="en-US" sz="1400" dirty="0" smtClean="0"/>
              <a:t> );</a:t>
            </a:r>
          </a:p>
          <a:p>
            <a:pPr>
              <a:buNone/>
            </a:pPr>
            <a:r>
              <a:rPr lang="en-US" sz="1400" dirty="0" smtClean="0"/>
              <a:t> </a:t>
            </a:r>
            <a:r>
              <a:rPr lang="en-US" sz="1400" dirty="0"/>
              <a:t>}</a:t>
            </a:r>
            <a:r>
              <a:rPr lang="en-US" sz="1400" dirty="0" smtClean="0"/>
              <a:t> </a:t>
            </a:r>
          </a:p>
          <a:p>
            <a:pPr>
              <a:buNone/>
            </a:pPr>
            <a:r>
              <a:rPr lang="en-US" sz="1400" dirty="0" smtClean="0"/>
              <a:t>} </a:t>
            </a:r>
          </a:p>
          <a:p>
            <a:pPr>
              <a:buNone/>
            </a:pPr>
            <a:r>
              <a:rPr lang="en-US" sz="1400" dirty="0" err="1" smtClean="0"/>
              <a:t>ReactDOM.render</a:t>
            </a:r>
            <a:r>
              <a:rPr lang="en-US" sz="1400" dirty="0"/>
              <a:t>(&lt;Car /&gt;,</a:t>
            </a:r>
            <a:r>
              <a:rPr lang="en-US" sz="1400" dirty="0" smtClean="0"/>
              <a:t> </a:t>
            </a:r>
            <a:r>
              <a:rPr lang="en-US" sz="1400" dirty="0" err="1" smtClean="0"/>
              <a:t>document</a:t>
            </a:r>
            <a:r>
              <a:rPr lang="en-US" sz="1400" dirty="0" err="1"/>
              <a:t>.getElementById</a:t>
            </a:r>
            <a:r>
              <a:rPr lang="en-US" sz="1400" dirty="0"/>
              <a:t>('root'));</a:t>
            </a:r>
            <a:r>
              <a:rPr lang="en-US" sz="1400" dirty="0" smtClean="0"/>
              <a:t> </a:t>
            </a:r>
            <a:br>
              <a:rPr lang="en-US" sz="1400" dirty="0" smtClean="0"/>
            </a:br>
            <a:endParaRPr lang="en-US" sz="1400" dirty="0"/>
          </a:p>
        </p:txBody>
      </p:sp>
      <p:sp>
        <p:nvSpPr>
          <p:cNvPr id="6" name="Content Placeholder 5"/>
          <p:cNvSpPr>
            <a:spLocks noGrp="1"/>
          </p:cNvSpPr>
          <p:nvPr>
            <p:ph sz="quarter" idx="2"/>
          </p:nvPr>
        </p:nvSpPr>
        <p:spPr>
          <a:xfrm>
            <a:off x="4648200" y="428604"/>
            <a:ext cx="4038600" cy="5697559"/>
          </a:xfrm>
        </p:spPr>
        <p:txBody>
          <a:bodyPr>
            <a:normAutofit fontScale="92500" lnSpcReduction="10000"/>
          </a:bodyPr>
          <a:lstStyle/>
          <a:p>
            <a:r>
              <a:rPr lang="en-US" b="1" dirty="0"/>
              <a:t>My Ford</a:t>
            </a:r>
          </a:p>
          <a:p>
            <a:r>
              <a:rPr lang="en-US" dirty="0"/>
              <a:t>It is a</a:t>
            </a:r>
            <a:r>
              <a:rPr lang="en-US" dirty="0">
                <a:solidFill>
                  <a:srgbClr val="FF0000"/>
                </a:solidFill>
              </a:rPr>
              <a:t> red Mustang</a:t>
            </a:r>
            <a:r>
              <a:rPr lang="en-US" dirty="0"/>
              <a:t> from </a:t>
            </a:r>
            <a:r>
              <a:rPr lang="en-US" dirty="0">
                <a:solidFill>
                  <a:srgbClr val="FF0000"/>
                </a:solidFill>
              </a:rPr>
              <a:t>1964</a:t>
            </a:r>
            <a:r>
              <a:rPr lang="en-US" dirty="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Changing the state Object</a:t>
            </a:r>
            <a:br>
              <a:rPr lang="en-US" dirty="0"/>
            </a:br>
            <a:endParaRPr lang="en-US" dirty="0"/>
          </a:p>
        </p:txBody>
      </p:sp>
      <p:sp>
        <p:nvSpPr>
          <p:cNvPr id="6" name="Content Placeholder 5"/>
          <p:cNvSpPr>
            <a:spLocks noGrp="1"/>
          </p:cNvSpPr>
          <p:nvPr>
            <p:ph sz="quarter" idx="1"/>
          </p:nvPr>
        </p:nvSpPr>
        <p:spPr>
          <a:xfrm>
            <a:off x="457200" y="1000108"/>
            <a:ext cx="8229600" cy="5126055"/>
          </a:xfrm>
        </p:spPr>
        <p:txBody>
          <a:bodyPr/>
          <a:lstStyle/>
          <a:p>
            <a:pPr algn="just"/>
            <a:r>
              <a:rPr lang="en-US" dirty="0">
                <a:latin typeface="Times New Roman" pitchFamily="18" charset="0"/>
                <a:cs typeface="Times New Roman" pitchFamily="18" charset="0"/>
              </a:rPr>
              <a:t>To change a value in the state object, use the </a:t>
            </a:r>
            <a:r>
              <a:rPr lang="en-US" dirty="0" err="1">
                <a:latin typeface="Times New Roman" pitchFamily="18" charset="0"/>
                <a:cs typeface="Times New Roman" pitchFamily="18" charset="0"/>
              </a:rPr>
              <a:t>this.setState</a:t>
            </a:r>
            <a:r>
              <a:rPr lang="en-US" dirty="0">
                <a:latin typeface="Times New Roman" pitchFamily="18" charset="0"/>
                <a:cs typeface="Times New Roman" pitchFamily="18" charset="0"/>
              </a:rPr>
              <a:t>() method.</a:t>
            </a:r>
          </a:p>
          <a:p>
            <a:pPr algn="just"/>
            <a:r>
              <a:rPr lang="en-US" dirty="0">
                <a:latin typeface="Times New Roman" pitchFamily="18" charset="0"/>
                <a:cs typeface="Times New Roman" pitchFamily="18" charset="0"/>
              </a:rPr>
              <a:t>When a value in the state object changes, the component will re-render, meaning that the output will change according to the new value(s).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104</TotalTime>
  <Words>806</Words>
  <Application>Microsoft Office PowerPoint</Application>
  <PresentationFormat>On-screen Show (4:3)</PresentationFormat>
  <Paragraphs>130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React State </vt:lpstr>
      <vt:lpstr>React State </vt:lpstr>
      <vt:lpstr>Defining State </vt:lpstr>
      <vt:lpstr>Slide 4</vt:lpstr>
      <vt:lpstr>Creating the state Object </vt:lpstr>
      <vt:lpstr>The state object can contain as many properties as you like:</vt:lpstr>
      <vt:lpstr>Using the state Object </vt:lpstr>
      <vt:lpstr>Slide 8</vt:lpstr>
      <vt:lpstr>Changing the state Object </vt:lpstr>
      <vt:lpstr>Slide 10</vt:lpstr>
      <vt:lpstr>React state management</vt:lpstr>
      <vt:lpstr>Slide 12</vt:lpstr>
      <vt:lpstr>Slide 13</vt:lpstr>
      <vt:lpstr>State Management API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State </dc:title>
  <dc:creator>vishal choudhary</dc:creator>
  <cp:lastModifiedBy>vishal choudhary</cp:lastModifiedBy>
  <cp:revision>11</cp:revision>
  <dcterms:created xsi:type="dcterms:W3CDTF">2023-04-09T15:19:32Z</dcterms:created>
  <dcterms:modified xsi:type="dcterms:W3CDTF">2023-04-10T05:26:14Z</dcterms:modified>
</cp:coreProperties>
</file>