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F69E39E-2353-493F-9AA2-D8CF00EB58B5}" type="datetimeFigureOut">
              <a:rPr lang="en-US" smtClean="0"/>
              <a:pPr/>
              <a:t>4/10/2023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2CD7660-965C-47BF-A40C-2BE79BAE04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69E39E-2353-493F-9AA2-D8CF00EB58B5}"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D7660-965C-47BF-A40C-2BE79BAE04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69E39E-2353-493F-9AA2-D8CF00EB58B5}"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D7660-965C-47BF-A40C-2BE79BAE04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F69E39E-2353-493F-9AA2-D8CF00EB58B5}"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D7660-965C-47BF-A40C-2BE79BAE04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F69E39E-2353-493F-9AA2-D8CF00EB58B5}" type="datetimeFigureOut">
              <a:rPr lang="en-US" smtClean="0"/>
              <a:pPr/>
              <a:t>4/10/2023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2CD7660-965C-47BF-A40C-2BE79BAE04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F69E39E-2353-493F-9AA2-D8CF00EB58B5}"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D7660-965C-47BF-A40C-2BE79BAE04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F69E39E-2353-493F-9AA2-D8CF00EB58B5}" type="datetimeFigureOut">
              <a:rPr lang="en-US" smtClean="0"/>
              <a:pPr/>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D7660-965C-47BF-A40C-2BE79BAE04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69E39E-2353-493F-9AA2-D8CF00EB58B5}" type="datetimeFigureOut">
              <a:rPr lang="en-US" smtClean="0"/>
              <a:pPr/>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CD7660-965C-47BF-A40C-2BE79BAE04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9E39E-2353-493F-9AA2-D8CF00EB58B5}" type="datetimeFigureOut">
              <a:rPr lang="en-US" smtClean="0"/>
              <a:pPr/>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D7660-965C-47BF-A40C-2BE79BAE04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69E39E-2353-493F-9AA2-D8CF00EB58B5}"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D7660-965C-47BF-A40C-2BE79BAE04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69E39E-2353-493F-9AA2-D8CF00EB58B5}" type="datetimeFigureOut">
              <a:rPr lang="en-US" smtClean="0"/>
              <a:pPr/>
              <a:t>4/10/2023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2CD7660-965C-47BF-A40C-2BE79BAE04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F69E39E-2353-493F-9AA2-D8CF00EB58B5}" type="datetimeFigureOut">
              <a:rPr lang="en-US" smtClean="0"/>
              <a:pPr/>
              <a:t>4/10/2023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2CD7660-965C-47BF-A40C-2BE79BAE04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normAutofit fontScale="90000"/>
          </a:bodyPr>
          <a:lstStyle/>
          <a:p>
            <a:r>
              <a:rPr lang="en-US" b="1" dirty="0" smtClean="0"/>
              <a:t>How to Manage State in a Tree Component in </a:t>
            </a:r>
            <a:r>
              <a:rPr lang="en-US" b="1" dirty="0" err="1" smtClean="0"/>
              <a:t>ReactJS</a:t>
            </a:r>
            <a:r>
              <a:rPr lang="en-US" b="1" dirty="0" smtClean="0"/>
              <a:t/>
            </a:r>
            <a:br>
              <a:rPr lang="en-US" b="1"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Render the Parent component in the App component.</a:t>
            </a:r>
          </a:p>
          <a:p>
            <a:r>
              <a:rPr lang="en-US" smtClean="0"/>
              <a:t>app </a:t>
            </a:r>
            <a:r>
              <a:rPr lang="en-US" dirty="0" smtClean="0"/>
              <a:t>is ready to run. Hit the command </a:t>
            </a:r>
            <a:r>
              <a:rPr lang="en-US" dirty="0" err="1" smtClean="0"/>
              <a:t>npm</a:t>
            </a:r>
            <a:r>
              <a:rPr lang="en-US" dirty="0" smtClean="0"/>
              <a:t> start in your CLI.</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lnSpcReduction="10000"/>
          </a:bodyPr>
          <a:lstStyle/>
          <a:p>
            <a:pPr algn="just">
              <a:lnSpc>
                <a:spcPct val="200000"/>
              </a:lnSpc>
            </a:pPr>
            <a:r>
              <a:rPr lang="en-US" dirty="0" smtClean="0"/>
              <a:t>State and props are essential concepts of a React app. If you have to send data from one component to another, then these two are </a:t>
            </a:r>
            <a:r>
              <a:rPr lang="en-US" dirty="0" smtClean="0"/>
              <a:t>important  </a:t>
            </a:r>
            <a:r>
              <a:rPr lang="en-US" dirty="0" smtClean="0"/>
              <a:t>in passing and accessing the data.</a:t>
            </a:r>
          </a:p>
          <a:p>
            <a:pPr algn="just">
              <a:lnSpc>
                <a:spcPct val="200000"/>
              </a:lnSpc>
            </a:pPr>
            <a:r>
              <a:rPr lang="en-US" dirty="0" smtClean="0"/>
              <a:t>In </a:t>
            </a:r>
            <a:r>
              <a:rPr lang="en-US" dirty="0" smtClean="0"/>
              <a:t>almost all apps, you are going to have multiple components like a tree structure. You need to pass the data from the parent to the child and get the response from the child, which will affect other child components.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8229600" cy="5768997"/>
          </a:xfrm>
        </p:spPr>
        <p:txBody>
          <a:bodyPr>
            <a:normAutofit/>
          </a:bodyPr>
          <a:lstStyle/>
          <a:p>
            <a:pPr algn="just"/>
            <a:r>
              <a:rPr lang="en-US" dirty="0" smtClean="0"/>
              <a:t>The state is a variable like other variables in a JavaScript app. It is only accessible inside a component. You can pass the state to other child components, and you can also change the state from the child components.</a:t>
            </a:r>
          </a:p>
          <a:p>
            <a:pPr algn="just"/>
            <a:r>
              <a:rPr lang="en-US" dirty="0" smtClean="0"/>
              <a:t>The props store the data passed from the parent to the child component. You can access the parent data with the help of the props.</a:t>
            </a:r>
          </a:p>
          <a:p>
            <a:pPr algn="just"/>
            <a:r>
              <a:rPr lang="en-US" dirty="0" smtClean="0"/>
              <a:t>One key point of props is that their value cannot be changed. You need to update the state of the parent component to change the props of the child component.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Role of State</a:t>
            </a:r>
            <a:br>
              <a:rPr lang="en-US" b="1" dirty="0" smtClean="0"/>
            </a:br>
            <a:endParaRPr lang="en-US" dirty="0"/>
          </a:p>
        </p:txBody>
      </p:sp>
      <p:sp>
        <p:nvSpPr>
          <p:cNvPr id="3" name="Content Placeholder 2"/>
          <p:cNvSpPr>
            <a:spLocks noGrp="1"/>
          </p:cNvSpPr>
          <p:nvPr>
            <p:ph sz="quarter" idx="1"/>
          </p:nvPr>
        </p:nvSpPr>
        <p:spPr>
          <a:xfrm>
            <a:off x="457200" y="928670"/>
            <a:ext cx="8229600" cy="5197493"/>
          </a:xfrm>
        </p:spPr>
        <p:txBody>
          <a:bodyPr/>
          <a:lstStyle/>
          <a:p>
            <a:pPr algn="just"/>
            <a:r>
              <a:rPr lang="en-US" dirty="0" smtClean="0"/>
              <a:t>The state is used to track the changes in the component. If the value of the state changes, then the render process of the component starts again to reflect the changes in the browser.</a:t>
            </a:r>
          </a:p>
          <a:p>
            <a:pPr algn="just"/>
            <a:r>
              <a:rPr lang="en-US" dirty="0" smtClean="0"/>
              <a:t>You need to change the state to render the app after making changes.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Managing the State in an App</a:t>
            </a:r>
            <a:br>
              <a:rPr lang="en-US" b="1" dirty="0" smtClean="0"/>
            </a:br>
            <a:endParaRPr lang="en-US" dirty="0"/>
          </a:p>
        </p:txBody>
      </p:sp>
      <p:sp>
        <p:nvSpPr>
          <p:cNvPr id="3" name="Content Placeholder 2"/>
          <p:cNvSpPr>
            <a:spLocks noGrp="1"/>
          </p:cNvSpPr>
          <p:nvPr>
            <p:ph sz="quarter" idx="1"/>
          </p:nvPr>
        </p:nvSpPr>
        <p:spPr>
          <a:xfrm>
            <a:off x="457200" y="1071546"/>
            <a:ext cx="8229600" cy="5054617"/>
          </a:xfrm>
        </p:spPr>
        <p:txBody>
          <a:bodyPr>
            <a:normAutofit/>
          </a:bodyPr>
          <a:lstStyle/>
          <a:p>
            <a:pPr algn="just"/>
            <a:r>
              <a:rPr lang="en-US" dirty="0" smtClean="0"/>
              <a:t>In React, if you have to pass the data from one component to another component, then you need to use the state to pass from the parent and props to get the parent data.</a:t>
            </a:r>
          </a:p>
          <a:p>
            <a:pPr algn="just"/>
            <a:r>
              <a:rPr lang="en-US" dirty="0" smtClean="0"/>
              <a:t>Initially, you have only one component, </a:t>
            </a:r>
            <a:r>
              <a:rPr lang="en-US" dirty="0" err="1" smtClean="0"/>
              <a:t>AppComponent</a:t>
            </a:r>
            <a:r>
              <a:rPr lang="en-US" dirty="0" smtClean="0"/>
              <a:t>.</a:t>
            </a:r>
          </a:p>
          <a:p>
            <a:pPr algn="just"/>
            <a:r>
              <a:rPr lang="en-US" dirty="0" smtClean="0"/>
              <a:t>First</a:t>
            </a:r>
            <a:r>
              <a:rPr lang="en-US" dirty="0" smtClean="0"/>
              <a:t>, create a parent component. Create the state and send it to the child component as props.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0"/>
            <a:ext cx="7715272" cy="5700228"/>
          </a:xfrm>
          <a:prstGeom prst="rect">
            <a:avLst/>
          </a:prstGeom>
          <a:solidFill>
            <a:srgbClr val="1E2429"/>
          </a:solid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import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React, { </a:t>
            </a:r>
            <a:r>
              <a:rPr kumimoji="0" lang="en-US" b="0" i="0" u="none" strike="noStrike" cap="none" normalizeH="0" baseline="0" dirty="0" err="1" smtClean="0">
                <a:ln>
                  <a:noFill/>
                </a:ln>
                <a:solidFill>
                  <a:srgbClr val="F2F2F2"/>
                </a:solidFill>
                <a:effectLst/>
                <a:latin typeface="Times New Roman" pitchFamily="18" charset="0"/>
                <a:cs typeface="Times New Roman" pitchFamily="18" charset="0"/>
              </a:rPr>
              <a:t>useState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 </a:t>
            </a: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from</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B8CC7A"/>
                </a:solidFill>
                <a:effectLst/>
                <a:latin typeface="Times New Roman" pitchFamily="18" charset="0"/>
                <a:cs typeface="Times New Roman" pitchFamily="18" charset="0"/>
              </a:rPr>
              <a:t>"react"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import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Child </a:t>
            </a: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from</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B8CC7A"/>
                </a:solidFill>
                <a:effectLst/>
                <a:latin typeface="Times New Roman" pitchFamily="18" charset="0"/>
                <a:cs typeface="Times New Roman" pitchFamily="18" charset="0"/>
              </a:rPr>
              <a:t>"./Child"</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function</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8AC7E6"/>
                </a:solidFill>
                <a:effectLst/>
                <a:latin typeface="Times New Roman" pitchFamily="18" charset="0"/>
                <a:cs typeface="Times New Roman" pitchFamily="18" charset="0"/>
              </a:rPr>
              <a:t>Parent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const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[state, </a:t>
            </a:r>
            <a:r>
              <a:rPr kumimoji="0" lang="en-US" b="0" i="0" u="none" strike="noStrike" cap="none" normalizeH="0" baseline="0" dirty="0" err="1" smtClean="0">
                <a:ln>
                  <a:noFill/>
                </a:ln>
                <a:solidFill>
                  <a:srgbClr val="F2F2F2"/>
                </a:solidFill>
                <a:effectLst/>
                <a:latin typeface="Times New Roman" pitchFamily="18" charset="0"/>
                <a:cs typeface="Times New Roman" pitchFamily="18" charset="0"/>
              </a:rPr>
              <a:t>setState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 </a:t>
            </a:r>
            <a:r>
              <a:rPr kumimoji="0" lang="en-US" b="0" i="0" u="none" strike="noStrike" cap="none" normalizeH="0" baseline="0" dirty="0" err="1" smtClean="0">
                <a:ln>
                  <a:noFill/>
                </a:ln>
                <a:solidFill>
                  <a:srgbClr val="8AC7E6"/>
                </a:solidFill>
                <a:effectLst/>
                <a:latin typeface="Times New Roman" pitchFamily="18" charset="0"/>
                <a:cs typeface="Times New Roman" pitchFamily="18" charset="0"/>
              </a:rPr>
              <a:t>useState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E695BD"/>
                </a:solidFill>
                <a:effectLst/>
                <a:latin typeface="Times New Roman" pitchFamily="18" charset="0"/>
                <a:cs typeface="Times New Roman" pitchFamily="18" charset="0"/>
              </a:rPr>
              <a:t>title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B8CC7A"/>
                </a:solidFill>
                <a:effectLst/>
                <a:latin typeface="Times New Roman" pitchFamily="18" charset="0"/>
                <a:cs typeface="Times New Roman" pitchFamily="18" charset="0"/>
              </a:rPr>
              <a:t>"First Item"</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E695BD"/>
                </a:solidFill>
                <a:effectLst/>
                <a:latin typeface="Times New Roman" pitchFamily="18" charset="0"/>
                <a:cs typeface="Times New Roman" pitchFamily="18" charset="0"/>
              </a:rPr>
              <a:t>description</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B8CC7A"/>
                </a:solidFill>
                <a:effectLst/>
                <a:latin typeface="Times New Roman" pitchFamily="18" charset="0"/>
                <a:cs typeface="Times New Roman" pitchFamily="18" charset="0"/>
              </a:rPr>
              <a:t>"This is the first item"</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E695BD"/>
                </a:solidFill>
                <a:effectLst/>
                <a:latin typeface="Times New Roman" pitchFamily="18" charset="0"/>
                <a:cs typeface="Times New Roman" pitchFamily="18" charset="0"/>
              </a:rPr>
              <a:t>isOpen</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FF9466"/>
                </a:solidFill>
                <a:effectLst/>
                <a:latin typeface="Times New Roman" pitchFamily="18" charset="0"/>
                <a:cs typeface="Times New Roman" pitchFamily="18" charset="0"/>
              </a:rPr>
              <a:t>false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E695BD"/>
                </a:solidFill>
                <a:effectLst/>
                <a:latin typeface="Times New Roman" pitchFamily="18" charset="0"/>
                <a:cs typeface="Times New Roman" pitchFamily="18" charset="0"/>
              </a:rPr>
              <a:t>title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B8CC7A"/>
                </a:solidFill>
                <a:effectLst/>
                <a:latin typeface="Times New Roman" pitchFamily="18" charset="0"/>
                <a:cs typeface="Times New Roman" pitchFamily="18" charset="0"/>
              </a:rPr>
              <a:t>"Second Item"</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E695BD"/>
                </a:solidFill>
                <a:effectLst/>
                <a:latin typeface="Times New Roman" pitchFamily="18" charset="0"/>
                <a:cs typeface="Times New Roman" pitchFamily="18" charset="0"/>
              </a:rPr>
              <a:t>description</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B8CC7A"/>
                </a:solidFill>
                <a:effectLst/>
                <a:latin typeface="Times New Roman" pitchFamily="18" charset="0"/>
                <a:cs typeface="Times New Roman" pitchFamily="18" charset="0"/>
              </a:rPr>
              <a:t>"This is the Second item"</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E695BD"/>
                </a:solidFill>
                <a:effectLst/>
                <a:latin typeface="Times New Roman" pitchFamily="18" charset="0"/>
                <a:cs typeface="Times New Roman" pitchFamily="18" charset="0"/>
              </a:rPr>
              <a:t>isOpen</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FF9466"/>
                </a:solidFill>
                <a:effectLst/>
                <a:latin typeface="Times New Roman" pitchFamily="18" charset="0"/>
                <a:cs typeface="Times New Roman" pitchFamily="18" charset="0"/>
              </a:rPr>
              <a:t>false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E695BD"/>
                </a:solidFill>
                <a:effectLst/>
                <a:latin typeface="Times New Roman" pitchFamily="18" charset="0"/>
                <a:cs typeface="Times New Roman" pitchFamily="18" charset="0"/>
              </a:rPr>
              <a:t>title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B8CC7A"/>
                </a:solidFill>
                <a:effectLst/>
                <a:latin typeface="Times New Roman" pitchFamily="18" charset="0"/>
                <a:cs typeface="Times New Roman" pitchFamily="18" charset="0"/>
              </a:rPr>
              <a:t>"Third Item"</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E695BD"/>
                </a:solidFill>
                <a:effectLst/>
                <a:latin typeface="Times New Roman" pitchFamily="18" charset="0"/>
                <a:cs typeface="Times New Roman" pitchFamily="18" charset="0"/>
              </a:rPr>
              <a:t>description</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B8CC7A"/>
                </a:solidFill>
                <a:effectLst/>
                <a:latin typeface="Times New Roman" pitchFamily="18" charset="0"/>
                <a:cs typeface="Times New Roman" pitchFamily="18" charset="0"/>
              </a:rPr>
              <a:t>"This is the Third item"</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E695BD"/>
                </a:solidFill>
                <a:effectLst/>
                <a:latin typeface="Times New Roman" pitchFamily="18" charset="0"/>
                <a:cs typeface="Times New Roman" pitchFamily="18" charset="0"/>
              </a:rPr>
              <a:t>isOpen</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FF9466"/>
                </a:solidFill>
                <a:effectLst/>
                <a:latin typeface="Times New Roman" pitchFamily="18" charset="0"/>
                <a:cs typeface="Times New Roman" pitchFamily="18" charset="0"/>
              </a:rPr>
              <a:t>false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return</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 &lt;</a:t>
            </a:r>
            <a:r>
              <a:rPr kumimoji="0" lang="en-US" b="0" i="0" u="none" strike="noStrike" cap="none" normalizeH="0" baseline="0" dirty="0" err="1" smtClean="0">
                <a:ln>
                  <a:noFill/>
                </a:ln>
                <a:solidFill>
                  <a:srgbClr val="D99077"/>
                </a:solidFill>
                <a:effectLst/>
                <a:latin typeface="Times New Roman" pitchFamily="18" charset="0"/>
                <a:cs typeface="Times New Roman" pitchFamily="18" charset="0"/>
              </a:rPr>
              <a:t>ul</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state.</a:t>
            </a:r>
            <a:r>
              <a:rPr kumimoji="0" lang="en-US" b="0" i="0" u="none" strike="noStrike" cap="none" normalizeH="0" baseline="0" dirty="0" smtClean="0">
                <a:ln>
                  <a:noFill/>
                </a:ln>
                <a:solidFill>
                  <a:srgbClr val="8AC7E6"/>
                </a:solidFill>
                <a:effectLst/>
                <a:latin typeface="Times New Roman" pitchFamily="18" charset="0"/>
                <a:cs typeface="Times New Roman" pitchFamily="18" charset="0"/>
              </a:rPr>
              <a:t>map</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((item, index) =&gt;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return</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&lt;</a:t>
            </a:r>
            <a:r>
              <a:rPr kumimoji="0" lang="en-US" b="0" i="0" u="none" strike="noStrike" cap="none" normalizeH="0" baseline="0" dirty="0" err="1" smtClean="0">
                <a:ln>
                  <a:noFill/>
                </a:ln>
                <a:solidFill>
                  <a:srgbClr val="D99077"/>
                </a:solidFill>
                <a:effectLst/>
                <a:latin typeface="Times New Roman" pitchFamily="18" charset="0"/>
                <a:cs typeface="Times New Roman" pitchFamily="18" charset="0"/>
              </a:rPr>
              <a:t>li</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&gt; &lt;</a:t>
            </a:r>
            <a:r>
              <a:rPr kumimoji="0" lang="en-US" b="0" i="0" u="none" strike="noStrike" cap="none" normalizeH="0" baseline="0" dirty="0" smtClean="0">
                <a:ln>
                  <a:noFill/>
                </a:ln>
                <a:solidFill>
                  <a:srgbClr val="D99077"/>
                </a:solidFill>
                <a:effectLst/>
                <a:latin typeface="Times New Roman" pitchFamily="18" charset="0"/>
                <a:cs typeface="Times New Roman" pitchFamily="18" charset="0"/>
              </a:rPr>
              <a:t>Child </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item</a:t>
            </a:r>
            <a:r>
              <a:rPr kumimoji="0" lang="en-US" b="0" i="0" u="none" strike="noStrike" cap="none" normalizeH="0" baseline="0" dirty="0" smtClean="0">
                <a:ln>
                  <a:noFill/>
                </a:ln>
                <a:solidFill>
                  <a:srgbClr val="D99077"/>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D99077"/>
                </a:solidFill>
                <a:effectLst/>
                <a:latin typeface="Times New Roman" pitchFamily="18" charset="0"/>
                <a:cs typeface="Times New Roman" pitchFamily="18" charset="0"/>
              </a:rPr>
              <a:t>item</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D99077"/>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F2F2F2"/>
                </a:solidFill>
                <a:effectLst/>
                <a:latin typeface="Times New Roman" pitchFamily="18" charset="0"/>
                <a:cs typeface="Times New Roman" pitchFamily="18" charset="0"/>
              </a:rPr>
              <a:t>arr</a:t>
            </a:r>
            <a:r>
              <a:rPr kumimoji="0" lang="en-US" b="0" i="0" u="none" strike="noStrike" cap="none" normalizeH="0" baseline="0" dirty="0" smtClean="0">
                <a:ln>
                  <a:noFill/>
                </a:ln>
                <a:solidFill>
                  <a:srgbClr val="D99077"/>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D99077"/>
                </a:solidFill>
                <a:effectLst/>
                <a:latin typeface="Times New Roman" pitchFamily="18" charset="0"/>
                <a:cs typeface="Times New Roman" pitchFamily="18" charset="0"/>
              </a:rPr>
              <a:t>state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D99077"/>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F2F2F2"/>
                </a:solidFill>
                <a:effectLst/>
                <a:latin typeface="Times New Roman" pitchFamily="18" charset="0"/>
                <a:cs typeface="Times New Roman" pitchFamily="18" charset="0"/>
              </a:rPr>
              <a:t>setItem</a:t>
            </a:r>
            <a:r>
              <a:rPr kumimoji="0" lang="en-US" b="0" i="0" u="none" strike="noStrike" cap="none" normalizeH="0" baseline="0" dirty="0" smtClean="0">
                <a:ln>
                  <a:noFill/>
                </a:ln>
                <a:solidFill>
                  <a:srgbClr val="D99077"/>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b="0" i="0" u="none" strike="noStrike" cap="none" normalizeH="0" baseline="0" dirty="0" err="1" smtClean="0">
                <a:ln>
                  <a:noFill/>
                </a:ln>
                <a:solidFill>
                  <a:srgbClr val="D99077"/>
                </a:solidFill>
                <a:effectLst/>
                <a:latin typeface="Times New Roman" pitchFamily="18" charset="0"/>
                <a:cs typeface="Times New Roman" pitchFamily="18" charset="0"/>
              </a:rPr>
              <a:t>setState</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D99077"/>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&lt;/</a:t>
            </a:r>
            <a:r>
              <a:rPr kumimoji="0" lang="en-US" b="0" i="0" u="none" strike="noStrike" cap="none" normalizeH="0" baseline="0" dirty="0" err="1" smtClean="0">
                <a:ln>
                  <a:noFill/>
                </a:ln>
                <a:solidFill>
                  <a:srgbClr val="D99077"/>
                </a:solidFill>
                <a:effectLst/>
                <a:latin typeface="Times New Roman" pitchFamily="18" charset="0"/>
                <a:cs typeface="Times New Roman" pitchFamily="18" charset="0"/>
              </a:rPr>
              <a:t>li</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&gt; ); })} &lt;/</a:t>
            </a:r>
            <a:r>
              <a:rPr kumimoji="0" lang="en-US" b="0" i="0" u="none" strike="noStrike" cap="none" normalizeH="0" baseline="0" dirty="0" err="1" smtClean="0">
                <a:ln>
                  <a:noFill/>
                </a:ln>
                <a:solidFill>
                  <a:srgbClr val="D99077"/>
                </a:solidFill>
                <a:effectLst/>
                <a:latin typeface="Times New Roman" pitchFamily="18" charset="0"/>
                <a:cs typeface="Times New Roman" pitchFamily="18" charset="0"/>
              </a:rPr>
              <a:t>ul</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&gt;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export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b="0" i="0" u="none" strike="noStrike" cap="none" normalizeH="0" baseline="0" dirty="0" smtClean="0">
                <a:ln>
                  <a:noFill/>
                </a:ln>
                <a:solidFill>
                  <a:srgbClr val="F26D6D"/>
                </a:solidFill>
                <a:effectLst/>
                <a:latin typeface="Times New Roman" pitchFamily="18" charset="0"/>
                <a:cs typeface="Times New Roman" pitchFamily="18" charset="0"/>
              </a:rPr>
              <a:t>default</a:t>
            </a:r>
            <a:r>
              <a:rPr kumimoji="0" lang="en-US" b="0" i="0" u="none" strike="noStrike" cap="none" normalizeH="0" baseline="0" dirty="0" smtClean="0">
                <a:ln>
                  <a:noFill/>
                </a:ln>
                <a:solidFill>
                  <a:srgbClr val="F2F2F2"/>
                </a:solidFill>
                <a:effectLst/>
                <a:latin typeface="Times New Roman" pitchFamily="18" charset="0"/>
                <a:cs typeface="Times New Roman" pitchFamily="18" charset="0"/>
              </a:rPr>
              <a:t> Parent;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rmAutofit/>
          </a:bodyPr>
          <a:lstStyle/>
          <a:p>
            <a:pPr algn="just"/>
            <a:r>
              <a:rPr lang="en-US" dirty="0" smtClean="0"/>
              <a:t>To the </a:t>
            </a:r>
            <a:r>
              <a:rPr lang="en-US" dirty="0" err="1" smtClean="0"/>
              <a:t>useState</a:t>
            </a:r>
            <a:r>
              <a:rPr lang="en-US" dirty="0" smtClean="0"/>
              <a:t>() function, pass an array, which will be the initial value of the state. In the array, you will have a couple of objects with three fields: title, description, and </a:t>
            </a:r>
            <a:r>
              <a:rPr lang="en-US" dirty="0" err="1" smtClean="0"/>
              <a:t>isOpen</a:t>
            </a:r>
            <a:r>
              <a:rPr lang="en-US" dirty="0" smtClean="0"/>
              <a:t>.</a:t>
            </a:r>
          </a:p>
          <a:p>
            <a:pPr algn="just"/>
            <a:r>
              <a:rPr lang="en-US" dirty="0" smtClean="0"/>
              <a:t>Using the array of the state, make an unordered list. Use the map() method to create a list of child components in which you'll pass the item, array, and </a:t>
            </a:r>
            <a:r>
              <a:rPr lang="en-US" dirty="0" err="1" smtClean="0"/>
              <a:t>setState</a:t>
            </a:r>
            <a:r>
              <a:rPr lang="en-US" dirty="0" smtClean="0"/>
              <a:t> function.</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b="1" dirty="0" smtClean="0"/>
              <a:t>Child.js</a:t>
            </a:r>
            <a:endParaRPr lang="en-US" dirty="0"/>
          </a:p>
        </p:txBody>
      </p:sp>
      <p:sp>
        <p:nvSpPr>
          <p:cNvPr id="10241" name="Rectangle 1"/>
          <p:cNvSpPr>
            <a:spLocks noChangeArrowheads="1"/>
          </p:cNvSpPr>
          <p:nvPr/>
        </p:nvSpPr>
        <p:spPr bwMode="auto">
          <a:xfrm>
            <a:off x="428596" y="1000108"/>
            <a:ext cx="8286776" cy="4592232"/>
          </a:xfrm>
          <a:prstGeom prst="rect">
            <a:avLst/>
          </a:prstGeom>
          <a:solidFill>
            <a:srgbClr val="1E2429"/>
          </a:solid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import</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React </a:t>
            </a: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from</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B8CC7A"/>
                </a:solidFill>
                <a:effectLst/>
                <a:latin typeface="Times New Roman" pitchFamily="18" charset="0"/>
                <a:cs typeface="Times New Roman" pitchFamily="18" charset="0"/>
              </a:rPr>
              <a:t>"react"</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function</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8AC7E6"/>
                </a:solidFill>
                <a:effectLst/>
                <a:latin typeface="Times New Roman" pitchFamily="18" charset="0"/>
                <a:cs typeface="Times New Roman" pitchFamily="18" charset="0"/>
              </a:rPr>
              <a:t>Child</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(props)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let</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 item, </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arr</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setItem</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 = props;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function</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rgbClr val="8AC7E6"/>
                </a:solidFill>
                <a:effectLst/>
                <a:latin typeface="Times New Roman" pitchFamily="18" charset="0"/>
                <a:cs typeface="Times New Roman" pitchFamily="18" charset="0"/>
              </a:rPr>
              <a:t>onToggle</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let</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newArr</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 arr.</a:t>
            </a:r>
            <a:r>
              <a:rPr kumimoji="0" lang="en-US" sz="2400" b="0" i="0" u="none" strike="noStrike" cap="none" normalizeH="0" baseline="0" dirty="0" smtClean="0">
                <a:ln>
                  <a:noFill/>
                </a:ln>
                <a:solidFill>
                  <a:srgbClr val="8AC7E6"/>
                </a:solidFill>
                <a:effectLst/>
                <a:latin typeface="Times New Roman" pitchFamily="18" charset="0"/>
                <a:cs typeface="Times New Roman" pitchFamily="18" charset="0"/>
              </a:rPr>
              <a:t>map</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(data =&gt; { </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data.isOpen</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 </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data.title</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 </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it.title</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return</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data; }); </a:t>
            </a:r>
            <a:r>
              <a:rPr kumimoji="0" lang="en-US" sz="2400" b="0" i="0" u="none" strike="noStrike" cap="none" normalizeH="0" baseline="0" dirty="0" err="1" smtClean="0">
                <a:ln>
                  <a:noFill/>
                </a:ln>
                <a:solidFill>
                  <a:srgbClr val="8AC7E6"/>
                </a:solidFill>
                <a:effectLst/>
                <a:latin typeface="Times New Roman" pitchFamily="18" charset="0"/>
                <a:cs typeface="Times New Roman" pitchFamily="18" charset="0"/>
              </a:rPr>
              <a:t>setItem</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newArr</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return</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&lt;</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div </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key</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sz="2400" b="0" i="0" u="none" strike="noStrike" cap="none" normalizeH="0" baseline="0" dirty="0" err="1" smtClean="0">
                <a:ln>
                  <a:noFill/>
                </a:ln>
                <a:solidFill>
                  <a:srgbClr val="D99077"/>
                </a:solidFill>
                <a:effectLst/>
                <a:latin typeface="Times New Roman" pitchFamily="18" charset="0"/>
                <a:cs typeface="Times New Roman" pitchFamily="18" charset="0"/>
              </a:rPr>
              <a:t>item</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a:t>
            </a:r>
            <a:r>
              <a:rPr kumimoji="0" lang="en-US" sz="2400" b="0" i="0" u="none" strike="noStrike" cap="none" normalizeH="0" baseline="0" dirty="0" err="1" smtClean="0">
                <a:ln>
                  <a:noFill/>
                </a:ln>
                <a:solidFill>
                  <a:srgbClr val="D99077"/>
                </a:solidFill>
                <a:effectLst/>
                <a:latin typeface="Times New Roman" pitchFamily="18" charset="0"/>
                <a:cs typeface="Times New Roman" pitchFamily="18" charset="0"/>
              </a:rPr>
              <a:t>title</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}&gt; &lt;</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label </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onClick</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 =&gt; </a:t>
            </a:r>
            <a:r>
              <a:rPr kumimoji="0" lang="en-US" sz="2400" b="0" i="0" u="none" strike="noStrike" cap="none" normalizeH="0" baseline="0" dirty="0" err="1" smtClean="0">
                <a:ln>
                  <a:noFill/>
                </a:ln>
                <a:solidFill>
                  <a:srgbClr val="8AC7E6"/>
                </a:solidFill>
                <a:effectLst/>
                <a:latin typeface="Times New Roman" pitchFamily="18" charset="0"/>
                <a:cs typeface="Times New Roman" pitchFamily="18" charset="0"/>
              </a:rPr>
              <a:t>onToggle</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item</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)}&gt;{</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item.title</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}&lt;/</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label</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a:t>
            </a: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item.isOpen</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&amp;&amp; &lt;</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p</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2F2F2"/>
                </a:solidFill>
                <a:effectLst/>
                <a:latin typeface="Times New Roman" pitchFamily="18" charset="0"/>
                <a:cs typeface="Times New Roman" pitchFamily="18" charset="0"/>
              </a:rPr>
              <a:t>item.description</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}&lt;/</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p</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&gt;} &lt;/</a:t>
            </a:r>
            <a:r>
              <a:rPr kumimoji="0" lang="en-US" sz="2400" b="0" i="0" u="none" strike="noStrike" cap="none" normalizeH="0" baseline="0" dirty="0" smtClean="0">
                <a:ln>
                  <a:noFill/>
                </a:ln>
                <a:solidFill>
                  <a:srgbClr val="D99077"/>
                </a:solidFill>
                <a:effectLst/>
                <a:latin typeface="Times New Roman" pitchFamily="18" charset="0"/>
                <a:cs typeface="Times New Roman" pitchFamily="18" charset="0"/>
              </a:rPr>
              <a:t>div</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&gt;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export</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a:t>
            </a:r>
            <a:r>
              <a:rPr kumimoji="0" lang="en-US" sz="2400" b="0" i="0" u="none" strike="noStrike" cap="none" normalizeH="0" baseline="0" dirty="0" smtClean="0">
                <a:ln>
                  <a:noFill/>
                </a:ln>
                <a:solidFill>
                  <a:srgbClr val="F26D6D"/>
                </a:solidFill>
                <a:effectLst/>
                <a:latin typeface="Times New Roman" pitchFamily="18" charset="0"/>
                <a:cs typeface="Times New Roman" pitchFamily="18" charset="0"/>
              </a:rPr>
              <a:t>default</a:t>
            </a:r>
            <a:r>
              <a:rPr kumimoji="0" lang="en-US" sz="2400" b="0" i="0" u="none" strike="noStrike" cap="none" normalizeH="0" baseline="0" dirty="0" smtClean="0">
                <a:ln>
                  <a:noFill/>
                </a:ln>
                <a:solidFill>
                  <a:srgbClr val="F2F2F2"/>
                </a:solidFill>
                <a:effectLst/>
                <a:latin typeface="Times New Roman" pitchFamily="18" charset="0"/>
                <a:cs typeface="Times New Roman" pitchFamily="18" charset="0"/>
              </a:rPr>
              <a:t> Child;</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4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b="1" dirty="0" smtClean="0"/>
              <a:t>App.js</a:t>
            </a:r>
            <a:endParaRPr lang="en-US" dirty="0"/>
          </a:p>
        </p:txBody>
      </p:sp>
      <p:sp>
        <p:nvSpPr>
          <p:cNvPr id="21505" name="Rectangle 1"/>
          <p:cNvSpPr>
            <a:spLocks noChangeArrowheads="1"/>
          </p:cNvSpPr>
          <p:nvPr/>
        </p:nvSpPr>
        <p:spPr bwMode="auto">
          <a:xfrm>
            <a:off x="1071538" y="1500174"/>
            <a:ext cx="7215238" cy="4099790"/>
          </a:xfrm>
          <a:prstGeom prst="rect">
            <a:avLst/>
          </a:prstGeom>
          <a:solidFill>
            <a:srgbClr val="1E2429"/>
          </a:solidFill>
          <a:ln w="9525">
            <a:noFill/>
            <a:miter lim="800000"/>
            <a:headEnd/>
            <a:tailEnd/>
          </a:ln>
          <a:effectLst/>
        </p:spPr>
        <p:txBody>
          <a:bodyPr vert="horz" wrap="square" lIns="0" tIns="7935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26D6D"/>
                </a:solidFill>
                <a:effectLst/>
                <a:latin typeface="Courier New" pitchFamily="49" charset="0"/>
                <a:cs typeface="Courier New" pitchFamily="49" charset="0"/>
              </a:rPr>
              <a:t>import</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React </a:t>
            </a:r>
            <a:r>
              <a:rPr kumimoji="0" lang="en-US" sz="3200" b="0" i="0" u="none" strike="noStrike" cap="none" normalizeH="0" baseline="0" dirty="0" smtClean="0">
                <a:ln>
                  <a:noFill/>
                </a:ln>
                <a:solidFill>
                  <a:srgbClr val="F26D6D"/>
                </a:solidFill>
                <a:effectLst/>
                <a:latin typeface="Courier New" pitchFamily="49" charset="0"/>
                <a:cs typeface="Courier New" pitchFamily="49" charset="0"/>
              </a:rPr>
              <a:t>from</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a:t>
            </a:r>
            <a:r>
              <a:rPr kumimoji="0" lang="en-US" sz="3200" b="0" i="0" u="none" strike="noStrike" cap="none" normalizeH="0" baseline="0" dirty="0" smtClean="0">
                <a:ln>
                  <a:noFill/>
                </a:ln>
                <a:solidFill>
                  <a:srgbClr val="B8CC7A"/>
                </a:solidFill>
                <a:effectLst/>
                <a:latin typeface="Courier New" pitchFamily="49" charset="0"/>
                <a:cs typeface="Courier New" pitchFamily="49" charset="0"/>
              </a:rPr>
              <a:t>"react"</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26D6D"/>
                </a:solidFill>
                <a:effectLst/>
                <a:latin typeface="Courier New" pitchFamily="49" charset="0"/>
                <a:cs typeface="Courier New" pitchFamily="49" charset="0"/>
              </a:rPr>
              <a:t>import</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Parent </a:t>
            </a:r>
            <a:r>
              <a:rPr kumimoji="0" lang="en-US" sz="3200" b="0" i="0" u="none" strike="noStrike" cap="none" normalizeH="0" baseline="0" dirty="0" smtClean="0">
                <a:ln>
                  <a:noFill/>
                </a:ln>
                <a:solidFill>
                  <a:srgbClr val="F26D6D"/>
                </a:solidFill>
                <a:effectLst/>
                <a:latin typeface="Courier New" pitchFamily="49" charset="0"/>
                <a:cs typeface="Courier New" pitchFamily="49" charset="0"/>
              </a:rPr>
              <a:t>from</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a:t>
            </a:r>
            <a:r>
              <a:rPr kumimoji="0" lang="en-US" sz="3200" b="0" i="0" u="none" strike="noStrike" cap="none" normalizeH="0" baseline="0" dirty="0" smtClean="0">
                <a:ln>
                  <a:noFill/>
                </a:ln>
                <a:solidFill>
                  <a:srgbClr val="B8CC7A"/>
                </a:solidFill>
                <a:effectLst/>
                <a:latin typeface="Courier New" pitchFamily="49" charset="0"/>
                <a:cs typeface="Courier New" pitchFamily="49" charset="0"/>
              </a:rPr>
              <a:t>"./components/Parent"</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a:t>
            </a:r>
            <a:r>
              <a:rPr kumimoji="0" lang="en-US" sz="3200" b="0" i="0" u="none" strike="noStrike" cap="none" normalizeH="0" baseline="0" dirty="0" smtClean="0">
                <a:ln>
                  <a:noFill/>
                </a:ln>
                <a:solidFill>
                  <a:srgbClr val="F26D6D"/>
                </a:solidFill>
                <a:effectLst/>
                <a:latin typeface="Courier New" pitchFamily="49" charset="0"/>
                <a:cs typeface="Courier New" pitchFamily="49" charset="0"/>
              </a:rPr>
              <a:t>function</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a:t>
            </a:r>
            <a:r>
              <a:rPr kumimoji="0" lang="en-US" sz="3200" b="0" i="0" u="none" strike="noStrike" cap="none" normalizeH="0" baseline="0" dirty="0" smtClean="0">
                <a:ln>
                  <a:noFill/>
                </a:ln>
                <a:solidFill>
                  <a:srgbClr val="8AC7E6"/>
                </a:solidFill>
                <a:effectLst/>
                <a:latin typeface="Courier New" pitchFamily="49" charset="0"/>
                <a:cs typeface="Courier New" pitchFamily="49" charset="0"/>
              </a:rPr>
              <a:t>App</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 </a:t>
            </a:r>
            <a:r>
              <a:rPr kumimoji="0" lang="en-US" sz="3200" b="0" i="0" u="none" strike="noStrike" cap="none" normalizeH="0" baseline="0" dirty="0" smtClean="0">
                <a:ln>
                  <a:noFill/>
                </a:ln>
                <a:solidFill>
                  <a:srgbClr val="F26D6D"/>
                </a:solidFill>
                <a:effectLst/>
                <a:latin typeface="Courier New" pitchFamily="49" charset="0"/>
                <a:cs typeface="Courier New" pitchFamily="49" charset="0"/>
              </a:rPr>
              <a:t>return</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&lt;</a:t>
            </a:r>
            <a:r>
              <a:rPr kumimoji="0" lang="en-US" sz="3200" b="0" i="0" u="none" strike="noStrike" cap="none" normalizeH="0" baseline="0" dirty="0" smtClean="0">
                <a:ln>
                  <a:noFill/>
                </a:ln>
                <a:solidFill>
                  <a:srgbClr val="D99077"/>
                </a:solidFill>
                <a:effectLst/>
                <a:latin typeface="Courier New" pitchFamily="49" charset="0"/>
                <a:cs typeface="Courier New" pitchFamily="49" charset="0"/>
              </a:rPr>
              <a:t>div </a:t>
            </a:r>
            <a:r>
              <a:rPr kumimoji="0" lang="en-US" sz="3200" b="0" i="0" u="none" strike="noStrike" cap="none" normalizeH="0" baseline="0" dirty="0" err="1" smtClean="0">
                <a:ln>
                  <a:noFill/>
                </a:ln>
                <a:solidFill>
                  <a:srgbClr val="F2F2F2"/>
                </a:solidFill>
                <a:effectLst/>
                <a:latin typeface="Courier New" pitchFamily="49" charset="0"/>
                <a:cs typeface="Courier New" pitchFamily="49" charset="0"/>
              </a:rPr>
              <a:t>className</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a:t>
            </a:r>
            <a:r>
              <a:rPr kumimoji="0" lang="en-US" sz="3200" b="0" i="0" u="none" strike="noStrike" cap="none" normalizeH="0" baseline="0" dirty="0" smtClean="0">
                <a:ln>
                  <a:noFill/>
                </a:ln>
                <a:solidFill>
                  <a:srgbClr val="A5C261"/>
                </a:solidFill>
                <a:effectLst/>
                <a:latin typeface="Courier New" pitchFamily="49" charset="0"/>
                <a:cs typeface="Courier New" pitchFamily="49" charset="0"/>
              </a:rPr>
              <a:t>App</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"&gt; &lt;</a:t>
            </a:r>
            <a:r>
              <a:rPr kumimoji="0" lang="en-US" sz="3200" b="0" i="0" u="none" strike="noStrike" cap="none" normalizeH="0" baseline="0" dirty="0" smtClean="0">
                <a:ln>
                  <a:noFill/>
                </a:ln>
                <a:solidFill>
                  <a:srgbClr val="D99077"/>
                </a:solidFill>
                <a:effectLst/>
                <a:latin typeface="Courier New" pitchFamily="49" charset="0"/>
                <a:cs typeface="Courier New" pitchFamily="49" charset="0"/>
              </a:rPr>
              <a:t>Parent </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/&gt; &lt;/</a:t>
            </a:r>
            <a:r>
              <a:rPr kumimoji="0" lang="en-US" sz="3200" b="0" i="0" u="none" strike="noStrike" cap="none" normalizeH="0" baseline="0" dirty="0" smtClean="0">
                <a:ln>
                  <a:noFill/>
                </a:ln>
                <a:solidFill>
                  <a:srgbClr val="D99077"/>
                </a:solidFill>
                <a:effectLst/>
                <a:latin typeface="Courier New" pitchFamily="49" charset="0"/>
                <a:cs typeface="Courier New" pitchFamily="49" charset="0"/>
              </a:rPr>
              <a:t>div</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&gt;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26D6D"/>
                </a:solidFill>
                <a:effectLst/>
                <a:latin typeface="Courier New" pitchFamily="49" charset="0"/>
                <a:cs typeface="Courier New" pitchFamily="49" charset="0"/>
              </a:rPr>
              <a:t>export</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a:t>
            </a:r>
            <a:r>
              <a:rPr kumimoji="0" lang="en-US" sz="3200" b="0" i="0" u="none" strike="noStrike" cap="none" normalizeH="0" baseline="0" dirty="0" smtClean="0">
                <a:ln>
                  <a:noFill/>
                </a:ln>
                <a:solidFill>
                  <a:srgbClr val="F26D6D"/>
                </a:solidFill>
                <a:effectLst/>
                <a:latin typeface="Courier New" pitchFamily="49" charset="0"/>
                <a:cs typeface="Courier New" pitchFamily="49" charset="0"/>
              </a:rPr>
              <a:t>default</a:t>
            </a:r>
            <a:r>
              <a:rPr kumimoji="0" lang="en-US" sz="3200" b="0" i="0" u="none" strike="noStrike" cap="none" normalizeH="0" baseline="0" dirty="0" smtClean="0">
                <a:ln>
                  <a:noFill/>
                </a:ln>
                <a:solidFill>
                  <a:srgbClr val="F2F2F2"/>
                </a:solidFill>
                <a:effectLst/>
                <a:latin typeface="Courier New" pitchFamily="49" charset="0"/>
                <a:cs typeface="Courier New" pitchFamily="49" charset="0"/>
              </a:rPr>
              <a:t> App;</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TotalTime>
  <Words>692</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How to Manage State in a Tree Component in ReactJS </vt:lpstr>
      <vt:lpstr>Slide 2</vt:lpstr>
      <vt:lpstr>Slide 3</vt:lpstr>
      <vt:lpstr>Role of State </vt:lpstr>
      <vt:lpstr>Managing the State in an App </vt:lpstr>
      <vt:lpstr>Slide 6</vt:lpstr>
      <vt:lpstr>Slide 7</vt:lpstr>
      <vt:lpstr>Child.js</vt:lpstr>
      <vt:lpstr>App.js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Manage State in a Tree Component in ReactJS </dc:title>
  <dc:creator>vishal choudhary</dc:creator>
  <cp:lastModifiedBy>vishal choudhary</cp:lastModifiedBy>
  <cp:revision>3</cp:revision>
  <dcterms:created xsi:type="dcterms:W3CDTF">2023-04-09T16:18:56Z</dcterms:created>
  <dcterms:modified xsi:type="dcterms:W3CDTF">2023-04-10T03:59:17Z</dcterms:modified>
</cp:coreProperties>
</file>