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22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DD8FC23-0418-401B-AB63-1302832C31BA}" type="datetimeFigureOut">
              <a:rPr lang="en-US" smtClean="0"/>
              <a:t>4/18/2023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6603636-97DC-4852-AA57-C0092884EFFA}"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D8FC23-0418-401B-AB63-1302832C31BA}"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03636-97DC-4852-AA57-C0092884EFF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D8FC23-0418-401B-AB63-1302832C31BA}"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03636-97DC-4852-AA57-C0092884EFF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DD8FC23-0418-401B-AB63-1302832C31BA}"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03636-97DC-4852-AA57-C0092884EFFA}"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DD8FC23-0418-401B-AB63-1302832C31BA}" type="datetimeFigureOut">
              <a:rPr lang="en-US" smtClean="0"/>
              <a:t>4/18/2023</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6603636-97DC-4852-AA57-C0092884EFF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DD8FC23-0418-401B-AB63-1302832C31BA}"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03636-97DC-4852-AA57-C0092884EFFA}"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DD8FC23-0418-401B-AB63-1302832C31BA}" type="datetimeFigureOut">
              <a:rPr lang="en-US" smtClean="0"/>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03636-97DC-4852-AA57-C0092884EFFA}"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DD8FC23-0418-401B-AB63-1302832C31BA}"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03636-97DC-4852-AA57-C0092884EFF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D8FC23-0418-401B-AB63-1302832C31BA}" type="datetimeFigureOut">
              <a:rPr lang="en-US" smtClean="0"/>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03636-97DC-4852-AA57-C0092884EFF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DD8FC23-0418-401B-AB63-1302832C31BA}"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03636-97DC-4852-AA57-C0092884EFFA}"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DD8FC23-0418-401B-AB63-1302832C31BA}" type="datetimeFigureOut">
              <a:rPr lang="en-US" smtClean="0"/>
              <a:t>4/18/2023</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06603636-97DC-4852-AA57-C0092884EFFA}"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DD8FC23-0418-401B-AB63-1302832C31BA}" type="datetimeFigureOut">
              <a:rPr lang="en-US" smtClean="0"/>
              <a:t>4/18/2023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6603636-97DC-4852-AA57-C0092884EFF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React Props Validation</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ReactJS</a:t>
            </a:r>
            <a:r>
              <a:rPr lang="en-US" b="1" dirty="0" smtClean="0"/>
              <a:t> Custom </a:t>
            </a:r>
            <a:r>
              <a:rPr lang="en-US" b="1" dirty="0" err="1" smtClean="0"/>
              <a:t>Validators</a:t>
            </a:r>
            <a:r>
              <a:rPr lang="en-US" b="1" dirty="0" smtClean="0"/>
              <a:t/>
            </a:r>
            <a:br>
              <a:rPr lang="en-US" b="1" dirty="0" smtClean="0"/>
            </a:br>
            <a:endParaRPr lang="en-US" dirty="0"/>
          </a:p>
        </p:txBody>
      </p:sp>
      <p:sp>
        <p:nvSpPr>
          <p:cNvPr id="3" name="Content Placeholder 2"/>
          <p:cNvSpPr>
            <a:spLocks noGrp="1"/>
          </p:cNvSpPr>
          <p:nvPr>
            <p:ph sz="quarter" idx="1"/>
          </p:nvPr>
        </p:nvSpPr>
        <p:spPr>
          <a:xfrm>
            <a:off x="285720" y="1447800"/>
            <a:ext cx="7786742" cy="4572000"/>
          </a:xfrm>
        </p:spPr>
        <p:txBody>
          <a:bodyPr>
            <a:normAutofit/>
          </a:bodyPr>
          <a:lstStyle/>
          <a:p>
            <a:pPr algn="just">
              <a:buNone/>
            </a:pPr>
            <a:r>
              <a:rPr lang="en-US" dirty="0" err="1" smtClean="0"/>
              <a:t>ReactJS</a:t>
            </a:r>
            <a:r>
              <a:rPr lang="en-US" dirty="0" smtClean="0"/>
              <a:t> allows creating a custom validation function to perform custom validation. The following argument is used to create a custom validation function.</a:t>
            </a:r>
          </a:p>
          <a:p>
            <a:r>
              <a:rPr lang="en-US" b="1" dirty="0" smtClean="0"/>
              <a:t>props:</a:t>
            </a:r>
            <a:r>
              <a:rPr lang="en-US" dirty="0" smtClean="0"/>
              <a:t> It should be the first argument in the component.</a:t>
            </a:r>
          </a:p>
          <a:p>
            <a:r>
              <a:rPr lang="en-US" b="1" dirty="0" err="1" smtClean="0"/>
              <a:t>propName</a:t>
            </a:r>
            <a:r>
              <a:rPr lang="en-US" b="1" dirty="0" smtClean="0"/>
              <a:t>:</a:t>
            </a:r>
            <a:r>
              <a:rPr lang="en-US" dirty="0" smtClean="0"/>
              <a:t> It is the </a:t>
            </a:r>
            <a:r>
              <a:rPr lang="en-US" dirty="0" err="1" smtClean="0"/>
              <a:t>propName</a:t>
            </a:r>
            <a:r>
              <a:rPr lang="en-US" dirty="0" smtClean="0"/>
              <a:t> that is going to validate.</a:t>
            </a:r>
          </a:p>
          <a:p>
            <a:r>
              <a:rPr lang="en-US" b="1" dirty="0" err="1" smtClean="0"/>
              <a:t>componentName</a:t>
            </a:r>
            <a:r>
              <a:rPr lang="en-US" b="1" dirty="0" smtClean="0"/>
              <a:t>:</a:t>
            </a:r>
            <a:r>
              <a:rPr lang="en-US" dirty="0" smtClean="0"/>
              <a:t> It is the </a:t>
            </a:r>
            <a:r>
              <a:rPr lang="en-US" dirty="0" err="1" smtClean="0"/>
              <a:t>componentName</a:t>
            </a:r>
            <a:r>
              <a:rPr lang="en-US" dirty="0" smtClean="0"/>
              <a:t> that are going to validated again.</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2910" y="785794"/>
            <a:ext cx="6215090" cy="2585323"/>
          </a:xfrm>
          <a:prstGeom prst="rect">
            <a:avLst/>
          </a:prstGeom>
        </p:spPr>
        <p:txBody>
          <a:bodyPr wrap="square">
            <a:spAutoFit/>
          </a:bodyPr>
          <a:lstStyle/>
          <a:p>
            <a:r>
              <a:rPr lang="en-US" dirty="0" err="1" smtClean="0"/>
              <a:t>var</a:t>
            </a:r>
            <a:r>
              <a:rPr lang="en-US" dirty="0" smtClean="0"/>
              <a:t> Component = </a:t>
            </a:r>
            <a:r>
              <a:rPr lang="en-US" dirty="0" err="1" smtClean="0"/>
              <a:t>React.createClass</a:t>
            </a:r>
            <a:r>
              <a:rPr lang="en-US" dirty="0" smtClean="0"/>
              <a:t>({  </a:t>
            </a:r>
          </a:p>
          <a:p>
            <a:r>
              <a:rPr lang="en-US" dirty="0" smtClean="0"/>
              <a:t>App.propTypes = {  </a:t>
            </a:r>
          </a:p>
          <a:p>
            <a:r>
              <a:rPr lang="en-US" dirty="0" smtClean="0"/>
              <a:t>   </a:t>
            </a:r>
            <a:r>
              <a:rPr lang="en-US" dirty="0" err="1" smtClean="0"/>
              <a:t>customProp</a:t>
            </a:r>
            <a:r>
              <a:rPr lang="en-US" dirty="0" smtClean="0"/>
              <a:t>: function(props, </a:t>
            </a:r>
            <a:r>
              <a:rPr lang="en-US" dirty="0" err="1" smtClean="0"/>
              <a:t>propName</a:t>
            </a:r>
            <a:r>
              <a:rPr lang="en-US" dirty="0" smtClean="0"/>
              <a:t>, </a:t>
            </a:r>
            <a:r>
              <a:rPr lang="en-US" dirty="0" err="1" smtClean="0"/>
              <a:t>componentName</a:t>
            </a:r>
            <a:r>
              <a:rPr lang="en-US" dirty="0" smtClean="0"/>
              <a:t>) {  </a:t>
            </a:r>
          </a:p>
          <a:p>
            <a:r>
              <a:rPr lang="en-US" dirty="0" smtClean="0"/>
              <a:t>        if (!</a:t>
            </a:r>
            <a:r>
              <a:rPr lang="en-US" dirty="0" err="1" smtClean="0"/>
              <a:t>item.isValid</a:t>
            </a:r>
            <a:r>
              <a:rPr lang="en-US" dirty="0" smtClean="0"/>
              <a:t>(props[</a:t>
            </a:r>
            <a:r>
              <a:rPr lang="en-US" dirty="0" err="1" smtClean="0"/>
              <a:t>propName</a:t>
            </a:r>
            <a:r>
              <a:rPr lang="en-US" dirty="0" smtClean="0"/>
              <a:t>])) {  </a:t>
            </a:r>
          </a:p>
          <a:p>
            <a:r>
              <a:rPr lang="en-US" dirty="0" smtClean="0"/>
              <a:t>          return new Error('Validation failed!');  </a:t>
            </a:r>
          </a:p>
          <a:p>
            <a:r>
              <a:rPr lang="en-US" dirty="0" smtClean="0"/>
              <a:t>        }  </a:t>
            </a:r>
          </a:p>
          <a:p>
            <a:r>
              <a:rPr lang="en-US" dirty="0" smtClean="0"/>
              <a:t>      }  </a:t>
            </a:r>
          </a:p>
          <a:p>
            <a:r>
              <a:rPr lang="en-US" dirty="0" smtClean="0"/>
              <a:t>   }  </a:t>
            </a:r>
          </a:p>
          <a:p>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357166"/>
            <a:ext cx="7772400" cy="5662634"/>
          </a:xfrm>
        </p:spPr>
        <p:txBody>
          <a:bodyPr/>
          <a:lstStyle/>
          <a:p>
            <a:pPr algn="just">
              <a:buNone/>
            </a:pPr>
            <a:r>
              <a:rPr lang="en-US" dirty="0" smtClean="0"/>
              <a:t>   Props </a:t>
            </a:r>
            <a:r>
              <a:rPr lang="en-US" dirty="0" smtClean="0"/>
              <a:t>are an important mechanism for passing the </a:t>
            </a:r>
            <a:r>
              <a:rPr lang="en-US" b="1" dirty="0" smtClean="0"/>
              <a:t>read-only</a:t>
            </a:r>
            <a:r>
              <a:rPr lang="en-US" dirty="0" smtClean="0"/>
              <a:t> attributes to React components. The props are usually required to use correctly in the component. If it is not used correctly, the components may not behave as expected. Hence, it is required to use </a:t>
            </a:r>
            <a:r>
              <a:rPr lang="en-US" b="1" dirty="0" smtClean="0"/>
              <a:t>props validation</a:t>
            </a:r>
            <a:r>
              <a:rPr lang="en-US" dirty="0" smtClean="0"/>
              <a:t> in improving react components.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Validating Props</a:t>
            </a:r>
            <a:endParaRPr lang="en-US" b="1" dirty="0"/>
          </a:p>
        </p:txBody>
      </p:sp>
      <p:sp>
        <p:nvSpPr>
          <p:cNvPr id="3" name="Content Placeholder 2"/>
          <p:cNvSpPr>
            <a:spLocks noGrp="1"/>
          </p:cNvSpPr>
          <p:nvPr>
            <p:ph sz="quarter" idx="1"/>
          </p:nvPr>
        </p:nvSpPr>
        <p:spPr/>
        <p:txBody>
          <a:bodyPr/>
          <a:lstStyle/>
          <a:p>
            <a:r>
              <a:rPr lang="en-US" b="1" dirty="0" smtClean="0"/>
              <a:t>App.propTypes</a:t>
            </a:r>
            <a:r>
              <a:rPr lang="en-US" dirty="0" smtClean="0"/>
              <a:t> is used for props validation in react component. When some of the props are passed with an invalid type, you will get the warnings on JavaScript console. After specifying the validation patterns, you will set the </a:t>
            </a:r>
            <a:r>
              <a:rPr lang="en-US" dirty="0" err="1" smtClean="0"/>
              <a:t>App.defaultProps</a:t>
            </a:r>
            <a:r>
              <a:rPr lang="en-US" dirty="0" smtClean="0"/>
              <a:t>.</a:t>
            </a:r>
            <a:endParaRPr lang="en-US" dirty="0"/>
          </a:p>
        </p:txBody>
      </p:sp>
      <p:sp>
        <p:nvSpPr>
          <p:cNvPr id="4" name="Rectangle 3"/>
          <p:cNvSpPr/>
          <p:nvPr/>
        </p:nvSpPr>
        <p:spPr>
          <a:xfrm>
            <a:off x="1643042" y="4000504"/>
            <a:ext cx="4572000" cy="1200329"/>
          </a:xfrm>
          <a:prstGeom prst="rect">
            <a:avLst/>
          </a:prstGeom>
        </p:spPr>
        <p:txBody>
          <a:bodyPr>
            <a:spAutoFit/>
          </a:bodyPr>
          <a:lstStyle/>
          <a:p>
            <a:r>
              <a:rPr lang="en-US" dirty="0" smtClean="0"/>
              <a:t>class App extends </a:t>
            </a:r>
            <a:r>
              <a:rPr lang="en-US" dirty="0" err="1" smtClean="0"/>
              <a:t>React.Component</a:t>
            </a:r>
            <a:r>
              <a:rPr lang="en-US" dirty="0" smtClean="0"/>
              <a:t> {  </a:t>
            </a:r>
          </a:p>
          <a:p>
            <a:r>
              <a:rPr lang="en-US" dirty="0" smtClean="0"/>
              <a:t>          render() {}  </a:t>
            </a:r>
          </a:p>
          <a:p>
            <a:r>
              <a:rPr lang="en-US" dirty="0" smtClean="0"/>
              <a:t>}  </a:t>
            </a:r>
          </a:p>
          <a:p>
            <a:r>
              <a:rPr lang="en-US" dirty="0" err="1" smtClean="0"/>
              <a:t>Component.propTypes</a:t>
            </a:r>
            <a:r>
              <a:rPr lang="en-US" dirty="0" smtClean="0"/>
              <a:t> = { /*Definition */};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err="1" smtClean="0"/>
              <a:t>ReactJS</a:t>
            </a:r>
            <a:r>
              <a:rPr lang="en-US" sz="2400" b="1" dirty="0" smtClean="0"/>
              <a:t> Props </a:t>
            </a:r>
            <a:r>
              <a:rPr lang="en-US" sz="2400" b="1" dirty="0" err="1" smtClean="0"/>
              <a:t>Validator</a:t>
            </a:r>
            <a:r>
              <a:rPr lang="en-US" sz="2400" b="1" dirty="0" smtClean="0"/>
              <a:t/>
            </a:r>
            <a:br>
              <a:rPr lang="en-US" sz="2400" b="1" dirty="0" smtClean="0"/>
            </a:br>
            <a:r>
              <a:rPr lang="en-US" sz="2400" dirty="0" err="1" smtClean="0"/>
              <a:t>ReactJS</a:t>
            </a:r>
            <a:r>
              <a:rPr lang="en-US" sz="2400" dirty="0" smtClean="0"/>
              <a:t> props </a:t>
            </a:r>
            <a:r>
              <a:rPr lang="en-US" sz="2400" dirty="0" err="1" smtClean="0"/>
              <a:t>validator</a:t>
            </a:r>
            <a:r>
              <a:rPr lang="en-US" sz="2400" dirty="0" smtClean="0"/>
              <a:t> contains the following list of </a:t>
            </a:r>
            <a:r>
              <a:rPr lang="en-US" sz="2400" dirty="0" err="1" smtClean="0"/>
              <a:t>validators</a:t>
            </a:r>
            <a:r>
              <a:rPr lang="en-US" sz="2400" dirty="0" smtClean="0"/>
              <a:t>.</a:t>
            </a:r>
            <a:endParaRPr lang="en-US" sz="2400" dirty="0"/>
          </a:p>
        </p:txBody>
      </p:sp>
      <p:graphicFrame>
        <p:nvGraphicFramePr>
          <p:cNvPr id="4" name="Table 3"/>
          <p:cNvGraphicFramePr>
            <a:graphicFrameLocks noGrp="1"/>
          </p:cNvGraphicFramePr>
          <p:nvPr/>
        </p:nvGraphicFramePr>
        <p:xfrm>
          <a:off x="714348" y="1396999"/>
          <a:ext cx="8001056" cy="5149866"/>
        </p:xfrm>
        <a:graphic>
          <a:graphicData uri="http://schemas.openxmlformats.org/drawingml/2006/table">
            <a:tbl>
              <a:tblPr>
                <a:tableStyleId>{616DA210-FB5B-4158-B5E0-FEB733F419BA}</a:tableStyleId>
              </a:tblPr>
              <a:tblGrid>
                <a:gridCol w="1091052"/>
                <a:gridCol w="3079711"/>
                <a:gridCol w="3830293"/>
              </a:tblGrid>
              <a:tr h="158626">
                <a:tc>
                  <a:txBody>
                    <a:bodyPr/>
                    <a:lstStyle/>
                    <a:p>
                      <a:pPr algn="ctr"/>
                      <a:r>
                        <a:rPr lang="en-US" sz="1600" b="1" dirty="0"/>
                        <a:t>SN</a:t>
                      </a:r>
                    </a:p>
                  </a:txBody>
                  <a:tcPr marL="32254" marR="32254" marT="16127" marB="16127" anchor="ctr"/>
                </a:tc>
                <a:tc>
                  <a:txBody>
                    <a:bodyPr/>
                    <a:lstStyle/>
                    <a:p>
                      <a:pPr algn="ctr"/>
                      <a:r>
                        <a:rPr lang="en-US" sz="1600" b="1" dirty="0" err="1"/>
                        <a:t>PropsType</a:t>
                      </a:r>
                      <a:endParaRPr lang="en-US" sz="1600" b="1" dirty="0"/>
                    </a:p>
                  </a:txBody>
                  <a:tcPr marL="32254" marR="32254" marT="16127" marB="16127" anchor="ctr"/>
                </a:tc>
                <a:tc>
                  <a:txBody>
                    <a:bodyPr/>
                    <a:lstStyle/>
                    <a:p>
                      <a:pPr algn="ctr"/>
                      <a:r>
                        <a:rPr lang="en-US" sz="1600" b="1" dirty="0"/>
                        <a:t>Description</a:t>
                      </a:r>
                    </a:p>
                  </a:txBody>
                  <a:tcPr marL="32254" marR="32254" marT="16127" marB="16127" anchor="ctr"/>
                </a:tc>
              </a:tr>
              <a:tr h="277595">
                <a:tc>
                  <a:txBody>
                    <a:bodyPr/>
                    <a:lstStyle/>
                    <a:p>
                      <a:pPr algn="ctr"/>
                      <a:r>
                        <a:rPr lang="en-US" sz="1600" dirty="0"/>
                        <a:t>1.</a:t>
                      </a:r>
                    </a:p>
                  </a:txBody>
                  <a:tcPr marL="32254" marR="32254" marT="16127" marB="16127" anchor="ctr"/>
                </a:tc>
                <a:tc>
                  <a:txBody>
                    <a:bodyPr/>
                    <a:lstStyle/>
                    <a:p>
                      <a:r>
                        <a:rPr lang="en-US" sz="1200" dirty="0" err="1"/>
                        <a:t>PropTypes.any</a:t>
                      </a:r>
                      <a:endParaRPr lang="en-US" sz="1200" dirty="0"/>
                    </a:p>
                  </a:txBody>
                  <a:tcPr marL="32254" marR="32254" marT="16127" marB="16127" anchor="ctr"/>
                </a:tc>
                <a:tc>
                  <a:txBody>
                    <a:bodyPr/>
                    <a:lstStyle/>
                    <a:p>
                      <a:r>
                        <a:rPr lang="en-US" sz="1200" dirty="0"/>
                        <a:t>The props can be of any data type.</a:t>
                      </a:r>
                    </a:p>
                  </a:txBody>
                  <a:tcPr marL="32254" marR="32254" marT="16127" marB="16127" anchor="ctr"/>
                </a:tc>
              </a:tr>
              <a:tr h="277595">
                <a:tc>
                  <a:txBody>
                    <a:bodyPr/>
                    <a:lstStyle/>
                    <a:p>
                      <a:pPr algn="ctr"/>
                      <a:r>
                        <a:rPr lang="en-US" sz="1600" dirty="0"/>
                        <a:t>2.</a:t>
                      </a:r>
                    </a:p>
                  </a:txBody>
                  <a:tcPr marL="32254" marR="32254" marT="16127" marB="16127" anchor="ctr"/>
                </a:tc>
                <a:tc>
                  <a:txBody>
                    <a:bodyPr/>
                    <a:lstStyle/>
                    <a:p>
                      <a:r>
                        <a:rPr lang="en-US" sz="1200" dirty="0" err="1"/>
                        <a:t>PropTypes.array</a:t>
                      </a:r>
                      <a:endParaRPr lang="en-US" sz="1200" dirty="0"/>
                    </a:p>
                  </a:txBody>
                  <a:tcPr marL="32254" marR="32254" marT="16127" marB="16127" anchor="ctr"/>
                </a:tc>
                <a:tc>
                  <a:txBody>
                    <a:bodyPr/>
                    <a:lstStyle/>
                    <a:p>
                      <a:r>
                        <a:rPr lang="en-US" sz="1200" dirty="0"/>
                        <a:t>The props should be an array.</a:t>
                      </a:r>
                    </a:p>
                  </a:txBody>
                  <a:tcPr marL="32254" marR="32254" marT="16127" marB="16127" anchor="ctr"/>
                </a:tc>
              </a:tr>
              <a:tr h="277595">
                <a:tc>
                  <a:txBody>
                    <a:bodyPr/>
                    <a:lstStyle/>
                    <a:p>
                      <a:pPr algn="ctr"/>
                      <a:r>
                        <a:rPr lang="en-US" sz="1600" dirty="0"/>
                        <a:t>3.</a:t>
                      </a:r>
                    </a:p>
                  </a:txBody>
                  <a:tcPr marL="32254" marR="32254" marT="16127" marB="16127" anchor="ctr"/>
                </a:tc>
                <a:tc>
                  <a:txBody>
                    <a:bodyPr/>
                    <a:lstStyle/>
                    <a:p>
                      <a:r>
                        <a:rPr lang="en-US" sz="1200" dirty="0" err="1"/>
                        <a:t>PropTypes.bool</a:t>
                      </a:r>
                      <a:endParaRPr lang="en-US" sz="1200" dirty="0"/>
                    </a:p>
                  </a:txBody>
                  <a:tcPr marL="32254" marR="32254" marT="16127" marB="16127" anchor="ctr"/>
                </a:tc>
                <a:tc>
                  <a:txBody>
                    <a:bodyPr/>
                    <a:lstStyle/>
                    <a:p>
                      <a:r>
                        <a:rPr lang="en-US" sz="1200" dirty="0"/>
                        <a:t>The props should be a </a:t>
                      </a:r>
                      <a:r>
                        <a:rPr lang="en-US" sz="1200" dirty="0" err="1"/>
                        <a:t>boolean</a:t>
                      </a:r>
                      <a:r>
                        <a:rPr lang="en-US" sz="1200" dirty="0"/>
                        <a:t>.</a:t>
                      </a:r>
                    </a:p>
                  </a:txBody>
                  <a:tcPr marL="32254" marR="32254" marT="16127" marB="16127" anchor="ctr"/>
                </a:tc>
              </a:tr>
              <a:tr h="277595">
                <a:tc>
                  <a:txBody>
                    <a:bodyPr/>
                    <a:lstStyle/>
                    <a:p>
                      <a:pPr algn="ctr"/>
                      <a:r>
                        <a:rPr lang="en-US" sz="1600" dirty="0"/>
                        <a:t>4.</a:t>
                      </a:r>
                    </a:p>
                  </a:txBody>
                  <a:tcPr marL="32254" marR="32254" marT="16127" marB="16127" anchor="ctr"/>
                </a:tc>
                <a:tc>
                  <a:txBody>
                    <a:bodyPr/>
                    <a:lstStyle/>
                    <a:p>
                      <a:r>
                        <a:rPr lang="en-US" sz="1200" dirty="0" err="1"/>
                        <a:t>PropTypes.func</a:t>
                      </a:r>
                      <a:endParaRPr lang="en-US" sz="1200" dirty="0"/>
                    </a:p>
                  </a:txBody>
                  <a:tcPr marL="32254" marR="32254" marT="16127" marB="16127" anchor="ctr"/>
                </a:tc>
                <a:tc>
                  <a:txBody>
                    <a:bodyPr/>
                    <a:lstStyle/>
                    <a:p>
                      <a:r>
                        <a:rPr lang="en-US" sz="1200" dirty="0"/>
                        <a:t>The props should be a function.</a:t>
                      </a:r>
                    </a:p>
                  </a:txBody>
                  <a:tcPr marL="32254" marR="32254" marT="16127" marB="16127" anchor="ctr"/>
                </a:tc>
              </a:tr>
              <a:tr h="277595">
                <a:tc>
                  <a:txBody>
                    <a:bodyPr/>
                    <a:lstStyle/>
                    <a:p>
                      <a:pPr algn="ctr"/>
                      <a:r>
                        <a:rPr lang="en-US" sz="1600" dirty="0"/>
                        <a:t>5.</a:t>
                      </a:r>
                    </a:p>
                  </a:txBody>
                  <a:tcPr marL="32254" marR="32254" marT="16127" marB="16127" anchor="ctr"/>
                </a:tc>
                <a:tc>
                  <a:txBody>
                    <a:bodyPr/>
                    <a:lstStyle/>
                    <a:p>
                      <a:r>
                        <a:rPr lang="en-US" sz="1200" dirty="0" err="1"/>
                        <a:t>PropTypes.number</a:t>
                      </a:r>
                      <a:endParaRPr lang="en-US" sz="1200" dirty="0"/>
                    </a:p>
                  </a:txBody>
                  <a:tcPr marL="32254" marR="32254" marT="16127" marB="16127" anchor="ctr"/>
                </a:tc>
                <a:tc>
                  <a:txBody>
                    <a:bodyPr/>
                    <a:lstStyle/>
                    <a:p>
                      <a:r>
                        <a:rPr lang="en-US" sz="1200" dirty="0"/>
                        <a:t>The props should be a number.</a:t>
                      </a:r>
                    </a:p>
                  </a:txBody>
                  <a:tcPr marL="32254" marR="32254" marT="16127" marB="16127" anchor="ctr"/>
                </a:tc>
              </a:tr>
              <a:tr h="277595">
                <a:tc>
                  <a:txBody>
                    <a:bodyPr/>
                    <a:lstStyle/>
                    <a:p>
                      <a:pPr algn="ctr"/>
                      <a:r>
                        <a:rPr lang="en-US" sz="1600" dirty="0"/>
                        <a:t>6.</a:t>
                      </a:r>
                    </a:p>
                  </a:txBody>
                  <a:tcPr marL="32254" marR="32254" marT="16127" marB="16127" anchor="ctr"/>
                </a:tc>
                <a:tc>
                  <a:txBody>
                    <a:bodyPr/>
                    <a:lstStyle/>
                    <a:p>
                      <a:r>
                        <a:rPr lang="en-US" sz="1200" dirty="0" err="1"/>
                        <a:t>PropTypes.object</a:t>
                      </a:r>
                      <a:endParaRPr lang="en-US" sz="1200" dirty="0"/>
                    </a:p>
                  </a:txBody>
                  <a:tcPr marL="32254" marR="32254" marT="16127" marB="16127" anchor="ctr"/>
                </a:tc>
                <a:tc>
                  <a:txBody>
                    <a:bodyPr/>
                    <a:lstStyle/>
                    <a:p>
                      <a:r>
                        <a:rPr lang="en-US" sz="1200" dirty="0"/>
                        <a:t>The props should be an object.</a:t>
                      </a:r>
                    </a:p>
                  </a:txBody>
                  <a:tcPr marL="32254" marR="32254" marT="16127" marB="16127" anchor="ctr"/>
                </a:tc>
              </a:tr>
              <a:tr h="277595">
                <a:tc>
                  <a:txBody>
                    <a:bodyPr/>
                    <a:lstStyle/>
                    <a:p>
                      <a:pPr algn="ctr"/>
                      <a:r>
                        <a:rPr lang="en-US" sz="1600" dirty="0"/>
                        <a:t>7.</a:t>
                      </a:r>
                    </a:p>
                  </a:txBody>
                  <a:tcPr marL="32254" marR="32254" marT="16127" marB="16127" anchor="ctr"/>
                </a:tc>
                <a:tc>
                  <a:txBody>
                    <a:bodyPr/>
                    <a:lstStyle/>
                    <a:p>
                      <a:r>
                        <a:rPr lang="en-US" sz="1200" dirty="0" err="1"/>
                        <a:t>PropTypes.string</a:t>
                      </a:r>
                      <a:endParaRPr lang="en-US" sz="1200" dirty="0"/>
                    </a:p>
                  </a:txBody>
                  <a:tcPr marL="32254" marR="32254" marT="16127" marB="16127" anchor="ctr"/>
                </a:tc>
                <a:tc>
                  <a:txBody>
                    <a:bodyPr/>
                    <a:lstStyle/>
                    <a:p>
                      <a:r>
                        <a:rPr lang="en-US" sz="1200" dirty="0"/>
                        <a:t>The props should be a string.</a:t>
                      </a:r>
                    </a:p>
                  </a:txBody>
                  <a:tcPr marL="32254" marR="32254" marT="16127" marB="16127" anchor="ctr"/>
                </a:tc>
              </a:tr>
              <a:tr h="277595">
                <a:tc>
                  <a:txBody>
                    <a:bodyPr/>
                    <a:lstStyle/>
                    <a:p>
                      <a:pPr algn="ctr"/>
                      <a:r>
                        <a:rPr lang="en-US" sz="1600" dirty="0"/>
                        <a:t>8.</a:t>
                      </a:r>
                    </a:p>
                  </a:txBody>
                  <a:tcPr marL="32254" marR="32254" marT="16127" marB="16127" anchor="ctr"/>
                </a:tc>
                <a:tc>
                  <a:txBody>
                    <a:bodyPr/>
                    <a:lstStyle/>
                    <a:p>
                      <a:r>
                        <a:rPr lang="en-US" sz="1200" dirty="0" err="1"/>
                        <a:t>PropTypes.symbol</a:t>
                      </a:r>
                      <a:endParaRPr lang="en-US" sz="1200" dirty="0"/>
                    </a:p>
                  </a:txBody>
                  <a:tcPr marL="32254" marR="32254" marT="16127" marB="16127" anchor="ctr"/>
                </a:tc>
                <a:tc>
                  <a:txBody>
                    <a:bodyPr/>
                    <a:lstStyle/>
                    <a:p>
                      <a:r>
                        <a:rPr lang="en-US" sz="1200" dirty="0"/>
                        <a:t>The props should be a symbol.</a:t>
                      </a:r>
                    </a:p>
                  </a:txBody>
                  <a:tcPr marL="32254" marR="32254" marT="16127" marB="16127" anchor="ctr"/>
                </a:tc>
              </a:tr>
              <a:tr h="515533">
                <a:tc>
                  <a:txBody>
                    <a:bodyPr/>
                    <a:lstStyle/>
                    <a:p>
                      <a:pPr algn="ctr"/>
                      <a:r>
                        <a:rPr lang="en-US" sz="1600" dirty="0"/>
                        <a:t>9.</a:t>
                      </a:r>
                    </a:p>
                  </a:txBody>
                  <a:tcPr marL="32254" marR="32254" marT="16127" marB="16127" anchor="ctr"/>
                </a:tc>
                <a:tc>
                  <a:txBody>
                    <a:bodyPr/>
                    <a:lstStyle/>
                    <a:p>
                      <a:r>
                        <a:rPr lang="en-US" sz="1200" dirty="0" err="1"/>
                        <a:t>PropTypes.instanceOf</a:t>
                      </a:r>
                      <a:endParaRPr lang="en-US" sz="1200" dirty="0"/>
                    </a:p>
                  </a:txBody>
                  <a:tcPr marL="32254" marR="32254" marT="16127" marB="16127" anchor="ctr"/>
                </a:tc>
                <a:tc>
                  <a:txBody>
                    <a:bodyPr/>
                    <a:lstStyle/>
                    <a:p>
                      <a:r>
                        <a:rPr lang="en-US" sz="1200" dirty="0"/>
                        <a:t>The props should be an instance of a particular JavaScript class.</a:t>
                      </a:r>
                    </a:p>
                  </a:txBody>
                  <a:tcPr marL="32254" marR="32254" marT="16127" marB="16127" anchor="ctr"/>
                </a:tc>
              </a:tr>
              <a:tr h="277595">
                <a:tc>
                  <a:txBody>
                    <a:bodyPr/>
                    <a:lstStyle/>
                    <a:p>
                      <a:pPr algn="ctr"/>
                      <a:r>
                        <a:rPr lang="en-US" sz="1600" dirty="0"/>
                        <a:t>10.</a:t>
                      </a:r>
                    </a:p>
                  </a:txBody>
                  <a:tcPr marL="32254" marR="32254" marT="16127" marB="16127" anchor="ctr"/>
                </a:tc>
                <a:tc>
                  <a:txBody>
                    <a:bodyPr/>
                    <a:lstStyle/>
                    <a:p>
                      <a:r>
                        <a:rPr lang="en-US" sz="1200" dirty="0" err="1"/>
                        <a:t>PropTypes.isRequired</a:t>
                      </a:r>
                      <a:endParaRPr lang="en-US" sz="1200" dirty="0"/>
                    </a:p>
                  </a:txBody>
                  <a:tcPr marL="32254" marR="32254" marT="16127" marB="16127" anchor="ctr"/>
                </a:tc>
                <a:tc>
                  <a:txBody>
                    <a:bodyPr/>
                    <a:lstStyle/>
                    <a:p>
                      <a:r>
                        <a:rPr lang="en-US" sz="1200" dirty="0"/>
                        <a:t>The props must be provided.</a:t>
                      </a:r>
                    </a:p>
                  </a:txBody>
                  <a:tcPr marL="32254" marR="32254" marT="16127" marB="16127" anchor="ctr"/>
                </a:tc>
              </a:tr>
              <a:tr h="277595">
                <a:tc>
                  <a:txBody>
                    <a:bodyPr/>
                    <a:lstStyle/>
                    <a:p>
                      <a:pPr algn="ctr"/>
                      <a:r>
                        <a:rPr lang="en-US" sz="1600" dirty="0"/>
                        <a:t>11.</a:t>
                      </a:r>
                    </a:p>
                  </a:txBody>
                  <a:tcPr marL="32254" marR="32254" marT="16127" marB="16127" anchor="ctr"/>
                </a:tc>
                <a:tc>
                  <a:txBody>
                    <a:bodyPr/>
                    <a:lstStyle/>
                    <a:p>
                      <a:r>
                        <a:rPr lang="en-US" sz="1200" dirty="0" err="1"/>
                        <a:t>PropTypes.element</a:t>
                      </a:r>
                      <a:endParaRPr lang="en-US" sz="1200" dirty="0"/>
                    </a:p>
                  </a:txBody>
                  <a:tcPr marL="32254" marR="32254" marT="16127" marB="16127" anchor="ctr"/>
                </a:tc>
                <a:tc>
                  <a:txBody>
                    <a:bodyPr/>
                    <a:lstStyle/>
                    <a:p>
                      <a:r>
                        <a:rPr lang="en-US" sz="1200" dirty="0"/>
                        <a:t>The props must be an element.</a:t>
                      </a:r>
                    </a:p>
                  </a:txBody>
                  <a:tcPr marL="32254" marR="32254" marT="16127" marB="16127" anchor="ctr"/>
                </a:tc>
              </a:tr>
              <a:tr h="753471">
                <a:tc>
                  <a:txBody>
                    <a:bodyPr/>
                    <a:lstStyle/>
                    <a:p>
                      <a:pPr algn="ctr"/>
                      <a:r>
                        <a:rPr lang="en-US" sz="1600" dirty="0"/>
                        <a:t>12.</a:t>
                      </a:r>
                    </a:p>
                  </a:txBody>
                  <a:tcPr marL="32254" marR="32254" marT="16127" marB="16127" anchor="ctr"/>
                </a:tc>
                <a:tc>
                  <a:txBody>
                    <a:bodyPr/>
                    <a:lstStyle/>
                    <a:p>
                      <a:r>
                        <a:rPr lang="en-US" sz="1200" dirty="0" err="1"/>
                        <a:t>PropTypes.node</a:t>
                      </a:r>
                      <a:endParaRPr lang="en-US" sz="1200" dirty="0"/>
                    </a:p>
                  </a:txBody>
                  <a:tcPr marL="32254" marR="32254" marT="16127" marB="16127" anchor="ctr"/>
                </a:tc>
                <a:tc>
                  <a:txBody>
                    <a:bodyPr/>
                    <a:lstStyle/>
                    <a:p>
                      <a:r>
                        <a:rPr lang="en-US" sz="1200" dirty="0"/>
                        <a:t>The props can render anything: numbers, strings, elements or an array (or fragment) containing these types.</a:t>
                      </a:r>
                    </a:p>
                  </a:txBody>
                  <a:tcPr marL="32254" marR="32254" marT="16127" marB="16127" anchor="ctr"/>
                </a:tc>
              </a:tr>
              <a:tr h="414409">
                <a:tc>
                  <a:txBody>
                    <a:bodyPr/>
                    <a:lstStyle/>
                    <a:p>
                      <a:pPr algn="ctr"/>
                      <a:r>
                        <a:rPr lang="en-US" sz="1600" dirty="0"/>
                        <a:t>13.</a:t>
                      </a:r>
                    </a:p>
                  </a:txBody>
                  <a:tcPr marL="32254" marR="32254" marT="16127" marB="16127" anchor="ctr"/>
                </a:tc>
                <a:tc>
                  <a:txBody>
                    <a:bodyPr/>
                    <a:lstStyle/>
                    <a:p>
                      <a:r>
                        <a:rPr lang="en-US" sz="1200" dirty="0" err="1"/>
                        <a:t>PropTypes.oneOf</a:t>
                      </a:r>
                      <a:r>
                        <a:rPr lang="en-US" sz="1200" dirty="0"/>
                        <a:t>()</a:t>
                      </a:r>
                    </a:p>
                  </a:txBody>
                  <a:tcPr marL="32254" marR="32254" marT="16127" marB="16127" anchor="ctr"/>
                </a:tc>
                <a:tc>
                  <a:txBody>
                    <a:bodyPr/>
                    <a:lstStyle/>
                    <a:p>
                      <a:r>
                        <a:rPr lang="en-US" sz="1200" dirty="0"/>
                        <a:t>The props should be one of several types of specific values.</a:t>
                      </a:r>
                    </a:p>
                  </a:txBody>
                  <a:tcPr marL="32254" marR="32254" marT="16127" marB="16127" anchor="ctr"/>
                </a:tc>
              </a:tr>
              <a:tr h="414409">
                <a:tc>
                  <a:txBody>
                    <a:bodyPr/>
                    <a:lstStyle/>
                    <a:p>
                      <a:pPr algn="ctr"/>
                      <a:r>
                        <a:rPr lang="en-US" sz="1600" dirty="0"/>
                        <a:t>14.</a:t>
                      </a:r>
                    </a:p>
                  </a:txBody>
                  <a:tcPr marL="32254" marR="32254" marT="16127" marB="16127" anchor="ctr"/>
                </a:tc>
                <a:tc>
                  <a:txBody>
                    <a:bodyPr/>
                    <a:lstStyle/>
                    <a:p>
                      <a:r>
                        <a:rPr lang="en-US" sz="1200" dirty="0" err="1"/>
                        <a:t>PropTypes.oneOfType</a:t>
                      </a:r>
                      <a:r>
                        <a:rPr lang="en-US" sz="1200" dirty="0"/>
                        <a:t>([</a:t>
                      </a:r>
                      <a:r>
                        <a:rPr lang="en-US" sz="1200" dirty="0" err="1"/>
                        <a:t>PropTypes.string,PropTypes.number</a:t>
                      </a:r>
                      <a:r>
                        <a:rPr lang="en-US" sz="1200" dirty="0"/>
                        <a:t>])</a:t>
                      </a:r>
                    </a:p>
                  </a:txBody>
                  <a:tcPr marL="32254" marR="32254" marT="16127" marB="16127" anchor="ctr"/>
                </a:tc>
                <a:tc>
                  <a:txBody>
                    <a:bodyPr/>
                    <a:lstStyle/>
                    <a:p>
                      <a:r>
                        <a:rPr lang="en-US" sz="1200" dirty="0"/>
                        <a:t>The props should be an object that could be one of many t</a:t>
                      </a:r>
                    </a:p>
                  </a:txBody>
                  <a:tcPr marL="32254" marR="32254" marT="16127" marB="16127" anchor="ct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329642" cy="4011618"/>
          </a:xfrm>
        </p:spPr>
        <p:txBody>
          <a:bodyPr>
            <a:noAutofit/>
          </a:bodyPr>
          <a:lstStyle/>
          <a:p>
            <a:pPr algn="just"/>
            <a:r>
              <a:rPr lang="en-US" sz="3600" dirty="0" smtClean="0"/>
              <a:t>we are creating an App component which contains all the props that we need. In this example, </a:t>
            </a:r>
            <a:r>
              <a:rPr lang="en-US" sz="3600" b="1" dirty="0" smtClean="0"/>
              <a:t>App.propTypes</a:t>
            </a:r>
            <a:r>
              <a:rPr lang="en-US" sz="3600" dirty="0" smtClean="0"/>
              <a:t> is used for props validation. For props validation, you must have to add this line: </a:t>
            </a:r>
            <a:r>
              <a:rPr lang="en-US" sz="3600" b="1" dirty="0" smtClean="0"/>
              <a:t>import PropTypes from 'prop-types'</a:t>
            </a:r>
            <a:r>
              <a:rPr lang="en-US" sz="3600" dirty="0" smtClean="0"/>
              <a:t> in </a:t>
            </a:r>
            <a:r>
              <a:rPr lang="en-US" sz="3600" b="1" dirty="0" smtClean="0"/>
              <a:t>App.js file</a:t>
            </a:r>
            <a:r>
              <a:rPr lang="en-US" sz="3600" dirty="0" smtClean="0"/>
              <a:t>.</a:t>
            </a:r>
            <a:endParaRPr 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214282" y="214290"/>
            <a:ext cx="4572032" cy="66776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import React, { Component } from 'react';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import PropTypes from 'prop-types';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class App extends </a:t>
            </a:r>
            <a:r>
              <a:rPr kumimoji="0" lang="en-US" sz="1800" b="0" i="0" u="none" strike="noStrike" cap="none" normalizeH="0" baseline="0" dirty="0" err="1" smtClean="0">
                <a:ln>
                  <a:noFill/>
                </a:ln>
                <a:solidFill>
                  <a:schemeClr val="tx1"/>
                </a:solidFill>
                <a:effectLst/>
                <a:latin typeface="Arial" charset="0"/>
                <a:cs typeface="Arial" charset="0"/>
              </a:rPr>
              <a:t>React.Component</a:t>
            </a:r>
            <a:r>
              <a:rPr kumimoji="0" lang="en-US" sz="1800" b="0" i="0" u="none" strike="noStrike" cap="none" normalizeH="0" baseline="0" dirty="0" smtClean="0">
                <a:ln>
                  <a:noFill/>
                </a:ln>
                <a:solidFill>
                  <a:schemeClr val="tx1"/>
                </a:solidFill>
                <a:effectLst/>
                <a:latin typeface="Arial" charset="0"/>
                <a:cs typeface="Arial"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render() {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return (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&lt;div&gt;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&lt;h1&gt;</a:t>
            </a:r>
            <a:r>
              <a:rPr kumimoji="0" lang="en-US" sz="1800" b="0" i="0" u="none" strike="noStrike" cap="none" normalizeH="0" baseline="0" dirty="0" err="1" smtClean="0">
                <a:ln>
                  <a:noFill/>
                </a:ln>
                <a:solidFill>
                  <a:schemeClr val="tx1"/>
                </a:solidFill>
                <a:effectLst/>
                <a:latin typeface="Arial" charset="0"/>
                <a:cs typeface="Arial" charset="0"/>
              </a:rPr>
              <a:t>ReactJS</a:t>
            </a:r>
            <a:r>
              <a:rPr kumimoji="0" lang="en-US" sz="1800" b="0" i="0" u="none" strike="noStrike" cap="none" normalizeH="0" baseline="0" dirty="0" smtClean="0">
                <a:ln>
                  <a:noFill/>
                </a:ln>
                <a:solidFill>
                  <a:schemeClr val="tx1"/>
                </a:solidFill>
                <a:effectLst/>
                <a:latin typeface="Arial" charset="0"/>
                <a:cs typeface="Arial" charset="0"/>
              </a:rPr>
              <a:t> Props validation example&lt;/h1&gt;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&lt;table&gt;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&lt;</a:t>
            </a:r>
            <a:r>
              <a:rPr kumimoji="0" lang="en-US" sz="1800" b="0" i="0" u="none" strike="noStrike" cap="none" normalizeH="0" baseline="0" dirty="0" err="1" smtClean="0">
                <a:ln>
                  <a:noFill/>
                </a:ln>
                <a:solidFill>
                  <a:schemeClr val="tx1"/>
                </a:solidFill>
                <a:effectLst/>
                <a:latin typeface="Arial" charset="0"/>
                <a:cs typeface="Arial" charset="0"/>
              </a:rPr>
              <a:t>tr</a:t>
            </a:r>
            <a:r>
              <a:rPr kumimoji="0" lang="en-US" sz="1800" b="0" i="0" u="none" strike="noStrike" cap="none" normalizeH="0" baseline="0" dirty="0" smtClean="0">
                <a:ln>
                  <a:noFill/>
                </a:ln>
                <a:solidFill>
                  <a:schemeClr val="tx1"/>
                </a:solidFill>
                <a:effectLst/>
                <a:latin typeface="Arial" charset="0"/>
                <a:cs typeface="Arial" charset="0"/>
              </a:rPr>
              <a:t>&gt;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&lt;</a:t>
            </a:r>
            <a:r>
              <a:rPr kumimoji="0" lang="en-US" sz="1800" b="0" i="0" u="none" strike="noStrike" cap="none" normalizeH="0" baseline="0" dirty="0" err="1" smtClean="0">
                <a:ln>
                  <a:noFill/>
                </a:ln>
                <a:solidFill>
                  <a:schemeClr val="tx1"/>
                </a:solidFill>
                <a:effectLst/>
                <a:latin typeface="Arial" charset="0"/>
                <a:cs typeface="Arial" charset="0"/>
              </a:rPr>
              <a:t>th</a:t>
            </a:r>
            <a:r>
              <a:rPr kumimoji="0" lang="en-US" sz="1800" b="0" i="0" u="none" strike="noStrike" cap="none" normalizeH="0" baseline="0" dirty="0" smtClean="0">
                <a:ln>
                  <a:noFill/>
                </a:ln>
                <a:solidFill>
                  <a:schemeClr val="tx1"/>
                </a:solidFill>
                <a:effectLst/>
                <a:latin typeface="Arial" charset="0"/>
                <a:cs typeface="Arial" charset="0"/>
              </a:rPr>
              <a:t>&gt;Type&lt;/</a:t>
            </a:r>
            <a:r>
              <a:rPr kumimoji="0" lang="en-US" sz="1800" b="0" i="0" u="none" strike="noStrike" cap="none" normalizeH="0" baseline="0" dirty="0" err="1" smtClean="0">
                <a:ln>
                  <a:noFill/>
                </a:ln>
                <a:solidFill>
                  <a:schemeClr val="tx1"/>
                </a:solidFill>
                <a:effectLst/>
                <a:latin typeface="Arial" charset="0"/>
                <a:cs typeface="Arial" charset="0"/>
              </a:rPr>
              <a:t>th</a:t>
            </a:r>
            <a:r>
              <a:rPr kumimoji="0" lang="en-US" sz="1800" b="0" i="0" u="none" strike="noStrike" cap="none" normalizeH="0" baseline="0" dirty="0" smtClean="0">
                <a:ln>
                  <a:noFill/>
                </a:ln>
                <a:solidFill>
                  <a:schemeClr val="tx1"/>
                </a:solidFill>
                <a:effectLst/>
                <a:latin typeface="Arial" charset="0"/>
                <a:cs typeface="Arial" charset="0"/>
              </a:rPr>
              <a:t>&gt;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&lt;</a:t>
            </a:r>
            <a:r>
              <a:rPr kumimoji="0" lang="en-US" sz="1800" b="0" i="0" u="none" strike="noStrike" cap="none" normalizeH="0" baseline="0" dirty="0" err="1" smtClean="0">
                <a:ln>
                  <a:noFill/>
                </a:ln>
                <a:solidFill>
                  <a:schemeClr val="tx1"/>
                </a:solidFill>
                <a:effectLst/>
                <a:latin typeface="Arial" charset="0"/>
                <a:cs typeface="Arial" charset="0"/>
              </a:rPr>
              <a:t>th</a:t>
            </a:r>
            <a:r>
              <a:rPr kumimoji="0" lang="en-US" sz="1800" b="0" i="0" u="none" strike="noStrike" cap="none" normalizeH="0" baseline="0" dirty="0" smtClean="0">
                <a:ln>
                  <a:noFill/>
                </a:ln>
                <a:solidFill>
                  <a:schemeClr val="tx1"/>
                </a:solidFill>
                <a:effectLst/>
                <a:latin typeface="Arial" charset="0"/>
                <a:cs typeface="Arial" charset="0"/>
              </a:rPr>
              <a:t>&gt;Value&lt;/</a:t>
            </a:r>
            <a:r>
              <a:rPr kumimoji="0" lang="en-US" sz="1800" b="0" i="0" u="none" strike="noStrike" cap="none" normalizeH="0" baseline="0" dirty="0" err="1" smtClean="0">
                <a:ln>
                  <a:noFill/>
                </a:ln>
                <a:solidFill>
                  <a:schemeClr val="tx1"/>
                </a:solidFill>
                <a:effectLst/>
                <a:latin typeface="Arial" charset="0"/>
                <a:cs typeface="Arial" charset="0"/>
              </a:rPr>
              <a:t>th</a:t>
            </a:r>
            <a:r>
              <a:rPr kumimoji="0" lang="en-US" sz="1800" b="0" i="0" u="none" strike="noStrike" cap="none" normalizeH="0" baseline="0" dirty="0" smtClean="0">
                <a:ln>
                  <a:noFill/>
                </a:ln>
                <a:solidFill>
                  <a:schemeClr val="tx1"/>
                </a:solidFill>
                <a:effectLst/>
                <a:latin typeface="Arial" charset="0"/>
                <a:cs typeface="Arial" charset="0"/>
              </a:rPr>
              <a:t>&gt;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&lt;</a:t>
            </a:r>
            <a:r>
              <a:rPr kumimoji="0" lang="en-US" sz="1800" b="0" i="0" u="none" strike="noStrike" cap="none" normalizeH="0" baseline="0" dirty="0" err="1" smtClean="0">
                <a:ln>
                  <a:noFill/>
                </a:ln>
                <a:solidFill>
                  <a:schemeClr val="tx1"/>
                </a:solidFill>
                <a:effectLst/>
                <a:latin typeface="Arial" charset="0"/>
                <a:cs typeface="Arial" charset="0"/>
              </a:rPr>
              <a:t>th</a:t>
            </a:r>
            <a:r>
              <a:rPr kumimoji="0" lang="en-US" sz="1800" b="0" i="0" u="none" strike="noStrike" cap="none" normalizeH="0" baseline="0" dirty="0" smtClean="0">
                <a:ln>
                  <a:noFill/>
                </a:ln>
                <a:solidFill>
                  <a:schemeClr val="tx1"/>
                </a:solidFill>
                <a:effectLst/>
                <a:latin typeface="Arial" charset="0"/>
                <a:cs typeface="Arial" charset="0"/>
              </a:rPr>
              <a:t>&gt;Valid&lt;/</a:t>
            </a:r>
            <a:r>
              <a:rPr kumimoji="0" lang="en-US" sz="1800" b="0" i="0" u="none" strike="noStrike" cap="none" normalizeH="0" baseline="0" dirty="0" err="1" smtClean="0">
                <a:ln>
                  <a:noFill/>
                </a:ln>
                <a:solidFill>
                  <a:schemeClr val="tx1"/>
                </a:solidFill>
                <a:effectLst/>
                <a:latin typeface="Arial" charset="0"/>
                <a:cs typeface="Arial" charset="0"/>
              </a:rPr>
              <a:t>th</a:t>
            </a:r>
            <a:r>
              <a:rPr kumimoji="0" lang="en-US" sz="1800" b="0" i="0" u="none" strike="noStrike" cap="none" normalizeH="0" baseline="0" dirty="0" smtClean="0">
                <a:ln>
                  <a:noFill/>
                </a:ln>
                <a:solidFill>
                  <a:schemeClr val="tx1"/>
                </a:solidFill>
                <a:effectLst/>
                <a:latin typeface="Arial" charset="0"/>
                <a:cs typeface="Arial" charset="0"/>
              </a:rPr>
              <a:t>&gt;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&lt;/</a:t>
            </a:r>
            <a:r>
              <a:rPr kumimoji="0" lang="en-US" sz="1800" b="0" i="0" u="none" strike="noStrike" cap="none" normalizeH="0" baseline="0" dirty="0" err="1" smtClean="0">
                <a:ln>
                  <a:noFill/>
                </a:ln>
                <a:solidFill>
                  <a:schemeClr val="tx1"/>
                </a:solidFill>
                <a:effectLst/>
                <a:latin typeface="Arial" charset="0"/>
                <a:cs typeface="Arial" charset="0"/>
              </a:rPr>
              <a:t>tr</a:t>
            </a:r>
            <a:r>
              <a:rPr kumimoji="0" lang="en-US" sz="1800" b="0" i="0" u="none" strike="noStrike" cap="none" normalizeH="0" baseline="0" dirty="0" smtClean="0">
                <a:ln>
                  <a:noFill/>
                </a:ln>
                <a:solidFill>
                  <a:schemeClr val="tx1"/>
                </a:solidFill>
                <a:effectLst/>
                <a:latin typeface="Arial" charset="0"/>
                <a:cs typeface="Arial" charset="0"/>
              </a:rPr>
              <a:t>&gt;</a:t>
            </a:r>
          </a:p>
          <a:p>
            <a:pPr lvl="0" eaLnBrk="0" fontAlgn="base" hangingPunct="0">
              <a:spcBef>
                <a:spcPct val="0"/>
              </a:spcBef>
              <a:spcAft>
                <a:spcPct val="0"/>
              </a:spcAft>
            </a:pPr>
            <a:r>
              <a:rPr lang="en-US" dirty="0" smtClean="0"/>
              <a:t>&lt;</a:t>
            </a:r>
            <a:r>
              <a:rPr lang="en-US" dirty="0" err="1" smtClean="0"/>
              <a:t>tr</a:t>
            </a:r>
            <a:r>
              <a:rPr lang="en-US" dirty="0" smtClean="0"/>
              <a:t>&gt;                        </a:t>
            </a:r>
          </a:p>
          <a:p>
            <a:pPr lvl="0" eaLnBrk="0" fontAlgn="base" hangingPunct="0">
              <a:spcBef>
                <a:spcPct val="0"/>
              </a:spcBef>
              <a:spcAft>
                <a:spcPct val="0"/>
              </a:spcAft>
            </a:pPr>
            <a:r>
              <a:rPr lang="en-US" dirty="0" smtClean="0"/>
              <a:t>&lt;td&gt;Array&lt;/td&gt;</a:t>
            </a:r>
          </a:p>
          <a:p>
            <a:pPr lvl="0" eaLnBrk="0" fontAlgn="base" hangingPunct="0">
              <a:spcBef>
                <a:spcPct val="0"/>
              </a:spcBef>
              <a:spcAft>
                <a:spcPct val="0"/>
              </a:spcAft>
            </a:pPr>
            <a:r>
              <a:rPr lang="en-US" dirty="0" smtClean="0"/>
              <a:t>&lt;td&gt;{</a:t>
            </a:r>
            <a:r>
              <a:rPr lang="en-US" dirty="0" err="1" smtClean="0"/>
              <a:t>this.props.propArray</a:t>
            </a:r>
            <a:r>
              <a:rPr lang="en-US" dirty="0" smtClean="0"/>
              <a:t>}&lt;/td&gt;                        &lt;td&gt;{</a:t>
            </a:r>
            <a:r>
              <a:rPr lang="en-US" dirty="0" err="1" smtClean="0"/>
              <a:t>this.props.propArray</a:t>
            </a:r>
            <a:r>
              <a:rPr lang="en-US" dirty="0" smtClean="0"/>
              <a:t> ? "true" : "False"}</a:t>
            </a:r>
          </a:p>
          <a:p>
            <a:pPr lvl="0" eaLnBrk="0" fontAlgn="base" hangingPunct="0">
              <a:spcBef>
                <a:spcPct val="0"/>
              </a:spcBef>
              <a:spcAft>
                <a:spcPct val="0"/>
              </a:spcAft>
            </a:pPr>
            <a:r>
              <a:rPr lang="en-US" dirty="0" smtClean="0"/>
              <a:t>&lt;/td&gt; &lt;/</a:t>
            </a:r>
            <a:r>
              <a:rPr lang="en-US" dirty="0" err="1" smtClean="0"/>
              <a:t>tr</a:t>
            </a:r>
            <a:r>
              <a:rPr lang="en-US" dirty="0" smtClean="0"/>
              <a:t>&gt;           </a:t>
            </a:r>
          </a:p>
          <a:p>
            <a:pPr lvl="0" eaLnBrk="0" fontAlgn="base" hangingPunct="0">
              <a:spcBef>
                <a:spcPct val="0"/>
              </a:spcBef>
              <a:spcAft>
                <a:spcPct val="0"/>
              </a:spcAft>
            </a:pPr>
            <a:r>
              <a:rPr lang="en-US" dirty="0" smtClean="0"/>
              <a:t>  &lt;</a:t>
            </a:r>
            <a:r>
              <a:rPr lang="en-US" dirty="0" err="1" smtClean="0"/>
              <a:t>tr</a:t>
            </a:r>
            <a:r>
              <a:rPr lang="en-US" dirty="0" smtClean="0"/>
              <a:t>&gt;     &lt;td&gt;Boolean&lt;/td&gt;  &lt;td&gt;{</a:t>
            </a:r>
            <a:r>
              <a:rPr lang="en-US" dirty="0" err="1" smtClean="0"/>
              <a:t>this.props.propBool</a:t>
            </a:r>
            <a:r>
              <a:rPr lang="en-US" dirty="0" smtClean="0"/>
              <a:t> ? "true" : "False"}&lt;/td&gt;                        &lt;td&gt;{</a:t>
            </a:r>
            <a:r>
              <a:rPr lang="en-US" dirty="0" err="1" smtClean="0"/>
              <a:t>this.props.propBool</a:t>
            </a:r>
            <a:r>
              <a:rPr lang="en-US" dirty="0" smtClean="0"/>
              <a:t> ? "true" : "False"}&lt;/td&gt;                    &lt;/</a:t>
            </a:r>
            <a:r>
              <a:rPr lang="en-US" dirty="0" err="1" smtClean="0"/>
              <a:t>tr</a:t>
            </a:r>
            <a:r>
              <a:rPr lang="en-US" dirty="0" smtClean="0"/>
              <a:t>&gt;   </a:t>
            </a:r>
            <a:r>
              <a:rPr kumimoji="0" lang="en-US" sz="1800" b="0" i="0" u="none" strike="noStrike" cap="none" normalizeH="0" baseline="0" dirty="0" smtClean="0">
                <a:ln>
                  <a:noFill/>
                </a:ln>
                <a:solidFill>
                  <a:schemeClr val="tx1"/>
                </a:solidFill>
                <a:effectLst/>
                <a:latin typeface="Arial" charset="0"/>
                <a:cs typeface="Arial" charset="0"/>
              </a:rPr>
              <a:t>   </a:t>
            </a:r>
          </a:p>
        </p:txBody>
      </p:sp>
      <p:sp>
        <p:nvSpPr>
          <p:cNvPr id="11" name="Rectangle 10"/>
          <p:cNvSpPr/>
          <p:nvPr/>
        </p:nvSpPr>
        <p:spPr>
          <a:xfrm>
            <a:off x="7429520" y="142852"/>
            <a:ext cx="1298176" cy="584775"/>
          </a:xfrm>
          <a:prstGeom prst="rect">
            <a:avLst/>
          </a:prstGeom>
        </p:spPr>
        <p:txBody>
          <a:bodyPr wrap="none">
            <a:spAutoFit/>
          </a:bodyPr>
          <a:lstStyle/>
          <a:p>
            <a:r>
              <a:rPr lang="en-US" sz="3200" b="1" dirty="0" smtClean="0"/>
              <a:t>App.js</a:t>
            </a: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285720" y="500042"/>
            <a:ext cx="9144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&lt;</a:t>
            </a:r>
            <a:r>
              <a:rPr kumimoji="0" lang="en-US" sz="1800" b="0" i="0" u="none" strike="noStrike" cap="none" normalizeH="0" baseline="0" dirty="0" err="1" smtClean="0">
                <a:ln>
                  <a:noFill/>
                </a:ln>
                <a:solidFill>
                  <a:schemeClr val="tx1"/>
                </a:solidFill>
                <a:effectLst/>
                <a:latin typeface="Arial" charset="0"/>
                <a:cs typeface="Arial" charset="0"/>
              </a:rPr>
              <a:t>tr</a:t>
            </a:r>
            <a:r>
              <a:rPr kumimoji="0" lang="en-US" sz="1800" b="0" i="0" u="none" strike="noStrike" cap="none" normalizeH="0" baseline="0" dirty="0" smtClean="0">
                <a:ln>
                  <a:noFill/>
                </a:ln>
                <a:solidFill>
                  <a:schemeClr val="tx1"/>
                </a:solidFill>
                <a:effectLst/>
                <a:latin typeface="Arial" charset="0"/>
                <a:cs typeface="Arial" charset="0"/>
              </a:rPr>
              <a:t>&gt;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&lt;td&gt;Function&lt;/td&gt;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&lt;td&gt;{</a:t>
            </a:r>
            <a:r>
              <a:rPr kumimoji="0" lang="en-US" sz="1800" b="0" i="0" u="none" strike="noStrike" cap="none" normalizeH="0" baseline="0" dirty="0" err="1" smtClean="0">
                <a:ln>
                  <a:noFill/>
                </a:ln>
                <a:solidFill>
                  <a:schemeClr val="tx1"/>
                </a:solidFill>
                <a:effectLst/>
                <a:latin typeface="Arial" charset="0"/>
                <a:cs typeface="Arial" charset="0"/>
              </a:rPr>
              <a:t>this.props.propFunc</a:t>
            </a:r>
            <a:r>
              <a:rPr kumimoji="0" lang="en-US" sz="1800" b="0" i="0" u="none" strike="noStrike" cap="none" normalizeH="0" baseline="0" dirty="0" smtClean="0">
                <a:ln>
                  <a:noFill/>
                </a:ln>
                <a:solidFill>
                  <a:schemeClr val="tx1"/>
                </a:solidFill>
                <a:effectLst/>
                <a:latin typeface="Arial" charset="0"/>
                <a:cs typeface="Arial" charset="0"/>
              </a:rPr>
              <a:t>(5)}&lt;/td&gt;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&lt;td&gt;{</a:t>
            </a:r>
            <a:r>
              <a:rPr kumimoji="0" lang="en-US" sz="1800" b="0" i="0" u="none" strike="noStrike" cap="none" normalizeH="0" baseline="0" dirty="0" err="1" smtClean="0">
                <a:ln>
                  <a:noFill/>
                </a:ln>
                <a:solidFill>
                  <a:schemeClr val="tx1"/>
                </a:solidFill>
                <a:effectLst/>
                <a:latin typeface="Arial" charset="0"/>
                <a:cs typeface="Arial" charset="0"/>
              </a:rPr>
              <a:t>this.props.propFunc</a:t>
            </a:r>
            <a:r>
              <a:rPr kumimoji="0" lang="en-US" sz="1800" b="0" i="0" u="none" strike="noStrike" cap="none" normalizeH="0" baseline="0" dirty="0" smtClean="0">
                <a:ln>
                  <a:noFill/>
                </a:ln>
                <a:solidFill>
                  <a:schemeClr val="tx1"/>
                </a:solidFill>
                <a:effectLst/>
                <a:latin typeface="Arial" charset="0"/>
                <a:cs typeface="Arial" charset="0"/>
              </a:rPr>
              <a:t>(5) ? "true" : "False"}&lt;/td&gt;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&lt;/</a:t>
            </a:r>
            <a:r>
              <a:rPr kumimoji="0" lang="en-US" sz="1800" b="0" i="0" u="none" strike="noStrike" cap="none" normalizeH="0" baseline="0" dirty="0" err="1" smtClean="0">
                <a:ln>
                  <a:noFill/>
                </a:ln>
                <a:solidFill>
                  <a:schemeClr val="tx1"/>
                </a:solidFill>
                <a:effectLst/>
                <a:latin typeface="Arial" charset="0"/>
                <a:cs typeface="Arial" charset="0"/>
              </a:rPr>
              <a:t>tr</a:t>
            </a:r>
            <a:r>
              <a:rPr kumimoji="0" lang="en-US" sz="1800" b="0" i="0" u="none" strike="noStrike" cap="none" normalizeH="0" baseline="0" dirty="0" smtClean="0">
                <a:ln>
                  <a:noFill/>
                </a:ln>
                <a:solidFill>
                  <a:schemeClr val="tx1"/>
                </a:solidFill>
                <a:effectLst/>
                <a:latin typeface="Arial" charset="0"/>
                <a:cs typeface="Arial" charset="0"/>
              </a:rPr>
              <a:t>&gt;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&lt;</a:t>
            </a:r>
            <a:r>
              <a:rPr kumimoji="0" lang="en-US" sz="1800" b="0" i="0" u="none" strike="noStrike" cap="none" normalizeH="0" baseline="0" dirty="0" err="1" smtClean="0">
                <a:ln>
                  <a:noFill/>
                </a:ln>
                <a:solidFill>
                  <a:schemeClr val="tx1"/>
                </a:solidFill>
                <a:effectLst/>
                <a:latin typeface="Arial" charset="0"/>
                <a:cs typeface="Arial" charset="0"/>
              </a:rPr>
              <a:t>tr</a:t>
            </a:r>
            <a:r>
              <a:rPr kumimoji="0" lang="en-US" sz="1800" b="0" i="0" u="none" strike="noStrike" cap="none" normalizeH="0" baseline="0" dirty="0" smtClean="0">
                <a:ln>
                  <a:noFill/>
                </a:ln>
                <a:solidFill>
                  <a:schemeClr val="tx1"/>
                </a:solidFill>
                <a:effectLst/>
                <a:latin typeface="Arial" charset="0"/>
                <a:cs typeface="Arial" charset="0"/>
              </a:rPr>
              <a:t>&gt;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&lt;td&gt;String&lt;/td&gt;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&lt;td&gt;{</a:t>
            </a:r>
            <a:r>
              <a:rPr kumimoji="0" lang="en-US" sz="1800" b="0" i="0" u="none" strike="noStrike" cap="none" normalizeH="0" baseline="0" dirty="0" err="1" smtClean="0">
                <a:ln>
                  <a:noFill/>
                </a:ln>
                <a:solidFill>
                  <a:schemeClr val="tx1"/>
                </a:solidFill>
                <a:effectLst/>
                <a:latin typeface="Arial" charset="0"/>
                <a:cs typeface="Arial" charset="0"/>
              </a:rPr>
              <a:t>this.props.propString</a:t>
            </a:r>
            <a:r>
              <a:rPr kumimoji="0" lang="en-US" sz="1800" b="0" i="0" u="none" strike="noStrike" cap="none" normalizeH="0" baseline="0" dirty="0" smtClean="0">
                <a:ln>
                  <a:noFill/>
                </a:ln>
                <a:solidFill>
                  <a:schemeClr val="tx1"/>
                </a:solidFill>
                <a:effectLst/>
                <a:latin typeface="Arial" charset="0"/>
                <a:cs typeface="Arial" charset="0"/>
              </a:rPr>
              <a:t>}&lt;/td&gt;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&lt;td&gt;{</a:t>
            </a:r>
            <a:r>
              <a:rPr kumimoji="0" lang="en-US" sz="1800" b="0" i="0" u="none" strike="noStrike" cap="none" normalizeH="0" baseline="0" dirty="0" err="1" smtClean="0">
                <a:ln>
                  <a:noFill/>
                </a:ln>
                <a:solidFill>
                  <a:schemeClr val="tx1"/>
                </a:solidFill>
                <a:effectLst/>
                <a:latin typeface="Arial" charset="0"/>
                <a:cs typeface="Arial" charset="0"/>
              </a:rPr>
              <a:t>this.props.propString</a:t>
            </a:r>
            <a:r>
              <a:rPr kumimoji="0" lang="en-US" sz="1800" b="0" i="0" u="none" strike="noStrike" cap="none" normalizeH="0" baseline="0" dirty="0" smtClean="0">
                <a:ln>
                  <a:noFill/>
                </a:ln>
                <a:solidFill>
                  <a:schemeClr val="tx1"/>
                </a:solidFill>
                <a:effectLst/>
                <a:latin typeface="Arial" charset="0"/>
                <a:cs typeface="Arial" charset="0"/>
              </a:rPr>
              <a:t> ? "true" : "False"}&lt;/td&gt;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&lt;/</a:t>
            </a:r>
            <a:r>
              <a:rPr kumimoji="0" lang="en-US" sz="1800" b="0" i="0" u="none" strike="noStrike" cap="none" normalizeH="0" baseline="0" dirty="0" err="1" smtClean="0">
                <a:ln>
                  <a:noFill/>
                </a:ln>
                <a:solidFill>
                  <a:schemeClr val="tx1"/>
                </a:solidFill>
                <a:effectLst/>
                <a:latin typeface="Arial" charset="0"/>
                <a:cs typeface="Arial" charset="0"/>
              </a:rPr>
              <a:t>tr</a:t>
            </a:r>
            <a:r>
              <a:rPr kumimoji="0" lang="en-US" sz="1800" b="0" i="0" u="none" strike="noStrike" cap="none" normalizeH="0" baseline="0" dirty="0" smtClean="0">
                <a:ln>
                  <a:noFill/>
                </a:ln>
                <a:solidFill>
                  <a:schemeClr val="tx1"/>
                </a:solidFill>
                <a:effectLst/>
                <a:latin typeface="Arial" charset="0"/>
                <a:cs typeface="Arial" charset="0"/>
              </a:rPr>
              <a:t>&gt;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&lt;</a:t>
            </a:r>
            <a:r>
              <a:rPr kumimoji="0" lang="en-US" sz="1800" b="0" i="0" u="none" strike="noStrike" cap="none" normalizeH="0" baseline="0" dirty="0" err="1" smtClean="0">
                <a:ln>
                  <a:noFill/>
                </a:ln>
                <a:solidFill>
                  <a:schemeClr val="tx1"/>
                </a:solidFill>
                <a:effectLst/>
                <a:latin typeface="Arial" charset="0"/>
                <a:cs typeface="Arial" charset="0"/>
              </a:rPr>
              <a:t>tr</a:t>
            </a:r>
            <a:r>
              <a:rPr kumimoji="0" lang="en-US" sz="1800" b="0" i="0" u="none" strike="noStrike" cap="none" normalizeH="0" baseline="0" dirty="0" smtClean="0">
                <a:ln>
                  <a:noFill/>
                </a:ln>
                <a:solidFill>
                  <a:schemeClr val="tx1"/>
                </a:solidFill>
                <a:effectLst/>
                <a:latin typeface="Arial" charset="0"/>
                <a:cs typeface="Arial" charset="0"/>
              </a:rPr>
              <a:t>&gt;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&lt;td&gt;Number&lt;/td&gt;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&lt;td&gt;{</a:t>
            </a:r>
            <a:r>
              <a:rPr kumimoji="0" lang="en-US" sz="1800" b="0" i="0" u="none" strike="noStrike" cap="none" normalizeH="0" baseline="0" dirty="0" err="1" smtClean="0">
                <a:ln>
                  <a:noFill/>
                </a:ln>
                <a:solidFill>
                  <a:schemeClr val="tx1"/>
                </a:solidFill>
                <a:effectLst/>
                <a:latin typeface="Arial" charset="0"/>
                <a:cs typeface="Arial" charset="0"/>
              </a:rPr>
              <a:t>this.props.propNumber</a:t>
            </a:r>
            <a:r>
              <a:rPr kumimoji="0" lang="en-US" sz="1800" b="0" i="0" u="none" strike="noStrike" cap="none" normalizeH="0" baseline="0" dirty="0" smtClean="0">
                <a:ln>
                  <a:noFill/>
                </a:ln>
                <a:solidFill>
                  <a:schemeClr val="tx1"/>
                </a:solidFill>
                <a:effectLst/>
                <a:latin typeface="Arial" charset="0"/>
                <a:cs typeface="Arial" charset="0"/>
              </a:rPr>
              <a:t>}&lt;/td&gt;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&lt;td&gt;{</a:t>
            </a:r>
            <a:r>
              <a:rPr kumimoji="0" lang="en-US" sz="1800" b="0" i="0" u="none" strike="noStrike" cap="none" normalizeH="0" baseline="0" dirty="0" err="1" smtClean="0">
                <a:ln>
                  <a:noFill/>
                </a:ln>
                <a:solidFill>
                  <a:schemeClr val="tx1"/>
                </a:solidFill>
                <a:effectLst/>
                <a:latin typeface="Arial" charset="0"/>
                <a:cs typeface="Arial" charset="0"/>
              </a:rPr>
              <a:t>this.props.propNumber</a:t>
            </a:r>
            <a:r>
              <a:rPr kumimoji="0" lang="en-US" sz="1800" b="0" i="0" u="none" strike="noStrike" cap="none" normalizeH="0" baseline="0" dirty="0" smtClean="0">
                <a:ln>
                  <a:noFill/>
                </a:ln>
                <a:solidFill>
                  <a:schemeClr val="tx1"/>
                </a:solidFill>
                <a:effectLst/>
                <a:latin typeface="Arial" charset="0"/>
                <a:cs typeface="Arial" charset="0"/>
              </a:rPr>
              <a:t> ? "true" : "False"}&lt;/td&gt;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&lt;/</a:t>
            </a:r>
            <a:r>
              <a:rPr kumimoji="0" lang="en-US" sz="1800" b="0" i="0" u="none" strike="noStrike" cap="none" normalizeH="0" baseline="0" dirty="0" err="1" smtClean="0">
                <a:ln>
                  <a:noFill/>
                </a:ln>
                <a:solidFill>
                  <a:schemeClr val="tx1"/>
                </a:solidFill>
                <a:effectLst/>
                <a:latin typeface="Arial" charset="0"/>
                <a:cs typeface="Arial" charset="0"/>
              </a:rPr>
              <a:t>tr</a:t>
            </a:r>
            <a:r>
              <a:rPr kumimoji="0" lang="en-US" sz="1800" b="0" i="0" u="none" strike="noStrike" cap="none" normalizeH="0" baseline="0" dirty="0" smtClean="0">
                <a:ln>
                  <a:noFill/>
                </a:ln>
                <a:solidFill>
                  <a:schemeClr val="tx1"/>
                </a:solidFill>
                <a:effectLst/>
                <a:latin typeface="Arial" charset="0"/>
                <a:cs typeface="Arial" charset="0"/>
              </a:rPr>
              <a:t>&gt;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&lt;/table&gt;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&lt;/div&gt;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357158" y="642918"/>
            <a:ext cx="4697696"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App.propTypes = {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a:t>
            </a:r>
            <a:r>
              <a:rPr kumimoji="0" lang="en-US" sz="1800" b="0" i="0" u="none" strike="noStrike" cap="none" normalizeH="0" baseline="0" dirty="0" err="1" smtClean="0">
                <a:ln>
                  <a:noFill/>
                </a:ln>
                <a:solidFill>
                  <a:schemeClr val="tx1"/>
                </a:solidFill>
                <a:effectLst/>
                <a:latin typeface="Arial" charset="0"/>
                <a:cs typeface="Arial" charset="0"/>
              </a:rPr>
              <a:t>propArray</a:t>
            </a:r>
            <a:r>
              <a:rPr kumimoji="0" lang="en-US" sz="1800" b="0" i="0" u="none" strike="noStrike" cap="none" normalizeH="0" baseline="0" dirty="0" smtClean="0">
                <a:ln>
                  <a:noFill/>
                </a:ln>
                <a:solidFill>
                  <a:schemeClr val="tx1"/>
                </a:solidFill>
                <a:effectLst/>
                <a:latin typeface="Arial" charset="0"/>
                <a:cs typeface="Arial" charset="0"/>
              </a:rPr>
              <a:t>: </a:t>
            </a:r>
            <a:r>
              <a:rPr kumimoji="0" lang="en-US" sz="1800" b="0" i="0" u="none" strike="noStrike" cap="none" normalizeH="0" baseline="0" dirty="0" err="1" smtClean="0">
                <a:ln>
                  <a:noFill/>
                </a:ln>
                <a:solidFill>
                  <a:schemeClr val="tx1"/>
                </a:solidFill>
                <a:effectLst/>
                <a:latin typeface="Arial" charset="0"/>
                <a:cs typeface="Arial" charset="0"/>
              </a:rPr>
              <a:t>PropTypes.array.isRequired</a:t>
            </a:r>
            <a:r>
              <a:rPr kumimoji="0" 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a:t>
            </a:r>
            <a:r>
              <a:rPr kumimoji="0" lang="en-US" sz="1800" b="0" i="0" u="none" strike="noStrike" cap="none" normalizeH="0" baseline="0" dirty="0" err="1" smtClean="0">
                <a:ln>
                  <a:noFill/>
                </a:ln>
                <a:solidFill>
                  <a:schemeClr val="tx1"/>
                </a:solidFill>
                <a:effectLst/>
                <a:latin typeface="Arial" charset="0"/>
                <a:cs typeface="Arial" charset="0"/>
              </a:rPr>
              <a:t>propBool</a:t>
            </a:r>
            <a:r>
              <a:rPr kumimoji="0" lang="en-US" sz="1800" b="0" i="0" u="none" strike="noStrike" cap="none" normalizeH="0" baseline="0" dirty="0" smtClean="0">
                <a:ln>
                  <a:noFill/>
                </a:ln>
                <a:solidFill>
                  <a:schemeClr val="tx1"/>
                </a:solidFill>
                <a:effectLst/>
                <a:latin typeface="Arial" charset="0"/>
                <a:cs typeface="Arial" charset="0"/>
              </a:rPr>
              <a:t>: </a:t>
            </a:r>
            <a:r>
              <a:rPr kumimoji="0" lang="en-US" sz="1800" b="0" i="0" u="none" strike="noStrike" cap="none" normalizeH="0" baseline="0" dirty="0" err="1" smtClean="0">
                <a:ln>
                  <a:noFill/>
                </a:ln>
                <a:solidFill>
                  <a:schemeClr val="tx1"/>
                </a:solidFill>
                <a:effectLst/>
                <a:latin typeface="Arial" charset="0"/>
                <a:cs typeface="Arial" charset="0"/>
              </a:rPr>
              <a:t>PropTypes.bool.isRequired</a:t>
            </a:r>
            <a:r>
              <a:rPr kumimoji="0" 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a:t>
            </a:r>
            <a:r>
              <a:rPr kumimoji="0" lang="en-US" sz="1800" b="0" i="0" u="none" strike="noStrike" cap="none" normalizeH="0" baseline="0" dirty="0" err="1" smtClean="0">
                <a:ln>
                  <a:noFill/>
                </a:ln>
                <a:solidFill>
                  <a:schemeClr val="tx1"/>
                </a:solidFill>
                <a:effectLst/>
                <a:latin typeface="Arial" charset="0"/>
                <a:cs typeface="Arial" charset="0"/>
              </a:rPr>
              <a:t>propFunc</a:t>
            </a:r>
            <a:r>
              <a:rPr kumimoji="0" lang="en-US" sz="1800" b="0" i="0" u="none" strike="noStrike" cap="none" normalizeH="0" baseline="0" dirty="0" smtClean="0">
                <a:ln>
                  <a:noFill/>
                </a:ln>
                <a:solidFill>
                  <a:schemeClr val="tx1"/>
                </a:solidFill>
                <a:effectLst/>
                <a:latin typeface="Arial" charset="0"/>
                <a:cs typeface="Arial" charset="0"/>
              </a:rPr>
              <a:t>: </a:t>
            </a:r>
            <a:r>
              <a:rPr kumimoji="0" lang="en-US" sz="1800" b="0" i="0" u="none" strike="noStrike" cap="none" normalizeH="0" baseline="0" dirty="0" err="1" smtClean="0">
                <a:ln>
                  <a:noFill/>
                </a:ln>
                <a:solidFill>
                  <a:schemeClr val="tx1"/>
                </a:solidFill>
                <a:effectLst/>
                <a:latin typeface="Arial" charset="0"/>
                <a:cs typeface="Arial" charset="0"/>
              </a:rPr>
              <a:t>PropTypes.func</a:t>
            </a:r>
            <a:r>
              <a:rPr kumimoji="0" 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a:t>
            </a:r>
            <a:r>
              <a:rPr kumimoji="0" lang="en-US" sz="1800" b="0" i="0" u="none" strike="noStrike" cap="none" normalizeH="0" baseline="0" dirty="0" err="1" smtClean="0">
                <a:ln>
                  <a:noFill/>
                </a:ln>
                <a:solidFill>
                  <a:schemeClr val="tx1"/>
                </a:solidFill>
                <a:effectLst/>
                <a:latin typeface="Arial" charset="0"/>
                <a:cs typeface="Arial" charset="0"/>
              </a:rPr>
              <a:t>propNumber</a:t>
            </a:r>
            <a:r>
              <a:rPr kumimoji="0" lang="en-US" sz="1800" b="0" i="0" u="none" strike="noStrike" cap="none" normalizeH="0" baseline="0" dirty="0" smtClean="0">
                <a:ln>
                  <a:noFill/>
                </a:ln>
                <a:solidFill>
                  <a:schemeClr val="tx1"/>
                </a:solidFill>
                <a:effectLst/>
                <a:latin typeface="Arial" charset="0"/>
                <a:cs typeface="Arial" charset="0"/>
              </a:rPr>
              <a:t>: </a:t>
            </a:r>
            <a:r>
              <a:rPr kumimoji="0" lang="en-US" sz="1800" b="0" i="0" u="none" strike="noStrike" cap="none" normalizeH="0" baseline="0" dirty="0" err="1" smtClean="0">
                <a:ln>
                  <a:noFill/>
                </a:ln>
                <a:solidFill>
                  <a:schemeClr val="tx1"/>
                </a:solidFill>
                <a:effectLst/>
                <a:latin typeface="Arial" charset="0"/>
                <a:cs typeface="Arial" charset="0"/>
              </a:rPr>
              <a:t>PropTypes.number</a:t>
            </a:r>
            <a:r>
              <a:rPr kumimoji="0" 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a:t>
            </a:r>
            <a:r>
              <a:rPr kumimoji="0" lang="en-US" sz="1800" b="0" i="0" u="none" strike="noStrike" cap="none" normalizeH="0" baseline="0" dirty="0" err="1" smtClean="0">
                <a:ln>
                  <a:noFill/>
                </a:ln>
                <a:solidFill>
                  <a:schemeClr val="tx1"/>
                </a:solidFill>
                <a:effectLst/>
                <a:latin typeface="Arial" charset="0"/>
                <a:cs typeface="Arial" charset="0"/>
              </a:rPr>
              <a:t>propString</a:t>
            </a:r>
            <a:r>
              <a:rPr kumimoji="0" lang="en-US" sz="1800" b="0" i="0" u="none" strike="noStrike" cap="none" normalizeH="0" baseline="0" dirty="0" smtClean="0">
                <a:ln>
                  <a:noFill/>
                </a:ln>
                <a:solidFill>
                  <a:schemeClr val="tx1"/>
                </a:solidFill>
                <a:effectLst/>
                <a:latin typeface="Arial" charset="0"/>
                <a:cs typeface="Arial" charset="0"/>
              </a:rPr>
              <a:t>: </a:t>
            </a:r>
            <a:r>
              <a:rPr kumimoji="0" lang="en-US" sz="1800" b="0" i="0" u="none" strike="noStrike" cap="none" normalizeH="0" baseline="0" dirty="0" err="1" smtClean="0">
                <a:ln>
                  <a:noFill/>
                </a:ln>
                <a:solidFill>
                  <a:schemeClr val="tx1"/>
                </a:solidFill>
                <a:effectLst/>
                <a:latin typeface="Arial" charset="0"/>
                <a:cs typeface="Arial" charset="0"/>
              </a:rPr>
              <a:t>PropTypes.string</a:t>
            </a:r>
            <a:r>
              <a:rPr kumimoji="0" 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err="1" smtClean="0">
                <a:ln>
                  <a:noFill/>
                </a:ln>
                <a:solidFill>
                  <a:schemeClr val="tx1"/>
                </a:solidFill>
                <a:effectLst/>
                <a:latin typeface="Arial" charset="0"/>
                <a:cs typeface="Arial" charset="0"/>
              </a:rPr>
              <a:t>App.defaultProps</a:t>
            </a:r>
            <a:r>
              <a:rPr kumimoji="0" lang="en-US" sz="1800" b="0" i="0" u="none" strike="noStrike" cap="none" normalizeH="0" baseline="0" dirty="0" smtClean="0">
                <a:ln>
                  <a:noFill/>
                </a:ln>
                <a:solidFill>
                  <a:schemeClr val="tx1"/>
                </a:solidFill>
                <a:effectLst/>
                <a:latin typeface="Arial" charset="0"/>
                <a:cs typeface="Arial" charset="0"/>
              </a:rPr>
              <a:t> = {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a:t>
            </a:r>
            <a:r>
              <a:rPr kumimoji="0" lang="en-US" sz="1800" b="0" i="0" u="none" strike="noStrike" cap="none" normalizeH="0" baseline="0" dirty="0" err="1" smtClean="0">
                <a:ln>
                  <a:noFill/>
                </a:ln>
                <a:solidFill>
                  <a:schemeClr val="tx1"/>
                </a:solidFill>
                <a:effectLst/>
                <a:latin typeface="Arial" charset="0"/>
                <a:cs typeface="Arial" charset="0"/>
              </a:rPr>
              <a:t>propArray</a:t>
            </a:r>
            <a:r>
              <a:rPr kumimoji="0" lang="en-US" sz="1800" b="0" i="0" u="none" strike="noStrike" cap="none" normalizeH="0" baseline="0" dirty="0" smtClean="0">
                <a:ln>
                  <a:noFill/>
                </a:ln>
                <a:solidFill>
                  <a:schemeClr val="tx1"/>
                </a:solidFill>
                <a:effectLst/>
                <a:latin typeface="Arial" charset="0"/>
                <a:cs typeface="Arial" charset="0"/>
              </a:rPr>
              <a:t>: [1,2,3,4,5],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a:t>
            </a:r>
            <a:r>
              <a:rPr kumimoji="0" lang="en-US" sz="1800" b="0" i="0" u="none" strike="noStrike" cap="none" normalizeH="0" baseline="0" dirty="0" err="1" smtClean="0">
                <a:ln>
                  <a:noFill/>
                </a:ln>
                <a:solidFill>
                  <a:schemeClr val="tx1"/>
                </a:solidFill>
                <a:effectLst/>
                <a:latin typeface="Arial" charset="0"/>
                <a:cs typeface="Arial" charset="0"/>
              </a:rPr>
              <a:t>propBool</a:t>
            </a:r>
            <a:r>
              <a:rPr kumimoji="0" lang="en-US" sz="1800" b="0" i="0" u="none" strike="noStrike" cap="none" normalizeH="0" baseline="0" dirty="0" smtClean="0">
                <a:ln>
                  <a:noFill/>
                </a:ln>
                <a:solidFill>
                  <a:schemeClr val="tx1"/>
                </a:solidFill>
                <a:effectLst/>
                <a:latin typeface="Arial" charset="0"/>
                <a:cs typeface="Arial" charset="0"/>
              </a:rPr>
              <a:t>: true,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a:t>
            </a:r>
            <a:r>
              <a:rPr kumimoji="0" lang="en-US" sz="1800" b="0" i="0" u="none" strike="noStrike" cap="none" normalizeH="0" baseline="0" dirty="0" err="1" smtClean="0">
                <a:ln>
                  <a:noFill/>
                </a:ln>
                <a:solidFill>
                  <a:schemeClr val="tx1"/>
                </a:solidFill>
                <a:effectLst/>
                <a:latin typeface="Arial" charset="0"/>
                <a:cs typeface="Arial" charset="0"/>
              </a:rPr>
              <a:t>propFunc</a:t>
            </a:r>
            <a:r>
              <a:rPr kumimoji="0" lang="en-US" sz="1800" b="0" i="0" u="none" strike="noStrike" cap="none" normalizeH="0" baseline="0" dirty="0" smtClean="0">
                <a:ln>
                  <a:noFill/>
                </a:ln>
                <a:solidFill>
                  <a:schemeClr val="tx1"/>
                </a:solidFill>
                <a:effectLst/>
                <a:latin typeface="Arial" charset="0"/>
                <a:cs typeface="Arial" charset="0"/>
              </a:rPr>
              <a:t>: function(x){return x+5},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a:t>
            </a:r>
            <a:r>
              <a:rPr kumimoji="0" lang="en-US" sz="1800" b="0" i="0" u="none" strike="noStrike" cap="none" normalizeH="0" baseline="0" dirty="0" err="1" smtClean="0">
                <a:ln>
                  <a:noFill/>
                </a:ln>
                <a:solidFill>
                  <a:schemeClr val="tx1"/>
                </a:solidFill>
                <a:effectLst/>
                <a:latin typeface="Arial" charset="0"/>
                <a:cs typeface="Arial" charset="0"/>
              </a:rPr>
              <a:t>propNumber</a:t>
            </a:r>
            <a:r>
              <a:rPr kumimoji="0" lang="en-US" sz="1800" b="0" i="0" u="none" strike="noStrike" cap="none" normalizeH="0" baseline="0" dirty="0" smtClean="0">
                <a:ln>
                  <a:noFill/>
                </a:ln>
                <a:solidFill>
                  <a:schemeClr val="tx1"/>
                </a:solidFill>
                <a:effectLst/>
                <a:latin typeface="Arial" charset="0"/>
                <a:cs typeface="Arial" charset="0"/>
              </a:rPr>
              <a:t>: 1,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a:t>
            </a:r>
            <a:r>
              <a:rPr kumimoji="0" lang="en-US" sz="1800" b="0" i="0" u="none" strike="noStrike" cap="none" normalizeH="0" baseline="0" dirty="0" err="1" smtClean="0">
                <a:ln>
                  <a:noFill/>
                </a:ln>
                <a:solidFill>
                  <a:schemeClr val="tx1"/>
                </a:solidFill>
                <a:effectLst/>
                <a:latin typeface="Arial" charset="0"/>
                <a:cs typeface="Arial" charset="0"/>
              </a:rPr>
              <a:t>propString</a:t>
            </a:r>
            <a:r>
              <a:rPr kumimoji="0" lang="en-US" sz="1800" b="0" i="0" u="none" strike="noStrike" cap="none" normalizeH="0" baseline="0" dirty="0" smtClean="0">
                <a:ln>
                  <a:noFill/>
                </a:ln>
                <a:solidFill>
                  <a:schemeClr val="tx1"/>
                </a:solidFill>
                <a:effectLst/>
                <a:latin typeface="Arial" charset="0"/>
                <a:cs typeface="Arial" charset="0"/>
              </a:rPr>
              <a:t>: "</a:t>
            </a:r>
            <a:r>
              <a:rPr kumimoji="0" lang="en-US" sz="1800" b="0" i="0" u="none" strike="noStrike" cap="none" normalizeH="0" baseline="0" dirty="0" err="1" smtClean="0">
                <a:ln>
                  <a:noFill/>
                </a:ln>
                <a:solidFill>
                  <a:schemeClr val="tx1"/>
                </a:solidFill>
                <a:effectLst/>
                <a:latin typeface="Arial" charset="0"/>
                <a:cs typeface="Arial" charset="0"/>
              </a:rPr>
              <a:t>JavaTpoint</a:t>
            </a:r>
            <a:r>
              <a:rPr kumimoji="0" 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cs typeface="Arial" charset="0"/>
              </a:rPr>
              <a:t>export default App;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290"/>
            <a:ext cx="7772400" cy="1143000"/>
          </a:xfrm>
        </p:spPr>
        <p:txBody>
          <a:bodyPr>
            <a:normAutofit/>
          </a:bodyPr>
          <a:lstStyle/>
          <a:p>
            <a:r>
              <a:rPr lang="en-US" sz="3600" b="1" dirty="0" smtClean="0"/>
              <a:t>Main.js</a:t>
            </a:r>
            <a:endParaRPr lang="en-US" sz="3600" dirty="0"/>
          </a:p>
        </p:txBody>
      </p:sp>
      <p:sp>
        <p:nvSpPr>
          <p:cNvPr id="5" name="Rectangle 4"/>
          <p:cNvSpPr/>
          <p:nvPr/>
        </p:nvSpPr>
        <p:spPr>
          <a:xfrm>
            <a:off x="428596" y="1785926"/>
            <a:ext cx="8001056" cy="1477328"/>
          </a:xfrm>
          <a:prstGeom prst="rect">
            <a:avLst/>
          </a:prstGeom>
        </p:spPr>
        <p:txBody>
          <a:bodyPr wrap="square">
            <a:spAutoFit/>
          </a:bodyPr>
          <a:lstStyle/>
          <a:p>
            <a:r>
              <a:rPr lang="en-US" dirty="0" smtClean="0"/>
              <a:t>import React from 'react';  </a:t>
            </a:r>
          </a:p>
          <a:p>
            <a:r>
              <a:rPr lang="en-US" dirty="0" smtClean="0"/>
              <a:t>import </a:t>
            </a:r>
            <a:r>
              <a:rPr lang="en-US" dirty="0" err="1" smtClean="0"/>
              <a:t>ReactDOM</a:t>
            </a:r>
            <a:r>
              <a:rPr lang="en-US" dirty="0" smtClean="0"/>
              <a:t> from 'react-</a:t>
            </a:r>
            <a:r>
              <a:rPr lang="en-US" dirty="0" err="1" smtClean="0"/>
              <a:t>dom</a:t>
            </a:r>
            <a:r>
              <a:rPr lang="en-US" dirty="0" smtClean="0"/>
              <a:t>';  </a:t>
            </a:r>
          </a:p>
          <a:p>
            <a:r>
              <a:rPr lang="en-US" dirty="0" smtClean="0"/>
              <a:t>import App from './App.js';  </a:t>
            </a:r>
          </a:p>
          <a:p>
            <a:r>
              <a:rPr lang="en-US" dirty="0" smtClean="0"/>
              <a:t>  </a:t>
            </a:r>
          </a:p>
          <a:p>
            <a:r>
              <a:rPr lang="en-US" dirty="0" err="1" smtClean="0"/>
              <a:t>ReactDOM.render</a:t>
            </a:r>
            <a:r>
              <a:rPr lang="en-US" dirty="0" smtClean="0"/>
              <a:t>(&lt;App/&gt;, </a:t>
            </a:r>
            <a:r>
              <a:rPr lang="en-US" dirty="0" err="1" smtClean="0"/>
              <a:t>document.getElementById</a:t>
            </a:r>
            <a:r>
              <a:rPr lang="en-US" dirty="0" smtClean="0"/>
              <a:t>('app'));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41</TotalTime>
  <Words>404</Words>
  <Application>Microsoft Office PowerPoint</Application>
  <PresentationFormat>On-screen Show (4:3)</PresentationFormat>
  <Paragraphs>129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Equity</vt:lpstr>
      <vt:lpstr>React Props Validation</vt:lpstr>
      <vt:lpstr>Slide 2</vt:lpstr>
      <vt:lpstr>Validating Props</vt:lpstr>
      <vt:lpstr>ReactJS Props Validator ReactJS props validator contains the following list of validators.</vt:lpstr>
      <vt:lpstr>we are creating an App component which contains all the props that we need. In this example, App.propTypes is used for props validation. For props validation, you must have to add this line: import PropTypes from 'prop-types' in App.js file.</vt:lpstr>
      <vt:lpstr>Slide 6</vt:lpstr>
      <vt:lpstr>Slide 7</vt:lpstr>
      <vt:lpstr>Slide 8</vt:lpstr>
      <vt:lpstr>Main.js</vt:lpstr>
      <vt:lpstr>ReactJS Custom Validators </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Props Validation</dc:title>
  <dc:creator>vishal choudhary</dc:creator>
  <cp:lastModifiedBy>vishal choudhary</cp:lastModifiedBy>
  <cp:revision>1</cp:revision>
  <dcterms:created xsi:type="dcterms:W3CDTF">2023-04-18T07:46:18Z</dcterms:created>
  <dcterms:modified xsi:type="dcterms:W3CDTF">2023-04-18T08:27:23Z</dcterms:modified>
</cp:coreProperties>
</file>