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AAC9-EB31-4C3A-8359-3CF9482391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6285E36-7E68-4B2C-9C61-DD1704B14D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AAC9-EB31-4C3A-8359-3CF9482391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E36-7E68-4B2C-9C61-DD1704B14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AAC9-EB31-4C3A-8359-3CF9482391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E36-7E68-4B2C-9C61-DD1704B14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AAC9-EB31-4C3A-8359-3CF9482391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E36-7E68-4B2C-9C61-DD1704B14D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AAC9-EB31-4C3A-8359-3CF9482391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6285E36-7E68-4B2C-9C61-DD1704B14D1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AAC9-EB31-4C3A-8359-3CF9482391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E36-7E68-4B2C-9C61-DD1704B14D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AAC9-EB31-4C3A-8359-3CF9482391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E36-7E68-4B2C-9C61-DD1704B14D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AAC9-EB31-4C3A-8359-3CF9482391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E36-7E68-4B2C-9C61-DD1704B14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AAC9-EB31-4C3A-8359-3CF9482391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E36-7E68-4B2C-9C61-DD1704B14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AAC9-EB31-4C3A-8359-3CF9482391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5E36-7E68-4B2C-9C61-DD1704B14D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AAC9-EB31-4C3A-8359-3CF9482391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6285E36-7E68-4B2C-9C61-DD1704B14D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6BAAC9-EB31-4C3A-8359-3CF94823915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6285E36-7E68-4B2C-9C61-DD1704B14D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images and attributes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type Attribute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You can use </a:t>
            </a:r>
            <a:r>
              <a:rPr lang="en-GB" b="1" dirty="0" smtClean="0"/>
              <a:t>type</a:t>
            </a:r>
            <a:r>
              <a:rPr lang="en-GB" dirty="0" smtClean="0"/>
              <a:t> attribute for &lt;</a:t>
            </a:r>
            <a:r>
              <a:rPr lang="en-GB" dirty="0" err="1" smtClean="0"/>
              <a:t>ol</a:t>
            </a:r>
            <a:r>
              <a:rPr lang="en-GB" dirty="0" smtClean="0"/>
              <a:t>&gt; tag to specify the type of numbering you like. By default, it is a number. Following are the </a:t>
            </a:r>
            <a:r>
              <a:rPr lang="en-GB" dirty="0" smtClean="0"/>
              <a:t>possible options −</a:t>
            </a:r>
          </a:p>
          <a:p>
            <a:pPr>
              <a:buNone/>
            </a:pP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 type = "1"&gt; - Default-Case Numerals.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 type = "I"&gt; - Upper-Case Numerals</a:t>
            </a:r>
            <a:r>
              <a:rPr lang="en-GB" dirty="0" smtClean="0"/>
              <a:t>.</a:t>
            </a:r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 type = "</a:t>
            </a:r>
            <a:r>
              <a:rPr lang="en-GB" dirty="0" err="1" smtClean="0"/>
              <a:t>i</a:t>
            </a:r>
            <a:r>
              <a:rPr lang="en-GB" dirty="0" smtClean="0"/>
              <a:t>"&gt; - Lower-Case Numerals</a:t>
            </a:r>
            <a:r>
              <a:rPr lang="en-GB" dirty="0" smtClean="0"/>
              <a:t>.</a:t>
            </a:r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 type = "A"&gt; - Upper-Case Letters.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 type = "a"&gt; - Lower-Case Letters.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28604"/>
            <a:ext cx="7772400" cy="5591196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&lt;body</a:t>
            </a:r>
            <a:r>
              <a:rPr lang="it-IT" dirty="0" smtClean="0"/>
              <a:t>&gt;</a:t>
            </a:r>
          </a:p>
          <a:p>
            <a:pPr lvl="1">
              <a:buNone/>
            </a:pPr>
            <a:r>
              <a:rPr lang="it-IT" dirty="0" smtClean="0"/>
              <a:t> </a:t>
            </a:r>
            <a:r>
              <a:rPr lang="it-IT" dirty="0" smtClean="0"/>
              <a:t>&lt;ol type = "1</a:t>
            </a:r>
            <a:r>
              <a:rPr lang="it-IT" dirty="0" smtClean="0"/>
              <a:t>"&gt;</a:t>
            </a:r>
          </a:p>
          <a:p>
            <a:pPr lvl="2">
              <a:buNone/>
            </a:pPr>
            <a:r>
              <a:rPr lang="it-IT" dirty="0" smtClean="0"/>
              <a:t> </a:t>
            </a:r>
            <a:r>
              <a:rPr lang="it-IT" dirty="0" smtClean="0"/>
              <a:t>&lt;li&gt;Beetroot&lt;/li</a:t>
            </a:r>
            <a:r>
              <a:rPr lang="it-IT" dirty="0" smtClean="0"/>
              <a:t>&gt;</a:t>
            </a:r>
          </a:p>
          <a:p>
            <a:pPr lvl="2">
              <a:buNone/>
            </a:pPr>
            <a:r>
              <a:rPr lang="it-IT" dirty="0" smtClean="0"/>
              <a:t> </a:t>
            </a:r>
            <a:r>
              <a:rPr lang="it-IT" dirty="0" smtClean="0"/>
              <a:t>&lt;li&gt;Ginger&lt;/li&gt; </a:t>
            </a:r>
            <a:endParaRPr lang="it-IT" dirty="0" smtClean="0"/>
          </a:p>
          <a:p>
            <a:pPr lvl="2">
              <a:buNone/>
            </a:pPr>
            <a:r>
              <a:rPr lang="it-IT" dirty="0" smtClean="0"/>
              <a:t>&lt;</a:t>
            </a:r>
            <a:r>
              <a:rPr lang="it-IT" dirty="0" smtClean="0"/>
              <a:t>li&gt;Potato&lt;/li</a:t>
            </a:r>
            <a:r>
              <a:rPr lang="it-IT" dirty="0" smtClean="0"/>
              <a:t>&gt;</a:t>
            </a:r>
          </a:p>
          <a:p>
            <a:pPr lvl="2">
              <a:buNone/>
            </a:pPr>
            <a:r>
              <a:rPr lang="it-IT" dirty="0" smtClean="0"/>
              <a:t> </a:t>
            </a:r>
            <a:r>
              <a:rPr lang="it-IT" dirty="0" smtClean="0"/>
              <a:t>&lt;li&gt;Radish&lt;/li&gt; 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&lt;/</a:t>
            </a:r>
            <a:r>
              <a:rPr lang="it-IT" dirty="0" smtClean="0"/>
              <a:t>ol&gt; 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&lt;/</a:t>
            </a:r>
            <a:r>
              <a:rPr lang="it-IT" dirty="0" smtClean="0"/>
              <a:t>body&gt;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9190" y="214311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Beetroot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Ginger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Potato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Radish</a:t>
            </a:r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857224" y="4071942"/>
            <a:ext cx="1249060" cy="1400383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&lt;body&gt;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ol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  <a:cs typeface="Arial" pitchFamily="34" charset="0"/>
              </a:rPr>
              <a:t>type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  <a:cs typeface="Arial" pitchFamily="34" charset="0"/>
              </a:rPr>
              <a:t>"A"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Beetroot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Ginger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Potato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Radish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ol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&lt;/body&gt;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9058" y="435769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Beetroot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Ginger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Potato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Radish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start Attribute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7224" y="857232"/>
            <a:ext cx="7772400" cy="4572000"/>
          </a:xfrm>
        </p:spPr>
        <p:txBody>
          <a:bodyPr/>
          <a:lstStyle/>
          <a:p>
            <a:r>
              <a:rPr lang="en-GB" dirty="0" smtClean="0"/>
              <a:t>You can use </a:t>
            </a:r>
            <a:r>
              <a:rPr lang="en-GB" b="1" dirty="0" smtClean="0"/>
              <a:t>start</a:t>
            </a:r>
            <a:r>
              <a:rPr lang="en-GB" dirty="0" smtClean="0"/>
              <a:t> attribute for &lt;</a:t>
            </a:r>
            <a:r>
              <a:rPr lang="en-GB" dirty="0" err="1" smtClean="0"/>
              <a:t>ol</a:t>
            </a:r>
            <a:r>
              <a:rPr lang="en-GB" dirty="0" smtClean="0"/>
              <a:t>&gt; tag to specify the starting point of numbering you need. Following are the possible options </a:t>
            </a:r>
            <a:r>
              <a:rPr lang="en-GB" dirty="0" smtClean="0"/>
              <a:t>−</a:t>
            </a:r>
          </a:p>
          <a:p>
            <a:pPr>
              <a:buNone/>
            </a:pP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 type = "1" start = "4"&gt; - Numerals starts with 4.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 type = "I" start = "4"&gt; - Numerals starts with IV</a:t>
            </a:r>
            <a:r>
              <a:rPr lang="en-GB" dirty="0" smtClean="0"/>
              <a:t>.</a:t>
            </a:r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 type = "</a:t>
            </a:r>
            <a:r>
              <a:rPr lang="en-GB" dirty="0" err="1" smtClean="0"/>
              <a:t>i</a:t>
            </a:r>
            <a:r>
              <a:rPr lang="en-GB" dirty="0" smtClean="0"/>
              <a:t>" start = "4"&gt; - Numerals starts with iv.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 type = "a" start = "4"&gt; - Letters starts with d.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&lt;</a:t>
            </a:r>
            <a:r>
              <a:rPr lang="en-GB" dirty="0" err="1" smtClean="0"/>
              <a:t>ol</a:t>
            </a:r>
            <a:r>
              <a:rPr lang="en-GB" dirty="0" smtClean="0"/>
              <a:t> type = "A" start = "4"&gt; - Letters starts with D.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Definition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 smtClean="0"/>
              <a:t>HTML </a:t>
            </a:r>
            <a:r>
              <a:rPr lang="en-GB" dirty="0" smtClean="0"/>
              <a:t>supports </a:t>
            </a:r>
            <a:r>
              <a:rPr lang="en-GB" dirty="0" smtClean="0"/>
              <a:t>a list style which is called </a:t>
            </a:r>
            <a:r>
              <a:rPr lang="en-GB" b="1" dirty="0" smtClean="0"/>
              <a:t>definition lists</a:t>
            </a:r>
            <a:r>
              <a:rPr lang="en-GB" dirty="0" smtClean="0"/>
              <a:t> where entries are listed like in a dictionary or </a:t>
            </a:r>
            <a:r>
              <a:rPr lang="en-GB" dirty="0" err="1" smtClean="0"/>
              <a:t>encyclopedia</a:t>
            </a:r>
            <a:r>
              <a:rPr lang="en-GB" dirty="0" smtClean="0"/>
              <a:t>. The definition list is the ideal way to present a </a:t>
            </a:r>
            <a:r>
              <a:rPr lang="en-GB" dirty="0" smtClean="0"/>
              <a:t>glossary</a:t>
            </a:r>
            <a:r>
              <a:rPr lang="en-GB" dirty="0" smtClean="0"/>
              <a:t>, list of terms, or other name/value list</a:t>
            </a:r>
            <a:r>
              <a:rPr lang="en-GB" dirty="0" smtClean="0"/>
              <a:t>.</a:t>
            </a:r>
          </a:p>
          <a:p>
            <a:r>
              <a:rPr lang="en-GB" dirty="0" smtClean="0"/>
              <a:t>Definition List makes use of following three tags.</a:t>
            </a:r>
          </a:p>
          <a:p>
            <a:pPr lvl="2">
              <a:buNone/>
            </a:pPr>
            <a:r>
              <a:rPr lang="en-GB" dirty="0" smtClean="0"/>
              <a:t>&lt;dl&gt; − Defines the start of the list</a:t>
            </a:r>
          </a:p>
          <a:p>
            <a:pPr lvl="2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dt</a:t>
            </a:r>
            <a:r>
              <a:rPr lang="en-GB" dirty="0" smtClean="0"/>
              <a:t>&gt; − A term</a:t>
            </a:r>
          </a:p>
          <a:p>
            <a:pPr lvl="2">
              <a:buNone/>
            </a:pPr>
            <a:r>
              <a:rPr lang="en-GB" dirty="0" smtClean="0"/>
              <a:t>&lt;</a:t>
            </a:r>
            <a:r>
              <a:rPr lang="en-GB" dirty="0" err="1" smtClean="0"/>
              <a:t>dd</a:t>
            </a:r>
            <a:r>
              <a:rPr lang="en-GB" dirty="0" smtClean="0"/>
              <a:t>&gt; − Term definition</a:t>
            </a:r>
          </a:p>
          <a:p>
            <a:pPr lvl="2">
              <a:buNone/>
            </a:pPr>
            <a:r>
              <a:rPr lang="en-GB" dirty="0" smtClean="0"/>
              <a:t>&lt;/dl&gt; − Defines the end of the list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571480"/>
            <a:ext cx="7772400" cy="5448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&lt;body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&lt;dl</a:t>
            </a:r>
            <a:r>
              <a:rPr lang="en-US" dirty="0" smtClean="0"/>
              <a:t>&gt;</a:t>
            </a:r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dt</a:t>
            </a:r>
            <a:r>
              <a:rPr lang="en-US" dirty="0" smtClean="0"/>
              <a:t>&gt;&lt;b&gt;HTML&lt;/b&gt;&lt;/</a:t>
            </a:r>
            <a:r>
              <a:rPr lang="en-US" dirty="0" err="1" smtClean="0"/>
              <a:t>dt</a:t>
            </a:r>
            <a:r>
              <a:rPr lang="en-US" dirty="0" smtClean="0"/>
              <a:t>&gt;</a:t>
            </a:r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dd</a:t>
            </a:r>
            <a:r>
              <a:rPr lang="en-US" dirty="0" smtClean="0"/>
              <a:t>&gt;This stands for Hyper Text Markup Language&lt;/</a:t>
            </a:r>
            <a:r>
              <a:rPr lang="en-US" dirty="0" err="1" smtClean="0"/>
              <a:t>dd</a:t>
            </a:r>
            <a:r>
              <a:rPr lang="en-US" dirty="0" smtClean="0"/>
              <a:t>&gt; &lt;</a:t>
            </a:r>
            <a:r>
              <a:rPr lang="en-US" dirty="0" err="1" smtClean="0"/>
              <a:t>dt</a:t>
            </a:r>
            <a:r>
              <a:rPr lang="en-US" dirty="0" smtClean="0"/>
              <a:t>&gt;&lt;b&gt;HTTP&lt;/b&gt;&lt;/</a:t>
            </a:r>
            <a:r>
              <a:rPr lang="en-US" dirty="0" err="1" smtClean="0"/>
              <a:t>dt</a:t>
            </a:r>
            <a:r>
              <a:rPr lang="en-US" dirty="0" smtClean="0"/>
              <a:t>&gt; 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dd</a:t>
            </a:r>
            <a:r>
              <a:rPr lang="en-US" dirty="0" smtClean="0"/>
              <a:t>&gt;This stands for Hyper Text Transfer Protocol&lt;/</a:t>
            </a:r>
            <a:r>
              <a:rPr lang="en-US" dirty="0" err="1" smtClean="0"/>
              <a:t>dd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&lt;/dl&gt;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smtClean="0"/>
              <a:t>body&gt;</a:t>
            </a:r>
            <a:endParaRPr lang="en-US" dirty="0"/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3214678" y="442913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HTML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This stands for Hyper Text Markup 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HTTP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This stands for Hyper Text Transfer Protocol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 </a:t>
            </a:r>
            <a:r>
              <a:rPr lang="en-GB" dirty="0" smtClean="0"/>
              <a:t>&lt;</a:t>
            </a:r>
            <a:r>
              <a:rPr lang="en-GB" dirty="0" err="1" smtClean="0"/>
              <a:t>img</a:t>
            </a:r>
            <a:r>
              <a:rPr lang="en-GB" dirty="0" smtClean="0"/>
              <a:t>&gt;</a:t>
            </a:r>
            <a:r>
              <a:rPr lang="en-GB" dirty="0"/>
              <a:t> tag is used to embed an image in an HTML page.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 smtClean="0"/>
              <a:t>Images </a:t>
            </a:r>
            <a:r>
              <a:rPr lang="en-GB" sz="2400" dirty="0"/>
              <a:t>are not technically inserted into a web page; images are linked to web pages. The &lt;</a:t>
            </a:r>
            <a:r>
              <a:rPr lang="en-GB" sz="2400" dirty="0" err="1"/>
              <a:t>img</a:t>
            </a:r>
            <a:r>
              <a:rPr lang="en-GB" sz="2400" dirty="0"/>
              <a:t>&gt; tag creates a holding space for the referenced image.</a:t>
            </a:r>
          </a:p>
          <a:p>
            <a:pPr algn="just"/>
            <a:r>
              <a:rPr lang="en-GB" sz="2400" dirty="0"/>
              <a:t>The &lt;</a:t>
            </a:r>
            <a:r>
              <a:rPr lang="en-GB" sz="2400" dirty="0" err="1"/>
              <a:t>img</a:t>
            </a:r>
            <a:r>
              <a:rPr lang="en-GB" sz="2400" dirty="0"/>
              <a:t>&gt; tag has two required attributes:</a:t>
            </a:r>
          </a:p>
          <a:p>
            <a:pPr algn="just"/>
            <a:r>
              <a:rPr lang="en-GB" sz="2400" b="1" dirty="0" err="1">
                <a:solidFill>
                  <a:srgbClr val="FF0000"/>
                </a:solidFill>
              </a:rPr>
              <a:t>src</a:t>
            </a:r>
            <a:r>
              <a:rPr lang="en-GB" sz="2400" b="1" dirty="0">
                <a:solidFill>
                  <a:srgbClr val="FF0000"/>
                </a:solidFill>
              </a:rPr>
              <a:t> - </a:t>
            </a:r>
            <a:r>
              <a:rPr lang="en-GB" sz="2400" dirty="0"/>
              <a:t>Specifies the path to the image</a:t>
            </a:r>
          </a:p>
          <a:p>
            <a:pPr algn="just"/>
            <a:r>
              <a:rPr lang="en-GB" sz="2400" b="1" dirty="0">
                <a:solidFill>
                  <a:srgbClr val="FF0000"/>
                </a:solidFill>
              </a:rPr>
              <a:t>alt - </a:t>
            </a:r>
            <a:r>
              <a:rPr lang="en-GB" sz="2400" dirty="0"/>
              <a:t>Specifies an alternate text for the image, if the image for some reason cannot be displayed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5786" y="4857760"/>
            <a:ext cx="8001056" cy="33855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&lt;</a:t>
            </a:r>
            <a:r>
              <a:rPr lang="en-GB" sz="1400" dirty="0" err="1"/>
              <a:t>img</a:t>
            </a:r>
            <a:r>
              <a:rPr lang="en-GB" sz="1400" dirty="0"/>
              <a:t> </a:t>
            </a:r>
            <a:r>
              <a:rPr lang="en-GB" sz="1400" dirty="0" err="1"/>
              <a:t>src</a:t>
            </a:r>
            <a:r>
              <a:rPr lang="en-GB" sz="1400" dirty="0"/>
              <a:t>="</a:t>
            </a:r>
            <a:r>
              <a:rPr lang="en-GB" sz="1400" dirty="0" smtClean="0"/>
              <a:t>img_name.jpg</a:t>
            </a:r>
            <a:r>
              <a:rPr lang="en-GB" sz="1400" dirty="0"/>
              <a:t>" alt</a:t>
            </a:r>
            <a:r>
              <a:rPr lang="en-GB" sz="1400" dirty="0" smtClean="0"/>
              <a:t>=“Name to display if image not loaded "</a:t>
            </a:r>
            <a:r>
              <a:rPr lang="en-GB" sz="1400" dirty="0"/>
              <a:t> </a:t>
            </a:r>
            <a:r>
              <a:rPr lang="en-GB" sz="1400" dirty="0" smtClean="0"/>
              <a:t>          width</a:t>
            </a:r>
            <a:r>
              <a:rPr lang="en-GB" sz="1400" dirty="0"/>
              <a:t>="500" height="600"&gt;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to add a hyperlink to an image: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&lt;a </a:t>
            </a:r>
            <a:r>
              <a:rPr lang="en-US" sz="2800" dirty="0" err="1"/>
              <a:t>href</a:t>
            </a:r>
            <a:r>
              <a:rPr lang="en-US" sz="2800" dirty="0"/>
              <a:t>="https://</a:t>
            </a:r>
            <a:r>
              <a:rPr lang="en-US" sz="2800" dirty="0" smtClean="0"/>
              <a:t>www.google.com</a:t>
            </a:r>
            <a:r>
              <a:rPr lang="en-US" sz="2800" dirty="0"/>
              <a:t>"&gt;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&lt;</a:t>
            </a:r>
            <a:r>
              <a:rPr lang="en-US" sz="2800" dirty="0" err="1"/>
              <a:t>img</a:t>
            </a:r>
            <a:r>
              <a:rPr lang="en-US" sz="2800" dirty="0"/>
              <a:t> </a:t>
            </a:r>
            <a:r>
              <a:rPr lang="en-US" sz="2800" dirty="0" err="1"/>
              <a:t>src</a:t>
            </a:r>
            <a:r>
              <a:rPr lang="en-US" sz="2800" dirty="0" smtClean="0"/>
              <a:t>=“imag_name.jpg"</a:t>
            </a:r>
            <a:r>
              <a:rPr lang="en-US" sz="2800" dirty="0"/>
              <a:t> alt</a:t>
            </a:r>
            <a:r>
              <a:rPr lang="en-US" sz="2800" dirty="0" smtClean="0"/>
              <a:t>=“image name "</a:t>
            </a:r>
            <a:r>
              <a:rPr lang="en-US" sz="2800" dirty="0"/>
              <a:t> width="100" height="132"&gt;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&lt;/a&gt;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image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&lt;</a:t>
            </a:r>
            <a:r>
              <a:rPr lang="en-US" sz="2800" dirty="0" err="1"/>
              <a:t>img</a:t>
            </a:r>
            <a:r>
              <a:rPr lang="en-US" sz="2800" dirty="0"/>
              <a:t> </a:t>
            </a:r>
            <a:r>
              <a:rPr lang="en-US" sz="2800" dirty="0" err="1"/>
              <a:t>src</a:t>
            </a:r>
            <a:r>
              <a:rPr lang="en-US" sz="2800" dirty="0"/>
              <a:t>="smiley.gif" alt="Smiley face" width="42" height="42" </a:t>
            </a:r>
            <a:r>
              <a:rPr lang="en-US" sz="2800" dirty="0">
                <a:solidFill>
                  <a:srgbClr val="FF0000"/>
                </a:solidFill>
              </a:rPr>
              <a:t>style="border:5px solid black</a:t>
            </a:r>
            <a:r>
              <a:rPr lang="en-US" sz="2800" dirty="0"/>
              <a:t>"&gt;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left and right margins to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="smiley.gif" alt="Smiley face" width="42" height="42" </a:t>
            </a:r>
            <a:r>
              <a:rPr lang="en-US" dirty="0">
                <a:solidFill>
                  <a:srgbClr val="FF0000"/>
                </a:solidFill>
              </a:rPr>
              <a:t>style="vertical-align:middle;margin:0px 50px</a:t>
            </a:r>
            <a:r>
              <a:rPr lang="en-US" dirty="0"/>
              <a:t>"&gt;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HTML -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GB" dirty="0" smtClean="0"/>
              <a:t>HTML offers web authors three ways for specifying lists of information. All lists must contain one or more list elements. Lists may contain −</a:t>
            </a:r>
          </a:p>
          <a:p>
            <a:pPr algn="just"/>
            <a:r>
              <a:rPr lang="en-GB" b="1" dirty="0" smtClean="0"/>
              <a:t>&lt;</a:t>
            </a:r>
            <a:r>
              <a:rPr lang="en-GB" b="1" dirty="0" err="1" smtClean="0"/>
              <a:t>ul</a:t>
            </a:r>
            <a:r>
              <a:rPr lang="en-GB" b="1" dirty="0" smtClean="0"/>
              <a:t>&gt;</a:t>
            </a:r>
            <a:r>
              <a:rPr lang="en-GB" dirty="0" smtClean="0"/>
              <a:t> − An unordered list. This will list items using plain bullets.</a:t>
            </a:r>
          </a:p>
          <a:p>
            <a:pPr algn="just"/>
            <a:r>
              <a:rPr lang="en-GB" b="1" dirty="0" smtClean="0"/>
              <a:t>&lt;</a:t>
            </a:r>
            <a:r>
              <a:rPr lang="en-GB" b="1" dirty="0" err="1" smtClean="0"/>
              <a:t>ol</a:t>
            </a:r>
            <a:r>
              <a:rPr lang="en-GB" b="1" dirty="0" smtClean="0"/>
              <a:t>&gt;</a:t>
            </a:r>
            <a:r>
              <a:rPr lang="en-GB" dirty="0" smtClean="0"/>
              <a:t> − An ordered list. This will use different schemes of numbers to list your items.</a:t>
            </a:r>
          </a:p>
          <a:p>
            <a:pPr algn="just"/>
            <a:r>
              <a:rPr lang="en-GB" b="1" dirty="0" smtClean="0"/>
              <a:t>&lt;dl&gt;</a:t>
            </a:r>
            <a:r>
              <a:rPr lang="en-GB" dirty="0" smtClean="0"/>
              <a:t> − A definition list. This arranges your items in the same way as they are arranged in a dictionary.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Unordered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 smtClean="0"/>
              <a:t>An unordered list is a collection of related items that have no special order or sequence. This list is created by using HTML </a:t>
            </a:r>
            <a:r>
              <a:rPr lang="en-GB" b="1" dirty="0" smtClean="0"/>
              <a:t>&lt;</a:t>
            </a:r>
            <a:r>
              <a:rPr lang="en-GB" b="1" dirty="0" err="1" smtClean="0"/>
              <a:t>ul</a:t>
            </a:r>
            <a:r>
              <a:rPr lang="en-GB" b="1" dirty="0" smtClean="0"/>
              <a:t>&gt;</a:t>
            </a:r>
            <a:r>
              <a:rPr lang="en-GB" dirty="0" smtClean="0"/>
              <a:t> tag. Each item in the list is marked with a bullet.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857356" y="3500438"/>
            <a:ext cx="3643338" cy="3123932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&lt;body&gt;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var(--bs-font-monospace)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ul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Beetroot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Ginger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Potato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Radish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ul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&lt;/body&gt;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8" y="3786190"/>
            <a:ext cx="2928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Beetroot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Ginger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Potato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Radish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type Attribute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GB" dirty="0" smtClean="0"/>
              <a:t>You can use </a:t>
            </a:r>
            <a:r>
              <a:rPr lang="en-GB" b="1" dirty="0" smtClean="0"/>
              <a:t>type</a:t>
            </a:r>
            <a:r>
              <a:rPr lang="en-GB" dirty="0" smtClean="0"/>
              <a:t> attribute for &lt;</a:t>
            </a:r>
            <a:r>
              <a:rPr lang="en-GB" dirty="0" err="1" smtClean="0"/>
              <a:t>ul</a:t>
            </a:r>
            <a:r>
              <a:rPr lang="en-GB" dirty="0" smtClean="0"/>
              <a:t>&gt; tag to specify the type of bullet you like. By default, it is a disc. Following are the possible options </a:t>
            </a:r>
            <a:r>
              <a:rPr lang="en-GB" dirty="0" smtClean="0"/>
              <a:t>−</a:t>
            </a:r>
          </a:p>
          <a:p>
            <a:pPr algn="just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type = "square"&gt; </a:t>
            </a:r>
            <a:endParaRPr lang="en-US" dirty="0" smtClean="0"/>
          </a:p>
          <a:p>
            <a:pPr algn="just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type = "disc"&gt; </a:t>
            </a:r>
            <a:endParaRPr lang="en-US" dirty="0" smtClean="0"/>
          </a:p>
          <a:p>
            <a:pPr algn="just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type = "circle"&gt;</a:t>
            </a:r>
            <a:endParaRPr lang="en-US" dirty="0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4714876" y="2714620"/>
            <a:ext cx="3286148" cy="1400383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&lt;body&gt;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ul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  <a:cs typeface="Arial" pitchFamily="34" charset="0"/>
              </a:rPr>
              <a:t>type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  <a:cs typeface="Arial" pitchFamily="34" charset="0"/>
              </a:rPr>
              <a:t>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var(--bs-font-monospace)"/>
                <a:cs typeface="Arial" pitchFamily="34" charset="0"/>
              </a:rPr>
              <a:t>"square"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Beetroot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Ginger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Potato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Radish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ul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&lt;/body&gt;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Ordered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7224" y="1000108"/>
            <a:ext cx="7772400" cy="4572000"/>
          </a:xfrm>
        </p:spPr>
        <p:txBody>
          <a:bodyPr/>
          <a:lstStyle/>
          <a:p>
            <a:pPr algn="just">
              <a:buNone/>
            </a:pPr>
            <a:r>
              <a:rPr lang="en-GB" dirty="0" smtClean="0"/>
              <a:t>If you are required to put your items in a numbered list instead of bulleted, then HTML ordered list will be used. This list is created by using </a:t>
            </a:r>
            <a:r>
              <a:rPr lang="en-GB" b="1" dirty="0" smtClean="0"/>
              <a:t>&lt;</a:t>
            </a:r>
            <a:r>
              <a:rPr lang="en-GB" b="1" dirty="0" err="1" smtClean="0"/>
              <a:t>ol</a:t>
            </a:r>
            <a:r>
              <a:rPr lang="en-GB" b="1" dirty="0" smtClean="0"/>
              <a:t>&gt;</a:t>
            </a:r>
            <a:r>
              <a:rPr lang="en-GB" dirty="0" smtClean="0"/>
              <a:t> tag. The numbering starts at one and is incremented by one for each successive ordered list element tagged with &lt;</a:t>
            </a:r>
            <a:r>
              <a:rPr lang="en-GB" dirty="0" err="1" smtClean="0"/>
              <a:t>li</a:t>
            </a:r>
            <a:r>
              <a:rPr lang="en-GB" dirty="0" smtClean="0"/>
              <a:t>&gt;.</a:t>
            </a:r>
            <a:endParaRPr 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357158" y="3357562"/>
            <a:ext cx="1287532" cy="1738938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&lt;body&gt;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var(--bs-font-monospace)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ol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Beetroot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Ginger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Potato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Radish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li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ol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rgbClr val="000000"/>
              </a:solidFill>
              <a:latin typeface="var(--bs-font-monospace)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  <a:cs typeface="Arial" pitchFamily="34" charset="0"/>
              </a:rPr>
              <a:t>&lt;/body&gt;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1802" y="364331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Beetroot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Ginger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Potato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Radish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147</TotalTime>
  <Words>444</Words>
  <Application>Microsoft Office PowerPoint</Application>
  <PresentationFormat>On-screen Show (4:3)</PresentationFormat>
  <Paragraphs>120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images and attributes</vt:lpstr>
      <vt:lpstr>The &lt;img&gt; tag is used to embed an image in an HTML page.</vt:lpstr>
      <vt:lpstr>How to add a hyperlink to an image:</vt:lpstr>
      <vt:lpstr>Add image border</vt:lpstr>
      <vt:lpstr>Add left and right margins to image</vt:lpstr>
      <vt:lpstr>HTML - Lists </vt:lpstr>
      <vt:lpstr>HTML Unordered Lists </vt:lpstr>
      <vt:lpstr>The type Attribute </vt:lpstr>
      <vt:lpstr>HTML Ordered Lists </vt:lpstr>
      <vt:lpstr>The type Attribute </vt:lpstr>
      <vt:lpstr>Slide 11</vt:lpstr>
      <vt:lpstr>The start Attribute </vt:lpstr>
      <vt:lpstr>HTML Definition Lists 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and attributes</dc:title>
  <dc:creator>b</dc:creator>
  <cp:lastModifiedBy>b</cp:lastModifiedBy>
  <cp:revision>5</cp:revision>
  <dcterms:created xsi:type="dcterms:W3CDTF">2023-01-23T14:38:53Z</dcterms:created>
  <dcterms:modified xsi:type="dcterms:W3CDTF">2023-01-23T17:06:12Z</dcterms:modified>
</cp:coreProperties>
</file>