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31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40EF089-6DA3-4E32-8182-858CD423A315}" type="datetimeFigureOut">
              <a:rPr lang="en-US" smtClean="0"/>
              <a:pPr/>
              <a:t>1/27/2023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CA61D2B-7F5E-4BDE-95DE-5B1E224CC27D}"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0EF089-6DA3-4E32-8182-858CD423A315}"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61D2B-7F5E-4BDE-95DE-5B1E224CC2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0EF089-6DA3-4E32-8182-858CD423A315}"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61D2B-7F5E-4BDE-95DE-5B1E224CC2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40EF089-6DA3-4E32-8182-858CD423A315}"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61D2B-7F5E-4BDE-95DE-5B1E224CC27D}"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0EF089-6DA3-4E32-8182-858CD423A315}" type="datetimeFigureOut">
              <a:rPr lang="en-US" smtClean="0"/>
              <a:pPr/>
              <a:t>1/27/2023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CA61D2B-7F5E-4BDE-95DE-5B1E224CC27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40EF089-6DA3-4E32-8182-858CD423A315}"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61D2B-7F5E-4BDE-95DE-5B1E224CC27D}"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40EF089-6DA3-4E32-8182-858CD423A315}" type="datetimeFigureOut">
              <a:rPr lang="en-US" smtClean="0"/>
              <a:pPr/>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A61D2B-7F5E-4BDE-95DE-5B1E224CC27D}"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40EF089-6DA3-4E32-8182-858CD423A315}" type="datetimeFigureOut">
              <a:rPr lang="en-US" smtClean="0"/>
              <a:pPr/>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A61D2B-7F5E-4BDE-95DE-5B1E224CC2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EF089-6DA3-4E32-8182-858CD423A315}" type="datetimeFigureOut">
              <a:rPr lang="en-US" smtClean="0"/>
              <a:pPr/>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A61D2B-7F5E-4BDE-95DE-5B1E224CC2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40EF089-6DA3-4E32-8182-858CD423A315}"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61D2B-7F5E-4BDE-95DE-5B1E224CC27D}"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40EF089-6DA3-4E32-8182-858CD423A315}" type="datetimeFigureOut">
              <a:rPr lang="en-US" smtClean="0"/>
              <a:pPr/>
              <a:t>1/27/2023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CA61D2B-7F5E-4BDE-95DE-5B1E224CC27D}"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40EF089-6DA3-4E32-8182-858CD423A315}" type="datetimeFigureOut">
              <a:rPr lang="en-US" smtClean="0"/>
              <a:pPr/>
              <a:t>1/27/2023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CA61D2B-7F5E-4BDE-95DE-5B1E224CC2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IN" dirty="0" smtClean="0"/>
              <a:t>HTML Table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642910" y="714356"/>
            <a:ext cx="2857520" cy="3831818"/>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table</a:t>
            </a:r>
            <a:r>
              <a:rPr kumimoji="0" lang="en-US" sz="8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808080"/>
                </a:solidFill>
                <a:effectLst/>
                <a:latin typeface="Consolas" pitchFamily="49" charset="0"/>
                <a:cs typeface="Arial" pitchFamily="34" charset="0"/>
              </a:rPr>
              <a:t>border</a:t>
            </a:r>
            <a:r>
              <a:rPr kumimoji="0" lang="en-US" sz="1100" b="0" i="0" u="none" strike="noStrike" cap="none" normalizeH="0" baseline="0" dirty="0" smtClean="0">
                <a:ln>
                  <a:noFill/>
                </a:ln>
                <a:solidFill>
                  <a:srgbClr val="000000"/>
                </a:solidFill>
                <a:effectLst/>
                <a:latin typeface="Consolas" pitchFamily="49" charset="0"/>
                <a:cs typeface="Arial" pitchFamily="34" charset="0"/>
              </a:rPr>
              <a:t>=</a:t>
            </a:r>
            <a:r>
              <a:rPr kumimoji="0" lang="en-US" sz="1100" b="0" i="0" u="none" strike="noStrike" cap="none" normalizeH="0" baseline="0" dirty="0" smtClean="0">
                <a:ln>
                  <a:noFill/>
                </a:ln>
                <a:solidFill>
                  <a:srgbClr val="0000FF"/>
                </a:solidFill>
                <a:effectLst/>
                <a:latin typeface="Consolas" pitchFamily="49" charset="0"/>
                <a:cs typeface="Arial" pitchFamily="34" charset="0"/>
              </a:rPr>
              <a:t>"1"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err="1" smtClean="0">
                <a:ln>
                  <a:noFill/>
                </a:ln>
                <a:solidFill>
                  <a:srgbClr val="808080"/>
                </a:solidFill>
                <a:effectLst/>
                <a:latin typeface="Consolas" pitchFamily="49" charset="0"/>
                <a:cs typeface="Arial" pitchFamily="34" charset="0"/>
              </a:rPr>
              <a:t>bgcolor</a:t>
            </a:r>
            <a:r>
              <a:rPr kumimoji="0" lang="en-US" sz="1100" b="0" i="0" u="none" strike="noStrike" cap="none" normalizeH="0" baseline="0" dirty="0" smtClean="0">
                <a:ln>
                  <a:noFill/>
                </a:ln>
                <a:solidFill>
                  <a:srgbClr val="000000"/>
                </a:solidFill>
                <a:effectLst/>
                <a:latin typeface="Consolas" pitchFamily="49" charset="0"/>
                <a:cs typeface="Arial" pitchFamily="34" charset="0"/>
              </a:rPr>
              <a:t>=</a:t>
            </a:r>
            <a:r>
              <a:rPr kumimoji="0" lang="en-US" sz="1100" b="0" i="0" u="none" strike="noStrike" cap="none" normalizeH="0" baseline="0" dirty="0" smtClean="0">
                <a:ln>
                  <a:noFill/>
                </a:ln>
                <a:solidFill>
                  <a:srgbClr val="0000FF"/>
                </a:solidFill>
                <a:effectLst/>
                <a:latin typeface="Consolas" pitchFamily="49" charset="0"/>
                <a:cs typeface="Arial" pitchFamily="34" charset="0"/>
              </a:rPr>
              <a:t>"green"</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caption</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Author Details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caption</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itchFamily="49"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tr</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th</a:t>
            </a:r>
            <a:r>
              <a:rPr kumimoji="0" lang="en-US" sz="1100" b="0" i="0" u="none" strike="noStrike" cap="none" normalizeH="0" baseline="0" dirty="0" smtClean="0">
                <a:ln>
                  <a:noFill/>
                </a:ln>
                <a:solidFill>
                  <a:srgbClr val="000000"/>
                </a:solidFill>
                <a:effectLst/>
                <a:latin typeface="Consolas" pitchFamily="49" charset="0"/>
                <a:cs typeface="Arial" pitchFamily="34" charset="0"/>
              </a:rPr>
              <a:t>&gt;NAME&lt;/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th</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th</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&gt;AGE&lt;/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th</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th</a:t>
            </a:r>
            <a:r>
              <a:rPr kumimoji="0" lang="en-US" sz="1100" b="0" i="0" u="none" strike="noStrike" cap="none" normalizeH="0" baseline="0" dirty="0" smtClean="0">
                <a:ln>
                  <a:noFill/>
                </a:ln>
                <a:solidFill>
                  <a:srgbClr val="000000"/>
                </a:solidFill>
                <a:effectLst/>
                <a:latin typeface="Consolas" pitchFamily="49" charset="0"/>
                <a:cs typeface="Arial" pitchFamily="34" charset="0"/>
              </a:rPr>
              <a:t>&gt;BRANCH&lt;/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th</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tr</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tr</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&gt;BITTU&lt;/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&gt;22&lt;/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&gt;CSE&lt;/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tr</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tr</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&gt;RAM&lt;/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&gt;21&lt;/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&gt;ECE&lt;/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tr</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table</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pPr fontAlgn="base"/>
            <a:r>
              <a:rPr lang="en-US" b="1" dirty="0" smtClean="0"/>
              <a:t>&lt;td&gt; </a:t>
            </a:r>
            <a:r>
              <a:rPr lang="en-US" b="1" dirty="0" err="1" smtClean="0"/>
              <a:t>bgcolor</a:t>
            </a:r>
            <a:r>
              <a:rPr lang="en-US" b="1" dirty="0" smtClean="0"/>
              <a:t> Attribute</a:t>
            </a:r>
            <a:endParaRPr lang="en-US" b="1" dirty="0"/>
          </a:p>
        </p:txBody>
      </p:sp>
      <p:sp>
        <p:nvSpPr>
          <p:cNvPr id="3" name="Content Placeholder 2"/>
          <p:cNvSpPr>
            <a:spLocks noGrp="1"/>
          </p:cNvSpPr>
          <p:nvPr>
            <p:ph sz="quarter" idx="1"/>
          </p:nvPr>
        </p:nvSpPr>
        <p:spPr/>
        <p:txBody>
          <a:bodyPr>
            <a:normAutofit fontScale="92500"/>
          </a:bodyPr>
          <a:lstStyle/>
          <a:p>
            <a:pPr fontAlgn="base"/>
            <a:r>
              <a:rPr lang="en-GB" dirty="0" smtClean="0"/>
              <a:t>The </a:t>
            </a:r>
            <a:r>
              <a:rPr lang="en-GB" b="1" dirty="0" smtClean="0"/>
              <a:t>HTML &lt;td&gt; </a:t>
            </a:r>
            <a:r>
              <a:rPr lang="en-GB" b="1" dirty="0" err="1" smtClean="0"/>
              <a:t>bgcolor</a:t>
            </a:r>
            <a:r>
              <a:rPr lang="en-GB" b="1" dirty="0" smtClean="0"/>
              <a:t> attribute</a:t>
            </a:r>
            <a:r>
              <a:rPr lang="en-GB" dirty="0" smtClean="0"/>
              <a:t> is used to </a:t>
            </a:r>
            <a:r>
              <a:rPr lang="en-GB" i="1" dirty="0" smtClean="0"/>
              <a:t>specify the background </a:t>
            </a:r>
            <a:r>
              <a:rPr lang="en-GB" i="1" dirty="0" err="1" smtClean="0"/>
              <a:t>color</a:t>
            </a:r>
            <a:r>
              <a:rPr lang="en-GB" i="1" dirty="0" smtClean="0"/>
              <a:t> of a table cell</a:t>
            </a:r>
            <a:r>
              <a:rPr lang="en-GB" dirty="0" smtClean="0"/>
              <a:t>. It is not supported by HTML 5.</a:t>
            </a:r>
          </a:p>
          <a:p>
            <a:pPr fontAlgn="base">
              <a:buNone/>
            </a:pPr>
            <a:r>
              <a:rPr lang="en-GB" b="1" dirty="0" smtClean="0"/>
              <a:t>Syntax:</a:t>
            </a:r>
            <a:endParaRPr lang="en-GB" dirty="0" smtClean="0"/>
          </a:p>
          <a:p>
            <a:pPr fontAlgn="base"/>
            <a:r>
              <a:rPr lang="en-GB" dirty="0" smtClean="0"/>
              <a:t>&lt;td </a:t>
            </a:r>
            <a:r>
              <a:rPr lang="en-GB" dirty="0" err="1" smtClean="0"/>
              <a:t>bgcolor</a:t>
            </a:r>
            <a:r>
              <a:rPr lang="en-GB" dirty="0" smtClean="0"/>
              <a:t>= "</a:t>
            </a:r>
            <a:r>
              <a:rPr lang="en-GB" dirty="0" err="1" smtClean="0"/>
              <a:t>color_name</a:t>
            </a:r>
            <a:r>
              <a:rPr lang="en-GB" dirty="0" smtClean="0"/>
              <a:t> | </a:t>
            </a:r>
            <a:r>
              <a:rPr lang="en-GB" dirty="0" err="1" smtClean="0"/>
              <a:t>hex_number</a:t>
            </a:r>
            <a:r>
              <a:rPr lang="en-GB" dirty="0" smtClean="0"/>
              <a:t> | </a:t>
            </a:r>
            <a:r>
              <a:rPr lang="en-GB" dirty="0" err="1" smtClean="0"/>
              <a:t>rgb_number</a:t>
            </a:r>
            <a:r>
              <a:rPr lang="en-GB" dirty="0" smtClean="0"/>
              <a:t>"&gt;</a:t>
            </a:r>
          </a:p>
          <a:p>
            <a:pPr fontAlgn="base">
              <a:buNone/>
            </a:pPr>
            <a:r>
              <a:rPr lang="en-GB" b="1" dirty="0" smtClean="0"/>
              <a:t>Attribute </a:t>
            </a:r>
            <a:r>
              <a:rPr lang="en-GB" b="1" dirty="0" smtClean="0"/>
              <a:t>Values:</a:t>
            </a:r>
            <a:endParaRPr lang="en-GB" dirty="0" smtClean="0"/>
          </a:p>
          <a:p>
            <a:pPr fontAlgn="base"/>
            <a:r>
              <a:rPr lang="en-GB" b="1" dirty="0" err="1" smtClean="0"/>
              <a:t>color_name</a:t>
            </a:r>
            <a:r>
              <a:rPr lang="en-GB" b="1" dirty="0" smtClean="0"/>
              <a:t>:</a:t>
            </a:r>
            <a:r>
              <a:rPr lang="en-GB" dirty="0" smtClean="0"/>
              <a:t> It sets the text </a:t>
            </a:r>
            <a:r>
              <a:rPr lang="en-GB" dirty="0" err="1" smtClean="0"/>
              <a:t>color</a:t>
            </a:r>
            <a:r>
              <a:rPr lang="en-GB" dirty="0" smtClean="0"/>
              <a:t> by using the </a:t>
            </a:r>
            <a:r>
              <a:rPr lang="en-GB" dirty="0" err="1" smtClean="0"/>
              <a:t>color</a:t>
            </a:r>
            <a:r>
              <a:rPr lang="en-GB" dirty="0" smtClean="0"/>
              <a:t> name. For example </a:t>
            </a:r>
            <a:r>
              <a:rPr lang="en-GB" i="1" dirty="0" smtClean="0"/>
              <a:t>“red”</a:t>
            </a:r>
            <a:r>
              <a:rPr lang="en-GB" dirty="0" smtClean="0"/>
              <a:t>.</a:t>
            </a:r>
          </a:p>
          <a:p>
            <a:pPr fontAlgn="base"/>
            <a:r>
              <a:rPr lang="en-GB" b="1" dirty="0" err="1" smtClean="0"/>
              <a:t>hex_number</a:t>
            </a:r>
            <a:r>
              <a:rPr lang="en-GB" b="1" dirty="0" smtClean="0"/>
              <a:t>:</a:t>
            </a:r>
            <a:r>
              <a:rPr lang="en-GB" dirty="0" smtClean="0"/>
              <a:t> It sets the text </a:t>
            </a:r>
            <a:r>
              <a:rPr lang="en-GB" dirty="0" err="1" smtClean="0"/>
              <a:t>color</a:t>
            </a:r>
            <a:r>
              <a:rPr lang="en-GB" dirty="0" smtClean="0"/>
              <a:t> by using the </a:t>
            </a:r>
            <a:r>
              <a:rPr lang="en-GB" dirty="0" err="1" smtClean="0"/>
              <a:t>color</a:t>
            </a:r>
            <a:r>
              <a:rPr lang="en-GB" dirty="0" smtClean="0"/>
              <a:t> hex code. For example </a:t>
            </a:r>
            <a:r>
              <a:rPr lang="en-GB" i="1" dirty="0" smtClean="0"/>
              <a:t>“#0000ff”</a:t>
            </a:r>
            <a:r>
              <a:rPr lang="en-GB" dirty="0" smtClean="0"/>
              <a:t>.</a:t>
            </a:r>
          </a:p>
          <a:p>
            <a:pPr fontAlgn="base"/>
            <a:r>
              <a:rPr lang="en-GB" b="1" dirty="0" err="1" smtClean="0"/>
              <a:t>rgb_number</a:t>
            </a:r>
            <a:r>
              <a:rPr lang="en-GB" b="1" dirty="0" smtClean="0"/>
              <a:t>:</a:t>
            </a:r>
            <a:r>
              <a:rPr lang="en-GB" dirty="0" smtClean="0"/>
              <a:t> It sets the text </a:t>
            </a:r>
            <a:r>
              <a:rPr lang="en-GB" dirty="0" err="1" smtClean="0"/>
              <a:t>color</a:t>
            </a:r>
            <a:r>
              <a:rPr lang="en-GB" dirty="0" smtClean="0"/>
              <a:t> by using the </a:t>
            </a:r>
            <a:r>
              <a:rPr lang="en-GB" dirty="0" err="1" smtClean="0"/>
              <a:t>rgb</a:t>
            </a:r>
            <a:r>
              <a:rPr lang="en-GB" dirty="0" smtClean="0"/>
              <a:t> code. For example: </a:t>
            </a:r>
            <a:r>
              <a:rPr lang="en-GB" i="1" dirty="0" smtClean="0"/>
              <a:t>“RGB(0, 153, 0)”</a:t>
            </a:r>
            <a:r>
              <a:rPr lang="en-GB" dirty="0" smtClean="0"/>
              <a:t>.</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428596" y="2857496"/>
            <a:ext cx="9144000" cy="45720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tr</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8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err="1" smtClean="0">
                <a:ln>
                  <a:noFill/>
                </a:ln>
                <a:solidFill>
                  <a:srgbClr val="808080"/>
                </a:solidFill>
                <a:effectLst/>
                <a:latin typeface="Consolas" pitchFamily="49" charset="0"/>
                <a:cs typeface="Arial" pitchFamily="34" charset="0"/>
              </a:rPr>
              <a:t>bgcolor</a:t>
            </a:r>
            <a:r>
              <a:rPr kumimoji="0" lang="en-US" sz="1100" b="0" i="0" u="none" strike="noStrike" cap="none" normalizeH="0" baseline="0" dirty="0" smtClean="0">
                <a:ln>
                  <a:noFill/>
                </a:ln>
                <a:solidFill>
                  <a:srgbClr val="000000"/>
                </a:solidFill>
                <a:effectLst/>
                <a:latin typeface="Consolas" pitchFamily="49" charset="0"/>
                <a:cs typeface="Arial" pitchFamily="34" charset="0"/>
              </a:rPr>
              <a:t>=</a:t>
            </a:r>
            <a:r>
              <a:rPr kumimoji="0" lang="en-US" sz="1100" b="0" i="0" u="none" strike="noStrike" cap="none" normalizeH="0" baseline="0" dirty="0" smtClean="0">
                <a:ln>
                  <a:noFill/>
                </a:ln>
                <a:solidFill>
                  <a:srgbClr val="0000FF"/>
                </a:solidFill>
                <a:effectLst/>
                <a:latin typeface="Consolas" pitchFamily="49" charset="0"/>
                <a:cs typeface="Arial" pitchFamily="34" charset="0"/>
              </a:rPr>
              <a:t>"green"</a:t>
            </a:r>
            <a:r>
              <a:rPr kumimoji="0" lang="en-US" sz="1100" b="0" i="0" u="none" strike="noStrike" cap="none" normalizeH="0" baseline="0" dirty="0" smtClean="0">
                <a:ln>
                  <a:noFill/>
                </a:ln>
                <a:solidFill>
                  <a:srgbClr val="000000"/>
                </a:solidFill>
                <a:effectLst/>
                <a:latin typeface="Consolas" pitchFamily="49" charset="0"/>
                <a:cs typeface="Arial" pitchFamily="34" charset="0"/>
              </a:rPr>
              <a:t>&gt;BITTU&lt;/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8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err="1" smtClean="0">
                <a:ln>
                  <a:noFill/>
                </a:ln>
                <a:solidFill>
                  <a:srgbClr val="808080"/>
                </a:solidFill>
                <a:effectLst/>
                <a:latin typeface="Consolas" pitchFamily="49" charset="0"/>
                <a:cs typeface="Arial" pitchFamily="34" charset="0"/>
              </a:rPr>
              <a:t>bgcolor</a:t>
            </a:r>
            <a:r>
              <a:rPr kumimoji="0" lang="en-US" sz="1100" b="0" i="0" u="none" strike="noStrike" cap="none" normalizeH="0" baseline="0" dirty="0" smtClean="0">
                <a:ln>
                  <a:noFill/>
                </a:ln>
                <a:solidFill>
                  <a:srgbClr val="000000"/>
                </a:solidFill>
                <a:effectLst/>
                <a:latin typeface="Consolas" pitchFamily="49" charset="0"/>
                <a:cs typeface="Arial" pitchFamily="34" charset="0"/>
              </a:rPr>
              <a:t>=</a:t>
            </a:r>
            <a:r>
              <a:rPr kumimoji="0" lang="en-US" sz="1100" b="0" i="0" u="none" strike="noStrike" cap="none" normalizeH="0" baseline="0" dirty="0" smtClean="0">
                <a:ln>
                  <a:noFill/>
                </a:ln>
                <a:solidFill>
                  <a:srgbClr val="0000FF"/>
                </a:solidFill>
                <a:effectLst/>
                <a:latin typeface="Consolas" pitchFamily="49" charset="0"/>
                <a:cs typeface="Arial" pitchFamily="34" charset="0"/>
              </a:rPr>
              <a:t>"red"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&gt;22&lt;/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8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err="1" smtClean="0">
                <a:ln>
                  <a:noFill/>
                </a:ln>
                <a:solidFill>
                  <a:srgbClr val="808080"/>
                </a:solidFill>
                <a:effectLst/>
                <a:latin typeface="Consolas" pitchFamily="49" charset="0"/>
                <a:cs typeface="Arial" pitchFamily="34" charset="0"/>
              </a:rPr>
              <a:t>bgcolor</a:t>
            </a:r>
            <a:r>
              <a:rPr kumimoji="0" lang="en-US" sz="1100" b="0" i="0" u="none" strike="noStrike" cap="none" normalizeH="0" baseline="0" dirty="0" smtClean="0">
                <a:ln>
                  <a:noFill/>
                </a:ln>
                <a:solidFill>
                  <a:srgbClr val="000000"/>
                </a:solidFill>
                <a:effectLst/>
                <a:latin typeface="Consolas" pitchFamily="49" charset="0"/>
                <a:cs typeface="Arial" pitchFamily="34" charset="0"/>
              </a:rPr>
              <a:t>=</a:t>
            </a:r>
            <a:r>
              <a:rPr kumimoji="0" lang="en-US" sz="1100" b="0" i="0" u="none" strike="noStrike" cap="none" normalizeH="0" baseline="0" dirty="0" smtClean="0">
                <a:ln>
                  <a:noFill/>
                </a:ln>
                <a:solidFill>
                  <a:srgbClr val="0000FF"/>
                </a:solidFill>
                <a:effectLst/>
                <a:latin typeface="Consolas" pitchFamily="49" charset="0"/>
                <a:cs typeface="Arial" pitchFamily="34" charset="0"/>
              </a:rPr>
              <a:t>"yellow"</a:t>
            </a:r>
            <a:r>
              <a:rPr kumimoji="0" lang="en-US" sz="1100" b="0" i="0" u="none" strike="noStrike" cap="none" normalizeH="0" baseline="0" dirty="0" smtClean="0">
                <a:ln>
                  <a:noFill/>
                </a:ln>
                <a:solidFill>
                  <a:srgbClr val="000000"/>
                </a:solidFill>
                <a:effectLst/>
                <a:latin typeface="Consolas" pitchFamily="49" charset="0"/>
                <a:cs typeface="Arial" pitchFamily="34" charset="0"/>
              </a:rPr>
              <a:t>&gt;CSE&lt;/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tr</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800" b="0" i="0" u="none" strike="noStrike" cap="none" normalizeH="0" baseline="0" dirty="0" smtClean="0">
                <a:ln>
                  <a:noFill/>
                </a:ln>
                <a:solidFill>
                  <a:srgbClr val="273239"/>
                </a:solidFill>
                <a:effectLst/>
                <a:latin typeface="Consolas" pitchFamily="49"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tr</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8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err="1" smtClean="0">
                <a:ln>
                  <a:noFill/>
                </a:ln>
                <a:solidFill>
                  <a:srgbClr val="808080"/>
                </a:solidFill>
                <a:effectLst/>
                <a:latin typeface="Consolas" pitchFamily="49" charset="0"/>
                <a:cs typeface="Arial" pitchFamily="34" charset="0"/>
              </a:rPr>
              <a:t>bgcolor</a:t>
            </a:r>
            <a:r>
              <a:rPr kumimoji="0" lang="en-US" sz="1100" b="0" i="0" u="none" strike="noStrike" cap="none" normalizeH="0" baseline="0" dirty="0" smtClean="0">
                <a:ln>
                  <a:noFill/>
                </a:ln>
                <a:solidFill>
                  <a:srgbClr val="000000"/>
                </a:solidFill>
                <a:effectLst/>
                <a:latin typeface="Consolas" pitchFamily="49" charset="0"/>
                <a:cs typeface="Arial" pitchFamily="34" charset="0"/>
              </a:rPr>
              <a:t>=</a:t>
            </a:r>
            <a:r>
              <a:rPr kumimoji="0" lang="en-US" sz="1100" b="0" i="0" u="none" strike="noStrike" cap="none" normalizeH="0" baseline="0" dirty="0" smtClean="0">
                <a:ln>
                  <a:noFill/>
                </a:ln>
                <a:solidFill>
                  <a:srgbClr val="0000FF"/>
                </a:solidFill>
                <a:effectLst/>
                <a:latin typeface="Consolas" pitchFamily="49" charset="0"/>
                <a:cs typeface="Arial" pitchFamily="34" charset="0"/>
              </a:rPr>
              <a:t>"yellow"</a:t>
            </a:r>
            <a:r>
              <a:rPr kumimoji="0" lang="en-US" sz="1100" b="0" i="0" u="none" strike="noStrike" cap="none" normalizeH="0" baseline="0" dirty="0" smtClean="0">
                <a:ln>
                  <a:noFill/>
                </a:ln>
                <a:solidFill>
                  <a:srgbClr val="000000"/>
                </a:solidFill>
                <a:effectLst/>
                <a:latin typeface="Consolas" pitchFamily="49" charset="0"/>
                <a:cs typeface="Arial" pitchFamily="34" charset="0"/>
              </a:rPr>
              <a:t>&gt;RAKESH&lt;/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8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err="1" smtClean="0">
                <a:ln>
                  <a:noFill/>
                </a:ln>
                <a:solidFill>
                  <a:srgbClr val="808080"/>
                </a:solidFill>
                <a:effectLst/>
                <a:latin typeface="Consolas" pitchFamily="49" charset="0"/>
                <a:cs typeface="Arial" pitchFamily="34" charset="0"/>
              </a:rPr>
              <a:t>bgcolor</a:t>
            </a:r>
            <a:r>
              <a:rPr kumimoji="0" lang="en-US" sz="1100" b="0" i="0" u="none" strike="noStrike" cap="none" normalizeH="0" baseline="0" dirty="0" smtClean="0">
                <a:ln>
                  <a:noFill/>
                </a:ln>
                <a:solidFill>
                  <a:srgbClr val="000000"/>
                </a:solidFill>
                <a:effectLst/>
                <a:latin typeface="Consolas" pitchFamily="49" charset="0"/>
                <a:cs typeface="Arial" pitchFamily="34" charset="0"/>
              </a:rPr>
              <a:t>=</a:t>
            </a:r>
            <a:r>
              <a:rPr kumimoji="0" lang="en-US" sz="1100" b="0" i="0" u="none" strike="noStrike" cap="none" normalizeH="0" baseline="0" dirty="0" smtClean="0">
                <a:ln>
                  <a:noFill/>
                </a:ln>
                <a:solidFill>
                  <a:srgbClr val="0000FF"/>
                </a:solidFill>
                <a:effectLst/>
                <a:latin typeface="Consolas" pitchFamily="49" charset="0"/>
                <a:cs typeface="Arial" pitchFamily="34" charset="0"/>
              </a:rPr>
              <a:t>"green"</a:t>
            </a:r>
            <a:r>
              <a:rPr kumimoji="0" lang="en-US" sz="1100" b="0" i="0" u="none" strike="noStrike" cap="none" normalizeH="0" baseline="0" dirty="0" smtClean="0">
                <a:ln>
                  <a:noFill/>
                </a:ln>
                <a:solidFill>
                  <a:srgbClr val="000000"/>
                </a:solidFill>
                <a:effectLst/>
                <a:latin typeface="Consolas" pitchFamily="49" charset="0"/>
                <a:cs typeface="Arial" pitchFamily="34" charset="0"/>
              </a:rPr>
              <a:t>&gt;25&lt;/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8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err="1" smtClean="0">
                <a:ln>
                  <a:noFill/>
                </a:ln>
                <a:solidFill>
                  <a:srgbClr val="808080"/>
                </a:solidFill>
                <a:effectLst/>
                <a:latin typeface="Consolas" pitchFamily="49" charset="0"/>
                <a:cs typeface="Arial" pitchFamily="34" charset="0"/>
              </a:rPr>
              <a:t>bgcolor</a:t>
            </a:r>
            <a:r>
              <a:rPr kumimoji="0" lang="en-US" sz="1100" b="0" i="0" u="none" strike="noStrike" cap="none" normalizeH="0" baseline="0" dirty="0" smtClean="0">
                <a:ln>
                  <a:noFill/>
                </a:ln>
                <a:solidFill>
                  <a:srgbClr val="000000"/>
                </a:solidFill>
                <a:effectLst/>
                <a:latin typeface="Consolas" pitchFamily="49" charset="0"/>
                <a:cs typeface="Arial" pitchFamily="34" charset="0"/>
              </a:rPr>
              <a:t>=</a:t>
            </a:r>
            <a:r>
              <a:rPr kumimoji="0" lang="en-US" sz="1100" b="0" i="0" u="none" strike="noStrike" cap="none" normalizeH="0" baseline="0" dirty="0" smtClean="0">
                <a:ln>
                  <a:noFill/>
                </a:ln>
                <a:solidFill>
                  <a:srgbClr val="0000FF"/>
                </a:solidFill>
                <a:effectLst/>
                <a:latin typeface="Consolas" pitchFamily="49" charset="0"/>
                <a:cs typeface="Arial" pitchFamily="34" charset="0"/>
              </a:rPr>
              <a:t>"red"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&gt;EC&lt;/</a:t>
            </a:r>
            <a:r>
              <a:rPr kumimoji="0" lang="en-US" sz="1100" b="1" i="0" u="none" strike="noStrike" cap="none" normalizeH="0" baseline="0" dirty="0" smtClean="0">
                <a:ln>
                  <a:noFill/>
                </a:ln>
                <a:solidFill>
                  <a:srgbClr val="006699"/>
                </a:solidFill>
                <a:effectLst/>
                <a:latin typeface="Consolas" pitchFamily="49" charset="0"/>
                <a:cs typeface="Arial" pitchFamily="34" charset="0"/>
              </a:rPr>
              <a:t>td</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Arial" pitchFamily="34" charset="0"/>
              </a:rPr>
              <a:t>        </a:t>
            </a:r>
            <a:r>
              <a:rPr kumimoji="0" lang="en-US" sz="1100" b="0" i="0" u="none" strike="noStrike" cap="none" normalizeH="0" baseline="0" dirty="0" smtClean="0">
                <a:ln>
                  <a:noFill/>
                </a:ln>
                <a:solidFill>
                  <a:srgbClr val="000000"/>
                </a:solidFill>
                <a:effectLst/>
                <a:latin typeface="Consolas" pitchFamily="49" charset="0"/>
                <a:cs typeface="Arial" pitchFamily="34" charset="0"/>
              </a:rPr>
              <a:t>&lt;/</a:t>
            </a:r>
            <a:r>
              <a:rPr kumimoji="0" lang="en-US" sz="1100" b="1" i="0" u="none" strike="noStrike" cap="none" normalizeH="0" baseline="0" dirty="0" err="1" smtClean="0">
                <a:ln>
                  <a:noFill/>
                </a:ln>
                <a:solidFill>
                  <a:srgbClr val="006699"/>
                </a:solidFill>
                <a:effectLst/>
                <a:latin typeface="Consolas" pitchFamily="49" charset="0"/>
                <a:cs typeface="Arial" pitchFamily="34" charset="0"/>
              </a:rPr>
              <a:t>tr</a:t>
            </a:r>
            <a:r>
              <a:rPr kumimoji="0" lang="en-US" sz="1100" b="0" i="0" u="none" strike="noStrike" cap="none" normalizeH="0" baseline="0" dirty="0" smtClean="0">
                <a:ln>
                  <a:noFill/>
                </a:ln>
                <a:solidFill>
                  <a:srgbClr val="000000"/>
                </a:solidFill>
                <a:effectLst/>
                <a:latin typeface="Consolas" pitchFamily="49" charset="0"/>
                <a:cs typeface="Arial" pitchFamily="34" charset="0"/>
              </a:rPr>
              <a:t>&gt;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&lt;</a:t>
            </a:r>
            <a:r>
              <a:rPr lang="en-US" dirty="0" err="1" smtClean="0"/>
              <a:t>colgroup</a:t>
            </a:r>
            <a:r>
              <a:rPr lang="en-US" dirty="0" smtClean="0"/>
              <a:t>&gt; Tag</a:t>
            </a:r>
            <a:br>
              <a:rPr lang="en-US" dirty="0" smtClean="0"/>
            </a:br>
            <a:endParaRPr lang="en-US" dirty="0"/>
          </a:p>
        </p:txBody>
      </p:sp>
      <p:sp>
        <p:nvSpPr>
          <p:cNvPr id="4" name="Rectangle 3"/>
          <p:cNvSpPr/>
          <p:nvPr/>
        </p:nvSpPr>
        <p:spPr>
          <a:xfrm>
            <a:off x="500034" y="1428736"/>
            <a:ext cx="4572000" cy="4524315"/>
          </a:xfrm>
          <a:prstGeom prst="rect">
            <a:avLst/>
          </a:prstGeom>
        </p:spPr>
        <p:txBody>
          <a:bodyPr>
            <a:spAutoFit/>
          </a:bodyPr>
          <a:lstStyle/>
          <a:p>
            <a:r>
              <a:rPr lang="en-GB" dirty="0" smtClean="0"/>
              <a:t>&lt;table&gt;</a:t>
            </a:r>
            <a:br>
              <a:rPr lang="en-GB" dirty="0" smtClean="0"/>
            </a:br>
            <a:r>
              <a:rPr lang="en-GB" dirty="0" smtClean="0"/>
              <a:t>  </a:t>
            </a:r>
            <a:r>
              <a:rPr lang="en-GB" dirty="0" smtClean="0">
                <a:solidFill>
                  <a:srgbClr val="FF0000"/>
                </a:solidFill>
              </a:rPr>
              <a:t>&lt;</a:t>
            </a:r>
            <a:r>
              <a:rPr lang="en-GB" dirty="0" err="1" smtClean="0">
                <a:solidFill>
                  <a:srgbClr val="FF0000"/>
                </a:solidFill>
              </a:rPr>
              <a:t>colgroup</a:t>
            </a:r>
            <a:r>
              <a:rPr lang="en-GB" dirty="0" smtClean="0">
                <a:solidFill>
                  <a:srgbClr val="FF0000"/>
                </a:solidFill>
              </a:rPr>
              <a:t>&gt;</a:t>
            </a:r>
            <a:br>
              <a:rPr lang="en-GB" dirty="0" smtClean="0">
                <a:solidFill>
                  <a:srgbClr val="FF0000"/>
                </a:solidFill>
              </a:rPr>
            </a:br>
            <a:r>
              <a:rPr lang="en-GB" dirty="0" smtClean="0">
                <a:solidFill>
                  <a:srgbClr val="FF0000"/>
                </a:solidFill>
              </a:rPr>
              <a:t>    &lt;</a:t>
            </a:r>
            <a:r>
              <a:rPr lang="en-GB" dirty="0" err="1" smtClean="0">
                <a:solidFill>
                  <a:srgbClr val="FF0000"/>
                </a:solidFill>
              </a:rPr>
              <a:t>col</a:t>
            </a:r>
            <a:r>
              <a:rPr lang="en-GB" dirty="0" smtClean="0">
                <a:solidFill>
                  <a:srgbClr val="FF0000"/>
                </a:solidFill>
              </a:rPr>
              <a:t> span="2" style="background-</a:t>
            </a:r>
            <a:r>
              <a:rPr lang="en-GB" dirty="0" err="1" smtClean="0">
                <a:solidFill>
                  <a:srgbClr val="FF0000"/>
                </a:solidFill>
              </a:rPr>
              <a:t>color:red</a:t>
            </a:r>
            <a:r>
              <a:rPr lang="en-GB" dirty="0" smtClean="0">
                <a:solidFill>
                  <a:srgbClr val="FF0000"/>
                </a:solidFill>
              </a:rPr>
              <a:t>"&gt;</a:t>
            </a:r>
            <a:br>
              <a:rPr lang="en-GB" dirty="0" smtClean="0">
                <a:solidFill>
                  <a:srgbClr val="FF0000"/>
                </a:solidFill>
              </a:rPr>
            </a:br>
            <a:r>
              <a:rPr lang="en-GB" dirty="0" smtClean="0">
                <a:solidFill>
                  <a:srgbClr val="FF0000"/>
                </a:solidFill>
              </a:rPr>
              <a:t>    &lt;</a:t>
            </a:r>
            <a:r>
              <a:rPr lang="en-GB" dirty="0" err="1" smtClean="0">
                <a:solidFill>
                  <a:srgbClr val="FF0000"/>
                </a:solidFill>
              </a:rPr>
              <a:t>col</a:t>
            </a:r>
            <a:r>
              <a:rPr lang="en-GB" dirty="0" smtClean="0">
                <a:solidFill>
                  <a:srgbClr val="FF0000"/>
                </a:solidFill>
              </a:rPr>
              <a:t> style="background-</a:t>
            </a:r>
            <a:r>
              <a:rPr lang="en-GB" dirty="0" err="1" smtClean="0">
                <a:solidFill>
                  <a:srgbClr val="FF0000"/>
                </a:solidFill>
              </a:rPr>
              <a:t>color:yellow</a:t>
            </a:r>
            <a:r>
              <a:rPr lang="en-GB" dirty="0" smtClean="0">
                <a:solidFill>
                  <a:srgbClr val="FF0000"/>
                </a:solidFill>
              </a:rPr>
              <a:t>"&gt;</a:t>
            </a:r>
            <a:br>
              <a:rPr lang="en-GB" dirty="0" smtClean="0">
                <a:solidFill>
                  <a:srgbClr val="FF0000"/>
                </a:solidFill>
              </a:rPr>
            </a:br>
            <a:r>
              <a:rPr lang="en-GB" dirty="0" smtClean="0">
                <a:solidFill>
                  <a:srgbClr val="FF0000"/>
                </a:solidFill>
              </a:rPr>
              <a:t>  &lt;/</a:t>
            </a:r>
            <a:r>
              <a:rPr lang="en-GB" dirty="0" err="1" smtClean="0">
                <a:solidFill>
                  <a:srgbClr val="FF0000"/>
                </a:solidFill>
              </a:rPr>
              <a:t>colgroup</a:t>
            </a:r>
            <a:r>
              <a:rPr lang="en-GB" dirty="0" smtClean="0">
                <a:solidFill>
                  <a:srgbClr val="FF0000"/>
                </a:solidFill>
              </a:rPr>
              <a:t>&gt;</a:t>
            </a:r>
            <a:r>
              <a:rPr lang="en-GB" dirty="0" smtClean="0"/>
              <a:t/>
            </a:r>
            <a:br>
              <a:rPr lang="en-GB" dirty="0" smtClean="0"/>
            </a:br>
            <a:r>
              <a:rPr lang="en-GB" dirty="0" smtClean="0"/>
              <a:t>  &lt;</a:t>
            </a:r>
            <a:r>
              <a:rPr lang="en-GB" dirty="0" err="1" smtClean="0"/>
              <a:t>tr</a:t>
            </a:r>
            <a:r>
              <a:rPr lang="en-GB" dirty="0" smtClean="0"/>
              <a:t>&gt;</a:t>
            </a:r>
            <a:br>
              <a:rPr lang="en-GB" dirty="0" smtClean="0"/>
            </a:br>
            <a:r>
              <a:rPr lang="en-GB" dirty="0" smtClean="0"/>
              <a:t>    &lt;</a:t>
            </a:r>
            <a:r>
              <a:rPr lang="en-GB" dirty="0" err="1" smtClean="0"/>
              <a:t>th</a:t>
            </a:r>
            <a:r>
              <a:rPr lang="en-GB" dirty="0" smtClean="0"/>
              <a:t>&gt;ISBN&lt;/</a:t>
            </a:r>
            <a:r>
              <a:rPr lang="en-GB" dirty="0" err="1" smtClean="0"/>
              <a:t>th</a:t>
            </a:r>
            <a:r>
              <a:rPr lang="en-GB" dirty="0" smtClean="0"/>
              <a:t>&gt;</a:t>
            </a:r>
            <a:br>
              <a:rPr lang="en-GB" dirty="0" smtClean="0"/>
            </a:br>
            <a:r>
              <a:rPr lang="en-GB" dirty="0" smtClean="0"/>
              <a:t>    &lt;</a:t>
            </a:r>
            <a:r>
              <a:rPr lang="en-GB" dirty="0" err="1" smtClean="0"/>
              <a:t>th</a:t>
            </a:r>
            <a:r>
              <a:rPr lang="en-GB" dirty="0" smtClean="0"/>
              <a:t>&gt;Title&lt;/</a:t>
            </a:r>
            <a:r>
              <a:rPr lang="en-GB" dirty="0" err="1" smtClean="0"/>
              <a:t>th</a:t>
            </a:r>
            <a:r>
              <a:rPr lang="en-GB" dirty="0" smtClean="0"/>
              <a:t>&gt;</a:t>
            </a:r>
            <a:br>
              <a:rPr lang="en-GB" dirty="0" smtClean="0"/>
            </a:br>
            <a:r>
              <a:rPr lang="en-GB" dirty="0" smtClean="0"/>
              <a:t>    &lt;</a:t>
            </a:r>
            <a:r>
              <a:rPr lang="en-GB" dirty="0" err="1" smtClean="0"/>
              <a:t>th</a:t>
            </a:r>
            <a:r>
              <a:rPr lang="en-GB" dirty="0" smtClean="0"/>
              <a:t>&gt;Price&lt;/</a:t>
            </a:r>
            <a:r>
              <a:rPr lang="en-GB" dirty="0" err="1" smtClean="0"/>
              <a:t>th</a:t>
            </a:r>
            <a:r>
              <a:rPr lang="en-GB" dirty="0" smtClean="0"/>
              <a:t>&gt;</a:t>
            </a:r>
            <a:br>
              <a:rPr lang="en-GB" dirty="0" smtClean="0"/>
            </a:br>
            <a:r>
              <a:rPr lang="en-GB" dirty="0" smtClean="0"/>
              <a:t>  &lt;/</a:t>
            </a:r>
            <a:r>
              <a:rPr lang="en-GB" dirty="0" err="1" smtClean="0"/>
              <a:t>tr</a:t>
            </a:r>
            <a:r>
              <a:rPr lang="en-GB" dirty="0" smtClean="0"/>
              <a:t>&gt;</a:t>
            </a:r>
            <a:br>
              <a:rPr lang="en-GB" dirty="0" smtClean="0"/>
            </a:br>
            <a:r>
              <a:rPr lang="en-GB" dirty="0" smtClean="0"/>
              <a:t>  &lt;</a:t>
            </a:r>
            <a:r>
              <a:rPr lang="en-GB" dirty="0" err="1" smtClean="0"/>
              <a:t>tr</a:t>
            </a:r>
            <a:r>
              <a:rPr lang="en-GB" dirty="0" smtClean="0"/>
              <a:t>&gt;</a:t>
            </a:r>
            <a:br>
              <a:rPr lang="en-GB" dirty="0" smtClean="0"/>
            </a:br>
            <a:r>
              <a:rPr lang="en-GB" dirty="0" smtClean="0"/>
              <a:t>    &lt;td&gt;3476896&lt;/td&gt;</a:t>
            </a:r>
            <a:br>
              <a:rPr lang="en-GB" dirty="0" smtClean="0"/>
            </a:br>
            <a:r>
              <a:rPr lang="en-GB" dirty="0" smtClean="0"/>
              <a:t>    &lt;td&gt;My first HTML&lt;/td&gt;</a:t>
            </a:r>
            <a:br>
              <a:rPr lang="en-GB" dirty="0" smtClean="0"/>
            </a:br>
            <a:r>
              <a:rPr lang="en-GB" dirty="0" smtClean="0"/>
              <a:t>    &lt;td&gt;$53&lt;/td&gt;</a:t>
            </a:r>
            <a:br>
              <a:rPr lang="en-GB" dirty="0" smtClean="0"/>
            </a:br>
            <a:r>
              <a:rPr lang="en-GB" dirty="0" smtClean="0"/>
              <a:t>  &lt;/</a:t>
            </a:r>
            <a:r>
              <a:rPr lang="en-GB" dirty="0" err="1" smtClean="0"/>
              <a:t>tr</a:t>
            </a:r>
            <a:r>
              <a:rPr lang="en-GB" dirty="0" smtClean="0"/>
              <a:t>&gt;</a:t>
            </a:r>
            <a:br>
              <a:rPr lang="en-GB" dirty="0" smtClean="0"/>
            </a:br>
            <a:r>
              <a:rPr lang="en-GB" dirty="0" smtClean="0"/>
              <a:t>&lt;/table&gt;</a:t>
            </a:r>
            <a:endParaRPr lang="en-US" dirty="0"/>
          </a:p>
        </p:txBody>
      </p:sp>
      <p:pic>
        <p:nvPicPr>
          <p:cNvPr id="25602" name="Picture 2"/>
          <p:cNvPicPr>
            <a:picLocks noChangeAspect="1" noChangeArrowheads="1"/>
          </p:cNvPicPr>
          <p:nvPr/>
        </p:nvPicPr>
        <p:blipFill>
          <a:blip r:embed="rId2"/>
          <a:srcRect l="50513" t="36133" r="30820" b="50195"/>
          <a:stretch>
            <a:fillRect/>
          </a:stretch>
        </p:blipFill>
        <p:spPr bwMode="auto">
          <a:xfrm>
            <a:off x="5929322" y="2500306"/>
            <a:ext cx="3000396" cy="171451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&lt;</a:t>
            </a:r>
            <a:r>
              <a:rPr lang="en-GB" dirty="0" err="1" smtClean="0"/>
              <a:t>tbody</a:t>
            </a:r>
            <a:r>
              <a:rPr lang="en-GB" dirty="0" smtClean="0"/>
              <a:t>&gt; tag is used to group the body content in an HTML table.</a:t>
            </a:r>
            <a:endParaRPr lang="en-US" dirty="0"/>
          </a:p>
        </p:txBody>
      </p:sp>
      <p:sp>
        <p:nvSpPr>
          <p:cNvPr id="4" name="Rectangle 3"/>
          <p:cNvSpPr/>
          <p:nvPr/>
        </p:nvSpPr>
        <p:spPr>
          <a:xfrm>
            <a:off x="642910" y="1500174"/>
            <a:ext cx="4572000" cy="4524315"/>
          </a:xfrm>
          <a:prstGeom prst="rect">
            <a:avLst/>
          </a:prstGeom>
        </p:spPr>
        <p:txBody>
          <a:bodyPr wrap="square">
            <a:spAutoFit/>
          </a:bodyPr>
          <a:lstStyle/>
          <a:p>
            <a:r>
              <a:rPr lang="en-GB" sz="1200" dirty="0" smtClean="0"/>
              <a:t>&lt;table&gt;</a:t>
            </a:r>
            <a:br>
              <a:rPr lang="en-GB" sz="1200" dirty="0" smtClean="0"/>
            </a:br>
            <a:r>
              <a:rPr lang="en-GB" sz="1200" dirty="0" smtClean="0"/>
              <a:t>  </a:t>
            </a:r>
            <a:r>
              <a:rPr lang="en-GB" sz="1200" dirty="0" smtClean="0">
                <a:solidFill>
                  <a:schemeClr val="accent1">
                    <a:lumMod val="60000"/>
                    <a:lumOff val="40000"/>
                  </a:schemeClr>
                </a:solidFill>
              </a:rPr>
              <a:t>&lt;</a:t>
            </a:r>
            <a:r>
              <a:rPr lang="en-GB" sz="1200" dirty="0" err="1" smtClean="0">
                <a:solidFill>
                  <a:schemeClr val="accent1">
                    <a:lumMod val="60000"/>
                    <a:lumOff val="40000"/>
                  </a:schemeClr>
                </a:solidFill>
              </a:rPr>
              <a:t>thead</a:t>
            </a:r>
            <a:r>
              <a:rPr lang="en-GB" sz="1200" dirty="0" smtClean="0">
                <a:solidFill>
                  <a:schemeClr val="accent1">
                    <a:lumMod val="60000"/>
                    <a:lumOff val="40000"/>
                  </a:schemeClr>
                </a:solidFill>
              </a:rPr>
              <a:t>&gt;</a:t>
            </a:r>
            <a:br>
              <a:rPr lang="en-GB" sz="1200" dirty="0" smtClean="0">
                <a:solidFill>
                  <a:schemeClr val="accent1">
                    <a:lumMod val="60000"/>
                    <a:lumOff val="40000"/>
                  </a:schemeClr>
                </a:solidFill>
              </a:rPr>
            </a:br>
            <a:r>
              <a:rPr lang="en-GB" sz="1200" dirty="0" smtClean="0">
                <a:solidFill>
                  <a:schemeClr val="accent1">
                    <a:lumMod val="60000"/>
                    <a:lumOff val="40000"/>
                  </a:schemeClr>
                </a:solidFill>
              </a:rPr>
              <a:t>    &lt;</a:t>
            </a:r>
            <a:r>
              <a:rPr lang="en-GB" sz="1200" dirty="0" err="1" smtClean="0">
                <a:solidFill>
                  <a:schemeClr val="accent1">
                    <a:lumMod val="60000"/>
                    <a:lumOff val="40000"/>
                  </a:schemeClr>
                </a:solidFill>
              </a:rPr>
              <a:t>tr</a:t>
            </a:r>
            <a:r>
              <a:rPr lang="en-GB" sz="1200" dirty="0" smtClean="0">
                <a:solidFill>
                  <a:schemeClr val="accent1">
                    <a:lumMod val="60000"/>
                    <a:lumOff val="40000"/>
                  </a:schemeClr>
                </a:solidFill>
              </a:rPr>
              <a:t>&gt;</a:t>
            </a:r>
            <a:br>
              <a:rPr lang="en-GB" sz="1200" dirty="0" smtClean="0">
                <a:solidFill>
                  <a:schemeClr val="accent1">
                    <a:lumMod val="60000"/>
                    <a:lumOff val="40000"/>
                  </a:schemeClr>
                </a:solidFill>
              </a:rPr>
            </a:br>
            <a:r>
              <a:rPr lang="en-GB" sz="1200" dirty="0" smtClean="0">
                <a:solidFill>
                  <a:schemeClr val="accent1">
                    <a:lumMod val="60000"/>
                    <a:lumOff val="40000"/>
                  </a:schemeClr>
                </a:solidFill>
              </a:rPr>
              <a:t>      &lt;</a:t>
            </a:r>
            <a:r>
              <a:rPr lang="en-GB" sz="1200" dirty="0" err="1" smtClean="0">
                <a:solidFill>
                  <a:schemeClr val="accent1">
                    <a:lumMod val="60000"/>
                    <a:lumOff val="40000"/>
                  </a:schemeClr>
                </a:solidFill>
              </a:rPr>
              <a:t>th</a:t>
            </a:r>
            <a:r>
              <a:rPr lang="en-GB" sz="1200" dirty="0" smtClean="0">
                <a:solidFill>
                  <a:schemeClr val="accent1">
                    <a:lumMod val="60000"/>
                    <a:lumOff val="40000"/>
                  </a:schemeClr>
                </a:solidFill>
              </a:rPr>
              <a:t>&gt;Month&lt;/</a:t>
            </a:r>
            <a:r>
              <a:rPr lang="en-GB" sz="1200" dirty="0" err="1" smtClean="0">
                <a:solidFill>
                  <a:schemeClr val="accent1">
                    <a:lumMod val="60000"/>
                    <a:lumOff val="40000"/>
                  </a:schemeClr>
                </a:solidFill>
              </a:rPr>
              <a:t>th</a:t>
            </a:r>
            <a:r>
              <a:rPr lang="en-GB" sz="1200" dirty="0" smtClean="0">
                <a:solidFill>
                  <a:schemeClr val="accent1">
                    <a:lumMod val="60000"/>
                    <a:lumOff val="40000"/>
                  </a:schemeClr>
                </a:solidFill>
              </a:rPr>
              <a:t>&gt;</a:t>
            </a:r>
            <a:br>
              <a:rPr lang="en-GB" sz="1200" dirty="0" smtClean="0">
                <a:solidFill>
                  <a:schemeClr val="accent1">
                    <a:lumMod val="60000"/>
                    <a:lumOff val="40000"/>
                  </a:schemeClr>
                </a:solidFill>
              </a:rPr>
            </a:br>
            <a:r>
              <a:rPr lang="en-GB" sz="1200" dirty="0" smtClean="0">
                <a:solidFill>
                  <a:schemeClr val="accent1">
                    <a:lumMod val="60000"/>
                    <a:lumOff val="40000"/>
                  </a:schemeClr>
                </a:solidFill>
              </a:rPr>
              <a:t>      &lt;</a:t>
            </a:r>
            <a:r>
              <a:rPr lang="en-GB" sz="1200" dirty="0" err="1" smtClean="0">
                <a:solidFill>
                  <a:schemeClr val="accent1">
                    <a:lumMod val="60000"/>
                    <a:lumOff val="40000"/>
                  </a:schemeClr>
                </a:solidFill>
              </a:rPr>
              <a:t>th</a:t>
            </a:r>
            <a:r>
              <a:rPr lang="en-GB" sz="1200" dirty="0" smtClean="0">
                <a:solidFill>
                  <a:schemeClr val="accent1">
                    <a:lumMod val="60000"/>
                    <a:lumOff val="40000"/>
                  </a:schemeClr>
                </a:solidFill>
              </a:rPr>
              <a:t>&gt;Savings&lt;/</a:t>
            </a:r>
            <a:r>
              <a:rPr lang="en-GB" sz="1200" dirty="0" err="1" smtClean="0">
                <a:solidFill>
                  <a:schemeClr val="accent1">
                    <a:lumMod val="60000"/>
                    <a:lumOff val="40000"/>
                  </a:schemeClr>
                </a:solidFill>
              </a:rPr>
              <a:t>th</a:t>
            </a:r>
            <a:r>
              <a:rPr lang="en-GB" sz="1200" dirty="0" smtClean="0">
                <a:solidFill>
                  <a:schemeClr val="accent1">
                    <a:lumMod val="60000"/>
                    <a:lumOff val="40000"/>
                  </a:schemeClr>
                </a:solidFill>
              </a:rPr>
              <a:t>&gt;</a:t>
            </a:r>
            <a:br>
              <a:rPr lang="en-GB" sz="1200" dirty="0" smtClean="0">
                <a:solidFill>
                  <a:schemeClr val="accent1">
                    <a:lumMod val="60000"/>
                    <a:lumOff val="40000"/>
                  </a:schemeClr>
                </a:solidFill>
              </a:rPr>
            </a:br>
            <a:r>
              <a:rPr lang="en-GB" sz="1200" dirty="0" smtClean="0">
                <a:solidFill>
                  <a:schemeClr val="accent1">
                    <a:lumMod val="60000"/>
                    <a:lumOff val="40000"/>
                  </a:schemeClr>
                </a:solidFill>
              </a:rPr>
              <a:t>    &lt;/</a:t>
            </a:r>
            <a:r>
              <a:rPr lang="en-GB" sz="1200" dirty="0" err="1" smtClean="0">
                <a:solidFill>
                  <a:schemeClr val="accent1">
                    <a:lumMod val="60000"/>
                    <a:lumOff val="40000"/>
                  </a:schemeClr>
                </a:solidFill>
              </a:rPr>
              <a:t>tr</a:t>
            </a:r>
            <a:r>
              <a:rPr lang="en-GB" sz="1200" dirty="0" smtClean="0">
                <a:solidFill>
                  <a:schemeClr val="accent1">
                    <a:lumMod val="60000"/>
                    <a:lumOff val="40000"/>
                  </a:schemeClr>
                </a:solidFill>
              </a:rPr>
              <a:t>&gt;</a:t>
            </a:r>
            <a:br>
              <a:rPr lang="en-GB" sz="1200" dirty="0" smtClean="0">
                <a:solidFill>
                  <a:schemeClr val="accent1">
                    <a:lumMod val="60000"/>
                    <a:lumOff val="40000"/>
                  </a:schemeClr>
                </a:solidFill>
              </a:rPr>
            </a:br>
            <a:r>
              <a:rPr lang="en-GB" sz="1200" dirty="0" smtClean="0">
                <a:solidFill>
                  <a:schemeClr val="accent1">
                    <a:lumMod val="60000"/>
                    <a:lumOff val="40000"/>
                  </a:schemeClr>
                </a:solidFill>
              </a:rPr>
              <a:t>  &lt;/</a:t>
            </a:r>
            <a:r>
              <a:rPr lang="en-GB" sz="1200" dirty="0" err="1" smtClean="0">
                <a:solidFill>
                  <a:schemeClr val="accent1">
                    <a:lumMod val="60000"/>
                    <a:lumOff val="40000"/>
                  </a:schemeClr>
                </a:solidFill>
              </a:rPr>
              <a:t>thead</a:t>
            </a:r>
            <a:r>
              <a:rPr lang="en-GB" sz="1200" dirty="0" smtClean="0">
                <a:solidFill>
                  <a:schemeClr val="accent1">
                    <a:lumMod val="60000"/>
                    <a:lumOff val="40000"/>
                  </a:schemeClr>
                </a:solidFill>
              </a:rPr>
              <a:t>&gt;</a:t>
            </a:r>
            <a:r>
              <a:rPr lang="en-GB" sz="1200" dirty="0" smtClean="0"/>
              <a:t/>
            </a:r>
            <a:br>
              <a:rPr lang="en-GB" sz="1200" dirty="0" smtClean="0"/>
            </a:br>
            <a:r>
              <a:rPr lang="en-GB" sz="1200" dirty="0" smtClean="0"/>
              <a:t>  </a:t>
            </a:r>
            <a:r>
              <a:rPr lang="en-GB" sz="1200" dirty="0" smtClean="0">
                <a:solidFill>
                  <a:srgbClr val="0070C0"/>
                </a:solidFill>
              </a:rPr>
              <a:t>&lt;</a:t>
            </a:r>
            <a:r>
              <a:rPr lang="en-GB" sz="1200" dirty="0" err="1" smtClean="0">
                <a:solidFill>
                  <a:srgbClr val="0070C0"/>
                </a:solidFill>
              </a:rPr>
              <a:t>tbody</a:t>
            </a:r>
            <a:r>
              <a:rPr lang="en-GB" sz="1200" dirty="0" smtClean="0">
                <a:solidFill>
                  <a:srgbClr val="0070C0"/>
                </a:solidFill>
              </a:rPr>
              <a:t>&gt;</a:t>
            </a:r>
            <a:br>
              <a:rPr lang="en-GB" sz="1200" dirty="0" smtClean="0">
                <a:solidFill>
                  <a:srgbClr val="0070C0"/>
                </a:solidFill>
              </a:rPr>
            </a:br>
            <a:r>
              <a:rPr lang="en-GB" sz="1200" dirty="0" smtClean="0">
                <a:solidFill>
                  <a:srgbClr val="0070C0"/>
                </a:solidFill>
              </a:rPr>
              <a:t>    &lt;</a:t>
            </a:r>
            <a:r>
              <a:rPr lang="en-GB" sz="1200" dirty="0" err="1" smtClean="0">
                <a:solidFill>
                  <a:srgbClr val="0070C0"/>
                </a:solidFill>
              </a:rPr>
              <a:t>tr</a:t>
            </a:r>
            <a:r>
              <a:rPr lang="en-GB" sz="1200" dirty="0" smtClean="0">
                <a:solidFill>
                  <a:srgbClr val="0070C0"/>
                </a:solidFill>
              </a:rPr>
              <a:t>&gt;</a:t>
            </a:r>
            <a:br>
              <a:rPr lang="en-GB" sz="1200" dirty="0" smtClean="0">
                <a:solidFill>
                  <a:srgbClr val="0070C0"/>
                </a:solidFill>
              </a:rPr>
            </a:br>
            <a:r>
              <a:rPr lang="en-GB" sz="1200" dirty="0" smtClean="0">
                <a:solidFill>
                  <a:srgbClr val="0070C0"/>
                </a:solidFill>
              </a:rPr>
              <a:t>      &lt;td&gt;January&lt;/td&gt;</a:t>
            </a:r>
            <a:br>
              <a:rPr lang="en-GB" sz="1200" dirty="0" smtClean="0">
                <a:solidFill>
                  <a:srgbClr val="0070C0"/>
                </a:solidFill>
              </a:rPr>
            </a:br>
            <a:r>
              <a:rPr lang="en-GB" sz="1200" dirty="0" smtClean="0">
                <a:solidFill>
                  <a:srgbClr val="0070C0"/>
                </a:solidFill>
              </a:rPr>
              <a:t>      &lt;td&gt;$100&lt;/td&gt;</a:t>
            </a:r>
            <a:br>
              <a:rPr lang="en-GB" sz="1200" dirty="0" smtClean="0">
                <a:solidFill>
                  <a:srgbClr val="0070C0"/>
                </a:solidFill>
              </a:rPr>
            </a:br>
            <a:r>
              <a:rPr lang="en-GB" sz="1200" dirty="0" smtClean="0">
                <a:solidFill>
                  <a:srgbClr val="0070C0"/>
                </a:solidFill>
              </a:rPr>
              <a:t>    &lt;/</a:t>
            </a:r>
            <a:r>
              <a:rPr lang="en-GB" sz="1200" dirty="0" err="1" smtClean="0">
                <a:solidFill>
                  <a:srgbClr val="0070C0"/>
                </a:solidFill>
              </a:rPr>
              <a:t>tr</a:t>
            </a:r>
            <a:r>
              <a:rPr lang="en-GB" sz="1200" dirty="0" smtClean="0">
                <a:solidFill>
                  <a:srgbClr val="0070C0"/>
                </a:solidFill>
              </a:rPr>
              <a:t>&gt;</a:t>
            </a:r>
            <a:br>
              <a:rPr lang="en-GB" sz="1200" dirty="0" smtClean="0">
                <a:solidFill>
                  <a:srgbClr val="0070C0"/>
                </a:solidFill>
              </a:rPr>
            </a:br>
            <a:r>
              <a:rPr lang="en-GB" sz="1200" dirty="0" smtClean="0">
                <a:solidFill>
                  <a:srgbClr val="0070C0"/>
                </a:solidFill>
              </a:rPr>
              <a:t>    &lt;</a:t>
            </a:r>
            <a:r>
              <a:rPr lang="en-GB" sz="1200" dirty="0" err="1" smtClean="0">
                <a:solidFill>
                  <a:srgbClr val="0070C0"/>
                </a:solidFill>
              </a:rPr>
              <a:t>tr</a:t>
            </a:r>
            <a:r>
              <a:rPr lang="en-GB" sz="1200" dirty="0" smtClean="0">
                <a:solidFill>
                  <a:srgbClr val="0070C0"/>
                </a:solidFill>
              </a:rPr>
              <a:t>&gt;</a:t>
            </a:r>
            <a:br>
              <a:rPr lang="en-GB" sz="1200" dirty="0" smtClean="0">
                <a:solidFill>
                  <a:srgbClr val="0070C0"/>
                </a:solidFill>
              </a:rPr>
            </a:br>
            <a:r>
              <a:rPr lang="en-GB" sz="1200" dirty="0" smtClean="0">
                <a:solidFill>
                  <a:srgbClr val="0070C0"/>
                </a:solidFill>
              </a:rPr>
              <a:t>      &lt;td&gt;February&lt;/td&gt;</a:t>
            </a:r>
            <a:br>
              <a:rPr lang="en-GB" sz="1200" dirty="0" smtClean="0">
                <a:solidFill>
                  <a:srgbClr val="0070C0"/>
                </a:solidFill>
              </a:rPr>
            </a:br>
            <a:r>
              <a:rPr lang="en-GB" sz="1200" dirty="0" smtClean="0">
                <a:solidFill>
                  <a:srgbClr val="0070C0"/>
                </a:solidFill>
              </a:rPr>
              <a:t>      &lt;td&gt;$80&lt;/td&gt;</a:t>
            </a:r>
            <a:br>
              <a:rPr lang="en-GB" sz="1200" dirty="0" smtClean="0">
                <a:solidFill>
                  <a:srgbClr val="0070C0"/>
                </a:solidFill>
              </a:rPr>
            </a:br>
            <a:r>
              <a:rPr lang="en-GB" sz="1200" dirty="0" smtClean="0">
                <a:solidFill>
                  <a:srgbClr val="0070C0"/>
                </a:solidFill>
              </a:rPr>
              <a:t>    &lt;/</a:t>
            </a:r>
            <a:r>
              <a:rPr lang="en-GB" sz="1200" dirty="0" err="1" smtClean="0">
                <a:solidFill>
                  <a:srgbClr val="0070C0"/>
                </a:solidFill>
              </a:rPr>
              <a:t>tr</a:t>
            </a:r>
            <a:r>
              <a:rPr lang="en-GB" sz="1200" dirty="0" smtClean="0">
                <a:solidFill>
                  <a:srgbClr val="0070C0"/>
                </a:solidFill>
              </a:rPr>
              <a:t>&gt;</a:t>
            </a:r>
            <a:br>
              <a:rPr lang="en-GB" sz="1200" dirty="0" smtClean="0">
                <a:solidFill>
                  <a:srgbClr val="0070C0"/>
                </a:solidFill>
              </a:rPr>
            </a:br>
            <a:r>
              <a:rPr lang="en-GB" sz="1200" dirty="0" smtClean="0">
                <a:solidFill>
                  <a:srgbClr val="0070C0"/>
                </a:solidFill>
              </a:rPr>
              <a:t>  &lt;/</a:t>
            </a:r>
            <a:r>
              <a:rPr lang="en-GB" sz="1200" dirty="0" err="1" smtClean="0">
                <a:solidFill>
                  <a:srgbClr val="0070C0"/>
                </a:solidFill>
              </a:rPr>
              <a:t>tbody</a:t>
            </a:r>
            <a:r>
              <a:rPr lang="en-GB" sz="1200" dirty="0" smtClean="0">
                <a:solidFill>
                  <a:srgbClr val="0070C0"/>
                </a:solidFill>
              </a:rPr>
              <a:t>&gt;</a:t>
            </a:r>
            <a:r>
              <a:rPr lang="en-GB" sz="1200" dirty="0" smtClean="0"/>
              <a:t/>
            </a:r>
            <a:br>
              <a:rPr lang="en-GB" sz="1200" dirty="0" smtClean="0"/>
            </a:br>
            <a:r>
              <a:rPr lang="en-GB" sz="1200" dirty="0" smtClean="0"/>
              <a:t>  </a:t>
            </a:r>
            <a:r>
              <a:rPr lang="en-GB" sz="1200" dirty="0" smtClean="0">
                <a:solidFill>
                  <a:srgbClr val="C00000"/>
                </a:solidFill>
              </a:rPr>
              <a:t>&lt;</a:t>
            </a:r>
            <a:r>
              <a:rPr lang="en-GB" sz="1200" dirty="0" err="1" smtClean="0">
                <a:solidFill>
                  <a:srgbClr val="C00000"/>
                </a:solidFill>
              </a:rPr>
              <a:t>tfoot</a:t>
            </a:r>
            <a:r>
              <a:rPr lang="en-GB" sz="1200" dirty="0" smtClean="0">
                <a:solidFill>
                  <a:srgbClr val="C00000"/>
                </a:solidFill>
              </a:rPr>
              <a:t>&gt;</a:t>
            </a:r>
            <a:br>
              <a:rPr lang="en-GB" sz="1200" dirty="0" smtClean="0">
                <a:solidFill>
                  <a:srgbClr val="C00000"/>
                </a:solidFill>
              </a:rPr>
            </a:br>
            <a:r>
              <a:rPr lang="en-GB" sz="1200" dirty="0" smtClean="0">
                <a:solidFill>
                  <a:srgbClr val="C00000"/>
                </a:solidFill>
              </a:rPr>
              <a:t>    &lt;</a:t>
            </a:r>
            <a:r>
              <a:rPr lang="en-GB" sz="1200" dirty="0" err="1" smtClean="0">
                <a:solidFill>
                  <a:srgbClr val="C00000"/>
                </a:solidFill>
              </a:rPr>
              <a:t>tr</a:t>
            </a:r>
            <a:r>
              <a:rPr lang="en-GB" sz="1200" dirty="0" smtClean="0">
                <a:solidFill>
                  <a:srgbClr val="C00000"/>
                </a:solidFill>
              </a:rPr>
              <a:t>&gt;</a:t>
            </a:r>
            <a:br>
              <a:rPr lang="en-GB" sz="1200" dirty="0" smtClean="0">
                <a:solidFill>
                  <a:srgbClr val="C00000"/>
                </a:solidFill>
              </a:rPr>
            </a:br>
            <a:r>
              <a:rPr lang="en-GB" sz="1200" dirty="0" smtClean="0">
                <a:solidFill>
                  <a:srgbClr val="C00000"/>
                </a:solidFill>
              </a:rPr>
              <a:t>      &lt;td&gt;Sum&lt;/td&gt;</a:t>
            </a:r>
            <a:br>
              <a:rPr lang="en-GB" sz="1200" dirty="0" smtClean="0">
                <a:solidFill>
                  <a:srgbClr val="C00000"/>
                </a:solidFill>
              </a:rPr>
            </a:br>
            <a:r>
              <a:rPr lang="en-GB" sz="1200" dirty="0" smtClean="0">
                <a:solidFill>
                  <a:srgbClr val="C00000"/>
                </a:solidFill>
              </a:rPr>
              <a:t>      &lt;td&gt;$180&lt;/td&gt;</a:t>
            </a:r>
            <a:br>
              <a:rPr lang="en-GB" sz="1200" dirty="0" smtClean="0">
                <a:solidFill>
                  <a:srgbClr val="C00000"/>
                </a:solidFill>
              </a:rPr>
            </a:br>
            <a:r>
              <a:rPr lang="en-GB" sz="1200" dirty="0" smtClean="0">
                <a:solidFill>
                  <a:srgbClr val="C00000"/>
                </a:solidFill>
              </a:rPr>
              <a:t>    &lt;/</a:t>
            </a:r>
            <a:r>
              <a:rPr lang="en-GB" sz="1200" dirty="0" err="1" smtClean="0">
                <a:solidFill>
                  <a:srgbClr val="C00000"/>
                </a:solidFill>
              </a:rPr>
              <a:t>tr</a:t>
            </a:r>
            <a:r>
              <a:rPr lang="en-GB" sz="1200" dirty="0" smtClean="0">
                <a:solidFill>
                  <a:srgbClr val="C00000"/>
                </a:solidFill>
              </a:rPr>
              <a:t>&gt;</a:t>
            </a:r>
            <a:br>
              <a:rPr lang="en-GB" sz="1200" dirty="0" smtClean="0">
                <a:solidFill>
                  <a:srgbClr val="C00000"/>
                </a:solidFill>
              </a:rPr>
            </a:br>
            <a:r>
              <a:rPr lang="en-GB" sz="1200" dirty="0" smtClean="0">
                <a:solidFill>
                  <a:srgbClr val="C00000"/>
                </a:solidFill>
              </a:rPr>
              <a:t>  &lt;/</a:t>
            </a:r>
            <a:r>
              <a:rPr lang="en-GB" sz="1200" dirty="0" err="1" smtClean="0">
                <a:solidFill>
                  <a:srgbClr val="C00000"/>
                </a:solidFill>
              </a:rPr>
              <a:t>tfoot</a:t>
            </a:r>
            <a:r>
              <a:rPr lang="en-GB" sz="1200" dirty="0" smtClean="0">
                <a:solidFill>
                  <a:srgbClr val="C00000"/>
                </a:solidFill>
              </a:rPr>
              <a:t>&gt;</a:t>
            </a:r>
            <a:r>
              <a:rPr lang="en-GB" sz="1200" dirty="0" smtClean="0"/>
              <a:t/>
            </a:r>
            <a:br>
              <a:rPr lang="en-GB" sz="1200" dirty="0" smtClean="0"/>
            </a:br>
            <a:r>
              <a:rPr lang="en-GB" sz="1200" dirty="0" smtClean="0"/>
              <a:t>&lt;/table&gt;</a:t>
            </a:r>
            <a:endParaRPr lang="en-US" sz="1200" dirty="0"/>
          </a:p>
        </p:txBody>
      </p:sp>
      <p:pic>
        <p:nvPicPr>
          <p:cNvPr id="26626" name="Picture 2"/>
          <p:cNvPicPr>
            <a:picLocks noChangeAspect="1" noChangeArrowheads="1"/>
          </p:cNvPicPr>
          <p:nvPr/>
        </p:nvPicPr>
        <p:blipFill>
          <a:blip r:embed="rId2"/>
          <a:srcRect l="50513" t="29297" r="12152" b="46289"/>
          <a:stretch>
            <a:fillRect/>
          </a:stretch>
        </p:blipFill>
        <p:spPr bwMode="auto">
          <a:xfrm>
            <a:off x="3286116" y="1500174"/>
            <a:ext cx="4857784"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normAutofit/>
          </a:bodyPr>
          <a:lstStyle/>
          <a:p>
            <a:pPr algn="just"/>
            <a:r>
              <a:rPr lang="en-GB" b="1" dirty="0"/>
              <a:t>HTML table tag</a:t>
            </a:r>
            <a:r>
              <a:rPr lang="en-GB" dirty="0"/>
              <a:t> is used to display data in tabular form (row * column). There can be many columns in a row.</a:t>
            </a:r>
          </a:p>
          <a:p>
            <a:pPr algn="just"/>
            <a:r>
              <a:rPr lang="en-GB" dirty="0"/>
              <a:t>We can create a table to display data in tabular form, using &lt;table&gt; element, with the help of &lt;</a:t>
            </a:r>
            <a:r>
              <a:rPr lang="en-GB" dirty="0" err="1"/>
              <a:t>tr</a:t>
            </a:r>
            <a:r>
              <a:rPr lang="en-GB" dirty="0"/>
              <a:t>&gt; , &lt;td&gt;, and &lt;</a:t>
            </a:r>
            <a:r>
              <a:rPr lang="en-GB" dirty="0" err="1"/>
              <a:t>th</a:t>
            </a:r>
            <a:r>
              <a:rPr lang="en-GB" dirty="0"/>
              <a:t>&gt; elements.</a:t>
            </a:r>
          </a:p>
          <a:p>
            <a:pPr algn="just"/>
            <a:r>
              <a:rPr lang="en-GB" dirty="0"/>
              <a:t>In Each table, table row is defined by &lt;</a:t>
            </a:r>
            <a:r>
              <a:rPr lang="en-GB" dirty="0" err="1"/>
              <a:t>tr</a:t>
            </a:r>
            <a:r>
              <a:rPr lang="en-GB" dirty="0"/>
              <a:t>&gt; tag, table header is defined by &lt;</a:t>
            </a:r>
            <a:r>
              <a:rPr lang="en-GB" dirty="0" err="1"/>
              <a:t>th</a:t>
            </a:r>
            <a:r>
              <a:rPr lang="en-GB" dirty="0"/>
              <a:t>&gt;, and table data is defined by &lt;td&gt; tags.</a:t>
            </a:r>
          </a:p>
          <a:p>
            <a:pPr algn="just"/>
            <a:r>
              <a:rPr lang="en-GB" dirty="0"/>
              <a:t>HTML tables </a:t>
            </a:r>
            <a:r>
              <a:rPr lang="en-GB" dirty="0" smtClean="0"/>
              <a:t>are</a:t>
            </a:r>
            <a:r>
              <a:rPr lang="en-GB" dirty="0"/>
              <a:t> used to manage the layout of the page e.g. header section, navigation bar, body content, footer section etc. But it is recommended to use div tag over table to manage the layout of the page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214290"/>
            <a:ext cx="8401080" cy="5805510"/>
          </a:xfrm>
        </p:spPr>
        <p:txBody>
          <a:bodyPr/>
          <a:lstStyle/>
          <a:p>
            <a:r>
              <a:rPr lang="en-GB" dirty="0" smtClean="0"/>
              <a:t>Attribute of&lt;</a:t>
            </a:r>
            <a:r>
              <a:rPr lang="en-GB" dirty="0" err="1" smtClean="0"/>
              <a:t>th</a:t>
            </a:r>
            <a:r>
              <a:rPr lang="en-GB" dirty="0" smtClean="0"/>
              <a:t>&gt; — table header — A header cell in a &lt;table&gt;.</a:t>
            </a:r>
          </a:p>
          <a:p>
            <a:r>
              <a:rPr lang="en-GB" dirty="0" smtClean="0"/>
              <a:t>&lt;td&gt; — table data — A data cell in a &lt;table&gt;.</a:t>
            </a:r>
            <a:br>
              <a:rPr lang="en-GB" dirty="0" smtClean="0"/>
            </a:br>
            <a:r>
              <a:rPr lang="en-GB" dirty="0" smtClean="0"/>
              <a:t/>
            </a:r>
            <a:br>
              <a:rPr lang="en-GB"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Table Tags</a:t>
            </a:r>
            <a:br>
              <a:rPr lang="en-US" dirty="0"/>
            </a:br>
            <a:endParaRPr lang="en-US" dirty="0"/>
          </a:p>
        </p:txBody>
      </p:sp>
      <p:graphicFrame>
        <p:nvGraphicFramePr>
          <p:cNvPr id="4" name="Table 3"/>
          <p:cNvGraphicFramePr>
            <a:graphicFrameLocks noGrp="1"/>
          </p:cNvGraphicFramePr>
          <p:nvPr/>
        </p:nvGraphicFramePr>
        <p:xfrm>
          <a:off x="2431403" y="1387939"/>
          <a:ext cx="4998116" cy="4079102"/>
        </p:xfrm>
        <a:graphic>
          <a:graphicData uri="http://schemas.openxmlformats.org/drawingml/2006/table">
            <a:tbl>
              <a:tblPr/>
              <a:tblGrid>
                <a:gridCol w="2499058"/>
                <a:gridCol w="2499058"/>
              </a:tblGrid>
              <a:tr h="305494">
                <a:tc>
                  <a:txBody>
                    <a:bodyPr/>
                    <a:lstStyle/>
                    <a:p>
                      <a:pPr algn="l" fontAlgn="t"/>
                      <a:r>
                        <a:rPr lang="en-US" sz="1100" dirty="0">
                          <a:solidFill>
                            <a:srgbClr val="000000"/>
                          </a:solidFill>
                          <a:latin typeface="times new roman"/>
                        </a:rPr>
                        <a:t>Tag</a:t>
                      </a:r>
                    </a:p>
                  </a:txBody>
                  <a:tcPr marL="69431" marR="69431" marT="69431" marB="69431">
                    <a:lnL w="9525" cap="flat" cmpd="sng" algn="ctr">
                      <a:solidFill>
                        <a:srgbClr val="205844"/>
                      </a:solidFill>
                      <a:prstDash val="solid"/>
                      <a:round/>
                      <a:headEnd type="none" w="med" len="med"/>
                      <a:tailEnd type="none" w="med" len="med"/>
                    </a:lnL>
                    <a:lnR w="9525" cap="flat" cmpd="sng" algn="ctr">
                      <a:solidFill>
                        <a:srgbClr val="205844"/>
                      </a:solidFill>
                      <a:prstDash val="solid"/>
                      <a:round/>
                      <a:headEnd type="none" w="med" len="med"/>
                      <a:tailEnd type="none" w="med" len="med"/>
                    </a:lnR>
                    <a:lnT w="9525" cap="flat" cmpd="sng" algn="ctr">
                      <a:solidFill>
                        <a:srgbClr val="20584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a:solidFill>
                            <a:srgbClr val="000000"/>
                          </a:solidFill>
                          <a:latin typeface="times new roman"/>
                        </a:rPr>
                        <a:t>Description</a:t>
                      </a:r>
                    </a:p>
                  </a:txBody>
                  <a:tcPr marL="69431" marR="69431" marT="69431" marB="69431">
                    <a:lnL w="9525" cap="flat" cmpd="sng" algn="ctr">
                      <a:solidFill>
                        <a:srgbClr val="205844"/>
                      </a:solidFill>
                      <a:prstDash val="solid"/>
                      <a:round/>
                      <a:headEnd type="none" w="med" len="med"/>
                      <a:tailEnd type="none" w="med" len="med"/>
                    </a:lnL>
                    <a:lnR w="9525" cap="flat" cmpd="sng" algn="ctr">
                      <a:solidFill>
                        <a:srgbClr val="205844"/>
                      </a:solidFill>
                      <a:prstDash val="solid"/>
                      <a:round/>
                      <a:headEnd type="none" w="med" len="med"/>
                      <a:tailEnd type="none" w="med" len="med"/>
                    </a:lnR>
                    <a:lnT w="9525" cap="flat" cmpd="sng" algn="ctr">
                      <a:solidFill>
                        <a:srgbClr val="20584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259207">
                <a:tc>
                  <a:txBody>
                    <a:bodyPr/>
                    <a:lstStyle/>
                    <a:p>
                      <a:pPr algn="just" fontAlgn="t"/>
                      <a:r>
                        <a:rPr lang="en-US" sz="1100" b="1" dirty="0">
                          <a:solidFill>
                            <a:srgbClr val="333333"/>
                          </a:solidFill>
                          <a:latin typeface="Arial Black" pitchFamily="34" charset="0"/>
                        </a:rPr>
                        <a:t>&lt;table&gt;</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latin typeface="inter-regular"/>
                        </a:rPr>
                        <a:t>It defines a table.</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59207">
                <a:tc>
                  <a:txBody>
                    <a:bodyPr/>
                    <a:lstStyle/>
                    <a:p>
                      <a:pPr algn="just" fontAlgn="t"/>
                      <a:r>
                        <a:rPr lang="en-US" sz="1100" b="1" dirty="0">
                          <a:solidFill>
                            <a:srgbClr val="333333"/>
                          </a:solidFill>
                          <a:latin typeface="Arial Black" pitchFamily="34" charset="0"/>
                        </a:rPr>
                        <a:t>&lt;</a:t>
                      </a:r>
                      <a:r>
                        <a:rPr lang="en-US" sz="1100" b="1" dirty="0" err="1">
                          <a:solidFill>
                            <a:srgbClr val="333333"/>
                          </a:solidFill>
                          <a:latin typeface="Arial Black" pitchFamily="34" charset="0"/>
                        </a:rPr>
                        <a:t>tr</a:t>
                      </a:r>
                      <a:r>
                        <a:rPr lang="en-US" sz="1100" b="1" dirty="0">
                          <a:solidFill>
                            <a:srgbClr val="333333"/>
                          </a:solidFill>
                          <a:latin typeface="Arial Black" pitchFamily="34" charset="0"/>
                        </a:rPr>
                        <a:t>&gt;</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100">
                          <a:solidFill>
                            <a:srgbClr val="333333"/>
                          </a:solidFill>
                          <a:latin typeface="inter-regular"/>
                        </a:rPr>
                        <a:t>It defines a row in a table.</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59207">
                <a:tc>
                  <a:txBody>
                    <a:bodyPr/>
                    <a:lstStyle/>
                    <a:p>
                      <a:pPr algn="just" fontAlgn="t"/>
                      <a:r>
                        <a:rPr lang="en-US" sz="1100" b="1" dirty="0">
                          <a:solidFill>
                            <a:srgbClr val="333333"/>
                          </a:solidFill>
                          <a:latin typeface="Arial Black" pitchFamily="34" charset="0"/>
                        </a:rPr>
                        <a:t>&lt;</a:t>
                      </a:r>
                      <a:r>
                        <a:rPr lang="en-US" sz="1100" b="1" dirty="0" err="1">
                          <a:solidFill>
                            <a:srgbClr val="333333"/>
                          </a:solidFill>
                          <a:latin typeface="Arial Black" pitchFamily="34" charset="0"/>
                        </a:rPr>
                        <a:t>th</a:t>
                      </a:r>
                      <a:r>
                        <a:rPr lang="en-US" sz="1100" b="1" dirty="0">
                          <a:solidFill>
                            <a:srgbClr val="333333"/>
                          </a:solidFill>
                          <a:latin typeface="Arial Black" pitchFamily="34" charset="0"/>
                        </a:rPr>
                        <a:t>&gt;</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100">
                          <a:solidFill>
                            <a:srgbClr val="333333"/>
                          </a:solidFill>
                          <a:latin typeface="inter-regular"/>
                        </a:rPr>
                        <a:t>It defines a header cell in a table.</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59207">
                <a:tc>
                  <a:txBody>
                    <a:bodyPr/>
                    <a:lstStyle/>
                    <a:p>
                      <a:pPr algn="just" fontAlgn="t"/>
                      <a:r>
                        <a:rPr lang="en-US" sz="1100" b="1">
                          <a:solidFill>
                            <a:srgbClr val="333333"/>
                          </a:solidFill>
                          <a:latin typeface="Arial Black" pitchFamily="34" charset="0"/>
                        </a:rPr>
                        <a:t>&lt;td&gt;</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100">
                          <a:solidFill>
                            <a:srgbClr val="333333"/>
                          </a:solidFill>
                          <a:latin typeface="inter-regular"/>
                        </a:rPr>
                        <a:t>It defines a cell in a table.</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59207">
                <a:tc>
                  <a:txBody>
                    <a:bodyPr/>
                    <a:lstStyle/>
                    <a:p>
                      <a:pPr algn="just" fontAlgn="t"/>
                      <a:r>
                        <a:rPr lang="en-US" sz="1100" b="1" dirty="0">
                          <a:solidFill>
                            <a:srgbClr val="333333"/>
                          </a:solidFill>
                          <a:latin typeface="Arial Black" pitchFamily="34" charset="0"/>
                        </a:rPr>
                        <a:t>&lt;caption&gt;</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100">
                          <a:solidFill>
                            <a:srgbClr val="333333"/>
                          </a:solidFill>
                          <a:latin typeface="inter-regular"/>
                        </a:rPr>
                        <a:t>It defines the table caption.</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2474">
                <a:tc>
                  <a:txBody>
                    <a:bodyPr/>
                    <a:lstStyle/>
                    <a:p>
                      <a:pPr algn="just" fontAlgn="t"/>
                      <a:r>
                        <a:rPr lang="en-US" sz="1100" b="1" dirty="0">
                          <a:solidFill>
                            <a:srgbClr val="333333"/>
                          </a:solidFill>
                          <a:latin typeface="Arial Black" pitchFamily="34" charset="0"/>
                        </a:rPr>
                        <a:t>&lt;</a:t>
                      </a:r>
                      <a:r>
                        <a:rPr lang="en-US" sz="1100" b="1" dirty="0" err="1">
                          <a:solidFill>
                            <a:srgbClr val="333333"/>
                          </a:solidFill>
                          <a:latin typeface="Arial Black" pitchFamily="34" charset="0"/>
                        </a:rPr>
                        <a:t>colgroup</a:t>
                      </a:r>
                      <a:r>
                        <a:rPr lang="en-US" sz="1100" b="1" dirty="0">
                          <a:solidFill>
                            <a:srgbClr val="333333"/>
                          </a:solidFill>
                          <a:latin typeface="Arial Black" pitchFamily="34" charset="0"/>
                        </a:rPr>
                        <a:t>&gt;</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100">
                          <a:solidFill>
                            <a:srgbClr val="333333"/>
                          </a:solidFill>
                          <a:latin typeface="inter-regular"/>
                        </a:rPr>
                        <a:t>It specifies a group of one or more columns in a table for formatting.</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92474">
                <a:tc>
                  <a:txBody>
                    <a:bodyPr/>
                    <a:lstStyle/>
                    <a:p>
                      <a:pPr algn="just" fontAlgn="t"/>
                      <a:r>
                        <a:rPr lang="en-US" sz="1100" b="1" dirty="0">
                          <a:solidFill>
                            <a:srgbClr val="333333"/>
                          </a:solidFill>
                          <a:latin typeface="Arial Black" pitchFamily="34" charset="0"/>
                        </a:rPr>
                        <a:t>&lt;</a:t>
                      </a:r>
                      <a:r>
                        <a:rPr lang="en-US" sz="1100" b="1" dirty="0" err="1">
                          <a:solidFill>
                            <a:srgbClr val="333333"/>
                          </a:solidFill>
                          <a:latin typeface="Arial Black" pitchFamily="34" charset="0"/>
                        </a:rPr>
                        <a:t>col</a:t>
                      </a:r>
                      <a:r>
                        <a:rPr lang="en-US" sz="1100" b="1" dirty="0">
                          <a:solidFill>
                            <a:srgbClr val="333333"/>
                          </a:solidFill>
                          <a:latin typeface="Arial Black" pitchFamily="34" charset="0"/>
                        </a:rPr>
                        <a:t>&gt;</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100">
                          <a:solidFill>
                            <a:srgbClr val="333333"/>
                          </a:solidFill>
                          <a:latin typeface="inter-regular"/>
                        </a:rPr>
                        <a:t>It is used with &lt;colgroup&gt; element to specify column properties for each column.</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5841">
                <a:tc>
                  <a:txBody>
                    <a:bodyPr/>
                    <a:lstStyle/>
                    <a:p>
                      <a:pPr algn="just" fontAlgn="t"/>
                      <a:r>
                        <a:rPr lang="en-US" sz="1100" b="1" dirty="0">
                          <a:solidFill>
                            <a:srgbClr val="333333"/>
                          </a:solidFill>
                          <a:latin typeface="Arial Black" pitchFamily="34" charset="0"/>
                        </a:rPr>
                        <a:t>&lt;</a:t>
                      </a:r>
                      <a:r>
                        <a:rPr lang="en-US" sz="1100" b="1" dirty="0" err="1">
                          <a:solidFill>
                            <a:srgbClr val="333333"/>
                          </a:solidFill>
                          <a:latin typeface="Arial Black" pitchFamily="34" charset="0"/>
                        </a:rPr>
                        <a:t>tbody</a:t>
                      </a:r>
                      <a:r>
                        <a:rPr lang="en-US" sz="1100" b="1" dirty="0">
                          <a:solidFill>
                            <a:srgbClr val="333333"/>
                          </a:solidFill>
                          <a:latin typeface="Arial Black" pitchFamily="34" charset="0"/>
                        </a:rPr>
                        <a:t>&gt;</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100" dirty="0">
                          <a:solidFill>
                            <a:srgbClr val="333333"/>
                          </a:solidFill>
                          <a:latin typeface="inter-regular"/>
                        </a:rPr>
                        <a:t>It is used to group the body content in a table.</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5841">
                <a:tc>
                  <a:txBody>
                    <a:bodyPr/>
                    <a:lstStyle/>
                    <a:p>
                      <a:pPr algn="just" fontAlgn="t"/>
                      <a:r>
                        <a:rPr lang="en-US" sz="1100" b="1" dirty="0">
                          <a:solidFill>
                            <a:srgbClr val="333333"/>
                          </a:solidFill>
                          <a:latin typeface="Arial Black" pitchFamily="34" charset="0"/>
                        </a:rPr>
                        <a:t>&lt;</a:t>
                      </a:r>
                      <a:r>
                        <a:rPr lang="en-US" sz="1100" b="1" dirty="0" err="1">
                          <a:solidFill>
                            <a:srgbClr val="333333"/>
                          </a:solidFill>
                          <a:latin typeface="Arial Black" pitchFamily="34" charset="0"/>
                        </a:rPr>
                        <a:t>thead</a:t>
                      </a:r>
                      <a:r>
                        <a:rPr lang="en-US" sz="1100" b="1" dirty="0">
                          <a:solidFill>
                            <a:srgbClr val="333333"/>
                          </a:solidFill>
                          <a:latin typeface="Arial Black" pitchFamily="34" charset="0"/>
                        </a:rPr>
                        <a:t>&gt;</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100">
                          <a:solidFill>
                            <a:srgbClr val="333333"/>
                          </a:solidFill>
                          <a:latin typeface="inter-regular"/>
                        </a:rPr>
                        <a:t>It is used to group the header content in a table.</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5841">
                <a:tc>
                  <a:txBody>
                    <a:bodyPr/>
                    <a:lstStyle/>
                    <a:p>
                      <a:pPr algn="just" fontAlgn="t"/>
                      <a:r>
                        <a:rPr lang="en-US" sz="1100" b="1" dirty="0">
                          <a:solidFill>
                            <a:srgbClr val="333333"/>
                          </a:solidFill>
                          <a:latin typeface="Arial Black" pitchFamily="34" charset="0"/>
                        </a:rPr>
                        <a:t>&lt;</a:t>
                      </a:r>
                      <a:r>
                        <a:rPr lang="en-US" sz="1100" b="1" dirty="0" err="1">
                          <a:solidFill>
                            <a:srgbClr val="333333"/>
                          </a:solidFill>
                          <a:latin typeface="Arial Black" pitchFamily="34" charset="0"/>
                        </a:rPr>
                        <a:t>tfooter</a:t>
                      </a:r>
                      <a:r>
                        <a:rPr lang="en-US" sz="1100" b="1" dirty="0">
                          <a:solidFill>
                            <a:srgbClr val="333333"/>
                          </a:solidFill>
                          <a:latin typeface="Arial Black" pitchFamily="34" charset="0"/>
                        </a:rPr>
                        <a:t>&gt;</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100" dirty="0">
                          <a:solidFill>
                            <a:srgbClr val="333333"/>
                          </a:solidFill>
                          <a:latin typeface="inter-regular"/>
                        </a:rPr>
                        <a:t>It is used to group the footer content in a table.</a:t>
                      </a:r>
                    </a:p>
                  </a:txBody>
                  <a:tcPr marL="46287" marR="46287" marT="46287" marB="462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HTML Border attribute</a:t>
            </a:r>
          </a:p>
        </p:txBody>
      </p:sp>
      <p:sp>
        <p:nvSpPr>
          <p:cNvPr id="3" name="Content Placeholder 2"/>
          <p:cNvSpPr>
            <a:spLocks noGrp="1"/>
          </p:cNvSpPr>
          <p:nvPr>
            <p:ph sz="quarter" idx="1"/>
          </p:nvPr>
        </p:nvSpPr>
        <p:spPr/>
        <p:style>
          <a:lnRef idx="2">
            <a:schemeClr val="accent1"/>
          </a:lnRef>
          <a:fillRef idx="1">
            <a:schemeClr val="lt1"/>
          </a:fillRef>
          <a:effectRef idx="0">
            <a:schemeClr val="accent1"/>
          </a:effectRef>
          <a:fontRef idx="minor">
            <a:schemeClr val="dk1"/>
          </a:fontRef>
        </p:style>
        <p:txBody>
          <a:bodyPr>
            <a:normAutofit/>
          </a:bodyPr>
          <a:lstStyle/>
          <a:p>
            <a:r>
              <a:rPr lang="en-US" b="1" dirty="0"/>
              <a:t>&lt;table</a:t>
            </a:r>
            <a:r>
              <a:rPr lang="en-US" dirty="0"/>
              <a:t> </a:t>
            </a:r>
            <a:r>
              <a:rPr lang="en-US" dirty="0">
                <a:solidFill>
                  <a:srgbClr val="C00000"/>
                </a:solidFill>
              </a:rPr>
              <a:t>border="1</a:t>
            </a:r>
            <a:r>
              <a:rPr lang="en-US" dirty="0"/>
              <a:t>"</a:t>
            </a:r>
            <a:r>
              <a:rPr lang="en-US" b="1" dirty="0"/>
              <a:t>&gt;</a:t>
            </a:r>
            <a:r>
              <a:rPr lang="en-US" dirty="0"/>
              <a:t>  </a:t>
            </a:r>
          </a:p>
          <a:p>
            <a:pPr>
              <a:buNone/>
            </a:pPr>
            <a:r>
              <a:rPr lang="en-US" sz="1800" b="1" dirty="0">
                <a:solidFill>
                  <a:srgbClr val="0070C0"/>
                </a:solidFill>
              </a:rPr>
              <a:t>&lt;</a:t>
            </a:r>
            <a:r>
              <a:rPr lang="en-US" sz="1800" b="1" dirty="0" err="1">
                <a:solidFill>
                  <a:srgbClr val="0070C0"/>
                </a:solidFill>
              </a:rPr>
              <a:t>tr</a:t>
            </a:r>
            <a:r>
              <a:rPr lang="en-US" sz="1800" b="1" dirty="0">
                <a:solidFill>
                  <a:srgbClr val="0070C0"/>
                </a:solidFill>
              </a:rPr>
              <a:t>&gt;&lt;</a:t>
            </a:r>
            <a:r>
              <a:rPr lang="en-US" sz="1800" b="1" dirty="0" err="1">
                <a:solidFill>
                  <a:srgbClr val="0070C0"/>
                </a:solidFill>
              </a:rPr>
              <a:t>th</a:t>
            </a:r>
            <a:r>
              <a:rPr lang="en-US" sz="1800" b="1" dirty="0">
                <a:solidFill>
                  <a:srgbClr val="0070C0"/>
                </a:solidFill>
              </a:rPr>
              <a:t>&gt;</a:t>
            </a:r>
            <a:r>
              <a:rPr lang="en-US" sz="1800" b="1" dirty="0" err="1">
                <a:solidFill>
                  <a:srgbClr val="0070C0"/>
                </a:solidFill>
              </a:rPr>
              <a:t>First_Name</a:t>
            </a:r>
            <a:r>
              <a:rPr lang="en-US" sz="1800" b="1" dirty="0">
                <a:solidFill>
                  <a:srgbClr val="0070C0"/>
                </a:solidFill>
              </a:rPr>
              <a:t>&lt;/</a:t>
            </a:r>
            <a:r>
              <a:rPr lang="en-US" sz="1800" b="1" dirty="0" err="1">
                <a:solidFill>
                  <a:srgbClr val="0070C0"/>
                </a:solidFill>
              </a:rPr>
              <a:t>th</a:t>
            </a:r>
            <a:r>
              <a:rPr lang="en-US" sz="1800" b="1" dirty="0">
                <a:solidFill>
                  <a:srgbClr val="0070C0"/>
                </a:solidFill>
              </a:rPr>
              <a:t>&gt;&lt;</a:t>
            </a:r>
            <a:r>
              <a:rPr lang="en-US" sz="1800" b="1" dirty="0" err="1">
                <a:solidFill>
                  <a:srgbClr val="0070C0"/>
                </a:solidFill>
              </a:rPr>
              <a:t>th</a:t>
            </a:r>
            <a:r>
              <a:rPr lang="en-US" sz="1800" b="1" dirty="0">
                <a:solidFill>
                  <a:srgbClr val="0070C0"/>
                </a:solidFill>
              </a:rPr>
              <a:t>&gt;</a:t>
            </a:r>
            <a:r>
              <a:rPr lang="en-US" sz="1800" b="1" dirty="0" err="1">
                <a:solidFill>
                  <a:srgbClr val="0070C0"/>
                </a:solidFill>
              </a:rPr>
              <a:t>Last_Name</a:t>
            </a:r>
            <a:r>
              <a:rPr lang="en-US" sz="1800" b="1" dirty="0">
                <a:solidFill>
                  <a:srgbClr val="0070C0"/>
                </a:solidFill>
              </a:rPr>
              <a:t>&lt;/</a:t>
            </a:r>
            <a:r>
              <a:rPr lang="en-US" sz="1800" b="1" dirty="0" err="1">
                <a:solidFill>
                  <a:srgbClr val="0070C0"/>
                </a:solidFill>
              </a:rPr>
              <a:t>th</a:t>
            </a:r>
            <a:r>
              <a:rPr lang="en-US" sz="1800" b="1" dirty="0">
                <a:solidFill>
                  <a:srgbClr val="0070C0"/>
                </a:solidFill>
              </a:rPr>
              <a:t>&gt;&lt;</a:t>
            </a:r>
            <a:r>
              <a:rPr lang="en-US" sz="1800" b="1" dirty="0" err="1">
                <a:solidFill>
                  <a:srgbClr val="0070C0"/>
                </a:solidFill>
              </a:rPr>
              <a:t>th</a:t>
            </a:r>
            <a:r>
              <a:rPr lang="en-US" sz="1800" b="1" dirty="0">
                <a:solidFill>
                  <a:srgbClr val="0070C0"/>
                </a:solidFill>
              </a:rPr>
              <a:t>&gt;Marks&lt;/</a:t>
            </a:r>
            <a:r>
              <a:rPr lang="en-US" sz="1800" b="1" dirty="0" err="1">
                <a:solidFill>
                  <a:srgbClr val="0070C0"/>
                </a:solidFill>
              </a:rPr>
              <a:t>th</a:t>
            </a:r>
            <a:r>
              <a:rPr lang="en-US" sz="1800" b="1" dirty="0">
                <a:solidFill>
                  <a:srgbClr val="0070C0"/>
                </a:solidFill>
              </a:rPr>
              <a:t>&gt;&lt;/</a:t>
            </a:r>
            <a:r>
              <a:rPr lang="en-US" sz="1800" b="1" dirty="0" err="1">
                <a:solidFill>
                  <a:srgbClr val="0070C0"/>
                </a:solidFill>
              </a:rPr>
              <a:t>tr</a:t>
            </a:r>
            <a:r>
              <a:rPr lang="en-US" sz="1800" b="1" dirty="0">
                <a:solidFill>
                  <a:srgbClr val="0070C0"/>
                </a:solidFill>
              </a:rPr>
              <a:t>&gt; </a:t>
            </a:r>
            <a:r>
              <a:rPr lang="en-US" sz="2000" b="1" dirty="0"/>
              <a:t> </a:t>
            </a:r>
          </a:p>
          <a:p>
            <a:pPr>
              <a:buNone/>
            </a:pPr>
            <a:r>
              <a:rPr lang="en-US" sz="1700" b="1" dirty="0"/>
              <a:t>&lt;</a:t>
            </a:r>
            <a:r>
              <a:rPr lang="en-US" sz="1700" b="1" dirty="0" err="1"/>
              <a:t>tr</a:t>
            </a:r>
            <a:r>
              <a:rPr lang="en-US" sz="1700" b="1" dirty="0"/>
              <a:t>&gt;&lt;td&gt;</a:t>
            </a:r>
            <a:r>
              <a:rPr lang="en-US" sz="1700" dirty="0" err="1"/>
              <a:t>Sonoo</a:t>
            </a:r>
            <a:r>
              <a:rPr lang="en-US" sz="1700" b="1" dirty="0"/>
              <a:t>&lt;/td&gt;&lt;td&gt;</a:t>
            </a:r>
            <a:r>
              <a:rPr lang="en-US" sz="1700" dirty="0" err="1"/>
              <a:t>Jaiswal</a:t>
            </a:r>
            <a:r>
              <a:rPr lang="en-US" sz="1700" b="1" dirty="0"/>
              <a:t>&lt;/td&gt;&lt;td&gt;</a:t>
            </a:r>
            <a:r>
              <a:rPr lang="en-US" sz="1700" dirty="0"/>
              <a:t>60</a:t>
            </a:r>
            <a:r>
              <a:rPr lang="en-US" sz="1700" b="1" dirty="0"/>
              <a:t>&lt;/td&gt;&lt;/</a:t>
            </a:r>
            <a:r>
              <a:rPr lang="en-US" sz="1700" b="1" dirty="0" err="1"/>
              <a:t>tr</a:t>
            </a:r>
            <a:r>
              <a:rPr lang="en-US" sz="1700" b="1" dirty="0"/>
              <a:t>&gt;</a:t>
            </a:r>
            <a:r>
              <a:rPr lang="en-US" sz="1700" dirty="0"/>
              <a:t>  </a:t>
            </a:r>
          </a:p>
          <a:p>
            <a:pPr>
              <a:buNone/>
            </a:pPr>
            <a:r>
              <a:rPr lang="en-US" sz="1700" b="1" dirty="0"/>
              <a:t>&lt;</a:t>
            </a:r>
            <a:r>
              <a:rPr lang="en-US" sz="1700" b="1" dirty="0" err="1"/>
              <a:t>tr</a:t>
            </a:r>
            <a:r>
              <a:rPr lang="en-US" sz="1700" b="1" dirty="0"/>
              <a:t>&gt;&lt;td&gt;</a:t>
            </a:r>
            <a:r>
              <a:rPr lang="en-US" sz="1700" dirty="0"/>
              <a:t>James</a:t>
            </a:r>
            <a:r>
              <a:rPr lang="en-US" sz="1700" b="1" dirty="0"/>
              <a:t>&lt;/td&gt;&lt;td&gt;</a:t>
            </a:r>
            <a:r>
              <a:rPr lang="en-US" sz="1700" dirty="0"/>
              <a:t>William</a:t>
            </a:r>
            <a:r>
              <a:rPr lang="en-US" sz="1700" b="1" dirty="0"/>
              <a:t>&lt;/td&gt;&lt;td&gt;</a:t>
            </a:r>
            <a:r>
              <a:rPr lang="en-US" sz="1700" dirty="0"/>
              <a:t>80</a:t>
            </a:r>
            <a:r>
              <a:rPr lang="en-US" sz="1700" b="1" dirty="0"/>
              <a:t>&lt;/td&gt;&lt;/</a:t>
            </a:r>
            <a:r>
              <a:rPr lang="en-US" sz="1700" b="1" dirty="0" err="1"/>
              <a:t>tr</a:t>
            </a:r>
            <a:r>
              <a:rPr lang="en-US" sz="1700" b="1" dirty="0"/>
              <a:t>&gt;</a:t>
            </a:r>
            <a:r>
              <a:rPr lang="en-US" sz="1700" dirty="0"/>
              <a:t>  </a:t>
            </a:r>
          </a:p>
          <a:p>
            <a:pPr>
              <a:buNone/>
            </a:pPr>
            <a:r>
              <a:rPr lang="en-US" sz="1700" b="1" dirty="0"/>
              <a:t>&lt;</a:t>
            </a:r>
            <a:r>
              <a:rPr lang="en-US" sz="1700" b="1" dirty="0" err="1"/>
              <a:t>tr</a:t>
            </a:r>
            <a:r>
              <a:rPr lang="en-US" sz="1700" b="1" dirty="0"/>
              <a:t>&gt;&lt;td&gt;</a:t>
            </a:r>
            <a:r>
              <a:rPr lang="en-US" sz="1700" dirty="0" err="1"/>
              <a:t>Swati</a:t>
            </a:r>
            <a:r>
              <a:rPr lang="en-US" sz="1700" b="1" dirty="0"/>
              <a:t>&lt;/td&gt;&lt;td&gt;</a:t>
            </a:r>
            <a:r>
              <a:rPr lang="en-US" sz="1700" dirty="0" err="1"/>
              <a:t>Sironi</a:t>
            </a:r>
            <a:r>
              <a:rPr lang="en-US" sz="1700" b="1" dirty="0"/>
              <a:t>&lt;/td&gt;&lt;td&gt;</a:t>
            </a:r>
            <a:r>
              <a:rPr lang="en-US" sz="1700" dirty="0"/>
              <a:t>82</a:t>
            </a:r>
            <a:r>
              <a:rPr lang="en-US" sz="1700" b="1" dirty="0"/>
              <a:t>&lt;/td&gt;&lt;/</a:t>
            </a:r>
            <a:r>
              <a:rPr lang="en-US" sz="1700" b="1" dirty="0" err="1"/>
              <a:t>tr</a:t>
            </a:r>
            <a:r>
              <a:rPr lang="en-US" sz="1700" b="1" dirty="0"/>
              <a:t>&gt;</a:t>
            </a:r>
            <a:r>
              <a:rPr lang="en-US" sz="1700" dirty="0"/>
              <a:t>  </a:t>
            </a:r>
          </a:p>
          <a:p>
            <a:pPr>
              <a:buNone/>
            </a:pPr>
            <a:r>
              <a:rPr lang="en-US" sz="1700" b="1" dirty="0"/>
              <a:t>&lt;</a:t>
            </a:r>
            <a:r>
              <a:rPr lang="en-US" sz="1700" b="1" dirty="0" err="1"/>
              <a:t>tr</a:t>
            </a:r>
            <a:r>
              <a:rPr lang="en-US" sz="1700" b="1" dirty="0"/>
              <a:t>&gt;&lt;td&gt;</a:t>
            </a:r>
            <a:r>
              <a:rPr lang="en-US" sz="1700" dirty="0" err="1"/>
              <a:t>Chetna</a:t>
            </a:r>
            <a:r>
              <a:rPr lang="en-US" sz="1700" b="1" dirty="0"/>
              <a:t>&lt;/td&gt;&lt;td&gt;</a:t>
            </a:r>
            <a:r>
              <a:rPr lang="en-US" sz="1700" dirty="0"/>
              <a:t>Singh</a:t>
            </a:r>
            <a:r>
              <a:rPr lang="en-US" sz="1700" b="1" dirty="0"/>
              <a:t>&lt;/td&gt;&lt;td&gt;</a:t>
            </a:r>
            <a:r>
              <a:rPr lang="en-US" sz="1700" dirty="0"/>
              <a:t>72</a:t>
            </a:r>
            <a:r>
              <a:rPr lang="en-US" sz="1700" b="1" dirty="0"/>
              <a:t>&lt;/td&gt;&lt;/</a:t>
            </a:r>
            <a:r>
              <a:rPr lang="en-US" sz="1700" b="1" dirty="0" err="1"/>
              <a:t>tr</a:t>
            </a:r>
            <a:r>
              <a:rPr lang="en-US" sz="1700" b="1" dirty="0"/>
              <a:t>&gt;</a:t>
            </a:r>
            <a:r>
              <a:rPr lang="en-US" sz="1700" dirty="0"/>
              <a:t>  </a:t>
            </a:r>
          </a:p>
          <a:p>
            <a:r>
              <a:rPr lang="en-US" b="1" dirty="0"/>
              <a:t>&lt;/table&gt;</a:t>
            </a: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HTML table with caption</a:t>
            </a:r>
          </a:p>
        </p:txBody>
      </p:sp>
      <p:sp>
        <p:nvSpPr>
          <p:cNvPr id="3" name="Content Placeholder 2"/>
          <p:cNvSpPr>
            <a:spLocks noGrp="1"/>
          </p:cNvSpPr>
          <p:nvPr>
            <p:ph sz="quarter" idx="1"/>
          </p:nvPr>
        </p:nvSpPr>
        <p:spPr/>
        <p:txBody>
          <a:bodyPr/>
          <a:lstStyle/>
          <a:p>
            <a:r>
              <a:rPr lang="en-GB" dirty="0"/>
              <a:t>HTML caption is </a:t>
            </a:r>
            <a:r>
              <a:rPr lang="en-GB" dirty="0" err="1"/>
              <a:t>diplayed</a:t>
            </a:r>
            <a:r>
              <a:rPr lang="en-GB" dirty="0"/>
              <a:t> above the table. It must be used after table tag only.</a:t>
            </a:r>
            <a:endParaRPr lang="en-US" dirty="0"/>
          </a:p>
        </p:txBody>
      </p:sp>
      <p:sp>
        <p:nvSpPr>
          <p:cNvPr id="4" name="Rectangle 3"/>
          <p:cNvSpPr/>
          <p:nvPr/>
        </p:nvSpPr>
        <p:spPr>
          <a:xfrm>
            <a:off x="857224" y="2643182"/>
            <a:ext cx="7786742" cy="2308324"/>
          </a:xfrm>
          <a:prstGeom prst="rect">
            <a:avLst/>
          </a:prstGeom>
        </p:spPr>
        <p:txBody>
          <a:bodyPr wrap="square">
            <a:spAutoFit/>
          </a:bodyPr>
          <a:lstStyle/>
          <a:p>
            <a:r>
              <a:rPr lang="en-US" b="1" dirty="0"/>
              <a:t>&lt;table&gt;</a:t>
            </a:r>
            <a:r>
              <a:rPr lang="en-US" dirty="0"/>
              <a:t>  </a:t>
            </a:r>
          </a:p>
          <a:p>
            <a:r>
              <a:rPr lang="en-US" b="1" dirty="0"/>
              <a:t>&lt;</a:t>
            </a:r>
            <a:r>
              <a:rPr lang="en-US" b="1" dirty="0">
                <a:solidFill>
                  <a:srgbClr val="C00000"/>
                </a:solidFill>
              </a:rPr>
              <a:t>caption&gt;</a:t>
            </a:r>
            <a:r>
              <a:rPr lang="en-US" dirty="0">
                <a:solidFill>
                  <a:srgbClr val="C00000"/>
                </a:solidFill>
              </a:rPr>
              <a:t>Student Records</a:t>
            </a:r>
            <a:r>
              <a:rPr lang="en-US" b="1" dirty="0">
                <a:solidFill>
                  <a:srgbClr val="C00000"/>
                </a:solidFill>
              </a:rPr>
              <a:t>&lt;/caption&gt;</a:t>
            </a:r>
            <a:r>
              <a:rPr lang="en-US" dirty="0">
                <a:solidFill>
                  <a:srgbClr val="C00000"/>
                </a:solidFill>
              </a:rPr>
              <a:t>  </a:t>
            </a:r>
          </a:p>
          <a:p>
            <a:r>
              <a:rPr lang="en-US" b="1" dirty="0"/>
              <a:t>&lt;</a:t>
            </a:r>
            <a:r>
              <a:rPr lang="en-US" b="1" dirty="0" err="1"/>
              <a:t>tr</a:t>
            </a:r>
            <a:r>
              <a:rPr lang="en-US" b="1" dirty="0"/>
              <a:t>&gt;&lt;</a:t>
            </a:r>
            <a:r>
              <a:rPr lang="en-US" b="1" dirty="0" err="1"/>
              <a:t>th</a:t>
            </a:r>
            <a:r>
              <a:rPr lang="en-US" b="1" dirty="0"/>
              <a:t>&gt;</a:t>
            </a:r>
            <a:r>
              <a:rPr lang="en-US" dirty="0" err="1"/>
              <a:t>First_Name</a:t>
            </a:r>
            <a:r>
              <a:rPr lang="en-US" b="1" dirty="0"/>
              <a:t>&lt;/</a:t>
            </a:r>
            <a:r>
              <a:rPr lang="en-US" b="1" dirty="0" err="1"/>
              <a:t>th</a:t>
            </a:r>
            <a:r>
              <a:rPr lang="en-US" b="1" dirty="0"/>
              <a:t>&gt;&lt;</a:t>
            </a:r>
            <a:r>
              <a:rPr lang="en-US" b="1" dirty="0" err="1"/>
              <a:t>th</a:t>
            </a:r>
            <a:r>
              <a:rPr lang="en-US" b="1" dirty="0"/>
              <a:t>&gt;</a:t>
            </a:r>
            <a:r>
              <a:rPr lang="en-US" dirty="0" err="1"/>
              <a:t>Last_Name</a:t>
            </a:r>
            <a:r>
              <a:rPr lang="en-US" b="1" dirty="0"/>
              <a:t>&lt;/</a:t>
            </a:r>
            <a:r>
              <a:rPr lang="en-US" b="1" dirty="0" err="1"/>
              <a:t>th</a:t>
            </a:r>
            <a:r>
              <a:rPr lang="en-US" b="1" dirty="0"/>
              <a:t>&gt;&lt;</a:t>
            </a:r>
            <a:r>
              <a:rPr lang="en-US" b="1" dirty="0" err="1"/>
              <a:t>th</a:t>
            </a:r>
            <a:r>
              <a:rPr lang="en-US" b="1" dirty="0"/>
              <a:t>&gt;</a:t>
            </a:r>
            <a:r>
              <a:rPr lang="en-US" dirty="0"/>
              <a:t>Marks</a:t>
            </a:r>
            <a:r>
              <a:rPr lang="en-US" b="1" dirty="0"/>
              <a:t>&lt;/</a:t>
            </a:r>
            <a:r>
              <a:rPr lang="en-US" b="1" dirty="0" err="1"/>
              <a:t>th</a:t>
            </a:r>
            <a:r>
              <a:rPr lang="en-US" b="1" dirty="0"/>
              <a:t>&gt;&lt;/</a:t>
            </a:r>
            <a:r>
              <a:rPr lang="en-US" b="1" dirty="0" err="1"/>
              <a:t>tr</a:t>
            </a:r>
            <a:r>
              <a:rPr lang="en-US" b="1" dirty="0"/>
              <a:t>&gt;</a:t>
            </a:r>
            <a:r>
              <a:rPr lang="en-US" dirty="0"/>
              <a:t>  </a:t>
            </a:r>
          </a:p>
          <a:p>
            <a:r>
              <a:rPr lang="en-US" b="1" dirty="0"/>
              <a:t>&lt;</a:t>
            </a:r>
            <a:r>
              <a:rPr lang="en-US" b="1" dirty="0" err="1"/>
              <a:t>tr</a:t>
            </a:r>
            <a:r>
              <a:rPr lang="en-US" b="1" dirty="0"/>
              <a:t>&gt;&lt;td&gt;</a:t>
            </a:r>
            <a:r>
              <a:rPr lang="en-US" dirty="0" err="1"/>
              <a:t>Vimal</a:t>
            </a:r>
            <a:r>
              <a:rPr lang="en-US" b="1" dirty="0"/>
              <a:t>&lt;/td&gt;&lt;td&gt;</a:t>
            </a:r>
            <a:r>
              <a:rPr lang="en-US" dirty="0" err="1"/>
              <a:t>Jaiswal</a:t>
            </a:r>
            <a:r>
              <a:rPr lang="en-US" b="1" dirty="0"/>
              <a:t>&lt;/td&gt;&lt;td&gt;</a:t>
            </a:r>
            <a:r>
              <a:rPr lang="en-US" dirty="0"/>
              <a:t>70</a:t>
            </a:r>
            <a:r>
              <a:rPr lang="en-US" b="1" dirty="0"/>
              <a:t>&lt;/td&gt;&lt;/</a:t>
            </a:r>
            <a:r>
              <a:rPr lang="en-US" b="1" dirty="0" err="1"/>
              <a:t>tr</a:t>
            </a:r>
            <a:r>
              <a:rPr lang="en-US" b="1" dirty="0"/>
              <a:t>&gt;</a:t>
            </a:r>
            <a:r>
              <a:rPr lang="en-US" dirty="0"/>
              <a:t>  </a:t>
            </a:r>
          </a:p>
          <a:p>
            <a:r>
              <a:rPr lang="en-US" b="1" dirty="0"/>
              <a:t>&lt;</a:t>
            </a:r>
            <a:r>
              <a:rPr lang="en-US" b="1" dirty="0" err="1"/>
              <a:t>tr</a:t>
            </a:r>
            <a:r>
              <a:rPr lang="en-US" b="1" dirty="0"/>
              <a:t>&gt;&lt;td&gt;</a:t>
            </a:r>
            <a:r>
              <a:rPr lang="en-US" dirty="0"/>
              <a:t>Mike</a:t>
            </a:r>
            <a:r>
              <a:rPr lang="en-US" b="1" dirty="0"/>
              <a:t>&lt;/td&gt;&lt;td&gt;</a:t>
            </a:r>
            <a:r>
              <a:rPr lang="en-US" dirty="0"/>
              <a:t>Warn</a:t>
            </a:r>
            <a:r>
              <a:rPr lang="en-US" b="1" dirty="0"/>
              <a:t>&lt;/td&gt;&lt;td&gt;</a:t>
            </a:r>
            <a:r>
              <a:rPr lang="en-US" dirty="0"/>
              <a:t>60</a:t>
            </a:r>
            <a:r>
              <a:rPr lang="en-US" b="1" dirty="0"/>
              <a:t>&lt;/td&gt;&lt;/</a:t>
            </a:r>
            <a:r>
              <a:rPr lang="en-US" b="1" dirty="0" err="1"/>
              <a:t>tr</a:t>
            </a:r>
            <a:r>
              <a:rPr lang="en-US" b="1" dirty="0"/>
              <a:t>&gt;</a:t>
            </a:r>
            <a:r>
              <a:rPr lang="en-US" dirty="0"/>
              <a:t>  </a:t>
            </a:r>
          </a:p>
          <a:p>
            <a:r>
              <a:rPr lang="en-US" b="1" dirty="0"/>
              <a:t>&lt;</a:t>
            </a:r>
            <a:r>
              <a:rPr lang="en-US" b="1" dirty="0" err="1"/>
              <a:t>tr</a:t>
            </a:r>
            <a:r>
              <a:rPr lang="en-US" b="1" dirty="0"/>
              <a:t>&gt;&lt;td&gt;</a:t>
            </a:r>
            <a:r>
              <a:rPr lang="en-US" dirty="0"/>
              <a:t>Shane</a:t>
            </a:r>
            <a:r>
              <a:rPr lang="en-US" b="1" dirty="0"/>
              <a:t>&lt;/td&gt;&lt;td&gt;</a:t>
            </a:r>
            <a:r>
              <a:rPr lang="en-US" dirty="0"/>
              <a:t>Warn</a:t>
            </a:r>
            <a:r>
              <a:rPr lang="en-US" b="1" dirty="0"/>
              <a:t>&lt;/td&gt;&lt;td&gt;</a:t>
            </a:r>
            <a:r>
              <a:rPr lang="en-US" dirty="0"/>
              <a:t>42</a:t>
            </a:r>
            <a:r>
              <a:rPr lang="en-US" b="1" dirty="0"/>
              <a:t>&lt;/td&gt;&lt;/</a:t>
            </a:r>
            <a:r>
              <a:rPr lang="en-US" b="1" dirty="0" err="1"/>
              <a:t>tr</a:t>
            </a:r>
            <a:r>
              <a:rPr lang="en-US" b="1" dirty="0"/>
              <a:t>&gt;</a:t>
            </a:r>
            <a:r>
              <a:rPr lang="en-US" dirty="0"/>
              <a:t>  </a:t>
            </a:r>
          </a:p>
          <a:p>
            <a:r>
              <a:rPr lang="en-US" b="1" dirty="0"/>
              <a:t>&lt;</a:t>
            </a:r>
            <a:r>
              <a:rPr lang="en-US" b="1" dirty="0" err="1"/>
              <a:t>tr</a:t>
            </a:r>
            <a:r>
              <a:rPr lang="en-US" b="1" dirty="0"/>
              <a:t>&gt;&lt;td&gt;</a:t>
            </a:r>
            <a:r>
              <a:rPr lang="en-US" dirty="0"/>
              <a:t>Jai</a:t>
            </a:r>
            <a:r>
              <a:rPr lang="en-US" b="1" dirty="0"/>
              <a:t>&lt;/td&gt;&lt;td&gt;</a:t>
            </a:r>
            <a:r>
              <a:rPr lang="en-US" dirty="0" err="1"/>
              <a:t>Malhotra</a:t>
            </a:r>
            <a:r>
              <a:rPr lang="en-US" b="1" dirty="0"/>
              <a:t>&lt;/td&gt;&lt;td&gt;</a:t>
            </a:r>
            <a:r>
              <a:rPr lang="en-US" dirty="0"/>
              <a:t>62</a:t>
            </a:r>
            <a:r>
              <a:rPr lang="en-US" b="1" dirty="0"/>
              <a:t>&lt;/td&gt;&lt;/</a:t>
            </a:r>
            <a:r>
              <a:rPr lang="en-US" b="1" dirty="0" err="1"/>
              <a:t>tr</a:t>
            </a:r>
            <a:r>
              <a:rPr lang="en-US" b="1" dirty="0"/>
              <a:t>&gt;</a:t>
            </a:r>
            <a:r>
              <a:rPr lang="en-US" dirty="0"/>
              <a:t>  </a:t>
            </a:r>
          </a:p>
          <a:p>
            <a:r>
              <a:rPr lang="en-US" b="1" dirty="0"/>
              <a:t>&lt;/table&gt;</a:t>
            </a:r>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11156"/>
          </a:xfrm>
        </p:spPr>
        <p:txBody>
          <a:bodyPr>
            <a:normAutofit fontScale="90000"/>
          </a:bodyPr>
          <a:lstStyle/>
          <a:p>
            <a:r>
              <a:rPr lang="en-US" b="1" dirty="0" smtClean="0"/>
              <a:t>What does </a:t>
            </a:r>
            <a:r>
              <a:rPr lang="en-US" dirty="0" err="1" smtClean="0"/>
              <a:t>colspan</a:t>
            </a:r>
            <a:r>
              <a:rPr lang="en-US" dirty="0" smtClean="0"/>
              <a:t>=</a:t>
            </a:r>
            <a:r>
              <a:rPr lang="en-US" b="1" dirty="0" smtClean="0"/>
              <a:t> do?</a:t>
            </a:r>
            <a:endParaRPr lang="en-US" dirty="0"/>
          </a:p>
        </p:txBody>
      </p:sp>
      <p:sp>
        <p:nvSpPr>
          <p:cNvPr id="3" name="Content Placeholder 2"/>
          <p:cNvSpPr>
            <a:spLocks noGrp="1"/>
          </p:cNvSpPr>
          <p:nvPr>
            <p:ph sz="quarter" idx="1"/>
          </p:nvPr>
        </p:nvSpPr>
        <p:spPr>
          <a:xfrm>
            <a:off x="714348" y="785794"/>
            <a:ext cx="7772400" cy="1357322"/>
          </a:xfrm>
        </p:spPr>
        <p:txBody>
          <a:bodyPr>
            <a:normAutofit fontScale="92500" lnSpcReduction="20000"/>
          </a:bodyPr>
          <a:lstStyle/>
          <a:p>
            <a:r>
              <a:rPr lang="en-GB" dirty="0" smtClean="0"/>
              <a:t>Allows a single table cell to span the width of more than one cell or column.</a:t>
            </a:r>
            <a:br>
              <a:rPr lang="en-GB" dirty="0" smtClean="0"/>
            </a:br>
            <a:r>
              <a:rPr lang="en-GB" dirty="0" smtClean="0"/>
              <a:t/>
            </a:r>
            <a:br>
              <a:rPr lang="en-GB" dirty="0" smtClean="0"/>
            </a:br>
            <a:endParaRPr lang="en-US" dirty="0"/>
          </a:p>
        </p:txBody>
      </p:sp>
      <p:sp>
        <p:nvSpPr>
          <p:cNvPr id="4" name="Rectangle 3"/>
          <p:cNvSpPr/>
          <p:nvPr/>
        </p:nvSpPr>
        <p:spPr>
          <a:xfrm>
            <a:off x="500034" y="1571612"/>
            <a:ext cx="4572000" cy="5386090"/>
          </a:xfrm>
          <a:prstGeom prst="rect">
            <a:avLst/>
          </a:prstGeom>
        </p:spPr>
        <p:txBody>
          <a:bodyPr>
            <a:spAutoFit/>
          </a:bodyPr>
          <a:lstStyle/>
          <a:p>
            <a:r>
              <a:rPr lang="en-GB" sz="1400" dirty="0" smtClean="0"/>
              <a:t>&lt;table&gt; &lt;caption&gt;Life Expectancy By Current Age&lt;/caption&gt; </a:t>
            </a:r>
          </a:p>
          <a:p>
            <a:r>
              <a:rPr lang="en-GB" sz="1400" dirty="0" smtClean="0"/>
              <a:t>&lt;</a:t>
            </a:r>
            <a:r>
              <a:rPr lang="en-GB" sz="1400" dirty="0" err="1" smtClean="0"/>
              <a:t>tr</a:t>
            </a:r>
            <a:r>
              <a:rPr lang="en-GB" sz="1400" dirty="0" smtClean="0"/>
              <a:t>&gt; &lt;</a:t>
            </a:r>
            <a:r>
              <a:rPr lang="en-GB" sz="1400" dirty="0" err="1" smtClean="0"/>
              <a:t>th</a:t>
            </a:r>
            <a:r>
              <a:rPr lang="en-GB" sz="1400" dirty="0" smtClean="0"/>
              <a:t> </a:t>
            </a:r>
            <a:r>
              <a:rPr lang="en-GB" sz="1400" dirty="0" err="1" smtClean="0"/>
              <a:t>colspan</a:t>
            </a:r>
            <a:r>
              <a:rPr lang="en-GB" sz="1400" dirty="0" smtClean="0"/>
              <a:t>="2"&gt;65&lt;/</a:t>
            </a:r>
            <a:r>
              <a:rPr lang="en-GB" sz="1400" dirty="0" err="1" smtClean="0"/>
              <a:t>th</a:t>
            </a:r>
            <a:r>
              <a:rPr lang="en-GB" sz="1400" dirty="0" smtClean="0"/>
              <a:t>&gt; </a:t>
            </a:r>
          </a:p>
          <a:p>
            <a:r>
              <a:rPr lang="en-GB" sz="1400" dirty="0" smtClean="0"/>
              <a:t>&lt;</a:t>
            </a:r>
            <a:r>
              <a:rPr lang="en-GB" sz="1400" dirty="0" err="1" smtClean="0"/>
              <a:t>th</a:t>
            </a:r>
            <a:r>
              <a:rPr lang="en-GB" sz="1400" dirty="0" smtClean="0"/>
              <a:t> </a:t>
            </a:r>
            <a:r>
              <a:rPr lang="en-GB" sz="1400" dirty="0" err="1" smtClean="0"/>
              <a:t>colspan</a:t>
            </a:r>
            <a:r>
              <a:rPr lang="en-GB" sz="1400" dirty="0" smtClean="0"/>
              <a:t>="2"&gt;40&lt;/</a:t>
            </a:r>
            <a:r>
              <a:rPr lang="en-GB" sz="1400" dirty="0" err="1" smtClean="0"/>
              <a:t>th</a:t>
            </a:r>
            <a:r>
              <a:rPr lang="en-GB" sz="1400" dirty="0" smtClean="0"/>
              <a:t>&gt; </a:t>
            </a:r>
          </a:p>
          <a:p>
            <a:r>
              <a:rPr lang="en-GB" sz="1400" dirty="0" smtClean="0"/>
              <a:t>&lt;</a:t>
            </a:r>
            <a:r>
              <a:rPr lang="en-GB" sz="1400" dirty="0" err="1" smtClean="0"/>
              <a:t>th</a:t>
            </a:r>
            <a:r>
              <a:rPr lang="en-GB" sz="1400" dirty="0" smtClean="0"/>
              <a:t> </a:t>
            </a:r>
            <a:r>
              <a:rPr lang="en-GB" sz="1400" dirty="0" err="1" smtClean="0"/>
              <a:t>colspan</a:t>
            </a:r>
            <a:r>
              <a:rPr lang="en-GB" sz="1400" dirty="0" smtClean="0"/>
              <a:t>="2"&gt;20&lt;/</a:t>
            </a:r>
            <a:r>
              <a:rPr lang="en-GB" sz="1400" dirty="0" err="1" smtClean="0"/>
              <a:t>th</a:t>
            </a:r>
            <a:r>
              <a:rPr lang="en-GB" sz="1400" dirty="0" smtClean="0"/>
              <a:t>&gt;</a:t>
            </a:r>
          </a:p>
          <a:p>
            <a:r>
              <a:rPr lang="en-GB" sz="1400" dirty="0" smtClean="0"/>
              <a:t> &lt;/</a:t>
            </a:r>
            <a:r>
              <a:rPr lang="en-GB" sz="1400" dirty="0" err="1" smtClean="0"/>
              <a:t>tr</a:t>
            </a:r>
            <a:r>
              <a:rPr lang="en-GB" sz="1400" dirty="0" smtClean="0"/>
              <a:t>&gt; </a:t>
            </a:r>
          </a:p>
          <a:p>
            <a:r>
              <a:rPr lang="en-GB" sz="1400" dirty="0" smtClean="0"/>
              <a:t>&lt;</a:t>
            </a:r>
            <a:r>
              <a:rPr lang="en-GB" sz="1400" dirty="0" err="1" smtClean="0"/>
              <a:t>tr</a:t>
            </a:r>
            <a:r>
              <a:rPr lang="en-GB" sz="1400" dirty="0" smtClean="0"/>
              <a:t>&gt; </a:t>
            </a:r>
          </a:p>
          <a:p>
            <a:r>
              <a:rPr lang="en-GB" sz="1400" dirty="0" smtClean="0"/>
              <a:t>&lt;</a:t>
            </a:r>
            <a:r>
              <a:rPr lang="en-GB" sz="1400" dirty="0" err="1" smtClean="0"/>
              <a:t>th</a:t>
            </a:r>
            <a:r>
              <a:rPr lang="en-GB" sz="1400" dirty="0" smtClean="0"/>
              <a:t>&gt;Men&lt;/</a:t>
            </a:r>
            <a:r>
              <a:rPr lang="en-GB" sz="1400" dirty="0" err="1" smtClean="0"/>
              <a:t>th</a:t>
            </a:r>
            <a:r>
              <a:rPr lang="en-GB" sz="1400" dirty="0" smtClean="0"/>
              <a:t>&gt; </a:t>
            </a:r>
          </a:p>
          <a:p>
            <a:r>
              <a:rPr lang="en-GB" sz="1400" dirty="0" smtClean="0"/>
              <a:t>&lt;</a:t>
            </a:r>
            <a:r>
              <a:rPr lang="en-GB" sz="1400" dirty="0" err="1" smtClean="0"/>
              <a:t>th</a:t>
            </a:r>
            <a:r>
              <a:rPr lang="en-GB" sz="1400" dirty="0" smtClean="0"/>
              <a:t>&gt;Women&lt;/</a:t>
            </a:r>
            <a:r>
              <a:rPr lang="en-GB" sz="1400" dirty="0" err="1" smtClean="0"/>
              <a:t>th</a:t>
            </a:r>
            <a:r>
              <a:rPr lang="en-GB" sz="1400" dirty="0" smtClean="0"/>
              <a:t>&gt; </a:t>
            </a:r>
          </a:p>
          <a:p>
            <a:r>
              <a:rPr lang="en-GB" sz="1400" dirty="0" smtClean="0"/>
              <a:t>&lt;</a:t>
            </a:r>
            <a:r>
              <a:rPr lang="en-GB" sz="1400" dirty="0" err="1" smtClean="0"/>
              <a:t>th</a:t>
            </a:r>
            <a:r>
              <a:rPr lang="en-GB" sz="1400" dirty="0" smtClean="0"/>
              <a:t>&gt;Men&lt;/</a:t>
            </a:r>
            <a:r>
              <a:rPr lang="en-GB" sz="1400" dirty="0" err="1" smtClean="0"/>
              <a:t>th</a:t>
            </a:r>
            <a:r>
              <a:rPr lang="en-GB" sz="1400" dirty="0" smtClean="0"/>
              <a:t>&gt;</a:t>
            </a:r>
          </a:p>
          <a:p>
            <a:r>
              <a:rPr lang="en-GB" sz="1400" dirty="0" smtClean="0"/>
              <a:t> &lt;</a:t>
            </a:r>
            <a:r>
              <a:rPr lang="en-GB" sz="1400" dirty="0" err="1" smtClean="0"/>
              <a:t>th</a:t>
            </a:r>
            <a:r>
              <a:rPr lang="en-GB" sz="1400" dirty="0" smtClean="0"/>
              <a:t>&gt;Women&lt;/</a:t>
            </a:r>
            <a:r>
              <a:rPr lang="en-GB" sz="1400" dirty="0" err="1" smtClean="0"/>
              <a:t>th</a:t>
            </a:r>
            <a:r>
              <a:rPr lang="en-GB" sz="1400" dirty="0" smtClean="0"/>
              <a:t>&gt; </a:t>
            </a:r>
          </a:p>
          <a:p>
            <a:r>
              <a:rPr lang="en-GB" sz="1400" dirty="0" smtClean="0"/>
              <a:t>&lt;</a:t>
            </a:r>
            <a:r>
              <a:rPr lang="en-GB" sz="1400" dirty="0" err="1" smtClean="0"/>
              <a:t>th</a:t>
            </a:r>
            <a:r>
              <a:rPr lang="en-GB" sz="1400" dirty="0" smtClean="0"/>
              <a:t>&gt;Men&lt;/</a:t>
            </a:r>
            <a:r>
              <a:rPr lang="en-GB" sz="1400" dirty="0" err="1" smtClean="0"/>
              <a:t>th</a:t>
            </a:r>
            <a:r>
              <a:rPr lang="en-GB" sz="1400" dirty="0" smtClean="0"/>
              <a:t>&gt; </a:t>
            </a:r>
          </a:p>
          <a:p>
            <a:r>
              <a:rPr lang="en-GB" sz="1400" dirty="0" smtClean="0"/>
              <a:t>&lt;</a:t>
            </a:r>
            <a:r>
              <a:rPr lang="en-GB" sz="1400" dirty="0" err="1" smtClean="0"/>
              <a:t>th</a:t>
            </a:r>
            <a:r>
              <a:rPr lang="en-GB" sz="1400" dirty="0" smtClean="0"/>
              <a:t>&gt;Women&lt;/</a:t>
            </a:r>
            <a:r>
              <a:rPr lang="en-GB" sz="1400" dirty="0" err="1" smtClean="0"/>
              <a:t>th</a:t>
            </a:r>
            <a:r>
              <a:rPr lang="en-GB" sz="1400" dirty="0" smtClean="0"/>
              <a:t>&gt;</a:t>
            </a:r>
          </a:p>
          <a:p>
            <a:r>
              <a:rPr lang="en-GB" sz="1400" dirty="0" smtClean="0"/>
              <a:t> &lt;/</a:t>
            </a:r>
            <a:r>
              <a:rPr lang="en-GB" sz="1400" dirty="0" err="1" smtClean="0"/>
              <a:t>tr</a:t>
            </a:r>
            <a:r>
              <a:rPr lang="en-GB" sz="1400" dirty="0" smtClean="0"/>
              <a:t>&gt; </a:t>
            </a:r>
          </a:p>
          <a:p>
            <a:r>
              <a:rPr lang="en-GB" sz="1400" dirty="0" smtClean="0"/>
              <a:t>&lt;</a:t>
            </a:r>
            <a:r>
              <a:rPr lang="en-GB" sz="1400" dirty="0" err="1" smtClean="0"/>
              <a:t>tr</a:t>
            </a:r>
            <a:r>
              <a:rPr lang="en-GB" sz="1400" dirty="0" smtClean="0"/>
              <a:t>&gt; </a:t>
            </a:r>
          </a:p>
          <a:p>
            <a:r>
              <a:rPr lang="en-GB" sz="1400" dirty="0" smtClean="0"/>
              <a:t>&lt;td&gt;82&lt;/td&gt; </a:t>
            </a:r>
          </a:p>
          <a:p>
            <a:r>
              <a:rPr lang="en-GB" sz="1400" dirty="0" smtClean="0"/>
              <a:t>&lt;td&gt;85&lt;/td&gt;</a:t>
            </a:r>
          </a:p>
          <a:p>
            <a:r>
              <a:rPr lang="en-GB" sz="1400" dirty="0" smtClean="0"/>
              <a:t> &lt;td&gt;78&lt;/td&gt; </a:t>
            </a:r>
          </a:p>
          <a:p>
            <a:r>
              <a:rPr lang="en-GB" sz="1400" dirty="0" smtClean="0"/>
              <a:t>&lt;td&gt;82&lt;/td&gt; </a:t>
            </a:r>
          </a:p>
          <a:p>
            <a:r>
              <a:rPr lang="en-GB" sz="1400" dirty="0" smtClean="0"/>
              <a:t>&lt;td&gt;77&lt;/td&gt; </a:t>
            </a:r>
          </a:p>
          <a:p>
            <a:r>
              <a:rPr lang="en-GB" sz="1400" dirty="0" smtClean="0"/>
              <a:t>&lt;td&gt;81&lt;/td&gt; </a:t>
            </a:r>
          </a:p>
          <a:p>
            <a:r>
              <a:rPr lang="en-GB" sz="1400" dirty="0" smtClean="0"/>
              <a:t>&lt;/</a:t>
            </a:r>
            <a:r>
              <a:rPr lang="en-GB" sz="1400" dirty="0" err="1" smtClean="0"/>
              <a:t>tr</a:t>
            </a:r>
            <a:r>
              <a:rPr lang="en-GB" sz="1400" dirty="0" smtClean="0"/>
              <a:t>&gt; &lt;</a:t>
            </a:r>
          </a:p>
          <a:p>
            <a:r>
              <a:rPr lang="en-GB" sz="1400" dirty="0" smtClean="0"/>
              <a:t>/table&gt;</a:t>
            </a:r>
            <a:br>
              <a:rPr lang="en-GB" sz="1400" dirty="0" smtClean="0"/>
            </a:br>
            <a:r>
              <a:rPr lang="en-GB" dirty="0" smtClean="0"/>
              <a:t/>
            </a:r>
            <a:br>
              <a:rPr lang="en-GB" dirty="0" smtClean="0"/>
            </a:br>
            <a:endParaRPr lang="en-US" dirty="0"/>
          </a:p>
        </p:txBody>
      </p:sp>
      <p:graphicFrame>
        <p:nvGraphicFramePr>
          <p:cNvPr id="5" name="Table 4"/>
          <p:cNvGraphicFramePr>
            <a:graphicFrameLocks noGrp="1"/>
          </p:cNvGraphicFramePr>
          <p:nvPr/>
        </p:nvGraphicFramePr>
        <p:xfrm>
          <a:off x="2786050" y="3143248"/>
          <a:ext cx="6096000" cy="1308956"/>
        </p:xfrm>
        <a:graphic>
          <a:graphicData uri="http://schemas.openxmlformats.org/drawingml/2006/table">
            <a:tbl>
              <a:tblPr>
                <a:tableStyleId>{3C2FFA5D-87B4-456A-9821-1D502468CF0F}</a:tableStyleId>
              </a:tblPr>
              <a:tblGrid>
                <a:gridCol w="1016000"/>
                <a:gridCol w="1016000"/>
                <a:gridCol w="1016000"/>
                <a:gridCol w="1016000"/>
                <a:gridCol w="1016000"/>
                <a:gridCol w="1016000"/>
              </a:tblGrid>
              <a:tr h="232346">
                <a:tc gridSpan="6">
                  <a:txBody>
                    <a:bodyPr/>
                    <a:lstStyle/>
                    <a:p>
                      <a:pPr algn="ctr"/>
                      <a:r>
                        <a:rPr lang="en-GB" sz="1800" dirty="0"/>
                        <a:t>Life Expectancy By Current Age</a:t>
                      </a:r>
                    </a:p>
                  </a:txBody>
                  <a:tcPr marL="24903" marR="24903" marT="12451" marB="12451"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8195">
                <a:tc gridSpan="2">
                  <a:txBody>
                    <a:bodyPr/>
                    <a:lstStyle/>
                    <a:p>
                      <a:pPr algn="ctr" fontAlgn="ctr"/>
                      <a:r>
                        <a:rPr lang="en-US" sz="1800" dirty="0"/>
                        <a:t>65</a:t>
                      </a:r>
                      <a:endParaRPr lang="en-US" sz="1800" b="1" dirty="0">
                        <a:latin typeface="inherit"/>
                      </a:endParaRPr>
                    </a:p>
                  </a:txBody>
                  <a:tcPr marL="31129" marR="31129" marT="31129" marB="31129" anchor="ctr"/>
                </a:tc>
                <a:tc hMerge="1">
                  <a:txBody>
                    <a:bodyPr/>
                    <a:lstStyle/>
                    <a:p>
                      <a:endParaRPr lang="en-US"/>
                    </a:p>
                  </a:txBody>
                  <a:tcPr/>
                </a:tc>
                <a:tc gridSpan="2">
                  <a:txBody>
                    <a:bodyPr/>
                    <a:lstStyle/>
                    <a:p>
                      <a:pPr algn="ctr" fontAlgn="ctr"/>
                      <a:r>
                        <a:rPr lang="en-US" sz="1800" dirty="0"/>
                        <a:t>40</a:t>
                      </a:r>
                      <a:endParaRPr lang="en-US" sz="1800" b="1" dirty="0">
                        <a:latin typeface="inherit"/>
                      </a:endParaRPr>
                    </a:p>
                  </a:txBody>
                  <a:tcPr marL="31129" marR="31129" marT="31129" marB="31129" anchor="ctr"/>
                </a:tc>
                <a:tc hMerge="1">
                  <a:txBody>
                    <a:bodyPr/>
                    <a:lstStyle/>
                    <a:p>
                      <a:endParaRPr lang="en-US"/>
                    </a:p>
                  </a:txBody>
                  <a:tcPr/>
                </a:tc>
                <a:tc gridSpan="2">
                  <a:txBody>
                    <a:bodyPr/>
                    <a:lstStyle/>
                    <a:p>
                      <a:pPr algn="ctr" fontAlgn="ctr"/>
                      <a:r>
                        <a:rPr lang="en-US" sz="1800"/>
                        <a:t>20</a:t>
                      </a:r>
                      <a:endParaRPr lang="en-US" sz="1800" b="1">
                        <a:latin typeface="inherit"/>
                      </a:endParaRPr>
                    </a:p>
                  </a:txBody>
                  <a:tcPr marL="31129" marR="31129" marT="31129" marB="31129" anchor="ctr"/>
                </a:tc>
                <a:tc hMerge="1">
                  <a:txBody>
                    <a:bodyPr/>
                    <a:lstStyle/>
                    <a:p>
                      <a:endParaRPr lang="en-US"/>
                    </a:p>
                  </a:txBody>
                  <a:tcPr/>
                </a:tc>
              </a:tr>
              <a:tr h="318195">
                <a:tc>
                  <a:txBody>
                    <a:bodyPr/>
                    <a:lstStyle/>
                    <a:p>
                      <a:pPr algn="ctr" fontAlgn="ctr"/>
                      <a:r>
                        <a:rPr lang="en-US" sz="1800"/>
                        <a:t>Men</a:t>
                      </a:r>
                      <a:endParaRPr lang="en-US" sz="1800" b="1">
                        <a:latin typeface="inherit"/>
                      </a:endParaRPr>
                    </a:p>
                  </a:txBody>
                  <a:tcPr marL="31129" marR="31129" marT="31129" marB="31129" anchor="ctr"/>
                </a:tc>
                <a:tc>
                  <a:txBody>
                    <a:bodyPr/>
                    <a:lstStyle/>
                    <a:p>
                      <a:pPr algn="ctr" fontAlgn="ctr"/>
                      <a:r>
                        <a:rPr lang="en-US" sz="1800"/>
                        <a:t>Women</a:t>
                      </a:r>
                      <a:endParaRPr lang="en-US" sz="1800" b="1">
                        <a:latin typeface="inherit"/>
                      </a:endParaRPr>
                    </a:p>
                  </a:txBody>
                  <a:tcPr marL="31129" marR="31129" marT="31129" marB="31129" anchor="ctr"/>
                </a:tc>
                <a:tc>
                  <a:txBody>
                    <a:bodyPr/>
                    <a:lstStyle/>
                    <a:p>
                      <a:pPr algn="ctr" fontAlgn="ctr"/>
                      <a:r>
                        <a:rPr lang="en-US" sz="1800" dirty="0"/>
                        <a:t>Men</a:t>
                      </a:r>
                      <a:endParaRPr lang="en-US" sz="1800" b="1" dirty="0">
                        <a:latin typeface="inherit"/>
                      </a:endParaRPr>
                    </a:p>
                  </a:txBody>
                  <a:tcPr marL="31129" marR="31129" marT="31129" marB="31129" anchor="ctr"/>
                </a:tc>
                <a:tc>
                  <a:txBody>
                    <a:bodyPr/>
                    <a:lstStyle/>
                    <a:p>
                      <a:pPr algn="ctr" fontAlgn="ctr"/>
                      <a:r>
                        <a:rPr lang="en-US" sz="1800" dirty="0"/>
                        <a:t>Women</a:t>
                      </a:r>
                      <a:endParaRPr lang="en-US" sz="1800" b="1" dirty="0">
                        <a:latin typeface="inherit"/>
                      </a:endParaRPr>
                    </a:p>
                  </a:txBody>
                  <a:tcPr marL="31129" marR="31129" marT="31129" marB="31129" anchor="ctr"/>
                </a:tc>
                <a:tc>
                  <a:txBody>
                    <a:bodyPr/>
                    <a:lstStyle/>
                    <a:p>
                      <a:pPr algn="ctr" fontAlgn="ctr"/>
                      <a:r>
                        <a:rPr lang="en-US" sz="1800"/>
                        <a:t>Men</a:t>
                      </a:r>
                      <a:endParaRPr lang="en-US" sz="1800" b="1">
                        <a:latin typeface="inherit"/>
                      </a:endParaRPr>
                    </a:p>
                  </a:txBody>
                  <a:tcPr marL="31129" marR="31129" marT="31129" marB="31129" anchor="ctr"/>
                </a:tc>
                <a:tc>
                  <a:txBody>
                    <a:bodyPr/>
                    <a:lstStyle/>
                    <a:p>
                      <a:pPr algn="ctr" fontAlgn="ctr"/>
                      <a:r>
                        <a:rPr lang="en-US" sz="1800"/>
                        <a:t>Women</a:t>
                      </a:r>
                      <a:endParaRPr lang="en-US" sz="1800" b="1">
                        <a:latin typeface="inherit"/>
                      </a:endParaRPr>
                    </a:p>
                  </a:txBody>
                  <a:tcPr marL="31129" marR="31129" marT="31129" marB="31129" anchor="ctr"/>
                </a:tc>
              </a:tr>
              <a:tr h="318195">
                <a:tc>
                  <a:txBody>
                    <a:bodyPr/>
                    <a:lstStyle/>
                    <a:p>
                      <a:pPr algn="ctr" fontAlgn="ctr"/>
                      <a:r>
                        <a:rPr lang="en-US" sz="1800"/>
                        <a:t>82</a:t>
                      </a:r>
                      <a:endParaRPr lang="en-US" sz="1800">
                        <a:latin typeface="inherit"/>
                      </a:endParaRPr>
                    </a:p>
                  </a:txBody>
                  <a:tcPr marL="31129" marR="31129" marT="31129" marB="31129" anchor="ctr"/>
                </a:tc>
                <a:tc>
                  <a:txBody>
                    <a:bodyPr/>
                    <a:lstStyle/>
                    <a:p>
                      <a:pPr algn="ctr" fontAlgn="ctr"/>
                      <a:r>
                        <a:rPr lang="en-US" sz="1800"/>
                        <a:t>85</a:t>
                      </a:r>
                      <a:endParaRPr lang="en-US" sz="1800">
                        <a:latin typeface="inherit"/>
                      </a:endParaRPr>
                    </a:p>
                  </a:txBody>
                  <a:tcPr marL="31129" marR="31129" marT="31129" marB="31129" anchor="ctr"/>
                </a:tc>
                <a:tc>
                  <a:txBody>
                    <a:bodyPr/>
                    <a:lstStyle/>
                    <a:p>
                      <a:pPr algn="ctr" fontAlgn="ctr"/>
                      <a:r>
                        <a:rPr lang="en-US" sz="1800"/>
                        <a:t>78</a:t>
                      </a:r>
                      <a:endParaRPr lang="en-US" sz="1800">
                        <a:latin typeface="inherit"/>
                      </a:endParaRPr>
                    </a:p>
                  </a:txBody>
                  <a:tcPr marL="31129" marR="31129" marT="31129" marB="31129" anchor="ctr"/>
                </a:tc>
                <a:tc>
                  <a:txBody>
                    <a:bodyPr/>
                    <a:lstStyle/>
                    <a:p>
                      <a:pPr algn="ctr" fontAlgn="ctr"/>
                      <a:r>
                        <a:rPr lang="en-US" sz="1800" dirty="0"/>
                        <a:t>82</a:t>
                      </a:r>
                      <a:endParaRPr lang="en-US" sz="1800" dirty="0">
                        <a:latin typeface="inherit"/>
                      </a:endParaRPr>
                    </a:p>
                  </a:txBody>
                  <a:tcPr marL="31129" marR="31129" marT="31129" marB="31129" anchor="ctr"/>
                </a:tc>
                <a:tc>
                  <a:txBody>
                    <a:bodyPr/>
                    <a:lstStyle/>
                    <a:p>
                      <a:pPr algn="ctr" fontAlgn="ctr"/>
                      <a:r>
                        <a:rPr lang="en-US" sz="1800" dirty="0"/>
                        <a:t>77</a:t>
                      </a:r>
                      <a:endParaRPr lang="en-US" sz="1800" dirty="0">
                        <a:latin typeface="inherit"/>
                      </a:endParaRPr>
                    </a:p>
                  </a:txBody>
                  <a:tcPr marL="31129" marR="31129" marT="31129" marB="31129" anchor="ctr"/>
                </a:tc>
                <a:tc>
                  <a:txBody>
                    <a:bodyPr/>
                    <a:lstStyle/>
                    <a:p>
                      <a:pPr algn="ctr" fontAlgn="ctr"/>
                      <a:r>
                        <a:rPr lang="en-US" sz="1800" dirty="0"/>
                        <a:t>81</a:t>
                      </a:r>
                      <a:endParaRPr lang="en-US" sz="1800" dirty="0">
                        <a:latin typeface="inherit"/>
                      </a:endParaRPr>
                    </a:p>
                  </a:txBody>
                  <a:tcPr marL="31129" marR="31129" marT="31129" marB="31129"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642918"/>
            <a:ext cx="7772400" cy="1143000"/>
          </a:xfrm>
        </p:spPr>
        <p:txBody>
          <a:bodyPr>
            <a:normAutofit fontScale="90000"/>
          </a:bodyPr>
          <a:lstStyle/>
          <a:p>
            <a:r>
              <a:rPr lang="en-GB" sz="2000" b="1" dirty="0" smtClean="0"/>
              <a:t>What does </a:t>
            </a:r>
            <a:r>
              <a:rPr lang="en-GB" sz="2000" b="1" dirty="0" err="1" smtClean="0"/>
              <a:t>rowspan</a:t>
            </a:r>
            <a:r>
              <a:rPr lang="en-GB" sz="2000" b="1" dirty="0" smtClean="0"/>
              <a:t>= do?</a:t>
            </a:r>
            <a:r>
              <a:rPr lang="en-GB" sz="2000" dirty="0" smtClean="0"/>
              <a:t/>
            </a:r>
            <a:br>
              <a:rPr lang="en-GB" sz="2000" dirty="0" smtClean="0"/>
            </a:br>
            <a:r>
              <a:rPr lang="en-GB" sz="2000" dirty="0" smtClean="0"/>
              <a:t>Allows a single table cell to span the height of more than one cell or row.</a:t>
            </a:r>
            <a:r>
              <a:rPr lang="en-GB" dirty="0" smtClean="0"/>
              <a:t/>
            </a:r>
            <a:br>
              <a:rPr lang="en-GB" dirty="0" smtClean="0"/>
            </a:br>
            <a:r>
              <a:rPr lang="en-GB" dirty="0" smtClean="0"/>
              <a:t/>
            </a:r>
            <a:br>
              <a:rPr lang="en-GB" dirty="0" smtClean="0"/>
            </a:br>
            <a:endParaRPr lang="en-US" dirty="0"/>
          </a:p>
        </p:txBody>
      </p:sp>
      <p:sp>
        <p:nvSpPr>
          <p:cNvPr id="4" name="Rectangle 3"/>
          <p:cNvSpPr/>
          <p:nvPr/>
        </p:nvSpPr>
        <p:spPr>
          <a:xfrm>
            <a:off x="357158" y="785794"/>
            <a:ext cx="4572000" cy="6124754"/>
          </a:xfrm>
          <a:prstGeom prst="rect">
            <a:avLst/>
          </a:prstGeom>
        </p:spPr>
        <p:txBody>
          <a:bodyPr>
            <a:spAutoFit/>
          </a:bodyPr>
          <a:lstStyle/>
          <a:p>
            <a:r>
              <a:rPr lang="en-GB" sz="1400" dirty="0" smtClean="0"/>
              <a:t>&lt;table&gt; </a:t>
            </a:r>
          </a:p>
          <a:p>
            <a:r>
              <a:rPr lang="en-GB" sz="1400" dirty="0" smtClean="0"/>
              <a:t>&lt;caption&gt;</a:t>
            </a:r>
            <a:r>
              <a:rPr lang="en-GB" sz="1400" dirty="0" err="1" smtClean="0"/>
              <a:t>Favorite</a:t>
            </a:r>
            <a:r>
              <a:rPr lang="en-GB" sz="1400" dirty="0" smtClean="0"/>
              <a:t> and Least </a:t>
            </a:r>
            <a:r>
              <a:rPr lang="en-GB" sz="1400" dirty="0" err="1" smtClean="0"/>
              <a:t>Favorite</a:t>
            </a:r>
            <a:r>
              <a:rPr lang="en-GB" sz="1400" dirty="0" smtClean="0"/>
              <a:t> Things&lt;/caption&gt; </a:t>
            </a:r>
          </a:p>
          <a:p>
            <a:r>
              <a:rPr lang="en-GB" sz="1400" dirty="0" smtClean="0"/>
              <a:t>&lt;</a:t>
            </a:r>
            <a:r>
              <a:rPr lang="en-GB" sz="1400" dirty="0" err="1" smtClean="0"/>
              <a:t>tr</a:t>
            </a:r>
            <a:r>
              <a:rPr lang="en-GB" sz="1400" dirty="0" smtClean="0"/>
              <a:t>&gt; </a:t>
            </a:r>
          </a:p>
          <a:p>
            <a:r>
              <a:rPr lang="en-GB" sz="1400" dirty="0" smtClean="0"/>
              <a:t>&lt;</a:t>
            </a:r>
            <a:r>
              <a:rPr lang="en-GB" sz="1400" dirty="0" err="1" smtClean="0"/>
              <a:t>th</a:t>
            </a:r>
            <a:r>
              <a:rPr lang="en-GB" sz="1400" dirty="0" smtClean="0"/>
              <a:t>&gt;&lt;/</a:t>
            </a:r>
            <a:r>
              <a:rPr lang="en-GB" sz="1400" dirty="0" err="1" smtClean="0"/>
              <a:t>th</a:t>
            </a:r>
            <a:r>
              <a:rPr lang="en-GB" sz="1400" dirty="0" smtClean="0"/>
              <a:t>&gt;</a:t>
            </a:r>
          </a:p>
          <a:p>
            <a:r>
              <a:rPr lang="en-GB" sz="1400" dirty="0" smtClean="0"/>
              <a:t>&lt;</a:t>
            </a:r>
            <a:r>
              <a:rPr lang="en-GB" sz="1400" dirty="0" err="1" smtClean="0"/>
              <a:t>th</a:t>
            </a:r>
            <a:r>
              <a:rPr lang="en-GB" sz="1400" dirty="0" smtClean="0"/>
              <a:t>&gt;&lt;/</a:t>
            </a:r>
            <a:r>
              <a:rPr lang="en-GB" sz="1400" dirty="0" err="1" smtClean="0"/>
              <a:t>th</a:t>
            </a:r>
            <a:r>
              <a:rPr lang="en-GB" sz="1400" dirty="0" smtClean="0"/>
              <a:t>&gt; </a:t>
            </a:r>
          </a:p>
          <a:p>
            <a:r>
              <a:rPr lang="en-GB" sz="1400" dirty="0" smtClean="0"/>
              <a:t>&lt;</a:t>
            </a:r>
            <a:r>
              <a:rPr lang="en-GB" sz="1400" dirty="0" err="1" smtClean="0"/>
              <a:t>th</a:t>
            </a:r>
            <a:r>
              <a:rPr lang="en-GB" sz="1400" dirty="0" smtClean="0"/>
              <a:t>&gt;Bob&lt;/</a:t>
            </a:r>
            <a:r>
              <a:rPr lang="en-GB" sz="1400" dirty="0" err="1" smtClean="0"/>
              <a:t>th</a:t>
            </a:r>
            <a:r>
              <a:rPr lang="en-GB" sz="1400" dirty="0" smtClean="0"/>
              <a:t>&gt; </a:t>
            </a:r>
          </a:p>
          <a:p>
            <a:r>
              <a:rPr lang="en-GB" sz="1400" dirty="0" smtClean="0"/>
              <a:t>&lt;</a:t>
            </a:r>
            <a:r>
              <a:rPr lang="en-GB" sz="1400" dirty="0" err="1" smtClean="0"/>
              <a:t>th</a:t>
            </a:r>
            <a:r>
              <a:rPr lang="en-GB" sz="1400" dirty="0" smtClean="0"/>
              <a:t>&gt;Alice&lt;/</a:t>
            </a:r>
            <a:r>
              <a:rPr lang="en-GB" sz="1400" dirty="0" err="1" smtClean="0"/>
              <a:t>th</a:t>
            </a:r>
            <a:r>
              <a:rPr lang="en-GB" sz="1400" dirty="0" smtClean="0"/>
              <a:t>&gt; </a:t>
            </a:r>
          </a:p>
          <a:p>
            <a:r>
              <a:rPr lang="en-GB" sz="1400" dirty="0" smtClean="0"/>
              <a:t>&lt;/</a:t>
            </a:r>
            <a:r>
              <a:rPr lang="en-GB" sz="1400" dirty="0" err="1" smtClean="0"/>
              <a:t>tr</a:t>
            </a:r>
            <a:r>
              <a:rPr lang="en-GB" sz="1400" dirty="0" smtClean="0"/>
              <a:t>&gt; &lt;</a:t>
            </a:r>
            <a:r>
              <a:rPr lang="en-GB" sz="1400" dirty="0" err="1" smtClean="0"/>
              <a:t>tr</a:t>
            </a:r>
            <a:r>
              <a:rPr lang="en-GB" sz="1400" dirty="0" smtClean="0"/>
              <a:t>&gt; </a:t>
            </a:r>
          </a:p>
          <a:p>
            <a:r>
              <a:rPr lang="en-GB" sz="1400" dirty="0" smtClean="0"/>
              <a:t>&lt;</a:t>
            </a:r>
            <a:r>
              <a:rPr lang="en-GB" sz="1400" dirty="0" err="1" smtClean="0"/>
              <a:t>th</a:t>
            </a:r>
            <a:r>
              <a:rPr lang="en-GB" sz="1400" dirty="0" smtClean="0"/>
              <a:t> </a:t>
            </a:r>
            <a:r>
              <a:rPr lang="en-GB" sz="1400" dirty="0" err="1" smtClean="0"/>
              <a:t>rowspan</a:t>
            </a:r>
            <a:r>
              <a:rPr lang="en-GB" sz="1400" dirty="0" smtClean="0"/>
              <a:t>="2"&gt;</a:t>
            </a:r>
            <a:r>
              <a:rPr lang="en-GB" sz="1400" dirty="0" err="1" smtClean="0"/>
              <a:t>Favorite</a:t>
            </a:r>
            <a:r>
              <a:rPr lang="en-GB" sz="1400" dirty="0" smtClean="0"/>
              <a:t>&lt;/</a:t>
            </a:r>
            <a:r>
              <a:rPr lang="en-GB" sz="1400" dirty="0" err="1" smtClean="0"/>
              <a:t>th</a:t>
            </a:r>
            <a:r>
              <a:rPr lang="en-GB" sz="1400" dirty="0" smtClean="0"/>
              <a:t>&gt; &lt;</a:t>
            </a:r>
            <a:r>
              <a:rPr lang="en-GB" sz="1400" dirty="0" err="1" smtClean="0"/>
              <a:t>th</a:t>
            </a:r>
            <a:r>
              <a:rPr lang="en-GB" sz="1400" dirty="0" smtClean="0"/>
              <a:t>&gt;</a:t>
            </a:r>
            <a:r>
              <a:rPr lang="en-GB" sz="1400" dirty="0" err="1" smtClean="0"/>
              <a:t>Color</a:t>
            </a:r>
            <a:r>
              <a:rPr lang="en-GB" sz="1400" dirty="0" smtClean="0"/>
              <a:t>&lt;/</a:t>
            </a:r>
            <a:r>
              <a:rPr lang="en-GB" sz="1400" dirty="0" err="1" smtClean="0"/>
              <a:t>th</a:t>
            </a:r>
            <a:r>
              <a:rPr lang="en-GB" sz="1400" dirty="0" smtClean="0"/>
              <a:t>&gt; </a:t>
            </a:r>
          </a:p>
          <a:p>
            <a:r>
              <a:rPr lang="en-GB" sz="1400" dirty="0" smtClean="0"/>
              <a:t>&lt;td&gt;Blue&lt;/td&gt;</a:t>
            </a:r>
          </a:p>
          <a:p>
            <a:r>
              <a:rPr lang="en-GB" sz="1400" dirty="0" smtClean="0"/>
              <a:t> &lt;td&gt;Purple&lt;/td&gt;</a:t>
            </a:r>
          </a:p>
          <a:p>
            <a:r>
              <a:rPr lang="en-GB" sz="1400" dirty="0" smtClean="0"/>
              <a:t> &lt;/</a:t>
            </a:r>
            <a:r>
              <a:rPr lang="en-GB" sz="1400" dirty="0" err="1" smtClean="0"/>
              <a:t>tr</a:t>
            </a:r>
            <a:r>
              <a:rPr lang="en-GB" sz="1400" dirty="0" smtClean="0"/>
              <a:t>&gt; &lt;</a:t>
            </a:r>
            <a:r>
              <a:rPr lang="en-GB" sz="1400" dirty="0" err="1" smtClean="0"/>
              <a:t>tr</a:t>
            </a:r>
            <a:r>
              <a:rPr lang="en-GB" sz="1400" dirty="0" smtClean="0"/>
              <a:t>&gt; </a:t>
            </a:r>
          </a:p>
          <a:p>
            <a:r>
              <a:rPr lang="en-GB" sz="1400" dirty="0" smtClean="0"/>
              <a:t>&lt;</a:t>
            </a:r>
            <a:r>
              <a:rPr lang="en-GB" sz="1400" dirty="0" err="1" smtClean="0"/>
              <a:t>th</a:t>
            </a:r>
            <a:r>
              <a:rPr lang="en-GB" sz="1400" dirty="0" smtClean="0"/>
              <a:t>&gt;</a:t>
            </a:r>
            <a:r>
              <a:rPr lang="en-GB" sz="1400" dirty="0" err="1" smtClean="0"/>
              <a:t>Flavor</a:t>
            </a:r>
            <a:r>
              <a:rPr lang="en-GB" sz="1400" dirty="0" smtClean="0"/>
              <a:t>&lt;/</a:t>
            </a:r>
            <a:r>
              <a:rPr lang="en-GB" sz="1400" dirty="0" err="1" smtClean="0"/>
              <a:t>th</a:t>
            </a:r>
            <a:r>
              <a:rPr lang="en-GB" sz="1400" dirty="0" smtClean="0"/>
              <a:t>&gt; </a:t>
            </a:r>
          </a:p>
          <a:p>
            <a:r>
              <a:rPr lang="en-GB" sz="1400" dirty="0" smtClean="0"/>
              <a:t>&lt;td&gt;Banana&lt;/td&gt; </a:t>
            </a:r>
          </a:p>
          <a:p>
            <a:r>
              <a:rPr lang="en-GB" sz="1400" dirty="0" smtClean="0"/>
              <a:t>&lt;td&gt;Chocolate&lt;/td&gt; </a:t>
            </a:r>
          </a:p>
          <a:p>
            <a:r>
              <a:rPr lang="en-GB" sz="1400" dirty="0" smtClean="0"/>
              <a:t>&lt;/</a:t>
            </a:r>
            <a:r>
              <a:rPr lang="en-GB" sz="1400" dirty="0" err="1" smtClean="0"/>
              <a:t>tr</a:t>
            </a:r>
            <a:r>
              <a:rPr lang="en-GB" sz="1400" dirty="0" smtClean="0"/>
              <a:t>&gt; &lt;</a:t>
            </a:r>
            <a:r>
              <a:rPr lang="en-GB" sz="1400" dirty="0" err="1" smtClean="0"/>
              <a:t>tr</a:t>
            </a:r>
            <a:r>
              <a:rPr lang="en-GB" sz="1400" dirty="0" smtClean="0"/>
              <a:t>&gt;</a:t>
            </a:r>
          </a:p>
          <a:p>
            <a:r>
              <a:rPr lang="en-GB" sz="1400" dirty="0" smtClean="0"/>
              <a:t> &lt;</a:t>
            </a:r>
            <a:r>
              <a:rPr lang="en-GB" sz="1400" dirty="0" err="1" smtClean="0"/>
              <a:t>th</a:t>
            </a:r>
            <a:r>
              <a:rPr lang="en-GB" sz="1400" dirty="0" smtClean="0"/>
              <a:t> </a:t>
            </a:r>
            <a:r>
              <a:rPr lang="en-GB" sz="1400" dirty="0" err="1" smtClean="0"/>
              <a:t>rowspan</a:t>
            </a:r>
            <a:r>
              <a:rPr lang="en-GB" sz="1400" dirty="0" smtClean="0"/>
              <a:t>="2"&gt;Least </a:t>
            </a:r>
            <a:r>
              <a:rPr lang="en-GB" sz="1400" dirty="0" err="1" smtClean="0"/>
              <a:t>Favorite</a:t>
            </a:r>
            <a:r>
              <a:rPr lang="en-GB" sz="1400" dirty="0" smtClean="0"/>
              <a:t>&lt;/</a:t>
            </a:r>
            <a:r>
              <a:rPr lang="en-GB" sz="1400" dirty="0" err="1" smtClean="0"/>
              <a:t>th</a:t>
            </a:r>
            <a:r>
              <a:rPr lang="en-GB" sz="1400" dirty="0" smtClean="0"/>
              <a:t>&gt;</a:t>
            </a:r>
          </a:p>
          <a:p>
            <a:r>
              <a:rPr lang="en-GB" sz="1400" dirty="0" smtClean="0"/>
              <a:t> &lt;</a:t>
            </a:r>
            <a:r>
              <a:rPr lang="en-GB" sz="1400" dirty="0" err="1" smtClean="0"/>
              <a:t>th</a:t>
            </a:r>
            <a:r>
              <a:rPr lang="en-GB" sz="1400" dirty="0" smtClean="0"/>
              <a:t>&gt;</a:t>
            </a:r>
            <a:r>
              <a:rPr lang="en-GB" sz="1400" dirty="0" err="1" smtClean="0"/>
              <a:t>Color</a:t>
            </a:r>
            <a:r>
              <a:rPr lang="en-GB" sz="1400" dirty="0" smtClean="0"/>
              <a:t>&lt;/</a:t>
            </a:r>
            <a:r>
              <a:rPr lang="en-GB" sz="1400" dirty="0" err="1" smtClean="0"/>
              <a:t>th</a:t>
            </a:r>
            <a:r>
              <a:rPr lang="en-GB" sz="1400" dirty="0" smtClean="0"/>
              <a:t>&gt; </a:t>
            </a:r>
          </a:p>
          <a:p>
            <a:r>
              <a:rPr lang="en-GB" sz="1400" dirty="0" smtClean="0"/>
              <a:t>&lt;td&gt;Yellow&lt;/td&gt; </a:t>
            </a:r>
          </a:p>
          <a:p>
            <a:r>
              <a:rPr lang="en-GB" sz="1400" dirty="0" smtClean="0"/>
              <a:t>&lt;td&gt;Pink&lt;/td&gt; </a:t>
            </a:r>
          </a:p>
          <a:p>
            <a:r>
              <a:rPr lang="en-GB" sz="1400" dirty="0" smtClean="0"/>
              <a:t>&lt;/</a:t>
            </a:r>
            <a:r>
              <a:rPr lang="en-GB" sz="1400" dirty="0" err="1" smtClean="0"/>
              <a:t>tr</a:t>
            </a:r>
            <a:r>
              <a:rPr lang="en-GB" sz="1400" dirty="0" smtClean="0"/>
              <a:t>&gt; &lt;</a:t>
            </a:r>
            <a:r>
              <a:rPr lang="en-GB" sz="1400" dirty="0" err="1" smtClean="0"/>
              <a:t>tr</a:t>
            </a:r>
            <a:r>
              <a:rPr lang="en-GB" sz="1400" dirty="0" smtClean="0"/>
              <a:t>&gt; </a:t>
            </a:r>
          </a:p>
          <a:p>
            <a:r>
              <a:rPr lang="en-GB" sz="1400" dirty="0" smtClean="0"/>
              <a:t>&lt;</a:t>
            </a:r>
            <a:r>
              <a:rPr lang="en-GB" sz="1400" dirty="0" err="1" smtClean="0"/>
              <a:t>th</a:t>
            </a:r>
            <a:r>
              <a:rPr lang="en-GB" sz="1400" dirty="0" smtClean="0"/>
              <a:t>&gt;</a:t>
            </a:r>
            <a:r>
              <a:rPr lang="en-GB" sz="1400" dirty="0" err="1" smtClean="0"/>
              <a:t>Flavor</a:t>
            </a:r>
            <a:r>
              <a:rPr lang="en-GB" sz="1400" dirty="0" smtClean="0"/>
              <a:t>&lt;/</a:t>
            </a:r>
            <a:r>
              <a:rPr lang="en-GB" sz="1400" dirty="0" err="1" smtClean="0"/>
              <a:t>th</a:t>
            </a:r>
            <a:r>
              <a:rPr lang="en-GB" sz="1400" dirty="0" smtClean="0"/>
              <a:t>&gt;</a:t>
            </a:r>
          </a:p>
          <a:p>
            <a:r>
              <a:rPr lang="en-GB" sz="1400" dirty="0" smtClean="0"/>
              <a:t> &lt;td&gt;Mint&lt;/td&gt;</a:t>
            </a:r>
          </a:p>
          <a:p>
            <a:r>
              <a:rPr lang="en-GB" sz="1400" dirty="0" smtClean="0"/>
              <a:t> &lt;td&gt;Walnut&lt;/td&gt;</a:t>
            </a:r>
          </a:p>
          <a:p>
            <a:r>
              <a:rPr lang="en-GB" sz="1400" dirty="0" smtClean="0"/>
              <a:t> &lt;/</a:t>
            </a:r>
            <a:r>
              <a:rPr lang="en-GB" sz="1400" dirty="0" err="1" smtClean="0"/>
              <a:t>tr</a:t>
            </a:r>
            <a:r>
              <a:rPr lang="en-GB" sz="1400" dirty="0" smtClean="0"/>
              <a:t>&gt;</a:t>
            </a:r>
          </a:p>
          <a:p>
            <a:r>
              <a:rPr lang="en-GB" sz="1400" dirty="0" smtClean="0"/>
              <a:t> &lt;/table&gt;</a:t>
            </a:r>
            <a:br>
              <a:rPr lang="en-GB" sz="1400" dirty="0" smtClean="0"/>
            </a:br>
            <a:r>
              <a:rPr lang="en-GB" sz="1400" dirty="0" smtClean="0"/>
              <a:t/>
            </a:r>
            <a:br>
              <a:rPr lang="en-GB" sz="1400" dirty="0" smtClean="0"/>
            </a:br>
            <a:endParaRPr lang="en-US" sz="1400" dirty="0"/>
          </a:p>
        </p:txBody>
      </p:sp>
      <p:graphicFrame>
        <p:nvGraphicFramePr>
          <p:cNvPr id="5" name="Table 4"/>
          <p:cNvGraphicFramePr>
            <a:graphicFrameLocks noGrp="1"/>
          </p:cNvGraphicFramePr>
          <p:nvPr/>
        </p:nvGraphicFramePr>
        <p:xfrm>
          <a:off x="2786050" y="4643446"/>
          <a:ext cx="6096000" cy="1828800"/>
        </p:xfrm>
        <a:graphic>
          <a:graphicData uri="http://schemas.openxmlformats.org/drawingml/2006/table">
            <a:tbl>
              <a:tblPr>
                <a:tableStyleId>{3C2FFA5D-87B4-456A-9821-1D502468CF0F}</a:tableStyleId>
              </a:tblPr>
              <a:tblGrid>
                <a:gridCol w="1524000"/>
                <a:gridCol w="1524000"/>
                <a:gridCol w="1524000"/>
                <a:gridCol w="1524000"/>
              </a:tblGrid>
              <a:tr h="0">
                <a:tc>
                  <a:txBody>
                    <a:bodyPr/>
                    <a:lstStyle/>
                    <a:p>
                      <a:endParaRPr lang="en-US" b="1"/>
                    </a:p>
                  </a:txBody>
                  <a:tcPr anchor="ctr"/>
                </a:tc>
                <a:tc>
                  <a:txBody>
                    <a:bodyPr/>
                    <a:lstStyle/>
                    <a:p>
                      <a:endParaRPr lang="en-US" b="1"/>
                    </a:p>
                  </a:txBody>
                  <a:tcPr anchor="ctr"/>
                </a:tc>
                <a:tc>
                  <a:txBody>
                    <a:bodyPr/>
                    <a:lstStyle/>
                    <a:p>
                      <a:r>
                        <a:rPr lang="en-US"/>
                        <a:t>Bob</a:t>
                      </a:r>
                      <a:endParaRPr lang="en-US" b="1"/>
                    </a:p>
                  </a:txBody>
                  <a:tcPr anchor="ctr"/>
                </a:tc>
                <a:tc>
                  <a:txBody>
                    <a:bodyPr/>
                    <a:lstStyle/>
                    <a:p>
                      <a:r>
                        <a:rPr lang="en-US"/>
                        <a:t>Alice</a:t>
                      </a:r>
                      <a:endParaRPr lang="en-US" b="1"/>
                    </a:p>
                  </a:txBody>
                  <a:tcPr anchor="ctr"/>
                </a:tc>
              </a:tr>
              <a:tr h="0">
                <a:tc rowSpan="2">
                  <a:txBody>
                    <a:bodyPr/>
                    <a:lstStyle/>
                    <a:p>
                      <a:r>
                        <a:rPr lang="en-US"/>
                        <a:t>Favorite</a:t>
                      </a:r>
                      <a:endParaRPr lang="en-US" b="1"/>
                    </a:p>
                  </a:txBody>
                  <a:tcPr anchor="ctr"/>
                </a:tc>
                <a:tc>
                  <a:txBody>
                    <a:bodyPr/>
                    <a:lstStyle/>
                    <a:p>
                      <a:r>
                        <a:rPr lang="en-US"/>
                        <a:t>Color</a:t>
                      </a:r>
                      <a:endParaRPr lang="en-US" b="1"/>
                    </a:p>
                  </a:txBody>
                  <a:tcPr anchor="ctr"/>
                </a:tc>
                <a:tc>
                  <a:txBody>
                    <a:bodyPr/>
                    <a:lstStyle/>
                    <a:p>
                      <a:r>
                        <a:rPr lang="en-US"/>
                        <a:t>Blue</a:t>
                      </a:r>
                    </a:p>
                  </a:txBody>
                  <a:tcPr anchor="ctr"/>
                </a:tc>
                <a:tc>
                  <a:txBody>
                    <a:bodyPr/>
                    <a:lstStyle/>
                    <a:p>
                      <a:r>
                        <a:rPr lang="en-US"/>
                        <a:t>Purple</a:t>
                      </a:r>
                    </a:p>
                  </a:txBody>
                  <a:tcPr anchor="ctr"/>
                </a:tc>
              </a:tr>
              <a:tr h="0">
                <a:tc vMerge="1">
                  <a:txBody>
                    <a:bodyPr/>
                    <a:lstStyle/>
                    <a:p>
                      <a:endParaRPr lang="en-US"/>
                    </a:p>
                  </a:txBody>
                  <a:tcPr/>
                </a:tc>
                <a:tc>
                  <a:txBody>
                    <a:bodyPr/>
                    <a:lstStyle/>
                    <a:p>
                      <a:r>
                        <a:rPr lang="en-US"/>
                        <a:t>Flavor</a:t>
                      </a:r>
                      <a:endParaRPr lang="en-US" b="1"/>
                    </a:p>
                  </a:txBody>
                  <a:tcPr anchor="ctr"/>
                </a:tc>
                <a:tc>
                  <a:txBody>
                    <a:bodyPr/>
                    <a:lstStyle/>
                    <a:p>
                      <a:r>
                        <a:rPr lang="en-US"/>
                        <a:t>Banana</a:t>
                      </a:r>
                    </a:p>
                  </a:txBody>
                  <a:tcPr anchor="ctr"/>
                </a:tc>
                <a:tc>
                  <a:txBody>
                    <a:bodyPr/>
                    <a:lstStyle/>
                    <a:p>
                      <a:r>
                        <a:rPr lang="en-US"/>
                        <a:t>Chocolate</a:t>
                      </a:r>
                    </a:p>
                  </a:txBody>
                  <a:tcPr anchor="ctr"/>
                </a:tc>
              </a:tr>
              <a:tr h="0">
                <a:tc rowSpan="2">
                  <a:txBody>
                    <a:bodyPr/>
                    <a:lstStyle/>
                    <a:p>
                      <a:r>
                        <a:rPr lang="en-US"/>
                        <a:t>Least</a:t>
                      </a:r>
                      <a:br>
                        <a:rPr lang="en-US"/>
                      </a:br>
                      <a:r>
                        <a:rPr lang="en-US"/>
                        <a:t>Favorite</a:t>
                      </a:r>
                      <a:endParaRPr lang="en-US" b="1"/>
                    </a:p>
                  </a:txBody>
                  <a:tcPr anchor="ctr"/>
                </a:tc>
                <a:tc>
                  <a:txBody>
                    <a:bodyPr/>
                    <a:lstStyle/>
                    <a:p>
                      <a:r>
                        <a:rPr lang="en-US"/>
                        <a:t>Color</a:t>
                      </a:r>
                      <a:endParaRPr lang="en-US" b="1"/>
                    </a:p>
                  </a:txBody>
                  <a:tcPr anchor="ctr"/>
                </a:tc>
                <a:tc>
                  <a:txBody>
                    <a:bodyPr/>
                    <a:lstStyle/>
                    <a:p>
                      <a:r>
                        <a:rPr lang="en-US"/>
                        <a:t>Yellow</a:t>
                      </a:r>
                    </a:p>
                  </a:txBody>
                  <a:tcPr anchor="ctr"/>
                </a:tc>
                <a:tc>
                  <a:txBody>
                    <a:bodyPr/>
                    <a:lstStyle/>
                    <a:p>
                      <a:r>
                        <a:rPr lang="en-US"/>
                        <a:t>Pink</a:t>
                      </a:r>
                    </a:p>
                  </a:txBody>
                  <a:tcPr anchor="ctr"/>
                </a:tc>
              </a:tr>
              <a:tr h="0">
                <a:tc vMerge="1">
                  <a:txBody>
                    <a:bodyPr/>
                    <a:lstStyle/>
                    <a:p>
                      <a:endParaRPr lang="en-US"/>
                    </a:p>
                  </a:txBody>
                  <a:tcPr/>
                </a:tc>
                <a:tc>
                  <a:txBody>
                    <a:bodyPr/>
                    <a:lstStyle/>
                    <a:p>
                      <a:r>
                        <a:rPr lang="en-US"/>
                        <a:t>Flavor</a:t>
                      </a:r>
                      <a:endParaRPr lang="en-US" b="1"/>
                    </a:p>
                  </a:txBody>
                  <a:tcPr anchor="ctr"/>
                </a:tc>
                <a:tc>
                  <a:txBody>
                    <a:bodyPr/>
                    <a:lstStyle/>
                    <a:p>
                      <a:r>
                        <a:rPr lang="en-US"/>
                        <a:t>Mint</a:t>
                      </a:r>
                    </a:p>
                  </a:txBody>
                  <a:tcPr anchor="ctr"/>
                </a:tc>
                <a:tc>
                  <a:txBody>
                    <a:bodyPr/>
                    <a:lstStyle/>
                    <a:p>
                      <a:r>
                        <a:rPr lang="en-US" dirty="0"/>
                        <a:t>Walnut</a:t>
                      </a:r>
                    </a:p>
                  </a:txBody>
                  <a:tcPr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normAutofit fontScale="90000"/>
          </a:bodyPr>
          <a:lstStyle/>
          <a:p>
            <a:r>
              <a:rPr lang="en-IN" dirty="0" smtClean="0"/>
              <a:t>Table background </a:t>
            </a:r>
            <a:r>
              <a:rPr lang="en-IN" dirty="0" err="1" smtClean="0"/>
              <a:t>color</a:t>
            </a:r>
            <a:endParaRPr lang="en-US" dirty="0"/>
          </a:p>
        </p:txBody>
      </p:sp>
      <p:sp>
        <p:nvSpPr>
          <p:cNvPr id="3" name="Content Placeholder 2"/>
          <p:cNvSpPr>
            <a:spLocks noGrp="1"/>
          </p:cNvSpPr>
          <p:nvPr>
            <p:ph sz="quarter" idx="1"/>
          </p:nvPr>
        </p:nvSpPr>
        <p:spPr>
          <a:xfrm>
            <a:off x="914400" y="1000108"/>
            <a:ext cx="7772400" cy="5019692"/>
          </a:xfrm>
        </p:spPr>
        <p:txBody>
          <a:bodyPr/>
          <a:lstStyle/>
          <a:p>
            <a:pPr fontAlgn="base"/>
            <a:r>
              <a:rPr lang="en-GB" dirty="0" smtClean="0"/>
              <a:t>The </a:t>
            </a:r>
            <a:r>
              <a:rPr lang="en-GB" b="1" dirty="0" smtClean="0"/>
              <a:t>HTML &lt;table&gt; </a:t>
            </a:r>
            <a:r>
              <a:rPr lang="en-GB" b="1" dirty="0" err="1" smtClean="0"/>
              <a:t>bgcolor</a:t>
            </a:r>
            <a:r>
              <a:rPr lang="en-GB" b="1" dirty="0" smtClean="0"/>
              <a:t> Attribute</a:t>
            </a:r>
            <a:r>
              <a:rPr lang="en-GB" dirty="0" smtClean="0"/>
              <a:t> is use to </a:t>
            </a:r>
            <a:r>
              <a:rPr lang="en-GB" i="1" dirty="0" smtClean="0"/>
              <a:t>specify the background </a:t>
            </a:r>
            <a:r>
              <a:rPr lang="en-GB" i="1" dirty="0" err="1" smtClean="0"/>
              <a:t>color</a:t>
            </a:r>
            <a:r>
              <a:rPr lang="en-GB" i="1" dirty="0" smtClean="0"/>
              <a:t> of a table</a:t>
            </a:r>
            <a:r>
              <a:rPr lang="en-GB" dirty="0" smtClean="0"/>
              <a:t>.</a:t>
            </a:r>
            <a:br>
              <a:rPr lang="en-GB" dirty="0" smtClean="0"/>
            </a:br>
            <a:r>
              <a:rPr lang="en-GB" b="1" dirty="0" smtClean="0"/>
              <a:t>Syntax:</a:t>
            </a:r>
            <a:r>
              <a:rPr lang="en-GB" dirty="0" smtClean="0"/>
              <a:t> </a:t>
            </a:r>
            <a:br>
              <a:rPr lang="en-GB" dirty="0" smtClean="0"/>
            </a:br>
            <a:r>
              <a:rPr lang="en-GB" dirty="0" smtClean="0"/>
              <a:t> </a:t>
            </a:r>
            <a:r>
              <a:rPr lang="en-GB" dirty="0" smtClean="0">
                <a:solidFill>
                  <a:srgbClr val="FF0000"/>
                </a:solidFill>
              </a:rPr>
              <a:t>&lt;</a:t>
            </a:r>
            <a:r>
              <a:rPr lang="en-GB" dirty="0" smtClean="0">
                <a:solidFill>
                  <a:srgbClr val="FF0000"/>
                </a:solidFill>
              </a:rPr>
              <a:t>table </a:t>
            </a:r>
            <a:r>
              <a:rPr lang="en-GB" dirty="0" err="1" smtClean="0">
                <a:solidFill>
                  <a:srgbClr val="FF0000"/>
                </a:solidFill>
              </a:rPr>
              <a:t>bgcolor</a:t>
            </a:r>
            <a:r>
              <a:rPr lang="en-GB" dirty="0" smtClean="0">
                <a:solidFill>
                  <a:srgbClr val="FF0000"/>
                </a:solidFill>
              </a:rPr>
              <a:t>="</a:t>
            </a:r>
            <a:r>
              <a:rPr lang="en-GB" dirty="0" err="1" smtClean="0">
                <a:solidFill>
                  <a:srgbClr val="FF0000"/>
                </a:solidFill>
              </a:rPr>
              <a:t>color_name</a:t>
            </a:r>
            <a:r>
              <a:rPr lang="en-GB" dirty="0" smtClean="0">
                <a:solidFill>
                  <a:srgbClr val="FF0000"/>
                </a:solidFill>
              </a:rPr>
              <a:t> | </a:t>
            </a:r>
            <a:r>
              <a:rPr lang="en-GB" dirty="0" err="1" smtClean="0">
                <a:solidFill>
                  <a:srgbClr val="FF0000"/>
                </a:solidFill>
              </a:rPr>
              <a:t>hex_number</a:t>
            </a:r>
            <a:r>
              <a:rPr lang="en-GB" dirty="0" smtClean="0">
                <a:solidFill>
                  <a:srgbClr val="FF0000"/>
                </a:solidFill>
              </a:rPr>
              <a:t> | </a:t>
            </a:r>
            <a:r>
              <a:rPr lang="en-GB" dirty="0" err="1" smtClean="0">
                <a:solidFill>
                  <a:srgbClr val="FF0000"/>
                </a:solidFill>
              </a:rPr>
              <a:t>rgb_number</a:t>
            </a:r>
            <a:r>
              <a:rPr lang="en-GB" dirty="0" smtClean="0">
                <a:solidFill>
                  <a:srgbClr val="FF0000"/>
                </a:solidFill>
              </a:rPr>
              <a:t>"&gt;</a:t>
            </a:r>
            <a:endParaRPr lang="en-US" dirty="0">
              <a:solidFill>
                <a:srgbClr val="FF0000"/>
              </a:solidFill>
            </a:endParaRPr>
          </a:p>
        </p:txBody>
      </p:sp>
      <p:sp>
        <p:nvSpPr>
          <p:cNvPr id="4" name="Rectangle 3"/>
          <p:cNvSpPr/>
          <p:nvPr/>
        </p:nvSpPr>
        <p:spPr>
          <a:xfrm>
            <a:off x="714348" y="3500438"/>
            <a:ext cx="7929618" cy="2031325"/>
          </a:xfrm>
          <a:prstGeom prst="rect">
            <a:avLst/>
          </a:prstGeom>
        </p:spPr>
        <p:txBody>
          <a:bodyPr wrap="square">
            <a:spAutoFit/>
          </a:bodyPr>
          <a:lstStyle/>
          <a:p>
            <a:pPr fontAlgn="base"/>
            <a:r>
              <a:rPr lang="en-GB" b="1" dirty="0" smtClean="0"/>
              <a:t>Attribute Values:</a:t>
            </a:r>
            <a:r>
              <a:rPr lang="en-GB" dirty="0" smtClean="0"/>
              <a:t> </a:t>
            </a:r>
            <a:br>
              <a:rPr lang="en-GB" dirty="0" smtClean="0"/>
            </a:br>
            <a:r>
              <a:rPr lang="en-GB" dirty="0" smtClean="0"/>
              <a:t> </a:t>
            </a:r>
          </a:p>
          <a:p>
            <a:pPr fontAlgn="base"/>
            <a:r>
              <a:rPr lang="en-GB" b="1" dirty="0" err="1" smtClean="0"/>
              <a:t>color_name</a:t>
            </a:r>
            <a:r>
              <a:rPr lang="en-GB" b="1" dirty="0" smtClean="0"/>
              <a:t>:</a:t>
            </a:r>
            <a:r>
              <a:rPr lang="en-GB" dirty="0" smtClean="0"/>
              <a:t> It sets the text </a:t>
            </a:r>
            <a:r>
              <a:rPr lang="en-GB" dirty="0" err="1" smtClean="0"/>
              <a:t>color</a:t>
            </a:r>
            <a:r>
              <a:rPr lang="en-GB" dirty="0" smtClean="0"/>
              <a:t> by using the </a:t>
            </a:r>
            <a:r>
              <a:rPr lang="en-GB" dirty="0" err="1" smtClean="0"/>
              <a:t>color</a:t>
            </a:r>
            <a:r>
              <a:rPr lang="en-GB" dirty="0" smtClean="0"/>
              <a:t> name. For example </a:t>
            </a:r>
            <a:r>
              <a:rPr lang="en-GB" b="1" dirty="0" smtClean="0"/>
              <a:t>“red”</a:t>
            </a:r>
            <a:r>
              <a:rPr lang="en-GB" dirty="0" smtClean="0"/>
              <a:t>.</a:t>
            </a:r>
          </a:p>
          <a:p>
            <a:pPr fontAlgn="base"/>
            <a:r>
              <a:rPr lang="en-GB" b="1" dirty="0" err="1" smtClean="0"/>
              <a:t>hex_number</a:t>
            </a:r>
            <a:r>
              <a:rPr lang="en-GB" b="1" dirty="0" smtClean="0"/>
              <a:t>:</a:t>
            </a:r>
            <a:r>
              <a:rPr lang="en-GB" dirty="0" smtClean="0"/>
              <a:t> It sets the text </a:t>
            </a:r>
            <a:r>
              <a:rPr lang="en-GB" dirty="0" err="1" smtClean="0"/>
              <a:t>color</a:t>
            </a:r>
            <a:r>
              <a:rPr lang="en-GB" dirty="0" smtClean="0"/>
              <a:t> by using the </a:t>
            </a:r>
            <a:r>
              <a:rPr lang="en-GB" dirty="0" err="1" smtClean="0"/>
              <a:t>color</a:t>
            </a:r>
            <a:r>
              <a:rPr lang="en-GB" dirty="0" smtClean="0"/>
              <a:t> hex code. For example </a:t>
            </a:r>
            <a:r>
              <a:rPr lang="en-GB" b="1" dirty="0" smtClean="0"/>
              <a:t>“#0000ff”</a:t>
            </a:r>
            <a:r>
              <a:rPr lang="en-GB" dirty="0" smtClean="0"/>
              <a:t>.</a:t>
            </a:r>
          </a:p>
          <a:p>
            <a:pPr fontAlgn="base"/>
            <a:r>
              <a:rPr lang="en-GB" b="1" dirty="0" err="1" smtClean="0"/>
              <a:t>rgb_number</a:t>
            </a:r>
            <a:r>
              <a:rPr lang="en-GB" b="1" dirty="0" smtClean="0"/>
              <a:t>:</a:t>
            </a:r>
            <a:r>
              <a:rPr lang="en-GB" dirty="0" smtClean="0"/>
              <a:t> It sets the text </a:t>
            </a:r>
            <a:r>
              <a:rPr lang="en-GB" dirty="0" err="1" smtClean="0"/>
              <a:t>color</a:t>
            </a:r>
            <a:r>
              <a:rPr lang="en-GB" dirty="0" smtClean="0"/>
              <a:t> by using the </a:t>
            </a:r>
            <a:r>
              <a:rPr lang="en-GB" dirty="0" err="1" smtClean="0"/>
              <a:t>rgb</a:t>
            </a:r>
            <a:r>
              <a:rPr lang="en-GB" dirty="0" smtClean="0"/>
              <a:t> code. For example: </a:t>
            </a:r>
            <a:r>
              <a:rPr lang="en-GB" b="1" dirty="0" smtClean="0"/>
              <a:t>“RGB(0, 153, 0)”</a:t>
            </a:r>
            <a:r>
              <a:rPr lang="en-GB" dirty="0" smtClean="0"/>
              <a:t> .</a:t>
            </a:r>
          </a:p>
          <a:p>
            <a:pPr fontAlgn="base"/>
            <a:r>
              <a:rPr lang="en-GB" b="1" dirty="0" smtClean="0"/>
              <a:t>Note:</a:t>
            </a:r>
            <a:r>
              <a:rPr lang="en-GB" dirty="0" smtClean="0"/>
              <a:t> The &lt;table&gt; </a:t>
            </a:r>
            <a:r>
              <a:rPr lang="en-GB" dirty="0" err="1" smtClean="0"/>
              <a:t>bgcolor</a:t>
            </a:r>
            <a:r>
              <a:rPr lang="en-GB" dirty="0" smtClean="0"/>
              <a:t> Attribute is not supported by HTML 5 instead of using this we can use CSS background-</a:t>
            </a:r>
            <a:r>
              <a:rPr lang="en-GB" dirty="0" err="1" smtClean="0"/>
              <a:t>color</a:t>
            </a:r>
            <a:r>
              <a:rPr lang="en-GB" dirty="0" smtClean="0"/>
              <a:t> property. .</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74</TotalTime>
  <Words>544</Words>
  <Application>Microsoft Office PowerPoint</Application>
  <PresentationFormat>On-screen Show (4:3)</PresentationFormat>
  <Paragraphs>183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HTML Table</vt:lpstr>
      <vt:lpstr>Slide 2</vt:lpstr>
      <vt:lpstr>Slide 3</vt:lpstr>
      <vt:lpstr>HTML Table Tags </vt:lpstr>
      <vt:lpstr>HTML Border attribute</vt:lpstr>
      <vt:lpstr>HTML table with caption</vt:lpstr>
      <vt:lpstr>What does colspan= do?</vt:lpstr>
      <vt:lpstr>What does rowspan= do? Allows a single table cell to span the height of more than one cell or row.  </vt:lpstr>
      <vt:lpstr>Table background color</vt:lpstr>
      <vt:lpstr>Slide 10</vt:lpstr>
      <vt:lpstr>&lt;td&gt; bgcolor Attribute</vt:lpstr>
      <vt:lpstr>Slide 12</vt:lpstr>
      <vt:lpstr>HTML &lt;colgroup&gt; Tag </vt:lpstr>
      <vt:lpstr>The &lt;tbody&gt; tag is used to group the body content in an HTML table.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Table</dc:title>
  <dc:creator>b</dc:creator>
  <cp:lastModifiedBy>b</cp:lastModifiedBy>
  <cp:revision>11</cp:revision>
  <dcterms:created xsi:type="dcterms:W3CDTF">2023-01-24T11:15:47Z</dcterms:created>
  <dcterms:modified xsi:type="dcterms:W3CDTF">2023-01-27T04:08:05Z</dcterms:modified>
</cp:coreProperties>
</file>