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9FA996-F467-4310-9642-6CFBEFF3F882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E6D934-8E61-401C-97E2-BDD7E86629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table in  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Input Type Reset</a:t>
            </a:r>
            <a:br>
              <a:rPr lang="en-GB" sz="2000" b="1" dirty="0" smtClean="0">
                <a:solidFill>
                  <a:srgbClr val="C00000"/>
                </a:solidFill>
              </a:rPr>
            </a:br>
            <a:r>
              <a:rPr lang="en-GB" sz="2000" b="1" dirty="0" smtClean="0">
                <a:solidFill>
                  <a:srgbClr val="C00000"/>
                </a:solidFill>
              </a:rPr>
              <a:t>&lt;input type="reset"&gt; </a:t>
            </a:r>
            <a:r>
              <a:rPr lang="en-GB" sz="2000" dirty="0" smtClean="0">
                <a:solidFill>
                  <a:schemeClr val="tx1"/>
                </a:solidFill>
              </a:rPr>
              <a:t>defines a </a:t>
            </a:r>
            <a:r>
              <a:rPr lang="en-GB" sz="2000" b="1" dirty="0" smtClean="0">
                <a:solidFill>
                  <a:schemeClr val="tx1"/>
                </a:solidFill>
              </a:rPr>
              <a:t>reset button</a:t>
            </a:r>
            <a:r>
              <a:rPr lang="en-GB" sz="2000" dirty="0" smtClean="0">
                <a:solidFill>
                  <a:schemeClr val="tx1"/>
                </a:solidFill>
              </a:rPr>
              <a:t> that will reset all form values to their default values: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500174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 action="/action_page.php"&gt;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&lt;label for="</a:t>
            </a:r>
            <a:r>
              <a:rPr lang="en-US" b="1" dirty="0" err="1" smtClean="0">
                <a:solidFill>
                  <a:srgbClr val="FF0000"/>
                </a:solidFill>
              </a:rPr>
              <a:t>fname</a:t>
            </a:r>
            <a:r>
              <a:rPr lang="en-US" b="1" dirty="0" smtClean="0">
                <a:solidFill>
                  <a:srgbClr val="FF0000"/>
                </a:solidFill>
              </a:rPr>
              <a:t>"&gt;First name:&lt;/label&gt;&lt;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value="John"&gt;&lt;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&lt;label for="</a:t>
            </a:r>
            <a:r>
              <a:rPr lang="en-US" b="1" dirty="0" err="1" smtClean="0">
                <a:solidFill>
                  <a:srgbClr val="FF0000"/>
                </a:solidFill>
              </a:rPr>
              <a:t>lname</a:t>
            </a:r>
            <a:r>
              <a:rPr lang="en-US" b="1" dirty="0" smtClean="0">
                <a:solidFill>
                  <a:srgbClr val="FF0000"/>
                </a:solidFill>
              </a:rPr>
              <a:t>"&gt;Last name:&lt;/label&gt;&lt;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lname</a:t>
            </a:r>
            <a:r>
              <a:rPr lang="en-US" dirty="0" smtClean="0"/>
              <a:t>" name="</a:t>
            </a:r>
            <a:r>
              <a:rPr lang="en-US" dirty="0" err="1" smtClean="0"/>
              <a:t>lname</a:t>
            </a:r>
            <a:r>
              <a:rPr lang="en-US" dirty="0" smtClean="0"/>
              <a:t>" value="Doe"&gt;&lt;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 &lt;input type="submit" value="Submit"&gt;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&lt;input type="reset"&gt;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17020" t="26367" r="40154" b="49219"/>
          <a:stretch>
            <a:fillRect/>
          </a:stretch>
        </p:blipFill>
        <p:spPr bwMode="auto">
          <a:xfrm>
            <a:off x="2214546" y="3714752"/>
            <a:ext cx="55721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Input Type Radio</a:t>
            </a:r>
            <a:br>
              <a:rPr lang="en-GB" sz="2000" b="1" dirty="0" smtClean="0">
                <a:solidFill>
                  <a:srgbClr val="FF0000"/>
                </a:solidFill>
              </a:rPr>
            </a:br>
            <a:r>
              <a:rPr lang="en-GB" sz="2000" b="1" dirty="0" smtClean="0">
                <a:solidFill>
                  <a:srgbClr val="FF0000"/>
                </a:solidFill>
              </a:rPr>
              <a:t>&lt;input type="radio"&gt; </a:t>
            </a:r>
            <a:r>
              <a:rPr lang="en-GB" sz="2000" dirty="0" smtClean="0">
                <a:solidFill>
                  <a:schemeClr val="tx1"/>
                </a:solidFill>
              </a:rPr>
              <a:t>defines a </a:t>
            </a:r>
            <a:r>
              <a:rPr lang="en-GB" sz="2000" b="1" dirty="0" smtClean="0">
                <a:solidFill>
                  <a:schemeClr val="tx1"/>
                </a:solidFill>
              </a:rPr>
              <a:t>radio button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Radio buttons let a user select ONLY ONE of a limited number of choices: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285860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&lt;input type="radio" id="html" name="</a:t>
            </a:r>
            <a:r>
              <a:rPr lang="en-US" b="1" dirty="0" err="1" smtClean="0">
                <a:solidFill>
                  <a:srgbClr val="FF0000"/>
                </a:solidFill>
              </a:rPr>
              <a:t>fav_language</a:t>
            </a:r>
            <a:r>
              <a:rPr lang="en-US" b="1" dirty="0" smtClean="0">
                <a:solidFill>
                  <a:srgbClr val="FF0000"/>
                </a:solidFill>
              </a:rPr>
              <a:t>" value="HTML"&gt;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&lt;label for="html"&gt;HTML&lt;/label&gt;&lt;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&lt;input type="radio" id="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r>
              <a:rPr lang="en-US" b="1" dirty="0" smtClean="0">
                <a:solidFill>
                  <a:srgbClr val="FF0000"/>
                </a:solidFill>
              </a:rPr>
              <a:t>" name="</a:t>
            </a:r>
            <a:r>
              <a:rPr lang="en-US" b="1" dirty="0" err="1" smtClean="0">
                <a:solidFill>
                  <a:srgbClr val="FF0000"/>
                </a:solidFill>
              </a:rPr>
              <a:t>fav_language</a:t>
            </a:r>
            <a:r>
              <a:rPr lang="en-US" b="1" dirty="0" smtClean="0">
                <a:solidFill>
                  <a:srgbClr val="FF0000"/>
                </a:solidFill>
              </a:rPr>
              <a:t>" value="CSS"&gt;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css</a:t>
            </a:r>
            <a:r>
              <a:rPr lang="en-US" dirty="0" smtClean="0"/>
              <a:t>"&gt;CSS&lt;/label&gt;&lt;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&lt;input type="radio" id="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" name="</a:t>
            </a:r>
            <a:r>
              <a:rPr lang="en-US" b="1" dirty="0" err="1" smtClean="0">
                <a:solidFill>
                  <a:srgbClr val="FF0000"/>
                </a:solidFill>
              </a:rPr>
              <a:t>fav_language</a:t>
            </a:r>
            <a:r>
              <a:rPr lang="en-US" b="1" dirty="0" smtClean="0">
                <a:solidFill>
                  <a:srgbClr val="FF0000"/>
                </a:solidFill>
              </a:rPr>
              <a:t>" value="JavaScript"&gt;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&lt;label for="</a:t>
            </a:r>
            <a:r>
              <a:rPr lang="en-US" dirty="0" err="1" smtClean="0"/>
              <a:t>javascript</a:t>
            </a:r>
            <a:r>
              <a:rPr lang="en-US" dirty="0" smtClean="0"/>
              <a:t>"&gt;JavaScript&lt;/label&gt;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17020" t="28320" r="41801" b="59961"/>
          <a:stretch>
            <a:fillRect/>
          </a:stretch>
        </p:blipFill>
        <p:spPr bwMode="auto">
          <a:xfrm>
            <a:off x="2000232" y="3857628"/>
            <a:ext cx="535785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>
            <a:normAutofit fontScale="90000"/>
          </a:bodyPr>
          <a:lstStyle/>
          <a:p>
            <a:r>
              <a:rPr lang="en-GB" sz="1800" b="1" i="1" dirty="0" smtClean="0">
                <a:solidFill>
                  <a:srgbClr val="FF0000"/>
                </a:solidFill>
              </a:rPr>
              <a:t>Input Type Checkbox</a:t>
            </a:r>
            <a:br>
              <a:rPr lang="en-GB" sz="1800" b="1" i="1" dirty="0" smtClean="0">
                <a:solidFill>
                  <a:srgbClr val="FF0000"/>
                </a:solidFill>
              </a:rPr>
            </a:br>
            <a:r>
              <a:rPr lang="en-GB" sz="1800" b="1" i="1" dirty="0" smtClean="0">
                <a:solidFill>
                  <a:srgbClr val="FF0000"/>
                </a:solidFill>
              </a:rPr>
              <a:t>&lt;input type="checkbox"&gt;</a:t>
            </a:r>
            <a:r>
              <a:rPr lang="en-GB" sz="1800" dirty="0" smtClean="0">
                <a:solidFill>
                  <a:schemeClr val="tx1"/>
                </a:solidFill>
              </a:rPr>
              <a:t> defines a </a:t>
            </a:r>
            <a:r>
              <a:rPr lang="en-GB" sz="1800" b="1" dirty="0" smtClean="0">
                <a:solidFill>
                  <a:schemeClr val="tx1"/>
                </a:solidFill>
              </a:rPr>
              <a:t>checkbox</a:t>
            </a:r>
            <a:r>
              <a:rPr lang="en-GB" sz="1800" dirty="0" smtClean="0">
                <a:solidFill>
                  <a:schemeClr val="tx1"/>
                </a:solidFill>
              </a:rPr>
              <a:t>.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Checkboxes let a user select ZERO or MORE options of a limited number of choices.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1214422"/>
            <a:ext cx="7715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smtClean="0">
                <a:solidFill>
                  <a:srgbClr val="FF0000"/>
                </a:solidFill>
              </a:rPr>
              <a:t>input type="checkbox" id="vehicle1" name="vehicle1" value="Bike"&gt;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  &lt;label for="vehicle1"&gt; I have a bike&lt;/label&gt;&lt;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smtClean="0">
                <a:solidFill>
                  <a:srgbClr val="FF0000"/>
                </a:solidFill>
              </a:rPr>
              <a:t>&lt;input type="checkbox" id="vehicle2" name="vehicle2" value="Car"&gt;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  &lt;label for="vehicle2"&gt; I have a car&lt;/label&gt;&lt;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dirty="0" smtClean="0">
                <a:solidFill>
                  <a:srgbClr val="FF0000"/>
                </a:solidFill>
              </a:rPr>
              <a:t>&lt;input type="checkbox" id="vehicle3" name="vehicle3" value="Boat"&gt;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  &lt;label for="vehicle3"&gt; I have a boat&lt;/label&gt;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18118" t="38086" r="35761" b="48242"/>
          <a:stretch>
            <a:fillRect/>
          </a:stretch>
        </p:blipFill>
        <p:spPr bwMode="auto">
          <a:xfrm>
            <a:off x="1500166" y="3786190"/>
            <a:ext cx="600079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200" b="1" dirty="0" smtClean="0">
                <a:solidFill>
                  <a:srgbClr val="C00000"/>
                </a:solidFill>
              </a:rPr>
              <a:t>Input Type Button</a:t>
            </a:r>
            <a:br>
              <a:rPr lang="en-GB" sz="2200" b="1" dirty="0" smtClean="0">
                <a:solidFill>
                  <a:srgbClr val="C00000"/>
                </a:solidFill>
              </a:rPr>
            </a:br>
            <a:r>
              <a:rPr lang="en-GB" sz="2200" b="1" dirty="0" smtClean="0">
                <a:solidFill>
                  <a:srgbClr val="C00000"/>
                </a:solidFill>
              </a:rPr>
              <a:t>&lt;input type="button"&gt;</a:t>
            </a:r>
            <a:r>
              <a:rPr lang="en-GB" sz="2200" dirty="0" smtClean="0">
                <a:solidFill>
                  <a:schemeClr val="tx1"/>
                </a:solidFill>
              </a:rPr>
              <a:t> defines a </a:t>
            </a:r>
            <a:r>
              <a:rPr lang="en-GB" sz="2200" b="1" dirty="0" smtClean="0">
                <a:solidFill>
                  <a:schemeClr val="tx1"/>
                </a:solidFill>
              </a:rPr>
              <a:t>button</a:t>
            </a:r>
            <a:r>
              <a:rPr lang="en-GB" sz="2200" dirty="0" smtClean="0">
                <a:solidFill>
                  <a:schemeClr val="tx1"/>
                </a:solidFill>
              </a:rPr>
              <a:t>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1500174"/>
            <a:ext cx="7429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&lt;input type="button" </a:t>
            </a:r>
            <a:r>
              <a:rPr lang="en-GB" dirty="0" err="1" smtClean="0"/>
              <a:t>onclick</a:t>
            </a:r>
            <a:r>
              <a:rPr lang="en-GB" dirty="0" smtClean="0"/>
              <a:t>="alert('Hello World!')" value="Click Me!"&gt;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 clicking click me button – Hello World  will be displayed on web browser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Input Type Date</a:t>
            </a:r>
            <a:br>
              <a:rPr lang="en-GB" sz="2000" b="1" dirty="0" smtClean="0">
                <a:solidFill>
                  <a:srgbClr val="C00000"/>
                </a:solidFill>
              </a:rPr>
            </a:br>
            <a:r>
              <a:rPr lang="en-GB" sz="2000" b="1" dirty="0" smtClean="0">
                <a:solidFill>
                  <a:srgbClr val="C00000"/>
                </a:solidFill>
              </a:rPr>
              <a:t>The &lt;input type="date"&gt;</a:t>
            </a:r>
            <a:r>
              <a:rPr lang="en-GB" sz="2000" dirty="0" smtClean="0">
                <a:solidFill>
                  <a:srgbClr val="C00000"/>
                </a:solidFill>
              </a:rPr>
              <a:t> </a:t>
            </a:r>
            <a:r>
              <a:rPr lang="en-GB" sz="2000" dirty="0" smtClean="0">
                <a:solidFill>
                  <a:schemeClr val="tx1"/>
                </a:solidFill>
              </a:rPr>
              <a:t>is used for input fields that should contain a date.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Depending on browser support, a date picker can show up in the input field.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1285860"/>
            <a:ext cx="51435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&lt;!DOCTYPE html&gt;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&lt;body&gt;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&lt;h2&gt;Date Field&lt;/h2&gt;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&lt;p&gt;The &lt;strong&gt;input type="date"&lt;/strong&gt; is used for input fields that should contain a date.&lt;/p&gt;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&lt;form action="/action_page.php"&gt;</a:t>
            </a:r>
          </a:p>
          <a:p>
            <a:r>
              <a:rPr lang="en-US" sz="1400" dirty="0" smtClean="0"/>
              <a:t>  &lt;label for="birthday"&gt;Birthday:&lt;/label&gt;</a:t>
            </a:r>
          </a:p>
          <a:p>
            <a:r>
              <a:rPr lang="en-US" sz="1400" dirty="0" smtClean="0"/>
              <a:t>  &lt;input type="date" id="birthday" name="birthday"&gt;</a:t>
            </a:r>
          </a:p>
          <a:p>
            <a:r>
              <a:rPr lang="en-US" sz="1400" dirty="0" smtClean="0"/>
              <a:t>  &lt;input type="submit" value="Submit"&gt;</a:t>
            </a:r>
          </a:p>
          <a:p>
            <a:r>
              <a:rPr lang="en-US" sz="1400" dirty="0" smtClean="0"/>
              <a:t>&lt;/form&gt;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&lt;p&gt;&lt;strong&gt;Note:&lt;/strong&gt; type="date" is not supported in Internet Explorer 11 or prior Safari 14.1.&lt;/p&gt;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  <a:endParaRPr lang="en-US" sz="1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50513" t="33203" r="11603" b="44336"/>
          <a:stretch>
            <a:fillRect/>
          </a:stretch>
        </p:blipFill>
        <p:spPr bwMode="auto">
          <a:xfrm>
            <a:off x="3786182" y="5000636"/>
            <a:ext cx="492922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43998" cy="1143000"/>
          </a:xfrm>
        </p:spPr>
        <p:txBody>
          <a:bodyPr>
            <a:normAutofit fontScale="90000"/>
          </a:bodyPr>
          <a:lstStyle/>
          <a:p>
            <a:r>
              <a:rPr lang="en-GB" sz="1300" b="1" dirty="0" smtClean="0">
                <a:solidFill>
                  <a:schemeClr val="tx1"/>
                </a:solidFill>
              </a:rPr>
              <a:t>Input Type Email</a:t>
            </a:r>
            <a:br>
              <a:rPr lang="en-GB" sz="1300" b="1" dirty="0" smtClean="0">
                <a:solidFill>
                  <a:schemeClr val="tx1"/>
                </a:solidFill>
              </a:rPr>
            </a:br>
            <a:r>
              <a:rPr lang="en-GB" sz="1300" b="1" dirty="0" smtClean="0">
                <a:solidFill>
                  <a:schemeClr val="tx1"/>
                </a:solidFill>
              </a:rPr>
              <a:t>The &lt;input type="email"&gt; </a:t>
            </a:r>
            <a:r>
              <a:rPr lang="en-GB" sz="1600" dirty="0" smtClean="0">
                <a:solidFill>
                  <a:srgbClr val="0070C0"/>
                </a:solidFill>
              </a:rPr>
              <a:t>is used for input fields that should contain an e-mail address.</a:t>
            </a:r>
            <a:br>
              <a:rPr lang="en-GB" sz="1600" dirty="0" smtClean="0">
                <a:solidFill>
                  <a:srgbClr val="0070C0"/>
                </a:solidFill>
              </a:rPr>
            </a:br>
            <a:r>
              <a:rPr lang="en-GB" sz="1600" dirty="0" smtClean="0">
                <a:solidFill>
                  <a:srgbClr val="0070C0"/>
                </a:solidFill>
              </a:rPr>
              <a:t>Depending on browser support, the e-mail address can be automatically validated when submitted.</a:t>
            </a:r>
            <a:br>
              <a:rPr lang="en-GB" sz="1600" dirty="0" smtClean="0">
                <a:solidFill>
                  <a:srgbClr val="0070C0"/>
                </a:solidFill>
              </a:rPr>
            </a:br>
            <a:r>
              <a:rPr lang="en-GB" sz="1600" dirty="0" smtClean="0">
                <a:solidFill>
                  <a:srgbClr val="0070C0"/>
                </a:solidFill>
              </a:rPr>
              <a:t>Some </a:t>
            </a:r>
            <a:r>
              <a:rPr lang="en-GB" sz="1600" dirty="0" err="1" smtClean="0">
                <a:solidFill>
                  <a:srgbClr val="0070C0"/>
                </a:solidFill>
              </a:rPr>
              <a:t>smartphones</a:t>
            </a:r>
            <a:r>
              <a:rPr lang="en-GB" sz="1600" dirty="0" smtClean="0">
                <a:solidFill>
                  <a:srgbClr val="0070C0"/>
                </a:solidFill>
              </a:rPr>
              <a:t> recognize the email type, and add ".com" to the keyboard to match email input.</a:t>
            </a:r>
            <a:br>
              <a:rPr lang="en-GB" sz="1600" dirty="0" smtClean="0">
                <a:solidFill>
                  <a:srgbClr val="0070C0"/>
                </a:solidFill>
              </a:rPr>
            </a:b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52864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&lt;!DOCTYPE html&gt;</a:t>
            </a:r>
          </a:p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&lt;body&gt;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&lt;h2&gt;Email Field&lt;/h2&gt;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&lt;p&gt;The &lt;strong&gt;input type="email"&lt;/strong&gt; is used for input fields that should contain an e-mail address:&lt;/p&gt;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&lt;form action="/action_page.php"&gt;</a:t>
            </a:r>
          </a:p>
          <a:p>
            <a:r>
              <a:rPr lang="en-US" sz="1600" dirty="0" smtClean="0"/>
              <a:t>  &lt;label for="email"&gt;Enter your email:&lt;/label&gt;</a:t>
            </a:r>
          </a:p>
          <a:p>
            <a:r>
              <a:rPr lang="en-US" sz="1600" dirty="0" smtClean="0"/>
              <a:t>  &lt;input type="email" id="email" name="email"&gt;</a:t>
            </a:r>
          </a:p>
          <a:p>
            <a:r>
              <a:rPr lang="en-US" sz="1600" dirty="0" smtClean="0"/>
              <a:t>  &lt;input type="submit" value="Submit"&gt;</a:t>
            </a:r>
          </a:p>
          <a:p>
            <a:r>
              <a:rPr lang="en-US" sz="1600" dirty="0" smtClean="0"/>
              <a:t>&lt;/form&gt;</a:t>
            </a:r>
          </a:p>
          <a:p>
            <a:endParaRPr lang="en-US" sz="1600" dirty="0" smtClean="0"/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50513" t="34180" r="6661" b="46289"/>
          <a:stretch>
            <a:fillRect/>
          </a:stretch>
        </p:blipFill>
        <p:spPr bwMode="auto">
          <a:xfrm>
            <a:off x="2928926" y="5000636"/>
            <a:ext cx="55721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200" b="1" dirty="0" smtClean="0"/>
              <a:t>Input Type Image</a:t>
            </a:r>
            <a:br>
              <a:rPr lang="en-GB" sz="2200" b="1" dirty="0" smtClean="0"/>
            </a:br>
            <a:r>
              <a:rPr lang="en-GB" sz="2200" b="1" dirty="0" smtClean="0"/>
              <a:t>The &lt;input type="image"&gt;</a:t>
            </a:r>
            <a:r>
              <a:rPr lang="en-GB" sz="2200" dirty="0" smtClean="0"/>
              <a:t> defines an image as a submit button.</a:t>
            </a:r>
            <a:br>
              <a:rPr lang="en-GB" sz="2200" dirty="0" smtClean="0"/>
            </a:br>
            <a:r>
              <a:rPr lang="en-GB" sz="2200" dirty="0" smtClean="0"/>
              <a:t>The path to the image is specified in the </a:t>
            </a:r>
            <a:r>
              <a:rPr lang="en-GB" sz="2200" dirty="0" err="1" smtClean="0"/>
              <a:t>src</a:t>
            </a:r>
            <a:r>
              <a:rPr lang="en-GB" sz="2200" dirty="0" smtClean="0"/>
              <a:t> attribute.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1357298"/>
            <a:ext cx="6072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&lt;h2&gt;Display an Image as the Submit button&lt;/h2&gt;</a:t>
            </a:r>
          </a:p>
          <a:p>
            <a:endParaRPr lang="en-US" dirty="0" smtClean="0"/>
          </a:p>
          <a:p>
            <a:r>
              <a:rPr lang="en-US" dirty="0" smtClean="0"/>
              <a:t>&lt;form action="/action_page.php"&gt;</a:t>
            </a:r>
          </a:p>
          <a:p>
            <a:r>
              <a:rPr lang="en-US" dirty="0" smtClean="0"/>
              <a:t>  &lt;label for="</a:t>
            </a:r>
            <a:r>
              <a:rPr lang="en-US" dirty="0" err="1" smtClean="0"/>
              <a:t>fname</a:t>
            </a:r>
            <a:r>
              <a:rPr lang="en-US" dirty="0" smtClean="0"/>
              <a:t>"&gt;First name: &lt;/label&gt;</a:t>
            </a:r>
          </a:p>
          <a:p>
            <a:r>
              <a:rPr lang="en-US" dirty="0" smtClean="0"/>
              <a:t>  &lt;input type="text" id="</a:t>
            </a:r>
            <a:r>
              <a:rPr lang="en-US" dirty="0" err="1" smtClean="0"/>
              <a:t>fname</a:t>
            </a:r>
            <a:r>
              <a:rPr lang="en-US" dirty="0" smtClean="0"/>
              <a:t>" name="</a:t>
            </a:r>
            <a:r>
              <a:rPr lang="en-US" dirty="0" err="1" smtClean="0"/>
              <a:t>fname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&lt;label for="</a:t>
            </a:r>
            <a:r>
              <a:rPr lang="en-US" dirty="0" err="1" smtClean="0"/>
              <a:t>lname</a:t>
            </a:r>
            <a:r>
              <a:rPr lang="en-US" dirty="0" smtClean="0"/>
              <a:t>"&gt;Last name: &lt;/label&gt;</a:t>
            </a:r>
          </a:p>
          <a:p>
            <a:r>
              <a:rPr lang="en-US" dirty="0" smtClean="0"/>
              <a:t>  &lt;input type="text" id="</a:t>
            </a:r>
            <a:r>
              <a:rPr lang="en-US" dirty="0" err="1" smtClean="0"/>
              <a:t>lname</a:t>
            </a:r>
            <a:r>
              <a:rPr lang="en-US" dirty="0" smtClean="0"/>
              <a:t>" name="</a:t>
            </a:r>
            <a:r>
              <a:rPr lang="en-US" dirty="0" err="1" smtClean="0"/>
              <a:t>lname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&lt;input type="image" </a:t>
            </a:r>
            <a:r>
              <a:rPr lang="en-US" dirty="0" err="1" smtClean="0"/>
              <a:t>src</a:t>
            </a:r>
            <a:r>
              <a:rPr lang="en-US" dirty="0" smtClean="0"/>
              <a:t>="img_submit.gif" alt="Submit" width="48" height="48"&gt;</a:t>
            </a:r>
          </a:p>
          <a:p>
            <a:r>
              <a:rPr lang="en-US" dirty="0" smtClean="0"/>
              <a:t>&lt;/form&gt;</a:t>
            </a:r>
          </a:p>
          <a:p>
            <a:endParaRPr lang="en-US" dirty="0" smtClean="0"/>
          </a:p>
          <a:p>
            <a:r>
              <a:rPr lang="en-US" dirty="0" smtClean="0"/>
              <a:t>&lt;p&gt;&lt;b&gt;Note:&lt;/b&gt; The input type="image" sends the X and Y coordinates of the click that activated the image button.&lt;/p&gt;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35796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&lt;</a:t>
            </a:r>
            <a:r>
              <a:rPr lang="en-US" sz="1200" b="1" dirty="0" smtClean="0"/>
              <a:t>body&gt;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</a:t>
            </a:r>
            <a:r>
              <a:rPr lang="en-US" sz="1200" b="1" dirty="0" smtClean="0"/>
              <a:t>&lt;h2&gt;</a:t>
            </a:r>
            <a:r>
              <a:rPr lang="en-US" sz="1200" dirty="0" smtClean="0"/>
              <a:t>Registration form</a:t>
            </a:r>
            <a:r>
              <a:rPr lang="en-US" sz="1200" b="1" dirty="0" smtClean="0"/>
              <a:t>&lt;/h2&gt;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</a:t>
            </a:r>
            <a:r>
              <a:rPr lang="en-US" sz="1200" b="1" dirty="0" smtClean="0"/>
              <a:t>&lt;form&gt;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fieldset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</a:t>
            </a:r>
            <a:r>
              <a:rPr lang="en-US" sz="1200" b="1" dirty="0" smtClean="0"/>
              <a:t>&lt;legend&gt;</a:t>
            </a:r>
            <a:r>
              <a:rPr lang="en-US" sz="1200" dirty="0" smtClean="0"/>
              <a:t>User personal information</a:t>
            </a:r>
            <a:r>
              <a:rPr lang="en-US" sz="1200" b="1" dirty="0" smtClean="0"/>
              <a:t>&lt;/legend&gt;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</a:t>
            </a:r>
            <a:r>
              <a:rPr lang="en-US" sz="1200" b="1" dirty="0" smtClean="0"/>
              <a:t>&lt;label&gt;</a:t>
            </a:r>
            <a:r>
              <a:rPr lang="en-US" sz="1200" dirty="0" smtClean="0"/>
              <a:t>Enter your full name</a:t>
            </a:r>
            <a:r>
              <a:rPr lang="en-US" sz="1200" b="1" dirty="0" smtClean="0"/>
              <a:t>&lt;/label&gt;&lt;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type="text" name="name"</a:t>
            </a:r>
            <a:r>
              <a:rPr lang="en-US" sz="1200" b="1" dirty="0" smtClean="0"/>
              <a:t>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&lt;label&gt;</a:t>
            </a:r>
            <a:r>
              <a:rPr lang="en-US" sz="1200" dirty="0" smtClean="0"/>
              <a:t>Enter your email</a:t>
            </a:r>
            <a:r>
              <a:rPr lang="en-US" sz="1200" b="1" dirty="0" smtClean="0"/>
              <a:t>&lt;/label&gt;&lt;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type="email" name="email"</a:t>
            </a:r>
            <a:r>
              <a:rPr lang="en-US" sz="1200" b="1" dirty="0" smtClean="0"/>
              <a:t>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&lt;label&gt;</a:t>
            </a:r>
            <a:r>
              <a:rPr lang="en-US" sz="1200" dirty="0" smtClean="0"/>
              <a:t>Enter your password</a:t>
            </a:r>
            <a:r>
              <a:rPr lang="en-US" sz="1200" b="1" dirty="0" smtClean="0"/>
              <a:t>&lt;/label&gt;&lt;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type="password" name="pass"</a:t>
            </a:r>
            <a:r>
              <a:rPr lang="en-US" sz="1200" b="1" dirty="0" smtClean="0"/>
              <a:t>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&lt;label&gt;</a:t>
            </a:r>
            <a:r>
              <a:rPr lang="en-US" sz="1200" dirty="0" smtClean="0"/>
              <a:t>confirm your password</a:t>
            </a:r>
            <a:r>
              <a:rPr lang="en-US" sz="1200" b="1" dirty="0" smtClean="0"/>
              <a:t>&lt;/label&gt;&lt;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type="password" name="pass"</a:t>
            </a:r>
            <a:r>
              <a:rPr lang="en-US" sz="1200" b="1" dirty="0" smtClean="0"/>
              <a:t>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&gt;&lt;label&gt;</a:t>
            </a:r>
            <a:r>
              <a:rPr lang="en-US" sz="1200" dirty="0" smtClean="0"/>
              <a:t>Enter your gender</a:t>
            </a:r>
            <a:r>
              <a:rPr lang="en-US" sz="1200" b="1" dirty="0" smtClean="0"/>
              <a:t>&lt;/label&gt;&lt;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type="radio" id="gender" name="gender" value="male"</a:t>
            </a:r>
            <a:r>
              <a:rPr lang="en-US" sz="1200" b="1" dirty="0" smtClean="0"/>
              <a:t>/&gt;</a:t>
            </a:r>
            <a:r>
              <a:rPr lang="en-US" sz="1200" dirty="0" smtClean="0"/>
              <a:t>Male 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type="radio" id="gender" name="gender" value="female"</a:t>
            </a:r>
            <a:r>
              <a:rPr lang="en-US" sz="1200" b="1" dirty="0" smtClean="0"/>
              <a:t>/&gt;</a:t>
            </a:r>
            <a:r>
              <a:rPr lang="en-US" sz="1200" dirty="0" smtClean="0"/>
              <a:t>Female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/&gt;</a:t>
            </a:r>
            <a:r>
              <a:rPr lang="en-US" sz="1200" dirty="0" smtClean="0"/>
              <a:t>  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type="radio" id="gender" name="gender" value="others"</a:t>
            </a:r>
            <a:r>
              <a:rPr lang="en-US" sz="1200" b="1" dirty="0" smtClean="0"/>
              <a:t>/&gt;</a:t>
            </a:r>
            <a:r>
              <a:rPr lang="en-US" sz="1200" dirty="0" smtClean="0"/>
              <a:t>others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/&gt;</a:t>
            </a:r>
            <a:r>
              <a:rPr lang="en-US" sz="1200" dirty="0" smtClean="0"/>
              <a:t>   </a:t>
            </a:r>
          </a:p>
          <a:p>
            <a:r>
              <a:rPr lang="en-US" sz="1200" dirty="0" smtClean="0"/>
              <a:t>         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Enter your Address: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</a:t>
            </a:r>
            <a:r>
              <a:rPr lang="en-US" sz="1200" b="1" dirty="0" err="1" smtClean="0"/>
              <a:t>textarea</a:t>
            </a:r>
            <a:r>
              <a:rPr lang="en-US" sz="1200" b="1" dirty="0" smtClean="0"/>
              <a:t>&gt;&lt;/</a:t>
            </a:r>
            <a:r>
              <a:rPr lang="en-US" sz="1200" b="1" dirty="0" err="1" smtClean="0"/>
              <a:t>textarea</a:t>
            </a:r>
            <a:r>
              <a:rPr lang="en-US" sz="1200" b="1" dirty="0" smtClean="0"/>
              <a:t>&gt;&lt;</a:t>
            </a:r>
            <a:r>
              <a:rPr lang="en-US" sz="1200" b="1" dirty="0" err="1" smtClean="0"/>
              <a:t>br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    </a:t>
            </a:r>
            <a:r>
              <a:rPr lang="en-US" sz="1200" b="1" dirty="0" smtClean="0"/>
              <a:t>&lt;input</a:t>
            </a:r>
            <a:r>
              <a:rPr lang="en-US" sz="1200" dirty="0" smtClean="0"/>
              <a:t> type="submit" value="sign-up"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   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fieldset</a:t>
            </a:r>
            <a:r>
              <a:rPr lang="en-US" sz="1200" b="1" dirty="0" smtClean="0"/>
              <a:t>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 </a:t>
            </a:r>
            <a:r>
              <a:rPr lang="en-US" sz="1200" b="1" dirty="0" smtClean="0"/>
              <a:t>&lt;/form&gt;</a:t>
            </a:r>
            <a:r>
              <a:rPr lang="en-US" sz="1200" dirty="0" smtClean="0"/>
              <a:t>  </a:t>
            </a:r>
          </a:p>
          <a:p>
            <a:r>
              <a:rPr lang="en-US" sz="1200" dirty="0" smtClean="0"/>
              <a:t> </a:t>
            </a:r>
            <a:r>
              <a:rPr lang="en-US" sz="1200" b="1" dirty="0" smtClean="0"/>
              <a:t>&lt;/body&gt;</a:t>
            </a:r>
            <a:endParaRPr lang="en-US" sz="1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8118" t="37109" r="26976" b="20898"/>
          <a:stretch>
            <a:fillRect/>
          </a:stretch>
        </p:blipFill>
        <p:spPr bwMode="auto">
          <a:xfrm>
            <a:off x="2143108" y="4214818"/>
            <a:ext cx="64294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3571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The &lt;</a:t>
            </a:r>
            <a:r>
              <a:rPr lang="en-GB" b="1" dirty="0" err="1" smtClean="0"/>
              <a:t>fieldset</a:t>
            </a:r>
            <a:r>
              <a:rPr lang="en-GB" dirty="0" smtClean="0"/>
              <a:t>&gt; </a:t>
            </a:r>
            <a:r>
              <a:rPr lang="en-GB" b="1" dirty="0" smtClean="0"/>
              <a:t>tag</a:t>
            </a:r>
            <a:r>
              <a:rPr lang="en-GB" dirty="0" smtClean="0"/>
              <a:t> is used to group related elements in a form. The &lt;</a:t>
            </a:r>
            <a:r>
              <a:rPr lang="en-GB" b="1" dirty="0" err="1" smtClean="0"/>
              <a:t>fieldset</a:t>
            </a:r>
            <a:r>
              <a:rPr lang="en-GB" dirty="0" smtClean="0"/>
              <a:t>&gt; </a:t>
            </a:r>
            <a:r>
              <a:rPr lang="en-GB" b="1" dirty="0" smtClean="0"/>
              <a:t>tag</a:t>
            </a:r>
            <a:r>
              <a:rPr lang="en-GB" dirty="0" smtClean="0"/>
              <a:t> draws a box around the related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sz="1800" b="1" dirty="0" smtClean="0"/>
              <a:t>Type Number</a:t>
            </a:r>
            <a:br>
              <a:rPr lang="en-GB" sz="1800" b="1" dirty="0" smtClean="0"/>
            </a:br>
            <a:r>
              <a:rPr lang="en-GB" sz="1800" dirty="0" smtClean="0"/>
              <a:t>This type of input lets the user insert numbers only.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&lt;input type="number" placeholder="Enter a number" /&gt;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2859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b="1" dirty="0" smtClean="0"/>
              <a:t>Type File</a:t>
            </a:r>
          </a:p>
          <a:p>
            <a:pPr fontAlgn="base"/>
            <a:r>
              <a:rPr lang="en-GB" dirty="0" smtClean="0"/>
              <a:t>This defines a field for file submission. When a user clicks it, they are prompted to insert the desired file type, which might be an image, PDF, document file, and so on.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4286256"/>
            <a:ext cx="365484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input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type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file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/&gt;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357166"/>
            <a:ext cx="7772400" cy="4572000"/>
          </a:xfrm>
        </p:spPr>
        <p:txBody>
          <a:bodyPr/>
          <a:lstStyle/>
          <a:p>
            <a:pPr fontAlgn="base"/>
            <a:r>
              <a:rPr lang="en-GB" b="1" dirty="0" smtClean="0"/>
              <a:t>Type Search</a:t>
            </a:r>
          </a:p>
          <a:p>
            <a:pPr fontAlgn="base">
              <a:buNone/>
            </a:pPr>
            <a:r>
              <a:rPr lang="en-GB" dirty="0" smtClean="0"/>
              <a:t>Input with the type of search defines a text field just like an input type of text. But this time it has the sole purpose of searching for info. It is different from type text in that, a cancel button appears once the user starts typing.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7158" y="3429000"/>
            <a:ext cx="38247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input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type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search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/&gt;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GB" sz="1600" dirty="0"/>
              <a:t>To create a nested table, we need to create a table using the &lt;table&gt; tag. This table is known as the outer table. The second table that will be nested table is called the inner table. This table is also created using the &lt;table&gt; tag but there is a special thing that must be kept in mind.</a:t>
            </a:r>
          </a:p>
          <a:p>
            <a:pPr fontAlgn="base"/>
            <a:r>
              <a:rPr lang="en-GB" sz="1600" b="1" dirty="0"/>
              <a:t>Note: </a:t>
            </a:r>
            <a:r>
              <a:rPr lang="en-GB" sz="1600" dirty="0"/>
              <a:t>The inner table always has to be placed between the &lt;td&gt; ….. &lt;/td&gt; of the outer table.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8596" y="371475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"2"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"green"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&gt;Table 1&lt;/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Table 1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"2"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"blue"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&gt;Table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&gt;Table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Table 2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&gt;Table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Table 1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Table 1.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media.geeksforgeeks.org/wp-content/uploads/20210809203938/tab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40" y="3357562"/>
            <a:ext cx="5000660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357166"/>
            <a:ext cx="7772400" cy="4572000"/>
          </a:xfrm>
        </p:spPr>
        <p:txBody>
          <a:bodyPr/>
          <a:lstStyle/>
          <a:p>
            <a:pPr fontAlgn="base"/>
            <a:r>
              <a:rPr lang="en-GB" b="1" dirty="0" smtClean="0"/>
              <a:t>Type Date</a:t>
            </a:r>
          </a:p>
          <a:p>
            <a:pPr fontAlgn="base">
              <a:buNone/>
            </a:pPr>
            <a:r>
              <a:rPr lang="en-GB" dirty="0" smtClean="0"/>
              <a:t>You might have registered on a website where you requested the date of a certain event. The site probably used an input with the type value set to date to </a:t>
            </a:r>
            <a:r>
              <a:rPr lang="en-GB" dirty="0" err="1" smtClean="0"/>
              <a:t>acheive</a:t>
            </a:r>
            <a:r>
              <a:rPr lang="en-GB" dirty="0" smtClean="0"/>
              <a:t> this.</a:t>
            </a:r>
          </a:p>
          <a:p>
            <a:pPr fontAlgn="base">
              <a:buNone/>
            </a:pPr>
            <a:r>
              <a:rPr lang="en-US" b="1" dirty="0" smtClean="0"/>
              <a:t>&lt;input type="date" /&gt;</a:t>
            </a:r>
            <a:endParaRPr lang="en-GB" b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3071810"/>
            <a:ext cx="685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 smtClean="0"/>
              <a:t>Type </a:t>
            </a:r>
            <a:r>
              <a:rPr lang="en-GB" b="1" dirty="0" err="1" smtClean="0"/>
              <a:t>Datetime</a:t>
            </a:r>
            <a:r>
              <a:rPr lang="en-GB" b="1" dirty="0" smtClean="0"/>
              <a:t>-local</a:t>
            </a:r>
          </a:p>
          <a:p>
            <a:pPr fontAlgn="base"/>
            <a:r>
              <a:rPr lang="en-GB" dirty="0" smtClean="0"/>
              <a:t>This works like the input type date, but it also lets the user pick a date with a particular time.</a:t>
            </a:r>
            <a:endParaRPr lang="en-GB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42844" y="4857760"/>
            <a:ext cx="4265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input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datetime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-local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/&gt;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357166"/>
            <a:ext cx="7772400" cy="4572000"/>
          </a:xfrm>
        </p:spPr>
        <p:txBody>
          <a:bodyPr/>
          <a:lstStyle/>
          <a:p>
            <a:pPr fontAlgn="base"/>
            <a:r>
              <a:rPr lang="en-GB" b="1" dirty="0" smtClean="0"/>
              <a:t>Type Week</a:t>
            </a:r>
          </a:p>
          <a:p>
            <a:pPr fontAlgn="base">
              <a:buNone/>
            </a:pPr>
            <a:r>
              <a:rPr lang="en-GB" dirty="0" smtClean="0"/>
              <a:t>The input type of week lets a user select a specific week.</a:t>
            </a:r>
          </a:p>
          <a:p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2000240"/>
            <a:ext cx="22987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input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week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14282" y="3857628"/>
            <a:ext cx="7720062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cs typeface="Arial" pitchFamily="34" charset="0"/>
              </a:rPr>
              <a:t>Type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  <a:cs typeface="Arial" pitchFamily="34" charset="0"/>
              </a:rPr>
              <a:t>The input with the type of month populates months for the user to pick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  <a:cs typeface="Arial" pitchFamily="34" charset="0"/>
              </a:rPr>
              <a:t>when clicked.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input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month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500042"/>
            <a:ext cx="7772400" cy="4572000"/>
          </a:xfrm>
        </p:spPr>
        <p:txBody>
          <a:bodyPr/>
          <a:lstStyle/>
          <a:p>
            <a:pPr fontAlgn="base">
              <a:buNone/>
            </a:pPr>
            <a:r>
              <a:rPr lang="en-GB" b="1" dirty="0" err="1" smtClean="0"/>
              <a:t>Textarea</a:t>
            </a:r>
            <a:endParaRPr lang="en-GB" b="1" dirty="0" smtClean="0"/>
          </a:p>
          <a:p>
            <a:pPr fontAlgn="base"/>
            <a:r>
              <a:rPr lang="en-GB" dirty="0" smtClean="0"/>
              <a:t>There are times when a user will need to fill in multiple lines of text which wouldn't be suitable in an input type of text (as it specifies a one-line text field).</a:t>
            </a:r>
          </a:p>
          <a:p>
            <a:pPr fontAlgn="base"/>
            <a:r>
              <a:rPr lang="en-GB" dirty="0" err="1" smtClean="0"/>
              <a:t>textarea</a:t>
            </a:r>
            <a:r>
              <a:rPr lang="en-GB" dirty="0" smtClean="0"/>
              <a:t> lets the user do this as it defines multiple lines of text input. It takes its own attributes such as cols – for the number of columns, and rows for the number of rows.</a:t>
            </a:r>
          </a:p>
          <a:p>
            <a:endParaRPr 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20" y="4429132"/>
            <a:ext cx="45749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textarea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cols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50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rows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20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textarea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357166"/>
            <a:ext cx="7772400" cy="4572000"/>
          </a:xfrm>
        </p:spPr>
        <p:txBody>
          <a:bodyPr/>
          <a:lstStyle/>
          <a:p>
            <a:pPr fontAlgn="base">
              <a:buNone/>
            </a:pPr>
            <a:r>
              <a:rPr lang="en-GB" b="1" dirty="0" smtClean="0"/>
              <a:t>Multiple Select Box</a:t>
            </a:r>
          </a:p>
          <a:p>
            <a:pPr fontAlgn="base"/>
            <a:r>
              <a:rPr lang="en-GB" dirty="0" smtClean="0"/>
              <a:t>This is like a radio button and checkbox in one package. It is embedded in the page with two elements – a select element and an option, which is always nested inside select.</a:t>
            </a:r>
          </a:p>
          <a:p>
            <a:pPr fontAlgn="base"/>
            <a:r>
              <a:rPr lang="en-GB" dirty="0" smtClean="0"/>
              <a:t>By default, the user can only pick one of the options. But with multiple attributes, you can let the user select more than one of the options.</a:t>
            </a:r>
          </a:p>
          <a:p>
            <a:endParaRPr lang="en-US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14282" y="407194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Select a Language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CSS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JavaScript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JavaScript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inherit"/>
                <a:cs typeface="Arial" pitchFamily="34" charset="0"/>
              </a:rPr>
              <a:t>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inherit"/>
                <a:cs typeface="Arial" pitchFamily="34" charset="0"/>
              </a:rPr>
              <a:t>React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"&gt;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React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&lt;/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inherit"/>
                <a:cs typeface="Arial" pitchFamily="34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inherit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42852"/>
            <a:ext cx="84296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&lt;</a:t>
            </a:r>
            <a:r>
              <a:rPr lang="en-US" sz="1000" b="1" dirty="0" smtClean="0"/>
              <a:t>body </a:t>
            </a:r>
            <a:r>
              <a:rPr lang="en-US" sz="1000" b="1" dirty="0" err="1" smtClean="0"/>
              <a:t>bgcolor</a:t>
            </a:r>
            <a:r>
              <a:rPr lang="en-US" sz="1000" b="1" dirty="0" smtClean="0"/>
              <a:t>="white"&gt;</a:t>
            </a:r>
          </a:p>
          <a:p>
            <a:r>
              <a:rPr lang="en-US" sz="1000" b="1" dirty="0" smtClean="0"/>
              <a:t>&lt;form align="center"&gt;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&lt;h3 style="</a:t>
            </a:r>
            <a:r>
              <a:rPr lang="en-US" sz="1000" b="1" dirty="0" err="1" smtClean="0"/>
              <a:t>color:black</a:t>
            </a:r>
            <a:r>
              <a:rPr lang="en-US" sz="1000" b="1" dirty="0" smtClean="0"/>
              <a:t>"&gt;Personal Details&lt;/h3&gt;</a:t>
            </a:r>
          </a:p>
          <a:p>
            <a:r>
              <a:rPr lang="en-US" sz="1000" b="1" dirty="0" smtClean="0"/>
              <a:t>Name:</a:t>
            </a:r>
          </a:p>
          <a:p>
            <a:r>
              <a:rPr lang="en-US" sz="1000" b="1" dirty="0" smtClean="0"/>
              <a:t>&lt;input type="text" name="name" id="name"&gt;&lt;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Password:</a:t>
            </a:r>
          </a:p>
          <a:p>
            <a:r>
              <a:rPr lang="en-US" sz="1000" b="1" dirty="0" smtClean="0"/>
              <a:t>&lt;input type="password" name="password" id="password"&gt;&lt;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E-mail id: &lt;input type="text" name="name" id="name"&gt;&lt;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Gender: &lt;input type="radio" name="radiogroup1" value="radio" id="radiogroup1"&gt; Male</a:t>
            </a:r>
          </a:p>
          <a:p>
            <a:r>
              <a:rPr lang="en-US" sz="1000" b="1" dirty="0" smtClean="0"/>
              <a:t>&lt;input type="radio" name="radiogroup1" value="radio" id="radiogroup2"&gt; Female&lt;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Contact#: &lt;input type="text" name="mobile" id="mobile"&gt;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&lt;h3 style="</a:t>
            </a:r>
            <a:r>
              <a:rPr lang="en-US" sz="1000" b="1" dirty="0" err="1" smtClean="0"/>
              <a:t>color:black</a:t>
            </a:r>
            <a:r>
              <a:rPr lang="en-US" sz="1000" b="1" dirty="0" smtClean="0"/>
              <a:t>"&gt;</a:t>
            </a:r>
            <a:r>
              <a:rPr lang="en-US" sz="1000" b="1" dirty="0" smtClean="0"/>
              <a:t>Educational Qualification&lt;/h3&gt;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Degree: &lt;select name="degree" id="degree"&gt;</a:t>
            </a:r>
          </a:p>
          <a:p>
            <a:r>
              <a:rPr lang="en-US" sz="1000" b="1" dirty="0" smtClean="0"/>
              <a:t>        &lt;option selected&gt;-- Select Group --&lt;/option&gt;</a:t>
            </a:r>
          </a:p>
          <a:p>
            <a:r>
              <a:rPr lang="en-US" sz="1000" b="1" dirty="0" smtClean="0"/>
              <a:t>        &lt;option&gt;</a:t>
            </a:r>
            <a:r>
              <a:rPr lang="en-US" sz="1000" b="1" dirty="0" err="1" smtClean="0"/>
              <a:t>B.Com</a:t>
            </a:r>
            <a:r>
              <a:rPr lang="en-US" sz="1000" b="1" dirty="0" smtClean="0"/>
              <a:t>&lt;/option&gt;</a:t>
            </a:r>
          </a:p>
          <a:p>
            <a:r>
              <a:rPr lang="en-US" sz="1000" b="1" dirty="0" smtClean="0"/>
              <a:t>        &lt;option&gt;B.sc&lt;/option&gt;</a:t>
            </a:r>
          </a:p>
          <a:p>
            <a:r>
              <a:rPr lang="en-US" sz="1000" b="1" dirty="0" smtClean="0"/>
              <a:t>        &lt;option&gt;B.com Computers&lt;/option&gt;</a:t>
            </a:r>
          </a:p>
          <a:p>
            <a:r>
              <a:rPr lang="en-US" sz="1000" b="1" dirty="0" smtClean="0"/>
              <a:t>        &lt;option&gt;B.A&lt;/option&gt;</a:t>
            </a:r>
          </a:p>
          <a:p>
            <a:r>
              <a:rPr lang="en-US" sz="1000" b="1" dirty="0" smtClean="0"/>
              <a:t>      &lt;/select&gt;&lt;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      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Engineering: &lt;select name="eng" id="eng"&gt;</a:t>
            </a:r>
          </a:p>
          <a:p>
            <a:r>
              <a:rPr lang="en-US" sz="1000" b="1" dirty="0" smtClean="0"/>
              <a:t>        &lt;option selected&gt;-- Select Group --&lt;/option&gt;</a:t>
            </a:r>
          </a:p>
          <a:p>
            <a:r>
              <a:rPr lang="en-US" sz="1000" b="1" dirty="0" smtClean="0"/>
              <a:t>        &lt;option&gt;CSE&lt;/option&gt;</a:t>
            </a:r>
          </a:p>
          <a:p>
            <a:r>
              <a:rPr lang="en-US" sz="1000" b="1" dirty="0" smtClean="0"/>
              <a:t>        &lt;option&gt;ECE&lt;/option&gt;</a:t>
            </a:r>
          </a:p>
          <a:p>
            <a:r>
              <a:rPr lang="en-US" sz="1000" b="1" dirty="0" smtClean="0"/>
              <a:t>        &lt;option&gt;CIVIL&lt;/option&gt;</a:t>
            </a:r>
          </a:p>
          <a:p>
            <a:r>
              <a:rPr lang="en-US" sz="1000" b="1" dirty="0" smtClean="0"/>
              <a:t>        &lt;option&gt;EEE&lt;/option&gt;</a:t>
            </a:r>
          </a:p>
          <a:p>
            <a:r>
              <a:rPr lang="en-US" sz="1000" b="1" dirty="0" smtClean="0"/>
              <a:t>      &lt;/select&gt;&lt;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Hobbies: &lt;input type="checkbox" name="CheckboxGroup1" value="checkbox" id="CheckboxGroup1"&gt;Playing chess</a:t>
            </a:r>
          </a:p>
          <a:p>
            <a:r>
              <a:rPr lang="en-US" sz="1000" b="1" dirty="0" smtClean="0"/>
              <a:t>&lt;input type="checkbox" name="CheckboxGroup1" value="checkbox" id="CheckboxGroup2"&gt;Reading Books&lt;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&lt;h3 style="</a:t>
            </a:r>
            <a:r>
              <a:rPr lang="en-US" sz="1000" b="1" dirty="0" err="1" smtClean="0"/>
              <a:t>color:black</a:t>
            </a:r>
            <a:r>
              <a:rPr lang="en-US" sz="1000" b="1" dirty="0" smtClean="0"/>
              <a:t>"&gt;Address&lt;/h3&gt;</a:t>
            </a:r>
          </a:p>
          <a:p>
            <a:r>
              <a:rPr lang="en-US" sz="1000" b="1" dirty="0" smtClean="0"/>
              <a:t>&lt;</a:t>
            </a:r>
            <a:r>
              <a:rPr lang="en-US" sz="1000" b="1" dirty="0" err="1" smtClean="0"/>
              <a:t>textarea</a:t>
            </a:r>
            <a:r>
              <a:rPr lang="en-US" sz="1000" b="1" dirty="0" smtClean="0"/>
              <a:t> name="</a:t>
            </a:r>
            <a:r>
              <a:rPr lang="en-US" sz="1000" b="1" dirty="0" err="1" smtClean="0"/>
              <a:t>textarea</a:t>
            </a:r>
            <a:r>
              <a:rPr lang="en-US" sz="1000" b="1" dirty="0" smtClean="0"/>
              <a:t>" cols="35" rows="5" id="</a:t>
            </a:r>
            <a:r>
              <a:rPr lang="en-US" sz="1000" b="1" dirty="0" err="1" smtClean="0"/>
              <a:t>textarea</a:t>
            </a:r>
            <a:r>
              <a:rPr lang="en-US" sz="1000" b="1" dirty="0" smtClean="0"/>
              <a:t>"&gt;&lt;/</a:t>
            </a:r>
            <a:r>
              <a:rPr lang="en-US" sz="1000" b="1" dirty="0" err="1" smtClean="0"/>
              <a:t>textarea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smtClean="0"/>
              <a:t>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r>
              <a:rPr lang="en-US" sz="1000" b="1" dirty="0" err="1" smtClean="0"/>
              <a:t>Attch</a:t>
            </a:r>
            <a:r>
              <a:rPr lang="en-US" sz="1000" b="1" dirty="0" smtClean="0"/>
              <a:t> Resume: &lt;input type="file" name="</a:t>
            </a:r>
            <a:r>
              <a:rPr lang="en-US" sz="1000" b="1" dirty="0" err="1" smtClean="0"/>
              <a:t>fileField</a:t>
            </a:r>
            <a:r>
              <a:rPr lang="en-US" sz="1000" b="1" dirty="0" smtClean="0"/>
              <a:t>" id="</a:t>
            </a:r>
            <a:r>
              <a:rPr lang="en-US" sz="1000" b="1" dirty="0" err="1" smtClean="0"/>
              <a:t>fileField</a:t>
            </a:r>
            <a:r>
              <a:rPr lang="en-US" sz="1000" b="1" dirty="0" smtClean="0"/>
              <a:t>"&gt;&lt;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&gt;&lt;</a:t>
            </a:r>
            <a:r>
              <a:rPr lang="en-US" sz="1000" b="1" dirty="0" err="1" smtClean="0"/>
              <a:t>br</a:t>
            </a:r>
            <a:r>
              <a:rPr lang="en-US" sz="1000" b="1" dirty="0" smtClean="0"/>
              <a:t>&gt;</a:t>
            </a:r>
          </a:p>
          <a:p>
            <a:endParaRPr lang="en-US" sz="1000" b="1" dirty="0" smtClean="0"/>
          </a:p>
          <a:p>
            <a:r>
              <a:rPr lang="en-US" sz="1000" b="1" dirty="0" smtClean="0"/>
              <a:t>&lt;input type="Submit" &gt;</a:t>
            </a:r>
          </a:p>
          <a:p>
            <a:r>
              <a:rPr lang="en-US" sz="1000" b="1" dirty="0" smtClean="0"/>
              <a:t>&lt;/form&gt;</a:t>
            </a:r>
          </a:p>
          <a:p>
            <a:r>
              <a:rPr lang="en-US" sz="1000" b="1" dirty="0" smtClean="0"/>
              <a:t>&lt;/body&gt;</a:t>
            </a:r>
          </a:p>
          <a:p>
            <a:r>
              <a:rPr lang="en-US" sz="1000" b="1" dirty="0" smtClean="0"/>
              <a:t>&lt;/html&gt;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805" t="8789" r="28624" b="6250"/>
          <a:stretch>
            <a:fillRect/>
          </a:stretch>
        </p:blipFill>
        <p:spPr bwMode="auto">
          <a:xfrm>
            <a:off x="571472" y="357166"/>
            <a:ext cx="7000924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2844" y="500042"/>
            <a:ext cx="461664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h2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color:green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&gt;Table Example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&gt;Nested tables&lt;/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"2"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"green"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&gt;main Table row 1 column 1&lt;/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&gt;main Table column 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"2"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bordercolor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"blue"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1 column 1&lt;/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1 column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2 column 1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2 column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3 column 1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&gt;inner Table row 3 column 2&lt;/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main Table row 2 column 1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main Table row 2 column 2 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table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&lt;/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 descr="https://media.geeksforgeeks.org/wp-content/uploads/20210812123557/nestedtable.png"/>
          <p:cNvPicPr>
            <a:picLocks noChangeAspect="1" noChangeArrowheads="1"/>
          </p:cNvPicPr>
          <p:nvPr/>
        </p:nvPicPr>
        <p:blipFill>
          <a:blip r:embed="rId2"/>
          <a:srcRect t="23167" r="-255"/>
          <a:stretch>
            <a:fillRect/>
          </a:stretch>
        </p:blipFill>
        <p:spPr bwMode="auto">
          <a:xfrm>
            <a:off x="4929190" y="0"/>
            <a:ext cx="3643338" cy="1895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 Forms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HTML form is used to collect user input. The user input is most often sent to a server for processing.</a:t>
            </a:r>
          </a:p>
          <a:p>
            <a:r>
              <a:rPr lang="en-GB" dirty="0" smtClean="0"/>
              <a:t>The &lt;form&gt; element is a container for different types of input elements, such as: text fields, checkboxes, radio buttons, submit buttons, etc.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71472" y="3714752"/>
            <a:ext cx="7786742" cy="14105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 Extra Bold" pitchFamily="18" charset="0"/>
                <a:cs typeface="Segoe UI" pitchFamily="34" charset="0"/>
              </a:rPr>
              <a:t>The &lt;input&gt;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HTML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 is the most used form element.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 can be displayed in many ways, depending on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attribute.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Rockwell Extra Bold" pitchFamily="18" charset="0"/>
                <a:cs typeface="Segoe UI" pitchFamily="34" charset="0"/>
              </a:rPr>
              <a:t>The &lt;input&gt; Element</a:t>
            </a:r>
            <a:br>
              <a:rPr lang="en-US" dirty="0" smtClean="0">
                <a:solidFill>
                  <a:srgbClr val="000000"/>
                </a:solidFill>
                <a:latin typeface="Rockwell Extra Bold" pitchFamily="18" charset="0"/>
                <a:cs typeface="Segoe UI" pitchFamily="34" charset="0"/>
              </a:rPr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1428736"/>
          <a:ext cx="6643734" cy="4109639"/>
        </p:xfrm>
        <a:graphic>
          <a:graphicData uri="http://schemas.openxmlformats.org/drawingml/2006/table">
            <a:tbl>
              <a:tblPr/>
              <a:tblGrid>
                <a:gridCol w="3321867"/>
                <a:gridCol w="3321867"/>
              </a:tblGrid>
              <a:tr h="6059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Type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Description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&lt;input type="text"&gt;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latin typeface="Arial" pitchFamily="34" charset="0"/>
                          <a:cs typeface="Arial" pitchFamily="34" charset="0"/>
                        </a:rPr>
                        <a:t>Displays a single-line text input field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04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&lt;input type="radio"&gt;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latin typeface="Arial" pitchFamily="34" charset="0"/>
                          <a:cs typeface="Arial" pitchFamily="34" charset="0"/>
                        </a:rPr>
                        <a:t>Displays a radio button (for selecting one of many choices)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4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&lt;input type="checkbox"&gt;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latin typeface="Arial" pitchFamily="34" charset="0"/>
                          <a:cs typeface="Arial" pitchFamily="34" charset="0"/>
                        </a:rPr>
                        <a:t>Displays a checkbox (for selecting zero or more of many choices)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04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&lt;input type="submit"&gt;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latin typeface="Arial" pitchFamily="34" charset="0"/>
                          <a:cs typeface="Arial" pitchFamily="34" charset="0"/>
                        </a:rPr>
                        <a:t>Displays a submit button (for submitting the form)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9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&lt;input type="button"&gt;</a:t>
                      </a:r>
                    </a:p>
                  </a:txBody>
                  <a:tcPr marL="111364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Displays a clickable button</a:t>
                      </a:r>
                    </a:p>
                  </a:txBody>
                  <a:tcPr marL="55682" marR="55682" marT="55682" marB="5568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0"/>
            <a:ext cx="4790094" cy="59554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ckwell Extra Bold" pitchFamily="18" charset="0"/>
                <a:cs typeface="Arial" pitchFamily="34" charset="0"/>
              </a:rPr>
              <a:t>Here are the different input types you can use in HTML: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ckwell Extra Bold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type="button"&gt;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type="checkbox"&gt;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type="color"&gt;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type="date"&gt;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datetime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-local"&gt;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type="email"&gt;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type="file"&gt;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type="hidden"&gt;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type="image"&gt;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type="month"&gt;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type="number"&gt;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type="password"&gt;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type="radio"&gt;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type="range"&gt;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type="reset"&gt;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type="search"&gt;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type="submit"&gt;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tel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type="text"&gt;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type="time"&gt;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&lt;input type="week"&gt;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Input Type Text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&lt;input type="text"&gt; defines a </a:t>
            </a:r>
            <a:r>
              <a:rPr lang="en-GB" sz="2000" b="1" dirty="0" smtClean="0"/>
              <a:t>single-line text input field</a:t>
            </a:r>
            <a:r>
              <a:rPr lang="en-GB" sz="2000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214422"/>
            <a:ext cx="5429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&lt;label for="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"&gt;First name:&lt;/label&gt;&lt;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&lt;label for="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lname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"&gt;Last name:&lt;/label&gt;&lt;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lname</a:t>
            </a:r>
            <a:r>
              <a:rPr lang="en-US" dirty="0" smtClean="0"/>
              <a:t>" name="</a:t>
            </a:r>
            <a:r>
              <a:rPr lang="en-US" dirty="0" err="1" smtClean="0"/>
              <a:t>lname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16471" t="39062" r="45095" b="44336"/>
          <a:stretch>
            <a:fillRect/>
          </a:stretch>
        </p:blipFill>
        <p:spPr bwMode="auto">
          <a:xfrm>
            <a:off x="1785918" y="3071810"/>
            <a:ext cx="63579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2700" b="1" dirty="0" smtClean="0">
                <a:solidFill>
                  <a:schemeClr val="accent1">
                    <a:lumMod val="75000"/>
                  </a:schemeClr>
                </a:solidFill>
              </a:rPr>
              <a:t>Input Type Password</a:t>
            </a:r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&lt;input type="password"&gt; defines a </a:t>
            </a:r>
            <a:r>
              <a:rPr lang="en-GB" sz="2700" b="1" dirty="0" smtClean="0"/>
              <a:t>password field</a:t>
            </a:r>
            <a:r>
              <a:rPr lang="en-GB" sz="2700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1285860"/>
            <a:ext cx="6429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&lt;label for="username"&gt;Username:&lt;/label&gt;&lt;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id="username" name="username"&gt;&lt;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&lt;label for="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"&gt;Password:&lt;/label&gt;&lt;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type="password" id="</a:t>
            </a:r>
            <a:r>
              <a:rPr lang="en-US" dirty="0" err="1" smtClean="0"/>
              <a:t>pwd</a:t>
            </a:r>
            <a:r>
              <a:rPr lang="en-US" dirty="0" smtClean="0"/>
              <a:t>" name="</a:t>
            </a:r>
            <a:r>
              <a:rPr lang="en-US" dirty="0" err="1" smtClean="0"/>
              <a:t>pwd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17570" t="41016" r="39055" b="40429"/>
          <a:stretch>
            <a:fillRect/>
          </a:stretch>
        </p:blipFill>
        <p:spPr bwMode="auto">
          <a:xfrm>
            <a:off x="1428728" y="3357562"/>
            <a:ext cx="657229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Input Type Submit</a:t>
            </a:r>
            <a:b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&lt;input type="submit"&gt;</a:t>
            </a:r>
            <a:r>
              <a:rPr lang="en-GB" sz="1800" dirty="0" smtClean="0"/>
              <a:t> </a:t>
            </a:r>
            <a:r>
              <a:rPr lang="en-GB" sz="1800" dirty="0" smtClean="0">
                <a:solidFill>
                  <a:schemeClr val="tx1"/>
                </a:solidFill>
              </a:rPr>
              <a:t>defines a button for </a:t>
            </a:r>
            <a:r>
              <a:rPr lang="en-GB" sz="1800" b="1" dirty="0" smtClean="0">
                <a:solidFill>
                  <a:schemeClr val="tx1"/>
                </a:solidFill>
              </a:rPr>
              <a:t>submitting</a:t>
            </a:r>
            <a:r>
              <a:rPr lang="en-GB" sz="1800" dirty="0" smtClean="0">
                <a:solidFill>
                  <a:schemeClr val="tx1"/>
                </a:solidFill>
              </a:rPr>
              <a:t> form data to a </a:t>
            </a:r>
            <a:r>
              <a:rPr lang="en-GB" sz="1800" b="1" dirty="0" smtClean="0">
                <a:solidFill>
                  <a:schemeClr val="tx1"/>
                </a:solidFill>
              </a:rPr>
              <a:t>form-handler</a:t>
            </a:r>
            <a:r>
              <a:rPr lang="en-GB" sz="1800" dirty="0" smtClean="0">
                <a:solidFill>
                  <a:schemeClr val="tx1"/>
                </a:solidFill>
              </a:rPr>
              <a:t>.</a:t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sz="1800" dirty="0" smtClean="0">
                <a:solidFill>
                  <a:schemeClr val="tx1"/>
                </a:solidFill>
              </a:rPr>
              <a:t>The form-handler is typically a server page with a script for processing input data.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428736"/>
            <a:ext cx="74295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 action="/action_page.php"&gt;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&lt;label for="</a:t>
            </a:r>
            <a:r>
              <a:rPr lang="en-US" b="1" dirty="0" err="1" smtClean="0"/>
              <a:t>fname</a:t>
            </a:r>
            <a:r>
              <a:rPr lang="en-US" b="1" dirty="0" smtClean="0"/>
              <a:t>"&gt;First name:&lt;/label&gt;&lt;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value="John"&gt;&lt;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&lt;label for="</a:t>
            </a:r>
            <a:r>
              <a:rPr lang="en-US" b="1" dirty="0" err="1" smtClean="0"/>
              <a:t>lname</a:t>
            </a:r>
            <a:r>
              <a:rPr lang="en-US" b="1" dirty="0" smtClean="0"/>
              <a:t>"&gt;Last name:&lt;/label&gt;&lt;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&lt;input type="text" id="</a:t>
            </a:r>
            <a:r>
              <a:rPr lang="en-US" dirty="0" err="1" smtClean="0"/>
              <a:t>lname</a:t>
            </a:r>
            <a:r>
              <a:rPr lang="en-US" dirty="0" smtClean="0"/>
              <a:t>" name="</a:t>
            </a:r>
            <a:r>
              <a:rPr lang="en-US" dirty="0" err="1" smtClean="0"/>
              <a:t>lname</a:t>
            </a:r>
            <a:r>
              <a:rPr lang="en-US" dirty="0" smtClean="0"/>
              <a:t>" value="Doe"&gt;&lt;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>
                <a:solidFill>
                  <a:srgbClr val="C00000"/>
                </a:solidFill>
              </a:rPr>
              <a:t>&lt;input type="submit" value="Submit"&gt;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6471" t="38086" r="44546" b="37500"/>
          <a:stretch>
            <a:fillRect/>
          </a:stretch>
        </p:blipFill>
        <p:spPr bwMode="auto">
          <a:xfrm>
            <a:off x="1857356" y="3571876"/>
            <a:ext cx="507209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</TotalTime>
  <Words>1515</Words>
  <Application>Microsoft Office PowerPoint</Application>
  <PresentationFormat>On-screen Show (4:3)</PresentationFormat>
  <Paragraphs>281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Nested table in  HTML</vt:lpstr>
      <vt:lpstr>Slide 2</vt:lpstr>
      <vt:lpstr>Slide 3</vt:lpstr>
      <vt:lpstr>HTML Forms </vt:lpstr>
      <vt:lpstr>The &lt;input&gt; Element </vt:lpstr>
      <vt:lpstr>Slide 6</vt:lpstr>
      <vt:lpstr>Input Type Text &lt;input type="text"&gt; defines a single-line text input field: </vt:lpstr>
      <vt:lpstr>Input Type Password &lt;input type="password"&gt; defines a password field: </vt:lpstr>
      <vt:lpstr>Input Type Submit &lt;input type="submit"&gt; defines a button for submitting form data to a form-handler. The form-handler is typically a server page with a script for processing input data. </vt:lpstr>
      <vt:lpstr>Input Type Reset &lt;input type="reset"&gt; defines a reset button that will reset all form values to their default values: </vt:lpstr>
      <vt:lpstr>Input Type Radio &lt;input type="radio"&gt; defines a radio button. Radio buttons let a user select ONLY ONE of a limited number of choices: </vt:lpstr>
      <vt:lpstr>Input Type Checkbox &lt;input type="checkbox"&gt; defines a checkbox. Checkboxes let a user select ZERO or MORE options of a limited number of choices. </vt:lpstr>
      <vt:lpstr>Input Type Button &lt;input type="button"&gt; defines a button: </vt:lpstr>
      <vt:lpstr>Input Type Date The &lt;input type="date"&gt; is used for input fields that should contain a date. Depending on browser support, a date picker can show up in the input field. </vt:lpstr>
      <vt:lpstr>Input Type Email The &lt;input type="email"&gt; is used for input fields that should contain an e-mail address. Depending on browser support, the e-mail address can be automatically validated when submitted. Some smartphones recognize the email type, and add ".com" to the keyboard to match email input. </vt:lpstr>
      <vt:lpstr>Input Type Image The &lt;input type="image"&gt; defines an image as a submit button. The path to the image is specified in the src attribute. </vt:lpstr>
      <vt:lpstr>Slide 17</vt:lpstr>
      <vt:lpstr>Type Number This type of input lets the user insert numbers only. 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table in  HTML</dc:title>
  <dc:creator>b</dc:creator>
  <cp:lastModifiedBy>b</cp:lastModifiedBy>
  <cp:revision>16</cp:revision>
  <dcterms:created xsi:type="dcterms:W3CDTF">2023-01-30T11:22:23Z</dcterms:created>
  <dcterms:modified xsi:type="dcterms:W3CDTF">2023-01-31T16:08:49Z</dcterms:modified>
</cp:coreProperties>
</file>