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A8CA54C-EC7F-46EE-ABC4-6F2780FDC102}" type="datetimeFigureOut">
              <a:rPr lang="en-US" smtClean="0"/>
              <a:t>2/1/2023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856F508-9885-483B-99F4-5AA593EC134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8CA54C-EC7F-46EE-ABC4-6F2780FDC10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6F508-9885-483B-99F4-5AA593EC13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8CA54C-EC7F-46EE-ABC4-6F2780FDC10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6F508-9885-483B-99F4-5AA593EC13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A8CA54C-EC7F-46EE-ABC4-6F2780FDC10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6F508-9885-483B-99F4-5AA593EC134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8CA54C-EC7F-46EE-ABC4-6F2780FDC102}" type="datetimeFigureOut">
              <a:rPr lang="en-US" smtClean="0"/>
              <a:t>2/1/2023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856F508-9885-483B-99F4-5AA593EC13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8CA54C-EC7F-46EE-ABC4-6F2780FDC102}"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6F508-9885-483B-99F4-5AA593EC134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A8CA54C-EC7F-46EE-ABC4-6F2780FDC102}"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6F508-9885-483B-99F4-5AA593EC134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8CA54C-EC7F-46EE-ABC4-6F2780FDC102}"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6F508-9885-483B-99F4-5AA593EC13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CA54C-EC7F-46EE-ABC4-6F2780FDC102}"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6F508-9885-483B-99F4-5AA593EC13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8CA54C-EC7F-46EE-ABC4-6F2780FDC102}"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6F508-9885-483B-99F4-5AA593EC134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8CA54C-EC7F-46EE-ABC4-6F2780FDC102}" type="datetimeFigureOut">
              <a:rPr lang="en-US" smtClean="0"/>
              <a:t>2/1/2023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856F508-9885-483B-99F4-5AA593EC134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A8CA54C-EC7F-46EE-ABC4-6F2780FDC102}" type="datetimeFigureOut">
              <a:rPr lang="en-US" smtClean="0"/>
              <a:t>2/1/2023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56F508-9885-483B-99F4-5AA593EC13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ssref/sel_class.asp" TargetMode="External"/><Relationship Id="rId7" Type="http://schemas.openxmlformats.org/officeDocument/2006/relationships/hyperlink" Target="https://www.w3schools.com/cssref/sel_element_comma.asp" TargetMode="External"/><Relationship Id="rId2" Type="http://schemas.openxmlformats.org/officeDocument/2006/relationships/hyperlink" Target="https://www.w3schools.com/cssref/sel_id.asp" TargetMode="External"/><Relationship Id="rId1" Type="http://schemas.openxmlformats.org/officeDocument/2006/relationships/slideLayout" Target="../slideLayouts/slideLayout2.xml"/><Relationship Id="rId6" Type="http://schemas.openxmlformats.org/officeDocument/2006/relationships/hyperlink" Target="https://www.w3schools.com/cssref/sel_element.asp" TargetMode="External"/><Relationship Id="rId5" Type="http://schemas.openxmlformats.org/officeDocument/2006/relationships/hyperlink" Target="https://www.w3schools.com/cssref/sel_all.asp" TargetMode="External"/><Relationship Id="rId4" Type="http://schemas.openxmlformats.org/officeDocument/2006/relationships/hyperlink" Target="https://www.w3schools.com/cssref/sel_element_class.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smtClean="0"/>
              <a:t>Cascading  style sheet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1538" y="889844"/>
            <a:ext cx="5786462" cy="4801314"/>
          </a:xfrm>
          <a:prstGeom prst="rect">
            <a:avLst/>
          </a:prstGeom>
        </p:spPr>
        <p:txBody>
          <a:bodyPr wrap="square">
            <a:spAutoFit/>
          </a:bodyPr>
          <a:lstStyle/>
          <a:p>
            <a:r>
              <a:rPr lang="en-US" dirty="0" smtClean="0"/>
              <a:t>&lt;!DOCTYPE html&gt;</a:t>
            </a:r>
          </a:p>
          <a:p>
            <a:r>
              <a:rPr lang="en-US" dirty="0" smtClean="0"/>
              <a:t>&lt;html&gt;</a:t>
            </a:r>
          </a:p>
          <a:p>
            <a:r>
              <a:rPr lang="en-US" dirty="0" smtClean="0"/>
              <a:t>&lt;head&gt;</a:t>
            </a:r>
          </a:p>
          <a:p>
            <a:r>
              <a:rPr lang="en-US" dirty="0" smtClean="0"/>
              <a:t>&lt;style&gt;</a:t>
            </a:r>
          </a:p>
          <a:p>
            <a:r>
              <a:rPr lang="en-US" b="1" dirty="0" smtClean="0">
                <a:solidFill>
                  <a:srgbClr val="FF0000"/>
                </a:solidFill>
              </a:rPr>
              <a:t>#para1 {</a:t>
            </a:r>
          </a:p>
          <a:p>
            <a:r>
              <a:rPr lang="en-US" b="1" dirty="0" smtClean="0">
                <a:solidFill>
                  <a:srgbClr val="FF0000"/>
                </a:solidFill>
              </a:rPr>
              <a:t>  text-align: center;</a:t>
            </a:r>
          </a:p>
          <a:p>
            <a:r>
              <a:rPr lang="en-US" b="1" dirty="0" smtClean="0">
                <a:solidFill>
                  <a:srgbClr val="FF0000"/>
                </a:solidFill>
              </a:rPr>
              <a:t>  color: red;</a:t>
            </a:r>
          </a:p>
          <a:p>
            <a:r>
              <a:rPr lang="en-US" b="1" dirty="0" smtClean="0">
                <a:solidFill>
                  <a:srgbClr val="FF0000"/>
                </a:solidFill>
              </a:rPr>
              <a:t>}</a:t>
            </a:r>
          </a:p>
          <a:p>
            <a:r>
              <a:rPr lang="en-US" dirty="0" smtClean="0"/>
              <a:t>&lt;/style&gt;</a:t>
            </a:r>
          </a:p>
          <a:p>
            <a:r>
              <a:rPr lang="en-US" dirty="0" smtClean="0"/>
              <a:t>&lt;/head&gt;</a:t>
            </a:r>
          </a:p>
          <a:p>
            <a:r>
              <a:rPr lang="en-US" dirty="0" smtClean="0"/>
              <a:t>&lt;body&gt;</a:t>
            </a:r>
          </a:p>
          <a:p>
            <a:endParaRPr lang="en-US" dirty="0" smtClean="0"/>
          </a:p>
          <a:p>
            <a:r>
              <a:rPr lang="en-US" b="1" dirty="0" smtClean="0"/>
              <a:t>&lt;p id="para1"&gt;Hello World!&lt;/p&gt;</a:t>
            </a:r>
          </a:p>
          <a:p>
            <a:r>
              <a:rPr lang="en-US" dirty="0" smtClean="0"/>
              <a:t>&lt;p&gt;This paragraph is not affected by the style.&lt;/p&gt;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CSS class Selector</a:t>
            </a:r>
            <a:br>
              <a:rPr lang="en-US" dirty="0" smtClean="0"/>
            </a:br>
            <a:endParaRPr lang="en-US" dirty="0"/>
          </a:p>
        </p:txBody>
      </p:sp>
      <p:sp>
        <p:nvSpPr>
          <p:cNvPr id="3" name="Content Placeholder 2"/>
          <p:cNvSpPr>
            <a:spLocks noGrp="1"/>
          </p:cNvSpPr>
          <p:nvPr>
            <p:ph sz="quarter" idx="1"/>
          </p:nvPr>
        </p:nvSpPr>
        <p:spPr>
          <a:xfrm>
            <a:off x="357158" y="857232"/>
            <a:ext cx="8329642" cy="4572000"/>
          </a:xfrm>
        </p:spPr>
        <p:txBody>
          <a:bodyPr/>
          <a:lstStyle/>
          <a:p>
            <a:r>
              <a:rPr lang="en-GB" sz="2400" dirty="0" smtClean="0"/>
              <a:t>The class selector selects HTML elements with a specific class attribute.</a:t>
            </a:r>
          </a:p>
          <a:p>
            <a:r>
              <a:rPr lang="en-GB" sz="2400" dirty="0" smtClean="0"/>
              <a:t>To select elements with a specific class, write a period (.) character, followed by the class name.</a:t>
            </a:r>
          </a:p>
          <a:p>
            <a:endParaRPr lang="en-US" dirty="0"/>
          </a:p>
        </p:txBody>
      </p:sp>
      <p:sp>
        <p:nvSpPr>
          <p:cNvPr id="4" name="Rectangle 3"/>
          <p:cNvSpPr/>
          <p:nvPr/>
        </p:nvSpPr>
        <p:spPr>
          <a:xfrm>
            <a:off x="714348" y="2643182"/>
            <a:ext cx="4572000" cy="3231654"/>
          </a:xfrm>
          <a:prstGeom prst="rect">
            <a:avLst/>
          </a:prstGeom>
        </p:spPr>
        <p:txBody>
          <a:bodyPr>
            <a:spAutoFit/>
          </a:bodyPr>
          <a:lstStyle/>
          <a:p>
            <a:r>
              <a:rPr lang="en-US" sz="1200" dirty="0" smtClean="0"/>
              <a:t>&lt;!DOCTYPE html&gt;</a:t>
            </a:r>
          </a:p>
          <a:p>
            <a:r>
              <a:rPr lang="en-US" sz="1200" dirty="0" smtClean="0"/>
              <a:t>&lt;html&gt;</a:t>
            </a:r>
          </a:p>
          <a:p>
            <a:r>
              <a:rPr lang="en-US" sz="1200" dirty="0" smtClean="0"/>
              <a:t>&lt;head&gt;</a:t>
            </a:r>
          </a:p>
          <a:p>
            <a:r>
              <a:rPr lang="en-US" sz="1200" dirty="0" smtClean="0">
                <a:solidFill>
                  <a:srgbClr val="FF0000"/>
                </a:solidFill>
              </a:rPr>
              <a:t>&lt;style&gt;</a:t>
            </a:r>
          </a:p>
          <a:p>
            <a:r>
              <a:rPr lang="en-US" sz="1200" b="1" dirty="0" smtClean="0">
                <a:solidFill>
                  <a:srgbClr val="FF0000"/>
                </a:solidFill>
              </a:rPr>
              <a:t>.center {</a:t>
            </a:r>
          </a:p>
          <a:p>
            <a:r>
              <a:rPr lang="en-US" sz="1200" b="1" dirty="0" smtClean="0">
                <a:solidFill>
                  <a:srgbClr val="FF0000"/>
                </a:solidFill>
              </a:rPr>
              <a:t>  text-align: center;</a:t>
            </a:r>
          </a:p>
          <a:p>
            <a:r>
              <a:rPr lang="en-US" sz="1200" b="1" dirty="0" smtClean="0">
                <a:solidFill>
                  <a:srgbClr val="FF0000"/>
                </a:solidFill>
              </a:rPr>
              <a:t>  color: red;</a:t>
            </a:r>
          </a:p>
          <a:p>
            <a:r>
              <a:rPr lang="en-US" sz="1200" b="1" dirty="0" smtClean="0">
                <a:solidFill>
                  <a:srgbClr val="FF0000"/>
                </a:solidFill>
              </a:rPr>
              <a:t>}</a:t>
            </a:r>
          </a:p>
          <a:p>
            <a:r>
              <a:rPr lang="en-US" sz="1200" dirty="0" smtClean="0">
                <a:solidFill>
                  <a:srgbClr val="FF0000"/>
                </a:solidFill>
              </a:rPr>
              <a:t>&lt;/style&gt;</a:t>
            </a:r>
          </a:p>
          <a:p>
            <a:r>
              <a:rPr lang="en-US" sz="1200" dirty="0" smtClean="0"/>
              <a:t>&lt;/head&gt;</a:t>
            </a:r>
          </a:p>
          <a:p>
            <a:r>
              <a:rPr lang="en-US" sz="1200" dirty="0" smtClean="0"/>
              <a:t>&lt;body&gt;</a:t>
            </a:r>
          </a:p>
          <a:p>
            <a:endParaRPr lang="en-US" sz="1200" dirty="0" smtClean="0"/>
          </a:p>
          <a:p>
            <a:r>
              <a:rPr lang="en-US" sz="1200" dirty="0" smtClean="0">
                <a:solidFill>
                  <a:srgbClr val="FF0000"/>
                </a:solidFill>
              </a:rPr>
              <a:t>&lt;h1 class="center"&gt;Red and center-aligned heading&lt;/h1&gt;</a:t>
            </a:r>
          </a:p>
          <a:p>
            <a:r>
              <a:rPr lang="en-US" sz="1200" dirty="0" smtClean="0">
                <a:solidFill>
                  <a:srgbClr val="FF0000"/>
                </a:solidFill>
              </a:rPr>
              <a:t>&lt;p class="center"&gt;Red and center-aligned paragraph.&lt;/p&gt; </a:t>
            </a:r>
          </a:p>
          <a:p>
            <a:endParaRPr lang="en-US" sz="1200" dirty="0" smtClean="0"/>
          </a:p>
          <a:p>
            <a:r>
              <a:rPr lang="en-US" sz="1200" dirty="0" smtClean="0"/>
              <a:t>&lt;/body&gt;</a:t>
            </a:r>
          </a:p>
          <a:p>
            <a:r>
              <a:rPr lang="en-US" sz="1200" dirty="0" smtClean="0"/>
              <a:t>&lt;/html&gt;</a:t>
            </a:r>
            <a:endParaRPr lang="en-US" sz="1200" dirty="0"/>
          </a:p>
        </p:txBody>
      </p:sp>
      <p:sp>
        <p:nvSpPr>
          <p:cNvPr id="5" name="Rectangle 4"/>
          <p:cNvSpPr/>
          <p:nvPr/>
        </p:nvSpPr>
        <p:spPr>
          <a:xfrm>
            <a:off x="4714876" y="2071678"/>
            <a:ext cx="4572000" cy="3970318"/>
          </a:xfrm>
          <a:prstGeom prst="rect">
            <a:avLst/>
          </a:prstGeom>
        </p:spPr>
        <p:txBody>
          <a:bodyPr>
            <a:spAutoFit/>
          </a:bodyPr>
          <a:lstStyle/>
          <a:p>
            <a:r>
              <a:rPr lang="en-GB" sz="1400" dirty="0" smtClean="0"/>
              <a:t>&lt;!DOCTYPE html&gt;</a:t>
            </a:r>
          </a:p>
          <a:p>
            <a:r>
              <a:rPr lang="en-GB" sz="1400" dirty="0" smtClean="0"/>
              <a:t>&lt;html&gt;</a:t>
            </a:r>
          </a:p>
          <a:p>
            <a:r>
              <a:rPr lang="en-GB" sz="1400" dirty="0" smtClean="0"/>
              <a:t>&lt;head&gt;</a:t>
            </a:r>
          </a:p>
          <a:p>
            <a:r>
              <a:rPr lang="en-GB" sz="1400" dirty="0" smtClean="0">
                <a:solidFill>
                  <a:srgbClr val="0070C0"/>
                </a:solidFill>
              </a:rPr>
              <a:t>&lt;style&gt;</a:t>
            </a:r>
          </a:p>
          <a:p>
            <a:r>
              <a:rPr lang="en-GB" sz="1400" dirty="0" err="1" smtClean="0">
                <a:solidFill>
                  <a:srgbClr val="0070C0"/>
                </a:solidFill>
              </a:rPr>
              <a:t>p.center</a:t>
            </a:r>
            <a:r>
              <a:rPr lang="en-GB" sz="1400" dirty="0" smtClean="0">
                <a:solidFill>
                  <a:srgbClr val="0070C0"/>
                </a:solidFill>
              </a:rPr>
              <a:t> {</a:t>
            </a:r>
          </a:p>
          <a:p>
            <a:r>
              <a:rPr lang="en-GB" sz="1400" dirty="0" smtClean="0">
                <a:solidFill>
                  <a:srgbClr val="0070C0"/>
                </a:solidFill>
              </a:rPr>
              <a:t>  text-align: </a:t>
            </a:r>
            <a:r>
              <a:rPr lang="en-GB" sz="1400" dirty="0" err="1" smtClean="0">
                <a:solidFill>
                  <a:srgbClr val="0070C0"/>
                </a:solidFill>
              </a:rPr>
              <a:t>center</a:t>
            </a:r>
            <a:r>
              <a:rPr lang="en-GB" sz="1400" dirty="0" smtClean="0">
                <a:solidFill>
                  <a:srgbClr val="0070C0"/>
                </a:solidFill>
              </a:rPr>
              <a:t>;</a:t>
            </a:r>
          </a:p>
          <a:p>
            <a:r>
              <a:rPr lang="en-GB" sz="1400" dirty="0" smtClean="0">
                <a:solidFill>
                  <a:srgbClr val="0070C0"/>
                </a:solidFill>
              </a:rPr>
              <a:t>  </a:t>
            </a:r>
            <a:r>
              <a:rPr lang="en-GB" sz="1400" dirty="0" err="1" smtClean="0">
                <a:solidFill>
                  <a:srgbClr val="0070C0"/>
                </a:solidFill>
              </a:rPr>
              <a:t>color</a:t>
            </a:r>
            <a:r>
              <a:rPr lang="en-GB" sz="1400" dirty="0" smtClean="0">
                <a:solidFill>
                  <a:srgbClr val="0070C0"/>
                </a:solidFill>
              </a:rPr>
              <a:t>: red;</a:t>
            </a:r>
          </a:p>
          <a:p>
            <a:r>
              <a:rPr lang="en-GB" sz="1400" dirty="0" smtClean="0">
                <a:solidFill>
                  <a:srgbClr val="0070C0"/>
                </a:solidFill>
              </a:rPr>
              <a:t>}</a:t>
            </a:r>
          </a:p>
          <a:p>
            <a:r>
              <a:rPr lang="en-GB" sz="1400" dirty="0" smtClean="0">
                <a:solidFill>
                  <a:srgbClr val="0070C0"/>
                </a:solidFill>
              </a:rPr>
              <a:t>&lt;/style&gt;</a:t>
            </a:r>
          </a:p>
          <a:p>
            <a:r>
              <a:rPr lang="en-GB" sz="1400" dirty="0" smtClean="0"/>
              <a:t>&lt;/head&gt;</a:t>
            </a:r>
          </a:p>
          <a:p>
            <a:r>
              <a:rPr lang="en-GB" sz="1400" dirty="0" smtClean="0"/>
              <a:t>&lt;body&gt;</a:t>
            </a:r>
          </a:p>
          <a:p>
            <a:endParaRPr lang="en-GB" sz="1400" dirty="0" smtClean="0"/>
          </a:p>
          <a:p>
            <a:r>
              <a:rPr lang="en-GB" sz="1400" dirty="0" smtClean="0"/>
              <a:t>&lt;h1 class="</a:t>
            </a:r>
            <a:r>
              <a:rPr lang="en-GB" sz="1400" dirty="0" err="1" smtClean="0"/>
              <a:t>center</a:t>
            </a:r>
            <a:r>
              <a:rPr lang="en-GB" sz="1400" dirty="0" smtClean="0"/>
              <a:t>"&gt;This heading will not be affected&lt;/h1&gt;</a:t>
            </a:r>
          </a:p>
          <a:p>
            <a:r>
              <a:rPr lang="en-GB" sz="1400" b="1" dirty="0" smtClean="0">
                <a:solidFill>
                  <a:srgbClr val="0070C0"/>
                </a:solidFill>
              </a:rPr>
              <a:t>&lt;p class="</a:t>
            </a:r>
            <a:r>
              <a:rPr lang="en-GB" sz="1400" b="1" dirty="0" err="1" smtClean="0">
                <a:solidFill>
                  <a:srgbClr val="0070C0"/>
                </a:solidFill>
              </a:rPr>
              <a:t>center</a:t>
            </a:r>
            <a:r>
              <a:rPr lang="en-GB" sz="1400" b="1" dirty="0" smtClean="0">
                <a:solidFill>
                  <a:srgbClr val="0070C0"/>
                </a:solidFill>
              </a:rPr>
              <a:t>"&gt;This paragraph will be red and </a:t>
            </a:r>
            <a:r>
              <a:rPr lang="en-GB" sz="1400" b="1" dirty="0" err="1" smtClean="0">
                <a:solidFill>
                  <a:srgbClr val="0070C0"/>
                </a:solidFill>
              </a:rPr>
              <a:t>center</a:t>
            </a:r>
            <a:r>
              <a:rPr lang="en-GB" sz="1400" b="1" dirty="0" smtClean="0">
                <a:solidFill>
                  <a:srgbClr val="0070C0"/>
                </a:solidFill>
              </a:rPr>
              <a:t>-aligned.&lt;/p&gt; </a:t>
            </a:r>
          </a:p>
          <a:p>
            <a:endParaRPr lang="en-GB" sz="1400" dirty="0" smtClean="0"/>
          </a:p>
          <a:p>
            <a:r>
              <a:rPr lang="en-GB" sz="1400" dirty="0" smtClean="0"/>
              <a:t>&lt;/body&gt;</a:t>
            </a:r>
          </a:p>
          <a:p>
            <a:r>
              <a:rPr lang="en-GB" sz="1400" dirty="0" smtClean="0"/>
              <a:t>&lt;/html&gt;</a:t>
            </a:r>
            <a:endParaRPr lang="en-GB"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1143000"/>
          </a:xfrm>
        </p:spPr>
        <p:txBody>
          <a:bodyPr>
            <a:normAutofit fontScale="90000"/>
          </a:bodyPr>
          <a:lstStyle/>
          <a:p>
            <a:r>
              <a:rPr lang="en-US" dirty="0" smtClean="0"/>
              <a:t>The CSS Universal Selector</a:t>
            </a:r>
            <a:br>
              <a:rPr lang="en-US" dirty="0" smtClean="0"/>
            </a:br>
            <a:endParaRPr lang="en-US" dirty="0"/>
          </a:p>
        </p:txBody>
      </p:sp>
      <p:sp>
        <p:nvSpPr>
          <p:cNvPr id="3" name="Content Placeholder 2"/>
          <p:cNvSpPr>
            <a:spLocks noGrp="1"/>
          </p:cNvSpPr>
          <p:nvPr>
            <p:ph sz="quarter" idx="1"/>
          </p:nvPr>
        </p:nvSpPr>
        <p:spPr>
          <a:xfrm>
            <a:off x="214282" y="1071546"/>
            <a:ext cx="8401080" cy="4572000"/>
          </a:xfrm>
        </p:spPr>
        <p:txBody>
          <a:bodyPr/>
          <a:lstStyle/>
          <a:p>
            <a:r>
              <a:rPr lang="en-GB" dirty="0" smtClean="0"/>
              <a:t>The universal selector (*) selects all HTML elements on the page.</a:t>
            </a:r>
            <a:endParaRPr lang="en-US" dirty="0"/>
          </a:p>
        </p:txBody>
      </p:sp>
      <p:sp>
        <p:nvSpPr>
          <p:cNvPr id="4" name="Rectangle 3"/>
          <p:cNvSpPr/>
          <p:nvPr/>
        </p:nvSpPr>
        <p:spPr>
          <a:xfrm>
            <a:off x="1000100" y="1428736"/>
            <a:ext cx="4572000" cy="5262979"/>
          </a:xfrm>
          <a:prstGeom prst="rect">
            <a:avLst/>
          </a:prstGeom>
        </p:spPr>
        <p:txBody>
          <a:bodyPr>
            <a:spAutoFit/>
          </a:bodyPr>
          <a:lstStyle/>
          <a:p>
            <a:r>
              <a:rPr lang="en-GB" sz="1600" dirty="0" smtClean="0"/>
              <a:t>&lt;!DOCTYPE html&gt;</a:t>
            </a:r>
          </a:p>
          <a:p>
            <a:r>
              <a:rPr lang="en-GB" sz="1600" dirty="0" smtClean="0"/>
              <a:t>&lt;html&gt;</a:t>
            </a:r>
          </a:p>
          <a:p>
            <a:r>
              <a:rPr lang="en-GB" sz="1600" dirty="0" smtClean="0"/>
              <a:t>&lt;head&gt;</a:t>
            </a:r>
          </a:p>
          <a:p>
            <a:r>
              <a:rPr lang="en-GB" sz="1600" dirty="0" smtClean="0">
                <a:solidFill>
                  <a:srgbClr val="FF0000"/>
                </a:solidFill>
              </a:rPr>
              <a:t>&lt;style&gt;</a:t>
            </a:r>
          </a:p>
          <a:p>
            <a:r>
              <a:rPr lang="en-GB" sz="1600" dirty="0" smtClean="0">
                <a:solidFill>
                  <a:srgbClr val="FF0000"/>
                </a:solidFill>
              </a:rPr>
              <a:t>* {</a:t>
            </a:r>
          </a:p>
          <a:p>
            <a:r>
              <a:rPr lang="en-GB" sz="1600" dirty="0" smtClean="0">
                <a:solidFill>
                  <a:srgbClr val="FF0000"/>
                </a:solidFill>
              </a:rPr>
              <a:t>  text-align: </a:t>
            </a:r>
            <a:r>
              <a:rPr lang="en-GB" sz="1600" dirty="0" err="1" smtClean="0">
                <a:solidFill>
                  <a:srgbClr val="FF0000"/>
                </a:solidFill>
              </a:rPr>
              <a:t>center</a:t>
            </a:r>
            <a:r>
              <a:rPr lang="en-GB" sz="1600" dirty="0" smtClean="0">
                <a:solidFill>
                  <a:srgbClr val="FF0000"/>
                </a:solidFill>
              </a:rPr>
              <a:t>;</a:t>
            </a:r>
          </a:p>
          <a:p>
            <a:r>
              <a:rPr lang="en-GB" sz="1600" dirty="0" smtClean="0">
                <a:solidFill>
                  <a:srgbClr val="FF0000"/>
                </a:solidFill>
              </a:rPr>
              <a:t>  </a:t>
            </a:r>
            <a:r>
              <a:rPr lang="en-GB" sz="1600" dirty="0" err="1" smtClean="0">
                <a:solidFill>
                  <a:srgbClr val="FF0000"/>
                </a:solidFill>
              </a:rPr>
              <a:t>color</a:t>
            </a:r>
            <a:r>
              <a:rPr lang="en-GB" sz="1600" dirty="0" smtClean="0">
                <a:solidFill>
                  <a:srgbClr val="FF0000"/>
                </a:solidFill>
              </a:rPr>
              <a:t>: blue;</a:t>
            </a:r>
          </a:p>
          <a:p>
            <a:r>
              <a:rPr lang="en-GB" sz="1600" dirty="0" smtClean="0">
                <a:solidFill>
                  <a:srgbClr val="FF0000"/>
                </a:solidFill>
              </a:rPr>
              <a:t>}</a:t>
            </a:r>
          </a:p>
          <a:p>
            <a:r>
              <a:rPr lang="en-GB" sz="1600" dirty="0" smtClean="0">
                <a:solidFill>
                  <a:srgbClr val="FF0000"/>
                </a:solidFill>
              </a:rPr>
              <a:t>&lt;/style&gt;</a:t>
            </a:r>
          </a:p>
          <a:p>
            <a:r>
              <a:rPr lang="en-GB" sz="1600" dirty="0" smtClean="0"/>
              <a:t>&lt;/head&gt;</a:t>
            </a:r>
          </a:p>
          <a:p>
            <a:r>
              <a:rPr lang="en-GB" sz="1600" dirty="0" smtClean="0"/>
              <a:t>&lt;body&gt;</a:t>
            </a:r>
          </a:p>
          <a:p>
            <a:endParaRPr lang="en-GB" sz="1600" dirty="0" smtClean="0"/>
          </a:p>
          <a:p>
            <a:r>
              <a:rPr lang="en-GB" sz="1600" dirty="0" smtClean="0">
                <a:solidFill>
                  <a:srgbClr val="FF0000"/>
                </a:solidFill>
              </a:rPr>
              <a:t>&lt;h1&gt;Hello world!&lt;/h1&gt;</a:t>
            </a:r>
          </a:p>
          <a:p>
            <a:endParaRPr lang="en-GB" sz="1600" dirty="0" smtClean="0">
              <a:solidFill>
                <a:srgbClr val="FF0000"/>
              </a:solidFill>
            </a:endParaRPr>
          </a:p>
          <a:p>
            <a:r>
              <a:rPr lang="en-GB" sz="1600" dirty="0" smtClean="0">
                <a:solidFill>
                  <a:srgbClr val="FF0000"/>
                </a:solidFill>
              </a:rPr>
              <a:t>&lt;p&gt;Every element on the page will be affected by the style.&lt;/p&gt;</a:t>
            </a:r>
          </a:p>
          <a:p>
            <a:r>
              <a:rPr lang="en-GB" sz="1600" dirty="0" smtClean="0">
                <a:solidFill>
                  <a:srgbClr val="FF0000"/>
                </a:solidFill>
              </a:rPr>
              <a:t>&lt;p id="para1"&gt;Me too!&lt;/p&gt;</a:t>
            </a:r>
          </a:p>
          <a:p>
            <a:r>
              <a:rPr lang="en-GB" sz="1600" dirty="0" smtClean="0">
                <a:solidFill>
                  <a:srgbClr val="FF0000"/>
                </a:solidFill>
              </a:rPr>
              <a:t>&lt;p&gt;And me!&lt;/p&gt;</a:t>
            </a:r>
          </a:p>
          <a:p>
            <a:endParaRPr lang="en-GB" sz="1600" dirty="0" smtClean="0"/>
          </a:p>
          <a:p>
            <a:r>
              <a:rPr lang="en-GB" sz="1600" dirty="0" smtClean="0"/>
              <a:t>&lt;/body&gt;</a:t>
            </a:r>
          </a:p>
          <a:p>
            <a:r>
              <a:rPr lang="en-GB" sz="1600" dirty="0" smtClean="0"/>
              <a:t>&lt;/html&gt;</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7772400" cy="1143000"/>
          </a:xfrm>
        </p:spPr>
        <p:txBody>
          <a:bodyPr>
            <a:normAutofit fontScale="90000"/>
          </a:bodyPr>
          <a:lstStyle/>
          <a:p>
            <a:r>
              <a:rPr lang="en-US" dirty="0" smtClean="0"/>
              <a:t>The CSS Grouping Selector</a:t>
            </a:r>
            <a:br>
              <a:rPr lang="en-US" dirty="0" smtClean="0"/>
            </a:br>
            <a:endParaRPr lang="en-US" dirty="0"/>
          </a:p>
        </p:txBody>
      </p:sp>
      <p:sp>
        <p:nvSpPr>
          <p:cNvPr id="3" name="Content Placeholder 2"/>
          <p:cNvSpPr>
            <a:spLocks noGrp="1"/>
          </p:cNvSpPr>
          <p:nvPr>
            <p:ph sz="quarter" idx="1"/>
          </p:nvPr>
        </p:nvSpPr>
        <p:spPr>
          <a:xfrm>
            <a:off x="285720" y="785794"/>
            <a:ext cx="8329642" cy="4572000"/>
          </a:xfrm>
        </p:spPr>
        <p:txBody>
          <a:bodyPr/>
          <a:lstStyle/>
          <a:p>
            <a:r>
              <a:rPr lang="en-GB" dirty="0" smtClean="0"/>
              <a:t>The grouping selector selects all the HTML elements with the same style definitions.</a:t>
            </a:r>
          </a:p>
          <a:p>
            <a:r>
              <a:rPr lang="en-GB" dirty="0" smtClean="0"/>
              <a:t>Look at the following CSS code (the h1, h2, and p elements have the same style definitions):</a:t>
            </a:r>
          </a:p>
          <a:p>
            <a:endParaRPr lang="en-US" dirty="0"/>
          </a:p>
        </p:txBody>
      </p:sp>
      <p:sp>
        <p:nvSpPr>
          <p:cNvPr id="4" name="Rectangle 3"/>
          <p:cNvSpPr/>
          <p:nvPr/>
        </p:nvSpPr>
        <p:spPr>
          <a:xfrm>
            <a:off x="428596" y="2500306"/>
            <a:ext cx="4572000" cy="3970318"/>
          </a:xfrm>
          <a:prstGeom prst="rect">
            <a:avLst/>
          </a:prstGeom>
        </p:spPr>
        <p:txBody>
          <a:bodyPr>
            <a:spAutoFit/>
          </a:bodyPr>
          <a:lstStyle/>
          <a:p>
            <a:r>
              <a:rPr lang="en-US" dirty="0">
                <a:solidFill>
                  <a:srgbClr val="FF0000"/>
                </a:solidFill>
              </a:rPr>
              <a:t>h1 {</a:t>
            </a:r>
            <a:br>
              <a:rPr lang="en-US" dirty="0">
                <a:solidFill>
                  <a:srgbClr val="FF0000"/>
                </a:solidFill>
              </a:rPr>
            </a:br>
            <a:r>
              <a:rPr lang="en-US" dirty="0">
                <a:solidFill>
                  <a:srgbClr val="FF0000"/>
                </a:solidFill>
              </a:rPr>
              <a:t>  text-align: center;</a:t>
            </a:r>
            <a:br>
              <a:rPr lang="en-US" dirty="0">
                <a:solidFill>
                  <a:srgbClr val="FF0000"/>
                </a:solidFill>
              </a:rPr>
            </a:br>
            <a:r>
              <a:rPr lang="en-US" dirty="0">
                <a:solidFill>
                  <a:srgbClr val="FF0000"/>
                </a:solidFill>
              </a:rPr>
              <a:t>  color: red;</a:t>
            </a:r>
            <a:br>
              <a:rPr lang="en-US" dirty="0">
                <a:solidFill>
                  <a:srgbClr val="FF0000"/>
                </a:solidFill>
              </a:rPr>
            </a:br>
            <a:r>
              <a:rPr lang="en-US" dirty="0">
                <a:solidFill>
                  <a:srgbClr val="FF0000"/>
                </a:solidFill>
              </a:rPr>
              <a:t>}</a:t>
            </a: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a:solidFill>
                  <a:srgbClr val="FF0000"/>
                </a:solidFill>
              </a:rPr>
              <a:t>h2 {</a:t>
            </a:r>
            <a:br>
              <a:rPr lang="en-US" dirty="0">
                <a:solidFill>
                  <a:srgbClr val="FF0000"/>
                </a:solidFill>
              </a:rPr>
            </a:br>
            <a:r>
              <a:rPr lang="en-US" dirty="0">
                <a:solidFill>
                  <a:srgbClr val="FF0000"/>
                </a:solidFill>
              </a:rPr>
              <a:t>  text-align: center;</a:t>
            </a:r>
            <a:br>
              <a:rPr lang="en-US" dirty="0">
                <a:solidFill>
                  <a:srgbClr val="FF0000"/>
                </a:solidFill>
              </a:rPr>
            </a:br>
            <a:r>
              <a:rPr lang="en-US" dirty="0">
                <a:solidFill>
                  <a:srgbClr val="FF0000"/>
                </a:solidFill>
              </a:rPr>
              <a:t>  color: red;</a:t>
            </a:r>
            <a:br>
              <a:rPr lang="en-US" dirty="0">
                <a:solidFill>
                  <a:srgbClr val="FF0000"/>
                </a:solidFill>
              </a:rPr>
            </a:br>
            <a:r>
              <a:rPr lang="en-US" dirty="0">
                <a:solidFill>
                  <a:srgbClr val="FF0000"/>
                </a:solidFill>
              </a:rPr>
              <a:t>}</a:t>
            </a: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a:solidFill>
                  <a:srgbClr val="FF0000"/>
                </a:solidFill>
              </a:rPr>
              <a:t>p {</a:t>
            </a:r>
            <a:br>
              <a:rPr lang="en-US" dirty="0">
                <a:solidFill>
                  <a:srgbClr val="FF0000"/>
                </a:solidFill>
              </a:rPr>
            </a:br>
            <a:r>
              <a:rPr lang="en-US" dirty="0">
                <a:solidFill>
                  <a:srgbClr val="FF0000"/>
                </a:solidFill>
              </a:rPr>
              <a:t>  text-align: center;</a:t>
            </a:r>
            <a:br>
              <a:rPr lang="en-US" dirty="0">
                <a:solidFill>
                  <a:srgbClr val="FF0000"/>
                </a:solidFill>
              </a:rPr>
            </a:br>
            <a:r>
              <a:rPr lang="en-US" dirty="0">
                <a:solidFill>
                  <a:srgbClr val="FF0000"/>
                </a:solidFill>
              </a:rPr>
              <a:t>  color: red;</a:t>
            </a:r>
            <a:br>
              <a:rPr lang="en-US" dirty="0">
                <a:solidFill>
                  <a:srgbClr val="FF0000"/>
                </a:solidFill>
              </a:rPr>
            </a:br>
            <a:r>
              <a:rPr lang="en-US" dirty="0">
                <a:solidFill>
                  <a:srgbClr val="FF0000"/>
                </a:solidFill>
              </a:rPr>
              <a:t>}</a:t>
            </a:r>
          </a:p>
        </p:txBody>
      </p:sp>
      <p:sp>
        <p:nvSpPr>
          <p:cNvPr id="5" name="Rectangle 4"/>
          <p:cNvSpPr/>
          <p:nvPr/>
        </p:nvSpPr>
        <p:spPr>
          <a:xfrm>
            <a:off x="5214942" y="3357562"/>
            <a:ext cx="4572000" cy="1200329"/>
          </a:xfrm>
          <a:prstGeom prst="rect">
            <a:avLst/>
          </a:prstGeom>
        </p:spPr>
        <p:txBody>
          <a:bodyPr>
            <a:spAutoFit/>
          </a:bodyPr>
          <a:lstStyle/>
          <a:p>
            <a:r>
              <a:rPr lang="en-US" dirty="0">
                <a:solidFill>
                  <a:srgbClr val="FF0000"/>
                </a:solidFill>
              </a:rPr>
              <a:t>h1, h2, p {</a:t>
            </a:r>
            <a:br>
              <a:rPr lang="en-US" dirty="0">
                <a:solidFill>
                  <a:srgbClr val="FF0000"/>
                </a:solidFill>
              </a:rPr>
            </a:br>
            <a:r>
              <a:rPr lang="en-US" dirty="0">
                <a:solidFill>
                  <a:srgbClr val="FF0000"/>
                </a:solidFill>
              </a:rPr>
              <a:t>  text-align: center;</a:t>
            </a:r>
            <a:br>
              <a:rPr lang="en-US" dirty="0">
                <a:solidFill>
                  <a:srgbClr val="FF0000"/>
                </a:solidFill>
              </a:rPr>
            </a:br>
            <a:r>
              <a:rPr lang="en-US" dirty="0">
                <a:solidFill>
                  <a:srgbClr val="FF0000"/>
                </a:solidFill>
              </a:rPr>
              <a:t>  color: red;</a:t>
            </a:r>
            <a:br>
              <a:rPr lang="en-US" dirty="0">
                <a:solidFill>
                  <a:srgbClr val="FF0000"/>
                </a:solidFill>
              </a:rPr>
            </a:br>
            <a:r>
              <a:rPr lang="en-US" dirty="0">
                <a:solidFill>
                  <a:srgbClr val="FF0000"/>
                </a:solidFill>
              </a:rPr>
              <a:t>}</a:t>
            </a:r>
          </a:p>
        </p:txBody>
      </p:sp>
      <p:sp>
        <p:nvSpPr>
          <p:cNvPr id="6" name="Rectangle 5"/>
          <p:cNvSpPr/>
          <p:nvPr/>
        </p:nvSpPr>
        <p:spPr>
          <a:xfrm>
            <a:off x="3357554" y="5072074"/>
            <a:ext cx="5286412" cy="923330"/>
          </a:xfrm>
          <a:prstGeom prst="rect">
            <a:avLst/>
          </a:prstGeom>
        </p:spPr>
        <p:txBody>
          <a:bodyPr wrap="square">
            <a:spAutoFit/>
          </a:bodyPr>
          <a:lstStyle/>
          <a:p>
            <a:pPr>
              <a:buFont typeface="Arial" pitchFamily="34" charset="0"/>
              <a:buChar char="•"/>
            </a:pPr>
            <a:r>
              <a:rPr lang="en-GB" dirty="0"/>
              <a:t>It will be better to group the selectors, to minimize the code.</a:t>
            </a:r>
          </a:p>
          <a:p>
            <a:pPr>
              <a:buFont typeface="Arial" pitchFamily="34" charset="0"/>
              <a:buChar char="•"/>
            </a:pPr>
            <a:r>
              <a:rPr lang="en-GB" dirty="0"/>
              <a:t>To group selectors, separate each selector with a comma.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428604"/>
            <a:ext cx="6072214" cy="5078313"/>
          </a:xfrm>
          <a:prstGeom prst="rect">
            <a:avLst/>
          </a:prstGeom>
        </p:spPr>
        <p:txBody>
          <a:bodyPr wrap="square">
            <a:spAutoFit/>
          </a:bodyPr>
          <a:lstStyle/>
          <a:p>
            <a:r>
              <a:rPr lang="en-US" dirty="0" smtClean="0"/>
              <a:t>&lt;!DOCTYPE html&gt;</a:t>
            </a:r>
          </a:p>
          <a:p>
            <a:r>
              <a:rPr lang="en-US" dirty="0" smtClean="0"/>
              <a:t>&lt;html&gt;</a:t>
            </a:r>
          </a:p>
          <a:p>
            <a:r>
              <a:rPr lang="en-US" dirty="0" smtClean="0"/>
              <a:t>&lt;head&gt;</a:t>
            </a:r>
          </a:p>
          <a:p>
            <a:r>
              <a:rPr lang="en-US" b="1" dirty="0" smtClean="0">
                <a:solidFill>
                  <a:srgbClr val="FF0000"/>
                </a:solidFill>
              </a:rPr>
              <a:t>&lt;style&gt;</a:t>
            </a:r>
          </a:p>
          <a:p>
            <a:r>
              <a:rPr lang="en-US" b="1" dirty="0" smtClean="0">
                <a:solidFill>
                  <a:srgbClr val="FF0000"/>
                </a:solidFill>
              </a:rPr>
              <a:t>h1, h2, p {</a:t>
            </a:r>
          </a:p>
          <a:p>
            <a:r>
              <a:rPr lang="en-US" b="1" dirty="0" smtClean="0">
                <a:solidFill>
                  <a:srgbClr val="FF0000"/>
                </a:solidFill>
              </a:rPr>
              <a:t>  text-align: center;</a:t>
            </a:r>
          </a:p>
          <a:p>
            <a:r>
              <a:rPr lang="en-US" b="1" dirty="0" smtClean="0">
                <a:solidFill>
                  <a:srgbClr val="FF0000"/>
                </a:solidFill>
              </a:rPr>
              <a:t>  color: red;</a:t>
            </a:r>
          </a:p>
          <a:p>
            <a:r>
              <a:rPr lang="en-US" b="1" dirty="0" smtClean="0">
                <a:solidFill>
                  <a:srgbClr val="FF0000"/>
                </a:solidFill>
              </a:rPr>
              <a:t>}</a:t>
            </a:r>
          </a:p>
          <a:p>
            <a:r>
              <a:rPr lang="en-US" b="1" dirty="0" smtClean="0">
                <a:solidFill>
                  <a:srgbClr val="FF0000"/>
                </a:solidFill>
              </a:rPr>
              <a:t>&lt;/style&gt;</a:t>
            </a:r>
          </a:p>
          <a:p>
            <a:r>
              <a:rPr lang="en-US" dirty="0" smtClean="0"/>
              <a:t>&lt;/head&gt;</a:t>
            </a:r>
          </a:p>
          <a:p>
            <a:r>
              <a:rPr lang="en-US" dirty="0" smtClean="0"/>
              <a:t>&lt;body&gt;</a:t>
            </a:r>
          </a:p>
          <a:p>
            <a:endParaRPr lang="en-US" dirty="0" smtClean="0"/>
          </a:p>
          <a:p>
            <a:r>
              <a:rPr lang="en-US" b="1" dirty="0" smtClean="0">
                <a:solidFill>
                  <a:srgbClr val="FF0000"/>
                </a:solidFill>
              </a:rPr>
              <a:t>&lt;h1&gt;Hello World!&lt;/h1&gt;</a:t>
            </a:r>
          </a:p>
          <a:p>
            <a:r>
              <a:rPr lang="en-US" b="1" dirty="0" smtClean="0">
                <a:solidFill>
                  <a:srgbClr val="FF0000"/>
                </a:solidFill>
              </a:rPr>
              <a:t>&lt;h2&gt;Smaller heading!&lt;/h2&gt;</a:t>
            </a:r>
          </a:p>
          <a:p>
            <a:r>
              <a:rPr lang="en-US" b="1" dirty="0" smtClean="0">
                <a:solidFill>
                  <a:srgbClr val="FF0000"/>
                </a:solidFill>
              </a:rPr>
              <a:t>&lt;p&gt;This is a paragraph.&lt;/p&gt;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CSS Simple Selectors</a:t>
            </a:r>
            <a:br>
              <a:rPr lang="en-US" dirty="0" smtClean="0"/>
            </a:br>
            <a:endParaRPr lang="en-US" dirty="0"/>
          </a:p>
        </p:txBody>
      </p:sp>
      <p:graphicFrame>
        <p:nvGraphicFramePr>
          <p:cNvPr id="5" name="Table 4"/>
          <p:cNvGraphicFramePr>
            <a:graphicFrameLocks noGrp="1"/>
          </p:cNvGraphicFramePr>
          <p:nvPr/>
        </p:nvGraphicFramePr>
        <p:xfrm>
          <a:off x="428596" y="1428736"/>
          <a:ext cx="6858049" cy="4333960"/>
        </p:xfrm>
        <a:graphic>
          <a:graphicData uri="http://schemas.openxmlformats.org/drawingml/2006/table">
            <a:tbl>
              <a:tblPr/>
              <a:tblGrid>
                <a:gridCol w="1369945"/>
                <a:gridCol w="1369945"/>
                <a:gridCol w="4118159"/>
              </a:tblGrid>
              <a:tr h="612326">
                <a:tc>
                  <a:txBody>
                    <a:bodyPr/>
                    <a:lstStyle/>
                    <a:p>
                      <a:pPr algn="ctr" fontAlgn="t"/>
                      <a:r>
                        <a:rPr lang="en-US" sz="2000" b="1" dirty="0"/>
                        <a:t>Selector</a:t>
                      </a:r>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000" b="1" dirty="0"/>
                        <a:t>Example</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000" b="1" dirty="0"/>
                        <a:t>Example description</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2326">
                <a:tc>
                  <a:txBody>
                    <a:bodyPr/>
                    <a:lstStyle/>
                    <a:p>
                      <a:pPr algn="l" fontAlgn="t"/>
                      <a:r>
                        <a:rPr lang="en-US" sz="1800" dirty="0">
                          <a:hlinkClick r:id="rId2"/>
                        </a:rPr>
                        <a:t>#</a:t>
                      </a:r>
                      <a:r>
                        <a:rPr lang="en-US" sz="1800" i="1" dirty="0">
                          <a:hlinkClick r:id="rId2"/>
                        </a:rPr>
                        <a:t>id</a:t>
                      </a:r>
                      <a:endParaRPr lang="en-US" sz="1800" dirty="0"/>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t>#</a:t>
                      </a:r>
                      <a:r>
                        <a:rPr lang="en-US" sz="1800" dirty="0" err="1"/>
                        <a:t>firstname</a:t>
                      </a:r>
                      <a:endParaRPr lang="en-US" sz="1800" dirty="0"/>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800" dirty="0"/>
                        <a:t>Selects the element with id="</a:t>
                      </a:r>
                      <a:r>
                        <a:rPr lang="en-GB" sz="1800" dirty="0" err="1"/>
                        <a:t>firstname</a:t>
                      </a:r>
                      <a:r>
                        <a:rPr lang="en-GB" sz="1800" dirty="0"/>
                        <a:t>"</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12326">
                <a:tc>
                  <a:txBody>
                    <a:bodyPr/>
                    <a:lstStyle/>
                    <a:p>
                      <a:pPr algn="l" fontAlgn="t"/>
                      <a:r>
                        <a:rPr lang="en-US" sz="1800">
                          <a:hlinkClick r:id="rId3"/>
                        </a:rPr>
                        <a:t>.</a:t>
                      </a:r>
                      <a:r>
                        <a:rPr lang="en-US" sz="1800" i="1">
                          <a:hlinkClick r:id="rId3"/>
                        </a:rPr>
                        <a:t>class</a:t>
                      </a:r>
                      <a:endParaRPr lang="en-US" sz="1800"/>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.intro</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800" dirty="0"/>
                        <a:t>Selects all elements with class="intro"</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2326">
                <a:tc>
                  <a:txBody>
                    <a:bodyPr/>
                    <a:lstStyle/>
                    <a:p>
                      <a:pPr algn="l" fontAlgn="t"/>
                      <a:r>
                        <a:rPr lang="en-US" sz="1800" i="1">
                          <a:hlinkClick r:id="rId4"/>
                        </a:rPr>
                        <a:t>element.class</a:t>
                      </a:r>
                      <a:endParaRPr lang="en-US" sz="1800"/>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t>p.intro</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800" dirty="0"/>
                        <a:t>Selects only &lt;p&gt; elements with class="intro"</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12326">
                <a:tc>
                  <a:txBody>
                    <a:bodyPr/>
                    <a:lstStyle/>
                    <a:p>
                      <a:pPr algn="l" fontAlgn="t"/>
                      <a:r>
                        <a:rPr lang="en-US" sz="1800">
                          <a:hlinkClick r:id="rId5"/>
                        </a:rPr>
                        <a:t>*</a:t>
                      </a:r>
                      <a:endParaRPr lang="en-US" sz="1800"/>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all elements</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2326">
                <a:tc>
                  <a:txBody>
                    <a:bodyPr/>
                    <a:lstStyle/>
                    <a:p>
                      <a:pPr algn="l" fontAlgn="t"/>
                      <a:r>
                        <a:rPr lang="en-US" sz="1800" i="1">
                          <a:hlinkClick r:id="rId6"/>
                        </a:rPr>
                        <a:t>element</a:t>
                      </a:r>
                      <a:endParaRPr lang="en-US" sz="1800"/>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t>p</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t>Selects all &lt;p&gt; elements</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12326">
                <a:tc>
                  <a:txBody>
                    <a:bodyPr/>
                    <a:lstStyle/>
                    <a:p>
                      <a:pPr algn="l" fontAlgn="t"/>
                      <a:r>
                        <a:rPr lang="en-US" sz="1800" i="1">
                          <a:hlinkClick r:id="rId7"/>
                        </a:rPr>
                        <a:t>element,element,..</a:t>
                      </a:r>
                      <a:endParaRPr lang="en-US" sz="1800"/>
                    </a:p>
                  </a:txBody>
                  <a:tcPr marL="111364"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t>div, p</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800" dirty="0"/>
                        <a:t>Selects all &lt;div&gt; elements and all &lt;p&gt; elements</a:t>
                      </a:r>
                    </a:p>
                  </a:txBody>
                  <a:tcPr marL="55682" marR="55682" marT="55682" marB="556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CSS </a:t>
            </a:r>
            <a:r>
              <a:rPr lang="en-US" b="1" dirty="0" smtClean="0"/>
              <a:t/>
            </a:r>
            <a:br>
              <a:rPr lang="en-US" b="1" dirty="0" smtClean="0"/>
            </a:br>
            <a:endParaRPr lang="en-US" dirty="0"/>
          </a:p>
        </p:txBody>
      </p:sp>
      <p:sp>
        <p:nvSpPr>
          <p:cNvPr id="3" name="Content Placeholder 2"/>
          <p:cNvSpPr>
            <a:spLocks noGrp="1"/>
          </p:cNvSpPr>
          <p:nvPr>
            <p:ph sz="quarter" idx="1"/>
          </p:nvPr>
        </p:nvSpPr>
        <p:spPr>
          <a:xfrm>
            <a:off x="428596" y="928670"/>
            <a:ext cx="7772400" cy="4572000"/>
          </a:xfrm>
        </p:spPr>
        <p:txBody>
          <a:bodyPr>
            <a:normAutofit lnSpcReduction="10000"/>
          </a:bodyPr>
          <a:lstStyle/>
          <a:p>
            <a:r>
              <a:rPr lang="en-US" b="1" dirty="0" smtClean="0"/>
              <a:t>Internal, External and Inline CSS </a:t>
            </a:r>
            <a:r>
              <a:rPr lang="en-US" b="1" dirty="0" smtClean="0"/>
              <a:t>Styles</a:t>
            </a:r>
          </a:p>
          <a:p>
            <a:pPr algn="just"/>
            <a:r>
              <a:rPr lang="en-US" sz="1800" b="1" dirty="0" smtClean="0"/>
              <a:t>Internal </a:t>
            </a:r>
            <a:r>
              <a:rPr lang="en-GB" sz="1800" dirty="0" smtClean="0"/>
              <a:t>CSS </a:t>
            </a:r>
            <a:r>
              <a:rPr lang="en-GB" sz="1800" dirty="0" smtClean="0"/>
              <a:t>styles done this way are loaded each time an entire website is refreshed, which may increase loading time. Additionally, you won’t be able to use the same CSS style on multiple pages as it’s contained within a single page. However, this also comes with benefits. Having everything on one page makes it easier to share the template for a preview.</a:t>
            </a:r>
            <a:endParaRPr lang="en-US" sz="1800" b="1" dirty="0" smtClean="0"/>
          </a:p>
          <a:p>
            <a:r>
              <a:rPr lang="en-GB" sz="2000" dirty="0" smtClean="0"/>
              <a:t>The </a:t>
            </a:r>
            <a:r>
              <a:rPr lang="en-GB" sz="2000" b="1" dirty="0" smtClean="0"/>
              <a:t>External</a:t>
            </a:r>
            <a:r>
              <a:rPr lang="en-GB" sz="2000" dirty="0" smtClean="0"/>
              <a:t> method might be the most convenient one. Everything is done externally on a </a:t>
            </a:r>
            <a:r>
              <a:rPr lang="en-GB" sz="2000" b="1" dirty="0" smtClean="0"/>
              <a:t>.</a:t>
            </a:r>
            <a:r>
              <a:rPr lang="en-GB" sz="2000" b="1" dirty="0" err="1" smtClean="0"/>
              <a:t>css</a:t>
            </a:r>
            <a:r>
              <a:rPr lang="en-GB" sz="2000" dirty="0" smtClean="0"/>
              <a:t> file. This means you can do all the styling on a separate file and apply the CSS to any page you want. The External style might also improve loading times</a:t>
            </a:r>
            <a:r>
              <a:rPr lang="en-GB" sz="2000" dirty="0" smtClean="0"/>
              <a:t>.</a:t>
            </a:r>
          </a:p>
          <a:p>
            <a:r>
              <a:rPr lang="en-GB" sz="2000" dirty="0" smtClean="0"/>
              <a:t>the </a:t>
            </a:r>
            <a:r>
              <a:rPr lang="en-GB" sz="2000" b="1" dirty="0" smtClean="0"/>
              <a:t>Inline</a:t>
            </a:r>
            <a:r>
              <a:rPr lang="en-GB" sz="2000" dirty="0" smtClean="0"/>
              <a:t> style of CSS. Inline works with specific elements that have the &lt;style&gt; tag. Each component has to be stylized, so it might not be the best or fastest way to handle CSS. But it can come in handy. For example, if you want to change a single element, quickly preview changes, or maybe you don’t have access to the CSS files.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CSS</a:t>
            </a:r>
            <a:br>
              <a:rPr lang="en-US" dirty="0"/>
            </a:br>
            <a:endParaRPr lang="en-US" dirty="0"/>
          </a:p>
        </p:txBody>
      </p:sp>
      <p:sp>
        <p:nvSpPr>
          <p:cNvPr id="3" name="Content Placeholder 2"/>
          <p:cNvSpPr>
            <a:spLocks noGrp="1"/>
          </p:cNvSpPr>
          <p:nvPr>
            <p:ph sz="quarter" idx="1"/>
          </p:nvPr>
        </p:nvSpPr>
        <p:spPr>
          <a:xfrm>
            <a:off x="357158" y="1071546"/>
            <a:ext cx="8229600" cy="4525963"/>
          </a:xfrm>
        </p:spPr>
        <p:txBody>
          <a:bodyPr>
            <a:normAutofit/>
          </a:bodyPr>
          <a:lstStyle/>
          <a:p>
            <a:pPr algn="just"/>
            <a:r>
              <a:rPr lang="en-GB" sz="2400" dirty="0"/>
              <a:t>CSS stands for Cascading Style Sheets. It is a style sheet language which is used to describe the look and formatting of a document written in </a:t>
            </a:r>
            <a:r>
              <a:rPr lang="en-GB" sz="2400" dirty="0" err="1"/>
              <a:t>markup</a:t>
            </a:r>
            <a:r>
              <a:rPr lang="en-GB" sz="2400" dirty="0"/>
              <a:t> language. It provides an additional feature to HTML. It is generally used with HTML to change the style of web pages and user interfaces.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use CSS</a:t>
            </a:r>
            <a:br>
              <a:rPr lang="en-US" dirty="0"/>
            </a:br>
            <a:endParaRPr lang="en-US" dirty="0"/>
          </a:p>
        </p:txBody>
      </p:sp>
      <p:sp>
        <p:nvSpPr>
          <p:cNvPr id="3" name="Content Placeholder 2"/>
          <p:cNvSpPr>
            <a:spLocks noGrp="1"/>
          </p:cNvSpPr>
          <p:nvPr>
            <p:ph sz="quarter" idx="1"/>
          </p:nvPr>
        </p:nvSpPr>
        <p:spPr>
          <a:xfrm>
            <a:off x="142844" y="1142984"/>
            <a:ext cx="8543956" cy="4983179"/>
          </a:xfrm>
        </p:spPr>
        <p:txBody>
          <a:bodyPr>
            <a:normAutofit/>
          </a:bodyPr>
          <a:lstStyle/>
          <a:p>
            <a:pPr>
              <a:buNone/>
            </a:pPr>
            <a:r>
              <a:rPr lang="en-GB" b="1" dirty="0"/>
              <a:t>three major benefits of CSS</a:t>
            </a:r>
            <a:r>
              <a:rPr lang="en-GB" b="1" dirty="0" smtClean="0"/>
              <a:t>:</a:t>
            </a:r>
          </a:p>
          <a:p>
            <a:pPr marL="514350" indent="-514350">
              <a:buFont typeface="+mj-lt"/>
              <a:buAutoNum type="arabicPeriod"/>
            </a:pPr>
            <a:r>
              <a:rPr lang="en-US" sz="2000" b="1" dirty="0"/>
              <a:t>Solves a big problem</a:t>
            </a:r>
          </a:p>
          <a:p>
            <a:pPr>
              <a:buNone/>
            </a:pPr>
            <a:r>
              <a:rPr lang="en-GB" sz="2000" dirty="0" smtClean="0"/>
              <a:t>    Before </a:t>
            </a:r>
            <a:r>
              <a:rPr lang="en-GB" sz="2000" dirty="0"/>
              <a:t>CSS, tags like font, </a:t>
            </a:r>
            <a:r>
              <a:rPr lang="en-GB" sz="2000" dirty="0" smtClean="0"/>
              <a:t>colour, </a:t>
            </a:r>
            <a:r>
              <a:rPr lang="en-GB" sz="2000" dirty="0"/>
              <a:t>background style, element alignments, border and size had to be repeated on every web page. This was a very long process. For example: If you are developing a large website where fonts and </a:t>
            </a:r>
            <a:r>
              <a:rPr lang="en-GB" sz="2000" dirty="0" smtClean="0"/>
              <a:t>colour </a:t>
            </a:r>
            <a:r>
              <a:rPr lang="en-GB" sz="2000" dirty="0"/>
              <a:t>information are added on every single page, it will be become a long and expensive process. CSS was created to solve this problem.</a:t>
            </a:r>
            <a:endParaRPr lang="en-US" sz="2000" b="1" dirty="0"/>
          </a:p>
        </p:txBody>
      </p:sp>
      <p:sp>
        <p:nvSpPr>
          <p:cNvPr id="4" name="Rectangle 3"/>
          <p:cNvSpPr/>
          <p:nvPr/>
        </p:nvSpPr>
        <p:spPr>
          <a:xfrm>
            <a:off x="285720" y="3643314"/>
            <a:ext cx="8501122" cy="923330"/>
          </a:xfrm>
          <a:prstGeom prst="rect">
            <a:avLst/>
          </a:prstGeom>
        </p:spPr>
        <p:txBody>
          <a:bodyPr wrap="square">
            <a:spAutoFit/>
          </a:bodyPr>
          <a:lstStyle/>
          <a:p>
            <a:r>
              <a:rPr lang="en-GB" b="1" dirty="0"/>
              <a:t>2) Saves a lot of time</a:t>
            </a:r>
          </a:p>
          <a:p>
            <a:r>
              <a:rPr lang="en-GB" dirty="0"/>
              <a:t>CSS style definitions are saved in external CSS files so it is possible to change the entire website by changing just one file.</a:t>
            </a:r>
          </a:p>
        </p:txBody>
      </p:sp>
      <p:sp>
        <p:nvSpPr>
          <p:cNvPr id="5" name="Rectangle 4"/>
          <p:cNvSpPr/>
          <p:nvPr/>
        </p:nvSpPr>
        <p:spPr>
          <a:xfrm>
            <a:off x="428596" y="5000636"/>
            <a:ext cx="8001056" cy="923330"/>
          </a:xfrm>
          <a:prstGeom prst="rect">
            <a:avLst/>
          </a:prstGeom>
        </p:spPr>
        <p:txBody>
          <a:bodyPr wrap="square">
            <a:spAutoFit/>
          </a:bodyPr>
          <a:lstStyle/>
          <a:p>
            <a:r>
              <a:rPr lang="en-GB" dirty="0"/>
              <a:t>3) </a:t>
            </a:r>
            <a:r>
              <a:rPr lang="en-GB" b="1" dirty="0"/>
              <a:t>Provide more attributes</a:t>
            </a:r>
          </a:p>
          <a:p>
            <a:r>
              <a:rPr lang="en-GB" dirty="0"/>
              <a:t>CSS provides more detailed attributes than plain HTML to define the look and feel of the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14356"/>
            <a:ext cx="8215370" cy="4524315"/>
          </a:xfrm>
          <a:prstGeom prst="rect">
            <a:avLst/>
          </a:prstGeom>
        </p:spPr>
        <p:txBody>
          <a:bodyPr wrap="square">
            <a:spAutoFit/>
          </a:bodyPr>
          <a:lstStyle/>
          <a:p>
            <a:pPr marL="342900" indent="-342900">
              <a:buFont typeface="+mj-lt"/>
              <a:buAutoNum type="arabicPeriod"/>
            </a:pPr>
            <a:r>
              <a:rPr lang="en-GB" b="1" dirty="0"/>
              <a:t>CSS saves time</a:t>
            </a:r>
            <a:r>
              <a:rPr lang="en-GB" dirty="0"/>
              <a:t> − You can write CSS once and then reuse same sheet in multiple HTML pages. You can define a style for each HTML element and apply it to as many Web pages as you want.</a:t>
            </a:r>
          </a:p>
          <a:p>
            <a:pPr marL="342900" indent="-342900">
              <a:buFont typeface="+mj-lt"/>
              <a:buAutoNum type="arabicPeriod"/>
            </a:pPr>
            <a:r>
              <a:rPr lang="en-GB" b="1" dirty="0"/>
              <a:t>Pages load faster</a:t>
            </a:r>
            <a:r>
              <a:rPr lang="en-GB" dirty="0"/>
              <a:t> − If you are using CSS, you do not need to write HTML tag attributes every time. Just write one CSS rule of a tag and apply it to all the occurrences of that tag. So less code means faster download times.</a:t>
            </a:r>
          </a:p>
          <a:p>
            <a:pPr marL="342900" indent="-342900">
              <a:buFont typeface="+mj-lt"/>
              <a:buAutoNum type="arabicPeriod"/>
            </a:pPr>
            <a:r>
              <a:rPr lang="en-GB" b="1" dirty="0"/>
              <a:t>Easy maintenance</a:t>
            </a:r>
            <a:r>
              <a:rPr lang="en-GB" dirty="0"/>
              <a:t> − To make a global change, simply change the style, and all elements in all the web pages will be updated automatically.</a:t>
            </a:r>
          </a:p>
          <a:p>
            <a:pPr marL="342900" indent="-342900">
              <a:buFont typeface="+mj-lt"/>
              <a:buAutoNum type="arabicPeriod"/>
            </a:pPr>
            <a:r>
              <a:rPr lang="en-GB" b="1" dirty="0"/>
              <a:t>Superior styles to HTML</a:t>
            </a:r>
            <a:r>
              <a:rPr lang="en-GB" dirty="0"/>
              <a:t> − CSS has a much wider array of attributes than HTML, so you can give a far better look to your HTML page in comparison to HTML attributes.</a:t>
            </a:r>
          </a:p>
          <a:p>
            <a:pPr marL="342900" indent="-342900">
              <a:buFont typeface="+mj-lt"/>
              <a:buAutoNum type="arabicPeriod"/>
            </a:pPr>
            <a:r>
              <a:rPr lang="en-GB" b="1" dirty="0"/>
              <a:t>Multiple Device Compatibility</a:t>
            </a:r>
            <a:r>
              <a:rPr lang="en-GB" dirty="0"/>
              <a:t> − Style sheets allow content to be optimized for more than one type of device. By using the same HTML document, different versions of a website can be presented for handheld devices such as PDAs and cell phones or for printing.</a:t>
            </a:r>
          </a:p>
          <a:p>
            <a:pPr marL="342900" indent="-342900">
              <a:buFont typeface="+mj-lt"/>
              <a:buAutoNum type="arabicPeriod"/>
            </a:pPr>
            <a:r>
              <a:rPr lang="en-GB" b="1" dirty="0"/>
              <a:t>Global web standards</a:t>
            </a:r>
            <a:r>
              <a:rPr lang="en-GB" dirty="0"/>
              <a:t> − Now HTML attributes are being deprecated and it is being recommended to use CSS. So its a good idea to start using CSS in all the HTML pages to make them compatible to future browsers.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2918"/>
            <a:ext cx="7772400" cy="654032"/>
          </a:xfrm>
        </p:spPr>
        <p:txBody>
          <a:bodyPr>
            <a:normAutofit fontScale="90000"/>
          </a:bodyPr>
          <a:lstStyle/>
          <a:p>
            <a:r>
              <a:rPr lang="en-US" dirty="0" smtClean="0"/>
              <a:t>CSS Syntax</a:t>
            </a:r>
            <a:br>
              <a:rPr lang="en-US" dirty="0" smtClean="0"/>
            </a:br>
            <a:endParaRPr lang="en-US" dirty="0"/>
          </a:p>
        </p:txBody>
      </p:sp>
      <p:sp>
        <p:nvSpPr>
          <p:cNvPr id="3" name="Content Placeholder 2"/>
          <p:cNvSpPr>
            <a:spLocks noGrp="1"/>
          </p:cNvSpPr>
          <p:nvPr>
            <p:ph sz="quarter" idx="1"/>
          </p:nvPr>
        </p:nvSpPr>
        <p:spPr>
          <a:xfrm>
            <a:off x="357158" y="857232"/>
            <a:ext cx="8329642" cy="5162568"/>
          </a:xfrm>
        </p:spPr>
        <p:txBody>
          <a:bodyPr/>
          <a:lstStyle/>
          <a:p>
            <a:pPr>
              <a:buNone/>
            </a:pPr>
            <a:r>
              <a:rPr lang="en-GB" dirty="0" smtClean="0"/>
              <a:t>A CSS rule consists of a selector and a declaration block.</a:t>
            </a:r>
          </a:p>
          <a:p>
            <a:pPr>
              <a:buNone/>
            </a:pPr>
            <a:r>
              <a:rPr lang="en-GB" dirty="0" smtClean="0"/>
              <a:t/>
            </a:r>
            <a:br>
              <a:rPr lang="en-GB" dirty="0" smtClean="0"/>
            </a:br>
            <a:endParaRPr lang="en-US" dirty="0"/>
          </a:p>
        </p:txBody>
      </p:sp>
      <p:pic>
        <p:nvPicPr>
          <p:cNvPr id="1026" name="Picture 2" descr="CSS selector"/>
          <p:cNvPicPr>
            <a:picLocks noChangeAspect="1" noChangeArrowheads="1"/>
          </p:cNvPicPr>
          <p:nvPr/>
        </p:nvPicPr>
        <p:blipFill>
          <a:blip r:embed="rId2"/>
          <a:srcRect/>
          <a:stretch>
            <a:fillRect/>
          </a:stretch>
        </p:blipFill>
        <p:spPr bwMode="auto">
          <a:xfrm>
            <a:off x="857224" y="1643050"/>
            <a:ext cx="5419725" cy="1133476"/>
          </a:xfrm>
          <a:prstGeom prst="rect">
            <a:avLst/>
          </a:prstGeom>
          <a:noFill/>
        </p:spPr>
      </p:pic>
      <p:sp>
        <p:nvSpPr>
          <p:cNvPr id="5" name="Rectangle 4"/>
          <p:cNvSpPr/>
          <p:nvPr/>
        </p:nvSpPr>
        <p:spPr>
          <a:xfrm>
            <a:off x="500034" y="3071810"/>
            <a:ext cx="8001056" cy="2677656"/>
          </a:xfrm>
          <a:prstGeom prst="rect">
            <a:avLst/>
          </a:prstGeom>
        </p:spPr>
        <p:txBody>
          <a:bodyPr wrap="square">
            <a:spAutoFit/>
          </a:bodyPr>
          <a:lstStyle/>
          <a:p>
            <a:pPr algn="just">
              <a:buFont typeface="Arial" pitchFamily="34" charset="0"/>
              <a:buChar char="•"/>
            </a:pPr>
            <a:r>
              <a:rPr lang="en-GB" sz="2400" dirty="0"/>
              <a:t>The selector points to the HTML element you want to style.</a:t>
            </a:r>
          </a:p>
          <a:p>
            <a:pPr algn="just">
              <a:buFont typeface="Arial" pitchFamily="34" charset="0"/>
              <a:buChar char="•"/>
            </a:pPr>
            <a:r>
              <a:rPr lang="en-GB" sz="2400" dirty="0"/>
              <a:t>The declaration block contains one or more declarations separated by semicolons.</a:t>
            </a:r>
          </a:p>
          <a:p>
            <a:pPr algn="just">
              <a:buFont typeface="Arial" pitchFamily="34" charset="0"/>
              <a:buChar char="•"/>
            </a:pPr>
            <a:r>
              <a:rPr lang="en-GB" sz="2400" dirty="0"/>
              <a:t>Each declaration includes a CSS property name and a value, separated by a colon.</a:t>
            </a:r>
          </a:p>
          <a:p>
            <a:pPr algn="just">
              <a:buFont typeface="Arial" pitchFamily="34" charset="0"/>
              <a:buChar char="•"/>
            </a:pPr>
            <a:r>
              <a:rPr lang="en-GB" sz="2400" dirty="0"/>
              <a:t>Multiple CSS declarations are separated with semicolons, and declaration blocks are surrounded by curly braces.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54032"/>
          </a:xfrm>
        </p:spPr>
        <p:txBody>
          <a:bodyPr>
            <a:normAutofit fontScale="90000"/>
          </a:bodyPr>
          <a:lstStyle/>
          <a:p>
            <a:r>
              <a:rPr lang="en-GB" dirty="0" smtClean="0"/>
              <a:t> </a:t>
            </a:r>
            <a:r>
              <a:rPr lang="en-GB" sz="2200" dirty="0" smtClean="0"/>
              <a:t>all &lt;p&gt; elements will be </a:t>
            </a:r>
            <a:r>
              <a:rPr lang="en-GB" sz="2200" dirty="0" err="1" smtClean="0"/>
              <a:t>center</a:t>
            </a:r>
            <a:r>
              <a:rPr lang="en-GB" sz="2200" dirty="0" smtClean="0"/>
              <a:t>-aligned, with a red text </a:t>
            </a:r>
            <a:r>
              <a:rPr lang="en-GB" sz="2200" dirty="0" err="1" smtClean="0"/>
              <a:t>color</a:t>
            </a:r>
            <a:r>
              <a:rPr lang="en-GB" sz="2200" dirty="0" smtClean="0"/>
              <a:t>:</a:t>
            </a:r>
            <a:endParaRPr lang="en-US" sz="2200" dirty="0"/>
          </a:p>
        </p:txBody>
      </p:sp>
      <p:sp>
        <p:nvSpPr>
          <p:cNvPr id="3" name="Content Placeholder 2"/>
          <p:cNvSpPr>
            <a:spLocks noGrp="1"/>
          </p:cNvSpPr>
          <p:nvPr>
            <p:ph sz="quarter" idx="1"/>
          </p:nvPr>
        </p:nvSpPr>
        <p:spPr>
          <a:xfrm>
            <a:off x="214282" y="1142984"/>
            <a:ext cx="7772400" cy="4572000"/>
          </a:xfrm>
        </p:spPr>
        <p:txBody>
          <a:bodyPr/>
          <a:lstStyle/>
          <a:p>
            <a:pPr>
              <a:buNone/>
            </a:pPr>
            <a:r>
              <a:rPr lang="en-US" dirty="0" smtClean="0"/>
              <a:t>p {</a:t>
            </a:r>
            <a:br>
              <a:rPr lang="en-US" dirty="0" smtClean="0"/>
            </a:br>
            <a:r>
              <a:rPr lang="en-US" dirty="0" smtClean="0"/>
              <a:t>  color: red;</a:t>
            </a:r>
            <a:br>
              <a:rPr lang="en-US" dirty="0" smtClean="0"/>
            </a:br>
            <a:r>
              <a:rPr lang="en-US" dirty="0" smtClean="0"/>
              <a:t>  text-align: center;</a:t>
            </a:r>
            <a:br>
              <a:rPr lang="en-US" dirty="0" smtClean="0"/>
            </a:br>
            <a:r>
              <a:rPr lang="en-US" dirty="0" smtClean="0"/>
              <a:t>}</a:t>
            </a:r>
            <a:endParaRPr lang="en-US" dirty="0"/>
          </a:p>
        </p:txBody>
      </p:sp>
      <p:sp>
        <p:nvSpPr>
          <p:cNvPr id="17409" name="Rectangle 1"/>
          <p:cNvSpPr>
            <a:spLocks noChangeArrowheads="1"/>
          </p:cNvSpPr>
          <p:nvPr/>
        </p:nvSpPr>
        <p:spPr bwMode="auto">
          <a:xfrm>
            <a:off x="285720" y="3214686"/>
            <a:ext cx="8358246" cy="175432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p</a:t>
            </a:r>
            <a:r>
              <a:rPr kumimoji="0" lang="en-US" b="0" i="0" u="none" strike="noStrike" cap="none" normalizeH="0" baseline="0" dirty="0" smtClean="0">
                <a:ln>
                  <a:noFill/>
                </a:ln>
                <a:solidFill>
                  <a:srgbClr val="000000"/>
                </a:solidFill>
                <a:effectLst/>
                <a:latin typeface="Verdana" pitchFamily="34" charset="0"/>
                <a:cs typeface="Arial" pitchFamily="34" charset="0"/>
              </a:rPr>
              <a:t> is a selector in CSS (it points to the HTML element you want to style: &lt;p&gt;).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color</a:t>
            </a:r>
            <a:r>
              <a:rPr kumimoji="0" lang="en-US" b="0" i="0" u="none" strike="noStrike" cap="none" normalizeH="0" baseline="0" dirty="0" smtClean="0">
                <a:ln>
                  <a:noFill/>
                </a:ln>
                <a:solidFill>
                  <a:srgbClr val="000000"/>
                </a:solidFill>
                <a:effectLst/>
                <a:latin typeface="Verdana" pitchFamily="34" charset="0"/>
                <a:cs typeface="Arial" pitchFamily="34" charset="0"/>
              </a:rPr>
              <a:t> is a property, and </a:t>
            </a:r>
            <a:r>
              <a:rPr kumimoji="0" lang="en-US" b="0" i="0" u="none" strike="noStrike" cap="none" normalizeH="0" baseline="0" dirty="0" smtClean="0">
                <a:ln>
                  <a:noFill/>
                </a:ln>
                <a:solidFill>
                  <a:srgbClr val="DC143C"/>
                </a:solidFill>
                <a:effectLst/>
                <a:latin typeface="Consolas" pitchFamily="49" charset="0"/>
                <a:cs typeface="Arial" pitchFamily="34" charset="0"/>
              </a:rPr>
              <a:t>red</a:t>
            </a:r>
            <a:r>
              <a:rPr kumimoji="0" lang="en-US" b="0" i="0" u="none" strike="noStrike" cap="none" normalizeH="0" baseline="0" dirty="0" smtClean="0">
                <a:ln>
                  <a:noFill/>
                </a:ln>
                <a:solidFill>
                  <a:srgbClr val="000000"/>
                </a:solidFill>
                <a:effectLst/>
                <a:latin typeface="Verdana" pitchFamily="34" charset="0"/>
                <a:cs typeface="Arial" pitchFamily="34" charset="0"/>
              </a:rPr>
              <a:t> is the property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latin typeface="Consolas" pitchFamily="49" charset="0"/>
                <a:cs typeface="Arial" pitchFamily="34" charset="0"/>
              </a:rPr>
              <a:t>text-align</a:t>
            </a:r>
            <a:r>
              <a:rPr kumimoji="0" lang="en-US" b="0" i="0" u="none" strike="noStrike" cap="none" normalizeH="0" baseline="0" dirty="0" smtClean="0">
                <a:ln>
                  <a:noFill/>
                </a:ln>
                <a:solidFill>
                  <a:srgbClr val="000000"/>
                </a:solidFill>
                <a:effectLst/>
                <a:latin typeface="Verdana" pitchFamily="34" charset="0"/>
                <a:cs typeface="Arial" pitchFamily="34" charset="0"/>
              </a:rPr>
              <a:t> is a property, and </a:t>
            </a:r>
            <a:r>
              <a:rPr kumimoji="0" lang="en-US" b="0" i="0" u="none" strike="noStrike" cap="none" normalizeH="0" baseline="0" dirty="0" smtClean="0">
                <a:ln>
                  <a:noFill/>
                </a:ln>
                <a:solidFill>
                  <a:srgbClr val="DC143C"/>
                </a:solidFill>
                <a:effectLst/>
                <a:latin typeface="Consolas" pitchFamily="49" charset="0"/>
                <a:cs typeface="Arial" pitchFamily="34" charset="0"/>
              </a:rPr>
              <a:t>center</a:t>
            </a:r>
            <a:r>
              <a:rPr kumimoji="0" lang="en-US" b="0" i="0" u="none" strike="noStrike" cap="none" normalizeH="0" baseline="0" dirty="0" smtClean="0">
                <a:ln>
                  <a:noFill/>
                </a:ln>
                <a:solidFill>
                  <a:srgbClr val="000000"/>
                </a:solidFill>
                <a:effectLst/>
                <a:latin typeface="Verdana" pitchFamily="34" charset="0"/>
                <a:cs typeface="Arial" pitchFamily="34" charset="0"/>
              </a:rPr>
              <a:t> is the property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7772400" cy="1143000"/>
          </a:xfrm>
        </p:spPr>
        <p:txBody>
          <a:bodyPr>
            <a:normAutofit fontScale="90000"/>
          </a:bodyPr>
          <a:lstStyle/>
          <a:p>
            <a:r>
              <a:rPr lang="en-US" dirty="0" smtClean="0"/>
              <a:t>CSS Selector</a:t>
            </a:r>
            <a:br>
              <a:rPr lang="en-US" dirty="0" smtClean="0"/>
            </a:br>
            <a:endParaRPr lang="en-US" dirty="0"/>
          </a:p>
        </p:txBody>
      </p:sp>
      <p:sp>
        <p:nvSpPr>
          <p:cNvPr id="3" name="Content Placeholder 2"/>
          <p:cNvSpPr>
            <a:spLocks noGrp="1"/>
          </p:cNvSpPr>
          <p:nvPr>
            <p:ph sz="quarter" idx="1"/>
          </p:nvPr>
        </p:nvSpPr>
        <p:spPr>
          <a:xfrm>
            <a:off x="285720" y="1000108"/>
            <a:ext cx="7772400" cy="4572000"/>
          </a:xfrm>
        </p:spPr>
        <p:txBody>
          <a:bodyPr/>
          <a:lstStyle/>
          <a:p>
            <a:pPr>
              <a:buNone/>
            </a:pPr>
            <a:r>
              <a:rPr lang="en-GB" b="1" dirty="0" smtClean="0"/>
              <a:t>CSS selectors</a:t>
            </a:r>
            <a:r>
              <a:rPr lang="en-GB" dirty="0" smtClean="0"/>
              <a:t> are used </a:t>
            </a:r>
            <a:r>
              <a:rPr lang="en-GB" i="1" dirty="0" smtClean="0"/>
              <a:t>to select the content you want to style</a:t>
            </a:r>
            <a:r>
              <a:rPr lang="en-GB" dirty="0" smtClean="0"/>
              <a:t>. Selectors are the part of CSS rule set. CSS selectors select HTML elements according to its id, class, type, attribute etc</a:t>
            </a:r>
            <a:r>
              <a:rPr lang="en-GB" dirty="0" smtClean="0"/>
              <a:t>.</a:t>
            </a:r>
          </a:p>
          <a:p>
            <a:pPr>
              <a:buNone/>
            </a:pPr>
            <a:r>
              <a:rPr lang="en-GB" dirty="0" smtClean="0"/>
              <a:t>There </a:t>
            </a:r>
            <a:r>
              <a:rPr lang="en-GB" dirty="0" smtClean="0"/>
              <a:t>are several different types of selectors in CSS.</a:t>
            </a:r>
          </a:p>
          <a:p>
            <a:pPr marL="514350" indent="-514350">
              <a:buFont typeface="+mj-lt"/>
              <a:buAutoNum type="arabicPeriod"/>
            </a:pPr>
            <a:r>
              <a:rPr lang="en-GB" dirty="0" smtClean="0"/>
              <a:t>CSS Element Selector</a:t>
            </a:r>
          </a:p>
          <a:p>
            <a:pPr marL="514350" indent="-514350">
              <a:buFont typeface="+mj-lt"/>
              <a:buAutoNum type="arabicPeriod"/>
            </a:pPr>
            <a:r>
              <a:rPr lang="en-GB" dirty="0" smtClean="0"/>
              <a:t>CSS Id Selector</a:t>
            </a:r>
          </a:p>
          <a:p>
            <a:pPr marL="514350" indent="-514350">
              <a:buFont typeface="+mj-lt"/>
              <a:buAutoNum type="arabicPeriod"/>
            </a:pPr>
            <a:r>
              <a:rPr lang="en-GB" dirty="0" smtClean="0"/>
              <a:t>CSS Class Selector</a:t>
            </a:r>
          </a:p>
          <a:p>
            <a:pPr marL="514350" indent="-514350">
              <a:buFont typeface="+mj-lt"/>
              <a:buAutoNum type="arabicPeriod"/>
            </a:pPr>
            <a:r>
              <a:rPr lang="en-GB" dirty="0" smtClean="0"/>
              <a:t>CSS Universal Selector</a:t>
            </a:r>
          </a:p>
          <a:p>
            <a:pPr marL="514350" indent="-514350">
              <a:buFont typeface="+mj-lt"/>
              <a:buAutoNum type="arabicPeriod"/>
            </a:pPr>
            <a:r>
              <a:rPr lang="en-GB" dirty="0" smtClean="0"/>
              <a:t>CSS Group Selector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CSS Element Selector</a:t>
            </a:r>
            <a:br>
              <a:rPr lang="en-GB" dirty="0" smtClean="0"/>
            </a:br>
            <a:endParaRPr lang="en-US" dirty="0"/>
          </a:p>
        </p:txBody>
      </p:sp>
      <p:sp>
        <p:nvSpPr>
          <p:cNvPr id="3" name="Content Placeholder 2"/>
          <p:cNvSpPr>
            <a:spLocks noGrp="1"/>
          </p:cNvSpPr>
          <p:nvPr>
            <p:ph sz="quarter" idx="1"/>
          </p:nvPr>
        </p:nvSpPr>
        <p:spPr/>
        <p:txBody>
          <a:bodyPr/>
          <a:lstStyle/>
          <a:p>
            <a:r>
              <a:rPr lang="en-GB" dirty="0" smtClean="0"/>
              <a:t>The element selector selects HTML elements based on the element name</a:t>
            </a:r>
            <a:r>
              <a:rPr lang="en-GB" dirty="0" smtClean="0"/>
              <a:t>.</a:t>
            </a:r>
            <a:r>
              <a:rPr lang="en-GB" dirty="0" smtClean="0"/>
              <a:t> Here, all &lt;p&gt; elements on the page will be </a:t>
            </a:r>
            <a:r>
              <a:rPr lang="en-GB" dirty="0" err="1" smtClean="0"/>
              <a:t>center</a:t>
            </a:r>
            <a:r>
              <a:rPr lang="en-GB" dirty="0" smtClean="0"/>
              <a:t>-aligned, with a red text </a:t>
            </a:r>
            <a:r>
              <a:rPr lang="en-GB" dirty="0" err="1" smtClean="0"/>
              <a:t>color</a:t>
            </a:r>
            <a:r>
              <a:rPr lang="en-GB" dirty="0" smtClean="0"/>
              <a:t>: </a:t>
            </a:r>
            <a:endParaRPr lang="en-US" dirty="0"/>
          </a:p>
        </p:txBody>
      </p:sp>
      <p:sp>
        <p:nvSpPr>
          <p:cNvPr id="4" name="Rectangle 3"/>
          <p:cNvSpPr/>
          <p:nvPr/>
        </p:nvSpPr>
        <p:spPr>
          <a:xfrm>
            <a:off x="1928794" y="3714752"/>
            <a:ext cx="4572000" cy="1200329"/>
          </a:xfrm>
          <a:prstGeom prst="rect">
            <a:avLst/>
          </a:prstGeom>
        </p:spPr>
        <p:txBody>
          <a:bodyPr>
            <a:spAutoFit/>
          </a:bodyPr>
          <a:lstStyle/>
          <a:p>
            <a:r>
              <a:rPr lang="en-US" dirty="0"/>
              <a:t>p {</a:t>
            </a:r>
            <a:br>
              <a:rPr lang="en-US" dirty="0"/>
            </a:br>
            <a:r>
              <a:rPr lang="en-US" dirty="0"/>
              <a:t>  text-align: center;</a:t>
            </a:r>
            <a:br>
              <a:rPr lang="en-US" dirty="0"/>
            </a:br>
            <a:r>
              <a:rPr lang="en-US" dirty="0"/>
              <a:t>  color: red;</a:t>
            </a:r>
            <a:br>
              <a:rPr lang="en-US" dirty="0"/>
            </a:b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CSS id Selector</a:t>
            </a:r>
            <a:br>
              <a:rPr lang="en-US" dirty="0" smtClean="0"/>
            </a:br>
            <a:endParaRPr lang="en-US" dirty="0"/>
          </a:p>
        </p:txBody>
      </p:sp>
      <p:sp>
        <p:nvSpPr>
          <p:cNvPr id="3" name="Content Placeholder 2"/>
          <p:cNvSpPr>
            <a:spLocks noGrp="1"/>
          </p:cNvSpPr>
          <p:nvPr>
            <p:ph sz="quarter" idx="1"/>
          </p:nvPr>
        </p:nvSpPr>
        <p:spPr>
          <a:xfrm>
            <a:off x="428596" y="928670"/>
            <a:ext cx="7772400" cy="4572000"/>
          </a:xfrm>
        </p:spPr>
        <p:txBody>
          <a:bodyPr/>
          <a:lstStyle/>
          <a:p>
            <a:r>
              <a:rPr lang="en-GB" dirty="0" smtClean="0"/>
              <a:t>The id selector uses the id attribute of an HTML element to select a specific element.</a:t>
            </a:r>
          </a:p>
          <a:p>
            <a:r>
              <a:rPr lang="en-GB" dirty="0" smtClean="0"/>
              <a:t>The id of an element is unique within a page, so the id selector is used to select one unique element!</a:t>
            </a:r>
          </a:p>
          <a:p>
            <a:r>
              <a:rPr lang="en-GB" dirty="0" smtClean="0"/>
              <a:t>To select an element with a specific id, write a hash (#) character, followed by the id of the element.</a:t>
            </a:r>
          </a:p>
          <a:p>
            <a:r>
              <a:rPr lang="en-GB" dirty="0" smtClean="0"/>
              <a:t>The CSS rule below will be applied to the HTML element with id="para1":</a:t>
            </a:r>
            <a:endParaRPr lang="en-US" dirty="0"/>
          </a:p>
        </p:txBody>
      </p:sp>
      <p:sp>
        <p:nvSpPr>
          <p:cNvPr id="4" name="Rectangle 3"/>
          <p:cNvSpPr/>
          <p:nvPr/>
        </p:nvSpPr>
        <p:spPr>
          <a:xfrm>
            <a:off x="2928926" y="4357694"/>
            <a:ext cx="4572000" cy="1200329"/>
          </a:xfrm>
          <a:prstGeom prst="rect">
            <a:avLst/>
          </a:prstGeom>
        </p:spPr>
        <p:txBody>
          <a:bodyPr>
            <a:spAutoFit/>
          </a:bodyPr>
          <a:lstStyle/>
          <a:p>
            <a:r>
              <a:rPr lang="es-ES" dirty="0"/>
              <a:t>#para1 {</a:t>
            </a:r>
            <a:br>
              <a:rPr lang="es-ES" dirty="0"/>
            </a:br>
            <a:r>
              <a:rPr lang="es-ES" dirty="0"/>
              <a:t>  </a:t>
            </a:r>
            <a:r>
              <a:rPr lang="es-ES" dirty="0" err="1"/>
              <a:t>text-align</a:t>
            </a:r>
            <a:r>
              <a:rPr lang="es-ES" dirty="0"/>
              <a:t>: center;</a:t>
            </a:r>
            <a:br>
              <a:rPr lang="es-ES" dirty="0"/>
            </a:br>
            <a:r>
              <a:rPr lang="es-ES" dirty="0"/>
              <a:t>  color: red;</a:t>
            </a:r>
            <a:br>
              <a:rPr lang="es-ES" dirty="0"/>
            </a:br>
            <a:r>
              <a:rPr lang="es-ES" dirty="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TotalTime>
  <Words>1029</Words>
  <Application>Microsoft Office PowerPoint</Application>
  <PresentationFormat>On-screen Show (4:3)</PresentationFormat>
  <Paragraphs>175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Cascading  style sheet</vt:lpstr>
      <vt:lpstr>What is CSS </vt:lpstr>
      <vt:lpstr>Why use CSS </vt:lpstr>
      <vt:lpstr>Slide 4</vt:lpstr>
      <vt:lpstr>CSS Syntax </vt:lpstr>
      <vt:lpstr> all &lt;p&gt; elements will be center-aligned, with a red text color:</vt:lpstr>
      <vt:lpstr>CSS Selector </vt:lpstr>
      <vt:lpstr>CSS Element Selector </vt:lpstr>
      <vt:lpstr>The CSS id Selector </vt:lpstr>
      <vt:lpstr>Slide 10</vt:lpstr>
      <vt:lpstr>The CSS class Selector </vt:lpstr>
      <vt:lpstr>The CSS Universal Selector </vt:lpstr>
      <vt:lpstr>The CSS Grouping Selector </vt:lpstr>
      <vt:lpstr>Slide 14</vt:lpstr>
      <vt:lpstr>All CSS Simple Selectors </vt:lpstr>
      <vt:lpstr>Types of CSS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dc:title>
  <dc:creator>b</dc:creator>
  <cp:lastModifiedBy>b</cp:lastModifiedBy>
  <cp:revision>12</cp:revision>
  <dcterms:created xsi:type="dcterms:W3CDTF">2023-02-01T16:13:50Z</dcterms:created>
  <dcterms:modified xsi:type="dcterms:W3CDTF">2023-02-01T17:07:08Z</dcterms:modified>
</cp:coreProperties>
</file>