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19EE42-C43A-462F-AA8F-E5010F33F8E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6EDBD-5A81-4C9B-9336-CF1F3FF67A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 Box Model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 display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928670"/>
            <a:ext cx="8572560" cy="4572000"/>
          </a:xfrm>
        </p:spPr>
        <p:txBody>
          <a:bodyPr/>
          <a:lstStyle/>
          <a:p>
            <a:r>
              <a:rPr lang="en-GB" dirty="0" smtClean="0"/>
              <a:t>The display property specifies the display </a:t>
            </a:r>
            <a:r>
              <a:rPr lang="en-GB" dirty="0" err="1" smtClean="0"/>
              <a:t>behavior</a:t>
            </a:r>
            <a:r>
              <a:rPr lang="en-GB" dirty="0" smtClean="0"/>
              <a:t> (the type of rendering box) of an element.</a:t>
            </a:r>
          </a:p>
          <a:p>
            <a:r>
              <a:rPr lang="en-GB" dirty="0" smtClean="0"/>
              <a:t>In HTML, the default display property value is taken from the HTML specifications or from the browser/user default style sheet. The default value in XML is inline, including SVG elements.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0166" y="40005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p.ex1 {display: none;}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p.ex2 {display: inline;}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p.ex3 {display: block;}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p.ex4 {display: inline-block;}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214290"/>
          <a:ext cx="4286280" cy="6145732"/>
        </p:xfrm>
        <a:graphic>
          <a:graphicData uri="http://schemas.openxmlformats.org/drawingml/2006/table">
            <a:tbl>
              <a:tblPr/>
              <a:tblGrid>
                <a:gridCol w="1235030"/>
                <a:gridCol w="3051250"/>
              </a:tblGrid>
              <a:tr h="807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inline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Displays an element as an inline element (like &lt;span&gt;). Any height and width properties will have no effect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044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block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Displays an element as a block element (like &lt;p&gt;). It starts on a new line, and takes up the whole width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contents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Makes the container disappear, making the child elements children of the element the next level up in the DOM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466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flex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Displays an element as a block-level flex container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6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grid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Displays an element as a block-level grid container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8591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inline-block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Displays an element as an inline-level block container. The element itself is formatted as an inline element, but you can apply height and width values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6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inline-flex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Displays an element as an inline-level flex container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466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inline-grid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Displays an element as an inline-level grid container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6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inline-table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The element is displayed as an inline-level table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466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list-item</a:t>
                      </a:r>
                    </a:p>
                  </a:txBody>
                  <a:tcPr marL="65338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</a:t>
                      </a:r>
                      <a:r>
                        <a:rPr lang="en-GB" sz="1400" dirty="0" err="1"/>
                        <a:t>li</a:t>
                      </a:r>
                      <a:r>
                        <a:rPr lang="en-GB" sz="1400" dirty="0"/>
                        <a:t>&gt; element</a:t>
                      </a:r>
                    </a:p>
                  </a:txBody>
                  <a:tcPr marL="32669" marR="32669" marT="32669" marB="326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57752" y="214290"/>
          <a:ext cx="3714776" cy="6453314"/>
        </p:xfrm>
        <a:graphic>
          <a:graphicData uri="http://schemas.openxmlformats.org/drawingml/2006/table">
            <a:tbl>
              <a:tblPr/>
              <a:tblGrid>
                <a:gridCol w="1092581"/>
                <a:gridCol w="2622195"/>
              </a:tblGrid>
              <a:tr h="4222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run-in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Displays an element as either block or inline, depending on context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table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&lt;table&gt;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table-caption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&lt;caption&gt;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table-column-group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</a:t>
                      </a:r>
                      <a:r>
                        <a:rPr lang="en-GB" sz="1400" dirty="0" err="1"/>
                        <a:t>colgroup</a:t>
                      </a:r>
                      <a:r>
                        <a:rPr lang="en-GB" sz="1400" dirty="0"/>
                        <a:t>&gt;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table-header-group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</a:t>
                      </a:r>
                      <a:r>
                        <a:rPr lang="en-GB" sz="1400" dirty="0" err="1"/>
                        <a:t>thead</a:t>
                      </a:r>
                      <a:r>
                        <a:rPr lang="en-GB" sz="1400" dirty="0"/>
                        <a:t>&gt;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table-footer-group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</a:t>
                      </a:r>
                      <a:r>
                        <a:rPr lang="en-GB" sz="1400" dirty="0" err="1"/>
                        <a:t>tfoot</a:t>
                      </a:r>
                      <a:r>
                        <a:rPr lang="en-GB" sz="1400" dirty="0"/>
                        <a:t>&gt;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table-row-group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</a:t>
                      </a:r>
                      <a:r>
                        <a:rPr lang="en-GB" sz="1400" dirty="0" err="1"/>
                        <a:t>tbody</a:t>
                      </a:r>
                      <a:r>
                        <a:rPr lang="en-GB" sz="1400" dirty="0"/>
                        <a:t>&gt;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table-cell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&lt;td&gt;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table-column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</a:t>
                      </a:r>
                      <a:r>
                        <a:rPr lang="en-GB" sz="1400" dirty="0" err="1"/>
                        <a:t>col</a:t>
                      </a:r>
                      <a:r>
                        <a:rPr lang="en-GB" sz="1400" dirty="0"/>
                        <a:t>&gt;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table-row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Let the element behave like a &lt;</a:t>
                      </a:r>
                      <a:r>
                        <a:rPr lang="en-GB" sz="1400" dirty="0" err="1"/>
                        <a:t>tr</a:t>
                      </a:r>
                      <a:r>
                        <a:rPr lang="en-GB" sz="1400" dirty="0"/>
                        <a:t>&gt;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none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The element is completely removed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initial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Sets this property to its default value. 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inherit</a:t>
                      </a:r>
                    </a:p>
                  </a:txBody>
                  <a:tcPr marL="65974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Inherits this property from its parent element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body {</a:t>
            </a:r>
            <a:br>
              <a:rPr lang="en-GB" dirty="0" smtClean="0"/>
            </a:br>
            <a:r>
              <a:rPr lang="en-GB" dirty="0" smtClean="0"/>
              <a:t>  display: inline;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 {</a:t>
            </a:r>
            <a:br>
              <a:rPr lang="en-GB" dirty="0" smtClean="0"/>
            </a:br>
            <a:r>
              <a:rPr lang="en-GB" dirty="0" smtClean="0"/>
              <a:t>  display: inherit;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div {</a:t>
            </a:r>
            <a:br>
              <a:rPr lang="en-GB" dirty="0" smtClean="0"/>
            </a:br>
            <a:r>
              <a:rPr lang="en-GB" dirty="0" smtClean="0"/>
              <a:t>  display: flex;</a:t>
            </a:r>
            <a:br>
              <a:rPr lang="en-GB" dirty="0" smtClean="0"/>
            </a:br>
            <a:r>
              <a:rPr lang="en-GB" dirty="0" smtClean="0"/>
              <a:t>  flex-direction: row-reverse;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Media Query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08"/>
            <a:ext cx="8572560" cy="4572000"/>
          </a:xfrm>
        </p:spPr>
        <p:txBody>
          <a:bodyPr/>
          <a:lstStyle/>
          <a:p>
            <a:r>
              <a:rPr lang="en-GB" dirty="0" smtClean="0"/>
              <a:t>Media query is a CSS technique introduced in CSS3.</a:t>
            </a:r>
          </a:p>
          <a:p>
            <a:r>
              <a:rPr lang="en-GB" dirty="0" smtClean="0"/>
              <a:t>It uses the @media rule to include a block of CSS properties only if a certain condition is true.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42844" y="2214554"/>
            <a:ext cx="7929618" cy="3214686"/>
          </a:xfrm>
        </p:spPr>
        <p:txBody>
          <a:bodyPr/>
          <a:lstStyle/>
          <a:p>
            <a:pPr algn="just"/>
            <a:r>
              <a:rPr lang="en-GB" dirty="0" smtClean="0"/>
              <a:t>If the browser window is 600px or smaller, the background </a:t>
            </a:r>
            <a:r>
              <a:rPr lang="en-GB" dirty="0" err="1" smtClean="0"/>
              <a:t>color</a:t>
            </a:r>
            <a:r>
              <a:rPr lang="en-GB" dirty="0" smtClean="0"/>
              <a:t> will be </a:t>
            </a:r>
            <a:r>
              <a:rPr lang="en-GB" dirty="0" err="1" smtClean="0"/>
              <a:t>lightblue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@media only screen and (max-width: 600px) {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  body {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    background-</a:t>
            </a:r>
            <a:r>
              <a:rPr lang="en-GB" dirty="0" err="1" smtClean="0">
                <a:solidFill>
                  <a:srgbClr val="0070C0"/>
                </a:solidFill>
              </a:rPr>
              <a:t>color</a:t>
            </a:r>
            <a:r>
              <a:rPr lang="en-GB" dirty="0" smtClean="0">
                <a:solidFill>
                  <a:srgbClr val="0070C0"/>
                </a:solidFill>
              </a:rPr>
              <a:t>: </a:t>
            </a:r>
            <a:r>
              <a:rPr lang="en-GB" dirty="0" err="1" smtClean="0">
                <a:solidFill>
                  <a:srgbClr val="0070C0"/>
                </a:solidFill>
              </a:rPr>
              <a:t>lightblue</a:t>
            </a:r>
            <a:r>
              <a:rPr lang="en-GB" dirty="0" smtClean="0">
                <a:solidFill>
                  <a:srgbClr val="0070C0"/>
                </a:solidFill>
              </a:rPr>
              <a:t>;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  }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}</a:t>
            </a:r>
            <a:endParaRPr lang="en-GB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472518" cy="714380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When the screen (browser window) gets smaller than 768px, each column should have a width of 100%: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447800"/>
            <a:ext cx="4306282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/* For desktop: */</a:t>
            </a:r>
            <a:br>
              <a:rPr lang="en-US" dirty="0" smtClean="0"/>
            </a:br>
            <a:r>
              <a:rPr lang="en-US" dirty="0" smtClean="0"/>
              <a:t>.col-1 {width: 8.33%;}</a:t>
            </a:r>
            <a:br>
              <a:rPr lang="en-US" dirty="0" smtClean="0"/>
            </a:br>
            <a:r>
              <a:rPr lang="en-US" dirty="0" smtClean="0"/>
              <a:t>.col-2 {width: 16.66%;}</a:t>
            </a:r>
            <a:br>
              <a:rPr lang="en-US" dirty="0" smtClean="0"/>
            </a:br>
            <a:r>
              <a:rPr lang="en-US" dirty="0" smtClean="0"/>
              <a:t>.col-3 {width: 25%;}</a:t>
            </a:r>
            <a:br>
              <a:rPr lang="en-US" dirty="0" smtClean="0"/>
            </a:br>
            <a:r>
              <a:rPr lang="en-US" dirty="0" smtClean="0"/>
              <a:t>.col-4 {width: 33.33%;}</a:t>
            </a:r>
            <a:br>
              <a:rPr lang="en-US" dirty="0" smtClean="0"/>
            </a:br>
            <a:r>
              <a:rPr lang="en-US" dirty="0" smtClean="0"/>
              <a:t>.col-5 {width: 41.66%;}</a:t>
            </a:r>
            <a:br>
              <a:rPr lang="en-US" dirty="0" smtClean="0"/>
            </a:br>
            <a:r>
              <a:rPr lang="en-US" dirty="0" smtClean="0"/>
              <a:t>.col-6 {width: 50%;}</a:t>
            </a:r>
            <a:br>
              <a:rPr lang="en-US" dirty="0" smtClean="0"/>
            </a:br>
            <a:r>
              <a:rPr lang="en-US" dirty="0" smtClean="0"/>
              <a:t>.col-7 {width: 58.33%;}</a:t>
            </a:r>
            <a:br>
              <a:rPr lang="en-US" dirty="0" smtClean="0"/>
            </a:br>
            <a:r>
              <a:rPr lang="en-US" dirty="0" smtClean="0"/>
              <a:t>.col-8 {width: 66.66%;}</a:t>
            </a:r>
            <a:br>
              <a:rPr lang="en-US" dirty="0" smtClean="0"/>
            </a:br>
            <a:r>
              <a:rPr lang="en-US" dirty="0" smtClean="0"/>
              <a:t>.col-9 {width: 75%;}</a:t>
            </a:r>
            <a:br>
              <a:rPr lang="en-US" dirty="0" smtClean="0"/>
            </a:br>
            <a:r>
              <a:rPr lang="en-US" dirty="0" smtClean="0"/>
              <a:t>.col-10 {width: 83.33%;}</a:t>
            </a:r>
            <a:br>
              <a:rPr lang="en-US" dirty="0" smtClean="0"/>
            </a:br>
            <a:r>
              <a:rPr lang="en-US" dirty="0" smtClean="0"/>
              <a:t>.col-11 {width: 91.66%;}</a:t>
            </a:r>
            <a:br>
              <a:rPr lang="en-US" dirty="0" smtClean="0"/>
            </a:br>
            <a:r>
              <a:rPr lang="en-US" dirty="0" smtClean="0"/>
              <a:t>.col-12 {width: 100%;}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43372" y="1447800"/>
            <a:ext cx="4786346" cy="4572000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dirty="0" smtClean="0">
                <a:solidFill>
                  <a:srgbClr val="0070C0"/>
                </a:solidFill>
              </a:rPr>
              <a:t>@media only screen and (max-width: 768px) {</a:t>
            </a:r>
            <a:br>
              <a:rPr lang="en-GB" sz="1800" b="1" dirty="0" smtClean="0">
                <a:solidFill>
                  <a:srgbClr val="0070C0"/>
                </a:solidFill>
              </a:rPr>
            </a:br>
            <a:r>
              <a:rPr lang="en-GB" sz="1800" b="1" dirty="0" smtClean="0">
                <a:solidFill>
                  <a:srgbClr val="0070C0"/>
                </a:solidFill>
              </a:rPr>
              <a:t>  /* For mobile phones: */</a:t>
            </a:r>
            <a:br>
              <a:rPr lang="en-GB" sz="1800" b="1" dirty="0" smtClean="0">
                <a:solidFill>
                  <a:srgbClr val="0070C0"/>
                </a:solidFill>
              </a:rPr>
            </a:br>
            <a:r>
              <a:rPr lang="en-GB" sz="1800" b="1" dirty="0" smtClean="0">
                <a:solidFill>
                  <a:srgbClr val="0070C0"/>
                </a:solidFill>
              </a:rPr>
              <a:t>  [class*="</a:t>
            </a:r>
            <a:r>
              <a:rPr lang="en-GB" sz="1800" b="1" dirty="0" err="1" smtClean="0">
                <a:solidFill>
                  <a:srgbClr val="0070C0"/>
                </a:solidFill>
              </a:rPr>
              <a:t>col</a:t>
            </a:r>
            <a:r>
              <a:rPr lang="en-GB" sz="1800" b="1" dirty="0" smtClean="0">
                <a:solidFill>
                  <a:srgbClr val="0070C0"/>
                </a:solidFill>
              </a:rPr>
              <a:t>-"] {</a:t>
            </a:r>
            <a:br>
              <a:rPr lang="en-GB" sz="1800" b="1" dirty="0" smtClean="0">
                <a:solidFill>
                  <a:srgbClr val="0070C0"/>
                </a:solidFill>
              </a:rPr>
            </a:br>
            <a:r>
              <a:rPr lang="en-GB" sz="1800" b="1" dirty="0" smtClean="0">
                <a:solidFill>
                  <a:srgbClr val="0070C0"/>
                </a:solidFill>
              </a:rPr>
              <a:t>    width: 100%;</a:t>
            </a:r>
            <a:br>
              <a:rPr lang="en-GB" sz="1800" b="1" dirty="0" smtClean="0">
                <a:solidFill>
                  <a:srgbClr val="0070C0"/>
                </a:solidFill>
              </a:rPr>
            </a:br>
            <a:r>
              <a:rPr lang="en-GB" sz="1800" b="1" dirty="0" smtClean="0">
                <a:solidFill>
                  <a:srgbClr val="0070C0"/>
                </a:solidFill>
              </a:rPr>
              <a:t>  }</a:t>
            </a:r>
            <a:br>
              <a:rPr lang="en-GB" sz="1800" b="1" dirty="0" smtClean="0">
                <a:solidFill>
                  <a:srgbClr val="0070C0"/>
                </a:solidFill>
              </a:rPr>
            </a:br>
            <a:r>
              <a:rPr lang="en-GB" sz="1800" b="1" dirty="0" smtClean="0">
                <a:solidFill>
                  <a:srgbClr val="0070C0"/>
                </a:solidFill>
              </a:rPr>
              <a:t>}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Orientation: Portrait / Landscape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928670"/>
            <a:ext cx="4449158" cy="509113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Media queries can also be used to change layout of a page depending on the orientation of the browser.</a:t>
            </a:r>
          </a:p>
          <a:p>
            <a:pPr algn="just"/>
            <a:r>
              <a:rPr lang="en-GB" dirty="0" smtClean="0"/>
              <a:t>You can have a set of CSS properties that will only apply when the browser window is wider than its height, a so called "Landscape" orientation:</a:t>
            </a:r>
          </a:p>
          <a:p>
            <a:pPr algn="just"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The web page will have a </a:t>
            </a:r>
            <a:r>
              <a:rPr lang="en-GB" sz="2000" dirty="0" err="1" smtClean="0">
                <a:solidFill>
                  <a:srgbClr val="C00000"/>
                </a:solidFill>
              </a:rPr>
              <a:t>lightblue</a:t>
            </a:r>
            <a:r>
              <a:rPr lang="en-GB" sz="2000" dirty="0" smtClean="0">
                <a:solidFill>
                  <a:srgbClr val="C00000"/>
                </a:solidFill>
              </a:rPr>
              <a:t> background if the orientation is in landscape mode: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00628" y="1142984"/>
            <a:ext cx="3749040" cy="457200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Another common use of media queries, is to hide elements on different screen sizes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FF0000"/>
                </a:solidFill>
              </a:rPr>
              <a:t>/* If the screen size is 600px wide or less, hide the element */</a:t>
            </a:r>
            <a:br>
              <a:rPr lang="en-GB" sz="1400" b="1" dirty="0" smtClean="0">
                <a:solidFill>
                  <a:srgbClr val="FF0000"/>
                </a:solidFill>
              </a:rPr>
            </a:br>
            <a:r>
              <a:rPr lang="en-GB" sz="1400" b="1" dirty="0" smtClean="0">
                <a:solidFill>
                  <a:srgbClr val="FF0000"/>
                </a:solidFill>
              </a:rPr>
              <a:t>@media only screen and (max-width: 600px) {</a:t>
            </a:r>
            <a:br>
              <a:rPr lang="en-GB" sz="1400" b="1" dirty="0" smtClean="0">
                <a:solidFill>
                  <a:srgbClr val="FF0000"/>
                </a:solidFill>
              </a:rPr>
            </a:br>
            <a:r>
              <a:rPr lang="en-GB" sz="1400" b="1" dirty="0" smtClean="0">
                <a:solidFill>
                  <a:srgbClr val="FF0000"/>
                </a:solidFill>
              </a:rPr>
              <a:t>  </a:t>
            </a:r>
            <a:r>
              <a:rPr lang="en-GB" sz="1400" b="1" dirty="0" err="1" smtClean="0">
                <a:solidFill>
                  <a:srgbClr val="FF0000"/>
                </a:solidFill>
              </a:rPr>
              <a:t>div.example</a:t>
            </a:r>
            <a:r>
              <a:rPr lang="en-GB" sz="1400" b="1" dirty="0" smtClean="0">
                <a:solidFill>
                  <a:srgbClr val="FF0000"/>
                </a:solidFill>
              </a:rPr>
              <a:t> {</a:t>
            </a:r>
            <a:br>
              <a:rPr lang="en-GB" sz="1400" b="1" dirty="0" smtClean="0">
                <a:solidFill>
                  <a:srgbClr val="FF0000"/>
                </a:solidFill>
              </a:rPr>
            </a:br>
            <a:r>
              <a:rPr lang="en-GB" sz="1400" b="1" dirty="0" smtClean="0">
                <a:solidFill>
                  <a:srgbClr val="FF0000"/>
                </a:solidFill>
              </a:rPr>
              <a:t>    display: none;</a:t>
            </a:r>
            <a:br>
              <a:rPr lang="en-GB" sz="1400" b="1" dirty="0" smtClean="0">
                <a:solidFill>
                  <a:srgbClr val="FF0000"/>
                </a:solidFill>
              </a:rPr>
            </a:br>
            <a:r>
              <a:rPr lang="en-GB" sz="1400" b="1" dirty="0" smtClean="0">
                <a:solidFill>
                  <a:srgbClr val="FF0000"/>
                </a:solidFill>
              </a:rPr>
              <a:t>  }</a:t>
            </a:r>
            <a:br>
              <a:rPr lang="en-GB" sz="1400" b="1" dirty="0" smtClean="0">
                <a:solidFill>
                  <a:srgbClr val="FF0000"/>
                </a:solidFill>
              </a:rPr>
            </a:br>
            <a:r>
              <a:rPr lang="en-GB" sz="1400" b="1" dirty="0" smtClean="0">
                <a:solidFill>
                  <a:srgbClr val="FF0000"/>
                </a:solidFill>
              </a:rPr>
              <a:t>}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5657671"/>
            <a:ext cx="5715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@media only screen and (orientation: landscape) {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  body {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    background-</a:t>
            </a:r>
            <a:r>
              <a:rPr lang="en-GB" b="1" dirty="0" err="1">
                <a:solidFill>
                  <a:srgbClr val="FF0000"/>
                </a:solidFill>
              </a:rPr>
              <a:t>color</a:t>
            </a:r>
            <a:r>
              <a:rPr lang="en-GB" b="1" dirty="0">
                <a:solidFill>
                  <a:srgbClr val="FF0000"/>
                </a:solidFill>
              </a:rPr>
              <a:t>: </a:t>
            </a:r>
            <a:r>
              <a:rPr lang="en-GB" b="1" dirty="0" err="1">
                <a:solidFill>
                  <a:srgbClr val="FF0000"/>
                </a:solidFill>
              </a:rPr>
              <a:t>lightblue</a:t>
            </a:r>
            <a:r>
              <a:rPr lang="en-GB" b="1" dirty="0">
                <a:solidFill>
                  <a:srgbClr val="FF0000"/>
                </a:solidFill>
              </a:rPr>
              <a:t>;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  </a:t>
            </a:r>
            <a:r>
              <a:rPr lang="en-GB" b="1" dirty="0" smtClean="0">
                <a:solidFill>
                  <a:srgbClr val="FF0000"/>
                </a:solidFill>
              </a:rPr>
              <a:t>}}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786842" cy="1143000"/>
          </a:xfrm>
        </p:spPr>
        <p:txBody>
          <a:bodyPr>
            <a:noAutofit/>
          </a:bodyPr>
          <a:lstStyle/>
          <a:p>
            <a:r>
              <a:rPr lang="en-GB" sz="2800" dirty="0" smtClean="0"/>
              <a:t>You can also use media queries to change the font size of an element on different screen sizes: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143932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/* If the screen size is 601px or more, set the font-size of &lt;div&gt; to 80px */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@media only screen and (min-width: 601px) {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  </a:t>
            </a:r>
            <a:r>
              <a:rPr lang="en-GB" dirty="0" err="1" smtClean="0">
                <a:solidFill>
                  <a:srgbClr val="FF0000"/>
                </a:solidFill>
              </a:rPr>
              <a:t>div.example</a:t>
            </a:r>
            <a:r>
              <a:rPr lang="en-GB" dirty="0" smtClean="0">
                <a:solidFill>
                  <a:srgbClr val="FF0000"/>
                </a:solidFill>
              </a:rPr>
              <a:t> {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    font-size: 80px;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  }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}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rgbClr val="00B050"/>
                </a:solidFill>
              </a:rPr>
              <a:t>/* If the screen size is 600px or less, set the font-size of &lt;div&gt; to 30px */</a:t>
            </a:r>
            <a:br>
              <a:rPr lang="en-GB" sz="3100" dirty="0" smtClean="0">
                <a:solidFill>
                  <a:srgbClr val="00B050"/>
                </a:solidFill>
              </a:rPr>
            </a:br>
            <a:r>
              <a:rPr lang="en-GB" sz="3100" dirty="0" smtClean="0">
                <a:solidFill>
                  <a:srgbClr val="00B050"/>
                </a:solidFill>
              </a:rPr>
              <a:t>@media only screen and (max-width: 600px) {</a:t>
            </a:r>
            <a:br>
              <a:rPr lang="en-GB" sz="3100" dirty="0" smtClean="0">
                <a:solidFill>
                  <a:srgbClr val="00B050"/>
                </a:solidFill>
              </a:rPr>
            </a:br>
            <a:r>
              <a:rPr lang="en-GB" sz="3100" dirty="0" smtClean="0">
                <a:solidFill>
                  <a:srgbClr val="00B050"/>
                </a:solidFill>
              </a:rPr>
              <a:t>  </a:t>
            </a:r>
            <a:r>
              <a:rPr lang="en-GB" sz="3100" dirty="0" err="1" smtClean="0">
                <a:solidFill>
                  <a:srgbClr val="00B050"/>
                </a:solidFill>
              </a:rPr>
              <a:t>div.example</a:t>
            </a:r>
            <a:r>
              <a:rPr lang="en-GB" sz="3100" dirty="0" smtClean="0">
                <a:solidFill>
                  <a:srgbClr val="00B050"/>
                </a:solidFill>
              </a:rPr>
              <a:t> {</a:t>
            </a:r>
            <a:br>
              <a:rPr lang="en-GB" sz="3100" dirty="0" smtClean="0">
                <a:solidFill>
                  <a:srgbClr val="00B050"/>
                </a:solidFill>
              </a:rPr>
            </a:br>
            <a:r>
              <a:rPr lang="en-GB" sz="3100" dirty="0" smtClean="0">
                <a:solidFill>
                  <a:srgbClr val="00B050"/>
                </a:solidFill>
              </a:rPr>
              <a:t>    font-size: 30px;</a:t>
            </a:r>
            <a:br>
              <a:rPr lang="en-GB" sz="3100" dirty="0" smtClean="0">
                <a:solidFill>
                  <a:srgbClr val="00B050"/>
                </a:solidFill>
              </a:rPr>
            </a:br>
            <a:r>
              <a:rPr lang="en-GB" sz="3100" dirty="0" smtClean="0">
                <a:solidFill>
                  <a:srgbClr val="00B050"/>
                </a:solidFill>
              </a:rPr>
              <a:t>  }</a:t>
            </a:r>
            <a:br>
              <a:rPr lang="en-GB" sz="3100" dirty="0" smtClean="0">
                <a:solidFill>
                  <a:srgbClr val="00B050"/>
                </a:solidFill>
              </a:rPr>
            </a:br>
            <a:r>
              <a:rPr lang="en-GB" sz="3100" dirty="0" smtClean="0">
                <a:solidFill>
                  <a:srgbClr val="00B050"/>
                </a:solidFill>
              </a:rPr>
              <a:t>}</a:t>
            </a:r>
            <a:endParaRPr lang="en-US" sz="31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 Box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928670"/>
            <a:ext cx="7772400" cy="4572000"/>
          </a:xfrm>
        </p:spPr>
        <p:txBody>
          <a:bodyPr/>
          <a:lstStyle/>
          <a:p>
            <a:pPr algn="just"/>
            <a:r>
              <a:rPr lang="en-GB" dirty="0" smtClean="0"/>
              <a:t>All HTML </a:t>
            </a:r>
            <a:r>
              <a:rPr lang="en-GB" dirty="0" smtClean="0"/>
              <a:t>elements </a:t>
            </a:r>
            <a:r>
              <a:rPr lang="en-GB" dirty="0" smtClean="0"/>
              <a:t>can be considered as boxes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In CSS, the term "box model" is used when talking about design and layout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The CSS box model is essentially a box that wraps around every HTML element. It consists of: margins, borders, padding, and the actual content.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020" t="25390" r="17093" b="18946"/>
          <a:stretch>
            <a:fillRect/>
          </a:stretch>
        </p:blipFill>
        <p:spPr bwMode="auto">
          <a:xfrm>
            <a:off x="1357290" y="3714752"/>
            <a:ext cx="607223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Explanation of the different parts: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Content</a:t>
            </a:r>
            <a:r>
              <a:rPr lang="en-GB" dirty="0" smtClean="0"/>
              <a:t> - The content of the box, where text and images appear</a:t>
            </a:r>
          </a:p>
          <a:p>
            <a:r>
              <a:rPr lang="en-GB" b="1" dirty="0" smtClean="0"/>
              <a:t>Padding</a:t>
            </a:r>
            <a:r>
              <a:rPr lang="en-GB" dirty="0" smtClean="0"/>
              <a:t> - Clears an area around the content. The padding is transparent</a:t>
            </a:r>
          </a:p>
          <a:p>
            <a:r>
              <a:rPr lang="en-GB" b="1" dirty="0" smtClean="0"/>
              <a:t>Border</a:t>
            </a:r>
            <a:r>
              <a:rPr lang="en-GB" dirty="0" smtClean="0"/>
              <a:t> - A border that goes around the padding and content</a:t>
            </a:r>
          </a:p>
          <a:p>
            <a:r>
              <a:rPr lang="en-GB" b="1" dirty="0" smtClean="0"/>
              <a:t>Margin</a:t>
            </a:r>
            <a:r>
              <a:rPr lang="en-GB" dirty="0" smtClean="0"/>
              <a:t> - Clears an area outside the border. The margin is transparent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 of the box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div {</a:t>
            </a:r>
            <a:br>
              <a:rPr lang="en-US" dirty="0" smtClean="0"/>
            </a:br>
            <a:r>
              <a:rPr lang="en-US" dirty="0" smtClean="0"/>
              <a:t>  width: 300px;</a:t>
            </a:r>
            <a:br>
              <a:rPr lang="en-US" dirty="0" smtClean="0"/>
            </a:br>
            <a:r>
              <a:rPr lang="en-US" dirty="0" smtClean="0"/>
              <a:t>  border: 15px solid green;</a:t>
            </a:r>
            <a:br>
              <a:rPr lang="en-US" dirty="0" smtClean="0"/>
            </a:br>
            <a:r>
              <a:rPr lang="en-US" dirty="0" smtClean="0"/>
              <a:t>  padding: 50px;</a:t>
            </a:r>
            <a:br>
              <a:rPr lang="en-US" dirty="0" smtClean="0"/>
            </a:br>
            <a:r>
              <a:rPr lang="en-US" dirty="0" smtClean="0"/>
              <a:t>  margin: 20px;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Width and Height of an Element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1000108"/>
            <a:ext cx="7772400" cy="4572000"/>
          </a:xfrm>
        </p:spPr>
        <p:txBody>
          <a:bodyPr/>
          <a:lstStyle/>
          <a:p>
            <a:r>
              <a:rPr lang="en-GB" dirty="0" smtClean="0"/>
              <a:t>In order to set the width and height of an element correctly in all browsers, you need to know how the box model works.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3071810"/>
            <a:ext cx="364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div {</a:t>
            </a:r>
            <a:br>
              <a:rPr lang="en-US" b="1" dirty="0"/>
            </a:br>
            <a:r>
              <a:rPr lang="en-US" b="1" dirty="0"/>
              <a:t>  width: 320px;</a:t>
            </a:r>
            <a:br>
              <a:rPr lang="en-US" b="1" dirty="0"/>
            </a:br>
            <a:r>
              <a:rPr lang="en-US" b="1" dirty="0"/>
              <a:t>  padding: 10px;</a:t>
            </a:r>
            <a:br>
              <a:rPr lang="en-US" b="1" dirty="0"/>
            </a:br>
            <a:r>
              <a:rPr lang="en-US" b="1" dirty="0"/>
              <a:t>  border: 5px solid gray;</a:t>
            </a:r>
            <a:br>
              <a:rPr lang="en-US" b="1" dirty="0"/>
            </a:br>
            <a:r>
              <a:rPr lang="en-US" b="1" dirty="0"/>
              <a:t>  margin: 0;</a:t>
            </a:r>
            <a:br>
              <a:rPr lang="en-US" b="1" dirty="0"/>
            </a:br>
            <a:r>
              <a:rPr lang="en-US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4942" y="292893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320px (width)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+ 20px (left + right padding)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+ 10px (left + right border)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+ 0px (left + right margin)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/>
              <a:t>= 350px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86380" y="2428868"/>
            <a:ext cx="245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is the calculation: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596" y="2357430"/>
            <a:ext cx="414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This &lt;div&gt; element will have a total width of 350px: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857760"/>
            <a:ext cx="8072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The total width of an element should be calculated like this</a:t>
            </a:r>
            <a:r>
              <a:rPr lang="en-GB" dirty="0"/>
              <a:t>:</a:t>
            </a:r>
          </a:p>
          <a:p>
            <a:r>
              <a:rPr lang="en-GB" dirty="0"/>
              <a:t>Total element width = width + left padding + right padding + left border + right border + left margin + right margin</a:t>
            </a:r>
          </a:p>
          <a:p>
            <a:r>
              <a:rPr lang="en-GB" b="1" dirty="0"/>
              <a:t>The total height of an element should be calculated like this:</a:t>
            </a:r>
          </a:p>
          <a:p>
            <a:r>
              <a:rPr lang="en-GB" dirty="0"/>
              <a:t>Total element height = height + top padding + bottom padding + top border + bottom border + top margin + bottom margin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 position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928670"/>
            <a:ext cx="8429684" cy="4572000"/>
          </a:xfrm>
        </p:spPr>
        <p:txBody>
          <a:bodyPr/>
          <a:lstStyle/>
          <a:p>
            <a:r>
              <a:rPr lang="en-GB" dirty="0" smtClean="0"/>
              <a:t>The position property specifies the type of positioning method used for an element (static, relative, absolute, fixed, or sticky).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1857364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position: </a:t>
            </a:r>
            <a:r>
              <a:rPr lang="en-US" dirty="0" err="1"/>
              <a:t>static|absolute|fixed|relative|sticky|initial|inherit</a:t>
            </a:r>
            <a:r>
              <a:rPr lang="en-US" dirty="0"/>
              <a:t>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2313641"/>
          <a:ext cx="8358246" cy="4412303"/>
        </p:xfrm>
        <a:graphic>
          <a:graphicData uri="http://schemas.openxmlformats.org/drawingml/2006/table">
            <a:tbl>
              <a:tblPr/>
              <a:tblGrid>
                <a:gridCol w="1940307"/>
                <a:gridCol w="6417939"/>
              </a:tblGrid>
              <a:tr h="4118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/>
                        <a:t>static</a:t>
                      </a:r>
                      <a:endParaRPr lang="en-US" sz="1800" dirty="0"/>
                    </a:p>
                  </a:txBody>
                  <a:tcPr marL="61205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/>
                        <a:t>Default value. Elements render in order, as they appear in the document flow</a:t>
                      </a:r>
                    </a:p>
                  </a:txBody>
                  <a:tcPr marL="30602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16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absolute</a:t>
                      </a:r>
                    </a:p>
                  </a:txBody>
                  <a:tcPr marL="61205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/>
                        <a:t>The element is positioned relative to its first positioned (not static) ancestor element</a:t>
                      </a:r>
                    </a:p>
                  </a:txBody>
                  <a:tcPr marL="30602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7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fixed</a:t>
                      </a:r>
                    </a:p>
                  </a:txBody>
                  <a:tcPr marL="61205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/>
                        <a:t>The element is positioned relative to the browser window</a:t>
                      </a:r>
                    </a:p>
                  </a:txBody>
                  <a:tcPr marL="30602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276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relative</a:t>
                      </a:r>
                    </a:p>
                  </a:txBody>
                  <a:tcPr marL="61205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/>
                        <a:t>The element is positioned relative to its normal position, so "left:20px" adds 20 pixels to the element's LEFT position</a:t>
                      </a:r>
                    </a:p>
                  </a:txBody>
                  <a:tcPr marL="30602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17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sticky</a:t>
                      </a:r>
                    </a:p>
                  </a:txBody>
                  <a:tcPr marL="61205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/>
                        <a:t>The element is positioned based on the user's scroll </a:t>
                      </a:r>
                      <a:r>
                        <a:rPr lang="en-GB" sz="1600" dirty="0" err="1"/>
                        <a:t>positionA</a:t>
                      </a:r>
                      <a:r>
                        <a:rPr lang="en-GB" sz="1600" dirty="0"/>
                        <a:t> sticky element toggles between relative and fixed, depending on the scroll position. It is positioned relative until a given offset position is met in the viewport - then it "sticks" in place (like </a:t>
                      </a:r>
                      <a:r>
                        <a:rPr lang="en-GB" sz="1600" dirty="0" err="1"/>
                        <a:t>position:fixed</a:t>
                      </a:r>
                      <a:r>
                        <a:rPr lang="en-GB" sz="1600" dirty="0"/>
                        <a:t>).</a:t>
                      </a:r>
                    </a:p>
                    <a:p>
                      <a:pPr algn="l" fontAlgn="t"/>
                      <a:r>
                        <a:rPr lang="en-GB" sz="1600" b="1" dirty="0"/>
                        <a:t>Note:</a:t>
                      </a:r>
                      <a:r>
                        <a:rPr lang="en-GB" sz="1600" dirty="0"/>
                        <a:t> Not supported in IE/Edge 15 or earlier. Supported in Safari from version 6.1 with a -</a:t>
                      </a:r>
                      <a:r>
                        <a:rPr lang="en-GB" sz="1600" dirty="0" err="1"/>
                        <a:t>webkit</a:t>
                      </a:r>
                      <a:r>
                        <a:rPr lang="en-GB" sz="1600" dirty="0"/>
                        <a:t>- prefix.</a:t>
                      </a:r>
                    </a:p>
                  </a:txBody>
                  <a:tcPr marL="30602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527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initial</a:t>
                      </a:r>
                    </a:p>
                  </a:txBody>
                  <a:tcPr marL="61205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/>
                        <a:t>Sets this property to its default value. </a:t>
                      </a:r>
                    </a:p>
                  </a:txBody>
                  <a:tcPr marL="30602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8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inherit</a:t>
                      </a:r>
                    </a:p>
                  </a:txBody>
                  <a:tcPr marL="61205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/>
                        <a:t>Inherits this property from its parent element. </a:t>
                      </a:r>
                    </a:p>
                  </a:txBody>
                  <a:tcPr marL="30602" marR="30602" marT="30602" marB="306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Position an &lt;h2&gt; element: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10001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h2 {</a:t>
            </a:r>
            <a:br>
              <a:rPr lang="en-GB" dirty="0"/>
            </a:br>
            <a:r>
              <a:rPr lang="en-GB" dirty="0"/>
              <a:t>  position: absolute;</a:t>
            </a:r>
            <a:br>
              <a:rPr lang="en-GB" dirty="0"/>
            </a:br>
            <a:r>
              <a:rPr lang="en-GB" dirty="0"/>
              <a:t>  left: 100px;</a:t>
            </a:r>
            <a:br>
              <a:rPr lang="en-GB" dirty="0"/>
            </a:br>
            <a:r>
              <a:rPr lang="en-GB" dirty="0"/>
              <a:t>  top: 150px;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5786" y="285749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h2.pos_left {</a:t>
            </a:r>
            <a:br>
              <a:rPr lang="en-GB" dirty="0"/>
            </a:br>
            <a:r>
              <a:rPr lang="en-GB" dirty="0"/>
              <a:t>  position: relative;</a:t>
            </a:r>
            <a:br>
              <a:rPr lang="en-GB" dirty="0"/>
            </a:br>
            <a:r>
              <a:rPr lang="en-GB" dirty="0"/>
              <a:t>  left: -20px;</a:t>
            </a:r>
            <a:br>
              <a:rPr lang="en-GB" dirty="0"/>
            </a:br>
            <a:r>
              <a:rPr lang="en-GB" dirty="0"/>
              <a:t>}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h2.pos_right {</a:t>
            </a:r>
            <a:br>
              <a:rPr lang="en-GB" dirty="0"/>
            </a:br>
            <a:r>
              <a:rPr lang="en-GB" dirty="0"/>
              <a:t>  position: relative;</a:t>
            </a:r>
            <a:br>
              <a:rPr lang="en-GB" dirty="0"/>
            </a:br>
            <a:r>
              <a:rPr lang="en-GB" dirty="0"/>
              <a:t>  left: 20px;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29256" y="357166"/>
            <a:ext cx="642940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#parent1 {</a:t>
            </a:r>
            <a:br>
              <a:rPr lang="en-US" b="1" dirty="0"/>
            </a:br>
            <a:r>
              <a:rPr lang="en-US" b="1" dirty="0"/>
              <a:t>  position: static;</a:t>
            </a:r>
            <a:br>
              <a:rPr lang="en-US" b="1" dirty="0"/>
            </a:br>
            <a:r>
              <a:rPr lang="en-US" b="1" dirty="0"/>
              <a:t>  border: 1px solid blue;</a:t>
            </a:r>
            <a:br>
              <a:rPr lang="en-US" b="1" dirty="0"/>
            </a:br>
            <a:r>
              <a:rPr lang="en-US" b="1" dirty="0"/>
              <a:t>  width: 300px;</a:t>
            </a:r>
            <a:br>
              <a:rPr lang="en-US" b="1" dirty="0"/>
            </a:br>
            <a:r>
              <a:rPr lang="en-US" b="1" dirty="0"/>
              <a:t>  height: 100px;</a:t>
            </a:r>
            <a:br>
              <a:rPr lang="en-US" b="1" dirty="0"/>
            </a:br>
            <a:r>
              <a:rPr lang="en-US" b="1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child1 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position: absolute;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border: 1px solid red;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top: 70px;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right: 15px;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#</a:t>
            </a:r>
            <a:r>
              <a:rPr lang="en-US" b="1" dirty="0"/>
              <a:t>parent2 {</a:t>
            </a:r>
            <a:br>
              <a:rPr lang="en-US" b="1" dirty="0"/>
            </a:br>
            <a:r>
              <a:rPr lang="en-US" b="1" dirty="0"/>
              <a:t>  position: relative;</a:t>
            </a:r>
            <a:br>
              <a:rPr lang="en-US" b="1" dirty="0"/>
            </a:br>
            <a:r>
              <a:rPr lang="en-US" b="1" dirty="0"/>
              <a:t>  border: 1px solid blue;</a:t>
            </a:r>
            <a:br>
              <a:rPr lang="en-US" b="1" dirty="0"/>
            </a:br>
            <a:r>
              <a:rPr lang="en-US" b="1" dirty="0"/>
              <a:t>  width: 300px;</a:t>
            </a:r>
            <a:br>
              <a:rPr lang="en-US" b="1" dirty="0"/>
            </a:br>
            <a:r>
              <a:rPr lang="en-US" b="1" dirty="0"/>
              <a:t>  height: 100px;</a:t>
            </a:r>
            <a:br>
              <a:rPr lang="en-US" b="1" dirty="0"/>
            </a:br>
            <a:r>
              <a:rPr lang="en-US" b="1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#</a:t>
            </a:r>
            <a:r>
              <a:rPr lang="en-US" dirty="0">
                <a:solidFill>
                  <a:srgbClr val="C00000"/>
                </a:solidFill>
              </a:rPr>
              <a:t>child2 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position: absolute;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border: 1px solid red;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top: 70px;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right: 15px</a:t>
            </a:r>
            <a:r>
              <a:rPr lang="en-US" dirty="0" smtClean="0">
                <a:solidFill>
                  <a:srgbClr val="C00000"/>
                </a:solidFill>
              </a:rPr>
              <a:t>;}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 float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928670"/>
            <a:ext cx="8215370" cy="4572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The float property specifies whether an element should float to the left, right, or not at all.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 Absolutely positioned elements ignore the float property!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 Elements next to a floating element will flow around it. 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3286124"/>
          <a:ext cx="7500991" cy="3162747"/>
        </p:xfrm>
        <a:graphic>
          <a:graphicData uri="http://schemas.openxmlformats.org/drawingml/2006/table">
            <a:tbl>
              <a:tblPr/>
              <a:tblGrid>
                <a:gridCol w="1712183"/>
                <a:gridCol w="5788808"/>
              </a:tblGrid>
              <a:tr h="913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none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/>
                        <a:t>The element does not float, (will be displayed just where it occurs in the text). This is default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left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/>
                        <a:t>The element floats to the left of its container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right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/>
                        <a:t>The element floats the right of its container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initial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/>
                        <a:t>Sets this property to its default value. 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2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inherit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/>
                        <a:t>Inherits this property from its parent element. 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float: </a:t>
            </a:r>
            <a:r>
              <a:rPr lang="en-US" dirty="0" err="1" smtClean="0"/>
              <a:t>none|left|right|initial|inherit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img</a:t>
            </a:r>
            <a:r>
              <a:rPr lang="en-US" dirty="0" smtClean="0"/>
              <a:t>  {</a:t>
            </a:r>
            <a:br>
              <a:rPr lang="en-US" dirty="0" smtClean="0"/>
            </a:br>
            <a:r>
              <a:rPr lang="en-US" dirty="0" smtClean="0"/>
              <a:t>  float: right;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30718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  {</a:t>
            </a:r>
            <a:br>
              <a:rPr lang="en-US" dirty="0"/>
            </a:br>
            <a:r>
              <a:rPr lang="en-US" dirty="0"/>
              <a:t>  float: left;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43576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  {</a:t>
            </a:r>
            <a:br>
              <a:rPr lang="en-US" dirty="0"/>
            </a:br>
            <a:r>
              <a:rPr lang="en-US" dirty="0"/>
              <a:t>  float: none;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1934" y="1000108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.header, .footer {</a:t>
            </a:r>
            <a:br>
              <a:rPr lang="en-US" dirty="0"/>
            </a:br>
            <a:r>
              <a:rPr lang="en-US" dirty="0"/>
              <a:t>  background-color: grey;</a:t>
            </a:r>
            <a:br>
              <a:rPr lang="en-US" dirty="0"/>
            </a:br>
            <a:r>
              <a:rPr lang="en-US" dirty="0"/>
              <a:t>  color: white;</a:t>
            </a:r>
            <a:br>
              <a:rPr lang="en-US" dirty="0"/>
            </a:br>
            <a:r>
              <a:rPr lang="en-US" dirty="0"/>
              <a:t>  padding: 15px;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.column {</a:t>
            </a:r>
            <a:br>
              <a:rPr lang="en-US" dirty="0"/>
            </a:br>
            <a:r>
              <a:rPr lang="en-US" dirty="0"/>
              <a:t>  float: left;</a:t>
            </a:r>
            <a:br>
              <a:rPr lang="en-US" dirty="0"/>
            </a:br>
            <a:r>
              <a:rPr lang="en-US" dirty="0"/>
              <a:t>  padding: 15px;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clearfix</a:t>
            </a:r>
            <a:r>
              <a:rPr lang="en-US" dirty="0"/>
              <a:t>::after {</a:t>
            </a:r>
            <a:br>
              <a:rPr lang="en-US" dirty="0"/>
            </a:br>
            <a:r>
              <a:rPr lang="en-US" dirty="0"/>
              <a:t>  content: "";</a:t>
            </a:r>
            <a:br>
              <a:rPr lang="en-US" dirty="0"/>
            </a:br>
            <a:r>
              <a:rPr lang="en-US" dirty="0"/>
              <a:t>  clear: both;</a:t>
            </a:r>
            <a:br>
              <a:rPr lang="en-US" dirty="0"/>
            </a:br>
            <a:r>
              <a:rPr lang="en-US" dirty="0"/>
              <a:t>  display: table;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.menu {width: 25%;}</a:t>
            </a:r>
            <a:br>
              <a:rPr lang="en-US" dirty="0"/>
            </a:br>
            <a:r>
              <a:rPr lang="en-US" dirty="0"/>
              <a:t>.content {width: 75%;}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</TotalTime>
  <Words>905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CSS Box Model </vt:lpstr>
      <vt:lpstr>CSS Box Model </vt:lpstr>
      <vt:lpstr>Explanation of the different parts:</vt:lpstr>
      <vt:lpstr>Demonstration of the box model:</vt:lpstr>
      <vt:lpstr>Width and Height of an Element </vt:lpstr>
      <vt:lpstr>CSS position </vt:lpstr>
      <vt:lpstr>Slide 7</vt:lpstr>
      <vt:lpstr>CSS float </vt:lpstr>
      <vt:lpstr>float: none|left|right|initial|inherit;</vt:lpstr>
      <vt:lpstr>CSS display </vt:lpstr>
      <vt:lpstr>Slide 11</vt:lpstr>
      <vt:lpstr>Slide 12</vt:lpstr>
      <vt:lpstr> Media Query </vt:lpstr>
      <vt:lpstr>When the screen (browser window) gets smaller than 768px, each column should have a width of 100%:</vt:lpstr>
      <vt:lpstr>Orientation: Portrait / Landscape </vt:lpstr>
      <vt:lpstr>You can also use media queries to change the font size of an element on different screen sizes: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 Box Model </dc:title>
  <dc:creator>b</dc:creator>
  <cp:lastModifiedBy>b</cp:lastModifiedBy>
  <cp:revision>5</cp:revision>
  <dcterms:created xsi:type="dcterms:W3CDTF">2023-02-13T15:24:10Z</dcterms:created>
  <dcterms:modified xsi:type="dcterms:W3CDTF">2023-02-13T16:11:15Z</dcterms:modified>
</cp:coreProperties>
</file>