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6" r:id="rId19"/>
    <p:sldId id="272" r:id="rId20"/>
    <p:sldId id="273" r:id="rId21"/>
    <p:sldId id="283" r:id="rId22"/>
    <p:sldId id="289" r:id="rId23"/>
    <p:sldId id="284" r:id="rId24"/>
    <p:sldId id="285" r:id="rId25"/>
    <p:sldId id="286" r:id="rId26"/>
    <p:sldId id="287" r:id="rId27"/>
    <p:sldId id="288" r:id="rId28"/>
    <p:sldId id="277" r:id="rId29"/>
    <p:sldId id="278" r:id="rId30"/>
    <p:sldId id="279" r:id="rId31"/>
    <p:sldId id="280" r:id="rId32"/>
    <p:sldId id="281" r:id="rId33"/>
    <p:sldId id="282"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69" d="100"/>
          <a:sy n="69" d="100"/>
        </p:scale>
        <p:origin x="5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34327" y="842926"/>
            <a:ext cx="6096000" cy="923330"/>
          </a:xfrm>
          <a:prstGeom prst="rect">
            <a:avLst/>
          </a:prstGeom>
        </p:spPr>
        <p:txBody>
          <a:bodyPr>
            <a:spAutoFit/>
          </a:bodyPr>
          <a:lstStyle/>
          <a:p>
            <a:pPr algn="just"/>
            <a:r>
              <a:rPr lang="en-US" dirty="0" smtClean="0">
                <a:latin typeface="euclid_circular_a"/>
              </a:rPr>
              <a:t>Binary Tree-</a:t>
            </a:r>
          </a:p>
          <a:p>
            <a:pPr algn="just"/>
            <a:r>
              <a:rPr lang="en-US" dirty="0" smtClean="0">
                <a:latin typeface="euclid_circular_a"/>
              </a:rPr>
              <a:t>A </a:t>
            </a:r>
            <a:r>
              <a:rPr lang="en-US" dirty="0">
                <a:latin typeface="euclid_circular_a"/>
              </a:rPr>
              <a:t>binary tree is a tree data structure in which each parent node can have at most two children. For example,</a:t>
            </a:r>
            <a:endParaRPr lang="en-IN" dirty="0"/>
          </a:p>
        </p:txBody>
      </p:sp>
      <p:pic>
        <p:nvPicPr>
          <p:cNvPr id="1026" name="Picture 2" descr="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6" y="1893455"/>
            <a:ext cx="39624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6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2946" y="1277173"/>
            <a:ext cx="6096000" cy="1477328"/>
          </a:xfrm>
          <a:prstGeom prst="rect">
            <a:avLst/>
          </a:prstGeom>
        </p:spPr>
        <p:txBody>
          <a:bodyPr>
            <a:spAutoFit/>
          </a:bodyPr>
          <a:lstStyle/>
          <a:p>
            <a:pPr algn="just"/>
            <a:r>
              <a:rPr lang="en-US" b="1" dirty="0">
                <a:solidFill>
                  <a:srgbClr val="25265E"/>
                </a:solidFill>
                <a:latin typeface="euclid_circular_a"/>
              </a:rPr>
              <a:t>Binary Tree Applications</a:t>
            </a:r>
          </a:p>
          <a:p>
            <a:pPr algn="just">
              <a:buFont typeface="Arial" panose="020B0604020202020204" pitchFamily="34" charset="0"/>
              <a:buChar char="•"/>
            </a:pPr>
            <a:r>
              <a:rPr lang="en-US" dirty="0">
                <a:latin typeface="euclid_circular_a"/>
              </a:rPr>
              <a:t>For easy and quick access to data</a:t>
            </a:r>
          </a:p>
          <a:p>
            <a:pPr algn="just">
              <a:buFont typeface="Arial" panose="020B0604020202020204" pitchFamily="34" charset="0"/>
              <a:buChar char="•"/>
            </a:pPr>
            <a:r>
              <a:rPr lang="en-US" dirty="0">
                <a:latin typeface="euclid_circular_a"/>
              </a:rPr>
              <a:t>In router algorithms</a:t>
            </a:r>
          </a:p>
          <a:p>
            <a:pPr algn="just">
              <a:buFont typeface="Arial" panose="020B0604020202020204" pitchFamily="34" charset="0"/>
              <a:buChar char="•"/>
            </a:pPr>
            <a:r>
              <a:rPr lang="en-US" dirty="0">
                <a:latin typeface="euclid_circular_a"/>
              </a:rPr>
              <a:t>To implement </a:t>
            </a:r>
            <a:r>
              <a:rPr lang="en-US" dirty="0">
                <a:solidFill>
                  <a:srgbClr val="0556F3"/>
                </a:solidFill>
                <a:latin typeface="euclid_circular_a"/>
              </a:rPr>
              <a:t>heap data structure</a:t>
            </a:r>
            <a:endParaRPr lang="en-US" dirty="0">
              <a:latin typeface="euclid_circular_a"/>
            </a:endParaRPr>
          </a:p>
          <a:p>
            <a:pPr algn="just">
              <a:buFont typeface="Arial" panose="020B0604020202020204" pitchFamily="34" charset="0"/>
              <a:buChar char="•"/>
            </a:pPr>
            <a:r>
              <a:rPr lang="en-US" dirty="0">
                <a:latin typeface="euclid_circular_a"/>
              </a:rPr>
              <a:t>Syntax tree</a:t>
            </a:r>
            <a:endParaRPr lang="en-US" b="0" i="0" dirty="0">
              <a:effectLst/>
              <a:latin typeface="euclid_circular_a"/>
            </a:endParaRPr>
          </a:p>
        </p:txBody>
      </p:sp>
    </p:spTree>
    <p:extLst>
      <p:ext uri="{BB962C8B-B14F-4D97-AF65-F5344CB8AC3E}">
        <p14:creationId xmlns:p14="http://schemas.microsoft.com/office/powerpoint/2010/main" val="392621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5781" y="1064920"/>
            <a:ext cx="6096000" cy="3139321"/>
          </a:xfrm>
          <a:prstGeom prst="rect">
            <a:avLst/>
          </a:prstGeom>
        </p:spPr>
        <p:txBody>
          <a:bodyPr>
            <a:spAutoFit/>
          </a:bodyPr>
          <a:lstStyle/>
          <a:p>
            <a:pPr algn="just"/>
            <a:r>
              <a:rPr lang="en-US" dirty="0">
                <a:solidFill>
                  <a:srgbClr val="000000"/>
                </a:solidFill>
                <a:latin typeface="Arial" panose="020B0604020202020204" pitchFamily="34" charset="0"/>
              </a:rPr>
              <a:t>A Binary Search Tree (BST) is a tree in which all the nodes follow the below-mentioned properties </a:t>
            </a:r>
            <a:r>
              <a:rPr lang="en-US" dirty="0" smtClean="0">
                <a:solidFill>
                  <a:srgbClr val="000000"/>
                </a:solidFill>
                <a:latin typeface="Arial" panose="020B0604020202020204" pitchFamily="34" charset="0"/>
              </a:rPr>
              <a:t>−</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The value of the key of the left sub-tree is less than the value of its parent (root) node's key.</a:t>
            </a:r>
          </a:p>
          <a:p>
            <a:pPr algn="just">
              <a:buFont typeface="Arial" panose="020B0604020202020204" pitchFamily="34" charset="0"/>
              <a:buChar char="•"/>
            </a:pPr>
            <a:r>
              <a:rPr lang="en-US" dirty="0">
                <a:solidFill>
                  <a:srgbClr val="000000"/>
                </a:solidFill>
                <a:latin typeface="Arial" panose="020B0604020202020204" pitchFamily="34" charset="0"/>
              </a:rPr>
              <a:t>The value of the key of the right sub-tree is greater than or equal to the value of its parent (root) node's key.</a:t>
            </a:r>
          </a:p>
          <a:p>
            <a:pPr algn="just"/>
            <a:endParaRPr lang="en-US" dirty="0" smtClean="0">
              <a:solidFill>
                <a:srgbClr val="000000"/>
              </a:solidFill>
              <a:latin typeface="Arial" panose="020B0604020202020204" pitchFamily="34" charset="0"/>
            </a:endParaRPr>
          </a:p>
          <a:p>
            <a:pPr algn="just"/>
            <a:r>
              <a:rPr lang="en-US" dirty="0" smtClean="0">
                <a:solidFill>
                  <a:srgbClr val="000000"/>
                </a:solidFill>
                <a:latin typeface="Arial" panose="020B0604020202020204" pitchFamily="34" charset="0"/>
              </a:rPr>
              <a:t>Thus</a:t>
            </a:r>
            <a:r>
              <a:rPr lang="en-US" dirty="0">
                <a:solidFill>
                  <a:srgbClr val="000000"/>
                </a:solidFill>
                <a:latin typeface="Arial" panose="020B0604020202020204" pitchFamily="34" charset="0"/>
              </a:rPr>
              <a:t>, BST divides all its sub-trees into two segments; the left sub-tree and the right sub-tree and can be defined as −</a:t>
            </a:r>
            <a:endParaRPr lang="en-US" b="0" i="0" dirty="0">
              <a:solidFill>
                <a:srgbClr val="000000"/>
              </a:solidFill>
              <a:effectLst/>
              <a:latin typeface="Arial" panose="020B0604020202020204" pitchFamily="34" charset="0"/>
            </a:endParaRPr>
          </a:p>
        </p:txBody>
      </p:sp>
      <p:sp>
        <p:nvSpPr>
          <p:cNvPr id="4" name="Rectangle 3"/>
          <p:cNvSpPr/>
          <p:nvPr/>
        </p:nvSpPr>
        <p:spPr>
          <a:xfrm>
            <a:off x="3458382" y="4454298"/>
            <a:ext cx="5053563" cy="369332"/>
          </a:xfrm>
          <a:prstGeom prst="rect">
            <a:avLst/>
          </a:prstGeom>
        </p:spPr>
        <p:txBody>
          <a:bodyPr wrap="none">
            <a:spAutoFit/>
          </a:bodyPr>
          <a:lstStyle/>
          <a:p>
            <a:r>
              <a:rPr lang="en-US" dirty="0" err="1"/>
              <a:t>left_subtree</a:t>
            </a:r>
            <a:r>
              <a:rPr lang="en-US" dirty="0"/>
              <a:t> (keys) &lt; node (key) ≤ </a:t>
            </a:r>
            <a:r>
              <a:rPr lang="en-US" dirty="0" err="1"/>
              <a:t>right_subtree</a:t>
            </a:r>
            <a:r>
              <a:rPr lang="en-US" dirty="0"/>
              <a:t> (keys)</a:t>
            </a:r>
            <a:endParaRPr lang="en-IN" dirty="0"/>
          </a:p>
        </p:txBody>
      </p:sp>
    </p:spTree>
    <p:extLst>
      <p:ext uri="{BB962C8B-B14F-4D97-AF65-F5344CB8AC3E}">
        <p14:creationId xmlns:p14="http://schemas.microsoft.com/office/powerpoint/2010/main" val="420216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254" y="907764"/>
            <a:ext cx="6096000" cy="1754326"/>
          </a:xfrm>
          <a:prstGeom prst="rect">
            <a:avLst/>
          </a:prstGeom>
        </p:spPr>
        <p:txBody>
          <a:bodyPr>
            <a:spAutoFit/>
          </a:bodyPr>
          <a:lstStyle/>
          <a:p>
            <a:pPr algn="just"/>
            <a:r>
              <a:rPr lang="en-US" dirty="0">
                <a:latin typeface="Arial" panose="020B0604020202020204" pitchFamily="34" charset="0"/>
              </a:rPr>
              <a:t>Representation</a:t>
            </a:r>
          </a:p>
          <a:p>
            <a:pPr algn="just"/>
            <a:r>
              <a:rPr lang="en-US" dirty="0">
                <a:solidFill>
                  <a:srgbClr val="000000"/>
                </a:solidFill>
                <a:latin typeface="Arial" panose="020B0604020202020204" pitchFamily="34" charset="0"/>
              </a:rPr>
              <a:t>BST is a collection of nodes arranged in a way where they maintain BST properties. Each node has a key and an associated value. While searching, the desired key is compared to the keys in BST and if found, the associated value is retrieved.</a:t>
            </a:r>
            <a:endParaRPr lang="en-US" b="0" i="0" dirty="0">
              <a:solidFill>
                <a:srgbClr val="000000"/>
              </a:solidFill>
              <a:effectLst/>
              <a:latin typeface="Arial" panose="020B0604020202020204" pitchFamily="34" charset="0"/>
            </a:endParaRPr>
          </a:p>
        </p:txBody>
      </p:sp>
      <p:sp>
        <p:nvSpPr>
          <p:cNvPr id="3" name="Rectangle 2"/>
          <p:cNvSpPr/>
          <p:nvPr/>
        </p:nvSpPr>
        <p:spPr>
          <a:xfrm>
            <a:off x="3214254" y="2773280"/>
            <a:ext cx="4944623" cy="369332"/>
          </a:xfrm>
          <a:prstGeom prst="rect">
            <a:avLst/>
          </a:prstGeom>
        </p:spPr>
        <p:txBody>
          <a:bodyPr wrap="none">
            <a:spAutoFit/>
          </a:bodyPr>
          <a:lstStyle/>
          <a:p>
            <a:r>
              <a:rPr lang="en-US" dirty="0">
                <a:solidFill>
                  <a:srgbClr val="000000"/>
                </a:solidFill>
                <a:latin typeface="Arial" panose="020B0604020202020204" pitchFamily="34" charset="0"/>
              </a:rPr>
              <a:t>Following is a pictorial representation of BST −</a:t>
            </a:r>
            <a:endParaRPr lang="en-IN" dirty="0"/>
          </a:p>
        </p:txBody>
      </p:sp>
      <p:pic>
        <p:nvPicPr>
          <p:cNvPr id="11266" name="Picture 2" descr="Binary Search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011" y="3647930"/>
            <a:ext cx="333375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21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4946" y="1028021"/>
            <a:ext cx="6096000" cy="3139321"/>
          </a:xfrm>
          <a:prstGeom prst="rect">
            <a:avLst/>
          </a:prstGeom>
        </p:spPr>
        <p:txBody>
          <a:bodyPr>
            <a:spAutoFit/>
          </a:bodyPr>
          <a:lstStyle/>
          <a:p>
            <a:pPr algn="just"/>
            <a:r>
              <a:rPr lang="en-US" dirty="0">
                <a:latin typeface="Arial" panose="020B0604020202020204" pitchFamily="34" charset="0"/>
              </a:rPr>
              <a:t>Basic Operations</a:t>
            </a:r>
          </a:p>
          <a:p>
            <a:pPr algn="just"/>
            <a:r>
              <a:rPr lang="en-US" dirty="0">
                <a:solidFill>
                  <a:srgbClr val="000000"/>
                </a:solidFill>
                <a:latin typeface="Arial" panose="020B0604020202020204" pitchFamily="34" charset="0"/>
              </a:rPr>
              <a:t>Following are the basic operations of a tree </a:t>
            </a:r>
            <a:r>
              <a:rPr lang="en-US" dirty="0" smtClean="0">
                <a:solidFill>
                  <a:srgbClr val="000000"/>
                </a:solidFill>
                <a:latin typeface="Arial" panose="020B0604020202020204" pitchFamily="34" charset="0"/>
              </a:rPr>
              <a:t>−</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Search</a:t>
            </a:r>
            <a:r>
              <a:rPr lang="en-US" dirty="0">
                <a:solidFill>
                  <a:srgbClr val="000000"/>
                </a:solidFill>
                <a:latin typeface="Arial" panose="020B0604020202020204" pitchFamily="34" charset="0"/>
              </a:rPr>
              <a:t> − Searches an element in a tree.</a:t>
            </a:r>
          </a:p>
          <a:p>
            <a:pPr algn="just">
              <a:buFont typeface="Arial" panose="020B0604020202020204" pitchFamily="34" charset="0"/>
              <a:buChar char="•"/>
            </a:pPr>
            <a:r>
              <a:rPr lang="en-US" b="1" dirty="0">
                <a:solidFill>
                  <a:srgbClr val="000000"/>
                </a:solidFill>
                <a:latin typeface="Arial" panose="020B0604020202020204" pitchFamily="34" charset="0"/>
              </a:rPr>
              <a:t>Insert</a:t>
            </a:r>
            <a:r>
              <a:rPr lang="en-US" dirty="0">
                <a:solidFill>
                  <a:srgbClr val="000000"/>
                </a:solidFill>
                <a:latin typeface="Arial" panose="020B0604020202020204" pitchFamily="34" charset="0"/>
              </a:rPr>
              <a:t> − Inserts an element in a tree.</a:t>
            </a:r>
          </a:p>
          <a:p>
            <a:pPr algn="just">
              <a:buFont typeface="Arial" panose="020B0604020202020204" pitchFamily="34" charset="0"/>
              <a:buChar char="•"/>
            </a:pPr>
            <a:r>
              <a:rPr lang="en-US" b="1" dirty="0">
                <a:solidFill>
                  <a:srgbClr val="000000"/>
                </a:solidFill>
                <a:latin typeface="Arial" panose="020B0604020202020204" pitchFamily="34" charset="0"/>
              </a:rPr>
              <a:t>Pre-order Traversal</a:t>
            </a:r>
            <a:r>
              <a:rPr lang="en-US" dirty="0">
                <a:solidFill>
                  <a:srgbClr val="000000"/>
                </a:solidFill>
                <a:latin typeface="Arial" panose="020B0604020202020204" pitchFamily="34" charset="0"/>
              </a:rPr>
              <a:t> − Traverses a tree in a pre-order manner.</a:t>
            </a:r>
          </a:p>
          <a:p>
            <a:pPr algn="just">
              <a:buFont typeface="Arial" panose="020B0604020202020204" pitchFamily="34" charset="0"/>
              <a:buChar char="•"/>
            </a:pPr>
            <a:r>
              <a:rPr lang="en-US" b="1" dirty="0">
                <a:solidFill>
                  <a:srgbClr val="000000"/>
                </a:solidFill>
                <a:latin typeface="Arial" panose="020B0604020202020204" pitchFamily="34" charset="0"/>
              </a:rPr>
              <a:t>In-order Traversal</a:t>
            </a:r>
            <a:r>
              <a:rPr lang="en-US" dirty="0">
                <a:solidFill>
                  <a:srgbClr val="000000"/>
                </a:solidFill>
                <a:latin typeface="Arial" panose="020B0604020202020204" pitchFamily="34" charset="0"/>
              </a:rPr>
              <a:t> − Traverses a tree in an in-order manner.</a:t>
            </a:r>
          </a:p>
          <a:p>
            <a:pPr algn="just">
              <a:buFont typeface="Arial" panose="020B0604020202020204" pitchFamily="34" charset="0"/>
              <a:buChar char="•"/>
            </a:pPr>
            <a:r>
              <a:rPr lang="en-US" b="1" dirty="0">
                <a:solidFill>
                  <a:srgbClr val="000000"/>
                </a:solidFill>
                <a:latin typeface="Arial" panose="020B0604020202020204" pitchFamily="34" charset="0"/>
              </a:rPr>
              <a:t>Post-order Traversal</a:t>
            </a:r>
            <a:r>
              <a:rPr lang="en-US" dirty="0">
                <a:solidFill>
                  <a:srgbClr val="000000"/>
                </a:solidFill>
                <a:latin typeface="Arial" panose="020B0604020202020204" pitchFamily="34" charset="0"/>
              </a:rPr>
              <a:t> − Traverses a tree in a post-order manner.</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8091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6546" y="843248"/>
            <a:ext cx="6096000" cy="2585323"/>
          </a:xfrm>
          <a:prstGeom prst="rect">
            <a:avLst/>
          </a:prstGeom>
        </p:spPr>
        <p:txBody>
          <a:bodyPr>
            <a:spAutoFit/>
          </a:bodyPr>
          <a:lstStyle/>
          <a:p>
            <a:r>
              <a:rPr lang="en-US" dirty="0"/>
              <a:t>Node</a:t>
            </a:r>
          </a:p>
          <a:p>
            <a:r>
              <a:rPr lang="en-US" dirty="0"/>
              <a:t>Define a node having some data, references to its left and right child nodes.</a:t>
            </a:r>
          </a:p>
          <a:p>
            <a:endParaRPr lang="en-US" dirty="0"/>
          </a:p>
          <a:p>
            <a:r>
              <a:rPr lang="en-US" dirty="0" err="1"/>
              <a:t>struct</a:t>
            </a:r>
            <a:r>
              <a:rPr lang="en-US" dirty="0"/>
              <a:t> node {</a:t>
            </a:r>
          </a:p>
          <a:p>
            <a:r>
              <a:rPr lang="en-US" dirty="0"/>
              <a:t>   </a:t>
            </a:r>
            <a:r>
              <a:rPr lang="en-US" dirty="0" err="1"/>
              <a:t>int</a:t>
            </a:r>
            <a:r>
              <a:rPr lang="en-US" dirty="0"/>
              <a:t> data;   </a:t>
            </a:r>
          </a:p>
          <a:p>
            <a:r>
              <a:rPr lang="en-US" dirty="0"/>
              <a:t>   </a:t>
            </a:r>
            <a:r>
              <a:rPr lang="en-US" dirty="0" err="1"/>
              <a:t>struct</a:t>
            </a:r>
            <a:r>
              <a:rPr lang="en-US" dirty="0"/>
              <a:t> node *</a:t>
            </a:r>
            <a:r>
              <a:rPr lang="en-US" dirty="0" err="1"/>
              <a:t>leftChild</a:t>
            </a:r>
            <a:r>
              <a:rPr lang="en-US" dirty="0"/>
              <a:t>;</a:t>
            </a:r>
          </a:p>
          <a:p>
            <a:r>
              <a:rPr lang="en-US" dirty="0"/>
              <a:t>   </a:t>
            </a:r>
            <a:r>
              <a:rPr lang="en-US" dirty="0" err="1"/>
              <a:t>struct</a:t>
            </a:r>
            <a:r>
              <a:rPr lang="en-US" dirty="0"/>
              <a:t> node *</a:t>
            </a:r>
            <a:r>
              <a:rPr lang="en-US" dirty="0" err="1"/>
              <a:t>rightChild</a:t>
            </a:r>
            <a:r>
              <a:rPr lang="en-US" dirty="0"/>
              <a:t>;</a:t>
            </a:r>
          </a:p>
          <a:p>
            <a:r>
              <a:rPr lang="en-US" dirty="0"/>
              <a:t>};</a:t>
            </a:r>
            <a:endParaRPr lang="en-IN" dirty="0"/>
          </a:p>
        </p:txBody>
      </p:sp>
      <p:sp>
        <p:nvSpPr>
          <p:cNvPr id="4" name="Rectangle 3"/>
          <p:cNvSpPr/>
          <p:nvPr/>
        </p:nvSpPr>
        <p:spPr>
          <a:xfrm>
            <a:off x="3186546" y="3577073"/>
            <a:ext cx="6096000" cy="1754326"/>
          </a:xfrm>
          <a:prstGeom prst="rect">
            <a:avLst/>
          </a:prstGeom>
        </p:spPr>
        <p:txBody>
          <a:bodyPr>
            <a:spAutoFit/>
          </a:bodyPr>
          <a:lstStyle/>
          <a:p>
            <a:r>
              <a:rPr lang="en-US" dirty="0">
                <a:latin typeface="Arial" panose="020B0604020202020204" pitchFamily="34" charset="0"/>
              </a:rPr>
              <a:t>Search Operation</a:t>
            </a:r>
          </a:p>
          <a:p>
            <a:pPr algn="just"/>
            <a:r>
              <a:rPr lang="en-US" dirty="0">
                <a:solidFill>
                  <a:srgbClr val="000000"/>
                </a:solidFill>
                <a:latin typeface="Arial" panose="020B0604020202020204" pitchFamily="34" charset="0"/>
              </a:rPr>
              <a:t>Whenever an element is to be searched, start searching from the root node. Then if the data is less than the key value, search for the element in the left subtree. Otherwise, search for the element in the right subtree. Follow the same algorithm for each node.</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7687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1891" y="815999"/>
            <a:ext cx="6096000" cy="4524315"/>
          </a:xfrm>
          <a:prstGeom prst="rect">
            <a:avLst/>
          </a:prstGeom>
        </p:spPr>
        <p:txBody>
          <a:bodyPr>
            <a:spAutoFit/>
          </a:bodyPr>
          <a:lstStyle/>
          <a:p>
            <a:r>
              <a:rPr lang="en-IN" sz="1600" dirty="0"/>
              <a:t>Algorithm</a:t>
            </a:r>
          </a:p>
          <a:p>
            <a:r>
              <a:rPr lang="en-US" sz="1600" dirty="0"/>
              <a:t>If </a:t>
            </a:r>
            <a:r>
              <a:rPr lang="en-US" sz="1600" dirty="0" err="1"/>
              <a:t>root.data</a:t>
            </a:r>
            <a:r>
              <a:rPr lang="en-US" sz="1600" dirty="0"/>
              <a:t> is equal to </a:t>
            </a:r>
            <a:r>
              <a:rPr lang="en-US" sz="1600" dirty="0" err="1"/>
              <a:t>search.data</a:t>
            </a:r>
            <a:endParaRPr lang="en-US" sz="1600" dirty="0"/>
          </a:p>
          <a:p>
            <a:r>
              <a:rPr lang="en-US" sz="1600" dirty="0"/>
              <a:t>   return root</a:t>
            </a:r>
          </a:p>
          <a:p>
            <a:r>
              <a:rPr lang="en-US" sz="1600" dirty="0"/>
              <a:t>else</a:t>
            </a:r>
          </a:p>
          <a:p>
            <a:r>
              <a:rPr lang="en-US" sz="1600" dirty="0"/>
              <a:t>   while data not found</a:t>
            </a:r>
          </a:p>
          <a:p>
            <a:endParaRPr lang="en-US" sz="1600" dirty="0"/>
          </a:p>
          <a:p>
            <a:r>
              <a:rPr lang="en-US" sz="1600" dirty="0"/>
              <a:t>      If data is greater than </a:t>
            </a:r>
            <a:r>
              <a:rPr lang="en-US" sz="1600" dirty="0" err="1"/>
              <a:t>node.data</a:t>
            </a:r>
            <a:endParaRPr lang="en-US" sz="1600" dirty="0"/>
          </a:p>
          <a:p>
            <a:r>
              <a:rPr lang="en-US" sz="1600" dirty="0"/>
              <a:t>         </a:t>
            </a:r>
            <a:r>
              <a:rPr lang="en-US" sz="1600" dirty="0" err="1"/>
              <a:t>goto</a:t>
            </a:r>
            <a:r>
              <a:rPr lang="en-US" sz="1600" dirty="0"/>
              <a:t> right subtree</a:t>
            </a:r>
          </a:p>
          <a:p>
            <a:r>
              <a:rPr lang="en-US" sz="1600" dirty="0"/>
              <a:t>      else</a:t>
            </a:r>
          </a:p>
          <a:p>
            <a:r>
              <a:rPr lang="en-US" sz="1600" dirty="0"/>
              <a:t>         </a:t>
            </a:r>
            <a:r>
              <a:rPr lang="en-US" sz="1600" dirty="0" err="1"/>
              <a:t>goto</a:t>
            </a:r>
            <a:r>
              <a:rPr lang="en-US" sz="1600" dirty="0"/>
              <a:t> left subtree</a:t>
            </a:r>
          </a:p>
          <a:p>
            <a:r>
              <a:rPr lang="en-US" sz="1600" dirty="0"/>
              <a:t>         </a:t>
            </a:r>
          </a:p>
          <a:p>
            <a:r>
              <a:rPr lang="en-US" sz="1600" dirty="0"/>
              <a:t>      If data found</a:t>
            </a:r>
          </a:p>
          <a:p>
            <a:r>
              <a:rPr lang="en-US" sz="1600" dirty="0"/>
              <a:t>         return node</a:t>
            </a:r>
          </a:p>
          <a:p>
            <a:r>
              <a:rPr lang="en-US" sz="1600" dirty="0"/>
              <a:t>   </a:t>
            </a:r>
            <a:r>
              <a:rPr lang="en-US" sz="1600" dirty="0" err="1"/>
              <a:t>endwhile</a:t>
            </a:r>
            <a:r>
              <a:rPr lang="en-US" sz="1600" dirty="0"/>
              <a:t> </a:t>
            </a:r>
          </a:p>
          <a:p>
            <a:r>
              <a:rPr lang="en-US" sz="1600" dirty="0"/>
              <a:t>   </a:t>
            </a:r>
          </a:p>
          <a:p>
            <a:r>
              <a:rPr lang="en-US" sz="1600" dirty="0"/>
              <a:t>   return data not found</a:t>
            </a:r>
          </a:p>
          <a:p>
            <a:r>
              <a:rPr lang="en-US" sz="1600" dirty="0"/>
              <a:t>   </a:t>
            </a:r>
          </a:p>
          <a:p>
            <a:r>
              <a:rPr lang="en-US" sz="1600" dirty="0"/>
              <a:t>end if </a:t>
            </a:r>
            <a:endParaRPr lang="en-IN" sz="1600" dirty="0"/>
          </a:p>
        </p:txBody>
      </p:sp>
    </p:spTree>
    <p:extLst>
      <p:ext uri="{BB962C8B-B14F-4D97-AF65-F5344CB8AC3E}">
        <p14:creationId xmlns:p14="http://schemas.microsoft.com/office/powerpoint/2010/main" val="162691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9746" y="890119"/>
            <a:ext cx="6096000" cy="5078313"/>
          </a:xfrm>
          <a:prstGeom prst="rect">
            <a:avLst/>
          </a:prstGeom>
        </p:spPr>
        <p:txBody>
          <a:bodyPr>
            <a:spAutoFit/>
          </a:bodyPr>
          <a:lstStyle/>
          <a:p>
            <a:endParaRPr lang="en-IN" sz="1200" dirty="0"/>
          </a:p>
          <a:p>
            <a:r>
              <a:rPr lang="en-IN" sz="1200" dirty="0" err="1"/>
              <a:t>struct</a:t>
            </a:r>
            <a:r>
              <a:rPr lang="en-IN" sz="1200" dirty="0"/>
              <a:t> node* search(</a:t>
            </a:r>
            <a:r>
              <a:rPr lang="en-IN" sz="1200" dirty="0" err="1"/>
              <a:t>int</a:t>
            </a:r>
            <a:r>
              <a:rPr lang="en-IN" sz="1200" dirty="0"/>
              <a:t> data){</a:t>
            </a:r>
          </a:p>
          <a:p>
            <a:r>
              <a:rPr lang="en-IN" sz="1200" dirty="0"/>
              <a:t>   </a:t>
            </a:r>
            <a:r>
              <a:rPr lang="en-IN" sz="1200" dirty="0" err="1"/>
              <a:t>struct</a:t>
            </a:r>
            <a:r>
              <a:rPr lang="en-IN" sz="1200" dirty="0"/>
              <a:t> node *current = root;</a:t>
            </a:r>
          </a:p>
          <a:p>
            <a:r>
              <a:rPr lang="en-IN" sz="1200" dirty="0"/>
              <a:t>   </a:t>
            </a:r>
            <a:r>
              <a:rPr lang="en-IN" sz="1200" dirty="0" err="1"/>
              <a:t>printf</a:t>
            </a:r>
            <a:r>
              <a:rPr lang="en-IN" sz="1200" dirty="0"/>
              <a:t>("Visiting elements: ");</a:t>
            </a:r>
          </a:p>
          <a:p>
            <a:r>
              <a:rPr lang="en-IN" sz="1200" dirty="0"/>
              <a:t>	</a:t>
            </a:r>
          </a:p>
          <a:p>
            <a:r>
              <a:rPr lang="en-IN" sz="1200" dirty="0"/>
              <a:t>   while(current-&gt;data != data){</a:t>
            </a:r>
          </a:p>
          <a:p>
            <a:r>
              <a:rPr lang="en-IN" sz="1200" dirty="0"/>
              <a:t>	</a:t>
            </a:r>
          </a:p>
          <a:p>
            <a:r>
              <a:rPr lang="en-IN" sz="1200" dirty="0"/>
              <a:t>      if(current != NULL) {</a:t>
            </a:r>
          </a:p>
          <a:p>
            <a:r>
              <a:rPr lang="en-IN" sz="1200" dirty="0"/>
              <a:t>         </a:t>
            </a:r>
            <a:r>
              <a:rPr lang="en-IN" sz="1200" dirty="0" err="1"/>
              <a:t>printf</a:t>
            </a:r>
            <a:r>
              <a:rPr lang="en-IN" sz="1200" dirty="0"/>
              <a:t>("%d ",current-&gt;data);</a:t>
            </a:r>
          </a:p>
          <a:p>
            <a:r>
              <a:rPr lang="en-IN" sz="1200" dirty="0"/>
              <a:t>			</a:t>
            </a:r>
          </a:p>
          <a:p>
            <a:r>
              <a:rPr lang="en-IN" sz="1200" dirty="0"/>
              <a:t>         //go to left tree</a:t>
            </a:r>
          </a:p>
          <a:p>
            <a:r>
              <a:rPr lang="en-IN" sz="1200" dirty="0"/>
              <a:t>         if(current-&gt;data &gt; data){</a:t>
            </a:r>
          </a:p>
          <a:p>
            <a:r>
              <a:rPr lang="en-IN" sz="1200" dirty="0"/>
              <a:t>            current = current-&gt;</a:t>
            </a:r>
            <a:r>
              <a:rPr lang="en-IN" sz="1200" dirty="0" err="1"/>
              <a:t>leftChild</a:t>
            </a:r>
            <a:r>
              <a:rPr lang="en-IN" sz="1200" dirty="0"/>
              <a:t>;</a:t>
            </a:r>
          </a:p>
          <a:p>
            <a:r>
              <a:rPr lang="en-IN" sz="1200" dirty="0"/>
              <a:t>         }  //else go to right tree</a:t>
            </a:r>
          </a:p>
          <a:p>
            <a:r>
              <a:rPr lang="en-IN" sz="1200" dirty="0"/>
              <a:t>         else {                </a:t>
            </a:r>
          </a:p>
          <a:p>
            <a:r>
              <a:rPr lang="en-IN" sz="1200" dirty="0"/>
              <a:t>            current = current-&gt;</a:t>
            </a:r>
            <a:r>
              <a:rPr lang="en-IN" sz="1200" dirty="0" err="1"/>
              <a:t>rightChild</a:t>
            </a:r>
            <a:r>
              <a:rPr lang="en-IN" sz="1200" dirty="0"/>
              <a:t>;</a:t>
            </a:r>
          </a:p>
          <a:p>
            <a:r>
              <a:rPr lang="en-IN" sz="1200" dirty="0"/>
              <a:t>         }</a:t>
            </a:r>
          </a:p>
          <a:p>
            <a:r>
              <a:rPr lang="en-IN" sz="1200" dirty="0"/>
              <a:t>			</a:t>
            </a:r>
          </a:p>
          <a:p>
            <a:r>
              <a:rPr lang="en-IN" sz="1200" dirty="0"/>
              <a:t>         //not found</a:t>
            </a:r>
          </a:p>
          <a:p>
            <a:r>
              <a:rPr lang="en-IN" sz="1200" dirty="0"/>
              <a:t>         if(current == NULL){</a:t>
            </a:r>
          </a:p>
          <a:p>
            <a:r>
              <a:rPr lang="en-IN" sz="1200" dirty="0"/>
              <a:t>            return NULL;</a:t>
            </a:r>
          </a:p>
          <a:p>
            <a:r>
              <a:rPr lang="en-IN" sz="1200" dirty="0"/>
              <a:t>         }</a:t>
            </a:r>
          </a:p>
          <a:p>
            <a:r>
              <a:rPr lang="en-IN" sz="1200" dirty="0"/>
              <a:t>      }			</a:t>
            </a:r>
          </a:p>
          <a:p>
            <a:r>
              <a:rPr lang="en-IN" sz="1200" dirty="0"/>
              <a:t>   }</a:t>
            </a:r>
          </a:p>
          <a:p>
            <a:r>
              <a:rPr lang="en-IN" sz="1200" dirty="0"/>
              <a:t>   </a:t>
            </a:r>
          </a:p>
          <a:p>
            <a:r>
              <a:rPr lang="en-IN" sz="1200" dirty="0"/>
              <a:t>   return current;</a:t>
            </a:r>
          </a:p>
          <a:p>
            <a:r>
              <a:rPr lang="en-IN" sz="1200" dirty="0"/>
              <a:t>}</a:t>
            </a:r>
          </a:p>
        </p:txBody>
      </p:sp>
    </p:spTree>
    <p:extLst>
      <p:ext uri="{BB962C8B-B14F-4D97-AF65-F5344CB8AC3E}">
        <p14:creationId xmlns:p14="http://schemas.microsoft.com/office/powerpoint/2010/main" val="378823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9745" y="1582065"/>
            <a:ext cx="6096000" cy="2031325"/>
          </a:xfrm>
          <a:prstGeom prst="rect">
            <a:avLst/>
          </a:prstGeom>
        </p:spPr>
        <p:txBody>
          <a:bodyPr>
            <a:spAutoFit/>
          </a:bodyPr>
          <a:lstStyle/>
          <a:p>
            <a:r>
              <a:rPr lang="en-US" dirty="0">
                <a:latin typeface="Arial" panose="020B0604020202020204" pitchFamily="34" charset="0"/>
              </a:rPr>
              <a:t>Insert Operation</a:t>
            </a:r>
          </a:p>
          <a:p>
            <a:pPr algn="just"/>
            <a:r>
              <a:rPr lang="en-US" dirty="0">
                <a:solidFill>
                  <a:srgbClr val="000000"/>
                </a:solidFill>
                <a:latin typeface="Arial" panose="020B0604020202020204" pitchFamily="34" charset="0"/>
              </a:rPr>
              <a:t>Whenever an element is to be inserted, first locate its proper location. Start searching from the root node, then if the data is less than the key value, search for the empty location in the left subtree and insert the data. Otherwise, search for the empty location in the right subtree and insert the data.</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7695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51344"/>
            <a:ext cx="6096000" cy="5170646"/>
          </a:xfrm>
          <a:prstGeom prst="rect">
            <a:avLst/>
          </a:prstGeom>
        </p:spPr>
        <p:txBody>
          <a:bodyPr>
            <a:spAutoFit/>
          </a:bodyPr>
          <a:lstStyle/>
          <a:p>
            <a:r>
              <a:rPr lang="en-US" sz="1600" dirty="0" smtClean="0"/>
              <a:t>Algorithm</a:t>
            </a:r>
          </a:p>
          <a:p>
            <a:r>
              <a:rPr lang="en-US" sz="1600" dirty="0" smtClean="0"/>
              <a:t>If </a:t>
            </a:r>
            <a:r>
              <a:rPr lang="en-US" sz="1600" dirty="0"/>
              <a:t>root is NULL </a:t>
            </a:r>
          </a:p>
          <a:p>
            <a:r>
              <a:rPr lang="en-US" sz="1600" dirty="0"/>
              <a:t>   then create root node</a:t>
            </a:r>
          </a:p>
          <a:p>
            <a:r>
              <a:rPr lang="en-US" sz="1600" dirty="0"/>
              <a:t>return</a:t>
            </a:r>
          </a:p>
          <a:p>
            <a:endParaRPr lang="en-US" sz="1600" dirty="0"/>
          </a:p>
          <a:p>
            <a:r>
              <a:rPr lang="en-US" sz="1600" dirty="0"/>
              <a:t>If root exists then</a:t>
            </a:r>
          </a:p>
          <a:p>
            <a:r>
              <a:rPr lang="en-US" sz="1600" dirty="0"/>
              <a:t>   compare the data with </a:t>
            </a:r>
            <a:r>
              <a:rPr lang="en-US" sz="1600" dirty="0" err="1"/>
              <a:t>node.data</a:t>
            </a:r>
            <a:endParaRPr lang="en-US" sz="1600" dirty="0"/>
          </a:p>
          <a:p>
            <a:r>
              <a:rPr lang="en-US" sz="1600" dirty="0"/>
              <a:t>   </a:t>
            </a:r>
          </a:p>
          <a:p>
            <a:r>
              <a:rPr lang="en-US" sz="1600" dirty="0"/>
              <a:t>   while until insertion position is located</a:t>
            </a:r>
          </a:p>
          <a:p>
            <a:endParaRPr lang="en-US" sz="1600" dirty="0"/>
          </a:p>
          <a:p>
            <a:r>
              <a:rPr lang="en-US" sz="1600" dirty="0"/>
              <a:t>      If data is greater than </a:t>
            </a:r>
            <a:r>
              <a:rPr lang="en-US" sz="1600" dirty="0" err="1"/>
              <a:t>node.data</a:t>
            </a:r>
            <a:endParaRPr lang="en-US" sz="1600" dirty="0"/>
          </a:p>
          <a:p>
            <a:r>
              <a:rPr lang="en-US" sz="1600" dirty="0"/>
              <a:t>         </a:t>
            </a:r>
            <a:r>
              <a:rPr lang="en-US" sz="1600" dirty="0" err="1"/>
              <a:t>goto</a:t>
            </a:r>
            <a:r>
              <a:rPr lang="en-US" sz="1600" dirty="0"/>
              <a:t> right subtree</a:t>
            </a:r>
          </a:p>
          <a:p>
            <a:r>
              <a:rPr lang="en-US" sz="1600" dirty="0"/>
              <a:t>      else</a:t>
            </a:r>
          </a:p>
          <a:p>
            <a:r>
              <a:rPr lang="en-US" sz="1600" dirty="0"/>
              <a:t>         </a:t>
            </a:r>
            <a:r>
              <a:rPr lang="en-US" sz="1600" dirty="0" err="1"/>
              <a:t>goto</a:t>
            </a:r>
            <a:r>
              <a:rPr lang="en-US" sz="1600" dirty="0"/>
              <a:t> left subtree</a:t>
            </a:r>
          </a:p>
          <a:p>
            <a:endParaRPr lang="en-US" sz="1600" dirty="0"/>
          </a:p>
          <a:p>
            <a:r>
              <a:rPr lang="en-US" sz="1600" dirty="0"/>
              <a:t>   </a:t>
            </a:r>
            <a:r>
              <a:rPr lang="en-US" sz="1600" dirty="0" err="1"/>
              <a:t>endwhile</a:t>
            </a:r>
            <a:r>
              <a:rPr lang="en-US" sz="1600" dirty="0"/>
              <a:t> </a:t>
            </a:r>
          </a:p>
          <a:p>
            <a:r>
              <a:rPr lang="en-US" sz="1600" dirty="0"/>
              <a:t>   </a:t>
            </a:r>
          </a:p>
          <a:p>
            <a:r>
              <a:rPr lang="en-US" sz="1600" dirty="0"/>
              <a:t>   insert data</a:t>
            </a:r>
          </a:p>
          <a:p>
            <a:r>
              <a:rPr lang="en-US" sz="1600" dirty="0"/>
              <a:t>	</a:t>
            </a:r>
          </a:p>
          <a:p>
            <a:r>
              <a:rPr lang="en-US" sz="1600" dirty="0"/>
              <a:t>end If </a:t>
            </a:r>
            <a:endParaRPr lang="en-IN" sz="1600" dirty="0"/>
          </a:p>
        </p:txBody>
      </p:sp>
    </p:spTree>
    <p:extLst>
      <p:ext uri="{BB962C8B-B14F-4D97-AF65-F5344CB8AC3E}">
        <p14:creationId xmlns:p14="http://schemas.microsoft.com/office/powerpoint/2010/main" val="50253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028343"/>
            <a:ext cx="6096000" cy="4801314"/>
          </a:xfrm>
          <a:prstGeom prst="rect">
            <a:avLst/>
          </a:prstGeom>
        </p:spPr>
        <p:txBody>
          <a:bodyPr>
            <a:spAutoFit/>
          </a:bodyPr>
          <a:lstStyle/>
          <a:p>
            <a:endParaRPr lang="en-IN" dirty="0"/>
          </a:p>
          <a:p>
            <a:r>
              <a:rPr lang="en-IN" dirty="0"/>
              <a:t>void insert(</a:t>
            </a:r>
            <a:r>
              <a:rPr lang="en-IN" dirty="0" err="1"/>
              <a:t>int</a:t>
            </a:r>
            <a:r>
              <a:rPr lang="en-IN" dirty="0"/>
              <a:t> data) {</a:t>
            </a:r>
          </a:p>
          <a:p>
            <a:r>
              <a:rPr lang="en-IN" dirty="0"/>
              <a:t>   </a:t>
            </a:r>
            <a:r>
              <a:rPr lang="en-IN" dirty="0" err="1"/>
              <a:t>struct</a:t>
            </a:r>
            <a:r>
              <a:rPr lang="en-IN" dirty="0"/>
              <a:t> node *</a:t>
            </a:r>
            <a:r>
              <a:rPr lang="en-IN" dirty="0" err="1"/>
              <a:t>tempNode</a:t>
            </a:r>
            <a:r>
              <a:rPr lang="en-IN" dirty="0"/>
              <a:t> = (</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a:t>
            </a:r>
          </a:p>
          <a:p>
            <a:r>
              <a:rPr lang="en-IN" dirty="0"/>
              <a:t>   </a:t>
            </a:r>
            <a:r>
              <a:rPr lang="en-IN" dirty="0" err="1"/>
              <a:t>struct</a:t>
            </a:r>
            <a:r>
              <a:rPr lang="en-IN" dirty="0"/>
              <a:t> node *current;</a:t>
            </a:r>
          </a:p>
          <a:p>
            <a:r>
              <a:rPr lang="en-IN" dirty="0"/>
              <a:t>   </a:t>
            </a:r>
            <a:r>
              <a:rPr lang="en-IN" dirty="0" err="1"/>
              <a:t>struct</a:t>
            </a:r>
            <a:r>
              <a:rPr lang="en-IN" dirty="0"/>
              <a:t> node *parent;</a:t>
            </a:r>
          </a:p>
          <a:p>
            <a:endParaRPr lang="en-IN" dirty="0"/>
          </a:p>
          <a:p>
            <a:r>
              <a:rPr lang="en-IN" dirty="0"/>
              <a:t>   </a:t>
            </a:r>
            <a:r>
              <a:rPr lang="en-IN" dirty="0" err="1"/>
              <a:t>tempNode</a:t>
            </a:r>
            <a:r>
              <a:rPr lang="en-IN" dirty="0"/>
              <a:t>-&gt;data = data;</a:t>
            </a:r>
          </a:p>
          <a:p>
            <a:r>
              <a:rPr lang="en-IN" dirty="0"/>
              <a:t>   </a:t>
            </a:r>
            <a:r>
              <a:rPr lang="en-IN" dirty="0" err="1"/>
              <a:t>tempNode</a:t>
            </a:r>
            <a:r>
              <a:rPr lang="en-IN" dirty="0"/>
              <a:t>-&gt;</a:t>
            </a:r>
            <a:r>
              <a:rPr lang="en-IN" dirty="0" err="1"/>
              <a:t>leftChild</a:t>
            </a:r>
            <a:r>
              <a:rPr lang="en-IN" dirty="0"/>
              <a:t> = NULL;</a:t>
            </a:r>
          </a:p>
          <a:p>
            <a:r>
              <a:rPr lang="en-IN" dirty="0"/>
              <a:t>   </a:t>
            </a:r>
            <a:r>
              <a:rPr lang="en-IN" dirty="0" err="1"/>
              <a:t>tempNode</a:t>
            </a:r>
            <a:r>
              <a:rPr lang="en-IN" dirty="0"/>
              <a:t>-&gt;</a:t>
            </a:r>
            <a:r>
              <a:rPr lang="en-IN" dirty="0" err="1"/>
              <a:t>rightChild</a:t>
            </a:r>
            <a:r>
              <a:rPr lang="en-IN" dirty="0"/>
              <a:t> = NULL;</a:t>
            </a:r>
          </a:p>
          <a:p>
            <a:endParaRPr lang="en-IN" dirty="0"/>
          </a:p>
          <a:p>
            <a:r>
              <a:rPr lang="en-IN" dirty="0"/>
              <a:t>   //if tree is empty</a:t>
            </a:r>
          </a:p>
          <a:p>
            <a:r>
              <a:rPr lang="en-IN" dirty="0"/>
              <a:t>   if(root == NULL) {</a:t>
            </a:r>
          </a:p>
          <a:p>
            <a:r>
              <a:rPr lang="en-IN" dirty="0"/>
              <a:t>      root = </a:t>
            </a:r>
            <a:r>
              <a:rPr lang="en-IN" dirty="0" err="1"/>
              <a:t>tempNode</a:t>
            </a:r>
            <a:r>
              <a:rPr lang="en-IN" dirty="0"/>
              <a:t>;</a:t>
            </a:r>
          </a:p>
          <a:p>
            <a:r>
              <a:rPr lang="en-IN" dirty="0"/>
              <a:t>   } else {</a:t>
            </a:r>
          </a:p>
          <a:p>
            <a:r>
              <a:rPr lang="en-IN" dirty="0"/>
              <a:t>      current = root;</a:t>
            </a:r>
          </a:p>
          <a:p>
            <a:r>
              <a:rPr lang="en-IN" dirty="0"/>
              <a:t>      parent = NULL;</a:t>
            </a:r>
          </a:p>
        </p:txBody>
      </p:sp>
    </p:spTree>
    <p:extLst>
      <p:ext uri="{BB962C8B-B14F-4D97-AF65-F5344CB8AC3E}">
        <p14:creationId xmlns:p14="http://schemas.microsoft.com/office/powerpoint/2010/main" val="12746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290" y="741463"/>
            <a:ext cx="6096000" cy="1754326"/>
          </a:xfrm>
          <a:prstGeom prst="rect">
            <a:avLst/>
          </a:prstGeom>
        </p:spPr>
        <p:txBody>
          <a:bodyPr>
            <a:spAutoFit/>
          </a:bodyPr>
          <a:lstStyle/>
          <a:p>
            <a:pPr algn="just"/>
            <a:r>
              <a:rPr lang="en-US" b="1" dirty="0">
                <a:solidFill>
                  <a:srgbClr val="25265E"/>
                </a:solidFill>
                <a:latin typeface="euclid_circular_a"/>
              </a:rPr>
              <a:t>Types of Binary Tree</a:t>
            </a:r>
          </a:p>
          <a:p>
            <a:pPr algn="just"/>
            <a:endParaRPr lang="en-US" b="1" dirty="0" smtClean="0">
              <a:solidFill>
                <a:srgbClr val="25265E"/>
              </a:solidFill>
              <a:latin typeface="euclid_circular_a"/>
            </a:endParaRPr>
          </a:p>
          <a:p>
            <a:pPr algn="just"/>
            <a:r>
              <a:rPr lang="en-US" b="1" dirty="0" smtClean="0">
                <a:solidFill>
                  <a:srgbClr val="25265E"/>
                </a:solidFill>
                <a:latin typeface="euclid_circular_a"/>
              </a:rPr>
              <a:t>Full </a:t>
            </a:r>
            <a:r>
              <a:rPr lang="en-US" b="1" dirty="0">
                <a:solidFill>
                  <a:srgbClr val="25265E"/>
                </a:solidFill>
                <a:latin typeface="euclid_circular_a"/>
              </a:rPr>
              <a:t>Binary Tree</a:t>
            </a:r>
          </a:p>
          <a:p>
            <a:pPr algn="just"/>
            <a:r>
              <a:rPr lang="en-US" dirty="0">
                <a:latin typeface="euclid_circular_a"/>
              </a:rPr>
              <a:t>A full Binary tree is a special type of binary tree in which every parent node/internal node has either two or no children.</a:t>
            </a:r>
            <a:endParaRPr lang="en-US" b="0" i="0" dirty="0">
              <a:effectLst/>
              <a:latin typeface="euclid_circular_a"/>
            </a:endParaRPr>
          </a:p>
        </p:txBody>
      </p:sp>
      <p:pic>
        <p:nvPicPr>
          <p:cNvPr id="2050" name="Picture 2" descr="Full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290" y="2595419"/>
            <a:ext cx="3962400" cy="277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80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0291" y="668493"/>
            <a:ext cx="6096000" cy="5478423"/>
          </a:xfrm>
          <a:prstGeom prst="rect">
            <a:avLst/>
          </a:prstGeom>
        </p:spPr>
        <p:txBody>
          <a:bodyPr>
            <a:spAutoFit/>
          </a:bodyPr>
          <a:lstStyle/>
          <a:p>
            <a:r>
              <a:rPr lang="en-US" sz="1400" dirty="0"/>
              <a:t>while(1) {                </a:t>
            </a:r>
          </a:p>
          <a:p>
            <a:r>
              <a:rPr lang="en-US" sz="1400" dirty="0"/>
              <a:t>         parent = current;</a:t>
            </a:r>
          </a:p>
          <a:p>
            <a:r>
              <a:rPr lang="en-US" sz="1400" dirty="0"/>
              <a:t>			</a:t>
            </a:r>
          </a:p>
          <a:p>
            <a:r>
              <a:rPr lang="en-US" sz="1400" dirty="0"/>
              <a:t>         //go to left of the tree</a:t>
            </a:r>
          </a:p>
          <a:p>
            <a:r>
              <a:rPr lang="en-US" sz="1400" dirty="0"/>
              <a:t>         if(data &lt; parent-&gt;data) {</a:t>
            </a:r>
          </a:p>
          <a:p>
            <a:r>
              <a:rPr lang="en-US" sz="1400" dirty="0"/>
              <a:t>            current = current-&gt;</a:t>
            </a:r>
            <a:r>
              <a:rPr lang="en-US" sz="1400" dirty="0" err="1"/>
              <a:t>leftChild</a:t>
            </a:r>
            <a:r>
              <a:rPr lang="en-US" sz="1400" dirty="0"/>
              <a:t>;                </a:t>
            </a:r>
          </a:p>
          <a:p>
            <a:r>
              <a:rPr lang="en-US" sz="1400" dirty="0"/>
              <a:t>            //insert to the left</a:t>
            </a:r>
          </a:p>
          <a:p>
            <a:r>
              <a:rPr lang="en-US" sz="1400" dirty="0"/>
              <a:t>				</a:t>
            </a:r>
          </a:p>
          <a:p>
            <a:r>
              <a:rPr lang="en-US" sz="1400" dirty="0"/>
              <a:t>            if(current == NULL) {</a:t>
            </a:r>
          </a:p>
          <a:p>
            <a:r>
              <a:rPr lang="en-US" sz="1400" dirty="0"/>
              <a:t>               parent-&gt;</a:t>
            </a:r>
            <a:r>
              <a:rPr lang="en-US" sz="1400" dirty="0" err="1"/>
              <a:t>leftChild</a:t>
            </a:r>
            <a:r>
              <a:rPr lang="en-US" sz="1400" dirty="0"/>
              <a:t> = </a:t>
            </a:r>
            <a:r>
              <a:rPr lang="en-US" sz="1400" dirty="0" err="1"/>
              <a:t>tempNode</a:t>
            </a:r>
            <a:r>
              <a:rPr lang="en-US" sz="1400" dirty="0"/>
              <a:t>;</a:t>
            </a:r>
          </a:p>
          <a:p>
            <a:r>
              <a:rPr lang="en-US" sz="1400" dirty="0"/>
              <a:t>               return;</a:t>
            </a:r>
          </a:p>
          <a:p>
            <a:r>
              <a:rPr lang="en-US" sz="1400" dirty="0"/>
              <a:t>            }</a:t>
            </a:r>
          </a:p>
          <a:p>
            <a:r>
              <a:rPr lang="en-US" sz="1400" dirty="0"/>
              <a:t>         }  //go to right of the tree</a:t>
            </a:r>
          </a:p>
          <a:p>
            <a:r>
              <a:rPr lang="en-US" sz="1400" dirty="0"/>
              <a:t>         else {</a:t>
            </a:r>
          </a:p>
          <a:p>
            <a:r>
              <a:rPr lang="en-US" sz="1400" dirty="0"/>
              <a:t>            current = current-&gt;</a:t>
            </a:r>
            <a:r>
              <a:rPr lang="en-US" sz="1400" dirty="0" err="1"/>
              <a:t>rightChild</a:t>
            </a:r>
            <a:r>
              <a:rPr lang="en-US" sz="1400" dirty="0"/>
              <a:t>;</a:t>
            </a:r>
          </a:p>
          <a:p>
            <a:r>
              <a:rPr lang="en-US" sz="1400" dirty="0"/>
              <a:t>            </a:t>
            </a:r>
          </a:p>
          <a:p>
            <a:r>
              <a:rPr lang="en-US" sz="1400" dirty="0"/>
              <a:t>            //insert to the right</a:t>
            </a:r>
          </a:p>
          <a:p>
            <a:r>
              <a:rPr lang="en-US" sz="1400" dirty="0"/>
              <a:t>            if(current == NULL) {</a:t>
            </a:r>
          </a:p>
          <a:p>
            <a:r>
              <a:rPr lang="en-US" sz="1400" dirty="0"/>
              <a:t>               parent-&gt;</a:t>
            </a:r>
            <a:r>
              <a:rPr lang="en-US" sz="1400" dirty="0" err="1"/>
              <a:t>rightChild</a:t>
            </a:r>
            <a:r>
              <a:rPr lang="en-US" sz="1400" dirty="0"/>
              <a:t> = </a:t>
            </a:r>
            <a:r>
              <a:rPr lang="en-US" sz="1400" dirty="0" err="1"/>
              <a:t>tempNode</a:t>
            </a:r>
            <a:r>
              <a:rPr lang="en-US" sz="1400" dirty="0"/>
              <a:t>;</a:t>
            </a:r>
          </a:p>
          <a:p>
            <a:r>
              <a:rPr lang="en-US" sz="1400" dirty="0"/>
              <a:t>               return;</a:t>
            </a:r>
          </a:p>
          <a:p>
            <a:r>
              <a:rPr lang="en-US" sz="1400" dirty="0"/>
              <a:t>            }</a:t>
            </a:r>
          </a:p>
          <a:p>
            <a:r>
              <a:rPr lang="en-US" sz="1400" dirty="0"/>
              <a:t>         }</a:t>
            </a:r>
          </a:p>
          <a:p>
            <a:r>
              <a:rPr lang="en-US" sz="1400" dirty="0"/>
              <a:t>      }            </a:t>
            </a:r>
          </a:p>
          <a:p>
            <a:r>
              <a:rPr lang="en-US" sz="1400" dirty="0"/>
              <a:t>   }</a:t>
            </a:r>
          </a:p>
          <a:p>
            <a:r>
              <a:rPr lang="en-US" sz="1400" dirty="0"/>
              <a:t>} </a:t>
            </a:r>
            <a:endParaRPr lang="en-IN" sz="1400" dirty="0"/>
          </a:p>
        </p:txBody>
      </p:sp>
    </p:spTree>
    <p:extLst>
      <p:ext uri="{BB962C8B-B14F-4D97-AF65-F5344CB8AC3E}">
        <p14:creationId xmlns:p14="http://schemas.microsoft.com/office/powerpoint/2010/main" val="179772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r>
              <a:rPr lang="en-US" b="1" dirty="0">
                <a:latin typeface="Arial" panose="020B0604020202020204" pitchFamily="34" charset="0"/>
              </a:rPr>
              <a:t>Delete Operation binary search tree (BST)</a:t>
            </a:r>
          </a:p>
          <a:p>
            <a:pPr algn="just"/>
            <a:r>
              <a:rPr lang="en-US" dirty="0">
                <a:solidFill>
                  <a:srgbClr val="000000"/>
                </a:solidFill>
                <a:latin typeface="Arial" panose="020B0604020202020204" pitchFamily="34" charset="0"/>
              </a:rPr>
              <a:t>delete operation is dropping the specified node from the tree. in case deleting the nodes, there are three possibilities −</a:t>
            </a:r>
          </a:p>
          <a:p>
            <a:pPr algn="just">
              <a:buFont typeface="Arial" panose="020B0604020202020204" pitchFamily="34" charset="0"/>
              <a:buChar char="•"/>
            </a:pPr>
            <a:r>
              <a:rPr lang="en-US" dirty="0">
                <a:solidFill>
                  <a:srgbClr val="000000"/>
                </a:solidFill>
                <a:latin typeface="Arial" panose="020B0604020202020204" pitchFamily="34" charset="0"/>
              </a:rPr>
              <a:t>Deleting a leaf node from the tree: The simplest deletion is the deletion of a leaf node from the binary search tree. For deleting the leaf node only the leaf gets affected. Example,</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2075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3693319"/>
          </a:xfrm>
          <a:prstGeom prst="rect">
            <a:avLst/>
          </a:prstGeom>
        </p:spPr>
        <p:txBody>
          <a:bodyPr>
            <a:spAutoFit/>
          </a:bodyPr>
          <a:lstStyle/>
          <a:p>
            <a:r>
              <a:rPr lang="en-US" b="1" dirty="0">
                <a:solidFill>
                  <a:srgbClr val="333333"/>
                </a:solidFill>
                <a:latin typeface="Nunito Sans"/>
              </a:rPr>
              <a:t>Algorithm to delete a node in a Binary Search </a:t>
            </a:r>
            <a:r>
              <a:rPr lang="en-US" b="1" dirty="0" smtClean="0">
                <a:solidFill>
                  <a:srgbClr val="333333"/>
                </a:solidFill>
                <a:latin typeface="Nunito Sans"/>
              </a:rPr>
              <a:t>Tree</a:t>
            </a:r>
            <a:endParaRPr lang="en-US" dirty="0">
              <a:solidFill>
                <a:srgbClr val="333333"/>
              </a:solidFill>
              <a:latin typeface="Nunito Sans"/>
            </a:endParaRPr>
          </a:p>
          <a:p>
            <a:pPr>
              <a:buFont typeface="Arial" panose="020B0604020202020204" pitchFamily="34" charset="0"/>
              <a:buChar char="•"/>
            </a:pPr>
            <a:r>
              <a:rPr lang="en-US" dirty="0">
                <a:solidFill>
                  <a:srgbClr val="333333"/>
                </a:solidFill>
                <a:latin typeface="Nunito Sans"/>
              </a:rPr>
              <a:t>Input the number of nodes.</a:t>
            </a:r>
          </a:p>
          <a:p>
            <a:pPr>
              <a:buFont typeface="Arial" panose="020B0604020202020204" pitchFamily="34" charset="0"/>
              <a:buChar char="•"/>
            </a:pPr>
            <a:r>
              <a:rPr lang="en-US" dirty="0">
                <a:solidFill>
                  <a:srgbClr val="333333"/>
                </a:solidFill>
                <a:latin typeface="Nunito Sans"/>
              </a:rPr>
              <a:t>Input the nodes of the tree.</a:t>
            </a:r>
          </a:p>
          <a:p>
            <a:pPr>
              <a:buFont typeface="Arial" panose="020B0604020202020204" pitchFamily="34" charset="0"/>
              <a:buChar char="•"/>
            </a:pPr>
            <a:r>
              <a:rPr lang="en-US" dirty="0">
                <a:solidFill>
                  <a:srgbClr val="333333"/>
                </a:solidFill>
                <a:latin typeface="Nunito Sans"/>
              </a:rPr>
              <a:t>Consider the first element as the root element and insert all the elements.</a:t>
            </a:r>
          </a:p>
          <a:p>
            <a:pPr>
              <a:buFont typeface="Arial" panose="020B0604020202020204" pitchFamily="34" charset="0"/>
              <a:buChar char="•"/>
            </a:pPr>
            <a:r>
              <a:rPr lang="en-US" dirty="0">
                <a:solidFill>
                  <a:srgbClr val="333333"/>
                </a:solidFill>
                <a:latin typeface="Nunito Sans"/>
              </a:rPr>
              <a:t>Input the data of the node to be deleted.</a:t>
            </a:r>
          </a:p>
          <a:p>
            <a:pPr>
              <a:buFont typeface="Arial" panose="020B0604020202020204" pitchFamily="34" charset="0"/>
              <a:buChar char="•"/>
            </a:pPr>
            <a:r>
              <a:rPr lang="en-US" dirty="0">
                <a:solidFill>
                  <a:srgbClr val="333333"/>
                </a:solidFill>
                <a:latin typeface="Nunito Sans"/>
              </a:rPr>
              <a:t>If the node is a leaf node, delete the node directly.</a:t>
            </a:r>
          </a:p>
          <a:p>
            <a:pPr>
              <a:buFont typeface="Arial" panose="020B0604020202020204" pitchFamily="34" charset="0"/>
              <a:buChar char="•"/>
            </a:pPr>
            <a:r>
              <a:rPr lang="en-US" dirty="0">
                <a:solidFill>
                  <a:srgbClr val="333333"/>
                </a:solidFill>
                <a:latin typeface="Nunito Sans"/>
              </a:rPr>
              <a:t>Else if the node has one child, copy the child to the node to be deleted and delete the child node.</a:t>
            </a:r>
          </a:p>
          <a:p>
            <a:pPr>
              <a:buFont typeface="Arial" panose="020B0604020202020204" pitchFamily="34" charset="0"/>
              <a:buChar char="•"/>
            </a:pPr>
            <a:r>
              <a:rPr lang="en-US" dirty="0">
                <a:solidFill>
                  <a:srgbClr val="333333"/>
                </a:solidFill>
                <a:latin typeface="Nunito Sans"/>
              </a:rPr>
              <a:t>Else if the node has two children, find the </a:t>
            </a:r>
            <a:r>
              <a:rPr lang="en-US" dirty="0" err="1">
                <a:solidFill>
                  <a:srgbClr val="333333"/>
                </a:solidFill>
                <a:latin typeface="Nunito Sans"/>
              </a:rPr>
              <a:t>inorder</a:t>
            </a:r>
            <a:r>
              <a:rPr lang="en-US" dirty="0">
                <a:solidFill>
                  <a:srgbClr val="333333"/>
                </a:solidFill>
                <a:latin typeface="Nunito Sans"/>
              </a:rPr>
              <a:t> successor of the node.</a:t>
            </a:r>
          </a:p>
          <a:p>
            <a:pPr>
              <a:buFont typeface="Arial" panose="020B0604020202020204" pitchFamily="34" charset="0"/>
              <a:buChar char="•"/>
            </a:pPr>
            <a:r>
              <a:rPr lang="en-US" dirty="0">
                <a:solidFill>
                  <a:srgbClr val="333333"/>
                </a:solidFill>
                <a:latin typeface="Nunito Sans"/>
              </a:rPr>
              <a:t>Copy the contents of the </a:t>
            </a:r>
            <a:r>
              <a:rPr lang="en-US" dirty="0" err="1">
                <a:solidFill>
                  <a:srgbClr val="333333"/>
                </a:solidFill>
                <a:latin typeface="Nunito Sans"/>
              </a:rPr>
              <a:t>inorder</a:t>
            </a:r>
            <a:r>
              <a:rPr lang="en-US" dirty="0">
                <a:solidFill>
                  <a:srgbClr val="333333"/>
                </a:solidFill>
                <a:latin typeface="Nunito Sans"/>
              </a:rPr>
              <a:t> successor to the node to be deleted and delete the </a:t>
            </a:r>
            <a:r>
              <a:rPr lang="en-US" dirty="0" err="1">
                <a:solidFill>
                  <a:srgbClr val="333333"/>
                </a:solidFill>
                <a:latin typeface="Nunito Sans"/>
              </a:rPr>
              <a:t>inorder</a:t>
            </a:r>
            <a:r>
              <a:rPr lang="en-US" dirty="0">
                <a:solidFill>
                  <a:srgbClr val="333333"/>
                </a:solidFill>
                <a:latin typeface="Nunito Sans"/>
              </a:rPr>
              <a:t> successor.</a:t>
            </a:r>
            <a:endParaRPr lang="en-US" b="0" i="0" dirty="0">
              <a:solidFill>
                <a:srgbClr val="333333"/>
              </a:solidFill>
              <a:effectLst/>
              <a:latin typeface="Nunito Sans"/>
            </a:endParaRPr>
          </a:p>
        </p:txBody>
      </p:sp>
    </p:spTree>
    <p:extLst>
      <p:ext uri="{BB962C8B-B14F-4D97-AF65-F5344CB8AC3E}">
        <p14:creationId xmlns:p14="http://schemas.microsoft.com/office/powerpoint/2010/main" val="273293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spoint.com/assets/questions/media/33780/Binary_Search_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230" y="822758"/>
            <a:ext cx="2057400" cy="15525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96126" y="2588552"/>
            <a:ext cx="3249608" cy="369332"/>
          </a:xfrm>
          <a:prstGeom prst="rect">
            <a:avLst/>
          </a:prstGeom>
        </p:spPr>
        <p:txBody>
          <a:bodyPr wrap="none">
            <a:spAutoFit/>
          </a:bodyPr>
          <a:lstStyle/>
          <a:p>
            <a:r>
              <a:rPr lang="en-US" dirty="0">
                <a:solidFill>
                  <a:srgbClr val="000000"/>
                </a:solidFill>
                <a:latin typeface="Arial" panose="020B0604020202020204" pitchFamily="34" charset="0"/>
              </a:rPr>
              <a:t>deleting the leaf node 7 gives,</a:t>
            </a:r>
            <a:endParaRPr lang="en-IN" dirty="0"/>
          </a:p>
        </p:txBody>
      </p:sp>
      <p:pic>
        <p:nvPicPr>
          <p:cNvPr id="1028" name="Picture 4" descr="https://www.tutorialspoint.com/assets/questions/media/33780/Binary_Search_Tre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230" y="3322637"/>
            <a:ext cx="194310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7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6400" y="692483"/>
            <a:ext cx="6096000" cy="923330"/>
          </a:xfrm>
          <a:prstGeom prst="rect">
            <a:avLst/>
          </a:prstGeom>
        </p:spPr>
        <p:txBody>
          <a:bodyPr>
            <a:spAutoFit/>
          </a:bodyPr>
          <a:lstStyle/>
          <a:p>
            <a:r>
              <a:rPr lang="en-US" dirty="0">
                <a:solidFill>
                  <a:srgbClr val="000000"/>
                </a:solidFill>
                <a:latin typeface="Arial" panose="020B0604020202020204" pitchFamily="34" charset="0"/>
              </a:rPr>
              <a:t>Deleting the node with one child node: for this deletion, you need to replace the child node with the node to be deleted and then delete it. Example,</a:t>
            </a:r>
            <a:endParaRPr lang="en-IN" dirty="0"/>
          </a:p>
        </p:txBody>
      </p:sp>
      <p:pic>
        <p:nvPicPr>
          <p:cNvPr id="2050" name="Picture 2" descr="https://www.tutorialspoint.com/assets/questions/media/33780/Binary_Search_Tre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1913902"/>
            <a:ext cx="18669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73797" y="3450241"/>
            <a:ext cx="2646878" cy="369332"/>
          </a:xfrm>
          <a:prstGeom prst="rect">
            <a:avLst/>
          </a:prstGeom>
        </p:spPr>
        <p:txBody>
          <a:bodyPr wrap="none">
            <a:spAutoFit/>
          </a:bodyPr>
          <a:lstStyle/>
          <a:p>
            <a:r>
              <a:rPr lang="en-US" dirty="0">
                <a:solidFill>
                  <a:srgbClr val="000000"/>
                </a:solidFill>
                <a:latin typeface="Arial" panose="020B0604020202020204" pitchFamily="34" charset="0"/>
              </a:rPr>
              <a:t>Deleting 2 from the BST</a:t>
            </a:r>
            <a:endParaRPr lang="en-IN" dirty="0"/>
          </a:p>
        </p:txBody>
      </p:sp>
      <p:pic>
        <p:nvPicPr>
          <p:cNvPr id="2054" name="Picture 6" descr="https://www.tutorialspoint.com/assets/questions/media/33780/Binary_Search_Tre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923" y="4117662"/>
            <a:ext cx="1952625"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0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6618" y="833827"/>
            <a:ext cx="6096000" cy="1477328"/>
          </a:xfrm>
          <a:prstGeom prst="rect">
            <a:avLst/>
          </a:prstGeom>
        </p:spPr>
        <p:txBody>
          <a:bodyPr>
            <a:spAutoFit/>
          </a:bodyPr>
          <a:lstStyle/>
          <a:p>
            <a:r>
              <a:rPr lang="en-US" dirty="0">
                <a:solidFill>
                  <a:srgbClr val="000000"/>
                </a:solidFill>
                <a:latin typeface="Arial" panose="020B0604020202020204" pitchFamily="34" charset="0"/>
              </a:rPr>
              <a:t>Deleting the node with two child nodes: Here the node to be deleted has two child nodes. So, we will use in the order form of the tree, here we will delete the element and select its </a:t>
            </a:r>
            <a:r>
              <a:rPr lang="en-US" dirty="0" err="1">
                <a:solidFill>
                  <a:srgbClr val="000000"/>
                </a:solidFill>
                <a:latin typeface="Arial" panose="020B0604020202020204" pitchFamily="34" charset="0"/>
              </a:rPr>
              <a:t>inorder</a:t>
            </a:r>
            <a:r>
              <a:rPr lang="en-US" dirty="0">
                <a:solidFill>
                  <a:srgbClr val="000000"/>
                </a:solidFill>
                <a:latin typeface="Arial" panose="020B0604020202020204" pitchFamily="34" charset="0"/>
              </a:rPr>
              <a:t> neighbor for its place and recreate the rest. Example,</a:t>
            </a:r>
            <a:endParaRPr lang="en-IN" dirty="0"/>
          </a:p>
        </p:txBody>
      </p:sp>
      <p:pic>
        <p:nvPicPr>
          <p:cNvPr id="3074" name="Picture 2" descr="https://www.tutorialspoint.com/assets/questions/media/33780/Binary_Search_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139" y="2633085"/>
            <a:ext cx="205740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0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2015" y="852115"/>
            <a:ext cx="5566588" cy="369332"/>
          </a:xfrm>
          <a:prstGeom prst="rect">
            <a:avLst/>
          </a:prstGeom>
        </p:spPr>
        <p:txBody>
          <a:bodyPr wrap="none">
            <a:spAutoFit/>
          </a:bodyPr>
          <a:lstStyle/>
          <a:p>
            <a:r>
              <a:rPr lang="en-US" dirty="0">
                <a:solidFill>
                  <a:srgbClr val="000000"/>
                </a:solidFill>
                <a:latin typeface="Arial" panose="020B0604020202020204" pitchFamily="34" charset="0"/>
              </a:rPr>
              <a:t>Deleting 5 from the BST will return the following tree.</a:t>
            </a:r>
            <a:endParaRPr lang="en-IN" dirty="0"/>
          </a:p>
        </p:txBody>
      </p:sp>
      <p:pic>
        <p:nvPicPr>
          <p:cNvPr id="4098" name="Picture 2" descr="https://www.tutorialspoint.com/assets/questions/media/33780/Binary_Search_Tre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866" y="1831975"/>
            <a:ext cx="20288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945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2037" y="983311"/>
            <a:ext cx="6096000" cy="4893647"/>
          </a:xfrm>
          <a:prstGeom prst="rect">
            <a:avLst/>
          </a:prstGeom>
        </p:spPr>
        <p:txBody>
          <a:bodyPr>
            <a:spAutoFit/>
          </a:bodyPr>
          <a:lstStyle/>
          <a:p>
            <a:r>
              <a:rPr lang="en-IN" sz="800" dirty="0" err="1"/>
              <a:t>struct</a:t>
            </a:r>
            <a:r>
              <a:rPr lang="en-IN" sz="800" dirty="0"/>
              <a:t> node* delete(</a:t>
            </a:r>
            <a:r>
              <a:rPr lang="en-IN" sz="800" dirty="0" err="1"/>
              <a:t>struct</a:t>
            </a:r>
            <a:r>
              <a:rPr lang="en-IN" sz="800" dirty="0"/>
              <a:t> node *root, </a:t>
            </a:r>
            <a:r>
              <a:rPr lang="en-IN" sz="800" dirty="0" err="1"/>
              <a:t>int</a:t>
            </a:r>
            <a:r>
              <a:rPr lang="en-IN" sz="800" dirty="0"/>
              <a:t> x)</a:t>
            </a:r>
          </a:p>
          <a:p>
            <a:r>
              <a:rPr lang="en-IN" sz="800" dirty="0"/>
              <a:t>{</a:t>
            </a:r>
          </a:p>
          <a:p>
            <a:r>
              <a:rPr lang="en-IN" sz="800" dirty="0"/>
              <a:t>    if(root==NULL)</a:t>
            </a:r>
          </a:p>
          <a:p>
            <a:r>
              <a:rPr lang="en-IN" sz="800" dirty="0"/>
              <a:t>        return NULL;</a:t>
            </a:r>
          </a:p>
          <a:p>
            <a:r>
              <a:rPr lang="en-IN" sz="800" dirty="0"/>
              <a:t>    if (x&gt;root-&gt;data)</a:t>
            </a:r>
          </a:p>
          <a:p>
            <a:r>
              <a:rPr lang="en-IN" sz="800" dirty="0"/>
              <a:t>        root-&gt;</a:t>
            </a:r>
            <a:r>
              <a:rPr lang="en-IN" sz="800" dirty="0" err="1"/>
              <a:t>right_child</a:t>
            </a:r>
            <a:r>
              <a:rPr lang="en-IN" sz="800" dirty="0"/>
              <a:t> = delete(root-&gt;</a:t>
            </a:r>
            <a:r>
              <a:rPr lang="en-IN" sz="800" dirty="0" err="1"/>
              <a:t>right_child</a:t>
            </a:r>
            <a:r>
              <a:rPr lang="en-IN" sz="800" dirty="0"/>
              <a:t>, x);</a:t>
            </a:r>
          </a:p>
          <a:p>
            <a:r>
              <a:rPr lang="en-IN" sz="800" dirty="0"/>
              <a:t>    else if(x&lt;root-&gt;data)</a:t>
            </a:r>
          </a:p>
          <a:p>
            <a:r>
              <a:rPr lang="en-IN" sz="800" dirty="0"/>
              <a:t>        root-&gt;</a:t>
            </a:r>
            <a:r>
              <a:rPr lang="en-IN" sz="800" dirty="0" err="1"/>
              <a:t>left_child</a:t>
            </a:r>
            <a:r>
              <a:rPr lang="en-IN" sz="800" dirty="0"/>
              <a:t> = delete(root-&gt;</a:t>
            </a:r>
            <a:r>
              <a:rPr lang="en-IN" sz="800" dirty="0" err="1"/>
              <a:t>left_child</a:t>
            </a:r>
            <a:r>
              <a:rPr lang="en-IN" sz="800" dirty="0"/>
              <a:t>, x);</a:t>
            </a:r>
          </a:p>
          <a:p>
            <a:r>
              <a:rPr lang="en-IN" sz="800" dirty="0"/>
              <a:t>    else</a:t>
            </a:r>
          </a:p>
          <a:p>
            <a:r>
              <a:rPr lang="en-IN" sz="800" dirty="0"/>
              <a:t>    {</a:t>
            </a:r>
          </a:p>
          <a:p>
            <a:r>
              <a:rPr lang="en-IN" sz="800" dirty="0"/>
              <a:t>        //No Children</a:t>
            </a:r>
          </a:p>
          <a:p>
            <a:r>
              <a:rPr lang="en-IN" sz="800" dirty="0"/>
              <a:t>        if(root-&gt;</a:t>
            </a:r>
            <a:r>
              <a:rPr lang="en-IN" sz="800" dirty="0" err="1"/>
              <a:t>left_child</a:t>
            </a:r>
            <a:r>
              <a:rPr lang="en-IN" sz="800" dirty="0"/>
              <a:t>==NULL &amp;&amp; root-&gt;</a:t>
            </a:r>
            <a:r>
              <a:rPr lang="en-IN" sz="800" dirty="0" err="1"/>
              <a:t>right_child</a:t>
            </a:r>
            <a:r>
              <a:rPr lang="en-IN" sz="800" dirty="0"/>
              <a:t>==NULL)</a:t>
            </a:r>
          </a:p>
          <a:p>
            <a:r>
              <a:rPr lang="en-IN" sz="800" dirty="0"/>
              <a:t>        {</a:t>
            </a:r>
          </a:p>
          <a:p>
            <a:r>
              <a:rPr lang="en-IN" sz="800" dirty="0"/>
              <a:t>            free(root);</a:t>
            </a:r>
          </a:p>
          <a:p>
            <a:r>
              <a:rPr lang="en-IN" sz="800" dirty="0"/>
              <a:t>            return NULL;</a:t>
            </a:r>
          </a:p>
          <a:p>
            <a:r>
              <a:rPr lang="en-IN" sz="800" dirty="0"/>
              <a:t>        }</a:t>
            </a:r>
          </a:p>
          <a:p>
            <a:endParaRPr lang="en-IN" sz="800" dirty="0"/>
          </a:p>
          <a:p>
            <a:r>
              <a:rPr lang="en-IN" sz="800" dirty="0"/>
              <a:t>        //One Child</a:t>
            </a:r>
          </a:p>
          <a:p>
            <a:r>
              <a:rPr lang="en-IN" sz="800" dirty="0"/>
              <a:t>        else if(root-&gt;</a:t>
            </a:r>
            <a:r>
              <a:rPr lang="en-IN" sz="800" dirty="0" err="1"/>
              <a:t>left_child</a:t>
            </a:r>
            <a:r>
              <a:rPr lang="en-IN" sz="800" dirty="0"/>
              <a:t>==NULL || root-&gt;</a:t>
            </a:r>
            <a:r>
              <a:rPr lang="en-IN" sz="800" dirty="0" err="1"/>
              <a:t>right_child</a:t>
            </a:r>
            <a:r>
              <a:rPr lang="en-IN" sz="800" dirty="0"/>
              <a:t>==NULL)</a:t>
            </a:r>
          </a:p>
          <a:p>
            <a:r>
              <a:rPr lang="en-IN" sz="800" dirty="0"/>
              <a:t>        {</a:t>
            </a:r>
          </a:p>
          <a:p>
            <a:r>
              <a:rPr lang="en-IN" sz="800" dirty="0"/>
              <a:t>            </a:t>
            </a:r>
            <a:r>
              <a:rPr lang="en-IN" sz="800" dirty="0" err="1"/>
              <a:t>struct</a:t>
            </a:r>
            <a:r>
              <a:rPr lang="en-IN" sz="800" dirty="0"/>
              <a:t> node *temp;</a:t>
            </a:r>
          </a:p>
          <a:p>
            <a:r>
              <a:rPr lang="en-IN" sz="800" dirty="0"/>
              <a:t>            if(root-&gt;</a:t>
            </a:r>
            <a:r>
              <a:rPr lang="en-IN" sz="800" dirty="0" err="1"/>
              <a:t>left_child</a:t>
            </a:r>
            <a:r>
              <a:rPr lang="en-IN" sz="800" dirty="0"/>
              <a:t>==NULL)</a:t>
            </a:r>
          </a:p>
          <a:p>
            <a:r>
              <a:rPr lang="en-IN" sz="800" dirty="0"/>
              <a:t>                temp = root-&gt;</a:t>
            </a:r>
            <a:r>
              <a:rPr lang="en-IN" sz="800" dirty="0" err="1"/>
              <a:t>right_child</a:t>
            </a:r>
            <a:r>
              <a:rPr lang="en-IN" sz="800" dirty="0"/>
              <a:t>;</a:t>
            </a:r>
          </a:p>
          <a:p>
            <a:r>
              <a:rPr lang="en-IN" sz="800" dirty="0"/>
              <a:t>            else</a:t>
            </a:r>
          </a:p>
          <a:p>
            <a:r>
              <a:rPr lang="en-IN" sz="800" dirty="0"/>
              <a:t>                temp = root-&gt;</a:t>
            </a:r>
            <a:r>
              <a:rPr lang="en-IN" sz="800" dirty="0" err="1"/>
              <a:t>left_child</a:t>
            </a:r>
            <a:r>
              <a:rPr lang="en-IN" sz="800" dirty="0"/>
              <a:t>;</a:t>
            </a:r>
          </a:p>
          <a:p>
            <a:r>
              <a:rPr lang="en-IN" sz="800" dirty="0"/>
              <a:t>            free(root);</a:t>
            </a:r>
          </a:p>
          <a:p>
            <a:r>
              <a:rPr lang="en-IN" sz="800" dirty="0"/>
              <a:t>            return temp;</a:t>
            </a:r>
          </a:p>
          <a:p>
            <a:r>
              <a:rPr lang="en-IN" sz="800" dirty="0"/>
              <a:t>        }</a:t>
            </a:r>
          </a:p>
          <a:p>
            <a:endParaRPr lang="en-IN" sz="800" dirty="0"/>
          </a:p>
          <a:p>
            <a:r>
              <a:rPr lang="en-IN" sz="800" dirty="0"/>
              <a:t>        //Two Children</a:t>
            </a:r>
          </a:p>
          <a:p>
            <a:r>
              <a:rPr lang="en-IN" sz="800" dirty="0"/>
              <a:t>        else</a:t>
            </a:r>
          </a:p>
          <a:p>
            <a:r>
              <a:rPr lang="en-IN" sz="800" dirty="0"/>
              <a:t>        {</a:t>
            </a:r>
          </a:p>
          <a:p>
            <a:r>
              <a:rPr lang="en-IN" sz="800" dirty="0"/>
              <a:t>            </a:t>
            </a:r>
            <a:r>
              <a:rPr lang="en-IN" sz="800" dirty="0" err="1"/>
              <a:t>struct</a:t>
            </a:r>
            <a:r>
              <a:rPr lang="en-IN" sz="800" dirty="0"/>
              <a:t> node *temp = </a:t>
            </a:r>
            <a:r>
              <a:rPr lang="en-IN" sz="800" dirty="0" err="1"/>
              <a:t>find_minimum</a:t>
            </a:r>
            <a:r>
              <a:rPr lang="en-IN" sz="800" dirty="0"/>
              <a:t>(root-&gt;</a:t>
            </a:r>
            <a:r>
              <a:rPr lang="en-IN" sz="800" dirty="0" err="1"/>
              <a:t>right_child</a:t>
            </a:r>
            <a:r>
              <a:rPr lang="en-IN" sz="800" dirty="0"/>
              <a:t>);</a:t>
            </a:r>
          </a:p>
          <a:p>
            <a:r>
              <a:rPr lang="en-IN" sz="800" dirty="0"/>
              <a:t>            root-&gt;data = temp-&gt;data;</a:t>
            </a:r>
          </a:p>
          <a:p>
            <a:r>
              <a:rPr lang="en-IN" sz="800" dirty="0"/>
              <a:t>            root-&gt;</a:t>
            </a:r>
            <a:r>
              <a:rPr lang="en-IN" sz="800" dirty="0" err="1"/>
              <a:t>right_child</a:t>
            </a:r>
            <a:r>
              <a:rPr lang="en-IN" sz="800" dirty="0"/>
              <a:t> = delete(root-&gt;</a:t>
            </a:r>
            <a:r>
              <a:rPr lang="en-IN" sz="800" dirty="0" err="1"/>
              <a:t>right_child</a:t>
            </a:r>
            <a:r>
              <a:rPr lang="en-IN" sz="800" dirty="0"/>
              <a:t>, temp-&gt;data);</a:t>
            </a:r>
          </a:p>
          <a:p>
            <a:r>
              <a:rPr lang="en-IN" sz="800" dirty="0"/>
              <a:t>        }</a:t>
            </a:r>
          </a:p>
          <a:p>
            <a:r>
              <a:rPr lang="en-IN" sz="800" dirty="0"/>
              <a:t>    }</a:t>
            </a:r>
          </a:p>
          <a:p>
            <a:r>
              <a:rPr lang="en-IN" sz="800" dirty="0"/>
              <a:t>    return root;</a:t>
            </a:r>
          </a:p>
          <a:p>
            <a:r>
              <a:rPr lang="en-IN" sz="800" dirty="0"/>
              <a:t>}</a:t>
            </a:r>
          </a:p>
        </p:txBody>
      </p:sp>
    </p:spTree>
    <p:extLst>
      <p:ext uri="{BB962C8B-B14F-4D97-AF65-F5344CB8AC3E}">
        <p14:creationId xmlns:p14="http://schemas.microsoft.com/office/powerpoint/2010/main" val="105385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5203" y="787461"/>
            <a:ext cx="4143122" cy="369332"/>
          </a:xfrm>
          <a:prstGeom prst="rect">
            <a:avLst/>
          </a:prstGeom>
        </p:spPr>
        <p:txBody>
          <a:bodyPr wrap="none">
            <a:spAutoFit/>
          </a:bodyPr>
          <a:lstStyle/>
          <a:p>
            <a:r>
              <a:rPr lang="it-IT" dirty="0">
                <a:solidFill>
                  <a:srgbClr val="222222"/>
                </a:solidFill>
                <a:latin typeface="segoe ui" panose="020B0502040204020203" pitchFamily="34" charset="0"/>
              </a:rPr>
              <a:t>Non Recursive Tree Traversal Algorithm</a:t>
            </a:r>
            <a:endParaRPr lang="it-IT" b="0" i="0" dirty="0">
              <a:solidFill>
                <a:srgbClr val="222222"/>
              </a:solidFill>
              <a:effectLst/>
              <a:latin typeface="segoe ui" panose="020B0502040204020203" pitchFamily="34" charset="0"/>
            </a:endParaRPr>
          </a:p>
        </p:txBody>
      </p:sp>
      <p:sp>
        <p:nvSpPr>
          <p:cNvPr id="4" name="Rectangle 3"/>
          <p:cNvSpPr/>
          <p:nvPr/>
        </p:nvSpPr>
        <p:spPr>
          <a:xfrm>
            <a:off x="3583709" y="1305389"/>
            <a:ext cx="6096000" cy="4524315"/>
          </a:xfrm>
          <a:prstGeom prst="rect">
            <a:avLst/>
          </a:prstGeom>
        </p:spPr>
        <p:txBody>
          <a:bodyPr>
            <a:spAutoFit/>
          </a:bodyPr>
          <a:lstStyle/>
          <a:p>
            <a:r>
              <a:rPr lang="en-US" dirty="0"/>
              <a:t>POSTORD(INFO, LEFT, RIGHT, ROOT)</a:t>
            </a:r>
          </a:p>
          <a:p>
            <a:r>
              <a:rPr lang="en-US" dirty="0"/>
              <a:t>Step-1 [Push NULL onto STACK and initialize PTR]</a:t>
            </a:r>
          </a:p>
          <a:p>
            <a:r>
              <a:rPr lang="en-US" dirty="0"/>
              <a:t>   Set TOP=1, STACK[1]=NULL and PTR=ROOT.</a:t>
            </a:r>
          </a:p>
          <a:p>
            <a:endParaRPr lang="en-US" dirty="0"/>
          </a:p>
          <a:p>
            <a:r>
              <a:rPr lang="en-US" dirty="0"/>
              <a:t>Step-2 [Push left-most path onto STACK] repeat step 3 to 5 while PTR not equal NULL.</a:t>
            </a:r>
          </a:p>
          <a:p>
            <a:endParaRPr lang="en-US" dirty="0"/>
          </a:p>
          <a:p>
            <a:r>
              <a:rPr lang="en-US" dirty="0"/>
              <a:t>Step-3 set TOP=TOP+1 and STACK[TOP]=PTR. [Pushes PTR on STACK].</a:t>
            </a:r>
          </a:p>
          <a:p>
            <a:endParaRPr lang="en-US" dirty="0"/>
          </a:p>
          <a:p>
            <a:r>
              <a:rPr lang="en-US" dirty="0"/>
              <a:t>Step-4 if RIGHT[PTR] not equal NULL then [push on STACK.]</a:t>
            </a:r>
          </a:p>
          <a:p>
            <a:r>
              <a:rPr lang="en-US" dirty="0"/>
              <a:t>   Set TOP=TOP+1 and STACK[TOP]= RIGHT[PTR]</a:t>
            </a:r>
          </a:p>
          <a:p>
            <a:r>
              <a:rPr lang="en-US" dirty="0"/>
              <a:t>  [End of if structure]</a:t>
            </a:r>
          </a:p>
          <a:p>
            <a:endParaRPr lang="en-US" dirty="0"/>
          </a:p>
          <a:p>
            <a:r>
              <a:rPr lang="en-US" dirty="0"/>
              <a:t>Step-5 set PTR = LEFT[PTR].[Update pointer PTR]</a:t>
            </a:r>
          </a:p>
          <a:p>
            <a:r>
              <a:rPr lang="en-US" dirty="0"/>
              <a:t>    [End of step 2 loop].</a:t>
            </a:r>
          </a:p>
        </p:txBody>
      </p:sp>
    </p:spTree>
    <p:extLst>
      <p:ext uri="{BB962C8B-B14F-4D97-AF65-F5344CB8AC3E}">
        <p14:creationId xmlns:p14="http://schemas.microsoft.com/office/powerpoint/2010/main" val="36197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6096000" cy="4247317"/>
          </a:xfrm>
          <a:prstGeom prst="rect">
            <a:avLst/>
          </a:prstGeom>
        </p:spPr>
        <p:txBody>
          <a:bodyPr>
            <a:spAutoFit/>
          </a:bodyPr>
          <a:lstStyle/>
          <a:p>
            <a:r>
              <a:rPr lang="en-US" dirty="0"/>
              <a:t>Step-6 set PTR= STACK[TOP] and TOP=TOP-1.</a:t>
            </a:r>
          </a:p>
          <a:p>
            <a:r>
              <a:rPr lang="en-US" dirty="0"/>
              <a:t>  [Pops node from STACK].</a:t>
            </a:r>
          </a:p>
          <a:p>
            <a:endParaRPr lang="en-US" dirty="0"/>
          </a:p>
          <a:p>
            <a:r>
              <a:rPr lang="en-US" dirty="0"/>
              <a:t>Step-7 Repeat while PTR&gt;0;</a:t>
            </a:r>
          </a:p>
          <a:p>
            <a:r>
              <a:rPr lang="en-US" dirty="0"/>
              <a:t>  Apply PROCESS TO INFO[PTR].</a:t>
            </a:r>
          </a:p>
          <a:p>
            <a:r>
              <a:rPr lang="en-US" dirty="0"/>
              <a:t>Set PTR= STACK[TOP] and TOP= TOP-1.</a:t>
            </a:r>
          </a:p>
          <a:p>
            <a:r>
              <a:rPr lang="en-US" dirty="0"/>
              <a:t>[Pops node from STACK]</a:t>
            </a:r>
          </a:p>
          <a:p>
            <a:r>
              <a:rPr lang="en-US" dirty="0"/>
              <a:t>[End of loop]</a:t>
            </a:r>
          </a:p>
          <a:p>
            <a:endParaRPr lang="en-US" dirty="0"/>
          </a:p>
          <a:p>
            <a:r>
              <a:rPr lang="en-US" dirty="0"/>
              <a:t>Step-8 if PTR&lt;0 then:</a:t>
            </a:r>
          </a:p>
          <a:p>
            <a:r>
              <a:rPr lang="en-US" dirty="0"/>
              <a:t>   Set PTR= -PTR</a:t>
            </a:r>
          </a:p>
          <a:p>
            <a:r>
              <a:rPr lang="en-US" dirty="0"/>
              <a:t>Go to step 2</a:t>
            </a:r>
          </a:p>
          <a:p>
            <a:r>
              <a:rPr lang="en-US" dirty="0"/>
              <a:t>[End of if structure]</a:t>
            </a:r>
          </a:p>
          <a:p>
            <a:endParaRPr lang="en-US" dirty="0"/>
          </a:p>
          <a:p>
            <a:r>
              <a:rPr lang="en-US" dirty="0"/>
              <a:t>Step-9 Exit.</a:t>
            </a:r>
            <a:endParaRPr lang="en-IN" dirty="0"/>
          </a:p>
        </p:txBody>
      </p:sp>
    </p:spTree>
    <p:extLst>
      <p:ext uri="{BB962C8B-B14F-4D97-AF65-F5344CB8AC3E}">
        <p14:creationId xmlns:p14="http://schemas.microsoft.com/office/powerpoint/2010/main" val="87240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3563" y="824545"/>
            <a:ext cx="6096000" cy="1200329"/>
          </a:xfrm>
          <a:prstGeom prst="rect">
            <a:avLst/>
          </a:prstGeom>
        </p:spPr>
        <p:txBody>
          <a:bodyPr>
            <a:spAutoFit/>
          </a:bodyPr>
          <a:lstStyle/>
          <a:p>
            <a:pPr algn="just"/>
            <a:r>
              <a:rPr lang="en-US" b="1" dirty="0">
                <a:solidFill>
                  <a:srgbClr val="25265E"/>
                </a:solidFill>
                <a:latin typeface="euclid_circular_a"/>
              </a:rPr>
              <a:t>Perfect Binary Tree</a:t>
            </a:r>
          </a:p>
          <a:p>
            <a:pPr algn="just"/>
            <a:r>
              <a:rPr lang="en-US" dirty="0">
                <a:latin typeface="euclid_circular_a"/>
              </a:rPr>
              <a:t>A perfect binary tree is a type of binary tree in which every internal node has exactly two child nodes and all the leaf nodes are at the same level.</a:t>
            </a:r>
            <a:endParaRPr lang="en-US" b="0" i="0" dirty="0">
              <a:effectLst/>
              <a:latin typeface="euclid_circular_a"/>
            </a:endParaRPr>
          </a:p>
        </p:txBody>
      </p:sp>
      <p:pic>
        <p:nvPicPr>
          <p:cNvPr id="3074" name="Picture 2" descr="Perfect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024874"/>
            <a:ext cx="5486400" cy="256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601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028343"/>
            <a:ext cx="6096000" cy="4801314"/>
          </a:xfrm>
          <a:prstGeom prst="rect">
            <a:avLst/>
          </a:prstGeom>
        </p:spPr>
        <p:txBody>
          <a:bodyPr>
            <a:spAutoFit/>
          </a:bodyPr>
          <a:lstStyle/>
          <a:p>
            <a:r>
              <a:rPr lang="en-US" dirty="0"/>
              <a:t>INORD( INFO, LEFT, RIGHT, ROOT)</a:t>
            </a:r>
          </a:p>
          <a:p>
            <a:r>
              <a:rPr lang="en-US" dirty="0"/>
              <a:t>Step-1 [Push NULL onto STACK and initialize PTR;]</a:t>
            </a:r>
          </a:p>
          <a:p>
            <a:r>
              <a:rPr lang="en-US" dirty="0"/>
              <a:t>    Set TOP=1 STACK[1]= NULL and PTR=ROOT.</a:t>
            </a:r>
          </a:p>
          <a:p>
            <a:endParaRPr lang="en-US" dirty="0"/>
          </a:p>
          <a:p>
            <a:r>
              <a:rPr lang="en-US" dirty="0"/>
              <a:t>Step-2 Repeat while PTR not equal NULL[Pushes left most path onto STACK].</a:t>
            </a:r>
          </a:p>
          <a:p>
            <a:r>
              <a:rPr lang="en-US" dirty="0"/>
              <a:t>a)	Set TOP=TOP+1 and STACK[TOP]=PTR [saves node]</a:t>
            </a:r>
          </a:p>
          <a:p>
            <a:r>
              <a:rPr lang="en-US" dirty="0"/>
              <a:t>b)	Set PTR=LEFT[PTR] [updates PTR]</a:t>
            </a:r>
          </a:p>
          <a:p>
            <a:r>
              <a:rPr lang="en-US" dirty="0"/>
              <a:t>[End of loop]</a:t>
            </a:r>
          </a:p>
          <a:p>
            <a:endParaRPr lang="en-US" dirty="0"/>
          </a:p>
          <a:p>
            <a:r>
              <a:rPr lang="en-US" dirty="0"/>
              <a:t>Step-3  set PTR= STACK[TOP and TOP=TOP-1.[pops node from STACK].</a:t>
            </a:r>
          </a:p>
          <a:p>
            <a:endParaRPr lang="en-US" dirty="0"/>
          </a:p>
          <a:p>
            <a:r>
              <a:rPr lang="en-US" dirty="0"/>
              <a:t>Step-4 Repeat step 5 to 7 while PTR is not equal to Null; [backtracking].</a:t>
            </a:r>
          </a:p>
          <a:p>
            <a:endParaRPr lang="en-US" dirty="0"/>
          </a:p>
          <a:p>
            <a:r>
              <a:rPr lang="en-US" dirty="0"/>
              <a:t>Step-5 Apply PROCESS to INFO[PTR],</a:t>
            </a:r>
            <a:endParaRPr lang="en-IN" dirty="0"/>
          </a:p>
        </p:txBody>
      </p:sp>
    </p:spTree>
    <p:extLst>
      <p:ext uri="{BB962C8B-B14F-4D97-AF65-F5344CB8AC3E}">
        <p14:creationId xmlns:p14="http://schemas.microsoft.com/office/powerpoint/2010/main" val="3120067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6691" y="1277311"/>
            <a:ext cx="6096000" cy="2308324"/>
          </a:xfrm>
          <a:prstGeom prst="rect">
            <a:avLst/>
          </a:prstGeom>
        </p:spPr>
        <p:txBody>
          <a:bodyPr>
            <a:spAutoFit/>
          </a:bodyPr>
          <a:lstStyle/>
          <a:p>
            <a:r>
              <a:rPr lang="en-US" dirty="0"/>
              <a:t>Step-6 [RIGHT child?] if RIGHT[PTR] is not equal NULL then.</a:t>
            </a:r>
          </a:p>
          <a:p>
            <a:r>
              <a:rPr lang="en-US" dirty="0"/>
              <a:t>a)	Set PTR=RIGHT[PTR]</a:t>
            </a:r>
          </a:p>
          <a:p>
            <a:r>
              <a:rPr lang="en-US" dirty="0"/>
              <a:t>b)	Go to step 3.[End of if structure.]</a:t>
            </a:r>
          </a:p>
          <a:p>
            <a:endParaRPr lang="en-US" dirty="0"/>
          </a:p>
          <a:p>
            <a:r>
              <a:rPr lang="en-US" dirty="0"/>
              <a:t>Step-7 set PTR= STACK[TOP] and TOP=TOP-1. [pops node]</a:t>
            </a:r>
          </a:p>
          <a:p>
            <a:r>
              <a:rPr lang="en-US" dirty="0"/>
              <a:t>[End of step 4 loop]</a:t>
            </a:r>
          </a:p>
          <a:p>
            <a:endParaRPr lang="en-US" dirty="0"/>
          </a:p>
          <a:p>
            <a:r>
              <a:rPr lang="en-US" dirty="0"/>
              <a:t>Step-8 Exit.</a:t>
            </a:r>
            <a:endParaRPr lang="en-IN" dirty="0"/>
          </a:p>
        </p:txBody>
      </p:sp>
    </p:spTree>
    <p:extLst>
      <p:ext uri="{BB962C8B-B14F-4D97-AF65-F5344CB8AC3E}">
        <p14:creationId xmlns:p14="http://schemas.microsoft.com/office/powerpoint/2010/main" val="1591794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2037" y="1222076"/>
            <a:ext cx="6096000" cy="3416320"/>
          </a:xfrm>
          <a:prstGeom prst="rect">
            <a:avLst/>
          </a:prstGeom>
        </p:spPr>
        <p:txBody>
          <a:bodyPr>
            <a:spAutoFit/>
          </a:bodyPr>
          <a:lstStyle/>
          <a:p>
            <a:r>
              <a:rPr lang="en-US" dirty="0"/>
              <a:t>PREORDER(  INFO, LEFT,RIGHT, ROOT)</a:t>
            </a:r>
          </a:p>
          <a:p>
            <a:r>
              <a:rPr lang="en-US" dirty="0"/>
              <a:t>Step-1 [initially push NULL onto stack and initialize PTR.]</a:t>
            </a:r>
          </a:p>
          <a:p>
            <a:r>
              <a:rPr lang="en-US" dirty="0"/>
              <a:t>  Set TOP=1 STACK[1]=NULL and PTR= ROOT.</a:t>
            </a:r>
          </a:p>
          <a:p>
            <a:endParaRPr lang="en-US" dirty="0"/>
          </a:p>
          <a:p>
            <a:r>
              <a:rPr lang="en-US" dirty="0"/>
              <a:t>Step-2 Repeat step 3 to 5 while PTR not equal NULL.</a:t>
            </a:r>
          </a:p>
          <a:p>
            <a:endParaRPr lang="en-US" dirty="0"/>
          </a:p>
          <a:p>
            <a:r>
              <a:rPr lang="en-US" dirty="0"/>
              <a:t>Step-3 Apply PROCESS to INFO[PTR].</a:t>
            </a:r>
          </a:p>
          <a:p>
            <a:endParaRPr lang="en-US" dirty="0"/>
          </a:p>
          <a:p>
            <a:r>
              <a:rPr lang="en-US" dirty="0"/>
              <a:t>Step-4 [RIGHT child?]</a:t>
            </a:r>
          </a:p>
          <a:p>
            <a:r>
              <a:rPr lang="en-US" dirty="0"/>
              <a:t>  If RIGHT[PTR] not equal NULL then [PUSH on STACK]</a:t>
            </a:r>
          </a:p>
          <a:p>
            <a:r>
              <a:rPr lang="en-US" dirty="0"/>
              <a:t> Set TOP= TOP+1 and STACK[TOP]= RIGHT[PTR]</a:t>
            </a:r>
          </a:p>
          <a:p>
            <a:r>
              <a:rPr lang="en-US" dirty="0"/>
              <a:t>[End of if structure.]</a:t>
            </a:r>
          </a:p>
        </p:txBody>
      </p:sp>
    </p:spTree>
    <p:extLst>
      <p:ext uri="{BB962C8B-B14F-4D97-AF65-F5344CB8AC3E}">
        <p14:creationId xmlns:p14="http://schemas.microsoft.com/office/powerpoint/2010/main" val="546049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58139" y="1433695"/>
            <a:ext cx="6096000" cy="2585323"/>
          </a:xfrm>
          <a:prstGeom prst="rect">
            <a:avLst/>
          </a:prstGeom>
        </p:spPr>
        <p:txBody>
          <a:bodyPr>
            <a:spAutoFit/>
          </a:bodyPr>
          <a:lstStyle/>
          <a:p>
            <a:r>
              <a:rPr lang="en-US" dirty="0"/>
              <a:t>Step-5 [LEFT child?]</a:t>
            </a:r>
          </a:p>
          <a:p>
            <a:r>
              <a:rPr lang="en-US" dirty="0"/>
              <a:t>   If LEFT[PTR] not equal NULL then</a:t>
            </a:r>
          </a:p>
          <a:p>
            <a:r>
              <a:rPr lang="en-US" dirty="0"/>
              <a:t>  Set PTR= LEFT[PTR].</a:t>
            </a:r>
          </a:p>
          <a:p>
            <a:r>
              <a:rPr lang="en-US" dirty="0"/>
              <a:t>  Else [pop from STACK;]</a:t>
            </a:r>
          </a:p>
          <a:p>
            <a:r>
              <a:rPr lang="en-US" dirty="0"/>
              <a:t>Set PTR= STACK[TOP] and TOP=TOP+!;</a:t>
            </a:r>
          </a:p>
          <a:p>
            <a:r>
              <a:rPr lang="en-US" dirty="0"/>
              <a:t>[End of if structure]</a:t>
            </a:r>
          </a:p>
          <a:p>
            <a:r>
              <a:rPr lang="en-US" dirty="0"/>
              <a:t>[End of step 2 loop]</a:t>
            </a:r>
          </a:p>
          <a:p>
            <a:endParaRPr lang="en-US" dirty="0"/>
          </a:p>
          <a:p>
            <a:r>
              <a:rPr lang="en-US" dirty="0"/>
              <a:t>Step-6 Exit.</a:t>
            </a:r>
            <a:endParaRPr lang="en-IN" dirty="0"/>
          </a:p>
        </p:txBody>
      </p:sp>
    </p:spTree>
    <p:extLst>
      <p:ext uri="{BB962C8B-B14F-4D97-AF65-F5344CB8AC3E}">
        <p14:creationId xmlns:p14="http://schemas.microsoft.com/office/powerpoint/2010/main" val="190579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smtClean="0"/>
              <a:t>Thanks</a:t>
            </a:r>
            <a:endParaRPr lang="en-IN" dirty="0"/>
          </a:p>
        </p:txBody>
      </p:sp>
    </p:spTree>
    <p:extLst>
      <p:ext uri="{BB962C8B-B14F-4D97-AF65-F5344CB8AC3E}">
        <p14:creationId xmlns:p14="http://schemas.microsoft.com/office/powerpoint/2010/main" val="341166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2946" y="870865"/>
            <a:ext cx="6096000" cy="2031325"/>
          </a:xfrm>
          <a:prstGeom prst="rect">
            <a:avLst/>
          </a:prstGeom>
        </p:spPr>
        <p:txBody>
          <a:bodyPr>
            <a:spAutoFit/>
          </a:bodyPr>
          <a:lstStyle/>
          <a:p>
            <a:pPr algn="just"/>
            <a:r>
              <a:rPr lang="en-US" b="1" dirty="0">
                <a:solidFill>
                  <a:srgbClr val="25265E"/>
                </a:solidFill>
                <a:latin typeface="euclid_circular_a"/>
              </a:rPr>
              <a:t>Complete Binary Tree</a:t>
            </a:r>
          </a:p>
          <a:p>
            <a:pPr algn="just"/>
            <a:r>
              <a:rPr lang="en-US" dirty="0">
                <a:latin typeface="euclid_circular_a"/>
              </a:rPr>
              <a:t>A complete binary tree is just like a full binary tree, but with two major differences</a:t>
            </a:r>
          </a:p>
          <a:p>
            <a:pPr algn="just">
              <a:buFont typeface="+mj-lt"/>
              <a:buAutoNum type="arabicPeriod"/>
            </a:pPr>
            <a:r>
              <a:rPr lang="en-US" dirty="0">
                <a:latin typeface="euclid_circular_a"/>
              </a:rPr>
              <a:t>Every level must be completely filled</a:t>
            </a:r>
          </a:p>
          <a:p>
            <a:pPr algn="just">
              <a:buFont typeface="+mj-lt"/>
              <a:buAutoNum type="arabicPeriod"/>
            </a:pPr>
            <a:r>
              <a:rPr lang="en-US" dirty="0">
                <a:latin typeface="euclid_circular_a"/>
              </a:rPr>
              <a:t>All the leaf elements must lean towards the left.</a:t>
            </a:r>
          </a:p>
          <a:p>
            <a:pPr algn="just">
              <a:buFont typeface="+mj-lt"/>
              <a:buAutoNum type="arabicPeriod"/>
            </a:pPr>
            <a:r>
              <a:rPr lang="en-US" dirty="0">
                <a:latin typeface="euclid_circular_a"/>
              </a:rPr>
              <a:t>The last leaf element might not have a right sibling i.e. a complete binary tree doesn't have to be a full binary tree.</a:t>
            </a:r>
            <a:endParaRPr lang="en-US" b="0" i="0" dirty="0">
              <a:effectLst/>
              <a:latin typeface="euclid_circular_a"/>
            </a:endParaRPr>
          </a:p>
        </p:txBody>
      </p:sp>
      <p:pic>
        <p:nvPicPr>
          <p:cNvPr id="4098" name="Picture 2" descr="Complete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192" y="2904162"/>
            <a:ext cx="4343400" cy="259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58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7204" y="981424"/>
            <a:ext cx="3711337" cy="369332"/>
          </a:xfrm>
          <a:prstGeom prst="rect">
            <a:avLst/>
          </a:prstGeom>
        </p:spPr>
        <p:txBody>
          <a:bodyPr wrap="none">
            <a:spAutoFit/>
          </a:bodyPr>
          <a:lstStyle/>
          <a:p>
            <a:r>
              <a:rPr lang="en-IN" b="1" dirty="0">
                <a:solidFill>
                  <a:srgbClr val="25265E"/>
                </a:solidFill>
                <a:latin typeface="euclid_circular_a"/>
              </a:rPr>
              <a:t>Degenerate or Pathological Tree</a:t>
            </a:r>
            <a:endParaRPr lang="en-IN" b="1" i="0" dirty="0">
              <a:solidFill>
                <a:srgbClr val="25265E"/>
              </a:solidFill>
              <a:effectLst/>
              <a:latin typeface="euclid_circular_a"/>
            </a:endParaRPr>
          </a:p>
        </p:txBody>
      </p:sp>
      <p:sp>
        <p:nvSpPr>
          <p:cNvPr id="5" name="Rectangle 4"/>
          <p:cNvSpPr/>
          <p:nvPr/>
        </p:nvSpPr>
        <p:spPr>
          <a:xfrm>
            <a:off x="3611418" y="1471091"/>
            <a:ext cx="6096000" cy="1200329"/>
          </a:xfrm>
          <a:prstGeom prst="rect">
            <a:avLst/>
          </a:prstGeom>
        </p:spPr>
        <p:txBody>
          <a:bodyPr>
            <a:spAutoFit/>
          </a:bodyPr>
          <a:lstStyle/>
          <a:p>
            <a:r>
              <a:rPr lang="en-US" dirty="0">
                <a:latin typeface="euclid_circular_a"/>
              </a:rPr>
              <a:t>A degenerate or pathological tree is the tree having a single child either left or right.</a:t>
            </a:r>
          </a:p>
          <a:p>
            <a:r>
              <a:rPr lang="en-US" dirty="0"/>
              <a:t/>
            </a:r>
            <a:br>
              <a:rPr lang="en-US" dirty="0"/>
            </a:br>
            <a:endParaRPr lang="en-IN" dirty="0"/>
          </a:p>
        </p:txBody>
      </p:sp>
      <p:pic>
        <p:nvPicPr>
          <p:cNvPr id="5122" name="Picture 2" descr="Degenerate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672" y="2392217"/>
            <a:ext cx="3200400" cy="334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02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778455"/>
            <a:ext cx="6096000" cy="1754326"/>
          </a:xfrm>
          <a:prstGeom prst="rect">
            <a:avLst/>
          </a:prstGeom>
        </p:spPr>
        <p:txBody>
          <a:bodyPr>
            <a:spAutoFit/>
          </a:bodyPr>
          <a:lstStyle/>
          <a:p>
            <a:pPr algn="just"/>
            <a:r>
              <a:rPr lang="en-US" b="1" dirty="0">
                <a:solidFill>
                  <a:srgbClr val="25265E"/>
                </a:solidFill>
                <a:latin typeface="euclid_circular_a"/>
              </a:rPr>
              <a:t>Skewed Binary Tree</a:t>
            </a:r>
          </a:p>
          <a:p>
            <a:pPr algn="just"/>
            <a:r>
              <a:rPr lang="en-US" dirty="0">
                <a:latin typeface="euclid_circular_a"/>
              </a:rPr>
              <a:t>A skewed binary tree is a pathological/degenerate tree in which the tree is either dominated by the left nodes or the right nodes. Thus, there are two types of skewed binary tree: </a:t>
            </a:r>
            <a:r>
              <a:rPr lang="en-US" b="1" dirty="0">
                <a:latin typeface="euclid_circular_a"/>
              </a:rPr>
              <a:t>left-skewed binary tree</a:t>
            </a:r>
            <a:r>
              <a:rPr lang="en-US" dirty="0">
                <a:latin typeface="euclid_circular_a"/>
              </a:rPr>
              <a:t> and </a:t>
            </a:r>
            <a:r>
              <a:rPr lang="en-US" b="1" dirty="0">
                <a:latin typeface="euclid_circular_a"/>
              </a:rPr>
              <a:t>right-skewed binary tree</a:t>
            </a:r>
            <a:r>
              <a:rPr lang="en-US" dirty="0">
                <a:latin typeface="euclid_circular_a"/>
              </a:rPr>
              <a:t>.</a:t>
            </a:r>
            <a:endParaRPr lang="en-US" b="0" i="0" dirty="0">
              <a:effectLst/>
              <a:latin typeface="euclid_circular_a"/>
            </a:endParaRPr>
          </a:p>
        </p:txBody>
      </p:sp>
      <p:pic>
        <p:nvPicPr>
          <p:cNvPr id="6146" name="Picture 2" descr="Skewed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394" y="2671326"/>
            <a:ext cx="4684280" cy="277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22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1273" y="926145"/>
            <a:ext cx="6096000" cy="1200329"/>
          </a:xfrm>
          <a:prstGeom prst="rect">
            <a:avLst/>
          </a:prstGeom>
        </p:spPr>
        <p:txBody>
          <a:bodyPr>
            <a:spAutoFit/>
          </a:bodyPr>
          <a:lstStyle/>
          <a:p>
            <a:r>
              <a:rPr lang="en-US" b="1" dirty="0">
                <a:solidFill>
                  <a:srgbClr val="25265E"/>
                </a:solidFill>
                <a:latin typeface="euclid_circular_a"/>
              </a:rPr>
              <a:t>Balanced Binary Tree</a:t>
            </a:r>
          </a:p>
          <a:p>
            <a:pPr algn="just"/>
            <a:r>
              <a:rPr lang="en-US" dirty="0">
                <a:latin typeface="euclid_circular_a"/>
              </a:rPr>
              <a:t>It is a type of binary tree in which the difference between the height of the left and the right subtree for each node is either 0 or 1.</a:t>
            </a:r>
            <a:endParaRPr lang="en-US" b="0" i="0" dirty="0">
              <a:effectLst/>
              <a:latin typeface="euclid_circular_a"/>
            </a:endParaRPr>
          </a:p>
        </p:txBody>
      </p:sp>
      <p:pic>
        <p:nvPicPr>
          <p:cNvPr id="7170" name="Picture 2" descr="Balanced 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320" y="2355273"/>
            <a:ext cx="4434898" cy="289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1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37528" y="1572966"/>
            <a:ext cx="6096000" cy="2862322"/>
          </a:xfrm>
          <a:prstGeom prst="rect">
            <a:avLst/>
          </a:prstGeom>
        </p:spPr>
        <p:txBody>
          <a:bodyPr>
            <a:spAutoFit/>
          </a:bodyPr>
          <a:lstStyle/>
          <a:p>
            <a:r>
              <a:rPr lang="en-US" dirty="0"/>
              <a:t>Binary Tree Representation</a:t>
            </a:r>
          </a:p>
          <a:p>
            <a:r>
              <a:rPr lang="en-US" dirty="0"/>
              <a:t>A node of a binary tree is represented by a structure containing a data part and two pointers to other structures of the same type.</a:t>
            </a:r>
          </a:p>
          <a:p>
            <a:endParaRPr lang="en-US" dirty="0"/>
          </a:p>
          <a:p>
            <a:r>
              <a:rPr lang="en-US" dirty="0" err="1"/>
              <a:t>struct</a:t>
            </a:r>
            <a:r>
              <a:rPr lang="en-US" dirty="0"/>
              <a:t> node</a:t>
            </a:r>
          </a:p>
          <a:p>
            <a:r>
              <a:rPr lang="en-US" dirty="0"/>
              <a:t>{</a:t>
            </a:r>
          </a:p>
          <a:p>
            <a:r>
              <a:rPr lang="en-US" dirty="0"/>
              <a:t> </a:t>
            </a:r>
            <a:r>
              <a:rPr lang="en-US" dirty="0" err="1"/>
              <a:t>int</a:t>
            </a:r>
            <a:r>
              <a:rPr lang="en-US" dirty="0"/>
              <a:t> data;</a:t>
            </a:r>
          </a:p>
          <a:p>
            <a:r>
              <a:rPr lang="en-US" dirty="0"/>
              <a:t> </a:t>
            </a:r>
            <a:r>
              <a:rPr lang="en-US" dirty="0" err="1"/>
              <a:t>struct</a:t>
            </a:r>
            <a:r>
              <a:rPr lang="en-US" dirty="0"/>
              <a:t> node *left;</a:t>
            </a:r>
          </a:p>
          <a:p>
            <a:r>
              <a:rPr lang="en-US" dirty="0"/>
              <a:t> </a:t>
            </a:r>
            <a:r>
              <a:rPr lang="en-US" dirty="0" err="1"/>
              <a:t>struct</a:t>
            </a:r>
            <a:r>
              <a:rPr lang="en-US" dirty="0"/>
              <a:t> node *right;</a:t>
            </a:r>
          </a:p>
          <a:p>
            <a:r>
              <a:rPr lang="en-US" dirty="0"/>
              <a:t>};</a:t>
            </a:r>
            <a:endParaRPr lang="en-IN" dirty="0"/>
          </a:p>
        </p:txBody>
      </p:sp>
    </p:spTree>
    <p:extLst>
      <p:ext uri="{BB962C8B-B14F-4D97-AF65-F5344CB8AC3E}">
        <p14:creationId xmlns:p14="http://schemas.microsoft.com/office/powerpoint/2010/main" val="173938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inary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339" y="1126691"/>
            <a:ext cx="56769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99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72</TotalTime>
  <Words>2103</Words>
  <Application>Microsoft Office PowerPoint</Application>
  <PresentationFormat>Widescreen</PresentationFormat>
  <Paragraphs>300</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euclid_circular_a</vt:lpstr>
      <vt:lpstr>Garamond</vt:lpstr>
      <vt:lpstr>Nunito Sans</vt:lpstr>
      <vt:lpstr>Segoe UI</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Ram Kumar</cp:lastModifiedBy>
  <cp:revision>7</cp:revision>
  <dcterms:created xsi:type="dcterms:W3CDTF">2021-04-08T05:09:56Z</dcterms:created>
  <dcterms:modified xsi:type="dcterms:W3CDTF">2021-04-15T05:29:01Z</dcterms:modified>
</cp:coreProperties>
</file>