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77"/>
  </p:notesMasterIdLst>
  <p:handoutMasterIdLst>
    <p:handoutMasterId r:id="rId78"/>
  </p:handoutMasterIdLst>
  <p:sldIdLst>
    <p:sldId id="362" r:id="rId2"/>
    <p:sldId id="355" r:id="rId3"/>
    <p:sldId id="356" r:id="rId4"/>
    <p:sldId id="357" r:id="rId5"/>
    <p:sldId id="274" r:id="rId6"/>
    <p:sldId id="363" r:id="rId7"/>
    <p:sldId id="364" r:id="rId8"/>
    <p:sldId id="302" r:id="rId9"/>
    <p:sldId id="400" r:id="rId10"/>
    <p:sldId id="403" r:id="rId11"/>
    <p:sldId id="404" r:id="rId12"/>
    <p:sldId id="405" r:id="rId13"/>
    <p:sldId id="406" r:id="rId14"/>
    <p:sldId id="407" r:id="rId15"/>
    <p:sldId id="408" r:id="rId16"/>
    <p:sldId id="395" r:id="rId17"/>
    <p:sldId id="412" r:id="rId18"/>
    <p:sldId id="399" r:id="rId19"/>
    <p:sldId id="413" r:id="rId20"/>
    <p:sldId id="298" r:id="rId21"/>
    <p:sldId id="299" r:id="rId22"/>
    <p:sldId id="300" r:id="rId23"/>
    <p:sldId id="414" r:id="rId24"/>
    <p:sldId id="415" r:id="rId25"/>
    <p:sldId id="417" r:id="rId26"/>
    <p:sldId id="418" r:id="rId27"/>
    <p:sldId id="421" r:id="rId28"/>
    <p:sldId id="259" r:id="rId29"/>
    <p:sldId id="260" r:id="rId30"/>
    <p:sldId id="261" r:id="rId31"/>
    <p:sldId id="262" r:id="rId32"/>
    <p:sldId id="263" r:id="rId33"/>
    <p:sldId id="264" r:id="rId34"/>
    <p:sldId id="265" r:id="rId35"/>
    <p:sldId id="268" r:id="rId36"/>
    <p:sldId id="426" r:id="rId37"/>
    <p:sldId id="294" r:id="rId38"/>
    <p:sldId id="320" r:id="rId39"/>
    <p:sldId id="303" r:id="rId40"/>
    <p:sldId id="435" r:id="rId41"/>
    <p:sldId id="436" r:id="rId42"/>
    <p:sldId id="437" r:id="rId43"/>
    <p:sldId id="318" r:id="rId44"/>
    <p:sldId id="307" r:id="rId45"/>
    <p:sldId id="308" r:id="rId46"/>
    <p:sldId id="316" r:id="rId47"/>
    <p:sldId id="309" r:id="rId48"/>
    <p:sldId id="310" r:id="rId49"/>
    <p:sldId id="313" r:id="rId50"/>
    <p:sldId id="311" r:id="rId51"/>
    <p:sldId id="312" r:id="rId52"/>
    <p:sldId id="319" r:id="rId53"/>
    <p:sldId id="344" r:id="rId54"/>
    <p:sldId id="323" r:id="rId55"/>
    <p:sldId id="334" r:id="rId56"/>
    <p:sldId id="324" r:id="rId57"/>
    <p:sldId id="325" r:id="rId58"/>
    <p:sldId id="326" r:id="rId59"/>
    <p:sldId id="332" r:id="rId60"/>
    <p:sldId id="327" r:id="rId61"/>
    <p:sldId id="328" r:id="rId62"/>
    <p:sldId id="329" r:id="rId63"/>
    <p:sldId id="333" r:id="rId64"/>
    <p:sldId id="330" r:id="rId65"/>
    <p:sldId id="331" r:id="rId66"/>
    <p:sldId id="442" r:id="rId67"/>
    <p:sldId id="257" r:id="rId68"/>
    <p:sldId id="439" r:id="rId69"/>
    <p:sldId id="440" r:id="rId70"/>
    <p:sldId id="441" r:id="rId71"/>
    <p:sldId id="266" r:id="rId72"/>
    <p:sldId id="275" r:id="rId73"/>
    <p:sldId id="341" r:id="rId74"/>
    <p:sldId id="267" r:id="rId75"/>
    <p:sldId id="353"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69" autoAdjust="0"/>
  </p:normalViewPr>
  <p:slideViewPr>
    <p:cSldViewPr>
      <p:cViewPr varScale="1">
        <p:scale>
          <a:sx n="68" d="100"/>
          <a:sy n="68" d="100"/>
        </p:scale>
        <p:origin x="1446" y="66"/>
      </p:cViewPr>
      <p:guideLst>
        <p:guide orient="horz" pos="2160"/>
        <p:guide pos="2880"/>
      </p:guideLst>
    </p:cSldViewPr>
  </p:slideViewPr>
  <p:notesTextViewPr>
    <p:cViewPr>
      <p:scale>
        <a:sx n="1" d="1"/>
        <a:sy n="1" d="1"/>
      </p:scale>
      <p:origin x="0" y="0"/>
    </p:cViewPr>
  </p:notesTextViewPr>
  <p:notesViewPr>
    <p:cSldViewPr>
      <p:cViewPr varScale="1">
        <p:scale>
          <a:sx n="60" d="100"/>
          <a:sy n="60" d="100"/>
        </p:scale>
        <p:origin x="-27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BF3176-BDCC-49EA-B30D-5437BB8C7604}" type="datetimeFigureOut">
              <a:rPr lang="en-US" smtClean="0"/>
              <a:pPr/>
              <a:t>1/24/2023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227CDD-B970-4E95-B4CD-CAD47DE6DC57}" type="slidenum">
              <a:rPr lang="en-US" smtClean="0"/>
              <a:pPr/>
              <a:t>‹#›</a:t>
            </a:fld>
            <a:endParaRPr lang="en-US"/>
          </a:p>
        </p:txBody>
      </p:sp>
    </p:spTree>
    <p:extLst>
      <p:ext uri="{BB962C8B-B14F-4D97-AF65-F5344CB8AC3E}">
        <p14:creationId xmlns:p14="http://schemas.microsoft.com/office/powerpoint/2010/main" val="1281184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AB7907-3328-40C6-81DC-094447F4187C}" type="datetimeFigureOut">
              <a:rPr lang="en-US" smtClean="0"/>
              <a:pPr/>
              <a:t>1/24/2023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FFCBBA-87C4-482A-9ED2-FD5CC3AE6FAA}" type="slidenum">
              <a:rPr lang="en-US" smtClean="0"/>
              <a:pPr/>
              <a:t>‹#›</a:t>
            </a:fld>
            <a:endParaRPr lang="en-US"/>
          </a:p>
        </p:txBody>
      </p:sp>
    </p:spTree>
    <p:extLst>
      <p:ext uri="{BB962C8B-B14F-4D97-AF65-F5344CB8AC3E}">
        <p14:creationId xmlns:p14="http://schemas.microsoft.com/office/powerpoint/2010/main" val="1721297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C1F7D168-1DE1-4E74-9B51-F307151C06D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681D1D-CF72-4B2A-A381-8619A7F62296}" type="slidenum">
              <a:rPr lang="en-US" altLang="en-US"/>
              <a:pPr eaLnBrk="1" hangingPunct="1"/>
              <a:t>44</a:t>
            </a:fld>
            <a:endParaRPr lang="en-US" altLang="en-US"/>
          </a:p>
        </p:txBody>
      </p:sp>
      <p:sp>
        <p:nvSpPr>
          <p:cNvPr id="82947" name="Rectangle 2">
            <a:extLst>
              <a:ext uri="{FF2B5EF4-FFF2-40B4-BE49-F238E27FC236}">
                <a16:creationId xmlns:a16="http://schemas.microsoft.com/office/drawing/2014/main" id="{5B95D0E6-05C3-4A06-AE05-C4F44478C4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8" name="Rectangle 3">
            <a:extLst>
              <a:ext uri="{FF2B5EF4-FFF2-40B4-BE49-F238E27FC236}">
                <a16:creationId xmlns:a16="http://schemas.microsoft.com/office/drawing/2014/main" id="{13E96963-9FAF-4F0A-A923-F2E490091B9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String</a:t>
            </a:r>
            <a:r>
              <a:rPr lang="en-US" altLang="en-US">
                <a:latin typeface="Arial" panose="020B0604020202020204" pitchFamily="34" charset="0"/>
                <a:cs typeface="Arial" panose="020B0604020202020204" pitchFamily="34" charset="0"/>
              </a:rPr>
              <a:t> has four overloaded versions of </a:t>
            </a:r>
            <a:r>
              <a:rPr lang="en-US" altLang="en-US">
                <a:solidFill>
                  <a:srgbClr val="000000"/>
                </a:solidFill>
                <a:latin typeface="Courier New" panose="02070309020205020404" pitchFamily="49" charset="0"/>
                <a:cs typeface="Arial" panose="020B0604020202020204" pitchFamily="34" charset="0"/>
              </a:rPr>
              <a:t>indexOf</a:t>
            </a:r>
            <a:r>
              <a:rPr lang="en-US" altLang="en-US">
                <a:latin typeface="Arial" panose="020B0604020202020204" pitchFamily="34" charset="0"/>
                <a:cs typeface="Arial" panose="020B0604020202020204" pitchFamily="34" charset="0"/>
              </a:rPr>
              <a:t> and four versions of </a:t>
            </a:r>
            <a:r>
              <a:rPr lang="en-US" altLang="en-US">
                <a:solidFill>
                  <a:srgbClr val="000000"/>
                </a:solidFill>
                <a:latin typeface="Courier New" panose="02070309020205020404" pitchFamily="49" charset="0"/>
                <a:cs typeface="Arial" panose="020B0604020202020204" pitchFamily="34" charset="0"/>
              </a:rPr>
              <a:t>lastIndexOf</a:t>
            </a:r>
            <a:r>
              <a:rPr lang="en-US" altLang="en-US">
                <a:latin typeface="Arial" panose="020B0604020202020204" pitchFamily="34" charset="0"/>
                <a:cs typeface="Arial" panose="020B0604020202020204" pitchFamily="34" charset="0"/>
              </a:rPr>
              <a:t>.</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lastIndexOf(ch, fromPos)</a:t>
            </a:r>
            <a:r>
              <a:rPr lang="en-US" altLang="en-US">
                <a:latin typeface="Arial" panose="020B0604020202020204" pitchFamily="34" charset="0"/>
                <a:cs typeface="Arial" panose="020B0604020202020204" pitchFamily="34" charset="0"/>
              </a:rPr>
              <a:t> starts looking at </a:t>
            </a:r>
            <a:r>
              <a:rPr lang="en-US" altLang="en-US">
                <a:solidFill>
                  <a:srgbClr val="000000"/>
                </a:solidFill>
                <a:latin typeface="Courier New" panose="02070309020205020404" pitchFamily="49" charset="0"/>
                <a:cs typeface="Arial" panose="020B0604020202020204" pitchFamily="34" charset="0"/>
              </a:rPr>
              <a:t>fromPos</a:t>
            </a:r>
            <a:r>
              <a:rPr lang="en-US" altLang="en-US">
                <a:latin typeface="Arial" panose="020B0604020202020204" pitchFamily="34" charset="0"/>
                <a:cs typeface="Arial" panose="020B0604020202020204" pitchFamily="34" charset="0"/>
              </a:rPr>
              <a:t> and goes backward towards the beginning of the string.</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FAAA2997-0759-468C-B510-62D8898B18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F73E9-DD8C-469A-97CE-98407BE24243}" type="slidenum">
              <a:rPr lang="en-US" altLang="en-US"/>
              <a:pPr eaLnBrk="1" hangingPunct="1"/>
              <a:t>45</a:t>
            </a:fld>
            <a:endParaRPr lang="en-US" altLang="en-US"/>
          </a:p>
        </p:txBody>
      </p:sp>
      <p:sp>
        <p:nvSpPr>
          <p:cNvPr id="83971" name="Rectangle 2">
            <a:extLst>
              <a:ext uri="{FF2B5EF4-FFF2-40B4-BE49-F238E27FC236}">
                <a16:creationId xmlns:a16="http://schemas.microsoft.com/office/drawing/2014/main" id="{1DE06F84-D9C9-4CF7-AC0D-7A5DF5407A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2" name="Rectangle 3">
            <a:extLst>
              <a:ext uri="{FF2B5EF4-FFF2-40B4-BE49-F238E27FC236}">
                <a16:creationId xmlns:a16="http://schemas.microsoft.com/office/drawing/2014/main" id="{9D1C0C12-8E8D-4F0A-A63C-1FE55DA2A1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2D7586DE-49C7-43B3-9179-406C642A08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509207-EA2A-4B11-9505-177B18A8D876}" type="slidenum">
              <a:rPr lang="en-US" altLang="en-US"/>
              <a:pPr eaLnBrk="1" hangingPunct="1"/>
              <a:t>47</a:t>
            </a:fld>
            <a:endParaRPr lang="en-US" altLang="en-US"/>
          </a:p>
        </p:txBody>
      </p:sp>
      <p:sp>
        <p:nvSpPr>
          <p:cNvPr id="84995" name="Rectangle 2">
            <a:extLst>
              <a:ext uri="{FF2B5EF4-FFF2-40B4-BE49-F238E27FC236}">
                <a16:creationId xmlns:a16="http://schemas.microsoft.com/office/drawing/2014/main" id="{6518ABDD-1C8B-41A2-858F-CC71E45B45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6" name="Rectangle 3">
            <a:extLst>
              <a:ext uri="{FF2B5EF4-FFF2-40B4-BE49-F238E27FC236}">
                <a16:creationId xmlns:a16="http://schemas.microsoft.com/office/drawing/2014/main" id="{F9E655B5-5431-40D3-9F38-10275F023DB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eaLnBrk="1" hangingPunct="1">
              <a:spcBef>
                <a:spcPct val="0"/>
              </a:spcBef>
            </a:pPr>
            <a:r>
              <a:rPr lang="en-US" altLang="en-US" sz="1000">
                <a:latin typeface="Arial" panose="020B0604020202020204" pitchFamily="34" charset="0"/>
                <a:cs typeface="Arial" panose="020B0604020202020204" pitchFamily="34" charset="0"/>
              </a:rPr>
              <a:t>You cannot use relational operators for comparing the contents of strings.</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solidFill>
                  <a:srgbClr val="000000"/>
                </a:solidFill>
                <a:latin typeface="Courier New" panose="02070309020205020404" pitchFamily="49" charset="0"/>
                <a:cs typeface="Arial" panose="020B0604020202020204" pitchFamily="34" charset="0"/>
              </a:rPr>
              <a:t>word1.compareTo(word2)</a:t>
            </a:r>
            <a:r>
              <a:rPr lang="en-US" altLang="en-US" sz="1000">
                <a:latin typeface="Arial" panose="020B0604020202020204" pitchFamily="34" charset="0"/>
                <a:cs typeface="Arial" panose="020B0604020202020204" pitchFamily="34" charset="0"/>
              </a:rPr>
              <a:t> returns an </a:t>
            </a:r>
            <a:r>
              <a:rPr lang="en-US" altLang="en-US" sz="1000">
                <a:solidFill>
                  <a:srgbClr val="000000"/>
                </a:solidFill>
                <a:latin typeface="Courier New" panose="02070309020205020404" pitchFamily="49" charset="0"/>
                <a:cs typeface="Arial" panose="020B0604020202020204" pitchFamily="34" charset="0"/>
              </a:rPr>
              <a:t>int</a:t>
            </a:r>
            <a:r>
              <a:rPr lang="en-US" altLang="en-US" sz="1000">
                <a:latin typeface="Arial" panose="020B0604020202020204" pitchFamily="34" charset="0"/>
                <a:cs typeface="Arial" panose="020B0604020202020204" pitchFamily="34" charset="0"/>
              </a:rPr>
              <a:t>.  Basically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“smaller” than </a:t>
            </a:r>
            <a:r>
              <a:rPr lang="en-US" altLang="en-US" sz="1000">
                <a:solidFill>
                  <a:srgbClr val="000000"/>
                </a:solidFill>
                <a:latin typeface="Courier New" panose="02070309020205020404" pitchFamily="49" charset="0"/>
                <a:cs typeface="Arial" panose="020B0604020202020204" pitchFamily="34" charset="0"/>
              </a:rPr>
              <a:t>word2</a:t>
            </a:r>
            <a:r>
              <a:rPr lang="en-US" altLang="en-US" sz="1000">
                <a:latin typeface="Arial" panose="020B0604020202020204" pitchFamily="34" charset="0"/>
                <a:cs typeface="Arial" panose="020B0604020202020204" pitchFamily="34" charset="0"/>
              </a:rPr>
              <a:t>, the result is negative, and if </a:t>
            </a:r>
            <a:r>
              <a:rPr lang="en-US" altLang="en-US" sz="1000">
                <a:solidFill>
                  <a:srgbClr val="000000"/>
                </a:solidFill>
                <a:latin typeface="Courier New" panose="02070309020205020404" pitchFamily="49" charset="0"/>
                <a:cs typeface="Arial" panose="020B0604020202020204" pitchFamily="34" charset="0"/>
              </a:rPr>
              <a:t>word1</a:t>
            </a:r>
            <a:r>
              <a:rPr lang="en-US" altLang="en-US" sz="1000">
                <a:latin typeface="Arial" panose="020B0604020202020204" pitchFamily="34" charset="0"/>
                <a:cs typeface="Arial" panose="020B0604020202020204" pitchFamily="34" charset="0"/>
              </a:rPr>
              <a:t> is “larger” the result is positive.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 returns 0 whenever </a:t>
            </a:r>
            <a:r>
              <a:rPr lang="en-US" altLang="en-US" sz="1000">
                <a:solidFill>
                  <a:srgbClr val="000000"/>
                </a:solidFill>
                <a:latin typeface="Courier New" panose="02070309020205020404" pitchFamily="49" charset="0"/>
                <a:cs typeface="Arial" panose="020B0604020202020204" pitchFamily="34" charset="0"/>
              </a:rPr>
              <a:t>equals</a:t>
            </a:r>
            <a:r>
              <a:rPr lang="en-US" altLang="en-US" sz="1000">
                <a:latin typeface="Arial" panose="020B0604020202020204" pitchFamily="34" charset="0"/>
                <a:cs typeface="Arial" panose="020B0604020202020204" pitchFamily="34" charset="0"/>
              </a:rPr>
              <a:t> returns </a:t>
            </a:r>
            <a:r>
              <a:rPr lang="en-US" altLang="en-US" sz="1000">
                <a:solidFill>
                  <a:srgbClr val="000000"/>
                </a:solidFill>
                <a:latin typeface="Courier New" panose="02070309020205020404" pitchFamily="49" charset="0"/>
                <a:cs typeface="Arial" panose="020B0604020202020204" pitchFamily="34" charset="0"/>
              </a:rPr>
              <a:t>true</a:t>
            </a:r>
            <a:r>
              <a:rPr lang="en-US" altLang="en-US" sz="1000">
                <a:latin typeface="Arial" panose="020B0604020202020204" pitchFamily="34" charset="0"/>
                <a:cs typeface="Arial" panose="020B0604020202020204" pitchFamily="34" charset="0"/>
              </a:rPr>
              <a:t>.</a:t>
            </a:r>
          </a:p>
          <a:p>
            <a:pPr eaLnBrk="1" hangingPunct="1">
              <a:spcBef>
                <a:spcPct val="0"/>
              </a:spcBef>
            </a:pPr>
            <a:endParaRPr lang="en-US" altLang="en-US" sz="1000">
              <a:latin typeface="Arial" panose="020B0604020202020204" pitchFamily="34" charset="0"/>
              <a:cs typeface="Arial" panose="020B0604020202020204" pitchFamily="34" charset="0"/>
            </a:endParaRPr>
          </a:p>
          <a:p>
            <a:pPr eaLnBrk="1" hangingPunct="1">
              <a:spcBef>
                <a:spcPct val="0"/>
              </a:spcBef>
            </a:pPr>
            <a:r>
              <a:rPr lang="en-US" altLang="en-US" sz="1000">
                <a:latin typeface="Arial" panose="020B0604020202020204" pitchFamily="34" charset="0"/>
                <a:cs typeface="Arial" panose="020B0604020202020204" pitchFamily="34" charset="0"/>
              </a:rPr>
              <a:t>Here is how Java docs describe </a:t>
            </a:r>
            <a:r>
              <a:rPr lang="en-US" altLang="en-US" sz="1000">
                <a:solidFill>
                  <a:srgbClr val="000000"/>
                </a:solidFill>
                <a:latin typeface="Courier New" panose="02070309020205020404" pitchFamily="49" charset="0"/>
                <a:cs typeface="Arial" panose="020B0604020202020204" pitchFamily="34" charset="0"/>
              </a:rPr>
              <a:t>compareTo</a:t>
            </a:r>
            <a:r>
              <a:rPr lang="en-US" altLang="en-US" sz="1000">
                <a:latin typeface="Arial" panose="020B0604020202020204" pitchFamily="34" charset="0"/>
                <a:cs typeface="Arial" panose="020B0604020202020204" pitchFamily="34" charset="0"/>
              </a:rPr>
              <a:t>:</a:t>
            </a:r>
            <a:endParaRPr lang="en-US" altLang="en-US" sz="900">
              <a:latin typeface="Arial" panose="020B0604020202020204" pitchFamily="34" charset="0"/>
              <a:cs typeface="Arial" panose="020B0604020202020204" pitchFamily="34" charset="0"/>
            </a:endParaRPr>
          </a:p>
          <a:p>
            <a:pPr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Compares two strings lexicographically. The comparison is based on the Unicode value of each character in the strings. The character sequence represented by this String object is compared lexicographically to the character sequence represented by the argument string. The result is a negative integer if this String object lexicographically precedes the argument string. The result is a positive integer if this String object lexicographically follows the argument string. The result is zero if the strings are equal; compareTo returns 0 exactly when the equals(Object) method would return true.</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This is the definition of lexicographic ordering. If two strings are different, then either they have different characters at some index that is a valid index for both strings, or their lengths are different, or both. If they have different characters at one or more index positions, let k be the smallest such index; then the string whose character at position k has the smaller value, as determined by using the &lt; operator, lexicographically precedes the other string. In this case, compareTo returns the difference of the two character values at position k in the two string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t</a:t>
            </a:r>
            <a:r>
              <a:rPr lang="en-US" altLang="en-US" sz="900">
                <a:solidFill>
                  <a:srgbClr val="000000"/>
                </a:solidFill>
                <a:latin typeface="Courier New" panose="02070309020205020404" pitchFamily="49" charset="0"/>
                <a:cs typeface="Arial" panose="020B0604020202020204" pitchFamily="34" charset="0"/>
              </a:rPr>
              <a:t>his.charAt(k)-anotherString.charAt(k)</a:t>
            </a:r>
            <a:endParaRPr lang="en-US" altLang="en-US" sz="900">
              <a:latin typeface="Arial" panose="020B0604020202020204" pitchFamily="34" charset="0"/>
              <a:cs typeface="Arial" panose="020B0604020202020204" pitchFamily="34" charset="0"/>
            </a:endParaRPr>
          </a:p>
          <a:p>
            <a:pPr lvl="2" eaLnBrk="1" hangingPunct="1">
              <a:spcBef>
                <a:spcPct val="0"/>
              </a:spcBef>
            </a:pPr>
            <a:r>
              <a:rPr lang="en-US" altLang="en-US" sz="900">
                <a:latin typeface="Arial" panose="020B0604020202020204" pitchFamily="34" charset="0"/>
                <a:cs typeface="Arial" panose="020B0604020202020204" pitchFamily="34" charset="0"/>
              </a:rPr>
              <a:t> </a:t>
            </a:r>
          </a:p>
          <a:p>
            <a:pPr lvl="2" eaLnBrk="1" hangingPunct="1">
              <a:spcBef>
                <a:spcPct val="0"/>
              </a:spcBef>
            </a:pPr>
            <a:r>
              <a:rPr lang="en-US" altLang="en-US" sz="900">
                <a:latin typeface="Arial" panose="020B0604020202020204" pitchFamily="34" charset="0"/>
                <a:cs typeface="Arial" panose="020B0604020202020204" pitchFamily="34" charset="0"/>
              </a:rPr>
              <a:t>If there is no index position at which they differ, then the shorter string lexicographically precedes the longer string. In this case, compareTo returns the difference of the lengths of the strings — that is, the value: </a:t>
            </a:r>
          </a:p>
          <a:p>
            <a:pPr lvl="2" eaLnBrk="1" hangingPunct="1">
              <a:spcBef>
                <a:spcPct val="0"/>
              </a:spcBef>
            </a:pPr>
            <a:endParaRPr lang="en-US" altLang="en-US" sz="900">
              <a:latin typeface="Arial" panose="020B0604020202020204" pitchFamily="34" charset="0"/>
              <a:cs typeface="Arial" panose="020B0604020202020204" pitchFamily="34" charset="0"/>
            </a:endParaRPr>
          </a:p>
          <a:p>
            <a:pPr eaLnBrk="1" hangingPunct="1">
              <a:spcBef>
                <a:spcPct val="0"/>
              </a:spcBef>
            </a:pPr>
            <a:r>
              <a:rPr lang="en-US" altLang="en-US" sz="900">
                <a:solidFill>
                  <a:srgbClr val="000000"/>
                </a:solidFill>
                <a:latin typeface="Courier New" panose="02070309020205020404" pitchFamily="49" charset="0"/>
                <a:cs typeface="Arial" panose="020B0604020202020204" pitchFamily="34" charset="0"/>
              </a:rPr>
              <a:t>	this.length()-anotherString.length()</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227B357-56CC-446A-9EE9-B4F00377D1F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F2ECC09-E7F3-40B8-A2F8-9D9602D249A7}" type="slidenum">
              <a:rPr lang="en-US" altLang="en-US"/>
              <a:pPr eaLnBrk="1" hangingPunct="1"/>
              <a:t>49</a:t>
            </a:fld>
            <a:endParaRPr lang="en-US" altLang="en-US"/>
          </a:p>
        </p:txBody>
      </p:sp>
      <p:sp>
        <p:nvSpPr>
          <p:cNvPr id="88067" name="Rectangle 2">
            <a:extLst>
              <a:ext uri="{FF2B5EF4-FFF2-40B4-BE49-F238E27FC236}">
                <a16:creationId xmlns:a16="http://schemas.microsoft.com/office/drawing/2014/main" id="{1C951E23-7D12-4C52-88AC-1CE77198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8" name="Rectangle 3">
            <a:extLst>
              <a:ext uri="{FF2B5EF4-FFF2-40B4-BE49-F238E27FC236}">
                <a16:creationId xmlns:a16="http://schemas.microsoft.com/office/drawing/2014/main" id="{7431791E-44EC-4528-A774-1D358CED52C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extLst>
      <p:ext uri="{BB962C8B-B14F-4D97-AF65-F5344CB8AC3E}">
        <p14:creationId xmlns:p14="http://schemas.microsoft.com/office/powerpoint/2010/main" val="68501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744171-2C92-4B7E-8663-7252B9037F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005207-FB47-4491-8B11-A30F059E1509}" type="slidenum">
              <a:rPr lang="en-US" altLang="en-US"/>
              <a:pPr eaLnBrk="1" hangingPunct="1"/>
              <a:t>50</a:t>
            </a:fld>
            <a:endParaRPr lang="en-US" altLang="en-US"/>
          </a:p>
        </p:txBody>
      </p:sp>
      <p:sp>
        <p:nvSpPr>
          <p:cNvPr id="86019" name="Rectangle 2">
            <a:extLst>
              <a:ext uri="{FF2B5EF4-FFF2-40B4-BE49-F238E27FC236}">
                <a16:creationId xmlns:a16="http://schemas.microsoft.com/office/drawing/2014/main" id="{6F613B35-9362-495F-B581-9A9D22606ED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20" name="Rectangle 3">
            <a:extLst>
              <a:ext uri="{FF2B5EF4-FFF2-40B4-BE49-F238E27FC236}">
                <a16:creationId xmlns:a16="http://schemas.microsoft.com/office/drawing/2014/main" id="{70980541-7193-49C8-A5B7-D3A2091BE17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352D4187-E0B5-4217-9593-F5D4C92E64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075C5B-57A4-4D9D-A8BD-C7C0443C3D33}" type="slidenum">
              <a:rPr lang="en-US" altLang="en-US"/>
              <a:pPr eaLnBrk="1" hangingPunct="1"/>
              <a:t>51</a:t>
            </a:fld>
            <a:endParaRPr lang="en-US" altLang="en-US"/>
          </a:p>
        </p:txBody>
      </p:sp>
      <p:sp>
        <p:nvSpPr>
          <p:cNvPr id="87043" name="Rectangle 2">
            <a:extLst>
              <a:ext uri="{FF2B5EF4-FFF2-40B4-BE49-F238E27FC236}">
                <a16:creationId xmlns:a16="http://schemas.microsoft.com/office/drawing/2014/main" id="{06741AAF-D0A6-4CCB-AED6-C72B273360F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4" name="Rectangle 3">
            <a:extLst>
              <a:ext uri="{FF2B5EF4-FFF2-40B4-BE49-F238E27FC236}">
                <a16:creationId xmlns:a16="http://schemas.microsoft.com/office/drawing/2014/main" id="{A5E4C1FA-E9EF-486A-9486-2303B92236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latin typeface="Arial" panose="020B0604020202020204" pitchFamily="34" charset="0"/>
                <a:cs typeface="Arial" panose="020B0604020202020204" pitchFamily="34" charset="0"/>
              </a:rPr>
              <a:t>Note that these methods do not change the string word1 but create and return a new string.</a:t>
            </a:r>
          </a:p>
          <a:p>
            <a:pPr eaLnBrk="1" hangingPunct="1">
              <a:spcBef>
                <a:spcPct val="0"/>
              </a:spcBef>
            </a:pPr>
            <a:endParaRPr lang="en-US" altLang="en-US">
              <a:latin typeface="Arial" panose="020B0604020202020204" pitchFamily="34" charset="0"/>
              <a:cs typeface="Arial" panose="020B0604020202020204" pitchFamily="34" charset="0"/>
            </a:endParaRPr>
          </a:p>
          <a:p>
            <a:pPr eaLnBrk="1" hangingPunct="1">
              <a:spcBef>
                <a:spcPct val="0"/>
              </a:spcBef>
            </a:pPr>
            <a:r>
              <a:rPr lang="en-US" altLang="en-US">
                <a:solidFill>
                  <a:srgbClr val="000000"/>
                </a:solidFill>
                <a:latin typeface="Courier New" panose="02070309020205020404" pitchFamily="49" charset="0"/>
                <a:cs typeface="Arial" panose="020B0604020202020204" pitchFamily="34" charset="0"/>
              </a:rPr>
              <a:t>trim()</a:t>
            </a:r>
            <a:r>
              <a:rPr lang="en-US" altLang="en-US">
                <a:latin typeface="Arial" panose="020B0604020202020204" pitchFamily="34" charset="0"/>
                <a:cs typeface="Arial" panose="020B0604020202020204" pitchFamily="34" charset="0"/>
              </a:rPr>
              <a:t> only removes whitespace at the ends of the string, not in the middle.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3429000"/>
            <a:ext cx="7086600" cy="1752600"/>
          </a:xfrm>
        </p:spPr>
        <p:txBody>
          <a:bodyPr/>
          <a:lstStyle>
            <a:lvl1pPr marL="0" indent="0" algn="l">
              <a:buNone/>
              <a:defRPr>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cxnSp>
        <p:nvCxnSpPr>
          <p:cNvPr id="7" name="Straight Connector 6"/>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839322" y="3352800"/>
            <a:ext cx="7056784" cy="0"/>
          </a:xfrm>
          <a:prstGeom prst="line">
            <a:avLst/>
          </a:prstGeom>
          <a:ln>
            <a:solidFill>
              <a:schemeClr val="accent6"/>
            </a:solidFill>
          </a:ln>
        </p:spPr>
        <p:style>
          <a:lnRef idx="3">
            <a:schemeClr val="accent6"/>
          </a:lnRef>
          <a:fillRef idx="0">
            <a:schemeClr val="accent6"/>
          </a:fillRef>
          <a:effectRef idx="2">
            <a:schemeClr val="accent6"/>
          </a:effectRef>
          <a:fontRef idx="minor">
            <a:schemeClr val="tx1"/>
          </a:fontRef>
        </p:style>
      </p:cxn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Subtitle 2"/>
          <p:cNvSpPr txBox="1">
            <a:spLocks/>
          </p:cNvSpPr>
          <p:nvPr/>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4" name="Straight Connector 13"/>
          <p:cNvCxnSpPr/>
          <p:nvPr/>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Subtitle 2"/>
          <p:cNvSpPr txBox="1">
            <a:spLocks/>
          </p:cNvSpPr>
          <p:nvPr userDrawn="1"/>
        </p:nvSpPr>
        <p:spPr>
          <a:xfrm>
            <a:off x="1375935" y="3886200"/>
            <a:ext cx="6400800" cy="17526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rgbClr val="C000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US" dirty="0"/>
          </a:p>
        </p:txBody>
      </p:sp>
      <p:cxnSp>
        <p:nvCxnSpPr>
          <p:cNvPr id="16" name="Straight Connector 15"/>
          <p:cNvCxnSpPr/>
          <p:nvPr userDrawn="1"/>
        </p:nvCxnSpPr>
        <p:spPr>
          <a:xfrm>
            <a:off x="1043608" y="3352800"/>
            <a:ext cx="7056784" cy="0"/>
          </a:xfrm>
          <a:prstGeom prst="line">
            <a:avLst/>
          </a:prstGeom>
          <a:ln>
            <a:solidFill>
              <a:schemeClr val="accent5"/>
            </a:solidFill>
          </a:ln>
        </p:spPr>
        <p:style>
          <a:lnRef idx="3">
            <a:schemeClr val="accent6"/>
          </a:lnRef>
          <a:fillRef idx="0">
            <a:schemeClr val="accent6"/>
          </a:fillRef>
          <a:effectRef idx="2">
            <a:schemeClr val="accent6"/>
          </a:effectRef>
          <a:fontRef idx="minor">
            <a:schemeClr val="tx1"/>
          </a:fontRef>
        </p:style>
      </p:cxnSp>
      <p:sp>
        <p:nvSpPr>
          <p:cNvPr id="17" name="TextBox 16"/>
          <p:cNvSpPr txBox="1"/>
          <p:nvPr userDrawn="1"/>
        </p:nvSpPr>
        <p:spPr>
          <a:xfrm>
            <a:off x="4556070" y="5562600"/>
            <a:ext cx="4572000" cy="1015663"/>
          </a:xfrm>
          <a:prstGeom prst="rect">
            <a:avLst/>
          </a:prstGeom>
          <a:noFill/>
        </p:spPr>
        <p:txBody>
          <a:bodyPr wrap="square" rtlCol="0">
            <a:spAutoFit/>
          </a:bodyPr>
          <a:lstStyle/>
          <a:p>
            <a:pPr algn="r"/>
            <a:r>
              <a:rPr lang="en-US" sz="2000" b="0" dirty="0">
                <a:solidFill>
                  <a:srgbClr val="002060"/>
                </a:solidFill>
                <a:latin typeface="Arial Rounded MT Bold" pitchFamily="34" charset="0"/>
              </a:rPr>
              <a:t>Created By: 		</a:t>
            </a:r>
          </a:p>
          <a:p>
            <a:pPr algn="r"/>
            <a:r>
              <a:rPr lang="en-US" sz="2000" b="0" dirty="0">
                <a:solidFill>
                  <a:srgbClr val="002060"/>
                </a:solidFill>
                <a:latin typeface="Arial Rounded MT Bold" pitchFamily="34" charset="0"/>
              </a:rPr>
              <a:t>Kumar Vishal</a:t>
            </a:r>
          </a:p>
          <a:p>
            <a:pPr algn="r"/>
            <a:r>
              <a:rPr lang="en-US" sz="2000" b="0" dirty="0">
                <a:solidFill>
                  <a:srgbClr val="002060"/>
                </a:solidFill>
                <a:latin typeface="Arial Rounded MT Bold" pitchFamily="34" charset="0"/>
              </a:rPr>
              <a:t>		(SCA),</a:t>
            </a:r>
            <a:r>
              <a:rPr lang="en-US" sz="2000" b="0" baseline="0" dirty="0">
                <a:solidFill>
                  <a:srgbClr val="002060"/>
                </a:solidFill>
                <a:latin typeface="Arial Rounded MT Bold" pitchFamily="34" charset="0"/>
              </a:rPr>
              <a:t> LPU</a:t>
            </a:r>
            <a:endParaRPr lang="en-US" sz="2000" b="0" dirty="0">
              <a:solidFill>
                <a:srgbClr val="002060"/>
              </a:solidFill>
              <a:latin typeface="Arial Rounded MT Bold"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635818"/>
            <a:ext cx="1808162" cy="32972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3250" y="5958408"/>
            <a:ext cx="7155254" cy="89959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endParaRPr lang="en-IN" sz="1400" dirty="0">
              <a:solidFill>
                <a:schemeClr val="tx1">
                  <a:lumMod val="65000"/>
                  <a:lumOff val="35000"/>
                </a:schemeClr>
              </a:solidFill>
            </a:endParaRPr>
          </a:p>
        </p:txBody>
      </p:sp>
      <p:cxnSp>
        <p:nvCxnSpPr>
          <p:cNvPr id="9" name="Straight Connector 8"/>
          <p:cNvCxnSpPr/>
          <p:nvPr/>
        </p:nvCxnSpPr>
        <p:spPr>
          <a:xfrm>
            <a:off x="755576" y="4077072"/>
            <a:ext cx="7056784" cy="0"/>
          </a:xfrm>
          <a:prstGeom prst="line">
            <a:avLst/>
          </a:prstGeom>
        </p:spPr>
        <p:style>
          <a:lnRef idx="3">
            <a:schemeClr val="accent6"/>
          </a:lnRef>
          <a:fillRef idx="0">
            <a:schemeClr val="accent6"/>
          </a:fillRef>
          <a:effectRef idx="2">
            <a:schemeClr val="accent6"/>
          </a:effectRef>
          <a:fontRef idx="minor">
            <a:schemeClr val="tx1"/>
          </a:fontRef>
        </p:style>
      </p:cxnSp>
      <p:sp>
        <p:nvSpPr>
          <p:cNvPr id="10" name="Title 1"/>
          <p:cNvSpPr>
            <a:spLocks noGrp="1"/>
          </p:cNvSpPr>
          <p:nvPr>
            <p:ph type="title" hasCustomPrompt="1"/>
          </p:nvPr>
        </p:nvSpPr>
        <p:spPr>
          <a:xfrm>
            <a:off x="685800" y="4114800"/>
            <a:ext cx="7155254" cy="1600200"/>
          </a:xfrm>
        </p:spPr>
        <p:txBody>
          <a:bodyPr anchor="t">
            <a:noAutofit/>
          </a:bodyPr>
          <a:lstStyle>
            <a:lvl1pPr algn="r">
              <a:defRPr>
                <a:solidFill>
                  <a:srgbClr val="C00000"/>
                </a:solidFill>
              </a:defRPr>
            </a:lvl1pPr>
          </a:lstStyle>
          <a:p>
            <a:pPr algn="r"/>
            <a:r>
              <a:rPr lang="en-US" sz="3600" dirty="0">
                <a:solidFill>
                  <a:srgbClr val="C00000"/>
                </a:solidFill>
              </a:rPr>
              <a:t>Next Class:</a:t>
            </a:r>
            <a:endParaRPr lang="en-IN" sz="1400" dirty="0">
              <a:solidFill>
                <a:schemeClr val="tx1">
                  <a:lumMod val="95000"/>
                  <a:lumOff val="5000"/>
                </a:scheme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244"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Content Placeholder 5"/>
          <p:cNvSpPr>
            <a:spLocks noGrp="1"/>
          </p:cNvSpPr>
          <p:nvPr>
            <p:ph sz="quarter" idx="12"/>
          </p:nvPr>
        </p:nvSpPr>
        <p:spPr>
          <a:xfrm>
            <a:off x="0" y="685800"/>
            <a:ext cx="6400800" cy="5486400"/>
          </a:xfrm>
          <a:solidFill>
            <a:srgbClr val="FFE593"/>
          </a:solidFill>
        </p:spPr>
        <p:txBody>
          <a:bodyPr>
            <a:normAutofit/>
          </a:bodyPr>
          <a:lstStyle>
            <a:lvl1pPr marL="0" indent="0">
              <a:spcBef>
                <a:spcPts val="0"/>
              </a:spcBef>
              <a:buNone/>
              <a:defRPr sz="1800" b="1">
                <a:solidFill>
                  <a:schemeClr val="tx1"/>
                </a:solidFill>
                <a:latin typeface="Courier New" pitchFamily="49" charset="0"/>
                <a:cs typeface="Courier New" pitchFamily="49" charset="0"/>
              </a:defRPr>
            </a:lvl1pPr>
            <a:lvl2pPr marL="0" indent="0">
              <a:spcBef>
                <a:spcPts val="0"/>
              </a:spcBef>
              <a:buNone/>
              <a:defRPr sz="1800" b="1">
                <a:solidFill>
                  <a:schemeClr val="tx1"/>
                </a:solidFill>
                <a:latin typeface="Courier New" pitchFamily="49" charset="0"/>
                <a:cs typeface="Courier New" pitchFamily="49" charset="0"/>
              </a:defRPr>
            </a:lvl2pPr>
            <a:lvl3pPr marL="0" indent="0">
              <a:spcBef>
                <a:spcPts val="0"/>
              </a:spcBef>
              <a:buNone/>
              <a:defRPr sz="1800" b="1">
                <a:solidFill>
                  <a:schemeClr val="tx1"/>
                </a:solidFill>
                <a:latin typeface="Courier New" pitchFamily="49" charset="0"/>
                <a:cs typeface="Courier New" pitchFamily="49" charset="0"/>
              </a:defRPr>
            </a:lvl3pPr>
            <a:lvl4pPr marL="0" indent="0">
              <a:spcBef>
                <a:spcPts val="0"/>
              </a:spcBef>
              <a:buNone/>
              <a:defRPr sz="1800" b="1">
                <a:solidFill>
                  <a:schemeClr val="tx1"/>
                </a:solidFill>
                <a:latin typeface="Courier New" pitchFamily="49" charset="0"/>
                <a:cs typeface="Courier New" pitchFamily="49" charset="0"/>
              </a:defRPr>
            </a:lvl4pPr>
            <a:lvl5pPr marL="0" indent="0">
              <a:spcBef>
                <a:spcPts val="0"/>
              </a:spcBef>
              <a:buNone/>
              <a:defRPr sz="1800" b="1">
                <a:solidFill>
                  <a:schemeClr val="tx1"/>
                </a:solidFill>
                <a:latin typeface="Courier New" pitchFamily="49" charset="0"/>
                <a:cs typeface="Courier New"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7"/>
          <p:cNvSpPr>
            <a:spLocks noGrp="1"/>
          </p:cNvSpPr>
          <p:nvPr>
            <p:ph sz="quarter" idx="13"/>
          </p:nvPr>
        </p:nvSpPr>
        <p:spPr>
          <a:xfrm>
            <a:off x="6553200" y="685800"/>
            <a:ext cx="2590800" cy="5486400"/>
          </a:xfrm>
        </p:spPr>
        <p:txBody>
          <a:bodyPr>
            <a:noAutofit/>
          </a:bodyPr>
          <a:lstStyle>
            <a:lvl1pPr marL="0" indent="0">
              <a:spcBef>
                <a:spcPts val="0"/>
              </a:spcBef>
              <a:buNone/>
              <a:defRPr sz="2800">
                <a:solidFill>
                  <a:schemeClr val="accent1"/>
                </a:solidFill>
              </a:defRPr>
            </a:lvl1pPr>
            <a:lvl2pPr marL="0" indent="0">
              <a:spcBef>
                <a:spcPts val="0"/>
              </a:spcBef>
              <a:buNone/>
              <a:defRPr sz="2800">
                <a:solidFill>
                  <a:schemeClr val="accent1"/>
                </a:solidFill>
              </a:defRPr>
            </a:lvl2pPr>
            <a:lvl3pPr marL="0" indent="0">
              <a:spcBef>
                <a:spcPts val="0"/>
              </a:spcBef>
              <a:buNone/>
              <a:defRPr sz="2800">
                <a:solidFill>
                  <a:schemeClr val="accent1"/>
                </a:solidFill>
              </a:defRPr>
            </a:lvl3pPr>
            <a:lvl4pPr marL="0" indent="0">
              <a:spcBef>
                <a:spcPts val="0"/>
              </a:spcBef>
              <a:buNone/>
              <a:defRPr sz="2800">
                <a:solidFill>
                  <a:schemeClr val="accent1"/>
                </a:solidFill>
              </a:defRPr>
            </a:lvl4pPr>
            <a:lvl5pPr marL="0" indent="0">
              <a:spcBef>
                <a:spcPts val="0"/>
              </a:spcBef>
              <a:buNone/>
              <a:defRPr sz="28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AA50A39-3B90-4D5A-B834-75CF561CCE27}"/>
              </a:ext>
            </a:extLst>
          </p:cNvPr>
          <p:cNvSpPr>
            <a:spLocks noGrp="1"/>
          </p:cNvSpPr>
          <p:nvPr>
            <p:ph type="dt" sz="half" idx="10"/>
          </p:nvPr>
        </p:nvSpPr>
        <p:spPr/>
        <p:txBody>
          <a:bodyPr/>
          <a:lstStyle>
            <a:lvl1pPr>
              <a:defRPr/>
            </a:lvl1pPr>
          </a:lstStyle>
          <a:p>
            <a:pPr>
              <a:defRPr/>
            </a:pPr>
            <a:fld id="{5C64573B-BF34-4D21-BA93-155454834B02}" type="datetimeFigureOut">
              <a:rPr lang="en-US"/>
              <a:pPr>
                <a:defRPr/>
              </a:pPr>
              <a:t>1/24/2023</a:t>
            </a:fld>
            <a:endParaRPr lang="en-US"/>
          </a:p>
        </p:txBody>
      </p:sp>
      <p:sp>
        <p:nvSpPr>
          <p:cNvPr id="8" name="Footer Placeholder 4">
            <a:extLst>
              <a:ext uri="{FF2B5EF4-FFF2-40B4-BE49-F238E27FC236}">
                <a16:creationId xmlns:a16="http://schemas.microsoft.com/office/drawing/2014/main" id="{D8417A41-4FFA-4F03-9B85-E68A31A03708}"/>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4E79769-B302-4A22-BDAF-296957D24076}"/>
              </a:ext>
            </a:extLst>
          </p:cNvPr>
          <p:cNvSpPr>
            <a:spLocks noGrp="1"/>
          </p:cNvSpPr>
          <p:nvPr>
            <p:ph type="sldNum" sz="quarter" idx="12"/>
          </p:nvPr>
        </p:nvSpPr>
        <p:spPr/>
        <p:txBody>
          <a:bodyPr/>
          <a:lstStyle>
            <a:lvl1pPr>
              <a:defRPr/>
            </a:lvl1pPr>
          </a:lstStyle>
          <a:p>
            <a:pPr>
              <a:defRPr/>
            </a:pPr>
            <a:fld id="{0F7C275D-E8A1-48D7-B235-3FEA4453D403}" type="slidenum">
              <a:rPr lang="en-US" altLang="en-US"/>
              <a:pPr>
                <a:defRPr/>
              </a:pPr>
              <a:t>‹#›</a:t>
            </a:fld>
            <a:endParaRPr lang="en-US" altLang="en-US"/>
          </a:p>
        </p:txBody>
      </p:sp>
    </p:spTree>
    <p:extLst>
      <p:ext uri="{BB962C8B-B14F-4D97-AF65-F5344CB8AC3E}">
        <p14:creationId xmlns:p14="http://schemas.microsoft.com/office/powerpoint/2010/main" val="391787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D8C2E9B-1170-4774-A6A8-BCE936A37667}"/>
              </a:ext>
            </a:extLst>
          </p:cNvPr>
          <p:cNvSpPr>
            <a:spLocks noGrp="1"/>
          </p:cNvSpPr>
          <p:nvPr>
            <p:ph type="dt" sz="half" idx="10"/>
          </p:nvPr>
        </p:nvSpPr>
        <p:spPr/>
        <p:txBody>
          <a:bodyPr/>
          <a:lstStyle>
            <a:lvl1pPr>
              <a:defRPr/>
            </a:lvl1pPr>
          </a:lstStyle>
          <a:p>
            <a:pPr>
              <a:defRPr/>
            </a:pPr>
            <a:fld id="{CAE0E02B-1EB3-4521-A311-91C34ADB4EE2}" type="datetimeFigureOut">
              <a:rPr lang="en-US"/>
              <a:pPr>
                <a:defRPr/>
              </a:pPr>
              <a:t>1/24/2023</a:t>
            </a:fld>
            <a:endParaRPr lang="en-US"/>
          </a:p>
        </p:txBody>
      </p:sp>
      <p:sp>
        <p:nvSpPr>
          <p:cNvPr id="3" name="Footer Placeholder 4">
            <a:extLst>
              <a:ext uri="{FF2B5EF4-FFF2-40B4-BE49-F238E27FC236}">
                <a16:creationId xmlns:a16="http://schemas.microsoft.com/office/drawing/2014/main" id="{7225E9BF-B73E-4759-AC23-24E4C209FB5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CCB7C137-B20A-4E48-ABF6-208655D952E2}"/>
              </a:ext>
            </a:extLst>
          </p:cNvPr>
          <p:cNvSpPr>
            <a:spLocks noGrp="1"/>
          </p:cNvSpPr>
          <p:nvPr>
            <p:ph type="sldNum" sz="quarter" idx="12"/>
          </p:nvPr>
        </p:nvSpPr>
        <p:spPr/>
        <p:txBody>
          <a:bodyPr/>
          <a:lstStyle>
            <a:lvl1pPr>
              <a:defRPr/>
            </a:lvl1pPr>
          </a:lstStyle>
          <a:p>
            <a:pPr>
              <a:defRPr/>
            </a:pPr>
            <a:fld id="{744733F3-BB1C-4ECA-9E0F-01E09BB4417C}" type="slidenum">
              <a:rPr lang="en-US" altLang="en-US"/>
              <a:pPr>
                <a:defRPr/>
              </a:pPr>
              <a:t>‹#›</a:t>
            </a:fld>
            <a:endParaRPr lang="en-US" altLang="en-US"/>
          </a:p>
        </p:txBody>
      </p:sp>
    </p:spTree>
    <p:extLst>
      <p:ext uri="{BB962C8B-B14F-4D97-AF65-F5344CB8AC3E}">
        <p14:creationId xmlns:p14="http://schemas.microsoft.com/office/powerpoint/2010/main" val="257377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119" y="0"/>
            <a:ext cx="912495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9" r:id="rId6"/>
    <p:sldLayoutId id="2147483790" r:id="rId7"/>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accent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accent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accent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javaex/cap680/stringMethodReplace.jav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AA355-D7FC-4A03-918F-4B98F2636EBD}"/>
              </a:ext>
            </a:extLst>
          </p:cNvPr>
          <p:cNvSpPr>
            <a:spLocks noGrp="1"/>
          </p:cNvSpPr>
          <p:nvPr>
            <p:ph idx="1"/>
          </p:nvPr>
        </p:nvSpPr>
        <p:spPr>
          <a:xfrm>
            <a:off x="457200" y="685800"/>
            <a:ext cx="8229600" cy="5440363"/>
          </a:xfrm>
        </p:spPr>
        <p:txBody>
          <a:bodyPr>
            <a:normAutofit/>
          </a:bodyPr>
          <a:lstStyle/>
          <a:p>
            <a:pPr marL="0" indent="0">
              <a:buNone/>
            </a:pPr>
            <a:r>
              <a:rPr lang="en-US" dirty="0">
                <a:solidFill>
                  <a:srgbClr val="FF0000"/>
                </a:solidFill>
              </a:rPr>
              <a:t>Topics Covered</a:t>
            </a:r>
            <a:r>
              <a:rPr lang="en-US" b="0" i="0" dirty="0">
                <a:solidFill>
                  <a:srgbClr val="FF0000"/>
                </a:solidFill>
                <a:effectLst/>
              </a:rPr>
              <a:t>:</a:t>
            </a:r>
          </a:p>
          <a:p>
            <a:pPr>
              <a:buFont typeface="Wingdings" panose="05000000000000000000" pitchFamily="2" charset="2"/>
              <a:buChar char="ü"/>
            </a:pPr>
            <a:r>
              <a:rPr lang="en-US" sz="2800" dirty="0"/>
              <a:t>Introduction to Java : basic java concepts,</a:t>
            </a:r>
          </a:p>
          <a:p>
            <a:pPr>
              <a:buFont typeface="Wingdings" panose="05000000000000000000" pitchFamily="2" charset="2"/>
              <a:buChar char="ü"/>
            </a:pPr>
            <a:r>
              <a:rPr lang="en-US" sz="2800" dirty="0"/>
              <a:t> JDK, JRE and JVM, </a:t>
            </a:r>
          </a:p>
          <a:p>
            <a:pPr>
              <a:buFont typeface="Wingdings" panose="05000000000000000000" pitchFamily="2" charset="2"/>
              <a:buChar char="ü"/>
            </a:pPr>
            <a:r>
              <a:rPr lang="en-US" sz="2800" dirty="0"/>
              <a:t>wrapper classes, </a:t>
            </a:r>
          </a:p>
          <a:p>
            <a:pPr>
              <a:buFont typeface="Wingdings" panose="05000000000000000000" pitchFamily="2" charset="2"/>
              <a:buChar char="ü"/>
            </a:pPr>
            <a:r>
              <a:rPr lang="en-US" sz="2800" dirty="0"/>
              <a:t>inner and nested classes, </a:t>
            </a:r>
          </a:p>
          <a:p>
            <a:pPr>
              <a:buFont typeface="Wingdings" panose="05000000000000000000" pitchFamily="2" charset="2"/>
              <a:buChar char="ü"/>
            </a:pPr>
            <a:r>
              <a:rPr lang="en-US" sz="2800" dirty="0"/>
              <a:t>working with arrays and strings,</a:t>
            </a:r>
          </a:p>
          <a:p>
            <a:pPr>
              <a:buFont typeface="Wingdings" panose="05000000000000000000" pitchFamily="2" charset="2"/>
              <a:buChar char="ü"/>
            </a:pPr>
            <a:r>
              <a:rPr lang="en-US" sz="2800" dirty="0"/>
              <a:t> String, </a:t>
            </a:r>
            <a:r>
              <a:rPr lang="en-US" sz="2800" dirty="0" err="1"/>
              <a:t>StringBuffer</a:t>
            </a:r>
            <a:r>
              <a:rPr lang="en-US" sz="2800" dirty="0"/>
              <a:t> and StringBuilder classes,</a:t>
            </a:r>
          </a:p>
          <a:p>
            <a:pPr>
              <a:buFont typeface="Wingdings" panose="05000000000000000000" pitchFamily="2" charset="2"/>
              <a:buChar char="ü"/>
            </a:pPr>
            <a:r>
              <a:rPr lang="en-US" sz="2800" dirty="0"/>
              <a:t> access specifiers,</a:t>
            </a:r>
          </a:p>
          <a:p>
            <a:pPr>
              <a:buFont typeface="Wingdings" panose="05000000000000000000" pitchFamily="2" charset="2"/>
              <a:buChar char="ü"/>
            </a:pPr>
            <a:r>
              <a:rPr lang="en-US" sz="2800" dirty="0"/>
              <a:t> inheritance</a:t>
            </a:r>
            <a:br>
              <a:rPr lang="en-US" dirty="0"/>
            </a:br>
            <a:endParaRPr lang="en-US" dirty="0"/>
          </a:p>
        </p:txBody>
      </p:sp>
    </p:spTree>
    <p:extLst>
      <p:ext uri="{BB962C8B-B14F-4D97-AF65-F5344CB8AC3E}">
        <p14:creationId xmlns:p14="http://schemas.microsoft.com/office/powerpoint/2010/main" val="4271332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C65A-807B-40A9-A79B-60747ADD522D}"/>
              </a:ext>
            </a:extLst>
          </p:cNvPr>
          <p:cNvSpPr>
            <a:spLocks noGrp="1"/>
          </p:cNvSpPr>
          <p:nvPr>
            <p:ph type="title"/>
          </p:nvPr>
        </p:nvSpPr>
        <p:spPr/>
        <p:txBody>
          <a:bodyPr/>
          <a:lstStyle/>
          <a:p>
            <a:pPr algn="l"/>
            <a:r>
              <a:rPr lang="en-US" b="0" i="0" dirty="0">
                <a:solidFill>
                  <a:srgbClr val="000000"/>
                </a:solidFill>
                <a:effectLst/>
              </a:rPr>
              <a:t>Operators</a:t>
            </a:r>
            <a:endParaRPr lang="en-US" dirty="0"/>
          </a:p>
        </p:txBody>
      </p:sp>
      <p:pic>
        <p:nvPicPr>
          <p:cNvPr id="4" name="Picture 3">
            <a:extLst>
              <a:ext uri="{FF2B5EF4-FFF2-40B4-BE49-F238E27FC236}">
                <a16:creationId xmlns:a16="http://schemas.microsoft.com/office/drawing/2014/main" id="{C8F7C9D3-5CD6-4826-8BD5-D32A7DB0B8DB}"/>
              </a:ext>
            </a:extLst>
          </p:cNvPr>
          <p:cNvPicPr>
            <a:picLocks noChangeAspect="1"/>
          </p:cNvPicPr>
          <p:nvPr/>
        </p:nvPicPr>
        <p:blipFill>
          <a:blip r:embed="rId2"/>
          <a:stretch>
            <a:fillRect/>
          </a:stretch>
        </p:blipFill>
        <p:spPr>
          <a:xfrm>
            <a:off x="357187" y="1314450"/>
            <a:ext cx="8467596" cy="4248150"/>
          </a:xfrm>
          <a:prstGeom prst="rect">
            <a:avLst/>
          </a:prstGeom>
        </p:spPr>
      </p:pic>
    </p:spTree>
    <p:extLst>
      <p:ext uri="{BB962C8B-B14F-4D97-AF65-F5344CB8AC3E}">
        <p14:creationId xmlns:p14="http://schemas.microsoft.com/office/powerpoint/2010/main" val="2667414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3CE46CB-224F-4A4F-9F85-443A4B9B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75" y="1600200"/>
            <a:ext cx="7435850" cy="4322177"/>
          </a:xfrm>
          <a:prstGeom prst="rect">
            <a:avLst/>
          </a:prstGeom>
        </p:spPr>
      </p:pic>
    </p:spTree>
    <p:extLst>
      <p:ext uri="{BB962C8B-B14F-4D97-AF65-F5344CB8AC3E}">
        <p14:creationId xmlns:p14="http://schemas.microsoft.com/office/powerpoint/2010/main" val="4268057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D0CA-4424-48DE-B529-2F2B198ED42B}"/>
              </a:ext>
            </a:extLst>
          </p:cNvPr>
          <p:cNvSpPr>
            <a:spLocks noGrp="1"/>
          </p:cNvSpPr>
          <p:nvPr>
            <p:ph type="title"/>
          </p:nvPr>
        </p:nvSpPr>
        <p:spPr/>
        <p:txBody>
          <a:bodyPr/>
          <a:lstStyle/>
          <a:p>
            <a:r>
              <a:rPr lang="en-US" i="0" dirty="0">
                <a:solidFill>
                  <a:srgbClr val="222222"/>
                </a:solidFill>
                <a:effectLst/>
                <a:latin typeface="arial" panose="020B0604020202020204" pitchFamily="34" charset="0"/>
              </a:rPr>
              <a:t>Arithmetic operators</a:t>
            </a:r>
            <a:endParaRPr lang="en-US" dirty="0"/>
          </a:p>
        </p:txBody>
      </p:sp>
      <p:graphicFrame>
        <p:nvGraphicFramePr>
          <p:cNvPr id="4" name="Content Placeholder 3">
            <a:extLst>
              <a:ext uri="{FF2B5EF4-FFF2-40B4-BE49-F238E27FC236}">
                <a16:creationId xmlns:a16="http://schemas.microsoft.com/office/drawing/2014/main" id="{FEEA0921-EA9B-474D-AC8C-7416C5C676DB}"/>
              </a:ext>
            </a:extLst>
          </p:cNvPr>
          <p:cNvGraphicFramePr>
            <a:graphicFrameLocks noGrp="1"/>
          </p:cNvGraphicFramePr>
          <p:nvPr>
            <p:ph idx="1"/>
          </p:nvPr>
        </p:nvGraphicFramePr>
        <p:xfrm>
          <a:off x="1036090" y="1600200"/>
          <a:ext cx="7041109" cy="3530239"/>
        </p:xfrm>
        <a:graphic>
          <a:graphicData uri="http://schemas.openxmlformats.org/drawingml/2006/table">
            <a:tbl>
              <a:tblPr/>
              <a:tblGrid>
                <a:gridCol w="2104239">
                  <a:extLst>
                    <a:ext uri="{9D8B030D-6E8A-4147-A177-3AD203B41FA5}">
                      <a16:colId xmlns:a16="http://schemas.microsoft.com/office/drawing/2014/main" val="970190133"/>
                    </a:ext>
                  </a:extLst>
                </a:gridCol>
                <a:gridCol w="2541274">
                  <a:extLst>
                    <a:ext uri="{9D8B030D-6E8A-4147-A177-3AD203B41FA5}">
                      <a16:colId xmlns:a16="http://schemas.microsoft.com/office/drawing/2014/main" val="2401438009"/>
                    </a:ext>
                  </a:extLst>
                </a:gridCol>
                <a:gridCol w="2395596">
                  <a:extLst>
                    <a:ext uri="{9D8B030D-6E8A-4147-A177-3AD203B41FA5}">
                      <a16:colId xmlns:a16="http://schemas.microsoft.com/office/drawing/2014/main" val="895920321"/>
                    </a:ext>
                  </a:extLst>
                </a:gridCol>
              </a:tblGrid>
              <a:tr h="362077">
                <a:tc>
                  <a:txBody>
                    <a:bodyPr/>
                    <a:lstStyle/>
                    <a:p>
                      <a:pPr algn="l" fontAlgn="t"/>
                      <a:r>
                        <a:rPr lang="en-US" sz="2800">
                          <a:effectLst/>
                        </a:rPr>
                        <a:t>Operator</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20212384"/>
                  </a:ext>
                </a:extLst>
              </a:tr>
              <a:tr h="594841">
                <a:tc>
                  <a:txBody>
                    <a:bodyPr/>
                    <a:lstStyle/>
                    <a:p>
                      <a:pPr algn="l" fontAlgn="t"/>
                      <a:r>
                        <a:rPr lang="en-US" sz="2800" dirty="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Addition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2923026"/>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Subtraction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70854789"/>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Multiplication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51474170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Division</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263373938"/>
                  </a:ext>
                </a:extLst>
              </a:tr>
              <a:tr h="594841">
                <a:tc>
                  <a:txBody>
                    <a:bodyPr/>
                    <a:lstStyle/>
                    <a:p>
                      <a:pPr algn="l" fontAlgn="t"/>
                      <a:r>
                        <a:rPr lang="en-US" sz="2800">
                          <a:effectLst/>
                        </a:rPr>
                        <a:t>%</a:t>
                      </a:r>
                    </a:p>
                  </a:txBody>
                  <a:tcPr marL="129313"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Modulus</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 y</a:t>
                      </a:r>
                    </a:p>
                  </a:txBody>
                  <a:tcPr marL="64657" marR="64657" marT="64657" marB="64657">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739888442"/>
                  </a:ext>
                </a:extLst>
              </a:tr>
            </a:tbl>
          </a:graphicData>
        </a:graphic>
      </p:graphicFrame>
    </p:spTree>
    <p:extLst>
      <p:ext uri="{BB962C8B-B14F-4D97-AF65-F5344CB8AC3E}">
        <p14:creationId xmlns:p14="http://schemas.microsoft.com/office/powerpoint/2010/main" val="3765372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245-9EBE-4395-B0C0-4A8A46EC83D0}"/>
              </a:ext>
            </a:extLst>
          </p:cNvPr>
          <p:cNvSpPr>
            <a:spLocks noGrp="1"/>
          </p:cNvSpPr>
          <p:nvPr>
            <p:ph type="title"/>
          </p:nvPr>
        </p:nvSpPr>
        <p:spPr>
          <a:xfrm>
            <a:off x="457200" y="274638"/>
            <a:ext cx="8229600" cy="715962"/>
          </a:xfrm>
        </p:spPr>
        <p:txBody>
          <a:bodyPr>
            <a:normAutofit fontScale="90000"/>
          </a:bodyPr>
          <a:lstStyle/>
          <a:p>
            <a:br>
              <a:rPr lang="en-US" b="0" i="0" dirty="0">
                <a:solidFill>
                  <a:srgbClr val="000000"/>
                </a:solidFill>
                <a:effectLst/>
                <a:latin typeface="Segoe UI" panose="020B0502040204020203" pitchFamily="34" charset="0"/>
              </a:rPr>
            </a:br>
            <a:r>
              <a:rPr lang="en-US" b="0" i="0" dirty="0">
                <a:solidFill>
                  <a:srgbClr val="000000"/>
                </a:solidFill>
                <a:effectLst/>
                <a:latin typeface="Segoe UI" panose="020B0502040204020203" pitchFamily="34" charset="0"/>
              </a:rPr>
              <a:t>Assignment Operators</a:t>
            </a:r>
            <a:br>
              <a:rPr lang="en-US" b="0" i="0" dirty="0">
                <a:solidFill>
                  <a:srgbClr val="000000"/>
                </a:solidFill>
                <a:effectLst/>
                <a:latin typeface="Segoe UI" panose="020B0502040204020203" pitchFamily="34" charset="0"/>
              </a:rPr>
            </a:br>
            <a:endParaRPr lang="en-US" dirty="0"/>
          </a:p>
        </p:txBody>
      </p:sp>
      <p:graphicFrame>
        <p:nvGraphicFramePr>
          <p:cNvPr id="4" name="Content Placeholder 3">
            <a:extLst>
              <a:ext uri="{FF2B5EF4-FFF2-40B4-BE49-F238E27FC236}">
                <a16:creationId xmlns:a16="http://schemas.microsoft.com/office/drawing/2014/main" id="{46DC0EEA-165A-4BBD-AB5B-C03F9427026B}"/>
              </a:ext>
            </a:extLst>
          </p:cNvPr>
          <p:cNvGraphicFramePr>
            <a:graphicFrameLocks noGrp="1"/>
          </p:cNvGraphicFramePr>
          <p:nvPr>
            <p:ph idx="1"/>
          </p:nvPr>
        </p:nvGraphicFramePr>
        <p:xfrm>
          <a:off x="990600" y="990600"/>
          <a:ext cx="7391400" cy="5670264"/>
        </p:xfrm>
        <a:graphic>
          <a:graphicData uri="http://schemas.openxmlformats.org/drawingml/2006/table">
            <a:tbl>
              <a:tblPr/>
              <a:tblGrid>
                <a:gridCol w="2460657">
                  <a:extLst>
                    <a:ext uri="{9D8B030D-6E8A-4147-A177-3AD203B41FA5}">
                      <a16:colId xmlns:a16="http://schemas.microsoft.com/office/drawing/2014/main" val="1207372803"/>
                    </a:ext>
                  </a:extLst>
                </a:gridCol>
                <a:gridCol w="2460657">
                  <a:extLst>
                    <a:ext uri="{9D8B030D-6E8A-4147-A177-3AD203B41FA5}">
                      <a16:colId xmlns:a16="http://schemas.microsoft.com/office/drawing/2014/main" val="4055717729"/>
                    </a:ext>
                  </a:extLst>
                </a:gridCol>
                <a:gridCol w="2470086">
                  <a:extLst>
                    <a:ext uri="{9D8B030D-6E8A-4147-A177-3AD203B41FA5}">
                      <a16:colId xmlns:a16="http://schemas.microsoft.com/office/drawing/2014/main" val="2271809420"/>
                    </a:ext>
                  </a:extLst>
                </a:gridCol>
              </a:tblGrid>
              <a:tr h="472522">
                <a:tc>
                  <a:txBody>
                    <a:bodyPr/>
                    <a:lstStyle/>
                    <a:p>
                      <a:pPr algn="l" fontAlgn="t"/>
                      <a:r>
                        <a:rPr lang="en-US" sz="2400">
                          <a:effectLst/>
                        </a:rPr>
                        <a:t>Operator</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Same As</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44231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dirty="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5</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918550336"/>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30529845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8606994"/>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502412983"/>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54436121"/>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9159460"/>
                  </a:ext>
                </a:extLst>
              </a:tr>
              <a:tr h="472522">
                <a:tc>
                  <a:txBody>
                    <a:bodyPr/>
                    <a:lstStyle/>
                    <a:p>
                      <a:pPr algn="l" fontAlgn="t"/>
                      <a:r>
                        <a:rPr lang="en-US" sz="2400" dirty="0">
                          <a:effectLst/>
                        </a:rPr>
                        <a:t>&amp;=</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&amp;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3741251248"/>
                  </a:ext>
                </a:extLst>
              </a:tr>
              <a:tr h="472522">
                <a:tc>
                  <a:txBody>
                    <a:bodyPr/>
                    <a:lstStyle/>
                    <a:p>
                      <a:pPr algn="l" fontAlgn="t"/>
                      <a:r>
                        <a:rPr lang="en-US" sz="240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189214205"/>
                  </a:ext>
                </a:extLst>
              </a:tr>
              <a:tr h="472522">
                <a:tc>
                  <a:txBody>
                    <a:bodyPr/>
                    <a:lstStyle/>
                    <a:p>
                      <a:pPr algn="l" fontAlgn="t"/>
                      <a:r>
                        <a:rPr lang="en-US" sz="2400" dirty="0">
                          <a:effectLst/>
                        </a:rPr>
                        <a: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 x ^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810572467"/>
                  </a:ext>
                </a:extLst>
              </a:tr>
              <a:tr h="472522">
                <a:tc>
                  <a:txBody>
                    <a:bodyPr/>
                    <a:lstStyle/>
                    <a:p>
                      <a:pPr algn="l" fontAlgn="t"/>
                      <a:r>
                        <a:rPr lang="en-US" sz="2400" dirty="0">
                          <a:effectLst/>
                        </a:rPr>
                        <a:t>&gt;&gt;=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 x &gt;&gt;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0643806"/>
                  </a:ext>
                </a:extLst>
              </a:tr>
              <a:tr h="472522">
                <a:tc>
                  <a:txBody>
                    <a:bodyPr/>
                    <a:lstStyle/>
                    <a:p>
                      <a:pPr algn="l" fontAlgn="t"/>
                      <a:r>
                        <a:rPr lang="en-US" sz="2400">
                          <a:effectLst/>
                        </a:rPr>
                        <a:t>&lt;&lt;=</a:t>
                      </a:r>
                    </a:p>
                  </a:txBody>
                  <a:tcPr marL="87712"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 x &lt;&lt; 3</a:t>
                      </a:r>
                    </a:p>
                  </a:txBody>
                  <a:tcPr marL="43856" marR="43856" marT="43856" marB="4385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3890829674"/>
                  </a:ext>
                </a:extLst>
              </a:tr>
            </a:tbl>
          </a:graphicData>
        </a:graphic>
      </p:graphicFrame>
    </p:spTree>
    <p:extLst>
      <p:ext uri="{BB962C8B-B14F-4D97-AF65-F5344CB8AC3E}">
        <p14:creationId xmlns:p14="http://schemas.microsoft.com/office/powerpoint/2010/main" val="227415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4CAE2-138A-49D5-844B-89AC282CA3A5}"/>
              </a:ext>
            </a:extLst>
          </p:cNvPr>
          <p:cNvSpPr>
            <a:spLocks noGrp="1"/>
          </p:cNvSpPr>
          <p:nvPr>
            <p:ph type="title"/>
          </p:nvPr>
        </p:nvSpPr>
        <p:spPr>
          <a:xfrm>
            <a:off x="457200" y="274638"/>
            <a:ext cx="8229600" cy="792162"/>
          </a:xfrm>
        </p:spPr>
        <p:txBody>
          <a:bodyPr/>
          <a:lstStyle/>
          <a:p>
            <a:pPr algn="l"/>
            <a:r>
              <a:rPr lang="en-US" i="0" dirty="0">
                <a:solidFill>
                  <a:srgbClr val="222222"/>
                </a:solidFill>
                <a:effectLst/>
                <a:latin typeface="arial" panose="020B0604020202020204" pitchFamily="34" charset="0"/>
              </a:rPr>
              <a:t>Comparison operators</a:t>
            </a:r>
            <a:endParaRPr lang="en-US" dirty="0"/>
          </a:p>
        </p:txBody>
      </p:sp>
      <p:graphicFrame>
        <p:nvGraphicFramePr>
          <p:cNvPr id="4" name="Content Placeholder 3">
            <a:extLst>
              <a:ext uri="{FF2B5EF4-FFF2-40B4-BE49-F238E27FC236}">
                <a16:creationId xmlns:a16="http://schemas.microsoft.com/office/drawing/2014/main" id="{1DBC87D2-50E3-4570-BC25-D29C95F942CC}"/>
              </a:ext>
            </a:extLst>
          </p:cNvPr>
          <p:cNvGraphicFramePr>
            <a:graphicFrameLocks noGrp="1"/>
          </p:cNvGraphicFramePr>
          <p:nvPr>
            <p:ph idx="1"/>
          </p:nvPr>
        </p:nvGraphicFramePr>
        <p:xfrm>
          <a:off x="457200" y="1219200"/>
          <a:ext cx="8229600" cy="5398607"/>
        </p:xfrm>
        <a:graphic>
          <a:graphicData uri="http://schemas.openxmlformats.org/drawingml/2006/table">
            <a:tbl>
              <a:tblPr/>
              <a:tblGrid>
                <a:gridCol w="2277836">
                  <a:extLst>
                    <a:ext uri="{9D8B030D-6E8A-4147-A177-3AD203B41FA5}">
                      <a16:colId xmlns:a16="http://schemas.microsoft.com/office/drawing/2014/main" val="2885468760"/>
                    </a:ext>
                  </a:extLst>
                </a:gridCol>
                <a:gridCol w="3201567">
                  <a:extLst>
                    <a:ext uri="{9D8B030D-6E8A-4147-A177-3AD203B41FA5}">
                      <a16:colId xmlns:a16="http://schemas.microsoft.com/office/drawing/2014/main" val="2193482862"/>
                    </a:ext>
                  </a:extLst>
                </a:gridCol>
                <a:gridCol w="2750197">
                  <a:extLst>
                    <a:ext uri="{9D8B030D-6E8A-4147-A177-3AD203B41FA5}">
                      <a16:colId xmlns:a16="http://schemas.microsoft.com/office/drawing/2014/main" val="1563821791"/>
                    </a:ext>
                  </a:extLst>
                </a:gridCol>
              </a:tblGrid>
              <a:tr h="632423">
                <a:tc>
                  <a:txBody>
                    <a:bodyPr/>
                    <a:lstStyle/>
                    <a:p>
                      <a:pPr algn="l" fontAlgn="t"/>
                      <a:r>
                        <a:rPr lang="en-US" sz="28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0125460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741611188"/>
                  </a:ext>
                </a:extLst>
              </a:tr>
              <a:tr h="758449">
                <a:tc>
                  <a:txBody>
                    <a:bodyPr/>
                    <a:lstStyle/>
                    <a:p>
                      <a:pPr algn="l" fontAlgn="t"/>
                      <a:r>
                        <a:rPr lang="en-US" sz="28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Not equal</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68772422"/>
                  </a:ext>
                </a:extLst>
              </a:tr>
              <a:tr h="758449">
                <a:tc>
                  <a:txBody>
                    <a:bodyPr/>
                    <a:lstStyle/>
                    <a:p>
                      <a:pPr algn="l" fontAlgn="t"/>
                      <a:r>
                        <a:rPr lang="en-US" sz="2800" dirty="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dirty="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932764622"/>
                  </a:ext>
                </a:extLst>
              </a:tr>
              <a:tr h="758449">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Less than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19329081"/>
                  </a:ext>
                </a:extLst>
              </a:tr>
              <a:tr h="1099965">
                <a:tc>
                  <a:txBody>
                    <a:bodyPr/>
                    <a:lstStyle/>
                    <a:p>
                      <a:pPr algn="l" fontAlgn="t"/>
                      <a:r>
                        <a:rPr lang="en-US" sz="2800">
                          <a:effectLst/>
                        </a:rPr>
                        <a:t>&gt;=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Greater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800">
                          <a:effectLst/>
                        </a:rPr>
                        <a:t>x &gt;=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19338864"/>
                  </a:ext>
                </a:extLst>
              </a:tr>
              <a:tr h="632423">
                <a:tc>
                  <a:txBody>
                    <a:bodyPr/>
                    <a:lstStyle/>
                    <a:p>
                      <a:pPr algn="l" fontAlgn="t"/>
                      <a:r>
                        <a:rPr lang="en-US" sz="2800">
                          <a:effectLst/>
                        </a:rPr>
                        <a:t>&lt;=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a:effectLst/>
                        </a:rPr>
                        <a:t>Less than or equal to</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rPr>
                        <a:t>x &lt;= y</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19510268"/>
                  </a:ext>
                </a:extLst>
              </a:tr>
            </a:tbl>
          </a:graphicData>
        </a:graphic>
      </p:graphicFrame>
    </p:spTree>
    <p:extLst>
      <p:ext uri="{BB962C8B-B14F-4D97-AF65-F5344CB8AC3E}">
        <p14:creationId xmlns:p14="http://schemas.microsoft.com/office/powerpoint/2010/main" val="213666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65F3-D0F0-4ACE-B169-0BE83E8577EE}"/>
              </a:ext>
            </a:extLst>
          </p:cNvPr>
          <p:cNvSpPr>
            <a:spLocks noGrp="1"/>
          </p:cNvSpPr>
          <p:nvPr>
            <p:ph type="title"/>
          </p:nvPr>
        </p:nvSpPr>
        <p:spPr>
          <a:xfrm>
            <a:off x="457200" y="274638"/>
            <a:ext cx="8229600" cy="868362"/>
          </a:xfrm>
        </p:spPr>
        <p:txBody>
          <a:bodyPr>
            <a:normAutofit fontScale="90000"/>
          </a:bodyPr>
          <a:lstStyle/>
          <a:p>
            <a:pPr algn="l"/>
            <a:br>
              <a:rPr lang="en-US" dirty="0">
                <a:solidFill>
                  <a:srgbClr val="222222"/>
                </a:solidFill>
                <a:latin typeface="arial" panose="020B0604020202020204" pitchFamily="34" charset="0"/>
              </a:rPr>
            </a:br>
            <a:r>
              <a:rPr lang="en-US" i="0" dirty="0">
                <a:solidFill>
                  <a:srgbClr val="222222"/>
                </a:solidFill>
                <a:effectLst/>
                <a:latin typeface="arial" panose="020B0604020202020204" pitchFamily="34" charset="0"/>
              </a:rPr>
              <a:t>Logical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A43A05-5B17-4818-A1FE-ED04709FF8B4}"/>
              </a:ext>
            </a:extLst>
          </p:cNvPr>
          <p:cNvGraphicFramePr>
            <a:graphicFrameLocks noGrp="1"/>
          </p:cNvGraphicFramePr>
          <p:nvPr>
            <p:ph idx="1"/>
          </p:nvPr>
        </p:nvGraphicFramePr>
        <p:xfrm>
          <a:off x="457200" y="1828800"/>
          <a:ext cx="8382000" cy="3295470"/>
        </p:xfrm>
        <a:graphic>
          <a:graphicData uri="http://schemas.openxmlformats.org/drawingml/2006/table">
            <a:tbl>
              <a:tblPr/>
              <a:tblGrid>
                <a:gridCol w="1389872">
                  <a:extLst>
                    <a:ext uri="{9D8B030D-6E8A-4147-A177-3AD203B41FA5}">
                      <a16:colId xmlns:a16="http://schemas.microsoft.com/office/drawing/2014/main" val="2786966154"/>
                    </a:ext>
                  </a:extLst>
                </a:gridCol>
                <a:gridCol w="1400565">
                  <a:extLst>
                    <a:ext uri="{9D8B030D-6E8A-4147-A177-3AD203B41FA5}">
                      <a16:colId xmlns:a16="http://schemas.microsoft.com/office/drawing/2014/main" val="630370972"/>
                    </a:ext>
                  </a:extLst>
                </a:gridCol>
                <a:gridCol w="3442606">
                  <a:extLst>
                    <a:ext uri="{9D8B030D-6E8A-4147-A177-3AD203B41FA5}">
                      <a16:colId xmlns:a16="http://schemas.microsoft.com/office/drawing/2014/main" val="4177750540"/>
                    </a:ext>
                  </a:extLst>
                </a:gridCol>
                <a:gridCol w="2148957">
                  <a:extLst>
                    <a:ext uri="{9D8B030D-6E8A-4147-A177-3AD203B41FA5}">
                      <a16:colId xmlns:a16="http://schemas.microsoft.com/office/drawing/2014/main" val="3680486041"/>
                    </a:ext>
                  </a:extLst>
                </a:gridCol>
              </a:tblGrid>
              <a:tr h="555048">
                <a:tc>
                  <a:txBody>
                    <a:bodyPr/>
                    <a:lstStyle/>
                    <a:p>
                      <a:pPr algn="l" fontAlgn="t"/>
                      <a:r>
                        <a:rPr lang="en-US" sz="2400">
                          <a:effectLst/>
                        </a:rPr>
                        <a:t>Operator</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Name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Description</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Example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75199985"/>
                  </a:ext>
                </a:extLst>
              </a:tr>
              <a:tr h="913474">
                <a:tc>
                  <a:txBody>
                    <a:bodyPr/>
                    <a:lstStyle/>
                    <a:p>
                      <a:pPr algn="l" fontAlgn="t"/>
                      <a:r>
                        <a:rPr lang="en-US" sz="2400" dirty="0">
                          <a:effectLst/>
                        </a:rPr>
                        <a:t>&amp;&amp;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Logical and</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Returns true if both statements are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240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286646956"/>
                  </a:ext>
                </a:extLst>
              </a:tr>
              <a:tr h="913474">
                <a:tc>
                  <a:txBody>
                    <a:bodyPr/>
                    <a:lstStyle/>
                    <a:p>
                      <a:pPr algn="l" fontAlgn="t"/>
                      <a:r>
                        <a:rPr lang="en-US" sz="2400">
                          <a:effectLst/>
                        </a:rPr>
                        <a:t>|| </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Logical or</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Returns true if one of the statements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400">
                          <a:effectLst/>
                        </a:rPr>
                        <a:t>x &lt; 5 || x &lt; 4</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80427157"/>
                  </a:ext>
                </a:extLst>
              </a:tr>
              <a:tr h="913474">
                <a:tc>
                  <a:txBody>
                    <a:bodyPr/>
                    <a:lstStyle/>
                    <a:p>
                      <a:pPr algn="l" fontAlgn="t"/>
                      <a:r>
                        <a:rPr lang="en-US" sz="2400">
                          <a:effectLst/>
                        </a:rPr>
                        <a:t>!</a:t>
                      </a:r>
                    </a:p>
                  </a:txBody>
                  <a:tcPr marL="150484"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Logical not</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a:effectLst/>
                        </a:rPr>
                        <a:t>Reverse the result, returns false if the result is true</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2400" dirty="0">
                          <a:effectLst/>
                        </a:rPr>
                        <a:t>!(x &lt; 5 &amp;&amp; x &lt; 10)</a:t>
                      </a:r>
                    </a:p>
                  </a:txBody>
                  <a:tcPr marL="75242" marR="75242" marT="75242" marB="75242">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4075895136"/>
                  </a:ext>
                </a:extLst>
              </a:tr>
            </a:tbl>
          </a:graphicData>
        </a:graphic>
      </p:graphicFrame>
    </p:spTree>
    <p:extLst>
      <p:ext uri="{BB962C8B-B14F-4D97-AF65-F5344CB8AC3E}">
        <p14:creationId xmlns:p14="http://schemas.microsoft.com/office/powerpoint/2010/main" val="3993911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AE1BA-EE40-4FB8-8594-74A1A8E7C6D9}"/>
              </a:ext>
            </a:extLst>
          </p:cNvPr>
          <p:cNvSpPr>
            <a:spLocks noGrp="1"/>
          </p:cNvSpPr>
          <p:nvPr>
            <p:ph type="title"/>
          </p:nvPr>
        </p:nvSpPr>
        <p:spPr>
          <a:xfrm>
            <a:off x="457200" y="274638"/>
            <a:ext cx="8229600" cy="792162"/>
          </a:xfrm>
        </p:spPr>
        <p:txBody>
          <a:bodyPr>
            <a:normAutofit fontScale="90000"/>
          </a:bodyPr>
          <a:lstStyle/>
          <a:p>
            <a:pPr algn="l"/>
            <a:br>
              <a:rPr lang="en-US" i="0" dirty="0">
                <a:solidFill>
                  <a:srgbClr val="222222"/>
                </a:solidFill>
                <a:effectLst/>
                <a:latin typeface="arial" panose="020B0604020202020204" pitchFamily="34" charset="0"/>
              </a:rPr>
            </a:br>
            <a:r>
              <a:rPr lang="en-US" i="0" dirty="0">
                <a:solidFill>
                  <a:srgbClr val="222222"/>
                </a:solidFill>
                <a:effectLst/>
                <a:latin typeface="arial" panose="020B0604020202020204" pitchFamily="34" charset="0"/>
              </a:rPr>
              <a:t>Bitwise operators</a:t>
            </a:r>
            <a:br>
              <a:rPr lang="en-US" i="0" dirty="0">
                <a:solidFill>
                  <a:srgbClr val="222222"/>
                </a:solidFill>
                <a:effectLst/>
                <a:latin typeface="arial" panose="020B0604020202020204" pitchFamily="34" charset="0"/>
              </a:rPr>
            </a:br>
            <a:endParaRPr lang="en-US" dirty="0"/>
          </a:p>
        </p:txBody>
      </p:sp>
      <p:graphicFrame>
        <p:nvGraphicFramePr>
          <p:cNvPr id="4" name="Content Placeholder 3">
            <a:extLst>
              <a:ext uri="{FF2B5EF4-FFF2-40B4-BE49-F238E27FC236}">
                <a16:creationId xmlns:a16="http://schemas.microsoft.com/office/drawing/2014/main" id="{E303C433-C940-4FBF-B970-94E5D8696A4B}"/>
              </a:ext>
            </a:extLst>
          </p:cNvPr>
          <p:cNvGraphicFramePr>
            <a:graphicFrameLocks noGrp="1"/>
          </p:cNvGraphicFramePr>
          <p:nvPr>
            <p:ph idx="1"/>
          </p:nvPr>
        </p:nvGraphicFramePr>
        <p:xfrm>
          <a:off x="685800" y="1066800"/>
          <a:ext cx="6172200" cy="5638800"/>
        </p:xfrm>
        <a:graphic>
          <a:graphicData uri="http://schemas.openxmlformats.org/drawingml/2006/table">
            <a:tbl>
              <a:tblPr/>
              <a:tblGrid>
                <a:gridCol w="1525345">
                  <a:extLst>
                    <a:ext uri="{9D8B030D-6E8A-4147-A177-3AD203B41FA5}">
                      <a16:colId xmlns:a16="http://schemas.microsoft.com/office/drawing/2014/main" val="3320324983"/>
                    </a:ext>
                  </a:extLst>
                </a:gridCol>
                <a:gridCol w="4646855">
                  <a:extLst>
                    <a:ext uri="{9D8B030D-6E8A-4147-A177-3AD203B41FA5}">
                      <a16:colId xmlns:a16="http://schemas.microsoft.com/office/drawing/2014/main" val="1073576391"/>
                    </a:ext>
                  </a:extLst>
                </a:gridCol>
              </a:tblGrid>
              <a:tr h="701621">
                <a:tc>
                  <a:txBody>
                    <a:bodyPr/>
                    <a:lstStyle/>
                    <a:p>
                      <a:pPr algn="ctr" fontAlgn="t"/>
                      <a:r>
                        <a:rPr lang="en-US" sz="2000">
                          <a:effectLst/>
                        </a:rPr>
                        <a:t>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US" sz="2000">
                          <a:effectLst/>
                        </a:rPr>
                        <a:t>Description</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17611201"/>
                  </a:ext>
                </a:extLst>
              </a:tr>
              <a:tr h="701621">
                <a:tc>
                  <a:txBody>
                    <a:bodyPr/>
                    <a:lstStyle/>
                    <a:p>
                      <a:pPr fontAlgn="t"/>
                      <a:r>
                        <a:rPr lang="en-US" sz="2000">
                          <a:effectLst/>
                        </a:rPr>
                        <a:t>&amp;</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AND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69508867"/>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800690298"/>
                  </a:ext>
                </a:extLst>
              </a:tr>
              <a:tr h="701621">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XOR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15182724"/>
                  </a:ext>
                </a:extLst>
              </a:tr>
              <a:tr h="1008602">
                <a:tc>
                  <a:txBody>
                    <a:bodyPr/>
                    <a:lstStyle/>
                    <a:p>
                      <a:pPr fontAlgn="t"/>
                      <a:r>
                        <a:rPr lang="en-US" sz="2000">
                          <a:effectLst/>
                        </a:rPr>
                        <a: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Ones Complement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36256850"/>
                  </a:ext>
                </a:extLst>
              </a:tr>
              <a:tr h="911857">
                <a:tc>
                  <a:txBody>
                    <a:bodyPr/>
                    <a:lstStyle/>
                    <a:p>
                      <a:pPr fontAlgn="t"/>
                      <a:r>
                        <a:rPr lang="en-US" sz="2000">
                          <a:effectLst/>
                        </a:rPr>
                        <a:t>&lt;&lt;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Left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91764615"/>
                  </a:ext>
                </a:extLst>
              </a:tr>
              <a:tr h="911857">
                <a:tc>
                  <a:txBody>
                    <a:bodyPr/>
                    <a:lstStyle/>
                    <a:p>
                      <a:pPr fontAlgn="t"/>
                      <a:r>
                        <a:rPr lang="en-US" sz="2000">
                          <a:effectLst/>
                        </a:rPr>
                        <a:t>&gt;&gt;</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rPr>
                        <a:t>Right Shift Operator</a:t>
                      </a:r>
                    </a:p>
                  </a:txBody>
                  <a:tcPr marL="43519" marR="43519" marT="43519" marB="4351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97807721"/>
                  </a:ext>
                </a:extLst>
              </a:tr>
            </a:tbl>
          </a:graphicData>
        </a:graphic>
      </p:graphicFrame>
    </p:spTree>
    <p:extLst>
      <p:ext uri="{BB962C8B-B14F-4D97-AF65-F5344CB8AC3E}">
        <p14:creationId xmlns:p14="http://schemas.microsoft.com/office/powerpoint/2010/main" val="3109763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00299-1EAB-4C7B-AE5A-0A24CF26DC84}"/>
              </a:ext>
            </a:extLst>
          </p:cNvPr>
          <p:cNvSpPr>
            <a:spLocks noGrp="1"/>
          </p:cNvSpPr>
          <p:nvPr>
            <p:ph type="title"/>
          </p:nvPr>
        </p:nvSpPr>
        <p:spPr/>
        <p:txBody>
          <a:bodyPr>
            <a:normAutofit fontScale="90000"/>
          </a:bodyPr>
          <a:lstStyle/>
          <a:p>
            <a:pPr algn="l"/>
            <a:br>
              <a:rPr lang="en-US" b="1" dirty="0">
                <a:effectLst/>
              </a:rPr>
            </a:br>
            <a:r>
              <a:rPr lang="en-US" dirty="0">
                <a:effectLst/>
              </a:rPr>
              <a:t>Unary Operators in Java</a:t>
            </a:r>
            <a:br>
              <a:rPr lang="en-US" dirty="0">
                <a:effectLst/>
              </a:rPr>
            </a:br>
            <a:endParaRPr lang="en-US" dirty="0"/>
          </a:p>
        </p:txBody>
      </p:sp>
      <p:sp>
        <p:nvSpPr>
          <p:cNvPr id="7" name="Content Placeholder 6">
            <a:extLst>
              <a:ext uri="{FF2B5EF4-FFF2-40B4-BE49-F238E27FC236}">
                <a16:creationId xmlns:a16="http://schemas.microsoft.com/office/drawing/2014/main" id="{8F1945FB-740E-4961-B09D-E091ED7D68D4}"/>
              </a:ext>
            </a:extLst>
          </p:cNvPr>
          <p:cNvSpPr>
            <a:spLocks noGrp="1"/>
          </p:cNvSpPr>
          <p:nvPr>
            <p:ph idx="1"/>
          </p:nvPr>
        </p:nvSpPr>
        <p:spPr/>
        <p:txBody>
          <a:bodyPr/>
          <a:lstStyle/>
          <a:p>
            <a:pPr marL="0" indent="0" algn="just">
              <a:buNone/>
            </a:pPr>
            <a:r>
              <a:rPr lang="en-US" dirty="0"/>
              <a:t>Java unary operators are the types that need only one operand to perform any operation like increment, decrement, negation, etc. It consists of various arithmetic, logical and other operators that operate on a single operand.</a:t>
            </a:r>
          </a:p>
          <a:p>
            <a:pPr marL="0" indent="0">
              <a:buNone/>
            </a:pPr>
            <a:endParaRPr lang="en-US" dirty="0"/>
          </a:p>
        </p:txBody>
      </p:sp>
    </p:spTree>
    <p:extLst>
      <p:ext uri="{BB962C8B-B14F-4D97-AF65-F5344CB8AC3E}">
        <p14:creationId xmlns:p14="http://schemas.microsoft.com/office/powerpoint/2010/main" val="3833657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6E53-4940-43A2-A21C-CB3A223F6F4F}"/>
              </a:ext>
            </a:extLst>
          </p:cNvPr>
          <p:cNvSpPr>
            <a:spLocks noGrp="1"/>
          </p:cNvSpPr>
          <p:nvPr>
            <p:ph type="title"/>
          </p:nvPr>
        </p:nvSpPr>
        <p:spPr/>
        <p:txBody>
          <a:bodyPr>
            <a:normAutofit fontScale="90000"/>
          </a:bodyPr>
          <a:lstStyle/>
          <a:p>
            <a:pPr algn="l"/>
            <a:br>
              <a:rPr lang="en-US" dirty="0"/>
            </a:br>
            <a:r>
              <a:rPr lang="en-US" dirty="0"/>
              <a:t>Ternary Operator</a:t>
            </a:r>
            <a:br>
              <a:rPr lang="en-US" dirty="0"/>
            </a:br>
            <a:endParaRPr lang="en-US" dirty="0"/>
          </a:p>
        </p:txBody>
      </p:sp>
      <p:sp>
        <p:nvSpPr>
          <p:cNvPr id="3" name="Content Placeholder 2">
            <a:extLst>
              <a:ext uri="{FF2B5EF4-FFF2-40B4-BE49-F238E27FC236}">
                <a16:creationId xmlns:a16="http://schemas.microsoft.com/office/drawing/2014/main" id="{A9C56B7D-7319-43B8-8533-076C0835B616}"/>
              </a:ext>
            </a:extLst>
          </p:cNvPr>
          <p:cNvSpPr>
            <a:spLocks noGrp="1"/>
          </p:cNvSpPr>
          <p:nvPr>
            <p:ph idx="1"/>
          </p:nvPr>
        </p:nvSpPr>
        <p:spPr>
          <a:xfrm>
            <a:off x="457200" y="1143000"/>
            <a:ext cx="8229600" cy="4983163"/>
          </a:xfrm>
        </p:spPr>
        <p:txBody>
          <a:bodyPr/>
          <a:lstStyle/>
          <a:p>
            <a:pPr marL="0" indent="0" algn="just">
              <a:buNone/>
            </a:pPr>
            <a:r>
              <a:rPr lang="en-US" dirty="0"/>
              <a:t>Java ternary operator is the only conditional operator that takes three operands. It’s a one-liner replacement for if-then-else statement and used a lot in Java programming.</a:t>
            </a:r>
          </a:p>
        </p:txBody>
      </p:sp>
      <p:pic>
        <p:nvPicPr>
          <p:cNvPr id="5" name="Picture 4">
            <a:extLst>
              <a:ext uri="{FF2B5EF4-FFF2-40B4-BE49-F238E27FC236}">
                <a16:creationId xmlns:a16="http://schemas.microsoft.com/office/drawing/2014/main" id="{D6D6A470-D657-467D-B47F-65C18CD98F9C}"/>
              </a:ext>
            </a:extLst>
          </p:cNvPr>
          <p:cNvPicPr>
            <a:picLocks noChangeAspect="1"/>
          </p:cNvPicPr>
          <p:nvPr/>
        </p:nvPicPr>
        <p:blipFill>
          <a:blip r:embed="rId2"/>
          <a:stretch>
            <a:fillRect/>
          </a:stretch>
        </p:blipFill>
        <p:spPr>
          <a:xfrm>
            <a:off x="1562100" y="3134693"/>
            <a:ext cx="6019800" cy="3723307"/>
          </a:xfrm>
          <a:prstGeom prst="rect">
            <a:avLst/>
          </a:prstGeom>
        </p:spPr>
      </p:pic>
    </p:spTree>
    <p:extLst>
      <p:ext uri="{BB962C8B-B14F-4D97-AF65-F5344CB8AC3E}">
        <p14:creationId xmlns:p14="http://schemas.microsoft.com/office/powerpoint/2010/main" val="2499171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E0FB6-CEFC-4133-9D6C-2167E2D49353}"/>
              </a:ext>
            </a:extLst>
          </p:cNvPr>
          <p:cNvSpPr>
            <a:spLocks noGrp="1"/>
          </p:cNvSpPr>
          <p:nvPr>
            <p:ph type="title"/>
          </p:nvPr>
        </p:nvSpPr>
        <p:spPr/>
        <p:txBody>
          <a:bodyPr/>
          <a:lstStyle/>
          <a:p>
            <a:r>
              <a:rPr lang="en-US" dirty="0"/>
              <a:t>Control Statements:</a:t>
            </a:r>
          </a:p>
        </p:txBody>
      </p:sp>
      <p:sp>
        <p:nvSpPr>
          <p:cNvPr id="3" name="Content Placeholder 2">
            <a:extLst>
              <a:ext uri="{FF2B5EF4-FFF2-40B4-BE49-F238E27FC236}">
                <a16:creationId xmlns:a16="http://schemas.microsoft.com/office/drawing/2014/main" id="{E23C9D22-9836-4241-8DE7-CF35794D2A8C}"/>
              </a:ext>
            </a:extLst>
          </p:cNvPr>
          <p:cNvSpPr>
            <a:spLocks noGrp="1"/>
          </p:cNvSpPr>
          <p:nvPr>
            <p:ph idx="1"/>
          </p:nvPr>
        </p:nvSpPr>
        <p:spPr/>
        <p:txBody>
          <a:bodyPr/>
          <a:lstStyle/>
          <a:p>
            <a:r>
              <a:rPr lang="en-US" altLang="en-US" dirty="0"/>
              <a:t>if/else constructs</a:t>
            </a:r>
          </a:p>
          <a:p>
            <a:r>
              <a:rPr lang="en-US" altLang="en-US" dirty="0"/>
              <a:t>switch statement</a:t>
            </a:r>
          </a:p>
          <a:p>
            <a:r>
              <a:rPr lang="en-US" dirty="0"/>
              <a:t>looping controls, nested loops</a:t>
            </a:r>
            <a:endParaRPr lang="en-US" altLang="en-US" dirty="0"/>
          </a:p>
          <a:p>
            <a:endParaRPr lang="en-US" altLang="en-US" dirty="0"/>
          </a:p>
          <a:p>
            <a:endParaRPr lang="en-US" dirty="0"/>
          </a:p>
        </p:txBody>
      </p:sp>
    </p:spTree>
    <p:extLst>
      <p:ext uri="{BB962C8B-B14F-4D97-AF65-F5344CB8AC3E}">
        <p14:creationId xmlns:p14="http://schemas.microsoft.com/office/powerpoint/2010/main" val="540336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7326-2F44-4C12-9A60-6809514FA564}"/>
              </a:ext>
            </a:extLst>
          </p:cNvPr>
          <p:cNvSpPr>
            <a:spLocks noGrp="1"/>
          </p:cNvSpPr>
          <p:nvPr>
            <p:ph type="title"/>
          </p:nvPr>
        </p:nvSpPr>
        <p:spPr>
          <a:xfrm>
            <a:off x="152400" y="274638"/>
            <a:ext cx="8534400" cy="1143000"/>
          </a:xfrm>
        </p:spPr>
        <p:txBody>
          <a:bodyPr>
            <a:noAutofit/>
          </a:bodyPr>
          <a:lstStyle/>
          <a:p>
            <a:pPr algn="l"/>
            <a:r>
              <a:rPr lang="en-US" sz="3200" dirty="0">
                <a:solidFill>
                  <a:srgbClr val="000000"/>
                </a:solidFill>
              </a:rPr>
              <a:t>Introduction about the java programming development tools</a:t>
            </a:r>
            <a:endParaRPr lang="en-US" sz="3200" dirty="0"/>
          </a:p>
        </p:txBody>
      </p:sp>
      <p:sp>
        <p:nvSpPr>
          <p:cNvPr id="3" name="Content Placeholder 2">
            <a:extLst>
              <a:ext uri="{FF2B5EF4-FFF2-40B4-BE49-F238E27FC236}">
                <a16:creationId xmlns:a16="http://schemas.microsoft.com/office/drawing/2014/main" id="{CD0DE39F-40A9-4929-B7A5-D419FD08B3F9}"/>
              </a:ext>
            </a:extLst>
          </p:cNvPr>
          <p:cNvSpPr>
            <a:spLocks noGrp="1"/>
          </p:cNvSpPr>
          <p:nvPr>
            <p:ph idx="1"/>
          </p:nvPr>
        </p:nvSpPr>
        <p:spPr>
          <a:xfrm>
            <a:off x="152400" y="1600200"/>
            <a:ext cx="8534400" cy="4525963"/>
          </a:xfrm>
        </p:spPr>
        <p:txBody>
          <a:bodyPr/>
          <a:lstStyle/>
          <a:p>
            <a:pPr marL="0" indent="0">
              <a:buNone/>
            </a:pPr>
            <a:r>
              <a:rPr lang="en-US" dirty="0">
                <a:effectLst/>
              </a:rPr>
              <a:t>What is development tools in Java?</a:t>
            </a:r>
          </a:p>
          <a:p>
            <a:pPr marL="0" indent="0">
              <a:buNone/>
            </a:pPr>
            <a:r>
              <a:rPr lang="en-US" b="1" dirty="0">
                <a:effectLst/>
              </a:rPr>
              <a:t>JDK</a:t>
            </a:r>
            <a:r>
              <a:rPr lang="en-US" dirty="0">
                <a:effectLst/>
              </a:rPr>
              <a:t> (Java Development Kit)</a:t>
            </a:r>
          </a:p>
          <a:p>
            <a:pPr marL="0" indent="0">
              <a:buNone/>
            </a:pPr>
            <a:r>
              <a:rPr lang="en-US" b="1" dirty="0">
                <a:effectLst/>
              </a:rPr>
              <a:t>JDK</a:t>
            </a:r>
          </a:p>
          <a:p>
            <a:pPr marL="0" indent="0">
              <a:buNone/>
            </a:pPr>
            <a:r>
              <a:rPr lang="en-US" b="1" dirty="0">
                <a:effectLst/>
              </a:rPr>
              <a:t>JDK is Java Development Kit</a:t>
            </a:r>
            <a:r>
              <a:rPr lang="en-US" dirty="0">
                <a:effectLst/>
              </a:rPr>
              <a:t>. The Java Development Kit (JDK) is a software development environment which is used to develop Java applications.</a:t>
            </a:r>
          </a:p>
          <a:p>
            <a:pPr marL="0" indent="0">
              <a:buNone/>
            </a:pPr>
            <a:endParaRPr lang="en-US" dirty="0"/>
          </a:p>
        </p:txBody>
      </p:sp>
    </p:spTree>
    <p:extLst>
      <p:ext uri="{BB962C8B-B14F-4D97-AF65-F5344CB8AC3E}">
        <p14:creationId xmlns:p14="http://schemas.microsoft.com/office/powerpoint/2010/main" val="2118620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A2174553-9E21-4508-AC1A-213615D4B404}"/>
              </a:ext>
            </a:extLst>
          </p:cNvPr>
          <p:cNvSpPr>
            <a:spLocks noGrp="1"/>
          </p:cNvSpPr>
          <p:nvPr>
            <p:ph type="title"/>
          </p:nvPr>
        </p:nvSpPr>
        <p:spPr/>
        <p:txBody>
          <a:bodyPr/>
          <a:lstStyle/>
          <a:p>
            <a:pPr eaLnBrk="1" hangingPunct="1"/>
            <a:r>
              <a:rPr lang="en-US" altLang="en-US" dirty="0"/>
              <a:t>if/else constructs</a:t>
            </a:r>
          </a:p>
        </p:txBody>
      </p:sp>
      <p:sp>
        <p:nvSpPr>
          <p:cNvPr id="72707" name="Content Placeholder 2">
            <a:extLst>
              <a:ext uri="{FF2B5EF4-FFF2-40B4-BE49-F238E27FC236}">
                <a16:creationId xmlns:a16="http://schemas.microsoft.com/office/drawing/2014/main" id="{0A3E908A-3B41-4BFE-9592-C015714FDE3A}"/>
              </a:ext>
            </a:extLst>
          </p:cNvPr>
          <p:cNvSpPr>
            <a:spLocks noGrp="1"/>
          </p:cNvSpPr>
          <p:nvPr>
            <p:ph idx="1"/>
          </p:nvPr>
        </p:nvSpPr>
        <p:spPr/>
        <p:txBody>
          <a:bodyPr>
            <a:normAutofit lnSpcReduction="10000"/>
          </a:bodyPr>
          <a:lstStyle/>
          <a:p>
            <a:pPr eaLnBrk="1" hangingPunct="1">
              <a:buFont typeface="Arial" panose="020B0604020202020204" pitchFamily="34" charset="0"/>
              <a:buNone/>
            </a:pPr>
            <a:r>
              <a:rPr lang="en-US" altLang="en-US"/>
              <a:t>If(condition)</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true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else</a:t>
            </a:r>
          </a:p>
          <a:p>
            <a:pPr eaLnBrk="1" hangingPunct="1">
              <a:buFont typeface="Arial" panose="020B0604020202020204" pitchFamily="34" charset="0"/>
              <a:buNone/>
            </a:pPr>
            <a:r>
              <a:rPr lang="en-US" altLang="en-US"/>
              <a:t>{</a:t>
            </a:r>
          </a:p>
          <a:p>
            <a:pPr eaLnBrk="1" hangingPunct="1">
              <a:buFont typeface="Arial" panose="020B0604020202020204" pitchFamily="34" charset="0"/>
              <a:buNone/>
            </a:pPr>
            <a:r>
              <a:rPr lang="en-US" altLang="en-US"/>
              <a:t>// statement execute when condition false</a:t>
            </a:r>
          </a:p>
          <a:p>
            <a:pPr eaLnBrk="1" hangingPunct="1">
              <a:buFont typeface="Arial" panose="020B0604020202020204" pitchFamily="34" charset="0"/>
              <a:buNone/>
            </a:pPr>
            <a:r>
              <a:rPr lang="en-US" altLang="en-US"/>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88D7EAEF-7EDE-4AA2-8584-322E825C5983}"/>
              </a:ext>
            </a:extLst>
          </p:cNvPr>
          <p:cNvSpPr>
            <a:spLocks noGrp="1"/>
          </p:cNvSpPr>
          <p:nvPr>
            <p:ph type="title"/>
          </p:nvPr>
        </p:nvSpPr>
        <p:spPr/>
        <p:txBody>
          <a:bodyPr/>
          <a:lstStyle/>
          <a:p>
            <a:pPr eaLnBrk="1" hangingPunct="1"/>
            <a:r>
              <a:rPr lang="en-US" altLang="en-US" dirty="0"/>
              <a:t>switch statement</a:t>
            </a:r>
          </a:p>
        </p:txBody>
      </p:sp>
      <p:sp>
        <p:nvSpPr>
          <p:cNvPr id="73731" name="Content Placeholder 2">
            <a:extLst>
              <a:ext uri="{FF2B5EF4-FFF2-40B4-BE49-F238E27FC236}">
                <a16:creationId xmlns:a16="http://schemas.microsoft.com/office/drawing/2014/main" id="{8E7394BD-F420-47A3-9DF0-F715E5C60982}"/>
              </a:ext>
            </a:extLst>
          </p:cNvPr>
          <p:cNvSpPr>
            <a:spLocks noGrp="1"/>
          </p:cNvSpPr>
          <p:nvPr>
            <p:ph idx="1"/>
          </p:nvPr>
        </p:nvSpPr>
        <p:spPr/>
        <p:txBody>
          <a:bodyPr/>
          <a:lstStyle/>
          <a:p>
            <a:pPr eaLnBrk="1" hangingPunct="1">
              <a:buFont typeface="Arial" panose="020B0604020202020204" pitchFamily="34" charset="0"/>
              <a:buNone/>
            </a:pPr>
            <a:r>
              <a:rPr lang="en-US" altLang="en-US"/>
              <a:t>To select choices/options from user it used:</a:t>
            </a:r>
          </a:p>
          <a:p>
            <a:pPr eaLnBrk="1" hangingPunct="1">
              <a:buFont typeface="Arial" panose="020B0604020202020204" pitchFamily="34" charset="0"/>
              <a:buNone/>
            </a:pPr>
            <a:r>
              <a:rPr lang="en-US" altLang="en-US"/>
              <a:t>Switch with choice (integer value like: 1,2,..)</a:t>
            </a:r>
          </a:p>
          <a:p>
            <a:pPr eaLnBrk="1" hangingPunct="1">
              <a:buFont typeface="Arial" panose="020B0604020202020204" pitchFamily="34" charset="0"/>
              <a:buNone/>
            </a:pPr>
            <a:r>
              <a:rPr lang="en-US" altLang="en-US"/>
              <a:t>Switch with choice (character value like: A,B,..)</a:t>
            </a:r>
          </a:p>
          <a:p>
            <a:pPr eaLnBrk="1" hangingPunct="1">
              <a:buFont typeface="Arial" panose="020B0604020202020204" pitchFamily="34" charset="0"/>
              <a:buNone/>
            </a:pPr>
            <a:r>
              <a:rPr lang="en-US" altLang="en-US"/>
              <a:t>Switch with choice (String value like: “ADD”,”SUB”,..)</a:t>
            </a:r>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DC63B-11CA-49E0-8FC4-B60E11657601}"/>
              </a:ext>
            </a:extLst>
          </p:cNvPr>
          <p:cNvSpPr>
            <a:spLocks noGrp="1"/>
          </p:cNvSpPr>
          <p:nvPr>
            <p:ph type="title"/>
          </p:nvPr>
        </p:nvSpPr>
        <p:spPr/>
        <p:txBody>
          <a:bodyPr rtlCol="0">
            <a:normAutofit fontScale="90000"/>
          </a:bodyPr>
          <a:lstStyle/>
          <a:p>
            <a:pPr algn="l" eaLnBrk="1" fontAlgn="auto" hangingPunct="1">
              <a:spcAft>
                <a:spcPts val="0"/>
              </a:spcAft>
              <a:defRPr/>
            </a:pPr>
            <a:br>
              <a:rPr lang="en-US" dirty="0"/>
            </a:br>
            <a:r>
              <a:rPr lang="en-US" dirty="0"/>
              <a:t>looping controls, nested loops</a:t>
            </a:r>
            <a:br>
              <a:rPr lang="en-US" dirty="0"/>
            </a:br>
            <a:endParaRPr lang="en-US" dirty="0"/>
          </a:p>
        </p:txBody>
      </p:sp>
      <p:sp>
        <p:nvSpPr>
          <p:cNvPr id="74755" name="Content Placeholder 2">
            <a:extLst>
              <a:ext uri="{FF2B5EF4-FFF2-40B4-BE49-F238E27FC236}">
                <a16:creationId xmlns:a16="http://schemas.microsoft.com/office/drawing/2014/main" id="{4F0A3D69-AAEA-4DF1-BC99-E88DA60F9C08}"/>
              </a:ext>
            </a:extLst>
          </p:cNvPr>
          <p:cNvSpPr>
            <a:spLocks noGrp="1"/>
          </p:cNvSpPr>
          <p:nvPr>
            <p:ph idx="1"/>
          </p:nvPr>
        </p:nvSpPr>
        <p:spPr/>
        <p:txBody>
          <a:bodyPr/>
          <a:lstStyle/>
          <a:p>
            <a:pPr eaLnBrk="1" hangingPunct="1"/>
            <a:r>
              <a:rPr lang="en-US" altLang="en-US"/>
              <a:t>While loop</a:t>
            </a:r>
          </a:p>
          <a:p>
            <a:pPr eaLnBrk="1" hangingPunct="1"/>
            <a:r>
              <a:rPr lang="en-US" altLang="en-US"/>
              <a:t>Do while loop</a:t>
            </a:r>
          </a:p>
          <a:p>
            <a:pPr eaLnBrk="1" hangingPunct="1"/>
            <a:r>
              <a:rPr lang="en-US" altLang="en-US"/>
              <a:t>For loop</a:t>
            </a:r>
          </a:p>
          <a:p>
            <a:pPr eaLnBrk="1" hangingPunct="1"/>
            <a:r>
              <a:rPr lang="en-US" altLang="en-US"/>
              <a:t>Enhanced or advanced for loop</a:t>
            </a:r>
          </a:p>
          <a:p>
            <a:pPr eaLnBrk="1" hangingPunct="1"/>
            <a:r>
              <a:rPr lang="en-US" altLang="en-US"/>
              <a:t>Nested loops means one loop inside another loop.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31F5-378A-417B-931D-889ABFD2F566}"/>
              </a:ext>
            </a:extLst>
          </p:cNvPr>
          <p:cNvSpPr>
            <a:spLocks noGrp="1"/>
          </p:cNvSpPr>
          <p:nvPr>
            <p:ph type="title"/>
          </p:nvPr>
        </p:nvSpPr>
        <p:spPr/>
        <p:txBody>
          <a:bodyPr/>
          <a:lstStyle/>
          <a:p>
            <a:r>
              <a:rPr lang="en-US" dirty="0"/>
              <a:t>Enhanced For loop</a:t>
            </a:r>
          </a:p>
        </p:txBody>
      </p:sp>
      <p:sp>
        <p:nvSpPr>
          <p:cNvPr id="3" name="Content Placeholder 2">
            <a:extLst>
              <a:ext uri="{FF2B5EF4-FFF2-40B4-BE49-F238E27FC236}">
                <a16:creationId xmlns:a16="http://schemas.microsoft.com/office/drawing/2014/main" id="{0420D5BB-1446-424B-BA62-56D7D2AA9FDA}"/>
              </a:ext>
            </a:extLst>
          </p:cNvPr>
          <p:cNvSpPr>
            <a:spLocks noGrp="1"/>
          </p:cNvSpPr>
          <p:nvPr>
            <p:ph idx="1"/>
          </p:nvPr>
        </p:nvSpPr>
        <p:spPr/>
        <p:txBody>
          <a:bodyPr/>
          <a:lstStyle/>
          <a:p>
            <a:pPr marL="0" indent="0">
              <a:buNone/>
            </a:pPr>
            <a:r>
              <a:rPr lang="en-US" dirty="0"/>
              <a:t>for(</a:t>
            </a:r>
            <a:r>
              <a:rPr lang="en-US" dirty="0" err="1"/>
              <a:t>data_type</a:t>
            </a:r>
            <a:r>
              <a:rPr lang="en-US" dirty="0"/>
              <a:t> variable : array | collection)</a:t>
            </a:r>
          </a:p>
          <a:p>
            <a:pPr marL="0" indent="0">
              <a:buNone/>
            </a:pPr>
            <a:r>
              <a:rPr lang="en-US" dirty="0"/>
              <a:t>{  </a:t>
            </a:r>
          </a:p>
          <a:p>
            <a:pPr marL="0" indent="0">
              <a:buNone/>
            </a:pPr>
            <a:r>
              <a:rPr lang="en-US" dirty="0"/>
              <a:t>//body of for-each loop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336635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215AF-9D4E-4484-B45E-07DA4A4778F4}"/>
              </a:ext>
            </a:extLst>
          </p:cNvPr>
          <p:cNvSpPr>
            <a:spLocks noGrp="1"/>
          </p:cNvSpPr>
          <p:nvPr>
            <p:ph type="title"/>
          </p:nvPr>
        </p:nvSpPr>
        <p:spPr/>
        <p:txBody>
          <a:bodyPr>
            <a:normAutofit/>
          </a:bodyPr>
          <a:lstStyle/>
          <a:p>
            <a:pPr algn="l"/>
            <a:r>
              <a:rPr lang="en-US" sz="3600" dirty="0"/>
              <a:t>Example:</a:t>
            </a:r>
          </a:p>
        </p:txBody>
      </p:sp>
      <p:sp>
        <p:nvSpPr>
          <p:cNvPr id="3" name="Content Placeholder 2">
            <a:extLst>
              <a:ext uri="{FF2B5EF4-FFF2-40B4-BE49-F238E27FC236}">
                <a16:creationId xmlns:a16="http://schemas.microsoft.com/office/drawing/2014/main" id="{693068CA-79E2-4985-B413-3EB5C92F7557}"/>
              </a:ext>
            </a:extLst>
          </p:cNvPr>
          <p:cNvSpPr>
            <a:spLocks noGrp="1"/>
          </p:cNvSpPr>
          <p:nvPr>
            <p:ph idx="1"/>
          </p:nvPr>
        </p:nvSpPr>
        <p:spPr/>
        <p:txBody>
          <a:bodyPr/>
          <a:lstStyle/>
          <a:p>
            <a:pPr marL="0" indent="0">
              <a:buNone/>
            </a:pPr>
            <a:r>
              <a:rPr lang="en-US" dirty="0"/>
              <a:t>int </a:t>
            </a:r>
            <a:r>
              <a:rPr lang="en-US" dirty="0" err="1"/>
              <a:t>myArray</a:t>
            </a:r>
            <a:r>
              <a:rPr lang="en-US" dirty="0"/>
              <a:t>[]=new int[]{11,12,13,14,15};</a:t>
            </a:r>
          </a:p>
          <a:p>
            <a:pPr marL="0" indent="0">
              <a:buNone/>
            </a:pPr>
            <a:r>
              <a:rPr lang="en-US" dirty="0"/>
              <a:t>for(int num : </a:t>
            </a:r>
            <a:r>
              <a:rPr lang="en-US" dirty="0" err="1"/>
              <a:t>myArray</a:t>
            </a:r>
            <a:r>
              <a:rPr lang="en-US" dirty="0"/>
              <a:t>)</a:t>
            </a:r>
          </a:p>
          <a:p>
            <a:pPr marL="0" indent="0">
              <a:buNone/>
            </a:pPr>
            <a:r>
              <a:rPr lang="en-US" dirty="0"/>
              <a:t>{  </a:t>
            </a:r>
          </a:p>
          <a:p>
            <a:pPr marL="0" indent="0">
              <a:buNone/>
            </a:pPr>
            <a:r>
              <a:rPr lang="en-US" dirty="0" err="1"/>
              <a:t>System.out.println</a:t>
            </a:r>
            <a:r>
              <a:rPr lang="en-US" dirty="0"/>
              <a:t>(num);</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65283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55AF-3AD8-431D-B0B0-9516756A732C}"/>
              </a:ext>
            </a:extLst>
          </p:cNvPr>
          <p:cNvSpPr>
            <a:spLocks noGrp="1"/>
          </p:cNvSpPr>
          <p:nvPr>
            <p:ph type="title"/>
          </p:nvPr>
        </p:nvSpPr>
        <p:spPr/>
        <p:txBody>
          <a:bodyPr/>
          <a:lstStyle/>
          <a:p>
            <a:pPr algn="l"/>
            <a:r>
              <a:rPr lang="en-US" dirty="0"/>
              <a:t>inner and nested classes</a:t>
            </a:r>
          </a:p>
        </p:txBody>
      </p:sp>
      <p:sp>
        <p:nvSpPr>
          <p:cNvPr id="3" name="Content Placeholder 2">
            <a:extLst>
              <a:ext uri="{FF2B5EF4-FFF2-40B4-BE49-F238E27FC236}">
                <a16:creationId xmlns:a16="http://schemas.microsoft.com/office/drawing/2014/main" id="{D19F1B6F-B0D5-449B-B8F5-FAF536C666BB}"/>
              </a:ext>
            </a:extLst>
          </p:cNvPr>
          <p:cNvSpPr>
            <a:spLocks noGrp="1"/>
          </p:cNvSpPr>
          <p:nvPr>
            <p:ph idx="1"/>
          </p:nvPr>
        </p:nvSpPr>
        <p:spPr>
          <a:xfrm>
            <a:off x="457200" y="1295400"/>
            <a:ext cx="8229600" cy="5287962"/>
          </a:xfrm>
        </p:spPr>
        <p:txBody>
          <a:bodyPr>
            <a:normAutofit/>
          </a:bodyPr>
          <a:lstStyle/>
          <a:p>
            <a:pPr marL="0" indent="0">
              <a:buNone/>
            </a:pPr>
            <a:r>
              <a:rPr lang="en-US" dirty="0"/>
              <a:t>Define a class within another class, such classes are known as </a:t>
            </a:r>
            <a:r>
              <a:rPr lang="en-US" i="1" dirty="0"/>
              <a:t>nested</a:t>
            </a:r>
            <a:r>
              <a:rPr lang="en-US" dirty="0"/>
              <a:t> classes</a:t>
            </a:r>
          </a:p>
          <a:p>
            <a:pPr marL="0" indent="0">
              <a:buNone/>
            </a:pPr>
            <a:r>
              <a:rPr lang="en-US" b="1" dirty="0">
                <a:solidFill>
                  <a:srgbClr val="FF0000"/>
                </a:solidFill>
              </a:rPr>
              <a:t>Nested classes are divided into two categories:</a:t>
            </a:r>
          </a:p>
          <a:p>
            <a:pPr marL="0" indent="0">
              <a:buNone/>
            </a:pPr>
            <a:r>
              <a:rPr lang="en-US" b="1" dirty="0">
                <a:solidFill>
                  <a:srgbClr val="FF0000"/>
                </a:solidFill>
              </a:rPr>
              <a:t>static nested class :</a:t>
            </a:r>
          </a:p>
          <a:p>
            <a:pPr marL="0" indent="0">
              <a:buNone/>
            </a:pPr>
            <a:r>
              <a:rPr lang="en-US" dirty="0"/>
              <a:t>Nested classes that are declared static are called static nested classes.</a:t>
            </a:r>
          </a:p>
          <a:p>
            <a:pPr marL="0" indent="0">
              <a:buNone/>
            </a:pPr>
            <a:r>
              <a:rPr lang="en-US" b="1" dirty="0">
                <a:solidFill>
                  <a:srgbClr val="FF0000"/>
                </a:solidFill>
              </a:rPr>
              <a:t>inner class : </a:t>
            </a:r>
          </a:p>
          <a:p>
            <a:pPr marL="0" indent="0">
              <a:buNone/>
            </a:pPr>
            <a:r>
              <a:rPr lang="en-US" dirty="0"/>
              <a:t>An inner class is a non-static nested class.</a:t>
            </a:r>
          </a:p>
          <a:p>
            <a:pPr marL="0" indent="0">
              <a:buNone/>
            </a:pPr>
            <a:endParaRPr lang="en-US" dirty="0"/>
          </a:p>
        </p:txBody>
      </p:sp>
    </p:spTree>
    <p:extLst>
      <p:ext uri="{BB962C8B-B14F-4D97-AF65-F5344CB8AC3E}">
        <p14:creationId xmlns:p14="http://schemas.microsoft.com/office/powerpoint/2010/main" val="4068863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D0B389-4B96-4FB7-B340-E008612B66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602673"/>
            <a:ext cx="6248400" cy="6248400"/>
          </a:xfrm>
          <a:prstGeom prst="rect">
            <a:avLst/>
          </a:prstGeom>
        </p:spPr>
      </p:pic>
    </p:spTree>
    <p:extLst>
      <p:ext uri="{BB962C8B-B14F-4D97-AF65-F5344CB8AC3E}">
        <p14:creationId xmlns:p14="http://schemas.microsoft.com/office/powerpoint/2010/main" val="3092689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C2866-84FD-4568-87F7-7D7FBC1C89E5}"/>
              </a:ext>
            </a:extLst>
          </p:cNvPr>
          <p:cNvSpPr>
            <a:spLocks noGrp="1"/>
          </p:cNvSpPr>
          <p:nvPr>
            <p:ph type="title"/>
          </p:nvPr>
        </p:nvSpPr>
        <p:spPr>
          <a:xfrm>
            <a:off x="457200" y="1295400"/>
            <a:ext cx="8229600" cy="122238"/>
          </a:xfrm>
        </p:spPr>
        <p:txBody>
          <a:bodyPr>
            <a:noAutofit/>
          </a:bodyPr>
          <a:lstStyle/>
          <a:p>
            <a:pPr algn="l"/>
            <a:r>
              <a:rPr lang="en-US" sz="2800" b="1" dirty="0"/>
              <a:t>Difference between Normal inner class and Static nested class</a:t>
            </a:r>
            <a:br>
              <a:rPr lang="en-US" sz="2800" b="1" dirty="0"/>
            </a:br>
            <a:endParaRPr lang="en-US" sz="2800" dirty="0"/>
          </a:p>
        </p:txBody>
      </p:sp>
      <p:sp>
        <p:nvSpPr>
          <p:cNvPr id="6" name="Content Placeholder 5">
            <a:extLst>
              <a:ext uri="{FF2B5EF4-FFF2-40B4-BE49-F238E27FC236}">
                <a16:creationId xmlns:a16="http://schemas.microsoft.com/office/drawing/2014/main" id="{724A30CD-BF13-4914-9C2B-7599F25D7D05}"/>
              </a:ext>
            </a:extLst>
          </p:cNvPr>
          <p:cNvSpPr>
            <a:spLocks noGrp="1"/>
          </p:cNvSpPr>
          <p:nvPr>
            <p:ph idx="1"/>
          </p:nvPr>
        </p:nvSpPr>
        <p:spPr/>
        <p:txBody>
          <a:bodyPr>
            <a:normAutofit fontScale="85000" lnSpcReduction="10000"/>
          </a:bodyPr>
          <a:lstStyle/>
          <a:p>
            <a:pPr algn="just"/>
            <a:r>
              <a:rPr lang="en-US" dirty="0"/>
              <a:t>In normal inner class, we cannot declare any static members but in the static nested class, we can declare a static member including the main method.</a:t>
            </a:r>
          </a:p>
          <a:p>
            <a:pPr algn="just"/>
            <a:r>
              <a:rPr lang="en-US" dirty="0"/>
              <a:t>Since we cannot declare the main method in the normal inner class, therefore, we cannot run inner class directly from the command prompt. But we can declare the main method and can also run the static nested class directly from the command prompt.</a:t>
            </a:r>
          </a:p>
          <a:p>
            <a:pPr algn="just"/>
            <a:r>
              <a:rPr lang="en-US" dirty="0"/>
              <a:t>A normal inner class can access both static and non-static members of the outer class directly but from the static nested class, we can access only static members.</a:t>
            </a:r>
          </a:p>
          <a:p>
            <a:pPr algn="just"/>
            <a:endParaRPr lang="en-US" dirty="0"/>
          </a:p>
        </p:txBody>
      </p:sp>
    </p:spTree>
    <p:extLst>
      <p:ext uri="{BB962C8B-B14F-4D97-AF65-F5344CB8AC3E}">
        <p14:creationId xmlns:p14="http://schemas.microsoft.com/office/powerpoint/2010/main" val="3993132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DC9FAA2-4FB3-486C-B28A-F0085BD0DAB8}"/>
              </a:ext>
            </a:extLst>
          </p:cNvPr>
          <p:cNvSpPr>
            <a:spLocks noGrp="1"/>
          </p:cNvSpPr>
          <p:nvPr>
            <p:ph type="title"/>
          </p:nvPr>
        </p:nvSpPr>
        <p:spPr/>
        <p:txBody>
          <a:bodyPr/>
          <a:lstStyle/>
          <a:p>
            <a:pPr eaLnBrk="1" hangingPunct="1"/>
            <a:r>
              <a:rPr lang="en-US" altLang="en-US"/>
              <a:t>Array</a:t>
            </a:r>
          </a:p>
        </p:txBody>
      </p:sp>
      <p:sp>
        <p:nvSpPr>
          <p:cNvPr id="6147" name="Content Placeholder 2">
            <a:extLst>
              <a:ext uri="{FF2B5EF4-FFF2-40B4-BE49-F238E27FC236}">
                <a16:creationId xmlns:a16="http://schemas.microsoft.com/office/drawing/2014/main" id="{960DC952-0538-414C-813C-CF0777730703}"/>
              </a:ext>
            </a:extLst>
          </p:cNvPr>
          <p:cNvSpPr>
            <a:spLocks noGrp="1"/>
          </p:cNvSpPr>
          <p:nvPr>
            <p:ph sz="quarter" idx="1"/>
          </p:nvPr>
        </p:nvSpPr>
        <p:spPr>
          <a:xfrm>
            <a:off x="457200" y="1219200"/>
            <a:ext cx="7467600" cy="5254625"/>
          </a:xfrm>
        </p:spPr>
        <p:txBody>
          <a:bodyPr>
            <a:normAutofit lnSpcReduction="10000"/>
          </a:bodyPr>
          <a:lstStyle/>
          <a:p>
            <a:pPr eaLnBrk="1" hangingPunct="1"/>
            <a:r>
              <a:rPr lang="en-US" altLang="en-US" dirty="0"/>
              <a:t>Array is a collection of similar type of elements that have contiguous memory location.</a:t>
            </a:r>
          </a:p>
          <a:p>
            <a:pPr eaLnBrk="1" hangingPunct="1"/>
            <a:r>
              <a:rPr lang="en-US" altLang="en-US" dirty="0"/>
              <a:t>In java, array is an object the contains elements of similar data type. </a:t>
            </a:r>
          </a:p>
          <a:p>
            <a:pPr eaLnBrk="1" hangingPunct="1"/>
            <a:r>
              <a:rPr lang="en-US" altLang="en-US" dirty="0"/>
              <a:t>It is a data structure where we store similar elements. We can store only fixed elements in an array.</a:t>
            </a:r>
          </a:p>
          <a:p>
            <a:pPr eaLnBrk="1" hangingPunct="1"/>
            <a:r>
              <a:rPr lang="en-US" altLang="en-US" dirty="0"/>
              <a:t>Array is index based, first element of the array is stored at 0 index.</a:t>
            </a:r>
          </a:p>
          <a:p>
            <a:pPr eaLnBrk="1" hangingPunct="1">
              <a:buFont typeface="Wingdings" panose="05000000000000000000" pitchFamily="2" charset="2"/>
              <a:buNone/>
            </a:pPr>
            <a:endParaRPr lang="en-US" altLang="en-US" dirty="0"/>
          </a:p>
        </p:txBody>
      </p:sp>
      <p:sp>
        <p:nvSpPr>
          <p:cNvPr id="9220" name="Slide Number Placeholder 3">
            <a:extLst>
              <a:ext uri="{FF2B5EF4-FFF2-40B4-BE49-F238E27FC236}">
                <a16:creationId xmlns:a16="http://schemas.microsoft.com/office/drawing/2014/main" id="{DBD458B7-5957-4CD5-A22B-0CA2B1BDD5D3}"/>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28</a:t>
            </a:fld>
            <a:endParaRPr lang="en-US" altLang="en-US">
              <a:solidFill>
                <a:srgbClr val="898989"/>
              </a:solidFill>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D21899F9-7160-437D-892C-035BB385C2B7}"/>
              </a:ext>
            </a:extLst>
          </p:cNvPr>
          <p:cNvSpPr>
            <a:spLocks noGrp="1"/>
          </p:cNvSpPr>
          <p:nvPr>
            <p:ph sz="quarter" idx="1"/>
          </p:nvPr>
        </p:nvSpPr>
        <p:spPr>
          <a:xfrm>
            <a:off x="457200" y="381000"/>
            <a:ext cx="8229600" cy="5745163"/>
          </a:xfrm>
        </p:spPr>
        <p:txBody>
          <a:bodyPr>
            <a:normAutofit lnSpcReduction="10000"/>
          </a:bodyPr>
          <a:lstStyle/>
          <a:p>
            <a:pPr eaLnBrk="1" hangingPunct="1">
              <a:buFont typeface="Wingdings" panose="05000000000000000000" pitchFamily="2" charset="2"/>
              <a:buNone/>
            </a:pPr>
            <a:r>
              <a:rPr lang="en-US" altLang="en-US" dirty="0"/>
              <a:t>Advantage of Array</a:t>
            </a:r>
          </a:p>
          <a:p>
            <a:pPr eaLnBrk="1" hangingPunct="1">
              <a:buFont typeface="Wingdings" panose="05000000000000000000" pitchFamily="2" charset="2"/>
              <a:buNone/>
            </a:pPr>
            <a:r>
              <a:rPr lang="en-US" altLang="en-US" dirty="0"/>
              <a:t>    Code Optimization: It makes the code optimized, we can retrieve or sort the data easily.</a:t>
            </a:r>
          </a:p>
          <a:p>
            <a:pPr eaLnBrk="1" hangingPunct="1">
              <a:buFont typeface="Wingdings" panose="05000000000000000000" pitchFamily="2" charset="2"/>
              <a:buNone/>
            </a:pPr>
            <a:r>
              <a:rPr lang="en-US" altLang="en-US" dirty="0"/>
              <a:t>    Random access: We can get any data located at any index position.</a:t>
            </a:r>
          </a:p>
          <a:p>
            <a:pPr eaLnBrk="1" hangingPunct="1">
              <a:buFont typeface="Wingdings" panose="05000000000000000000" pitchFamily="2" charset="2"/>
              <a:buNone/>
            </a:pPr>
            <a:r>
              <a:rPr lang="en-US" altLang="en-US" dirty="0"/>
              <a:t>Disadvantage of Array</a:t>
            </a:r>
          </a:p>
          <a:p>
            <a:pPr eaLnBrk="1" hangingPunct="1">
              <a:buFont typeface="Wingdings" panose="05000000000000000000" pitchFamily="2" charset="2"/>
              <a:buNone/>
            </a:pPr>
            <a:r>
              <a:rPr lang="en-US" altLang="en-US" dirty="0"/>
              <a:t>    Size Limit: We can store only fixed size of elements in the array. It doesn't grow its size at runtime. To solve this problem, collection framework is used in java.</a:t>
            </a:r>
          </a:p>
        </p:txBody>
      </p:sp>
      <p:sp>
        <p:nvSpPr>
          <p:cNvPr id="10243" name="Slide Number Placeholder 3">
            <a:extLst>
              <a:ext uri="{FF2B5EF4-FFF2-40B4-BE49-F238E27FC236}">
                <a16:creationId xmlns:a16="http://schemas.microsoft.com/office/drawing/2014/main" id="{D720FFD7-DF2D-46C0-BB03-043EF59A2DAF}"/>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29</a:t>
            </a:fld>
            <a:endParaRPr lang="en-US" altLang="en-US">
              <a:solidFill>
                <a:srgbClr val="898989"/>
              </a:solidFill>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08B6D-A043-48E6-89F4-B06527EF19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633DE8-FA1C-4652-95E8-B90D5CA55AE3}"/>
              </a:ext>
            </a:extLst>
          </p:cNvPr>
          <p:cNvSpPr>
            <a:spLocks noGrp="1"/>
          </p:cNvSpPr>
          <p:nvPr>
            <p:ph idx="1"/>
          </p:nvPr>
        </p:nvSpPr>
        <p:spPr/>
        <p:txBody>
          <a:bodyPr/>
          <a:lstStyle/>
          <a:p>
            <a:pPr marL="0" indent="0">
              <a:buNone/>
            </a:pPr>
            <a:r>
              <a:rPr lang="en-US" b="1" dirty="0"/>
              <a:t>JRE (Java Runtime Environment) </a:t>
            </a:r>
            <a:r>
              <a:rPr lang="en-US" dirty="0"/>
              <a:t>is an installation package that provides an environment to </a:t>
            </a:r>
            <a:r>
              <a:rPr lang="en-US" b="1" dirty="0"/>
              <a:t>only run(not develop)</a:t>
            </a:r>
            <a:r>
              <a:rPr lang="en-US" dirty="0"/>
              <a:t> the java program(or application)onto your machine. JRE is only used by those who only want to run Java programs.</a:t>
            </a:r>
          </a:p>
        </p:txBody>
      </p:sp>
    </p:spTree>
    <p:extLst>
      <p:ext uri="{BB962C8B-B14F-4D97-AF65-F5344CB8AC3E}">
        <p14:creationId xmlns:p14="http://schemas.microsoft.com/office/powerpoint/2010/main" val="3170166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D1D7013A-B177-41C8-86BF-E097F1A752ED}"/>
              </a:ext>
            </a:extLst>
          </p:cNvPr>
          <p:cNvSpPr>
            <a:spLocks noGrp="1"/>
          </p:cNvSpPr>
          <p:nvPr>
            <p:ph sz="quarter" idx="1"/>
          </p:nvPr>
        </p:nvSpPr>
        <p:spPr>
          <a:xfrm>
            <a:off x="457200" y="304800"/>
            <a:ext cx="8229600" cy="5821363"/>
          </a:xfrm>
        </p:spPr>
        <p:txBody>
          <a:bodyPr/>
          <a:lstStyle/>
          <a:p>
            <a:pPr eaLnBrk="1" hangingPunct="1">
              <a:buFont typeface="Wingdings" panose="05000000000000000000" pitchFamily="2" charset="2"/>
              <a:buNone/>
            </a:pPr>
            <a:r>
              <a:rPr lang="en-US" altLang="en-US" sz="2800"/>
              <a:t>Types of Array: There are two types of array.</a:t>
            </a:r>
          </a:p>
          <a:p>
            <a:pPr eaLnBrk="1" hangingPunct="1"/>
            <a:r>
              <a:rPr lang="en-US" altLang="en-US" sz="2800"/>
              <a:t>    Single Dimensional Array</a:t>
            </a:r>
          </a:p>
          <a:p>
            <a:pPr eaLnBrk="1" hangingPunct="1"/>
            <a:r>
              <a:rPr lang="en-US" altLang="en-US" sz="2800"/>
              <a:t>    Multidimensional Array-</a:t>
            </a:r>
          </a:p>
          <a:p>
            <a:pPr lvl="2" eaLnBrk="1" hangingPunct="1"/>
            <a:r>
              <a:rPr lang="en-US" altLang="en-US" sz="2200"/>
              <a:t>2D array</a:t>
            </a:r>
          </a:p>
          <a:p>
            <a:pPr lvl="2" eaLnBrk="1" hangingPunct="1"/>
            <a:r>
              <a:rPr lang="en-US" altLang="en-US" sz="2200"/>
              <a:t>3D array</a:t>
            </a:r>
          </a:p>
          <a:p>
            <a:pPr lvl="2" eaLnBrk="1" hangingPunct="1"/>
            <a:r>
              <a:rPr lang="en-US" altLang="en-US" sz="2200"/>
              <a:t>Jagged array</a:t>
            </a:r>
          </a:p>
          <a:p>
            <a:pPr eaLnBrk="1" hangingPunct="1">
              <a:buFont typeface="Wingdings" panose="05000000000000000000" pitchFamily="2" charset="2"/>
              <a:buNone/>
            </a:pPr>
            <a:r>
              <a:rPr lang="en-US" altLang="en-US" sz="2800"/>
              <a:t>	</a:t>
            </a:r>
          </a:p>
          <a:p>
            <a:pPr eaLnBrk="1" hangingPunct="1">
              <a:buFont typeface="Wingdings" panose="05000000000000000000" pitchFamily="2" charset="2"/>
              <a:buNone/>
            </a:pPr>
            <a:endParaRPr lang="en-US" altLang="en-US" sz="2800"/>
          </a:p>
        </p:txBody>
      </p:sp>
      <p:sp>
        <p:nvSpPr>
          <p:cNvPr id="11267" name="Slide Number Placeholder 3">
            <a:extLst>
              <a:ext uri="{FF2B5EF4-FFF2-40B4-BE49-F238E27FC236}">
                <a16:creationId xmlns:a16="http://schemas.microsoft.com/office/drawing/2014/main" id="{98DCD398-9151-4DD2-896F-B683BB8C2CD4}"/>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30</a:t>
            </a:fld>
            <a:endParaRPr lang="en-US" altLang="en-US">
              <a:solidFill>
                <a:srgbClr val="898989"/>
              </a:solidFill>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A0010EF-A170-4CFF-A952-8A3616093946}"/>
              </a:ext>
            </a:extLst>
          </p:cNvPr>
          <p:cNvSpPr>
            <a:spLocks noGrp="1"/>
          </p:cNvSpPr>
          <p:nvPr>
            <p:ph type="title"/>
          </p:nvPr>
        </p:nvSpPr>
        <p:spPr/>
        <p:txBody>
          <a:bodyPr/>
          <a:lstStyle/>
          <a:p>
            <a:pPr algn="l" eaLnBrk="1" hangingPunct="1"/>
            <a:r>
              <a:rPr lang="en-US" altLang="en-US" sz="3200"/>
              <a:t>Single Dimensional Array</a:t>
            </a:r>
            <a:endParaRPr lang="en-US" altLang="en-US"/>
          </a:p>
        </p:txBody>
      </p:sp>
      <p:sp>
        <p:nvSpPr>
          <p:cNvPr id="9219" name="Content Placeholder 2">
            <a:extLst>
              <a:ext uri="{FF2B5EF4-FFF2-40B4-BE49-F238E27FC236}">
                <a16:creationId xmlns:a16="http://schemas.microsoft.com/office/drawing/2014/main" id="{6736BAF3-8FD8-425B-BF37-151D9D1F556F}"/>
              </a:ext>
            </a:extLst>
          </p:cNvPr>
          <p:cNvSpPr>
            <a:spLocks noGrp="1"/>
          </p:cNvSpPr>
          <p:nvPr>
            <p:ph sz="quarter" idx="1"/>
          </p:nvPr>
        </p:nvSpPr>
        <p:spPr>
          <a:xfrm>
            <a:off x="457200" y="1600200"/>
            <a:ext cx="7467600" cy="4873625"/>
          </a:xfrm>
        </p:spPr>
        <p:txBody>
          <a:bodyPr/>
          <a:lstStyle/>
          <a:p>
            <a:pPr eaLnBrk="1" hangingPunct="1"/>
            <a:r>
              <a:rPr lang="en-US" altLang="en-US" dirty="0"/>
              <a:t>The syntax for declaring and instantiating an array: </a:t>
            </a:r>
          </a:p>
          <a:p>
            <a:pPr eaLnBrk="1" hangingPunct="1">
              <a:buFont typeface="Wingdings" panose="05000000000000000000" pitchFamily="2" charset="2"/>
              <a:buNone/>
            </a:pPr>
            <a:r>
              <a:rPr lang="en-US" altLang="en-US" dirty="0"/>
              <a:t>There are two ways to declare an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r>
              <a:rPr lang="en-US" altLang="en-US" dirty="0"/>
              <a:t>type </a:t>
            </a:r>
            <a:r>
              <a:rPr lang="en-US" altLang="en-US" dirty="0" err="1"/>
              <a:t>arrayName</a:t>
            </a:r>
            <a:r>
              <a:rPr lang="en-US" altLang="en-US" dirty="0"/>
              <a:t>[]; </a:t>
            </a:r>
          </a:p>
          <a:p>
            <a:pPr eaLnBrk="1" hangingPunct="1">
              <a:buFont typeface="Wingdings" panose="05000000000000000000" pitchFamily="2" charset="2"/>
              <a:buNone/>
            </a:pPr>
            <a:endParaRPr lang="en-US" altLang="en-US" dirty="0"/>
          </a:p>
        </p:txBody>
      </p:sp>
      <p:sp>
        <p:nvSpPr>
          <p:cNvPr id="12292" name="Slide Number Placeholder 3">
            <a:extLst>
              <a:ext uri="{FF2B5EF4-FFF2-40B4-BE49-F238E27FC236}">
                <a16:creationId xmlns:a16="http://schemas.microsoft.com/office/drawing/2014/main" id="{05C4EF86-8326-4C01-A2E2-01D6395601BD}"/>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31</a:t>
            </a:fld>
            <a:endParaRPr lang="en-US" altLang="en-US">
              <a:solidFill>
                <a:srgbClr val="898989"/>
              </a:solidFill>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2B54C1F-6CB3-4E98-8A6E-B4FC192C2412}"/>
              </a:ext>
            </a:extLst>
          </p:cNvPr>
          <p:cNvSpPr>
            <a:spLocks noGrp="1"/>
          </p:cNvSpPr>
          <p:nvPr>
            <p:ph type="title"/>
          </p:nvPr>
        </p:nvSpPr>
        <p:spPr/>
        <p:txBody>
          <a:bodyPr/>
          <a:lstStyle/>
          <a:p>
            <a:pPr eaLnBrk="1" hangingPunct="1"/>
            <a:endParaRPr lang="en-US" altLang="en-US"/>
          </a:p>
        </p:txBody>
      </p:sp>
      <p:sp>
        <p:nvSpPr>
          <p:cNvPr id="10243" name="Content Placeholder 2">
            <a:extLst>
              <a:ext uri="{FF2B5EF4-FFF2-40B4-BE49-F238E27FC236}">
                <a16:creationId xmlns:a16="http://schemas.microsoft.com/office/drawing/2014/main" id="{A77EF615-5A8A-4411-AE04-E48841D97C3D}"/>
              </a:ext>
            </a:extLst>
          </p:cNvPr>
          <p:cNvSpPr>
            <a:spLocks noGrp="1"/>
          </p:cNvSpPr>
          <p:nvPr>
            <p:ph sz="quarter" idx="1"/>
          </p:nvPr>
        </p:nvSpPr>
        <p:spPr>
          <a:xfrm>
            <a:off x="457200" y="1600200"/>
            <a:ext cx="7467600" cy="4873625"/>
          </a:xfrm>
        </p:spPr>
        <p:txBody>
          <a:bodyPr/>
          <a:lstStyle/>
          <a:p>
            <a:pPr eaLnBrk="1" hangingPunct="1"/>
            <a:r>
              <a:rPr lang="en-US" altLang="en-US"/>
              <a:t>How to instantiate an array </a:t>
            </a:r>
          </a:p>
          <a:p>
            <a:pPr eaLnBrk="1" hangingPunct="1">
              <a:buFont typeface="Wingdings" panose="05000000000000000000" pitchFamily="2" charset="2"/>
              <a:buNone/>
            </a:pPr>
            <a:r>
              <a:rPr lang="en-US" altLang="en-US"/>
              <a:t> arrayName = </a:t>
            </a:r>
            <a:r>
              <a:rPr lang="en-US" altLang="en-US" b="1"/>
              <a:t>new</a:t>
            </a:r>
            <a:r>
              <a:rPr lang="en-US" altLang="en-US"/>
              <a:t> type[length]; </a:t>
            </a:r>
          </a:p>
          <a:p>
            <a:pPr eaLnBrk="1" hangingPunct="1"/>
            <a:r>
              <a:rPr lang="en-US" altLang="en-US"/>
              <a:t>How to declare and instantiate an array in one statement </a:t>
            </a:r>
          </a:p>
          <a:p>
            <a:pPr eaLnBrk="1" hangingPunct="1">
              <a:buFont typeface="Wingdings" panose="05000000000000000000" pitchFamily="2" charset="2"/>
              <a:buNone/>
            </a:pPr>
            <a:r>
              <a:rPr lang="en-US" altLang="en-US"/>
              <a:t>type[] arrayName = </a:t>
            </a:r>
            <a:r>
              <a:rPr lang="en-US" altLang="en-US" b="1"/>
              <a:t>new</a:t>
            </a:r>
            <a:r>
              <a:rPr lang="en-US" altLang="en-US"/>
              <a:t> type[length];</a:t>
            </a:r>
          </a:p>
        </p:txBody>
      </p:sp>
      <p:sp>
        <p:nvSpPr>
          <p:cNvPr id="13316" name="Slide Number Placeholder 3">
            <a:extLst>
              <a:ext uri="{FF2B5EF4-FFF2-40B4-BE49-F238E27FC236}">
                <a16:creationId xmlns:a16="http://schemas.microsoft.com/office/drawing/2014/main" id="{587D516B-C86F-4FBB-A92C-CB45D3281220}"/>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32</a:t>
            </a:fld>
            <a:endParaRPr lang="en-US" altLang="en-US">
              <a:solidFill>
                <a:srgbClr val="898989"/>
              </a:solidFill>
              <a:latin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EBB4ED1-9B84-47C4-BE44-CCD2EDFD944B}"/>
              </a:ext>
            </a:extLst>
          </p:cNvPr>
          <p:cNvSpPr>
            <a:spLocks noGrp="1"/>
          </p:cNvSpPr>
          <p:nvPr>
            <p:ph type="title"/>
          </p:nvPr>
        </p:nvSpPr>
        <p:spPr/>
        <p:txBody>
          <a:bodyPr/>
          <a:lstStyle/>
          <a:p>
            <a:pPr eaLnBrk="1" hangingPunct="1"/>
            <a:r>
              <a:rPr lang="en-US" altLang="en-US"/>
              <a:t>Examples</a:t>
            </a:r>
          </a:p>
        </p:txBody>
      </p:sp>
      <p:sp>
        <p:nvSpPr>
          <p:cNvPr id="11267" name="Content Placeholder 2">
            <a:extLst>
              <a:ext uri="{FF2B5EF4-FFF2-40B4-BE49-F238E27FC236}">
                <a16:creationId xmlns:a16="http://schemas.microsoft.com/office/drawing/2014/main" id="{9650E310-3124-42F7-9B9A-11BFD2E4A18F}"/>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b="1"/>
              <a:t>Array of integers </a:t>
            </a:r>
          </a:p>
          <a:p>
            <a:pPr eaLnBrk="1" hangingPunct="1">
              <a:buFont typeface="Wingdings" panose="05000000000000000000" pitchFamily="2" charset="2"/>
              <a:buNone/>
            </a:pPr>
            <a:r>
              <a:rPr lang="en-US" altLang="en-US" b="1"/>
              <a:t>int</a:t>
            </a:r>
            <a:r>
              <a:rPr lang="en-US" altLang="en-US"/>
              <a:t>[] num = </a:t>
            </a:r>
            <a:r>
              <a:rPr lang="en-US" altLang="en-US" b="1"/>
              <a:t>new</a:t>
            </a:r>
            <a:r>
              <a:rPr lang="en-US" altLang="en-US"/>
              <a:t> </a:t>
            </a:r>
            <a:r>
              <a:rPr lang="en-US" altLang="en-US" b="1"/>
              <a:t>int</a:t>
            </a:r>
            <a:r>
              <a:rPr lang="en-US" altLang="en-US"/>
              <a:t>[5];</a:t>
            </a:r>
          </a:p>
          <a:p>
            <a:pPr eaLnBrk="1" hangingPunct="1"/>
            <a:r>
              <a:rPr lang="en-US" altLang="en-US" b="1"/>
              <a:t>Array of Strings </a:t>
            </a:r>
          </a:p>
          <a:p>
            <a:pPr eaLnBrk="1" hangingPunct="1">
              <a:buFont typeface="Wingdings" panose="05000000000000000000" pitchFamily="2" charset="2"/>
              <a:buNone/>
            </a:pPr>
            <a:r>
              <a:rPr lang="en-US" altLang="en-US"/>
              <a:t>String[] nameList = </a:t>
            </a:r>
            <a:r>
              <a:rPr lang="en-US" altLang="en-US" b="1"/>
              <a:t>new</a:t>
            </a:r>
            <a:r>
              <a:rPr lang="en-US" altLang="en-US"/>
              <a:t> String[5]; </a:t>
            </a:r>
          </a:p>
          <a:p>
            <a:pPr eaLnBrk="1" hangingPunct="1">
              <a:buFont typeface="Wingdings" panose="05000000000000000000" pitchFamily="2" charset="2"/>
              <a:buNone/>
            </a:pPr>
            <a:r>
              <a:rPr lang="en-US" altLang="en-US"/>
              <a:t>nameList[0] = "Amanda Green"; </a:t>
            </a:r>
          </a:p>
          <a:p>
            <a:pPr eaLnBrk="1" hangingPunct="1">
              <a:buFont typeface="Wingdings" panose="05000000000000000000" pitchFamily="2" charset="2"/>
              <a:buNone/>
            </a:pPr>
            <a:r>
              <a:rPr lang="en-US" altLang="en-US"/>
              <a:t>nameList[1] = "Vijay Arora"; </a:t>
            </a:r>
          </a:p>
          <a:p>
            <a:pPr eaLnBrk="1" hangingPunct="1">
              <a:buFont typeface="Wingdings" panose="05000000000000000000" pitchFamily="2" charset="2"/>
              <a:buNone/>
            </a:pPr>
            <a:r>
              <a:rPr lang="en-US" altLang="en-US"/>
              <a:t>nameList[2] = "Sheila Mann"; </a:t>
            </a:r>
          </a:p>
          <a:p>
            <a:pPr eaLnBrk="1" hangingPunct="1">
              <a:buFont typeface="Wingdings" panose="05000000000000000000" pitchFamily="2" charset="2"/>
              <a:buNone/>
            </a:pPr>
            <a:r>
              <a:rPr lang="en-US" altLang="en-US"/>
              <a:t>nameList[3] = "Rohit Sharma"; </a:t>
            </a:r>
          </a:p>
          <a:p>
            <a:pPr eaLnBrk="1" hangingPunct="1">
              <a:buFont typeface="Wingdings" panose="05000000000000000000" pitchFamily="2" charset="2"/>
              <a:buNone/>
            </a:pPr>
            <a:r>
              <a:rPr lang="en-US" altLang="en-US"/>
              <a:t>nameList[4] = "Mandy Johnson";</a:t>
            </a:r>
          </a:p>
        </p:txBody>
      </p:sp>
      <p:sp>
        <p:nvSpPr>
          <p:cNvPr id="14340" name="Slide Number Placeholder 3">
            <a:extLst>
              <a:ext uri="{FF2B5EF4-FFF2-40B4-BE49-F238E27FC236}">
                <a16:creationId xmlns:a16="http://schemas.microsoft.com/office/drawing/2014/main" id="{BF363242-9877-44F6-91E2-1B190DBBCE09}"/>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33</a:t>
            </a:fld>
            <a:endParaRPr lang="en-US" altLang="en-US">
              <a:solidFill>
                <a:srgbClr val="898989"/>
              </a:solidFill>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6BFA883F-5C43-49E9-8CBF-ED015017AD88}"/>
              </a:ext>
            </a:extLst>
          </p:cNvPr>
          <p:cNvSpPr>
            <a:spLocks noGrp="1"/>
          </p:cNvSpPr>
          <p:nvPr>
            <p:ph type="title"/>
          </p:nvPr>
        </p:nvSpPr>
        <p:spPr/>
        <p:txBody>
          <a:bodyPr>
            <a:normAutofit fontScale="90000"/>
          </a:bodyPr>
          <a:lstStyle/>
          <a:p>
            <a:pPr eaLnBrk="1" hangingPunct="1"/>
            <a:r>
              <a:rPr lang="en-US" altLang="en-US" b="1"/>
              <a:t>Array length </a:t>
            </a:r>
            <a:br>
              <a:rPr lang="en-US" altLang="en-US" b="1"/>
            </a:br>
            <a:endParaRPr lang="en-US" altLang="en-US"/>
          </a:p>
        </p:txBody>
      </p:sp>
      <p:sp>
        <p:nvSpPr>
          <p:cNvPr id="12291" name="Content Placeholder 2">
            <a:extLst>
              <a:ext uri="{FF2B5EF4-FFF2-40B4-BE49-F238E27FC236}">
                <a16:creationId xmlns:a16="http://schemas.microsoft.com/office/drawing/2014/main" id="{A5617DB8-5768-4A23-A88D-7AD9E67680C2}"/>
              </a:ext>
            </a:extLst>
          </p:cNvPr>
          <p:cNvSpPr>
            <a:spLocks noGrp="1"/>
          </p:cNvSpPr>
          <p:nvPr>
            <p:ph sz="quarter" idx="1"/>
          </p:nvPr>
        </p:nvSpPr>
        <p:spPr>
          <a:xfrm>
            <a:off x="457200" y="1600200"/>
            <a:ext cx="7467600" cy="4873625"/>
          </a:xfrm>
        </p:spPr>
        <p:txBody>
          <a:bodyPr>
            <a:normAutofit lnSpcReduction="10000"/>
          </a:bodyPr>
          <a:lstStyle/>
          <a:p>
            <a:pPr eaLnBrk="1" hangingPunct="1"/>
            <a:r>
              <a:rPr lang="en-US" altLang="en-US"/>
              <a:t>The syntax for getting the length of an array </a:t>
            </a:r>
          </a:p>
          <a:p>
            <a:pPr eaLnBrk="1" hangingPunct="1">
              <a:buFont typeface="Wingdings" panose="05000000000000000000" pitchFamily="2" charset="2"/>
              <a:buNone/>
            </a:pPr>
            <a:r>
              <a:rPr lang="en-US" altLang="en-US"/>
              <a:t>arrayName.length</a:t>
            </a:r>
          </a:p>
          <a:p>
            <a:pPr eaLnBrk="1" hangingPunct="1">
              <a:buFont typeface="Wingdings" panose="05000000000000000000" pitchFamily="2" charset="2"/>
              <a:buNone/>
            </a:pPr>
            <a:r>
              <a:rPr lang="en-US" altLang="en-US"/>
              <a:t>e.g-</a:t>
            </a:r>
          </a:p>
          <a:p>
            <a:pPr eaLnBrk="1" hangingPunct="1">
              <a:buFont typeface="Wingdings" panose="05000000000000000000" pitchFamily="2" charset="2"/>
              <a:buNone/>
            </a:pPr>
            <a:r>
              <a:rPr lang="nn-NO" altLang="en-US" b="1"/>
              <a:t>int</a:t>
            </a:r>
            <a:r>
              <a:rPr lang="nn-NO" altLang="en-US"/>
              <a:t>[] values = </a:t>
            </a:r>
            <a:r>
              <a:rPr lang="nn-NO" altLang="en-US" b="1"/>
              <a:t>new</a:t>
            </a:r>
            <a:r>
              <a:rPr lang="nn-NO" altLang="en-US"/>
              <a:t> </a:t>
            </a:r>
            <a:r>
              <a:rPr lang="nn-NO" altLang="en-US" b="1"/>
              <a:t>int</a:t>
            </a:r>
            <a:r>
              <a:rPr lang="nn-NO" altLang="en-US"/>
              <a:t>[10]; </a:t>
            </a:r>
          </a:p>
          <a:p>
            <a:pPr eaLnBrk="1" hangingPunct="1">
              <a:buFont typeface="Wingdings" panose="05000000000000000000" pitchFamily="2" charset="2"/>
              <a:buNone/>
            </a:pPr>
            <a:r>
              <a:rPr lang="nn-NO" altLang="en-US" b="1"/>
              <a:t>for</a:t>
            </a:r>
            <a:r>
              <a:rPr lang="nn-NO" altLang="en-US"/>
              <a:t> (</a:t>
            </a:r>
            <a:r>
              <a:rPr lang="nn-NO" altLang="en-US" b="1"/>
              <a:t>int</a:t>
            </a:r>
            <a:r>
              <a:rPr lang="nn-NO" altLang="en-US"/>
              <a:t> i = 0; i &lt; values.length; i++) </a:t>
            </a:r>
          </a:p>
          <a:p>
            <a:pPr eaLnBrk="1" hangingPunct="1">
              <a:buFont typeface="Wingdings" panose="05000000000000000000" pitchFamily="2" charset="2"/>
              <a:buNone/>
            </a:pPr>
            <a:r>
              <a:rPr lang="nn-NO" altLang="en-US"/>
              <a:t>{ </a:t>
            </a:r>
          </a:p>
          <a:p>
            <a:pPr eaLnBrk="1" hangingPunct="1">
              <a:buFont typeface="Wingdings" panose="05000000000000000000" pitchFamily="2" charset="2"/>
              <a:buNone/>
            </a:pPr>
            <a:r>
              <a:rPr lang="nn-NO" altLang="en-US"/>
              <a:t>values[i] = i; </a:t>
            </a:r>
          </a:p>
          <a:p>
            <a:pPr eaLnBrk="1" hangingPunct="1">
              <a:buFont typeface="Wingdings" panose="05000000000000000000" pitchFamily="2" charset="2"/>
              <a:buNone/>
            </a:pPr>
            <a:r>
              <a:rPr lang="nn-NO" altLang="en-US"/>
              <a:t>}</a:t>
            </a:r>
            <a:endParaRPr lang="en-US" altLang="en-US"/>
          </a:p>
        </p:txBody>
      </p:sp>
      <p:sp>
        <p:nvSpPr>
          <p:cNvPr id="15364" name="Slide Number Placeholder 3">
            <a:extLst>
              <a:ext uri="{FF2B5EF4-FFF2-40B4-BE49-F238E27FC236}">
                <a16:creationId xmlns:a16="http://schemas.microsoft.com/office/drawing/2014/main" id="{140E361F-B546-486B-B899-CC5E4E3419A6}"/>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34</a:t>
            </a:fld>
            <a:endParaRPr lang="en-US" altLang="en-US">
              <a:solidFill>
                <a:srgbClr val="898989"/>
              </a:solidFill>
              <a:latin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E3DB408-E5F2-4178-B24B-13BDAFD0A571}"/>
              </a:ext>
            </a:extLst>
          </p:cNvPr>
          <p:cNvSpPr>
            <a:spLocks noGrp="1"/>
          </p:cNvSpPr>
          <p:nvPr>
            <p:ph type="title"/>
          </p:nvPr>
        </p:nvSpPr>
        <p:spPr/>
        <p:txBody>
          <a:bodyPr>
            <a:normAutofit fontScale="90000"/>
          </a:bodyPr>
          <a:lstStyle/>
          <a:p>
            <a:pPr eaLnBrk="1" hangingPunct="1"/>
            <a:r>
              <a:rPr lang="en-US" altLang="en-US" b="1"/>
              <a:t>Two-dimensional arrays </a:t>
            </a:r>
            <a:br>
              <a:rPr lang="en-US" altLang="en-US" b="1"/>
            </a:br>
            <a:endParaRPr lang="en-US" altLang="en-US"/>
          </a:p>
        </p:txBody>
      </p:sp>
      <p:sp>
        <p:nvSpPr>
          <p:cNvPr id="15363" name="Content Placeholder 2">
            <a:extLst>
              <a:ext uri="{FF2B5EF4-FFF2-40B4-BE49-F238E27FC236}">
                <a16:creationId xmlns:a16="http://schemas.microsoft.com/office/drawing/2014/main" id="{3E9CD9C2-41CB-4AA5-BE6D-7B54C1A9A263}"/>
              </a:ext>
            </a:extLst>
          </p:cNvPr>
          <p:cNvSpPr>
            <a:spLocks noGrp="1"/>
          </p:cNvSpPr>
          <p:nvPr>
            <p:ph sz="quarter" idx="1"/>
          </p:nvPr>
        </p:nvSpPr>
        <p:spPr>
          <a:xfrm>
            <a:off x="457200" y="1600200"/>
            <a:ext cx="7467600" cy="4873625"/>
          </a:xfrm>
        </p:spPr>
        <p:txBody>
          <a:bodyPr>
            <a:normAutofit lnSpcReduction="10000"/>
          </a:bodyPr>
          <a:lstStyle/>
          <a:p>
            <a:pPr eaLnBrk="1" hangingPunct="1">
              <a:buFont typeface="Wingdings" panose="05000000000000000000" pitchFamily="2" charset="2"/>
              <a:buNone/>
            </a:pPr>
            <a:r>
              <a:rPr lang="en-US" altLang="en-US" dirty="0"/>
              <a:t>The syntax for creating a rectangular array- </a:t>
            </a:r>
          </a:p>
          <a:p>
            <a:pPr eaLnBrk="1" hangingPunct="1">
              <a:buFont typeface="Wingdings" panose="05000000000000000000" pitchFamily="2" charset="2"/>
              <a:buNone/>
            </a:pPr>
            <a:r>
              <a:rPr lang="en-US" altLang="en-US" dirty="0"/>
              <a:t>type[][] </a:t>
            </a:r>
            <a:r>
              <a:rPr lang="en-US" altLang="en-US" dirty="0" err="1"/>
              <a:t>arrayName</a:t>
            </a:r>
            <a:r>
              <a:rPr lang="en-US" altLang="en-US" dirty="0"/>
              <a:t> = </a:t>
            </a:r>
            <a:r>
              <a:rPr lang="en-US" altLang="en-US" b="1" dirty="0"/>
              <a:t>new</a:t>
            </a:r>
            <a:r>
              <a:rPr lang="en-US" altLang="en-US" dirty="0"/>
              <a:t> type[</a:t>
            </a:r>
            <a:r>
              <a:rPr lang="en-US" altLang="en-US" dirty="0" err="1"/>
              <a:t>rowCount</a:t>
            </a:r>
            <a:r>
              <a:rPr lang="en-US" altLang="en-US" dirty="0"/>
              <a:t>][</a:t>
            </a:r>
            <a:r>
              <a:rPr lang="en-US" altLang="en-US" dirty="0" err="1"/>
              <a:t>columnCount</a:t>
            </a:r>
            <a:r>
              <a:rPr lang="en-US" altLang="en-US" dirty="0"/>
              <a:t>]; </a:t>
            </a:r>
          </a:p>
          <a:p>
            <a:pPr eaLnBrk="1" hangingPunct="1"/>
            <a:r>
              <a:rPr lang="en-US" altLang="en-US" dirty="0"/>
              <a:t>A statement that creates a 3x2 array </a:t>
            </a:r>
          </a:p>
          <a:p>
            <a:pPr eaLnBrk="1" hangingPunct="1">
              <a:buFont typeface="Wingdings" panose="05000000000000000000" pitchFamily="2" charset="2"/>
              <a:buNone/>
            </a:pPr>
            <a:r>
              <a:rPr lang="en-US" altLang="en-US" b="1" dirty="0"/>
              <a:t>int</a:t>
            </a:r>
            <a:r>
              <a:rPr lang="en-US" altLang="en-US" dirty="0"/>
              <a:t>[][] numbers = </a:t>
            </a:r>
            <a:r>
              <a:rPr lang="en-US" altLang="en-US" b="1" dirty="0"/>
              <a:t>new</a:t>
            </a:r>
            <a:r>
              <a:rPr lang="en-US" altLang="en-US" dirty="0"/>
              <a:t> </a:t>
            </a:r>
            <a:r>
              <a:rPr lang="en-US" altLang="en-US" b="1" dirty="0"/>
              <a:t>int</a:t>
            </a:r>
            <a:r>
              <a:rPr lang="en-US" altLang="en-US" dirty="0"/>
              <a:t>[3][2];</a:t>
            </a:r>
          </a:p>
          <a:p>
            <a:pPr eaLnBrk="1" hangingPunct="1"/>
            <a:r>
              <a:rPr lang="en-US" altLang="en-US" i="1" dirty="0"/>
              <a:t>3x2</a:t>
            </a:r>
            <a:r>
              <a:rPr lang="en-US" altLang="en-US" dirty="0"/>
              <a:t> array and initializes it in one statement </a:t>
            </a:r>
          </a:p>
          <a:p>
            <a:pPr eaLnBrk="1" hangingPunct="1">
              <a:buFont typeface="Wingdings" panose="05000000000000000000" pitchFamily="2" charset="2"/>
              <a:buNone/>
            </a:pPr>
            <a:r>
              <a:rPr lang="en-US" altLang="en-US" b="1" dirty="0"/>
              <a:t>int</a:t>
            </a:r>
            <a:r>
              <a:rPr lang="en-US" altLang="en-US" dirty="0"/>
              <a:t>[][] numbers =new int[][] { { 1, 2 }, { 3, 4 }, { 5, 6 } };</a:t>
            </a:r>
          </a:p>
        </p:txBody>
      </p:sp>
      <p:sp>
        <p:nvSpPr>
          <p:cNvPr id="18436" name="Slide Number Placeholder 3">
            <a:extLst>
              <a:ext uri="{FF2B5EF4-FFF2-40B4-BE49-F238E27FC236}">
                <a16:creationId xmlns:a16="http://schemas.microsoft.com/office/drawing/2014/main" id="{2B2F8BE9-7D8A-4BB3-BEA9-D2E806D985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35</a:t>
            </a:fld>
            <a:endParaRPr lang="en-US" altLang="en-US">
              <a:solidFill>
                <a:srgbClr val="898989"/>
              </a:solidFill>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9EF983B-4594-4932-8E88-ED3DAFA7BC32}"/>
              </a:ext>
            </a:extLst>
          </p:cNvPr>
          <p:cNvSpPr>
            <a:spLocks noGrp="1"/>
          </p:cNvSpPr>
          <p:nvPr>
            <p:ph type="title"/>
          </p:nvPr>
        </p:nvSpPr>
        <p:spPr/>
        <p:txBody>
          <a:bodyPr/>
          <a:lstStyle/>
          <a:p>
            <a:pPr eaLnBrk="1" hangingPunct="1"/>
            <a:r>
              <a:rPr lang="en-US" altLang="en-US"/>
              <a:t>Jagged array</a:t>
            </a:r>
          </a:p>
        </p:txBody>
      </p:sp>
      <p:sp>
        <p:nvSpPr>
          <p:cNvPr id="16387" name="Content Placeholder 2">
            <a:extLst>
              <a:ext uri="{FF2B5EF4-FFF2-40B4-BE49-F238E27FC236}">
                <a16:creationId xmlns:a16="http://schemas.microsoft.com/office/drawing/2014/main" id="{05F78C65-B086-4F97-9195-EE7179FA1008}"/>
              </a:ext>
            </a:extLst>
          </p:cNvPr>
          <p:cNvSpPr>
            <a:spLocks noGrp="1"/>
          </p:cNvSpPr>
          <p:nvPr>
            <p:ph sz="quarter" idx="1"/>
          </p:nvPr>
        </p:nvSpPr>
        <p:spPr>
          <a:xfrm>
            <a:off x="457200" y="1600200"/>
            <a:ext cx="7467600" cy="4873625"/>
          </a:xfrm>
        </p:spPr>
        <p:txBody>
          <a:bodyPr/>
          <a:lstStyle/>
          <a:p>
            <a:pPr eaLnBrk="1" hangingPunct="1">
              <a:buFont typeface="Wingdings" panose="05000000000000000000" pitchFamily="2" charset="2"/>
              <a:buNone/>
            </a:pPr>
            <a:r>
              <a:rPr lang="en-US" altLang="en-US"/>
              <a:t>type[][] arrayName = </a:t>
            </a:r>
            <a:r>
              <a:rPr lang="en-US" altLang="en-US" b="1"/>
              <a:t>new</a:t>
            </a:r>
            <a:r>
              <a:rPr lang="en-US" altLang="en-US"/>
              <a:t> type[rowCount][]; </a:t>
            </a:r>
          </a:p>
          <a:p>
            <a:pPr eaLnBrk="1" hangingPunct="1">
              <a:buFont typeface="Wingdings" panose="05000000000000000000" pitchFamily="2" charset="2"/>
              <a:buNone/>
            </a:pPr>
            <a:r>
              <a:rPr lang="en-US" altLang="en-US"/>
              <a:t>e.g:-int num[][]=new int[4][];</a:t>
            </a:r>
          </a:p>
          <a:p>
            <a:pPr eaLnBrk="1" hangingPunct="1">
              <a:buFont typeface="Wingdings" panose="05000000000000000000" pitchFamily="2" charset="2"/>
              <a:buNone/>
            </a:pPr>
            <a:r>
              <a:rPr lang="en-US" altLang="en-US"/>
              <a:t>num[0]=new int[1];</a:t>
            </a:r>
          </a:p>
          <a:p>
            <a:pPr eaLnBrk="1" hangingPunct="1">
              <a:buFont typeface="Wingdings" panose="05000000000000000000" pitchFamily="2" charset="2"/>
              <a:buNone/>
            </a:pPr>
            <a:r>
              <a:rPr lang="en-US" altLang="en-US"/>
              <a:t>num[1]=new int[2];</a:t>
            </a:r>
          </a:p>
          <a:p>
            <a:pPr eaLnBrk="1" hangingPunct="1">
              <a:buFont typeface="Wingdings" panose="05000000000000000000" pitchFamily="2" charset="2"/>
              <a:buNone/>
            </a:pPr>
            <a:r>
              <a:rPr lang="en-US" altLang="en-US"/>
              <a:t>num[2]=new int[3];</a:t>
            </a:r>
          </a:p>
          <a:p>
            <a:pPr eaLnBrk="1" hangingPunct="1">
              <a:buFont typeface="Wingdings" panose="05000000000000000000" pitchFamily="2" charset="2"/>
              <a:buNone/>
            </a:pPr>
            <a:r>
              <a:rPr lang="en-US" altLang="en-US"/>
              <a:t>num[3]=new int[4];</a:t>
            </a:r>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a:p>
            <a:pPr eaLnBrk="1" hangingPunct="1">
              <a:buFont typeface="Wingdings" panose="05000000000000000000" pitchFamily="2" charset="2"/>
              <a:buNone/>
            </a:pPr>
            <a:endParaRPr lang="en-US" altLang="en-US"/>
          </a:p>
        </p:txBody>
      </p:sp>
      <p:sp>
        <p:nvSpPr>
          <p:cNvPr id="19460" name="Slide Number Placeholder 3">
            <a:extLst>
              <a:ext uri="{FF2B5EF4-FFF2-40B4-BE49-F238E27FC236}">
                <a16:creationId xmlns:a16="http://schemas.microsoft.com/office/drawing/2014/main" id="{62EAC975-6185-4746-840C-D96A0E1703AE}"/>
              </a:ext>
            </a:extLst>
          </p:cNvPr>
          <p:cNvSpPr>
            <a:spLocks noGrp="1"/>
          </p:cNvSpPr>
          <p:nvPr>
            <p:ph type="sldNum" sz="quarter" idx="12"/>
          </p:nvPr>
        </p:nvSpPr>
        <p:spPr bwMode="auto">
          <a:xfrm>
            <a:off x="6553200" y="6356350"/>
            <a:ext cx="2133600" cy="365125"/>
          </a:xfrm>
          <a:prstGeom prst="rect">
            <a:avLst/>
          </a:prstGeom>
          <a:ln>
            <a:miter lim="800000"/>
            <a:headEnd/>
            <a:tailEnd/>
          </a:ln>
        </p:spPr>
        <p:txBody>
          <a:bodyPr vert="horz" wrap="square" lIns="91440" tIns="45720" rIns="91440" bIns="45720" numCol="1" anchor="ctr" anchorCtr="0" compatLnSpc="1">
            <a:prstTxWarp prst="textNoShape">
              <a:avLst/>
            </a:prstTxWarp>
          </a:bodyPr>
          <a:lstStyle>
            <a:defPPr>
              <a:defRPr lang="en-US"/>
            </a:defPPr>
            <a:lvl1pPr algn="r" rtl="0" fontAlgn="base">
              <a:spcBef>
                <a:spcPct val="0"/>
              </a:spcBef>
              <a:spcAft>
                <a:spcPct val="0"/>
              </a:spcAft>
              <a:defRPr sz="1200" kern="1200">
                <a:solidFill>
                  <a:srgbClr val="898989"/>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fld id="{2C602A84-4C1B-4615-AB5E-F82791348FA7}" type="slidenum">
              <a:rPr lang="en-US" altLang="en-US" smtClean="0"/>
              <a:pPr algn="ctr" eaLnBrk="1" hangingPunct="1"/>
              <a:t>36</a:t>
            </a:fld>
            <a:endParaRPr lang="en-US" altLang="en-US">
              <a:solidFill>
                <a:srgbClr val="898989"/>
              </a:solidFill>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92B2027-F2B6-4414-A456-C7EA34D6BB01}"/>
              </a:ext>
            </a:extLst>
          </p:cNvPr>
          <p:cNvSpPr>
            <a:spLocks noGrp="1"/>
          </p:cNvSpPr>
          <p:nvPr>
            <p:ph type="title"/>
          </p:nvPr>
        </p:nvSpPr>
        <p:spPr>
          <a:xfrm>
            <a:off x="457200" y="274638"/>
            <a:ext cx="8229600" cy="639762"/>
          </a:xfrm>
        </p:spPr>
        <p:txBody>
          <a:bodyPr>
            <a:normAutofit fontScale="90000"/>
          </a:bodyPr>
          <a:lstStyle/>
          <a:p>
            <a:pPr algn="l"/>
            <a:r>
              <a:rPr lang="en-US" altLang="en-US" dirty="0"/>
              <a:t> String Class</a:t>
            </a:r>
          </a:p>
        </p:txBody>
      </p:sp>
      <p:sp>
        <p:nvSpPr>
          <p:cNvPr id="41987" name="Content Placeholder 2">
            <a:extLst>
              <a:ext uri="{FF2B5EF4-FFF2-40B4-BE49-F238E27FC236}">
                <a16:creationId xmlns:a16="http://schemas.microsoft.com/office/drawing/2014/main" id="{D066270F-808F-4BD6-AC6F-B51A3E880C65}"/>
              </a:ext>
            </a:extLst>
          </p:cNvPr>
          <p:cNvSpPr>
            <a:spLocks noGrp="1"/>
          </p:cNvSpPr>
          <p:nvPr>
            <p:ph idx="1"/>
          </p:nvPr>
        </p:nvSpPr>
        <p:spPr>
          <a:xfrm>
            <a:off x="457200" y="990600"/>
            <a:ext cx="8229600" cy="5135563"/>
          </a:xfrm>
        </p:spPr>
        <p:txBody>
          <a:bodyPr/>
          <a:lstStyle/>
          <a:p>
            <a:r>
              <a:rPr lang="en-US" altLang="en-US" dirty="0"/>
              <a:t> String is a sequence of characters. But in Java, string is an object that represents a sequence of characters. </a:t>
            </a:r>
          </a:p>
          <a:p>
            <a:r>
              <a:rPr lang="en-US" altLang="en-US" dirty="0"/>
              <a:t>The </a:t>
            </a:r>
            <a:r>
              <a:rPr lang="en-US" altLang="en-US" dirty="0" err="1"/>
              <a:t>java.lang.String</a:t>
            </a:r>
            <a:r>
              <a:rPr lang="en-US" altLang="en-US" dirty="0"/>
              <a:t> class is used to create a string object.</a:t>
            </a:r>
          </a:p>
          <a:p>
            <a:r>
              <a:rPr lang="en-US" altLang="en-US" dirty="0"/>
              <a:t> In java, String objects are </a:t>
            </a:r>
            <a:r>
              <a:rPr lang="en-US" altLang="en-US" b="1" dirty="0"/>
              <a:t>immutable</a:t>
            </a:r>
            <a:r>
              <a:rPr lang="en-US" altLang="en-US" dirty="0"/>
              <a:t> which means a constant and cannot be changed once created.</a:t>
            </a:r>
          </a:p>
          <a:p>
            <a:pPr marL="0" indent="0">
              <a:buNone/>
            </a:pP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8248C9D-838C-47FA-A3A0-7038B20004E0}"/>
              </a:ext>
            </a:extLst>
          </p:cNvPr>
          <p:cNvSpPr>
            <a:spLocks noGrp="1"/>
          </p:cNvSpPr>
          <p:nvPr>
            <p:ph type="title"/>
          </p:nvPr>
        </p:nvSpPr>
        <p:spPr/>
        <p:txBody>
          <a:bodyPr/>
          <a:lstStyle/>
          <a:p>
            <a:pPr algn="l"/>
            <a:r>
              <a:rPr lang="en-US" altLang="en-US" dirty="0"/>
              <a:t>string is immutable in java:</a:t>
            </a:r>
          </a:p>
        </p:txBody>
      </p:sp>
      <p:sp>
        <p:nvSpPr>
          <p:cNvPr id="63491" name="Content Placeholder 2">
            <a:extLst>
              <a:ext uri="{FF2B5EF4-FFF2-40B4-BE49-F238E27FC236}">
                <a16:creationId xmlns:a16="http://schemas.microsoft.com/office/drawing/2014/main" id="{18A60ED8-A181-4060-BE30-559B0D3C444E}"/>
              </a:ext>
            </a:extLst>
          </p:cNvPr>
          <p:cNvSpPr>
            <a:spLocks noGrp="1"/>
          </p:cNvSpPr>
          <p:nvPr>
            <p:ph idx="1"/>
          </p:nvPr>
        </p:nvSpPr>
        <p:spPr/>
        <p:txBody>
          <a:bodyPr/>
          <a:lstStyle/>
          <a:p>
            <a:pPr>
              <a:buFont typeface="Arial" panose="020B0604020202020204" pitchFamily="34" charset="0"/>
              <a:buNone/>
            </a:pPr>
            <a:r>
              <a:rPr lang="en-US" altLang="en-US" b="1"/>
              <a:t>public</a:t>
            </a:r>
            <a:r>
              <a:rPr lang="en-US" altLang="en-US"/>
              <a:t> </a:t>
            </a:r>
            <a:r>
              <a:rPr lang="en-US" altLang="en-US" b="1"/>
              <a:t>static</a:t>
            </a:r>
            <a:r>
              <a:rPr lang="en-US" altLang="en-US"/>
              <a:t> </a:t>
            </a:r>
            <a:r>
              <a:rPr lang="en-US" altLang="en-US" b="1"/>
              <a:t>void</a:t>
            </a:r>
            <a:r>
              <a:rPr lang="en-US" altLang="en-US"/>
              <a:t> main(String args[]){  </a:t>
            </a:r>
          </a:p>
          <a:p>
            <a:pPr>
              <a:buFont typeface="Arial" panose="020B0604020202020204" pitchFamily="34" charset="0"/>
              <a:buNone/>
            </a:pPr>
            <a:r>
              <a:rPr lang="en-US" altLang="en-US"/>
              <a:t>   String s=“Kumar";  </a:t>
            </a:r>
          </a:p>
          <a:p>
            <a:pPr>
              <a:buFont typeface="Arial" panose="020B0604020202020204" pitchFamily="34" charset="0"/>
              <a:buNone/>
            </a:pPr>
            <a:r>
              <a:rPr lang="en-US" altLang="en-US"/>
              <a:t>   s.concat(" Vishal"); </a:t>
            </a:r>
          </a:p>
          <a:p>
            <a:pPr>
              <a:buFont typeface="Arial" panose="020B0604020202020204" pitchFamily="34" charset="0"/>
              <a:buNone/>
            </a:pPr>
            <a:r>
              <a:rPr lang="en-US" altLang="en-US"/>
              <a:t>   System.out.println(s);</a:t>
            </a:r>
          </a:p>
          <a:p>
            <a:pPr>
              <a:buFont typeface="Arial" panose="020B0604020202020204" pitchFamily="34" charset="0"/>
              <a:buNone/>
            </a:pPr>
            <a:r>
              <a:rPr lang="en-US" altLang="en-US"/>
              <a:t> }  </a:t>
            </a:r>
          </a:p>
          <a:p>
            <a:pPr>
              <a:buFont typeface="Arial" panose="020B0604020202020204" pitchFamily="34" charset="0"/>
              <a:buNone/>
            </a:pPr>
            <a:r>
              <a:rPr lang="en-US" altLang="en-US"/>
              <a:t>Output: Kumar </a:t>
            </a:r>
          </a:p>
        </p:txBody>
      </p:sp>
    </p:spTree>
    <p:extLst>
      <p:ext uri="{BB962C8B-B14F-4D97-AF65-F5344CB8AC3E}">
        <p14:creationId xmlns:p14="http://schemas.microsoft.com/office/powerpoint/2010/main" val="2387990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FAE6D55A-C030-4438-AA4A-023D6C5DC48D}"/>
              </a:ext>
            </a:extLst>
          </p:cNvPr>
          <p:cNvSpPr>
            <a:spLocks noGrp="1"/>
          </p:cNvSpPr>
          <p:nvPr>
            <p:ph type="title"/>
          </p:nvPr>
        </p:nvSpPr>
        <p:spPr/>
        <p:txBody>
          <a:bodyPr/>
          <a:lstStyle/>
          <a:p>
            <a:pPr algn="l"/>
            <a:r>
              <a:rPr lang="en-US" altLang="en-US"/>
              <a:t>Methods in String class:</a:t>
            </a:r>
          </a:p>
        </p:txBody>
      </p:sp>
      <p:sp>
        <p:nvSpPr>
          <p:cNvPr id="48131" name="Content Placeholder 2">
            <a:extLst>
              <a:ext uri="{FF2B5EF4-FFF2-40B4-BE49-F238E27FC236}">
                <a16:creationId xmlns:a16="http://schemas.microsoft.com/office/drawing/2014/main" id="{4DBC19F8-32C0-4C3F-839E-32FEB45F9ABB}"/>
              </a:ext>
            </a:extLst>
          </p:cNvPr>
          <p:cNvSpPr>
            <a:spLocks noGrp="1"/>
          </p:cNvSpPr>
          <p:nvPr>
            <p:ph idx="1"/>
          </p:nvPr>
        </p:nvSpPr>
        <p:spPr>
          <a:xfrm>
            <a:off x="457200" y="1371600"/>
            <a:ext cx="8229600" cy="4754563"/>
          </a:xfrm>
        </p:spPr>
        <p:txBody>
          <a:bodyPr>
            <a:normAutofit lnSpcReduction="10000"/>
          </a:bodyPr>
          <a:lstStyle/>
          <a:p>
            <a:r>
              <a:rPr lang="en-US" altLang="en-US" sz="2400" dirty="0"/>
              <a:t>length(), </a:t>
            </a:r>
          </a:p>
          <a:p>
            <a:r>
              <a:rPr lang="en-US" altLang="en-US" sz="2400" dirty="0" err="1"/>
              <a:t>charAt</a:t>
            </a:r>
            <a:r>
              <a:rPr lang="en-US" altLang="en-US" sz="2400" dirty="0"/>
              <a:t>()</a:t>
            </a:r>
          </a:p>
          <a:p>
            <a:r>
              <a:rPr lang="en-US" altLang="en-US" sz="2400" dirty="0"/>
              <a:t>Substring()</a:t>
            </a:r>
          </a:p>
          <a:p>
            <a:r>
              <a:rPr lang="en-US" altLang="en-US" sz="2400" dirty="0" err="1"/>
              <a:t>concat</a:t>
            </a:r>
            <a:endParaRPr lang="en-US" altLang="en-US" sz="2400" dirty="0"/>
          </a:p>
          <a:p>
            <a:r>
              <a:rPr lang="en-US" altLang="en-US" sz="2400" dirty="0" err="1"/>
              <a:t>indexOf</a:t>
            </a:r>
            <a:r>
              <a:rPr lang="en-US" altLang="en-US" sz="2400" dirty="0"/>
              <a:t>()</a:t>
            </a:r>
          </a:p>
          <a:p>
            <a:r>
              <a:rPr lang="en-US" altLang="en-US" sz="2400" dirty="0"/>
              <a:t>equals()</a:t>
            </a:r>
          </a:p>
          <a:p>
            <a:r>
              <a:rPr lang="en-US" altLang="en-US" sz="2400" dirty="0" err="1"/>
              <a:t>compareTo</a:t>
            </a:r>
            <a:r>
              <a:rPr lang="en-US" altLang="en-US" sz="2400" dirty="0"/>
              <a:t>()</a:t>
            </a:r>
          </a:p>
          <a:p>
            <a:r>
              <a:rPr lang="en-US" altLang="en-US" sz="2400" dirty="0"/>
              <a:t>trim()</a:t>
            </a:r>
          </a:p>
          <a:p>
            <a:r>
              <a:rPr lang="en-US" altLang="en-US" sz="2400" dirty="0"/>
              <a:t>replace()</a:t>
            </a:r>
          </a:p>
          <a:p>
            <a:r>
              <a:rPr lang="en-US" altLang="en-US" sz="2400" dirty="0" err="1"/>
              <a:t>toUpperCase</a:t>
            </a:r>
            <a:r>
              <a:rPr lang="en-US" altLang="en-US" sz="2400" dirty="0"/>
              <a:t>()</a:t>
            </a:r>
          </a:p>
          <a:p>
            <a:r>
              <a:rPr lang="en-US" altLang="en-US" sz="2400" dirty="0" err="1"/>
              <a:t>toLowerCase</a:t>
            </a:r>
            <a:r>
              <a:rPr lang="en-US" altLang="en-US" sz="2400" dirty="0"/>
              <a:t>();</a:t>
            </a:r>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607-310F-43D7-9966-17F04F5917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E89D9A-6632-45DA-8B91-4547F0A16EF2}"/>
              </a:ext>
            </a:extLst>
          </p:cNvPr>
          <p:cNvSpPr>
            <a:spLocks noGrp="1"/>
          </p:cNvSpPr>
          <p:nvPr>
            <p:ph idx="1"/>
          </p:nvPr>
        </p:nvSpPr>
        <p:spPr/>
        <p:txBody>
          <a:bodyPr/>
          <a:lstStyle/>
          <a:p>
            <a:pPr marL="0" indent="0" algn="just">
              <a:buNone/>
            </a:pPr>
            <a:r>
              <a:rPr lang="en-US" b="1" dirty="0"/>
              <a:t>JVM (Java Virtual Machine) </a:t>
            </a:r>
            <a:r>
              <a:rPr lang="en-US" dirty="0"/>
              <a:t>is a very important part of both JDK and JRE because it is contained or inbuilt in both. Whatever Java program you run using JRE or JDK goes into JVM and JVM is responsible for executing the java program line by line, hence it is also known as an interpreter.</a:t>
            </a:r>
          </a:p>
        </p:txBody>
      </p:sp>
    </p:spTree>
    <p:extLst>
      <p:ext uri="{BB962C8B-B14F-4D97-AF65-F5344CB8AC3E}">
        <p14:creationId xmlns:p14="http://schemas.microsoft.com/office/powerpoint/2010/main" val="2528956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49782E-BE03-4406-B9E4-2120A43F0310}"/>
              </a:ext>
            </a:extLst>
          </p:cNvPr>
          <p:cNvSpPr>
            <a:spLocks noGrp="1" noChangeArrowheads="1"/>
          </p:cNvSpPr>
          <p:nvPr>
            <p:ph type="title"/>
          </p:nvPr>
        </p:nvSpPr>
        <p:spPr/>
        <p:txBody>
          <a:bodyPr/>
          <a:lstStyle/>
          <a:p>
            <a:pPr eaLnBrk="1" hangingPunct="1"/>
            <a:r>
              <a:rPr lang="en-US" altLang="en-US" dirty="0"/>
              <a:t>length(), </a:t>
            </a:r>
            <a:r>
              <a:rPr lang="en-US" altLang="en-US" dirty="0" err="1"/>
              <a:t>charAt</a:t>
            </a:r>
            <a:r>
              <a:rPr lang="en-US" altLang="en-US" dirty="0"/>
              <a:t>()</a:t>
            </a:r>
          </a:p>
        </p:txBody>
      </p:sp>
      <p:sp>
        <p:nvSpPr>
          <p:cNvPr id="49155" name="Rectangle 4">
            <a:extLst>
              <a:ext uri="{FF2B5EF4-FFF2-40B4-BE49-F238E27FC236}">
                <a16:creationId xmlns:a16="http://schemas.microsoft.com/office/drawing/2014/main" id="{F4590404-D061-4852-981B-21D3DB5FE8D3}"/>
              </a:ext>
            </a:extLst>
          </p:cNvPr>
          <p:cNvSpPr>
            <a:spLocks noGrp="1" noChangeArrowheads="1"/>
          </p:cNvSpPr>
          <p:nvPr>
            <p:ph type="body" sz="half" idx="1"/>
          </p:nvPr>
        </p:nvSpPr>
        <p:spPr>
          <a:xfrm>
            <a:off x="1165225" y="1839913"/>
            <a:ext cx="2178050" cy="1339850"/>
          </a:xfrm>
          <a:noFill/>
        </p:spPr>
        <p:txBody>
          <a:bodyPr/>
          <a:lstStyle/>
          <a:p>
            <a:pPr eaLnBrk="1" hangingPunct="1">
              <a:buFont typeface="Wingdings" panose="05000000000000000000" pitchFamily="2" charset="2"/>
              <a:buNone/>
            </a:pPr>
            <a:r>
              <a:rPr lang="en-US" altLang="en-US" sz="2400"/>
              <a:t>int length();</a:t>
            </a:r>
          </a:p>
          <a:p>
            <a:pPr eaLnBrk="1" hangingPunct="1"/>
            <a:endParaRPr lang="en-US" altLang="en-US" sz="2400"/>
          </a:p>
          <a:p>
            <a:pPr eaLnBrk="1" hangingPunct="1">
              <a:buFont typeface="Wingdings" panose="05000000000000000000" pitchFamily="2" charset="2"/>
              <a:buNone/>
            </a:pPr>
            <a:r>
              <a:rPr lang="en-US" altLang="en-US" sz="2400"/>
              <a:t>char charAt(i);</a:t>
            </a:r>
          </a:p>
          <a:p>
            <a:pPr eaLnBrk="1" hangingPunct="1">
              <a:spcBef>
                <a:spcPct val="0"/>
              </a:spcBef>
            </a:pPr>
            <a:endParaRPr lang="en-US" altLang="en-US" sz="2400"/>
          </a:p>
        </p:txBody>
      </p:sp>
      <p:sp>
        <p:nvSpPr>
          <p:cNvPr id="49156" name="Rectangle 5">
            <a:extLst>
              <a:ext uri="{FF2B5EF4-FFF2-40B4-BE49-F238E27FC236}">
                <a16:creationId xmlns:a16="http://schemas.microsoft.com/office/drawing/2014/main" id="{54E33464-DA84-4491-81C8-BEAFB098268E}"/>
              </a:ext>
            </a:extLst>
          </p:cNvPr>
          <p:cNvSpPr>
            <a:spLocks noChangeArrowheads="1"/>
          </p:cNvSpPr>
          <p:nvPr/>
        </p:nvSpPr>
        <p:spPr bwMode="auto">
          <a:xfrm>
            <a:off x="3668713" y="1839913"/>
            <a:ext cx="4713287" cy="139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Clr>
                <a:schemeClr val="accent1"/>
              </a:buClr>
              <a:buSzPct val="70000"/>
              <a:buFont typeface="Wingdings" panose="05000000000000000000" pitchFamily="2" charset="2"/>
              <a:buChar char="n"/>
            </a:pPr>
            <a:r>
              <a:rPr lang="en-US" altLang="en-US" sz="2000"/>
              <a:t>Returns the number of characters in the string</a:t>
            </a:r>
            <a:br>
              <a:rPr lang="en-US" altLang="en-US" sz="2000"/>
            </a:br>
            <a:endParaRPr lang="en-US" altLang="en-US" sz="2000"/>
          </a:p>
          <a:p>
            <a:pPr eaLnBrk="1" hangingPunct="1">
              <a:buClr>
                <a:schemeClr val="accent1"/>
              </a:buClr>
              <a:buSzPct val="70000"/>
              <a:buFont typeface="Wingdings" panose="05000000000000000000" pitchFamily="2" charset="2"/>
              <a:buChar char="n"/>
            </a:pPr>
            <a:r>
              <a:rPr lang="en-US" altLang="en-US" sz="2000"/>
              <a:t>Returns the char at position i.</a:t>
            </a:r>
          </a:p>
        </p:txBody>
      </p:sp>
      <p:sp>
        <p:nvSpPr>
          <p:cNvPr id="23558" name="Text Box 6">
            <a:extLst>
              <a:ext uri="{FF2B5EF4-FFF2-40B4-BE49-F238E27FC236}">
                <a16:creationId xmlns:a16="http://schemas.microsoft.com/office/drawing/2014/main" id="{33256DF1-E001-4C30-B92D-CBC1C5638CB2}"/>
              </a:ext>
            </a:extLst>
          </p:cNvPr>
          <p:cNvSpPr txBox="1">
            <a:spLocks noChangeArrowheads="1"/>
          </p:cNvSpPr>
          <p:nvPr/>
        </p:nvSpPr>
        <p:spPr bwMode="auto">
          <a:xfrm>
            <a:off x="6521450" y="4989513"/>
            <a:ext cx="111125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 </a:t>
            </a:r>
            <a:r>
              <a:rPr lang="en-US" altLang="en-US" sz="2400"/>
              <a:t>7</a:t>
            </a:r>
          </a:p>
          <a:p>
            <a:pPr eaLnBrk="1" hangingPunct="1"/>
            <a:r>
              <a:rPr lang="en-US" altLang="en-US" sz="2400"/>
              <a:t>’n'</a:t>
            </a:r>
          </a:p>
        </p:txBody>
      </p:sp>
      <p:sp>
        <p:nvSpPr>
          <p:cNvPr id="49158" name="Text Box 7">
            <a:extLst>
              <a:ext uri="{FF2B5EF4-FFF2-40B4-BE49-F238E27FC236}">
                <a16:creationId xmlns:a16="http://schemas.microsoft.com/office/drawing/2014/main" id="{2FD1CB4E-A6AB-4FE6-AAE0-EE9BB5D69CB5}"/>
              </a:ext>
            </a:extLst>
          </p:cNvPr>
          <p:cNvSpPr txBox="1">
            <a:spLocks noChangeArrowheads="1"/>
          </p:cNvSpPr>
          <p:nvPr/>
        </p:nvSpPr>
        <p:spPr bwMode="auto">
          <a:xfrm>
            <a:off x="1368425" y="4970463"/>
            <a:ext cx="3962400" cy="10048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”Problem".length();</a:t>
            </a:r>
          </a:p>
          <a:p>
            <a:pPr eaLnBrk="1" hangingPunct="1"/>
            <a:r>
              <a:rPr lang="en-US" altLang="en-US" sz="2400"/>
              <a:t>”Window".charAt (2);</a:t>
            </a:r>
          </a:p>
        </p:txBody>
      </p:sp>
      <p:sp>
        <p:nvSpPr>
          <p:cNvPr id="49159" name="Text Box 8">
            <a:extLst>
              <a:ext uri="{FF2B5EF4-FFF2-40B4-BE49-F238E27FC236}">
                <a16:creationId xmlns:a16="http://schemas.microsoft.com/office/drawing/2014/main" id="{4024E26E-0409-432E-9BC5-7975672B3CAD}"/>
              </a:ext>
            </a:extLst>
          </p:cNvPr>
          <p:cNvSpPr txBox="1">
            <a:spLocks noChangeArrowheads="1"/>
          </p:cNvSpPr>
          <p:nvPr/>
        </p:nvSpPr>
        <p:spPr bwMode="auto">
          <a:xfrm>
            <a:off x="6092825" y="449421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49160" name="Line 9">
            <a:extLst>
              <a:ext uri="{FF2B5EF4-FFF2-40B4-BE49-F238E27FC236}">
                <a16:creationId xmlns:a16="http://schemas.microsoft.com/office/drawing/2014/main" id="{B792C091-3434-48F7-8567-DF1586BF4F3A}"/>
              </a:ext>
            </a:extLst>
          </p:cNvPr>
          <p:cNvSpPr>
            <a:spLocks noChangeShapeType="1"/>
          </p:cNvSpPr>
          <p:nvPr/>
        </p:nvSpPr>
        <p:spPr bwMode="auto">
          <a:xfrm>
            <a:off x="4368800" y="5764213"/>
            <a:ext cx="1895475" cy="14287"/>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1" name="Line 10">
            <a:extLst>
              <a:ext uri="{FF2B5EF4-FFF2-40B4-BE49-F238E27FC236}">
                <a16:creationId xmlns:a16="http://schemas.microsoft.com/office/drawing/2014/main" id="{78243438-D9AE-4DBA-87FD-33F4CB212F28}"/>
              </a:ext>
            </a:extLst>
          </p:cNvPr>
          <p:cNvSpPr>
            <a:spLocks noChangeShapeType="1"/>
          </p:cNvSpPr>
          <p:nvPr/>
        </p:nvSpPr>
        <p:spPr bwMode="auto">
          <a:xfrm>
            <a:off x="4957763" y="5246688"/>
            <a:ext cx="13128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9162" name="Text Box 11">
            <a:extLst>
              <a:ext uri="{FF2B5EF4-FFF2-40B4-BE49-F238E27FC236}">
                <a16:creationId xmlns:a16="http://schemas.microsoft.com/office/drawing/2014/main" id="{3577DD3C-26DD-4068-B863-29864BED029C}"/>
              </a:ext>
            </a:extLst>
          </p:cNvPr>
          <p:cNvSpPr txBox="1">
            <a:spLocks noChangeArrowheads="1"/>
          </p:cNvSpPr>
          <p:nvPr/>
        </p:nvSpPr>
        <p:spPr bwMode="auto">
          <a:xfrm>
            <a:off x="1222375" y="3536950"/>
            <a:ext cx="6962775"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solidFill>
                  <a:schemeClr val="bg1"/>
                </a:solidFill>
              </a:rPr>
              <a:t>Character positions in strings are numbered starting from 0 – just like arrays.</a:t>
            </a:r>
          </a:p>
        </p:txBody>
      </p:sp>
      <p:sp>
        <p:nvSpPr>
          <p:cNvPr id="49163" name="Line 12">
            <a:extLst>
              <a:ext uri="{FF2B5EF4-FFF2-40B4-BE49-F238E27FC236}">
                <a16:creationId xmlns:a16="http://schemas.microsoft.com/office/drawing/2014/main" id="{FAB4FC05-6DF0-42C7-8D66-CBB2EB763C14}"/>
              </a:ext>
            </a:extLst>
          </p:cNvPr>
          <p:cNvSpPr>
            <a:spLocks noChangeShapeType="1"/>
          </p:cNvSpPr>
          <p:nvPr/>
        </p:nvSpPr>
        <p:spPr bwMode="auto">
          <a:xfrm flipV="1">
            <a:off x="2946400" y="3160713"/>
            <a:ext cx="0" cy="37465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3558"/>
                                        </p:tgtEl>
                                        <p:attrNameLst>
                                          <p:attrName>style.visibility</p:attrName>
                                        </p:attrNameLst>
                                      </p:cBhvr>
                                      <p:to>
                                        <p:strVal val="visible"/>
                                      </p:to>
                                    </p:set>
                                    <p:anim to="" calcmode="lin" valueType="num">
                                      <p:cBhvr>
                                        <p:cTn id="7" dur="1" fill="hold"/>
                                        <p:tgtEl>
                                          <p:spTgt spid="23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7B9E27C-8437-4648-A508-9C9D85AB4B44}"/>
              </a:ext>
            </a:extLst>
          </p:cNvPr>
          <p:cNvSpPr>
            <a:spLocks noGrp="1" noChangeArrowheads="1"/>
          </p:cNvSpPr>
          <p:nvPr>
            <p:ph type="title"/>
          </p:nvPr>
        </p:nvSpPr>
        <p:spPr/>
        <p:txBody>
          <a:bodyPr/>
          <a:lstStyle/>
          <a:p>
            <a:pPr eaLnBrk="1" hangingPunct="1"/>
            <a:r>
              <a:rPr lang="en-US" altLang="en-US"/>
              <a:t>Substring()</a:t>
            </a:r>
          </a:p>
        </p:txBody>
      </p:sp>
      <p:sp>
        <p:nvSpPr>
          <p:cNvPr id="24580" name="Text Box 4">
            <a:extLst>
              <a:ext uri="{FF2B5EF4-FFF2-40B4-BE49-F238E27FC236}">
                <a16:creationId xmlns:a16="http://schemas.microsoft.com/office/drawing/2014/main" id="{BBD88617-6364-4B16-A64D-E55273739D4B}"/>
              </a:ext>
            </a:extLst>
          </p:cNvPr>
          <p:cNvSpPr txBox="1">
            <a:spLocks noChangeArrowheads="1"/>
          </p:cNvSpPr>
          <p:nvPr/>
        </p:nvSpPr>
        <p:spPr bwMode="auto">
          <a:xfrm>
            <a:off x="6148388" y="5073650"/>
            <a:ext cx="24860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“lev"</a:t>
            </a:r>
          </a:p>
          <a:p>
            <a:pPr eaLnBrk="1" hangingPunct="1"/>
            <a:r>
              <a:rPr lang="en-US" altLang="en-US" sz="2400" dirty="0"/>
              <a:t>“mutable"</a:t>
            </a:r>
          </a:p>
        </p:txBody>
      </p:sp>
      <p:sp>
        <p:nvSpPr>
          <p:cNvPr id="50180" name="Text Box 5">
            <a:extLst>
              <a:ext uri="{FF2B5EF4-FFF2-40B4-BE49-F238E27FC236}">
                <a16:creationId xmlns:a16="http://schemas.microsoft.com/office/drawing/2014/main" id="{7B25C0D2-7D87-4489-9F84-DB70E6F91740}"/>
              </a:ext>
            </a:extLst>
          </p:cNvPr>
          <p:cNvSpPr txBox="1">
            <a:spLocks noChangeArrowheads="1"/>
          </p:cNvSpPr>
          <p:nvPr/>
        </p:nvSpPr>
        <p:spPr bwMode="auto">
          <a:xfrm>
            <a:off x="1039813" y="5094288"/>
            <a:ext cx="4083050" cy="83099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a:t>
            </a:r>
            <a:r>
              <a:rPr lang="en-US" altLang="en-US" sz="2400" dirty="0" err="1"/>
              <a:t>television".substring</a:t>
            </a:r>
            <a:r>
              <a:rPr lang="en-US" altLang="en-US" sz="2400" dirty="0"/>
              <a:t> (2,5); </a:t>
            </a:r>
          </a:p>
          <a:p>
            <a:pPr eaLnBrk="1" hangingPunct="1"/>
            <a:r>
              <a:rPr lang="en-US" altLang="en-US" sz="2400" dirty="0"/>
              <a:t>“</a:t>
            </a:r>
            <a:r>
              <a:rPr lang="en-US" altLang="en-US" sz="2400" dirty="0" err="1"/>
              <a:t>immutable".substring</a:t>
            </a:r>
            <a:r>
              <a:rPr lang="en-US" altLang="en-US" sz="2400" dirty="0"/>
              <a:t> (2);</a:t>
            </a:r>
          </a:p>
        </p:txBody>
      </p:sp>
      <p:sp>
        <p:nvSpPr>
          <p:cNvPr id="50181" name="Text Box 6">
            <a:extLst>
              <a:ext uri="{FF2B5EF4-FFF2-40B4-BE49-F238E27FC236}">
                <a16:creationId xmlns:a16="http://schemas.microsoft.com/office/drawing/2014/main" id="{4B45C399-7EBE-48E3-8890-C5F160F32B7A}"/>
              </a:ext>
            </a:extLst>
          </p:cNvPr>
          <p:cNvSpPr txBox="1">
            <a:spLocks noChangeArrowheads="1"/>
          </p:cNvSpPr>
          <p:nvPr/>
        </p:nvSpPr>
        <p:spPr bwMode="auto">
          <a:xfrm>
            <a:off x="6003925" y="47672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a:solidFill>
                  <a:schemeClr val="tx2"/>
                </a:solidFill>
              </a:rPr>
              <a:t>Returns:</a:t>
            </a:r>
          </a:p>
        </p:txBody>
      </p:sp>
      <p:sp>
        <p:nvSpPr>
          <p:cNvPr id="50182" name="Line 7">
            <a:extLst>
              <a:ext uri="{FF2B5EF4-FFF2-40B4-BE49-F238E27FC236}">
                <a16:creationId xmlns:a16="http://schemas.microsoft.com/office/drawing/2014/main" id="{BA01EF2A-3ABF-401D-B8B6-9D693CE12ED5}"/>
              </a:ext>
            </a:extLst>
          </p:cNvPr>
          <p:cNvSpPr>
            <a:spLocks noChangeShapeType="1"/>
          </p:cNvSpPr>
          <p:nvPr/>
        </p:nvSpPr>
        <p:spPr bwMode="auto">
          <a:xfrm>
            <a:off x="5332413" y="570706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3" name="Line 8">
            <a:extLst>
              <a:ext uri="{FF2B5EF4-FFF2-40B4-BE49-F238E27FC236}">
                <a16:creationId xmlns:a16="http://schemas.microsoft.com/office/drawing/2014/main" id="{B3746043-5F04-4924-B0C3-DA527437833B}"/>
              </a:ext>
            </a:extLst>
          </p:cNvPr>
          <p:cNvSpPr>
            <a:spLocks noChangeShapeType="1"/>
          </p:cNvSpPr>
          <p:nvPr/>
        </p:nvSpPr>
        <p:spPr bwMode="auto">
          <a:xfrm>
            <a:off x="5332413" y="5307013"/>
            <a:ext cx="685800"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0185" name="Text Box 10">
            <a:extLst>
              <a:ext uri="{FF2B5EF4-FFF2-40B4-BE49-F238E27FC236}">
                <a16:creationId xmlns:a16="http://schemas.microsoft.com/office/drawing/2014/main" id="{C8A0C3E6-37A9-44C6-BF30-AFA209B07C30}"/>
              </a:ext>
            </a:extLst>
          </p:cNvPr>
          <p:cNvSpPr txBox="1">
            <a:spLocks noChangeArrowheads="1"/>
          </p:cNvSpPr>
          <p:nvPr/>
        </p:nvSpPr>
        <p:spPr bwMode="auto">
          <a:xfrm>
            <a:off x="6477000" y="2244725"/>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  k</a:t>
            </a:r>
            <a:endParaRPr lang="en-US" altLang="en-US" sz="2400">
              <a:latin typeface="Courier New" panose="02070309020205020404" pitchFamily="49" charset="0"/>
            </a:endParaRPr>
          </a:p>
        </p:txBody>
      </p:sp>
      <p:sp>
        <p:nvSpPr>
          <p:cNvPr id="50186" name="Rectangle 11">
            <a:extLst>
              <a:ext uri="{FF2B5EF4-FFF2-40B4-BE49-F238E27FC236}">
                <a16:creationId xmlns:a16="http://schemas.microsoft.com/office/drawing/2014/main" id="{C326621D-C46D-44C4-A897-B503137BEF93}"/>
              </a:ext>
            </a:extLst>
          </p:cNvPr>
          <p:cNvSpPr>
            <a:spLocks noChangeArrowheads="1"/>
          </p:cNvSpPr>
          <p:nvPr/>
        </p:nvSpPr>
        <p:spPr bwMode="auto">
          <a:xfrm>
            <a:off x="7115175" y="2287588"/>
            <a:ext cx="542925"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87" name="Line 12">
            <a:extLst>
              <a:ext uri="{FF2B5EF4-FFF2-40B4-BE49-F238E27FC236}">
                <a16:creationId xmlns:a16="http://schemas.microsoft.com/office/drawing/2014/main" id="{AC75A55E-DDDC-4FCE-8230-129F0829B959}"/>
              </a:ext>
            </a:extLst>
          </p:cNvPr>
          <p:cNvSpPr>
            <a:spLocks noChangeShapeType="1"/>
          </p:cNvSpPr>
          <p:nvPr/>
        </p:nvSpPr>
        <p:spPr bwMode="auto">
          <a:xfrm flipV="1">
            <a:off x="7205663"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8" name="Line 13">
            <a:extLst>
              <a:ext uri="{FF2B5EF4-FFF2-40B4-BE49-F238E27FC236}">
                <a16:creationId xmlns:a16="http://schemas.microsoft.com/office/drawing/2014/main" id="{EB5CD445-8AEC-4443-B30F-CBB4C4B0E4EA}"/>
              </a:ext>
            </a:extLst>
          </p:cNvPr>
          <p:cNvSpPr>
            <a:spLocks noChangeShapeType="1"/>
          </p:cNvSpPr>
          <p:nvPr/>
        </p:nvSpPr>
        <p:spPr bwMode="auto">
          <a:xfrm flipV="1">
            <a:off x="7761288" y="2665413"/>
            <a:ext cx="0" cy="315912"/>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89" name="Text Box 14">
            <a:extLst>
              <a:ext uri="{FF2B5EF4-FFF2-40B4-BE49-F238E27FC236}">
                <a16:creationId xmlns:a16="http://schemas.microsoft.com/office/drawing/2014/main" id="{B980D734-92A7-4052-B361-8DD953E34235}"/>
              </a:ext>
            </a:extLst>
          </p:cNvPr>
          <p:cNvSpPr txBox="1">
            <a:spLocks noChangeArrowheads="1"/>
          </p:cNvSpPr>
          <p:nvPr/>
        </p:nvSpPr>
        <p:spPr bwMode="auto">
          <a:xfrm>
            <a:off x="6473825" y="3567113"/>
            <a:ext cx="22161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Courier New" panose="02070309020205020404" pitchFamily="49" charset="0"/>
              </a:rPr>
              <a:t> television</a:t>
            </a:r>
          </a:p>
          <a:p>
            <a:pPr eaLnBrk="1" hangingPunct="1"/>
            <a:endParaRPr lang="en-US" altLang="en-US" sz="2400" b="1" i="1">
              <a:latin typeface="Courier New" panose="02070309020205020404" pitchFamily="49" charset="0"/>
            </a:endParaRPr>
          </a:p>
          <a:p>
            <a:pPr eaLnBrk="1" hangingPunct="1"/>
            <a:r>
              <a:rPr lang="en-US" altLang="en-US" sz="2400" b="1" i="1">
                <a:latin typeface="Courier New" panose="02070309020205020404" pitchFamily="49" charset="0"/>
              </a:rPr>
              <a:t>   i</a:t>
            </a:r>
            <a:endParaRPr lang="en-US" altLang="en-US" sz="2400">
              <a:latin typeface="Courier New" panose="02070309020205020404" pitchFamily="49" charset="0"/>
            </a:endParaRPr>
          </a:p>
        </p:txBody>
      </p:sp>
      <p:sp>
        <p:nvSpPr>
          <p:cNvPr id="50190" name="Rectangle 15">
            <a:extLst>
              <a:ext uri="{FF2B5EF4-FFF2-40B4-BE49-F238E27FC236}">
                <a16:creationId xmlns:a16="http://schemas.microsoft.com/office/drawing/2014/main" id="{CF18EE14-AC81-4A81-A73B-B53FE4C2B517}"/>
              </a:ext>
            </a:extLst>
          </p:cNvPr>
          <p:cNvSpPr>
            <a:spLocks noChangeArrowheads="1"/>
          </p:cNvSpPr>
          <p:nvPr/>
        </p:nvSpPr>
        <p:spPr bwMode="auto">
          <a:xfrm>
            <a:off x="7112000" y="3609975"/>
            <a:ext cx="1490663" cy="352425"/>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0191" name="Line 16">
            <a:extLst>
              <a:ext uri="{FF2B5EF4-FFF2-40B4-BE49-F238E27FC236}">
                <a16:creationId xmlns:a16="http://schemas.microsoft.com/office/drawing/2014/main" id="{4135ED07-37E7-4F01-90FC-EE55F4DFC2F4}"/>
              </a:ext>
            </a:extLst>
          </p:cNvPr>
          <p:cNvSpPr>
            <a:spLocks noChangeShapeType="1"/>
          </p:cNvSpPr>
          <p:nvPr/>
        </p:nvSpPr>
        <p:spPr bwMode="auto">
          <a:xfrm flipV="1">
            <a:off x="7202488" y="3987800"/>
            <a:ext cx="0" cy="315913"/>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192" name="Rectangle 17">
            <a:extLst>
              <a:ext uri="{FF2B5EF4-FFF2-40B4-BE49-F238E27FC236}">
                <a16:creationId xmlns:a16="http://schemas.microsoft.com/office/drawing/2014/main" id="{5FA86D93-79F4-4305-B993-A5EB1AB976D0}"/>
              </a:ext>
            </a:extLst>
          </p:cNvPr>
          <p:cNvSpPr>
            <a:spLocks noGrp="1" noChangeArrowheads="1"/>
          </p:cNvSpPr>
          <p:nvPr>
            <p:ph type="body" idx="1"/>
          </p:nvPr>
        </p:nvSpPr>
        <p:spPr>
          <a:xfrm>
            <a:off x="1020763" y="2257425"/>
            <a:ext cx="5584825" cy="2574925"/>
          </a:xfrm>
          <a:noFill/>
        </p:spPr>
        <p:txBody>
          <a:bodyPr/>
          <a:lstStyle/>
          <a:p>
            <a:pPr eaLnBrk="1" hangingPunct="1"/>
            <a:r>
              <a:rPr lang="en-US" altLang="en-US" sz="2400" dirty="0"/>
              <a:t>String subs = </a:t>
            </a:r>
            <a:r>
              <a:rPr lang="en-US" altLang="en-US" sz="2400" dirty="0" err="1"/>
              <a:t>word.</a:t>
            </a:r>
            <a:r>
              <a:rPr lang="en-US" altLang="en-US" sz="2400" b="1" dirty="0" err="1"/>
              <a:t>substring</a:t>
            </a:r>
            <a:r>
              <a:rPr lang="en-US" altLang="en-US" sz="2400" dirty="0"/>
              <a:t> (</a:t>
            </a:r>
            <a:r>
              <a:rPr lang="en-US" altLang="en-US" sz="2400" dirty="0" err="1"/>
              <a:t>i</a:t>
            </a:r>
            <a:r>
              <a:rPr lang="en-US" altLang="en-US" sz="2400" dirty="0"/>
              <a:t>, k);</a:t>
            </a:r>
          </a:p>
          <a:p>
            <a:pPr lvl="1" eaLnBrk="1" hangingPunct="1"/>
            <a:r>
              <a:rPr lang="en-US" altLang="en-US" sz="2400" dirty="0"/>
              <a:t>returns the substring of chars in positions from </a:t>
            </a:r>
            <a:r>
              <a:rPr lang="en-US" altLang="en-US" sz="2400" b="1" dirty="0" err="1"/>
              <a:t>i</a:t>
            </a:r>
            <a:r>
              <a:rPr lang="en-US" altLang="en-US" sz="2400" dirty="0"/>
              <a:t> to </a:t>
            </a:r>
            <a:r>
              <a:rPr lang="en-US" altLang="en-US" sz="2400" b="1" dirty="0"/>
              <a:t>k</a:t>
            </a:r>
            <a:r>
              <a:rPr lang="en-US" altLang="en-US" sz="2400" b="1" i="1" dirty="0"/>
              <a:t>-</a:t>
            </a:r>
            <a:r>
              <a:rPr lang="en-US" altLang="en-US" sz="2400" b="1" dirty="0"/>
              <a:t>1</a:t>
            </a:r>
          </a:p>
          <a:p>
            <a:pPr eaLnBrk="1" hangingPunct="1"/>
            <a:r>
              <a:rPr lang="en-US" altLang="en-US" sz="2400" dirty="0"/>
              <a:t>String subs = </a:t>
            </a:r>
            <a:r>
              <a:rPr lang="en-US" altLang="en-US" sz="2400" dirty="0" err="1"/>
              <a:t>word.</a:t>
            </a:r>
            <a:r>
              <a:rPr lang="en-US" altLang="en-US" sz="2400" b="1" dirty="0" err="1"/>
              <a:t>substring</a:t>
            </a:r>
            <a:r>
              <a:rPr lang="en-US" altLang="en-US" sz="2400" b="1" dirty="0"/>
              <a:t> </a:t>
            </a:r>
            <a:r>
              <a:rPr lang="en-US" altLang="en-US" sz="2400" dirty="0"/>
              <a:t>(</a:t>
            </a:r>
            <a:r>
              <a:rPr lang="en-US" altLang="en-US" sz="2400" dirty="0" err="1"/>
              <a:t>i</a:t>
            </a:r>
            <a:r>
              <a:rPr lang="en-US" altLang="en-US" sz="2400" dirty="0"/>
              <a:t>);</a:t>
            </a:r>
          </a:p>
          <a:p>
            <a:pPr lvl="1" eaLnBrk="1" hangingPunct="1"/>
            <a:r>
              <a:rPr lang="en-US" altLang="en-US" sz="2400" dirty="0"/>
              <a:t>returns the substring from the </a:t>
            </a:r>
            <a:r>
              <a:rPr lang="en-US" altLang="en-US" sz="2400" b="1" dirty="0" err="1"/>
              <a:t>i</a:t>
            </a:r>
            <a:r>
              <a:rPr lang="en-US" altLang="en-US" sz="2400" dirty="0" err="1"/>
              <a:t>-th</a:t>
            </a:r>
            <a:r>
              <a:rPr lang="en-US" altLang="en-US" sz="2400" dirty="0"/>
              <a:t> char to the end</a:t>
            </a:r>
          </a:p>
        </p:txBody>
      </p:sp>
      <p:sp>
        <p:nvSpPr>
          <p:cNvPr id="50193" name="Rectangle 18">
            <a:extLst>
              <a:ext uri="{FF2B5EF4-FFF2-40B4-BE49-F238E27FC236}">
                <a16:creationId xmlns:a16="http://schemas.microsoft.com/office/drawing/2014/main" id="{8A482002-0128-492C-9A07-D9216E67E4F1}"/>
              </a:ext>
            </a:extLst>
          </p:cNvPr>
          <p:cNvSpPr>
            <a:spLocks noChangeArrowheads="1"/>
          </p:cNvSpPr>
          <p:nvPr/>
        </p:nvSpPr>
        <p:spPr bwMode="auto">
          <a:xfrm>
            <a:off x="765175" y="1741488"/>
            <a:ext cx="7835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t>Returns a new String by finding characters from an existing String.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iterate type="wd">
                                    <p:tmAbs val="300"/>
                                  </p:iterate>
                                  <p:childTnLst>
                                    <p:set>
                                      <p:cBhvr>
                                        <p:cTn id="6" dur="1" fill="hold">
                                          <p:stCondLst>
                                            <p:cond delay="299"/>
                                          </p:stCondLst>
                                        </p:cTn>
                                        <p:tgtEl>
                                          <p:spTgt spid="24580"/>
                                        </p:tgtEl>
                                        <p:attrNameLst>
                                          <p:attrName>style.visibility</p:attrName>
                                        </p:attrNameLst>
                                      </p:cBhvr>
                                      <p:to>
                                        <p:strVal val="visible"/>
                                      </p:to>
                                    </p:set>
                                    <p:anim to="" calcmode="lin" valueType="num">
                                      <p:cBhvr>
                                        <p:cTn id="7" dur="1" fill="hold"/>
                                        <p:tgtEl>
                                          <p:spTgt spid="2458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0C37BBD2-16AC-429F-B0B3-639FA4A21605}"/>
              </a:ext>
            </a:extLst>
          </p:cNvPr>
          <p:cNvSpPr>
            <a:spLocks noGrp="1" noChangeArrowheads="1"/>
          </p:cNvSpPr>
          <p:nvPr>
            <p:ph type="title"/>
          </p:nvPr>
        </p:nvSpPr>
        <p:spPr>
          <a:noFill/>
        </p:spPr>
        <p:txBody>
          <a:bodyPr/>
          <a:lstStyle/>
          <a:p>
            <a:pPr eaLnBrk="1" hangingPunct="1"/>
            <a:r>
              <a:rPr lang="en-US" altLang="en-US"/>
              <a:t>Concatenation()</a:t>
            </a:r>
          </a:p>
        </p:txBody>
      </p:sp>
      <p:sp>
        <p:nvSpPr>
          <p:cNvPr id="51203" name="Rectangle 5">
            <a:extLst>
              <a:ext uri="{FF2B5EF4-FFF2-40B4-BE49-F238E27FC236}">
                <a16:creationId xmlns:a16="http://schemas.microsoft.com/office/drawing/2014/main" id="{4ADAC36C-4122-49F9-95F7-8025D038C772}"/>
              </a:ext>
            </a:extLst>
          </p:cNvPr>
          <p:cNvSpPr>
            <a:spLocks noGrp="1" noChangeArrowheads="1"/>
          </p:cNvSpPr>
          <p:nvPr>
            <p:ph type="body" idx="1"/>
          </p:nvPr>
        </p:nvSpPr>
        <p:spPr>
          <a:xfrm>
            <a:off x="949325" y="1765300"/>
            <a:ext cx="7661275" cy="4513263"/>
          </a:xfrm>
          <a:noFill/>
        </p:spPr>
        <p:txBody>
          <a:bodyPr/>
          <a:lstStyle/>
          <a:p>
            <a:pPr eaLnBrk="1" hangingPunct="1">
              <a:buFont typeface="Wingdings" panose="05000000000000000000" pitchFamily="2" charset="2"/>
              <a:buNone/>
            </a:pPr>
            <a:r>
              <a:rPr lang="en-US" altLang="en-US" sz="2000"/>
              <a:t>String word1 = “re”, word2 = “think”; word3 = “ing”;</a:t>
            </a:r>
          </a:p>
          <a:p>
            <a:pPr eaLnBrk="1" hangingPunct="1">
              <a:buFont typeface="Wingdings" panose="05000000000000000000" pitchFamily="2" charset="2"/>
              <a:buNone/>
            </a:pPr>
            <a:r>
              <a:rPr lang="en-US" altLang="en-US" sz="2000"/>
              <a:t>int num = 2;</a:t>
            </a:r>
          </a:p>
          <a:p>
            <a:pPr eaLnBrk="1" hangingPunct="1"/>
            <a:r>
              <a:rPr lang="en-US" altLang="en-US"/>
              <a:t>String result = word1.</a:t>
            </a:r>
            <a:r>
              <a:rPr lang="en-US" altLang="en-US" b="1"/>
              <a:t>concat</a:t>
            </a:r>
            <a:r>
              <a:rPr lang="en-US" altLang="en-US"/>
              <a:t> (word2);</a:t>
            </a:r>
          </a:p>
          <a:p>
            <a:pPr lvl="1" eaLnBrk="1" hangingPunct="1">
              <a:buFont typeface="Wingdings" panose="05000000000000000000" pitchFamily="2" charset="2"/>
              <a:buNone/>
            </a:pPr>
            <a:r>
              <a:rPr lang="en-US" altLang="en-US" sz="2000"/>
              <a:t>//the same as word1 + word2  “rethink“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3AD3811-5EC6-483C-B203-235637279E2A}"/>
              </a:ext>
            </a:extLst>
          </p:cNvPr>
          <p:cNvSpPr txBox="1">
            <a:spLocks noChangeArrowheads="1"/>
          </p:cNvSpPr>
          <p:nvPr/>
        </p:nvSpPr>
        <p:spPr>
          <a:xfrm>
            <a:off x="266700" y="571500"/>
            <a:ext cx="8610600" cy="1143000"/>
          </a:xfrm>
          <a:prstGeom prst="rect">
            <a:avLst/>
          </a:prstGeom>
        </p:spPr>
        <p:txBody>
          <a:bodyPr/>
          <a:lstStyle/>
          <a:p>
            <a:pPr>
              <a:defRPr/>
            </a:pPr>
            <a:endParaRPr lang="en-US" sz="2400" dirty="0">
              <a:latin typeface="+mj-lt"/>
              <a:ea typeface="+mj-ea"/>
              <a:cs typeface="+mj-cs"/>
            </a:endParaRPr>
          </a:p>
          <a:p>
            <a:pPr>
              <a:defRPr/>
            </a:pPr>
            <a:r>
              <a:rPr lang="en-US" sz="2400" dirty="0" err="1">
                <a:latin typeface="+mj-lt"/>
                <a:ea typeface="+mj-ea"/>
                <a:cs typeface="+mj-cs"/>
              </a:rPr>
              <a:t>indexOf</a:t>
            </a:r>
            <a:r>
              <a:rPr lang="en-US" sz="2400" dirty="0">
                <a:latin typeface="+mj-lt"/>
                <a:ea typeface="+mj-ea"/>
                <a:cs typeface="+mj-cs"/>
              </a:rPr>
              <a:t>():The </a:t>
            </a:r>
            <a:r>
              <a:rPr lang="en-US" sz="2400" dirty="0" err="1">
                <a:latin typeface="+mj-lt"/>
                <a:ea typeface="+mj-ea"/>
                <a:cs typeface="+mj-cs"/>
              </a:rPr>
              <a:t>indexOf</a:t>
            </a:r>
            <a:r>
              <a:rPr lang="en-US" sz="2400" dirty="0">
                <a:latin typeface="+mj-lt"/>
                <a:ea typeface="+mj-ea"/>
                <a:cs typeface="+mj-cs"/>
              </a:rPr>
              <a:t>() method returns the position of the first occurrence of specified character(s) in a string.</a:t>
            </a:r>
          </a:p>
        </p:txBody>
      </p:sp>
      <p:pic>
        <p:nvPicPr>
          <p:cNvPr id="3" name="Picture 2">
            <a:extLst>
              <a:ext uri="{FF2B5EF4-FFF2-40B4-BE49-F238E27FC236}">
                <a16:creationId xmlns:a16="http://schemas.microsoft.com/office/drawing/2014/main" id="{D433DD48-3AB4-4D85-B876-9AE95BC6CD95}"/>
              </a:ext>
            </a:extLst>
          </p:cNvPr>
          <p:cNvPicPr>
            <a:picLocks noChangeAspect="1"/>
          </p:cNvPicPr>
          <p:nvPr/>
        </p:nvPicPr>
        <p:blipFill>
          <a:blip r:embed="rId2"/>
          <a:stretch>
            <a:fillRect/>
          </a:stretch>
        </p:blipFill>
        <p:spPr>
          <a:xfrm>
            <a:off x="443933" y="1979148"/>
            <a:ext cx="8256134" cy="42862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0CE13EB-C77C-42E3-80EE-9909BD620130}"/>
              </a:ext>
            </a:extLst>
          </p:cNvPr>
          <p:cNvSpPr>
            <a:spLocks noGrp="1" noChangeArrowheads="1"/>
          </p:cNvSpPr>
          <p:nvPr>
            <p:ph type="title"/>
          </p:nvPr>
        </p:nvSpPr>
        <p:spPr>
          <a:xfrm>
            <a:off x="304800" y="304800"/>
            <a:ext cx="8229600" cy="1143000"/>
          </a:xfrm>
        </p:spPr>
        <p:txBody>
          <a:bodyPr/>
          <a:lstStyle/>
          <a:p>
            <a:pPr eaLnBrk="1" hangingPunct="1"/>
            <a:r>
              <a:rPr lang="en-US" altLang="en-US"/>
              <a:t>indexOf()</a:t>
            </a:r>
          </a:p>
        </p:txBody>
      </p:sp>
      <p:sp>
        <p:nvSpPr>
          <p:cNvPr id="53251" name="Rectangle 3">
            <a:extLst>
              <a:ext uri="{FF2B5EF4-FFF2-40B4-BE49-F238E27FC236}">
                <a16:creationId xmlns:a16="http://schemas.microsoft.com/office/drawing/2014/main" id="{76E8A2C0-3536-4F50-A883-B9E2BFBBD88E}"/>
              </a:ext>
            </a:extLst>
          </p:cNvPr>
          <p:cNvSpPr>
            <a:spLocks noGrp="1" noChangeArrowheads="1"/>
          </p:cNvSpPr>
          <p:nvPr>
            <p:ph type="body" idx="1"/>
          </p:nvPr>
        </p:nvSpPr>
        <p:spPr>
          <a:xfrm>
            <a:off x="804863" y="2030413"/>
            <a:ext cx="7772400" cy="4802187"/>
          </a:xfrm>
        </p:spPr>
        <p:txBody>
          <a:bodyPr/>
          <a:lstStyle/>
          <a:p>
            <a:pPr eaLnBrk="1" hangingPunct="1">
              <a:buFont typeface="Wingdings" panose="05000000000000000000" pitchFamily="2" charset="2"/>
              <a:buNone/>
            </a:pPr>
            <a:r>
              <a:rPr lang="en-US" altLang="en-US" sz="2400" dirty="0"/>
              <a:t>String name =“President George Washington";</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(‘P');		      0</a:t>
            </a:r>
          </a:p>
          <a:p>
            <a:pPr eaLnBrk="1" hangingPunct="1">
              <a:buFont typeface="Wingdings" panose="05000000000000000000" pitchFamily="2" charset="2"/>
              <a:buNone/>
            </a:pPr>
            <a:r>
              <a:rPr lang="en-US" altLang="en-US" sz="2400" dirty="0" err="1"/>
              <a:t>name.indexOf</a:t>
            </a:r>
            <a:r>
              <a:rPr lang="en-US" altLang="en-US" sz="2400" dirty="0"/>
              <a:t> (‘e');		      2</a:t>
            </a:r>
          </a:p>
          <a:p>
            <a:pPr eaLnBrk="1" hangingPunct="1">
              <a:buFont typeface="Wingdings" panose="05000000000000000000" pitchFamily="2" charset="2"/>
              <a:buNone/>
            </a:pPr>
            <a:r>
              <a:rPr lang="en-US" altLang="en-US" sz="2400" dirty="0" err="1"/>
              <a:t>name.indexOf</a:t>
            </a:r>
            <a:r>
              <a:rPr lang="en-US" altLang="en-US" sz="2400" dirty="0"/>
              <a:t> (“George");	    10</a:t>
            </a:r>
          </a:p>
          <a:p>
            <a:pPr eaLnBrk="1" hangingPunct="1">
              <a:buFont typeface="Wingdings" panose="05000000000000000000" pitchFamily="2" charset="2"/>
              <a:buNone/>
            </a:pPr>
            <a:r>
              <a:rPr lang="en-US" altLang="en-US" sz="2400" dirty="0" err="1"/>
              <a:t>name.indexOf</a:t>
            </a:r>
            <a:r>
              <a:rPr lang="en-US" altLang="en-US" sz="2400" dirty="0"/>
              <a:t> (‘e', 3);		      6   </a:t>
            </a: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r>
              <a:rPr lang="en-US" altLang="en-US" sz="2400" dirty="0" err="1"/>
              <a:t>name.indexOf</a:t>
            </a:r>
            <a:r>
              <a:rPr lang="en-US" altLang="en-US" sz="2400" dirty="0"/>
              <a:t> (“Bob");	    </a:t>
            </a:r>
            <a:r>
              <a:rPr lang="en-US" altLang="en-US" sz="2400" dirty="0">
                <a:latin typeface="Courier New" panose="02070309020205020404" pitchFamily="49" charset="0"/>
              </a:rPr>
              <a:t>-</a:t>
            </a:r>
            <a:r>
              <a:rPr lang="en-US" altLang="en-US" sz="2400" dirty="0"/>
              <a:t>1</a:t>
            </a:r>
          </a:p>
        </p:txBody>
      </p:sp>
      <p:sp>
        <p:nvSpPr>
          <p:cNvPr id="53252" name="Line 4">
            <a:extLst>
              <a:ext uri="{FF2B5EF4-FFF2-40B4-BE49-F238E27FC236}">
                <a16:creationId xmlns:a16="http://schemas.microsoft.com/office/drawing/2014/main" id="{DFC17187-09BD-4180-8285-750B75C5DB87}"/>
              </a:ext>
            </a:extLst>
          </p:cNvPr>
          <p:cNvSpPr>
            <a:spLocks noChangeShapeType="1"/>
          </p:cNvSpPr>
          <p:nvPr/>
        </p:nvSpPr>
        <p:spPr bwMode="auto">
          <a:xfrm flipV="1">
            <a:off x="4419600" y="1816100"/>
            <a:ext cx="0" cy="312738"/>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3" name="Line 5">
            <a:extLst>
              <a:ext uri="{FF2B5EF4-FFF2-40B4-BE49-F238E27FC236}">
                <a16:creationId xmlns:a16="http://schemas.microsoft.com/office/drawing/2014/main" id="{112F8CD0-D0A1-48C2-AF14-5D04D2890C58}"/>
              </a:ext>
            </a:extLst>
          </p:cNvPr>
          <p:cNvSpPr>
            <a:spLocks noChangeShapeType="1"/>
          </p:cNvSpPr>
          <p:nvPr/>
        </p:nvSpPr>
        <p:spPr bwMode="auto">
          <a:xfrm flipV="1">
            <a:off x="5214938"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4" name="Line 6">
            <a:extLst>
              <a:ext uri="{FF2B5EF4-FFF2-40B4-BE49-F238E27FC236}">
                <a16:creationId xmlns:a16="http://schemas.microsoft.com/office/drawing/2014/main" id="{4339A3EA-E1B9-4351-87A5-3D23DFAB09C4}"/>
              </a:ext>
            </a:extLst>
          </p:cNvPr>
          <p:cNvSpPr>
            <a:spLocks noChangeShapeType="1"/>
          </p:cNvSpPr>
          <p:nvPr/>
        </p:nvSpPr>
        <p:spPr bwMode="auto">
          <a:xfrm flipV="1">
            <a:off x="3886200"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5" name="Text Box 7">
            <a:extLst>
              <a:ext uri="{FF2B5EF4-FFF2-40B4-BE49-F238E27FC236}">
                <a16:creationId xmlns:a16="http://schemas.microsoft.com/office/drawing/2014/main" id="{151C9CAD-5A1E-4604-8FAC-3FA7F15D2124}"/>
              </a:ext>
            </a:extLst>
          </p:cNvPr>
          <p:cNvSpPr txBox="1">
            <a:spLocks noChangeArrowheads="1"/>
          </p:cNvSpPr>
          <p:nvPr/>
        </p:nvSpPr>
        <p:spPr bwMode="auto">
          <a:xfrm>
            <a:off x="4652963" y="2590800"/>
            <a:ext cx="147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tx2"/>
                </a:solidFill>
              </a:rPr>
              <a:t>Returns:</a:t>
            </a:r>
          </a:p>
        </p:txBody>
      </p:sp>
      <p:sp>
        <p:nvSpPr>
          <p:cNvPr id="53256" name="Line 8">
            <a:extLst>
              <a:ext uri="{FF2B5EF4-FFF2-40B4-BE49-F238E27FC236}">
                <a16:creationId xmlns:a16="http://schemas.microsoft.com/office/drawing/2014/main" id="{CAA229D3-8D6C-4C66-9997-C36A9D5915B5}"/>
              </a:ext>
            </a:extLst>
          </p:cNvPr>
          <p:cNvSpPr>
            <a:spLocks noChangeShapeType="1"/>
          </p:cNvSpPr>
          <p:nvPr/>
        </p:nvSpPr>
        <p:spPr bwMode="auto">
          <a:xfrm flipV="1">
            <a:off x="3063875" y="18113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7" name="Text Box 9">
            <a:extLst>
              <a:ext uri="{FF2B5EF4-FFF2-40B4-BE49-F238E27FC236}">
                <a16:creationId xmlns:a16="http://schemas.microsoft.com/office/drawing/2014/main" id="{6599DE57-B435-450B-92B4-9B00E52E00B5}"/>
              </a:ext>
            </a:extLst>
          </p:cNvPr>
          <p:cNvSpPr txBox="1">
            <a:spLocks noChangeArrowheads="1"/>
          </p:cNvSpPr>
          <p:nvPr/>
        </p:nvSpPr>
        <p:spPr bwMode="auto">
          <a:xfrm>
            <a:off x="5903913" y="5099050"/>
            <a:ext cx="2466975" cy="4572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   </a:t>
            </a:r>
            <a:r>
              <a:rPr lang="en-US" altLang="en-US" sz="2400">
                <a:solidFill>
                  <a:schemeClr val="bg1"/>
                </a:solidFill>
              </a:rPr>
              <a:t>(not found)</a:t>
            </a:r>
          </a:p>
        </p:txBody>
      </p:sp>
      <p:sp>
        <p:nvSpPr>
          <p:cNvPr id="53258" name="Text Box 10">
            <a:extLst>
              <a:ext uri="{FF2B5EF4-FFF2-40B4-BE49-F238E27FC236}">
                <a16:creationId xmlns:a16="http://schemas.microsoft.com/office/drawing/2014/main" id="{7FAAA3B9-86F6-445D-A7CB-F341FADB589B}"/>
              </a:ext>
            </a:extLst>
          </p:cNvPr>
          <p:cNvSpPr txBox="1">
            <a:spLocks noChangeArrowheads="1"/>
          </p:cNvSpPr>
          <p:nvPr/>
        </p:nvSpPr>
        <p:spPr bwMode="auto">
          <a:xfrm>
            <a:off x="5891213" y="4064000"/>
            <a:ext cx="2463800" cy="8302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chemeClr val="bg1"/>
                </a:solidFill>
              </a:rPr>
              <a:t>(starts searching at position 3)</a:t>
            </a:r>
          </a:p>
        </p:txBody>
      </p:sp>
      <p:sp>
        <p:nvSpPr>
          <p:cNvPr id="53259" name="Line 11">
            <a:extLst>
              <a:ext uri="{FF2B5EF4-FFF2-40B4-BE49-F238E27FC236}">
                <a16:creationId xmlns:a16="http://schemas.microsoft.com/office/drawing/2014/main" id="{6ED4A2A8-4E8D-4A4F-8B03-C2A8DA92329B}"/>
              </a:ext>
            </a:extLst>
          </p:cNvPr>
          <p:cNvSpPr>
            <a:spLocks noChangeShapeType="1"/>
          </p:cNvSpPr>
          <p:nvPr/>
        </p:nvSpPr>
        <p:spPr bwMode="auto">
          <a:xfrm>
            <a:off x="5270500" y="5262563"/>
            <a:ext cx="633413"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3260" name="Group 12">
            <a:extLst>
              <a:ext uri="{FF2B5EF4-FFF2-40B4-BE49-F238E27FC236}">
                <a16:creationId xmlns:a16="http://schemas.microsoft.com/office/drawing/2014/main" id="{EF900E8C-3CBD-488D-8F9C-BD0BA96CA98C}"/>
              </a:ext>
            </a:extLst>
          </p:cNvPr>
          <p:cNvGrpSpPr>
            <a:grpSpLocks/>
          </p:cNvGrpSpPr>
          <p:nvPr/>
        </p:nvGrpSpPr>
        <p:grpSpPr bwMode="auto">
          <a:xfrm>
            <a:off x="3376613" y="4605338"/>
            <a:ext cx="2506662" cy="149225"/>
            <a:chOff x="2343" y="3049"/>
            <a:chExt cx="1469" cy="94"/>
          </a:xfrm>
        </p:grpSpPr>
        <p:sp>
          <p:nvSpPr>
            <p:cNvPr id="53263" name="Line 13">
              <a:extLst>
                <a:ext uri="{FF2B5EF4-FFF2-40B4-BE49-F238E27FC236}">
                  <a16:creationId xmlns:a16="http://schemas.microsoft.com/office/drawing/2014/main" id="{CA374793-5015-47A0-B6E9-37FEEDEFEF7E}"/>
                </a:ext>
              </a:extLst>
            </p:cNvPr>
            <p:cNvSpPr>
              <a:spLocks noChangeShapeType="1"/>
            </p:cNvSpPr>
            <p:nvPr/>
          </p:nvSpPr>
          <p:spPr bwMode="auto">
            <a:xfrm>
              <a:off x="2343" y="3143"/>
              <a:ext cx="1469" cy="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4" name="Line 14">
              <a:extLst>
                <a:ext uri="{FF2B5EF4-FFF2-40B4-BE49-F238E27FC236}">
                  <a16:creationId xmlns:a16="http://schemas.microsoft.com/office/drawing/2014/main" id="{933E2C21-52E3-42D8-A925-10530041CE4F}"/>
                </a:ext>
              </a:extLst>
            </p:cNvPr>
            <p:cNvSpPr>
              <a:spLocks noChangeShapeType="1"/>
            </p:cNvSpPr>
            <p:nvPr/>
          </p:nvSpPr>
          <p:spPr bwMode="auto">
            <a:xfrm flipV="1">
              <a:off x="2343" y="3049"/>
              <a:ext cx="0" cy="94"/>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3261" name="Text Box 15">
            <a:extLst>
              <a:ext uri="{FF2B5EF4-FFF2-40B4-BE49-F238E27FC236}">
                <a16:creationId xmlns:a16="http://schemas.microsoft.com/office/drawing/2014/main" id="{C21F1AF5-97F5-449D-8419-77E950F9AE57}"/>
              </a:ext>
            </a:extLst>
          </p:cNvPr>
          <p:cNvSpPr txBox="1">
            <a:spLocks noChangeArrowheads="1"/>
          </p:cNvSpPr>
          <p:nvPr/>
        </p:nvSpPr>
        <p:spPr bwMode="auto">
          <a:xfrm>
            <a:off x="2816225" y="1498600"/>
            <a:ext cx="3711575" cy="39687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bg1"/>
                </a:solidFill>
              </a:rPr>
              <a:t> index positions</a:t>
            </a:r>
            <a:endParaRPr lang="en-US" altLang="en-US" sz="2400">
              <a:solidFill>
                <a:schemeClr val="bg1"/>
              </a:solidFill>
              <a:latin typeface="Courier New" panose="02070309020205020404" pitchFamily="49" charset="0"/>
            </a:endParaRPr>
          </a:p>
        </p:txBody>
      </p:sp>
      <p:sp>
        <p:nvSpPr>
          <p:cNvPr id="53262" name="Line 16">
            <a:extLst>
              <a:ext uri="{FF2B5EF4-FFF2-40B4-BE49-F238E27FC236}">
                <a16:creationId xmlns:a16="http://schemas.microsoft.com/office/drawing/2014/main" id="{401362E8-200A-4755-BF18-F52327AE7367}"/>
              </a:ext>
            </a:extLst>
          </p:cNvPr>
          <p:cNvSpPr>
            <a:spLocks noChangeShapeType="1"/>
          </p:cNvSpPr>
          <p:nvPr/>
        </p:nvSpPr>
        <p:spPr bwMode="auto">
          <a:xfrm flipV="1">
            <a:off x="3330575" y="1824038"/>
            <a:ext cx="0" cy="312737"/>
          </a:xfrm>
          <a:prstGeom prst="line">
            <a:avLst/>
          </a:prstGeom>
          <a:noFill/>
          <a:ln w="9525">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A0A446AB-B018-4DC2-8602-8A58D9E342CD}"/>
              </a:ext>
            </a:extLst>
          </p:cNvPr>
          <p:cNvSpPr>
            <a:spLocks noGrp="1" noChangeArrowheads="1"/>
          </p:cNvSpPr>
          <p:nvPr>
            <p:ph type="title"/>
          </p:nvPr>
        </p:nvSpPr>
        <p:spPr/>
        <p:txBody>
          <a:bodyPr/>
          <a:lstStyle/>
          <a:p>
            <a:pPr eaLnBrk="1" hangingPunct="1"/>
            <a:r>
              <a:rPr lang="en-US" altLang="en-US" b="1" dirty="0"/>
              <a:t>equals()/</a:t>
            </a:r>
            <a:r>
              <a:rPr lang="en-US" altLang="en-US" b="1" dirty="0" err="1"/>
              <a:t>equalsIgnoreCase</a:t>
            </a:r>
            <a:r>
              <a:rPr lang="en-US" altLang="en-US" b="1" dirty="0"/>
              <a:t>()</a:t>
            </a:r>
            <a:endParaRPr lang="en-US" altLang="en-US" dirty="0"/>
          </a:p>
        </p:txBody>
      </p:sp>
      <p:sp>
        <p:nvSpPr>
          <p:cNvPr id="54275" name="Rectangle 3">
            <a:extLst>
              <a:ext uri="{FF2B5EF4-FFF2-40B4-BE49-F238E27FC236}">
                <a16:creationId xmlns:a16="http://schemas.microsoft.com/office/drawing/2014/main" id="{485D59A5-6D93-42E0-96FB-85FC1A09DAAF}"/>
              </a:ext>
            </a:extLst>
          </p:cNvPr>
          <p:cNvSpPr>
            <a:spLocks noGrp="1" noChangeArrowheads="1"/>
          </p:cNvSpPr>
          <p:nvPr>
            <p:ph type="body" idx="1"/>
          </p:nvPr>
        </p:nvSpPr>
        <p:spPr>
          <a:xfrm>
            <a:off x="873125" y="1866900"/>
            <a:ext cx="7661275" cy="4295775"/>
          </a:xfrm>
        </p:spPr>
        <p:txBody>
          <a:bodyPr/>
          <a:lstStyle/>
          <a:p>
            <a:pPr eaLnBrk="1" hangingPunct="1">
              <a:spcBef>
                <a:spcPct val="0"/>
              </a:spcBef>
              <a:buFont typeface="Wingdings" panose="05000000000000000000" pitchFamily="2" charset="2"/>
              <a:buNone/>
            </a:pPr>
            <a:r>
              <a:rPr lang="en-US" altLang="en-US" sz="2400" dirty="0" err="1"/>
              <a:t>boolean</a:t>
            </a:r>
            <a:r>
              <a:rPr lang="en-US" altLang="en-US" sz="2400" dirty="0"/>
              <a:t> b = word1.</a:t>
            </a:r>
            <a:r>
              <a:rPr lang="en-US" altLang="en-US" sz="2400" b="1" dirty="0"/>
              <a:t>equals</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is equal to </a:t>
            </a:r>
            <a:r>
              <a:rPr lang="en-US" altLang="en-US" sz="2400" b="1" dirty="0"/>
              <a:t>word2</a:t>
            </a:r>
          </a:p>
          <a:p>
            <a:pPr eaLnBrk="1" hangingPunct="1">
              <a:spcBef>
                <a:spcPct val="50000"/>
              </a:spcBef>
              <a:buFont typeface="Wingdings" panose="05000000000000000000" pitchFamily="2" charset="2"/>
              <a:buNone/>
            </a:pPr>
            <a:r>
              <a:rPr lang="en-US" altLang="en-US" sz="2400" dirty="0" err="1"/>
              <a:t>boolean</a:t>
            </a:r>
            <a:r>
              <a:rPr lang="en-US" altLang="en-US" sz="2400" dirty="0"/>
              <a:t> b = word1.</a:t>
            </a:r>
            <a:r>
              <a:rPr lang="en-US" altLang="en-US" sz="2400" b="1" dirty="0"/>
              <a:t>equalsIgnoreCase</a:t>
            </a:r>
            <a:r>
              <a:rPr lang="en-US" altLang="en-US" sz="2400" dirty="0"/>
              <a:t>(word2);</a:t>
            </a:r>
          </a:p>
          <a:p>
            <a:pPr lvl="1" eaLnBrk="1" hangingPunct="1">
              <a:spcBef>
                <a:spcPct val="0"/>
              </a:spcBef>
              <a:buFont typeface="Wingdings" panose="05000000000000000000" pitchFamily="2" charset="2"/>
              <a:buNone/>
            </a:pPr>
            <a:r>
              <a:rPr lang="en-US" altLang="en-US" sz="2400" dirty="0"/>
              <a:t>	returns </a:t>
            </a:r>
            <a:r>
              <a:rPr lang="en-US" altLang="en-US" sz="2400" b="1" dirty="0"/>
              <a:t>true</a:t>
            </a:r>
            <a:r>
              <a:rPr lang="en-US" altLang="en-US" sz="2400" dirty="0"/>
              <a:t> if the string </a:t>
            </a:r>
            <a:r>
              <a:rPr lang="en-US" altLang="en-US" sz="2400" b="1" dirty="0"/>
              <a:t>word1</a:t>
            </a:r>
            <a:r>
              <a:rPr lang="en-US" altLang="en-US" sz="2400" dirty="0"/>
              <a:t> matches </a:t>
            </a:r>
            <a:r>
              <a:rPr lang="en-US" altLang="en-US" sz="2400" b="1" dirty="0"/>
              <a:t>word2</a:t>
            </a:r>
            <a:r>
              <a:rPr lang="en-US" altLang="en-US" sz="2400" dirty="0"/>
              <a:t>, case-blind</a:t>
            </a:r>
          </a:p>
        </p:txBody>
      </p:sp>
      <p:sp>
        <p:nvSpPr>
          <p:cNvPr id="54276" name="Text Box 4">
            <a:extLst>
              <a:ext uri="{FF2B5EF4-FFF2-40B4-BE49-F238E27FC236}">
                <a16:creationId xmlns:a16="http://schemas.microsoft.com/office/drawing/2014/main" id="{2024485A-9B3A-480C-A73F-D15FCB1A2942}"/>
              </a:ext>
            </a:extLst>
          </p:cNvPr>
          <p:cNvSpPr txBox="1">
            <a:spLocks noChangeArrowheads="1"/>
          </p:cNvSpPr>
          <p:nvPr/>
        </p:nvSpPr>
        <p:spPr bwMode="auto">
          <a:xfrm>
            <a:off x="957263" y="41465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(“Raiders”);//true</a:t>
            </a:r>
          </a:p>
          <a:p>
            <a:pPr eaLnBrk="1" hangingPunct="1"/>
            <a:r>
              <a:rPr lang="en-US" altLang="en-US" sz="2000" b="1" dirty="0">
                <a:latin typeface="Lucida Console" panose="020B0609040504020204" pitchFamily="49" charset="0"/>
              </a:rPr>
              <a:t>b = “</a:t>
            </a:r>
            <a:r>
              <a:rPr lang="en-US" altLang="en-US" sz="2000" b="1" dirty="0" err="1">
                <a:latin typeface="Lucida Console" panose="020B0609040504020204" pitchFamily="49" charset="0"/>
              </a:rPr>
              <a:t>Raiders”.equals</a:t>
            </a:r>
            <a:r>
              <a:rPr lang="en-US" altLang="en-US" sz="2000" b="1" dirty="0">
                <a:latin typeface="Lucida Console" panose="020B0609040504020204" pitchFamily="49" charset="0"/>
              </a:rPr>
              <a:t>(“raiders”);//false</a:t>
            </a:r>
            <a:br>
              <a:rPr lang="en-US" altLang="en-US" sz="2000" b="1" dirty="0">
                <a:latin typeface="Lucida Console" panose="020B0609040504020204" pitchFamily="49" charset="0"/>
              </a:rPr>
            </a:br>
            <a:r>
              <a:rPr lang="en-US" altLang="en-US" sz="2000" b="1" dirty="0">
                <a:latin typeface="Lucida Console" panose="020B0609040504020204" pitchFamily="49" charset="0"/>
              </a:rPr>
              <a:t>b = “Raiders”.</a:t>
            </a:r>
            <a:r>
              <a:rPr lang="en-US" altLang="en-US" sz="2000" b="1" dirty="0" err="1">
                <a:latin typeface="Lucida Console" panose="020B0609040504020204" pitchFamily="49" charset="0"/>
              </a:rPr>
              <a:t>equalsIgnoreCase</a:t>
            </a:r>
            <a:r>
              <a:rPr lang="en-US" altLang="en-US" sz="2000" b="1" dirty="0">
                <a:latin typeface="Lucida Console" panose="020B0609040504020204" pitchFamily="49" charset="0"/>
              </a:rPr>
              <a:t>(“raiders”);//true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FB4A2D39-CF29-46B7-9024-5A86AF597BDB}"/>
              </a:ext>
            </a:extLst>
          </p:cNvPr>
          <p:cNvSpPr>
            <a:spLocks noGrp="1"/>
          </p:cNvSpPr>
          <p:nvPr>
            <p:ph type="title"/>
          </p:nvPr>
        </p:nvSpPr>
        <p:spPr/>
        <p:txBody>
          <a:bodyPr>
            <a:normAutofit fontScale="90000"/>
          </a:bodyPr>
          <a:lstStyle/>
          <a:p>
            <a:br>
              <a:rPr lang="en-US" altLang="en-US" sz="3200" dirty="0"/>
            </a:br>
            <a:br>
              <a:rPr lang="en-US" altLang="en-US" sz="3200" dirty="0"/>
            </a:br>
            <a:r>
              <a:rPr lang="en-US" altLang="en-US" sz="3200" dirty="0"/>
              <a:t>Difference between == and .equals() method in Java</a:t>
            </a:r>
            <a:br>
              <a:rPr lang="en-US" altLang="en-US" sz="3200" dirty="0"/>
            </a:br>
            <a:endParaRPr lang="en-US" altLang="en-US" sz="3200" dirty="0"/>
          </a:p>
        </p:txBody>
      </p:sp>
      <p:sp>
        <p:nvSpPr>
          <p:cNvPr id="55299" name="Content Placeholder 2">
            <a:extLst>
              <a:ext uri="{FF2B5EF4-FFF2-40B4-BE49-F238E27FC236}">
                <a16:creationId xmlns:a16="http://schemas.microsoft.com/office/drawing/2014/main" id="{7561B022-F4C2-45DF-9EBC-EC6C2A9630BD}"/>
              </a:ext>
            </a:extLst>
          </p:cNvPr>
          <p:cNvSpPr>
            <a:spLocks noGrp="1"/>
          </p:cNvSpPr>
          <p:nvPr>
            <p:ph idx="1"/>
          </p:nvPr>
        </p:nvSpPr>
        <p:spPr/>
        <p:txBody>
          <a:bodyPr/>
          <a:lstStyle/>
          <a:p>
            <a:r>
              <a:rPr lang="en-US" altLang="en-US"/>
              <a:t>equals() is a method and == is a operator</a:t>
            </a:r>
          </a:p>
          <a:p>
            <a:r>
              <a:rPr lang="en-US" altLang="en-US"/>
              <a:t>use == operators for reference comparison (</a:t>
            </a:r>
            <a:r>
              <a:rPr lang="en-US" altLang="en-US" b="1"/>
              <a:t>address comparison</a:t>
            </a:r>
            <a:r>
              <a:rPr lang="en-US" altLang="en-US"/>
              <a:t>) and .equals() method for </a:t>
            </a:r>
            <a:r>
              <a:rPr lang="en-US" altLang="en-US" b="1"/>
              <a:t>content comparison</a:t>
            </a:r>
            <a:r>
              <a:rPr lang="en-US" altLang="en-US"/>
              <a:t>. </a:t>
            </a:r>
          </a:p>
          <a:p>
            <a:r>
              <a:rPr lang="en-US" altLang="en-US"/>
              <a:t>In simple words, == checks if both objects point to the same memory location whereas .equals() evaluates to the comparison of values in the 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E626E6B-0D0B-46D9-ADF5-6F8E3576C8FD}"/>
              </a:ext>
            </a:extLst>
          </p:cNvPr>
          <p:cNvSpPr>
            <a:spLocks noGrp="1" noChangeArrowheads="1"/>
          </p:cNvSpPr>
          <p:nvPr>
            <p:ph type="title"/>
          </p:nvPr>
        </p:nvSpPr>
        <p:spPr/>
        <p:txBody>
          <a:bodyPr/>
          <a:lstStyle/>
          <a:p>
            <a:pPr eaLnBrk="1" hangingPunct="1"/>
            <a:r>
              <a:rPr lang="en-US" altLang="en-US" b="1"/>
              <a:t>compareTo()</a:t>
            </a:r>
            <a:endParaRPr lang="en-US" altLang="en-US"/>
          </a:p>
        </p:txBody>
      </p:sp>
      <p:sp>
        <p:nvSpPr>
          <p:cNvPr id="57347" name="Rectangle 3">
            <a:extLst>
              <a:ext uri="{FF2B5EF4-FFF2-40B4-BE49-F238E27FC236}">
                <a16:creationId xmlns:a16="http://schemas.microsoft.com/office/drawing/2014/main" id="{4C28C9C7-A8B5-4738-9CE6-A1E8CEE243DD}"/>
              </a:ext>
            </a:extLst>
          </p:cNvPr>
          <p:cNvSpPr>
            <a:spLocks noGrp="1" noChangeArrowheads="1"/>
          </p:cNvSpPr>
          <p:nvPr>
            <p:ph type="body" idx="1"/>
          </p:nvPr>
        </p:nvSpPr>
        <p:spPr>
          <a:xfrm>
            <a:off x="873125" y="1524000"/>
            <a:ext cx="7661275" cy="2286000"/>
          </a:xfrm>
        </p:spPr>
        <p:txBody>
          <a:bodyPr/>
          <a:lstStyle/>
          <a:p>
            <a:pPr eaLnBrk="1" hangingPunct="1">
              <a:spcBef>
                <a:spcPct val="50000"/>
              </a:spcBef>
              <a:buFont typeface="Wingdings" panose="05000000000000000000" pitchFamily="2" charset="2"/>
              <a:buNone/>
            </a:pPr>
            <a:r>
              <a:rPr lang="en-US" altLang="en-US" sz="2400" dirty="0"/>
              <a:t>int diff = word1.</a:t>
            </a:r>
            <a:r>
              <a:rPr lang="en-US" altLang="en-US" sz="2400" b="1" dirty="0"/>
              <a:t>compareTo</a:t>
            </a:r>
            <a:r>
              <a:rPr lang="en-US" altLang="en-US" sz="2400" dirty="0"/>
              <a:t>(word2);</a:t>
            </a:r>
          </a:p>
          <a:p>
            <a:pPr lvl="1" eaLnBrk="1" hangingPunct="1">
              <a:spcBef>
                <a:spcPct val="0"/>
              </a:spcBef>
              <a:buFont typeface="Wingdings" panose="05000000000000000000" pitchFamily="2" charset="2"/>
              <a:buNone/>
            </a:pPr>
            <a:r>
              <a:rPr lang="en-US" altLang="en-US" sz="2400" dirty="0"/>
              <a:t>	returns the “difference” </a:t>
            </a:r>
            <a:r>
              <a:rPr lang="en-US" altLang="en-US" sz="2400" b="1" dirty="0"/>
              <a:t>word1</a:t>
            </a:r>
            <a:r>
              <a:rPr lang="en-US" altLang="en-US" sz="2400" dirty="0"/>
              <a:t> </a:t>
            </a:r>
            <a:r>
              <a:rPr lang="en-US" altLang="en-US" sz="2400" b="1" dirty="0">
                <a:latin typeface="Courier New" panose="02070309020205020404" pitchFamily="49" charset="0"/>
              </a:rPr>
              <a:t>-</a:t>
            </a:r>
            <a:r>
              <a:rPr lang="en-US" altLang="en-US" sz="2400" dirty="0"/>
              <a:t> </a:t>
            </a:r>
            <a:r>
              <a:rPr lang="en-US" altLang="en-US" sz="2400" b="1" dirty="0"/>
              <a:t>word2</a:t>
            </a:r>
          </a:p>
          <a:p>
            <a:r>
              <a:rPr lang="en-US" altLang="en-US" sz="2400" b="1" dirty="0"/>
              <a:t>if</a:t>
            </a:r>
            <a:r>
              <a:rPr lang="en-US" altLang="en-US" sz="2400" dirty="0"/>
              <a:t> string1 &gt; string2, it returns positive number  </a:t>
            </a:r>
          </a:p>
          <a:p>
            <a:r>
              <a:rPr lang="en-US" altLang="en-US" sz="2400" b="1" dirty="0"/>
              <a:t>if</a:t>
            </a:r>
            <a:r>
              <a:rPr lang="en-US" altLang="en-US" sz="2400" dirty="0"/>
              <a:t> string1 &lt; string2, it returns negative number  </a:t>
            </a:r>
          </a:p>
          <a:p>
            <a:r>
              <a:rPr lang="en-US" altLang="en-US" sz="2400" b="1" dirty="0"/>
              <a:t>if</a:t>
            </a:r>
            <a:r>
              <a:rPr lang="en-US" altLang="en-US" sz="2400" dirty="0"/>
              <a:t> string1 == string2, it returns 0  </a:t>
            </a:r>
          </a:p>
        </p:txBody>
      </p:sp>
      <p:sp>
        <p:nvSpPr>
          <p:cNvPr id="57348" name="Rectangle 3">
            <a:extLst>
              <a:ext uri="{FF2B5EF4-FFF2-40B4-BE49-F238E27FC236}">
                <a16:creationId xmlns:a16="http://schemas.microsoft.com/office/drawing/2014/main" id="{5D3A0919-2A27-4490-B570-A3BCC36EF82E}"/>
              </a:ext>
            </a:extLst>
          </p:cNvPr>
          <p:cNvSpPr>
            <a:spLocks noChangeArrowheads="1"/>
          </p:cNvSpPr>
          <p:nvPr/>
        </p:nvSpPr>
        <p:spPr bwMode="auto">
          <a:xfrm>
            <a:off x="457200" y="3810000"/>
            <a:ext cx="85344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dirty="0"/>
              <a:t>The </a:t>
            </a:r>
            <a:r>
              <a:rPr lang="en-US" altLang="en-US" sz="2400" b="1" dirty="0"/>
              <a:t>java string </a:t>
            </a:r>
            <a:r>
              <a:rPr lang="en-US" altLang="en-US" sz="2400" b="1" dirty="0" err="1"/>
              <a:t>compareTo</a:t>
            </a:r>
            <a:r>
              <a:rPr lang="en-US" altLang="en-US" sz="2400" b="1" dirty="0"/>
              <a:t>()</a:t>
            </a:r>
            <a:r>
              <a:rPr lang="en-US" altLang="en-US" sz="2400" dirty="0"/>
              <a:t> method compares the given string with current string . It returns positive number, negative number or 0.</a:t>
            </a:r>
          </a:p>
          <a:p>
            <a:pPr eaLnBrk="1" hangingPunct="1"/>
            <a:r>
              <a:rPr lang="en-US" altLang="en-US" sz="2400" dirty="0"/>
              <a:t>It compares strings on the basis of Unicode value of each character in the strings.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C98150D0-6382-442C-8D4E-7A2098A19C49}"/>
              </a:ext>
            </a:extLst>
          </p:cNvPr>
          <p:cNvSpPr>
            <a:spLocks noGrp="1" noChangeArrowheads="1"/>
          </p:cNvSpPr>
          <p:nvPr>
            <p:ph type="title"/>
          </p:nvPr>
        </p:nvSpPr>
        <p:spPr/>
        <p:txBody>
          <a:bodyPr/>
          <a:lstStyle/>
          <a:p>
            <a:pPr eaLnBrk="1" hangingPunct="1"/>
            <a:r>
              <a:rPr lang="en-US" altLang="en-US"/>
              <a:t>Comparison Examples</a:t>
            </a:r>
          </a:p>
        </p:txBody>
      </p:sp>
      <p:sp>
        <p:nvSpPr>
          <p:cNvPr id="58371" name="Text Box 13">
            <a:extLst>
              <a:ext uri="{FF2B5EF4-FFF2-40B4-BE49-F238E27FC236}">
                <a16:creationId xmlns:a16="http://schemas.microsoft.com/office/drawing/2014/main" id="{28BFF5BA-3282-403A-9DA6-4B3536A765AB}"/>
              </a:ext>
            </a:extLst>
          </p:cNvPr>
          <p:cNvSpPr txBox="1">
            <a:spLocks noChangeArrowheads="1"/>
          </p:cNvSpPr>
          <p:nvPr/>
        </p:nvSpPr>
        <p:spPr bwMode="auto">
          <a:xfrm>
            <a:off x="919163" y="18097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latin typeface="Lucida Console" panose="020B0609040504020204" pitchFamily="49" charset="0"/>
              </a:rPr>
              <a:t>//negative differences</a:t>
            </a:r>
          </a:p>
          <a:p>
            <a:pPr eaLnBrk="1" hangingPunct="1"/>
            <a:r>
              <a:rPr lang="en-US" altLang="en-US" sz="2000" b="1">
                <a:latin typeface="Lucida Console" panose="020B0609040504020204" pitchFamily="49" charset="0"/>
              </a:rPr>
              <a:t>diff = “apple”.compareTo(“berry”);//a before b</a:t>
            </a:r>
          </a:p>
          <a:p>
            <a:pPr eaLnBrk="1" hangingPunct="1"/>
            <a:r>
              <a:rPr lang="en-US" altLang="en-US" sz="2000" b="1">
                <a:latin typeface="Lucida Console" panose="020B0609040504020204" pitchFamily="49" charset="0"/>
              </a:rPr>
              <a:t>diff = “Zebra”.compareTo(“apple”);//Z before a</a:t>
            </a:r>
          </a:p>
          <a:p>
            <a:pPr eaLnBrk="1" hangingPunct="1"/>
            <a:r>
              <a:rPr lang="en-US" altLang="en-US" sz="2000" b="1">
                <a:latin typeface="Lucida Console" panose="020B0609040504020204" pitchFamily="49" charset="0"/>
              </a:rPr>
              <a:t>diff = “dig”.compareTo(“dug”);//i before u</a:t>
            </a:r>
          </a:p>
          <a:p>
            <a:pPr eaLnBrk="1" hangingPunct="1"/>
            <a:r>
              <a:rPr lang="en-US" altLang="en-US" sz="2000" b="1">
                <a:latin typeface="Lucida Console" panose="020B0609040504020204" pitchFamily="49" charset="0"/>
              </a:rPr>
              <a:t>diff = “dig”.compareTo(“digs”);//dig is shorter</a:t>
            </a:r>
          </a:p>
        </p:txBody>
      </p:sp>
      <p:sp>
        <p:nvSpPr>
          <p:cNvPr id="58372" name="Text Box 15">
            <a:extLst>
              <a:ext uri="{FF2B5EF4-FFF2-40B4-BE49-F238E27FC236}">
                <a16:creationId xmlns:a16="http://schemas.microsoft.com/office/drawing/2014/main" id="{E9255095-29CE-4758-9856-B01CBDA64735}"/>
              </a:ext>
            </a:extLst>
          </p:cNvPr>
          <p:cNvSpPr txBox="1">
            <a:spLocks noChangeArrowheads="1"/>
          </p:cNvSpPr>
          <p:nvPr/>
        </p:nvSpPr>
        <p:spPr bwMode="auto">
          <a:xfrm>
            <a:off x="957263" y="3575050"/>
            <a:ext cx="7605712" cy="10064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//zero differences</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(“apple”);//equal</a:t>
            </a:r>
          </a:p>
          <a:p>
            <a:pPr eaLnBrk="1" hangingPunct="1"/>
            <a:r>
              <a:rPr lang="en-US" altLang="en-US" sz="2000" b="1" dirty="0">
                <a:latin typeface="Lucida Console" panose="020B0609040504020204" pitchFamily="49" charset="0"/>
              </a:rPr>
              <a:t>diff = “dig”.</a:t>
            </a:r>
            <a:r>
              <a:rPr lang="en-US" altLang="en-US" sz="2000" b="1" dirty="0" err="1">
                <a:latin typeface="Lucida Console" panose="020B0609040504020204" pitchFamily="49" charset="0"/>
              </a:rPr>
              <a:t>compareToIgnoreCase</a:t>
            </a:r>
            <a:r>
              <a:rPr lang="en-US" altLang="en-US" sz="2000" b="1" dirty="0">
                <a:latin typeface="Lucida Console" panose="020B0609040504020204" pitchFamily="49" charset="0"/>
              </a:rPr>
              <a:t>(“DIG”);//equal</a:t>
            </a:r>
          </a:p>
        </p:txBody>
      </p:sp>
      <p:sp>
        <p:nvSpPr>
          <p:cNvPr id="58373" name="Text Box 16">
            <a:extLst>
              <a:ext uri="{FF2B5EF4-FFF2-40B4-BE49-F238E27FC236}">
                <a16:creationId xmlns:a16="http://schemas.microsoft.com/office/drawing/2014/main" id="{1E20961D-C4D9-4BBC-AE45-219A0B635A2A}"/>
              </a:ext>
            </a:extLst>
          </p:cNvPr>
          <p:cNvSpPr txBox="1">
            <a:spLocks noChangeArrowheads="1"/>
          </p:cNvSpPr>
          <p:nvPr/>
        </p:nvSpPr>
        <p:spPr bwMode="auto">
          <a:xfrm>
            <a:off x="957263" y="4768850"/>
            <a:ext cx="7605712" cy="16160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dirty="0">
                <a:latin typeface="Lucida Console" panose="020B0609040504020204" pitchFamily="49" charset="0"/>
              </a:rPr>
              <a:t>//positive differences</a:t>
            </a:r>
          </a:p>
          <a:p>
            <a:pPr eaLnBrk="1" hangingPunct="1"/>
            <a:r>
              <a:rPr lang="en-US" altLang="en-US" sz="2000" b="1" dirty="0">
                <a:latin typeface="Lucida Console" panose="020B0609040504020204" pitchFamily="49" charset="0"/>
              </a:rPr>
              <a:t>diff = “berry”.</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(“apple”);//b after a</a:t>
            </a:r>
          </a:p>
          <a:p>
            <a:pPr eaLnBrk="1" hangingPunct="1"/>
            <a:r>
              <a:rPr lang="en-US" altLang="en-US" sz="2000" b="1" dirty="0">
                <a:latin typeface="Lucida Console" panose="020B0609040504020204" pitchFamily="49" charset="0"/>
              </a:rPr>
              <a:t>diff = “apple”.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(“Apple”);//a after A</a:t>
            </a:r>
          </a:p>
          <a:p>
            <a:pPr eaLnBrk="1" hangingPunct="1"/>
            <a:r>
              <a:rPr lang="en-US" altLang="en-US" sz="2000" b="1" dirty="0">
                <a:latin typeface="Lucida Console" panose="020B0609040504020204" pitchFamily="49" charset="0"/>
              </a:rPr>
              <a:t>diff = “BIT”.</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(“BIG”);//T after G</a:t>
            </a:r>
          </a:p>
          <a:p>
            <a:pPr eaLnBrk="1" hangingPunct="1"/>
            <a:r>
              <a:rPr lang="en-US" altLang="en-US" sz="2000" b="1" dirty="0">
                <a:latin typeface="Lucida Console" panose="020B0609040504020204" pitchFamily="49" charset="0"/>
              </a:rPr>
              <a:t>diff = “huge”.</a:t>
            </a:r>
            <a:r>
              <a:rPr lang="en-US" altLang="en-US" sz="2000" b="1" dirty="0" err="1">
                <a:latin typeface="Lucida Console" panose="020B0609040504020204" pitchFamily="49" charset="0"/>
              </a:rPr>
              <a:t>compareTo</a:t>
            </a:r>
            <a:r>
              <a:rPr lang="en-US" altLang="en-US" sz="2000" b="1" dirty="0">
                <a:latin typeface="Lucida Console" panose="020B0609040504020204" pitchFamily="49" charset="0"/>
              </a:rPr>
              <a:t>(“hug”);//huge is longer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A72E2A43-4961-441D-986C-C193FD9F06DA}"/>
              </a:ext>
            </a:extLst>
          </p:cNvPr>
          <p:cNvSpPr>
            <a:spLocks noGrp="1" noChangeArrowheads="1"/>
          </p:cNvSpPr>
          <p:nvPr>
            <p:ph type="title"/>
          </p:nvPr>
        </p:nvSpPr>
        <p:spPr/>
        <p:txBody>
          <a:bodyPr/>
          <a:lstStyle/>
          <a:p>
            <a:pPr eaLnBrk="1" hangingPunct="1"/>
            <a:r>
              <a:rPr lang="en-US" altLang="en-US"/>
              <a:t>Methods — Changing Case</a:t>
            </a:r>
          </a:p>
        </p:txBody>
      </p:sp>
      <p:sp>
        <p:nvSpPr>
          <p:cNvPr id="62467" name="Rectangle 3">
            <a:extLst>
              <a:ext uri="{FF2B5EF4-FFF2-40B4-BE49-F238E27FC236}">
                <a16:creationId xmlns:a16="http://schemas.microsoft.com/office/drawing/2014/main" id="{9B14EC48-E33F-4DE3-B03E-B3653D1FA79B}"/>
              </a:ext>
            </a:extLst>
          </p:cNvPr>
          <p:cNvSpPr>
            <a:spLocks noGrp="1" noChangeArrowheads="1"/>
          </p:cNvSpPr>
          <p:nvPr>
            <p:ph type="body" idx="1"/>
          </p:nvPr>
        </p:nvSpPr>
        <p:spPr>
          <a:xfrm>
            <a:off x="893763" y="1752600"/>
            <a:ext cx="7397750" cy="4652963"/>
          </a:xfrm>
        </p:spPr>
        <p:txBody>
          <a:bodyPr/>
          <a:lstStyle/>
          <a:p>
            <a:pPr eaLnBrk="1" hangingPunct="1">
              <a:spcBef>
                <a:spcPct val="50000"/>
              </a:spcBef>
              <a:buClr>
                <a:schemeClr val="tx1"/>
              </a:buClr>
              <a:buFont typeface="Wingdings" panose="05000000000000000000" pitchFamily="2" charset="2"/>
              <a:buNone/>
            </a:pPr>
            <a:r>
              <a:rPr lang="en-US" altLang="en-US" sz="2400"/>
              <a:t>String word2 = word1.</a:t>
            </a:r>
            <a:r>
              <a:rPr lang="en-US" altLang="en-US" sz="2400" b="1"/>
              <a:t>toUpperCase</a:t>
            </a:r>
            <a:r>
              <a:rPr lang="en-US" altLang="en-US" sz="2400"/>
              <a:t>();</a:t>
            </a:r>
          </a:p>
          <a:p>
            <a:pPr eaLnBrk="1" hangingPunct="1">
              <a:spcBef>
                <a:spcPct val="0"/>
              </a:spcBef>
              <a:buClr>
                <a:schemeClr val="tx1"/>
              </a:buClr>
              <a:buFont typeface="Wingdings" panose="05000000000000000000" pitchFamily="2" charset="2"/>
              <a:buNone/>
            </a:pPr>
            <a:r>
              <a:rPr lang="en-US" altLang="en-US" sz="2400"/>
              <a:t>String word3 = word1.</a:t>
            </a:r>
            <a:r>
              <a:rPr lang="en-US" altLang="en-US" sz="2400" b="1"/>
              <a:t>toLowerCase</a:t>
            </a:r>
            <a:r>
              <a:rPr lang="en-US" altLang="en-US" sz="2400"/>
              <a:t>();</a:t>
            </a:r>
          </a:p>
          <a:p>
            <a:pPr lvl="1" eaLnBrk="1" hangingPunct="1">
              <a:spcBef>
                <a:spcPct val="0"/>
              </a:spcBef>
              <a:buFont typeface="Wingdings" panose="05000000000000000000" pitchFamily="2" charset="2"/>
              <a:buNone/>
            </a:pPr>
            <a:r>
              <a:rPr lang="en-US" altLang="en-US" sz="2400"/>
              <a:t>	returns a new string formed from </a:t>
            </a:r>
            <a:r>
              <a:rPr lang="en-US" altLang="en-US" sz="2400" b="1"/>
              <a:t>word1</a:t>
            </a:r>
            <a:r>
              <a:rPr lang="en-US" altLang="en-US" sz="2400"/>
              <a:t> by converting its characters to upper (lower) case</a:t>
            </a:r>
          </a:p>
        </p:txBody>
      </p:sp>
      <p:sp>
        <p:nvSpPr>
          <p:cNvPr id="62468" name="Text Box 4">
            <a:extLst>
              <a:ext uri="{FF2B5EF4-FFF2-40B4-BE49-F238E27FC236}">
                <a16:creationId xmlns:a16="http://schemas.microsoft.com/office/drawing/2014/main" id="{24A794AC-B168-401A-B474-5471EBC0F4F7}"/>
              </a:ext>
            </a:extLst>
          </p:cNvPr>
          <p:cNvSpPr txBox="1">
            <a:spLocks noChangeArrowheads="1"/>
          </p:cNvSpPr>
          <p:nvPr/>
        </p:nvSpPr>
        <p:spPr bwMode="auto">
          <a:xfrm>
            <a:off x="1062038" y="3622675"/>
            <a:ext cx="6838950" cy="155257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“HeLLo“;</a:t>
            </a:r>
          </a:p>
          <a:p>
            <a:pPr eaLnBrk="1" hangingPunct="1"/>
            <a:r>
              <a:rPr lang="en-US" altLang="en-US" sz="2400"/>
              <a:t>String word2 = word1.toUpperCase();//”HELLO”</a:t>
            </a:r>
          </a:p>
          <a:p>
            <a:pPr eaLnBrk="1" hangingPunct="1"/>
            <a:r>
              <a:rPr lang="en-US" altLang="en-US" sz="2400"/>
              <a:t>String word3 = word1.toLowerCase();//”hello”</a:t>
            </a:r>
          </a:p>
          <a:p>
            <a:pPr eaLnBrk="1" hangingPunct="1"/>
            <a:r>
              <a:rPr lang="en-US" altLang="en-US" sz="2400"/>
              <a:t>//word1 is still “HeLLo“</a:t>
            </a:r>
          </a:p>
        </p:txBody>
      </p:sp>
    </p:spTree>
    <p:extLst>
      <p:ext uri="{BB962C8B-B14F-4D97-AF65-F5344CB8AC3E}">
        <p14:creationId xmlns:p14="http://schemas.microsoft.com/office/powerpoint/2010/main" val="427909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Difference Between JDK, JVM and JRE">
            <a:extLst>
              <a:ext uri="{FF2B5EF4-FFF2-40B4-BE49-F238E27FC236}">
                <a16:creationId xmlns:a16="http://schemas.microsoft.com/office/drawing/2014/main" id="{827DF332-2416-4DEF-A15F-24449B34E5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914400"/>
            <a:ext cx="8253412"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TextBox 2">
            <a:extLst>
              <a:ext uri="{FF2B5EF4-FFF2-40B4-BE49-F238E27FC236}">
                <a16:creationId xmlns:a16="http://schemas.microsoft.com/office/drawing/2014/main" id="{5BBCEF6A-ACAF-48AA-88C7-79572E887D65}"/>
              </a:ext>
            </a:extLst>
          </p:cNvPr>
          <p:cNvSpPr txBox="1">
            <a:spLocks noChangeArrowheads="1"/>
          </p:cNvSpPr>
          <p:nvPr/>
        </p:nvSpPr>
        <p:spPr bwMode="auto">
          <a:xfrm>
            <a:off x="2514600" y="228600"/>
            <a:ext cx="295523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b="1" dirty="0"/>
          </a:p>
          <a:p>
            <a:pPr eaLnBrk="1" hangingPunct="1">
              <a:spcBef>
                <a:spcPct val="0"/>
              </a:spcBef>
              <a:buFontTx/>
              <a:buNone/>
            </a:pPr>
            <a:r>
              <a:rPr lang="en-US" altLang="en-US" sz="1800" b="1" dirty="0"/>
              <a:t>Working of JVM, JDK and JRE</a:t>
            </a:r>
          </a:p>
        </p:txBody>
      </p:sp>
    </p:spTree>
    <p:extLst>
      <p:ext uri="{BB962C8B-B14F-4D97-AF65-F5344CB8AC3E}">
        <p14:creationId xmlns:p14="http://schemas.microsoft.com/office/powerpoint/2010/main" val="2490940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7520520-00C9-414E-B490-63534C327297}"/>
              </a:ext>
            </a:extLst>
          </p:cNvPr>
          <p:cNvSpPr>
            <a:spLocks noGrp="1" noChangeArrowheads="1"/>
          </p:cNvSpPr>
          <p:nvPr>
            <p:ph type="title"/>
          </p:nvPr>
        </p:nvSpPr>
        <p:spPr/>
        <p:txBody>
          <a:bodyPr/>
          <a:lstStyle/>
          <a:p>
            <a:pPr eaLnBrk="1" hangingPunct="1"/>
            <a:r>
              <a:rPr lang="en-US" altLang="en-US"/>
              <a:t>trim()</a:t>
            </a:r>
          </a:p>
        </p:txBody>
      </p:sp>
      <p:sp>
        <p:nvSpPr>
          <p:cNvPr id="59395" name="Rectangle 3">
            <a:extLst>
              <a:ext uri="{FF2B5EF4-FFF2-40B4-BE49-F238E27FC236}">
                <a16:creationId xmlns:a16="http://schemas.microsoft.com/office/drawing/2014/main" id="{07D942CC-64DF-4D8F-A80E-FB982002C724}"/>
              </a:ext>
            </a:extLst>
          </p:cNvPr>
          <p:cNvSpPr>
            <a:spLocks noGrp="1" noChangeArrowheads="1"/>
          </p:cNvSpPr>
          <p:nvPr>
            <p:ph type="body" idx="1"/>
          </p:nvPr>
        </p:nvSpPr>
        <p:spPr>
          <a:xfrm>
            <a:off x="893763" y="1752600"/>
            <a:ext cx="7397750" cy="4652963"/>
          </a:xfrm>
        </p:spPr>
        <p:txBody>
          <a:bodyPr/>
          <a:lstStyle/>
          <a:p>
            <a:pPr eaLnBrk="1" hangingPunct="1">
              <a:spcBef>
                <a:spcPct val="0"/>
              </a:spcBef>
              <a:buClr>
                <a:schemeClr val="tx1"/>
              </a:buClr>
              <a:buFont typeface="Wingdings" panose="05000000000000000000" pitchFamily="2" charset="2"/>
              <a:buNone/>
            </a:pPr>
            <a:r>
              <a:rPr lang="en-US" altLang="en-US" sz="2400"/>
              <a:t>    removing white space at both ends</a:t>
            </a:r>
            <a:br>
              <a:rPr lang="en-US" altLang="en-US" sz="2400"/>
            </a:br>
            <a:r>
              <a:rPr lang="en-US" altLang="en-US" sz="2400"/>
              <a:t>does not affect whites space in  the middle</a:t>
            </a:r>
          </a:p>
          <a:p>
            <a:pPr lvl="1" eaLnBrk="1" hangingPunct="1">
              <a:spcBef>
                <a:spcPct val="0"/>
              </a:spcBef>
              <a:buClr>
                <a:schemeClr val="tx1"/>
              </a:buClr>
              <a:buFont typeface="Wingdings" panose="05000000000000000000" pitchFamily="2" charset="2"/>
              <a:buNone/>
            </a:pPr>
            <a:r>
              <a:rPr lang="en-US" altLang="en-US" sz="2400"/>
              <a:t>Example:</a:t>
            </a:r>
          </a:p>
          <a:p>
            <a:pPr eaLnBrk="1" hangingPunct="1">
              <a:spcBef>
                <a:spcPct val="50000"/>
              </a:spcBef>
              <a:buClr>
                <a:schemeClr val="tx1"/>
              </a:buClr>
              <a:buFont typeface="Wingdings" panose="05000000000000000000" pitchFamily="2" charset="2"/>
              <a:buNone/>
            </a:pPr>
            <a:endParaRPr lang="en-US" altLang="en-US" sz="2400"/>
          </a:p>
        </p:txBody>
      </p:sp>
      <p:sp>
        <p:nvSpPr>
          <p:cNvPr id="59396" name="Text Box 4">
            <a:extLst>
              <a:ext uri="{FF2B5EF4-FFF2-40B4-BE49-F238E27FC236}">
                <a16:creationId xmlns:a16="http://schemas.microsoft.com/office/drawing/2014/main" id="{FE65C986-6CD8-419C-B4AD-0DE6AEF2577B}"/>
              </a:ext>
            </a:extLst>
          </p:cNvPr>
          <p:cNvSpPr txBox="1">
            <a:spLocks noChangeArrowheads="1"/>
          </p:cNvSpPr>
          <p:nvPr/>
        </p:nvSpPr>
        <p:spPr bwMode="auto">
          <a:xfrm>
            <a:off x="852488" y="3449638"/>
            <a:ext cx="7378700" cy="157003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t>String word1 = “ Hi Kumar “;</a:t>
            </a:r>
          </a:p>
          <a:p>
            <a:pPr eaLnBrk="1" hangingPunct="1"/>
            <a:r>
              <a:rPr lang="en-US" altLang="en-US" sz="2400"/>
              <a:t>String word2 = word1.trim();</a:t>
            </a:r>
          </a:p>
          <a:p>
            <a:pPr eaLnBrk="1" hangingPunct="1"/>
            <a:r>
              <a:rPr lang="en-US" altLang="en-US" sz="2400"/>
              <a:t>//word2 is “Hi Kumar” – no spaces on either end</a:t>
            </a:r>
          </a:p>
          <a:p>
            <a:pPr eaLnBrk="1" hangingPunct="1"/>
            <a:r>
              <a:rPr lang="en-US" altLang="en-US" sz="2400"/>
              <a:t>//word1 is still “ Hi Kumar “ – with middle spaces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808AE1A-9CEE-4ADF-8A08-21293D29444E}"/>
              </a:ext>
            </a:extLst>
          </p:cNvPr>
          <p:cNvSpPr>
            <a:spLocks noGrp="1" noChangeArrowheads="1"/>
          </p:cNvSpPr>
          <p:nvPr>
            <p:ph type="title"/>
          </p:nvPr>
        </p:nvSpPr>
        <p:spPr>
          <a:xfrm>
            <a:off x="457200" y="274638"/>
            <a:ext cx="8229600" cy="411162"/>
          </a:xfrm>
        </p:spPr>
        <p:txBody>
          <a:bodyPr>
            <a:normAutofit fontScale="90000"/>
          </a:bodyPr>
          <a:lstStyle/>
          <a:p>
            <a:pPr eaLnBrk="1" hangingPunct="1"/>
            <a:r>
              <a:rPr lang="en-US" altLang="en-US" dirty="0"/>
              <a:t>replace()</a:t>
            </a:r>
          </a:p>
        </p:txBody>
      </p:sp>
      <p:sp>
        <p:nvSpPr>
          <p:cNvPr id="60419" name="Rectangle 3">
            <a:extLst>
              <a:ext uri="{FF2B5EF4-FFF2-40B4-BE49-F238E27FC236}">
                <a16:creationId xmlns:a16="http://schemas.microsoft.com/office/drawing/2014/main" id="{9DCB00AC-858A-4E9E-9BAA-0EA087138E63}"/>
              </a:ext>
            </a:extLst>
          </p:cNvPr>
          <p:cNvSpPr>
            <a:spLocks noGrp="1" noChangeArrowheads="1"/>
          </p:cNvSpPr>
          <p:nvPr>
            <p:ph type="body" idx="1"/>
          </p:nvPr>
        </p:nvSpPr>
        <p:spPr>
          <a:xfrm>
            <a:off x="381000" y="762000"/>
            <a:ext cx="8077200" cy="5643563"/>
          </a:xfrm>
        </p:spPr>
        <p:txBody>
          <a:bodyPr>
            <a:normAutofit lnSpcReduction="10000"/>
          </a:bodyPr>
          <a:lstStyle/>
          <a:p>
            <a:pPr eaLnBrk="1" hangingPunct="1">
              <a:spcBef>
                <a:spcPct val="50000"/>
              </a:spcBef>
              <a:buClr>
                <a:schemeClr val="tx1"/>
              </a:buClr>
              <a:buFont typeface="Wingdings" panose="05000000000000000000" pitchFamily="2" charset="2"/>
              <a:buNone/>
            </a:pPr>
            <a:r>
              <a:rPr lang="en-US" altLang="en-US" sz="2400" dirty="0"/>
              <a:t>   method returns a string replacing all the old char or </a:t>
            </a:r>
            <a:r>
              <a:rPr lang="en-US" altLang="en-US" sz="2400" dirty="0" err="1"/>
              <a:t>CharSequence</a:t>
            </a:r>
            <a:r>
              <a:rPr lang="en-US" altLang="en-US" sz="2400" dirty="0"/>
              <a:t> to new char or </a:t>
            </a:r>
            <a:r>
              <a:rPr lang="en-US" altLang="en-US" sz="2400" dirty="0" err="1"/>
              <a:t>CharSequence</a:t>
            </a:r>
            <a:r>
              <a:rPr lang="en-US" altLang="en-US" sz="2400" dirty="0"/>
              <a:t>.</a:t>
            </a:r>
          </a:p>
          <a:p>
            <a:pPr>
              <a:buFont typeface="Arial" panose="020B0604020202020204" pitchFamily="34" charset="0"/>
              <a:buNone/>
            </a:pPr>
            <a:r>
              <a:rPr lang="en-US" altLang="en-US" sz="2400" dirty="0"/>
              <a:t>Syntax:</a:t>
            </a:r>
          </a:p>
          <a:p>
            <a:pPr>
              <a:buFont typeface="Arial" panose="020B0604020202020204" pitchFamily="34" charset="0"/>
              <a:buNone/>
            </a:pPr>
            <a:r>
              <a:rPr lang="en-US" altLang="en-US" sz="2400" dirty="0"/>
              <a:t>String replace(</a:t>
            </a:r>
            <a:r>
              <a:rPr lang="en-US" altLang="en-US" sz="2400" b="1" dirty="0"/>
              <a:t>char</a:t>
            </a:r>
            <a:r>
              <a:rPr lang="en-US" altLang="en-US" sz="2400" dirty="0"/>
              <a:t> </a:t>
            </a:r>
            <a:r>
              <a:rPr lang="en-US" altLang="en-US" sz="2400" dirty="0" err="1"/>
              <a:t>oldChar</a:t>
            </a:r>
            <a:r>
              <a:rPr lang="en-US" altLang="en-US" sz="2400" dirty="0"/>
              <a:t>, </a:t>
            </a:r>
            <a:r>
              <a:rPr lang="en-US" altLang="en-US" sz="2400" b="1" dirty="0"/>
              <a:t>char</a:t>
            </a:r>
            <a:r>
              <a:rPr lang="en-US" altLang="en-US" sz="2400" dirty="0"/>
              <a:t> </a:t>
            </a:r>
            <a:r>
              <a:rPr lang="en-US" altLang="en-US" sz="2400" dirty="0" err="1"/>
              <a:t>newChar</a:t>
            </a:r>
            <a:r>
              <a:rPr lang="en-US" altLang="en-US" sz="2400" dirty="0"/>
              <a:t>)  </a:t>
            </a:r>
          </a:p>
          <a:p>
            <a:pPr>
              <a:buFont typeface="Arial" panose="020B0604020202020204" pitchFamily="34" charset="0"/>
              <a:buNone/>
            </a:pPr>
            <a:r>
              <a:rPr lang="en-US" altLang="en-US" sz="2400" dirty="0"/>
              <a:t> String replace(</a:t>
            </a:r>
            <a:r>
              <a:rPr lang="en-US" altLang="en-US" sz="2400" dirty="0" err="1"/>
              <a:t>CharSequence</a:t>
            </a:r>
            <a:r>
              <a:rPr lang="en-US" altLang="en-US" sz="2400" dirty="0"/>
              <a:t> target, </a:t>
            </a:r>
            <a:r>
              <a:rPr lang="en-US" altLang="en-US" sz="2400" dirty="0" err="1"/>
              <a:t>CharSequence</a:t>
            </a:r>
            <a:r>
              <a:rPr lang="en-US" altLang="en-US" sz="2400" dirty="0"/>
              <a:t> replacement)  </a:t>
            </a:r>
          </a:p>
          <a:p>
            <a:pPr eaLnBrk="1" hangingPunct="1">
              <a:spcBef>
                <a:spcPct val="50000"/>
              </a:spcBef>
              <a:buClr>
                <a:schemeClr val="tx1"/>
              </a:buClr>
              <a:buFont typeface="Wingdings" panose="05000000000000000000" pitchFamily="2" charset="2"/>
              <a:buNone/>
            </a:pPr>
            <a:r>
              <a:rPr lang="en-US" altLang="en-US" sz="2400" dirty="0">
                <a:hlinkClick r:id="rId3" action="ppaction://hlinkfile"/>
              </a:rPr>
              <a:t>Example:</a:t>
            </a:r>
            <a:endParaRPr lang="en-US" altLang="en-US" sz="2400" dirty="0"/>
          </a:p>
          <a:p>
            <a:pPr eaLnBrk="1" hangingPunct="1">
              <a:spcBef>
                <a:spcPct val="50000"/>
              </a:spcBef>
              <a:buClr>
                <a:schemeClr val="tx1"/>
              </a:buClr>
              <a:buFont typeface="Wingdings" panose="05000000000000000000" pitchFamily="2" charset="2"/>
              <a:buNone/>
            </a:pPr>
            <a:r>
              <a:rPr lang="en-US" altLang="en-US" sz="2400" b="1" dirty="0"/>
              <a:t>     </a:t>
            </a:r>
            <a:r>
              <a:rPr lang="en-US" altLang="en-US" sz="2000" b="1" dirty="0"/>
              <a:t>String str1="hello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String str2="hello </a:t>
            </a:r>
            <a:r>
              <a:rPr lang="en-US" altLang="en-US" sz="2000" b="1" dirty="0" err="1"/>
              <a:t>hello</a:t>
            </a:r>
            <a:r>
              <a:rPr lang="en-US" altLang="en-US" sz="2000" b="1" dirty="0"/>
              <a:t> </a:t>
            </a:r>
            <a:r>
              <a:rPr lang="en-US" altLang="en-US" sz="2000" b="1" dirty="0" err="1"/>
              <a:t>hello</a:t>
            </a:r>
            <a:r>
              <a:rPr lang="en-US" altLang="en-US" sz="2000" b="1" dirty="0"/>
              <a:t>";</a:t>
            </a:r>
          </a:p>
          <a:p>
            <a:pPr eaLnBrk="1" hangingPunct="1">
              <a:spcBef>
                <a:spcPct val="50000"/>
              </a:spcBef>
              <a:buClr>
                <a:schemeClr val="tx1"/>
              </a:buClr>
              <a:buFont typeface="Wingdings" panose="05000000000000000000" pitchFamily="2" charset="2"/>
              <a:buNone/>
            </a:pPr>
            <a:r>
              <a:rPr lang="en-US" altLang="en-US" sz="2000" b="1" dirty="0"/>
              <a:t>       str1=str1.replace('h', 'H');</a:t>
            </a:r>
          </a:p>
          <a:p>
            <a:pPr eaLnBrk="1" hangingPunct="1">
              <a:spcBef>
                <a:spcPct val="50000"/>
              </a:spcBef>
              <a:buClr>
                <a:schemeClr val="tx1"/>
              </a:buClr>
              <a:buFont typeface="Wingdings" panose="05000000000000000000" pitchFamily="2" charset="2"/>
              <a:buNone/>
            </a:pPr>
            <a:r>
              <a:rPr lang="en-US" altLang="en-US" sz="2000" b="1" dirty="0"/>
              <a:t>       str2=str2.replace("hello", "hi");</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(str1);</a:t>
            </a:r>
          </a:p>
          <a:p>
            <a:pPr eaLnBrk="1" hangingPunct="1">
              <a:spcBef>
                <a:spcPct val="50000"/>
              </a:spcBef>
              <a:buClr>
                <a:schemeClr val="tx1"/>
              </a:buClr>
              <a:buFont typeface="Wingdings" panose="05000000000000000000" pitchFamily="2" charset="2"/>
              <a:buNone/>
            </a:pPr>
            <a:r>
              <a:rPr lang="en-US" altLang="en-US" sz="2000" b="1" dirty="0"/>
              <a:t>       </a:t>
            </a:r>
            <a:r>
              <a:rPr lang="en-US" altLang="en-US" sz="2000" b="1" dirty="0" err="1"/>
              <a:t>System.out.println</a:t>
            </a:r>
            <a:r>
              <a:rPr lang="en-US" altLang="en-US" sz="2000" b="1" dirty="0"/>
              <a:t>(str2);</a:t>
            </a:r>
            <a:endParaRPr lang="en-US" altLang="en-US"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6D4501E-ED8B-4837-B79C-F0795440E192}"/>
              </a:ext>
            </a:extLst>
          </p:cNvPr>
          <p:cNvSpPr>
            <a:spLocks noGrp="1"/>
          </p:cNvSpPr>
          <p:nvPr>
            <p:ph type="title"/>
          </p:nvPr>
        </p:nvSpPr>
        <p:spPr>
          <a:xfrm>
            <a:off x="457200" y="274638"/>
            <a:ext cx="8229600" cy="563562"/>
          </a:xfrm>
        </p:spPr>
        <p:txBody>
          <a:bodyPr>
            <a:normAutofit fontScale="90000"/>
          </a:bodyPr>
          <a:lstStyle/>
          <a:p>
            <a:r>
              <a:rPr lang="en-US" altLang="en-US"/>
              <a:t>replaceAll()</a:t>
            </a:r>
          </a:p>
        </p:txBody>
      </p:sp>
      <p:sp>
        <p:nvSpPr>
          <p:cNvPr id="61443" name="Content Placeholder 2">
            <a:extLst>
              <a:ext uri="{FF2B5EF4-FFF2-40B4-BE49-F238E27FC236}">
                <a16:creationId xmlns:a16="http://schemas.microsoft.com/office/drawing/2014/main" id="{BFDA57AF-48D9-4FCA-AB47-A8E7DA6C7691}"/>
              </a:ext>
            </a:extLst>
          </p:cNvPr>
          <p:cNvSpPr>
            <a:spLocks noGrp="1"/>
          </p:cNvSpPr>
          <p:nvPr>
            <p:ph idx="1"/>
          </p:nvPr>
        </p:nvSpPr>
        <p:spPr>
          <a:xfrm>
            <a:off x="457200" y="1066800"/>
            <a:ext cx="8229600" cy="5059363"/>
          </a:xfrm>
        </p:spPr>
        <p:txBody>
          <a:bodyPr/>
          <a:lstStyle/>
          <a:p>
            <a:r>
              <a:rPr lang="en-US" altLang="en-US" sz="2800" dirty="0"/>
              <a:t>The </a:t>
            </a:r>
            <a:r>
              <a:rPr lang="en-US" altLang="en-US" sz="2800" b="1" dirty="0"/>
              <a:t>java string </a:t>
            </a:r>
            <a:r>
              <a:rPr lang="en-US" altLang="en-US" sz="2800" b="1" dirty="0" err="1"/>
              <a:t>replaceAll</a:t>
            </a:r>
            <a:r>
              <a:rPr lang="en-US" altLang="en-US" sz="2800" b="1" dirty="0"/>
              <a:t>()</a:t>
            </a:r>
            <a:r>
              <a:rPr lang="en-US" altLang="en-US" sz="2800" dirty="0"/>
              <a:t> method returns a string replacing all the sequence of characters matching regular expression and replacement string.</a:t>
            </a:r>
          </a:p>
          <a:p>
            <a:pPr>
              <a:buFont typeface="Arial" panose="020B0604020202020204" pitchFamily="34" charset="0"/>
              <a:buNone/>
            </a:pPr>
            <a:r>
              <a:rPr lang="en-US" altLang="en-US" dirty="0"/>
              <a:t>Syntax: </a:t>
            </a:r>
            <a:r>
              <a:rPr lang="en-US" altLang="en-US" sz="2800" dirty="0"/>
              <a:t>String </a:t>
            </a:r>
            <a:r>
              <a:rPr lang="en-US" altLang="en-US" sz="2800" dirty="0" err="1"/>
              <a:t>replaceAll</a:t>
            </a:r>
            <a:r>
              <a:rPr lang="en-US" altLang="en-US" sz="2800" dirty="0"/>
              <a:t>(String regex, String replacement)  </a:t>
            </a:r>
            <a:endParaRPr lang="en-US" altLang="en-US" dirty="0"/>
          </a:p>
          <a:p>
            <a:pPr>
              <a:buFont typeface="Arial" panose="020B0604020202020204" pitchFamily="34" charset="0"/>
              <a:buNone/>
            </a:pPr>
            <a:r>
              <a:rPr lang="en-US" altLang="en-US"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0FA3D7-10B1-4A80-A3FB-D465201FC63B}"/>
              </a:ext>
            </a:extLst>
          </p:cNvPr>
          <p:cNvSpPr>
            <a:spLocks noGrp="1"/>
          </p:cNvSpPr>
          <p:nvPr>
            <p:ph idx="1"/>
          </p:nvPr>
        </p:nvSpPr>
        <p:spPr>
          <a:xfrm>
            <a:off x="457200" y="533400"/>
            <a:ext cx="8229600" cy="5592763"/>
          </a:xfrm>
        </p:spPr>
        <p:txBody>
          <a:bodyPr/>
          <a:lstStyle/>
          <a:p>
            <a:pPr>
              <a:buFont typeface="Arial" panose="020B0604020202020204" pitchFamily="34" charset="0"/>
              <a:buNone/>
            </a:pPr>
            <a:r>
              <a:rPr lang="en-US" altLang="en-US" sz="2400" dirty="0"/>
              <a:t>Example:</a:t>
            </a:r>
          </a:p>
          <a:p>
            <a:pPr>
              <a:buFont typeface="Arial" panose="020B0604020202020204" pitchFamily="34" charset="0"/>
              <a:buNone/>
            </a:pPr>
            <a:r>
              <a:rPr lang="en-US" sz="2400" b="1" dirty="0"/>
              <a:t>replace all occurrences of white spaces in a string:</a:t>
            </a:r>
            <a:endParaRPr lang="en-US" altLang="en-US" sz="2400" b="1" dirty="0"/>
          </a:p>
          <a:p>
            <a:pPr marL="0" indent="0">
              <a:buNone/>
            </a:pPr>
            <a:r>
              <a:rPr lang="en-US" sz="2400" dirty="0"/>
              <a:t>String str = "how to do in java provides java reading materials";</a:t>
            </a:r>
          </a:p>
          <a:p>
            <a:pPr marL="0" indent="0">
              <a:buNone/>
            </a:pPr>
            <a:r>
              <a:rPr lang="en-US" sz="2400" dirty="0"/>
              <a:t>String </a:t>
            </a:r>
            <a:r>
              <a:rPr lang="en-US" sz="2400" dirty="0" err="1"/>
              <a:t>newStr</a:t>
            </a:r>
            <a:r>
              <a:rPr lang="en-US" sz="2400" dirty="0"/>
              <a:t> = </a:t>
            </a:r>
            <a:r>
              <a:rPr lang="en-US" sz="2400" dirty="0" err="1"/>
              <a:t>str.replaceAll</a:t>
            </a:r>
            <a:r>
              <a:rPr lang="en-US" sz="2400" dirty="0"/>
              <a:t>(“\\s", "");   </a:t>
            </a:r>
          </a:p>
          <a:p>
            <a:pPr marL="0" indent="0">
              <a:buNone/>
            </a:pPr>
            <a:r>
              <a:rPr lang="en-US" sz="2400" dirty="0" err="1"/>
              <a:t>System.out.println</a:t>
            </a:r>
            <a:r>
              <a:rPr lang="en-US" sz="2400" dirty="0"/>
              <a:t>(</a:t>
            </a:r>
            <a:r>
              <a:rPr lang="en-US" sz="2400" dirty="0" err="1"/>
              <a:t>newStr</a:t>
            </a:r>
            <a:r>
              <a:rPr lang="en-US" sz="2400" dirty="0"/>
              <a:t>);</a:t>
            </a:r>
          </a:p>
        </p:txBody>
      </p:sp>
    </p:spTree>
    <p:extLst>
      <p:ext uri="{BB962C8B-B14F-4D97-AF65-F5344CB8AC3E}">
        <p14:creationId xmlns:p14="http://schemas.microsoft.com/office/powerpoint/2010/main" val="4397749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547E134-9A86-4B74-ADE9-7D63D6940461}"/>
              </a:ext>
            </a:extLst>
          </p:cNvPr>
          <p:cNvSpPr>
            <a:spLocks noGrp="1"/>
          </p:cNvSpPr>
          <p:nvPr>
            <p:ph type="title"/>
          </p:nvPr>
        </p:nvSpPr>
        <p:spPr/>
        <p:txBody>
          <a:bodyPr>
            <a:normAutofit fontScale="90000"/>
          </a:bodyPr>
          <a:lstStyle/>
          <a:p>
            <a:r>
              <a:rPr lang="en-US" altLang="en-US"/>
              <a:t>StringBuffer class</a:t>
            </a:r>
            <a:br>
              <a:rPr lang="en-US" altLang="en-US"/>
            </a:br>
            <a:endParaRPr lang="en-US" altLang="en-US"/>
          </a:p>
        </p:txBody>
      </p:sp>
      <p:sp>
        <p:nvSpPr>
          <p:cNvPr id="66563" name="Content Placeholder 2">
            <a:extLst>
              <a:ext uri="{FF2B5EF4-FFF2-40B4-BE49-F238E27FC236}">
                <a16:creationId xmlns:a16="http://schemas.microsoft.com/office/drawing/2014/main" id="{E8887319-3818-4FBC-B1FC-16C8BCD6DA30}"/>
              </a:ext>
            </a:extLst>
          </p:cNvPr>
          <p:cNvSpPr>
            <a:spLocks noGrp="1"/>
          </p:cNvSpPr>
          <p:nvPr>
            <p:ph idx="1"/>
          </p:nvPr>
        </p:nvSpPr>
        <p:spPr>
          <a:xfrm>
            <a:off x="457200" y="914400"/>
            <a:ext cx="8229600" cy="5211763"/>
          </a:xfrm>
        </p:spPr>
        <p:txBody>
          <a:bodyPr/>
          <a:lstStyle/>
          <a:p>
            <a:pPr eaLnBrk="1" hangingPunct="1"/>
            <a:r>
              <a:rPr lang="en-US" altLang="en-US" dirty="0" err="1"/>
              <a:t>StringBuffer</a:t>
            </a:r>
            <a:r>
              <a:rPr lang="en-US" altLang="en-US" b="1" dirty="0"/>
              <a:t> </a:t>
            </a:r>
            <a:r>
              <a:rPr lang="en-US" altLang="en-US" dirty="0"/>
              <a:t>is mutable means one can change the value of the object .</a:t>
            </a:r>
          </a:p>
          <a:p>
            <a:pPr eaLnBrk="1" hangingPunct="1"/>
            <a:r>
              <a:rPr lang="en-US" altLang="en-US" dirty="0"/>
              <a:t> The object created through </a:t>
            </a:r>
            <a:r>
              <a:rPr lang="en-US" altLang="en-US" dirty="0" err="1"/>
              <a:t>StringBuffer</a:t>
            </a:r>
            <a:r>
              <a:rPr lang="en-US" altLang="en-US" dirty="0"/>
              <a:t> is stored in the heap . </a:t>
            </a:r>
          </a:p>
          <a:p>
            <a:pPr eaLnBrk="1" hangingPunct="1"/>
            <a:r>
              <a:rPr lang="en-US" altLang="en-US" dirty="0"/>
              <a:t>each method in </a:t>
            </a:r>
            <a:r>
              <a:rPr lang="en-US" altLang="en-US" dirty="0" err="1"/>
              <a:t>StringBuffer</a:t>
            </a:r>
            <a:r>
              <a:rPr lang="en-US" altLang="en-US" dirty="0"/>
              <a:t> is synchronized that is </a:t>
            </a:r>
            <a:r>
              <a:rPr lang="en-US" altLang="en-US" dirty="0" err="1"/>
              <a:t>StringBuffer</a:t>
            </a:r>
            <a:r>
              <a:rPr lang="en-US" altLang="en-US" dirty="0"/>
              <a:t> is thread safe due to this it does not allow  two threads to simultaneously access the same method . Each method can be accessed by one thread at a time .</a:t>
            </a:r>
            <a:br>
              <a:rPr lang="en-US" altLang="en-US" dirty="0"/>
            </a:br>
            <a:endParaRPr lang="en-US"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AF0995-B6D9-4220-BF33-9842E71EC09B}"/>
              </a:ext>
            </a:extLst>
          </p:cNvPr>
          <p:cNvGraphicFramePr>
            <a:graphicFrameLocks noGrp="1"/>
          </p:cNvGraphicFramePr>
          <p:nvPr/>
        </p:nvGraphicFramePr>
        <p:xfrm>
          <a:off x="381000" y="1295400"/>
          <a:ext cx="8458200" cy="2714948"/>
        </p:xfrm>
        <a:graphic>
          <a:graphicData uri="http://schemas.openxmlformats.org/drawingml/2006/table">
            <a:tbl>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570189">
                <a:tc>
                  <a:txBody>
                    <a:bodyPr/>
                    <a:lstStyle/>
                    <a:p>
                      <a:pPr algn="l" fontAlgn="t"/>
                      <a:r>
                        <a:rPr lang="en-US" sz="1600" b="1" dirty="0">
                          <a:solidFill>
                            <a:srgbClr val="000000"/>
                          </a:solidFill>
                          <a:latin typeface="verdana"/>
                        </a:rPr>
                        <a:t>StringBuffer </a:t>
                      </a:r>
                      <a:endParaRPr lang="en-US" sz="1600" b="1" dirty="0">
                        <a:solidFill>
                          <a:srgbClr val="000000"/>
                        </a:solidFill>
                        <a:latin typeface="times new roman"/>
                      </a:endParaRPr>
                    </a:p>
                  </a:txBody>
                  <a:tcPr marL="84180" marR="84180" marT="84169" marB="84169">
                    <a:lnL w="9525" cap="flat" cmpd="sng" algn="ctr">
                      <a:solidFill>
                        <a:srgbClr val="60CA28"/>
                      </a:solidFill>
                      <a:prstDash val="solid"/>
                      <a:round/>
                      <a:headEnd type="none" w="med" len="med"/>
                      <a:tailEnd type="none" w="med" len="med"/>
                    </a:lnL>
                    <a:lnR w="9525" cap="flat" cmpd="sng" algn="ctr">
                      <a:solidFill>
                        <a:srgbClr val="60CA28"/>
                      </a:solidFill>
                      <a:prstDash val="solid"/>
                      <a:round/>
                      <a:headEnd type="none" w="med" len="med"/>
                      <a:tailEnd type="none" w="med" len="med"/>
                    </a:lnR>
                    <a:lnT w="9525" cap="flat" cmpd="sng" algn="ctr">
                      <a:solidFill>
                        <a:srgbClr val="60CA2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000000"/>
                          </a:solidFill>
                          <a:latin typeface="times new roman"/>
                        </a:rPr>
                        <a:t>StringBuilder</a:t>
                      </a:r>
                    </a:p>
                    <a:p>
                      <a:endParaRPr lang="en-US" sz="1300" dirty="0"/>
                    </a:p>
                  </a:txBody>
                  <a:tcPr marL="67344" marR="67344" marT="33668" marB="33668">
                    <a:lnL w="9525" cap="flat" cmpd="sng" algn="ctr">
                      <a:solidFill>
                        <a:srgbClr val="60CA28"/>
                      </a:solidFill>
                      <a:prstDash val="solid"/>
                      <a:round/>
                      <a:headEnd type="none" w="med" len="med"/>
                      <a:tailEnd type="none" w="med" len="med"/>
                    </a:lnL>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0"/>
                  </a:ext>
                </a:extLst>
              </a:tr>
              <a:tr h="1483644">
                <a:tc>
                  <a:txBody>
                    <a:bodyPr/>
                    <a:lstStyle/>
                    <a:p>
                      <a:pPr algn="l" fontAlgn="t"/>
                      <a:r>
                        <a:rPr lang="en-US" sz="1800" dirty="0">
                          <a:solidFill>
                            <a:srgbClr val="000000"/>
                          </a:solidFill>
                          <a:latin typeface="verdana"/>
                        </a:rPr>
                        <a:t>StringBuffer is </a:t>
                      </a:r>
                      <a:r>
                        <a:rPr lang="en-US" sz="1800" i="1" dirty="0">
                          <a:solidFill>
                            <a:srgbClr val="000000"/>
                          </a:solidFill>
                          <a:latin typeface="verdana"/>
                        </a:rPr>
                        <a:t>synchronized</a:t>
                      </a:r>
                      <a:r>
                        <a:rPr lang="en-US" sz="1800" dirty="0">
                          <a:solidFill>
                            <a:srgbClr val="000000"/>
                          </a:solidFill>
                          <a:latin typeface="verdana"/>
                        </a:rPr>
                        <a:t> i.e. thread safe. It means two threads can't call the methods of StringBuffer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non-synchronized</a:t>
                      </a:r>
                      <a:r>
                        <a:rPr lang="en-US" sz="1800" dirty="0">
                          <a:solidFill>
                            <a:srgbClr val="000000"/>
                          </a:solidFill>
                          <a:latin typeface="verdana"/>
                        </a:rPr>
                        <a:t> i.e. not thread safe. It means two threads can call the methods of StringBuilder simultaneously.</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60793">
                <a:tc>
                  <a:txBody>
                    <a:bodyPr/>
                    <a:lstStyle/>
                    <a:p>
                      <a:pPr algn="l" fontAlgn="t"/>
                      <a:r>
                        <a:rPr lang="en-US" sz="1800">
                          <a:solidFill>
                            <a:srgbClr val="000000"/>
                          </a:solidFill>
                          <a:latin typeface="verdana"/>
                        </a:rPr>
                        <a:t>StringBuffer is </a:t>
                      </a:r>
                      <a:r>
                        <a:rPr lang="en-US" sz="1800" i="1">
                          <a:solidFill>
                            <a:srgbClr val="000000"/>
                          </a:solidFill>
                          <a:latin typeface="verdana"/>
                        </a:rPr>
                        <a:t>less efficient</a:t>
                      </a:r>
                      <a:r>
                        <a:rPr lang="en-US" sz="1800">
                          <a:solidFill>
                            <a:srgbClr val="000000"/>
                          </a:solidFill>
                          <a:latin typeface="verdana"/>
                        </a:rPr>
                        <a:t> than StringBuilder.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a:solidFill>
                            <a:srgbClr val="000000"/>
                          </a:solidFill>
                          <a:latin typeface="verdana"/>
                        </a:rPr>
                        <a:t>StringBuilder is </a:t>
                      </a:r>
                      <a:r>
                        <a:rPr lang="en-US" sz="1800" i="1" dirty="0">
                          <a:solidFill>
                            <a:srgbClr val="000000"/>
                          </a:solidFill>
                          <a:latin typeface="verdana"/>
                        </a:rPr>
                        <a:t>more efficient</a:t>
                      </a:r>
                      <a:r>
                        <a:rPr lang="en-US" sz="1800" dirty="0">
                          <a:solidFill>
                            <a:srgbClr val="000000"/>
                          </a:solidFill>
                          <a:latin typeface="verdana"/>
                        </a:rPr>
                        <a:t> than StringBuffer.</a:t>
                      </a:r>
                    </a:p>
                  </a:txBody>
                  <a:tcPr marL="56120" marR="56120" marT="56113" marB="561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bl>
          </a:graphicData>
        </a:graphic>
      </p:graphicFrame>
      <p:sp>
        <p:nvSpPr>
          <p:cNvPr id="67604" name="TextBox 4">
            <a:extLst>
              <a:ext uri="{FF2B5EF4-FFF2-40B4-BE49-F238E27FC236}">
                <a16:creationId xmlns:a16="http://schemas.microsoft.com/office/drawing/2014/main" id="{B9DCD3A6-A9E5-400B-8ED9-7AE18181217A}"/>
              </a:ext>
            </a:extLst>
          </p:cNvPr>
          <p:cNvSpPr txBox="1">
            <a:spLocks noChangeArrowheads="1"/>
          </p:cNvSpPr>
          <p:nvPr/>
        </p:nvSpPr>
        <p:spPr bwMode="auto">
          <a:xfrm>
            <a:off x="685800" y="381000"/>
            <a:ext cx="8229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t>Differences between StringBuffer and StringBuilder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F8D9B4F0-1D59-41AA-A594-A6DD90DC425D}"/>
              </a:ext>
            </a:extLst>
          </p:cNvPr>
          <p:cNvSpPr>
            <a:spLocks noGrp="1"/>
          </p:cNvSpPr>
          <p:nvPr>
            <p:ph type="title"/>
          </p:nvPr>
        </p:nvSpPr>
        <p:spPr>
          <a:xfrm>
            <a:off x="0" y="274638"/>
            <a:ext cx="8686800" cy="1143000"/>
          </a:xfrm>
        </p:spPr>
        <p:txBody>
          <a:bodyPr/>
          <a:lstStyle/>
          <a:p>
            <a:r>
              <a:rPr lang="en-US" altLang="en-US" sz="3600"/>
              <a:t>methods of StringBuffer/StringBuilder class </a:t>
            </a:r>
          </a:p>
        </p:txBody>
      </p:sp>
      <p:sp>
        <p:nvSpPr>
          <p:cNvPr id="68611" name="Content Placeholder 2">
            <a:extLst>
              <a:ext uri="{FF2B5EF4-FFF2-40B4-BE49-F238E27FC236}">
                <a16:creationId xmlns:a16="http://schemas.microsoft.com/office/drawing/2014/main" id="{FB7695BE-29F1-4D42-A395-BFE6C21E5F76}"/>
              </a:ext>
            </a:extLst>
          </p:cNvPr>
          <p:cNvSpPr>
            <a:spLocks noGrp="1"/>
          </p:cNvSpPr>
          <p:nvPr>
            <p:ph idx="1"/>
          </p:nvPr>
        </p:nvSpPr>
        <p:spPr>
          <a:xfrm>
            <a:off x="457200" y="1371600"/>
            <a:ext cx="8229600" cy="4754563"/>
          </a:xfrm>
        </p:spPr>
        <p:txBody>
          <a:bodyPr>
            <a:normAutofit lnSpcReduction="10000"/>
          </a:bodyPr>
          <a:lstStyle/>
          <a:p>
            <a:r>
              <a:rPr lang="en-US" altLang="en-US" sz="2800" b="1" i="1"/>
              <a:t> append()</a:t>
            </a:r>
          </a:p>
          <a:p>
            <a:r>
              <a:rPr lang="en-US" altLang="en-US" sz="2800" b="1" i="1"/>
              <a:t>capacity()</a:t>
            </a:r>
          </a:p>
          <a:p>
            <a:r>
              <a:rPr lang="en-US" altLang="en-US" sz="2800" b="1"/>
              <a:t>ensureCapacity()</a:t>
            </a:r>
            <a:r>
              <a:rPr lang="en-US" altLang="en-US" sz="2800"/>
              <a:t> </a:t>
            </a:r>
            <a:endParaRPr lang="en-US" altLang="en-US" sz="2800" b="1" i="1"/>
          </a:p>
          <a:p>
            <a:r>
              <a:rPr lang="en-US" altLang="en-US" sz="2800" b="1" i="1"/>
              <a:t>insert()</a:t>
            </a:r>
          </a:p>
          <a:p>
            <a:r>
              <a:rPr lang="en-US" altLang="en-US" sz="2800" b="1"/>
              <a:t>reverse()</a:t>
            </a:r>
          </a:p>
          <a:p>
            <a:r>
              <a:rPr lang="en-US" altLang="en-US" sz="2800" b="1"/>
              <a:t>replace()</a:t>
            </a:r>
          </a:p>
          <a:p>
            <a:r>
              <a:rPr lang="en-US" altLang="en-US" sz="2800" b="1"/>
              <a:t>length()</a:t>
            </a:r>
            <a:r>
              <a:rPr lang="en-US" altLang="en-US" sz="2800"/>
              <a:t> </a:t>
            </a:r>
          </a:p>
          <a:p>
            <a:r>
              <a:rPr lang="en-US" altLang="en-US" sz="2800" b="1"/>
              <a:t>delete()</a:t>
            </a:r>
          </a:p>
          <a:p>
            <a:r>
              <a:rPr lang="en-US" altLang="en-US" sz="2800" b="1"/>
              <a:t>deleteCharAt()</a:t>
            </a:r>
          </a:p>
          <a:p>
            <a:r>
              <a:rPr lang="en-US" altLang="en-US" sz="2800" b="1"/>
              <a:t>substring() </a:t>
            </a:r>
          </a:p>
          <a:p>
            <a:endParaRPr lang="en-US" altLang="en-US" sz="2800" b="1"/>
          </a:p>
          <a:p>
            <a:endParaRPr lang="en-US" altLang="en-US" sz="2800" b="1" i="1"/>
          </a:p>
          <a:p>
            <a:endParaRPr lang="en-US" altLang="en-US" sz="2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B5D27711-06C8-49E4-B2F7-59C2DEFC06B4}"/>
              </a:ext>
            </a:extLst>
          </p:cNvPr>
          <p:cNvSpPr>
            <a:spLocks noGrp="1"/>
          </p:cNvSpPr>
          <p:nvPr>
            <p:ph type="title"/>
          </p:nvPr>
        </p:nvSpPr>
        <p:spPr/>
        <p:txBody>
          <a:bodyPr/>
          <a:lstStyle/>
          <a:p>
            <a:pPr algn="l"/>
            <a:r>
              <a:rPr lang="en-US" altLang="en-US" b="1" i="1"/>
              <a:t>append()</a:t>
            </a:r>
            <a:endParaRPr lang="en-US" altLang="en-US"/>
          </a:p>
        </p:txBody>
      </p:sp>
      <p:sp>
        <p:nvSpPr>
          <p:cNvPr id="69635" name="Content Placeholder 2">
            <a:extLst>
              <a:ext uri="{FF2B5EF4-FFF2-40B4-BE49-F238E27FC236}">
                <a16:creationId xmlns:a16="http://schemas.microsoft.com/office/drawing/2014/main" id="{17D1FC80-2215-4B63-A83E-CDFA548A90D0}"/>
              </a:ext>
            </a:extLst>
          </p:cNvPr>
          <p:cNvSpPr>
            <a:spLocks noGrp="1"/>
          </p:cNvSpPr>
          <p:nvPr>
            <p:ph idx="1"/>
          </p:nvPr>
        </p:nvSpPr>
        <p:spPr/>
        <p:txBody>
          <a:bodyPr/>
          <a:lstStyle/>
          <a:p>
            <a:r>
              <a:rPr lang="en-US" altLang="en-US"/>
              <a:t>is used to append the string from one string to another string like concat. </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StringBufferClassReference.append(any type)</a:t>
            </a:r>
          </a:p>
          <a:p>
            <a:pPr>
              <a:buFont typeface="Arial" panose="020B0604020202020204" pitchFamily="34" charset="0"/>
              <a:buNone/>
            </a:pPr>
            <a:r>
              <a:rPr lang="en-US" altLang="en-US"/>
              <a:t>Any type:-  </a:t>
            </a:r>
          </a:p>
          <a:p>
            <a:pPr>
              <a:buFont typeface="Arial" panose="020B0604020202020204" pitchFamily="34" charset="0"/>
              <a:buNone/>
            </a:pPr>
            <a:r>
              <a:rPr lang="en-US" altLang="en-US"/>
              <a:t> append(char), append(boolean), append(int), append(float), append(double) etc.</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57C6F6EE-0596-4D6B-BD69-83F0ACBD56CE}"/>
              </a:ext>
            </a:extLst>
          </p:cNvPr>
          <p:cNvSpPr>
            <a:spLocks noGrp="1"/>
          </p:cNvSpPr>
          <p:nvPr>
            <p:ph type="title"/>
          </p:nvPr>
        </p:nvSpPr>
        <p:spPr/>
        <p:txBody>
          <a:bodyPr>
            <a:normAutofit fontScale="90000"/>
          </a:bodyPr>
          <a:lstStyle/>
          <a:p>
            <a:r>
              <a:rPr lang="en-US" altLang="en-US" b="1" i="1"/>
              <a:t>capacity()</a:t>
            </a:r>
            <a:br>
              <a:rPr lang="en-US" altLang="en-US" b="1" i="1"/>
            </a:br>
            <a:endParaRPr lang="en-US" altLang="en-US"/>
          </a:p>
        </p:txBody>
      </p:sp>
      <p:sp>
        <p:nvSpPr>
          <p:cNvPr id="70659" name="Content Placeholder 2">
            <a:extLst>
              <a:ext uri="{FF2B5EF4-FFF2-40B4-BE49-F238E27FC236}">
                <a16:creationId xmlns:a16="http://schemas.microsoft.com/office/drawing/2014/main" id="{AD80E47E-4F23-4657-B641-37A172A38B7D}"/>
              </a:ext>
            </a:extLst>
          </p:cNvPr>
          <p:cNvSpPr>
            <a:spLocks noGrp="1"/>
          </p:cNvSpPr>
          <p:nvPr>
            <p:ph idx="1"/>
          </p:nvPr>
        </p:nvSpPr>
        <p:spPr/>
        <p:txBody>
          <a:bodyPr/>
          <a:lstStyle/>
          <a:p>
            <a:r>
              <a:rPr lang="en-US" altLang="en-US"/>
              <a:t>is used to return the current capacity of buffer.</a:t>
            </a:r>
          </a:p>
          <a:p>
            <a:r>
              <a:rPr lang="en-US" altLang="en-US"/>
              <a:t>The default capacity of the buffer is 16.</a:t>
            </a:r>
          </a:p>
          <a:p>
            <a:r>
              <a:rPr lang="en-US" altLang="en-US"/>
              <a:t> If the number of character increases from its current capacity, it increases the capacity by (oldcapacity*2)+2.</a:t>
            </a:r>
          </a:p>
          <a:p>
            <a:r>
              <a:rPr lang="en-US" altLang="en-US"/>
              <a:t> For example if your current capacity is 16, it will be (16*2)+2=34.</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Content Placeholder 2">
            <a:extLst>
              <a:ext uri="{FF2B5EF4-FFF2-40B4-BE49-F238E27FC236}">
                <a16:creationId xmlns:a16="http://schemas.microsoft.com/office/drawing/2014/main" id="{BE29C626-4556-4D06-9FC6-17EAF8EED67E}"/>
              </a:ext>
            </a:extLst>
          </p:cNvPr>
          <p:cNvSpPr>
            <a:spLocks noGrp="1"/>
          </p:cNvSpPr>
          <p:nvPr>
            <p:ph idx="1"/>
          </p:nvPr>
        </p:nvSpPr>
        <p:spPr>
          <a:xfrm>
            <a:off x="457200" y="457200"/>
            <a:ext cx="8229600" cy="5668963"/>
          </a:xfrm>
        </p:spPr>
        <p:txBody>
          <a:bodyPr/>
          <a:lstStyle/>
          <a:p>
            <a:pPr>
              <a:buFont typeface="Arial" panose="020B0604020202020204" pitchFamily="34" charset="0"/>
              <a:buNone/>
            </a:pPr>
            <a:r>
              <a:rPr lang="en-US" altLang="en-US"/>
              <a:t>Condition1:</a:t>
            </a:r>
          </a:p>
          <a:p>
            <a:pPr>
              <a:buFont typeface="Arial" panose="020B0604020202020204" pitchFamily="34" charset="0"/>
              <a:buNone/>
            </a:pPr>
            <a:r>
              <a:rPr lang="en-US" altLang="en-US"/>
              <a:t>StringBuffer sb=new StringBuffer();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Capacity:16</a:t>
            </a:r>
          </a:p>
          <a:p>
            <a:pPr>
              <a:buFont typeface="Arial" panose="020B0604020202020204" pitchFamily="34" charset="0"/>
              <a:buNone/>
            </a:pPr>
            <a:r>
              <a:rPr lang="en-US" altLang="en-US" sz="2800"/>
              <a:t>Condition2:</a:t>
            </a:r>
          </a:p>
          <a:p>
            <a:pPr>
              <a:buFont typeface="Arial" panose="020B0604020202020204" pitchFamily="34" charset="0"/>
              <a:buNone/>
            </a:pPr>
            <a:r>
              <a:rPr lang="en-US" altLang="en-US" sz="2800"/>
              <a:t>StringBuffer sb=new StringBuffer(“hello”); </a:t>
            </a:r>
          </a:p>
          <a:p>
            <a:pPr>
              <a:buFont typeface="Arial" panose="020B0604020202020204" pitchFamily="34" charset="0"/>
              <a:buNone/>
            </a:pPr>
            <a:r>
              <a:rPr lang="en-US" altLang="en-US" sz="2800"/>
              <a:t>System.out.println("Current Capacity:"+sb.capacity());</a:t>
            </a:r>
          </a:p>
          <a:p>
            <a:pPr>
              <a:buFont typeface="Arial" panose="020B0604020202020204" pitchFamily="34" charset="0"/>
              <a:buNone/>
            </a:pPr>
            <a:r>
              <a:rPr lang="en-US" altLang="en-US" sz="2800"/>
              <a:t>// Current Capacity:21</a:t>
            </a:r>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a:p>
            <a:pPr>
              <a:buFont typeface="Arial" panose="020B0604020202020204" pitchFamily="34" charset="0"/>
              <a:buNone/>
            </a:pP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0F02-9B44-432B-B43F-D029DEAD0CED}"/>
              </a:ext>
            </a:extLst>
          </p:cNvPr>
          <p:cNvSpPr>
            <a:spLocks noGrp="1"/>
          </p:cNvSpPr>
          <p:nvPr>
            <p:ph type="title"/>
          </p:nvPr>
        </p:nvSpPr>
        <p:spPr/>
        <p:txBody>
          <a:bodyPr>
            <a:normAutofit/>
          </a:bodyPr>
          <a:lstStyle/>
          <a:p>
            <a:pPr algn="l"/>
            <a:r>
              <a:rPr lang="en-US" sz="3600" b="0" i="0" dirty="0">
                <a:solidFill>
                  <a:srgbClr val="FF0000"/>
                </a:solidFill>
                <a:effectLst/>
              </a:rPr>
              <a:t>Java keywords: </a:t>
            </a:r>
            <a:r>
              <a:rPr lang="en-US" sz="3600" b="0" i="0" dirty="0">
                <a:solidFill>
                  <a:schemeClr val="tx2"/>
                </a:solidFill>
                <a:effectLst/>
              </a:rPr>
              <a:t>reserve words</a:t>
            </a:r>
            <a:endParaRPr lang="en-US" sz="3600" dirty="0">
              <a:solidFill>
                <a:schemeClr val="tx2"/>
              </a:solidFill>
            </a:endParaRPr>
          </a:p>
        </p:txBody>
      </p:sp>
      <p:pic>
        <p:nvPicPr>
          <p:cNvPr id="5" name="Content Placeholder 4">
            <a:extLst>
              <a:ext uri="{FF2B5EF4-FFF2-40B4-BE49-F238E27FC236}">
                <a16:creationId xmlns:a16="http://schemas.microsoft.com/office/drawing/2014/main" id="{DE886FEF-CDE5-452F-8FD4-320BD20707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099" y="1600200"/>
            <a:ext cx="7679801" cy="4525963"/>
          </a:xfrm>
        </p:spPr>
      </p:pic>
    </p:spTree>
    <p:extLst>
      <p:ext uri="{BB962C8B-B14F-4D97-AF65-F5344CB8AC3E}">
        <p14:creationId xmlns:p14="http://schemas.microsoft.com/office/powerpoint/2010/main" val="16481668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1474A484-0C0F-43DA-AC1A-80148D739333}"/>
              </a:ext>
            </a:extLst>
          </p:cNvPr>
          <p:cNvSpPr>
            <a:spLocks noGrp="1"/>
          </p:cNvSpPr>
          <p:nvPr>
            <p:ph type="title"/>
          </p:nvPr>
        </p:nvSpPr>
        <p:spPr/>
        <p:txBody>
          <a:bodyPr>
            <a:normAutofit fontScale="90000"/>
          </a:bodyPr>
          <a:lstStyle/>
          <a:p>
            <a:r>
              <a:rPr lang="en-US" altLang="en-US" b="1"/>
              <a:t>ensureCapacity()</a:t>
            </a:r>
            <a:r>
              <a:rPr lang="en-US" altLang="en-US"/>
              <a:t> </a:t>
            </a:r>
            <a:br>
              <a:rPr lang="en-US" altLang="en-US" b="1" i="1"/>
            </a:br>
            <a:endParaRPr lang="en-US" altLang="en-US"/>
          </a:p>
        </p:txBody>
      </p:sp>
      <p:sp>
        <p:nvSpPr>
          <p:cNvPr id="72707" name="Content Placeholder 2">
            <a:extLst>
              <a:ext uri="{FF2B5EF4-FFF2-40B4-BE49-F238E27FC236}">
                <a16:creationId xmlns:a16="http://schemas.microsoft.com/office/drawing/2014/main" id="{4742925C-89CB-4927-BE16-97AD7E862953}"/>
              </a:ext>
            </a:extLst>
          </p:cNvPr>
          <p:cNvSpPr>
            <a:spLocks noGrp="1"/>
          </p:cNvSpPr>
          <p:nvPr>
            <p:ph idx="1"/>
          </p:nvPr>
        </p:nvSpPr>
        <p:spPr>
          <a:xfrm>
            <a:off x="457200" y="1143000"/>
            <a:ext cx="8229600" cy="4983163"/>
          </a:xfrm>
        </p:spPr>
        <p:txBody>
          <a:bodyPr/>
          <a:lstStyle/>
          <a:p>
            <a:r>
              <a:rPr lang="en-US" altLang="en-US"/>
              <a:t>It ensures that the given capacity is the minimum to the current capacity. If it is greater than the current capacity, it increases the capacity by (oldcapacity*2)+2.</a:t>
            </a:r>
          </a:p>
          <a:p>
            <a:pPr>
              <a:buFont typeface="Arial" panose="020B0604020202020204" pitchFamily="34" charset="0"/>
              <a:buNone/>
            </a:pPr>
            <a:r>
              <a:rPr lang="en-US" altLang="en-US"/>
              <a:t>Ex:</a:t>
            </a:r>
          </a:p>
          <a:p>
            <a:pPr>
              <a:buFont typeface="Arial" panose="020B0604020202020204" pitchFamily="34" charset="0"/>
              <a:buNone/>
            </a:pPr>
            <a:r>
              <a:rPr lang="en-US" altLang="en-US"/>
              <a:t>If current capacity is:70</a:t>
            </a:r>
          </a:p>
          <a:p>
            <a:pPr>
              <a:buFont typeface="Arial" panose="020B0604020202020204" pitchFamily="34" charset="0"/>
              <a:buNone/>
            </a:pPr>
            <a:r>
              <a:rPr lang="en-US" altLang="en-US"/>
              <a:t>sb.ensureCapacity(70); // no change</a:t>
            </a:r>
          </a:p>
          <a:p>
            <a:pPr>
              <a:buFont typeface="Arial" panose="020B0604020202020204" pitchFamily="34" charset="0"/>
              <a:buNone/>
            </a:pPr>
            <a:r>
              <a:rPr lang="en-US" altLang="en-US"/>
              <a:t>But </a:t>
            </a:r>
          </a:p>
          <a:p>
            <a:pPr>
              <a:buFont typeface="Arial" panose="020B0604020202020204" pitchFamily="34" charset="0"/>
              <a:buNone/>
            </a:pPr>
            <a:r>
              <a:rPr lang="en-US" altLang="en-US"/>
              <a:t>sb.ensureCapacity(71); // cahnge now 142</a:t>
            </a:r>
          </a:p>
          <a:p>
            <a:pPr>
              <a:buFont typeface="Arial" panose="020B0604020202020204" pitchFamily="34" charset="0"/>
              <a:buNone/>
            </a:pPr>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0D5CEADF-5DAB-45DD-A4B4-55EB13625CC0}"/>
              </a:ext>
            </a:extLst>
          </p:cNvPr>
          <p:cNvSpPr>
            <a:spLocks noGrp="1"/>
          </p:cNvSpPr>
          <p:nvPr>
            <p:ph type="title"/>
          </p:nvPr>
        </p:nvSpPr>
        <p:spPr>
          <a:xfrm>
            <a:off x="457200" y="274638"/>
            <a:ext cx="8229600" cy="715962"/>
          </a:xfrm>
        </p:spPr>
        <p:txBody>
          <a:bodyPr>
            <a:normAutofit fontScale="90000"/>
          </a:bodyPr>
          <a:lstStyle/>
          <a:p>
            <a:pPr algn="l"/>
            <a:br>
              <a:rPr lang="en-US" altLang="en-US" b="1" i="1"/>
            </a:br>
            <a:r>
              <a:rPr lang="en-US" altLang="en-US" b="1" i="1"/>
              <a:t>insert()</a:t>
            </a:r>
            <a:br>
              <a:rPr lang="en-US" altLang="en-US" b="1" i="1"/>
            </a:br>
            <a:endParaRPr lang="en-US" altLang="en-US"/>
          </a:p>
        </p:txBody>
      </p:sp>
      <p:sp>
        <p:nvSpPr>
          <p:cNvPr id="73731" name="Content Placeholder 2">
            <a:extLst>
              <a:ext uri="{FF2B5EF4-FFF2-40B4-BE49-F238E27FC236}">
                <a16:creationId xmlns:a16="http://schemas.microsoft.com/office/drawing/2014/main" id="{C299CAA0-7594-43A6-98AB-49D3CCC4E694}"/>
              </a:ext>
            </a:extLst>
          </p:cNvPr>
          <p:cNvSpPr>
            <a:spLocks noGrp="1"/>
          </p:cNvSpPr>
          <p:nvPr>
            <p:ph idx="1"/>
          </p:nvPr>
        </p:nvSpPr>
        <p:spPr>
          <a:xfrm>
            <a:off x="457200" y="1219200"/>
            <a:ext cx="8229600" cy="4906963"/>
          </a:xfrm>
        </p:spPr>
        <p:txBody>
          <a:bodyPr/>
          <a:lstStyle/>
          <a:p>
            <a:r>
              <a:rPr lang="en-US" altLang="en-US"/>
              <a:t>It is used to inserts the string at the specified position.</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StringBufferClassReference.insert(pos,string)</a:t>
            </a:r>
          </a:p>
          <a:p>
            <a:pPr>
              <a:buFont typeface="Arial" panose="020B0604020202020204" pitchFamily="34" charset="0"/>
              <a:buNone/>
            </a:pPr>
            <a:endParaRPr lang="en-US" altLang="en-US"/>
          </a:p>
          <a:p>
            <a:pPr>
              <a:buFont typeface="Arial" panose="020B0604020202020204" pitchFamily="34" charset="0"/>
              <a:buNone/>
            </a:pPr>
            <a:r>
              <a:rPr lang="en-US" altLang="en-US"/>
              <a:t>It is used to reverses the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StringBufferClassReference.reverse()</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p:txBody>
      </p:sp>
      <p:sp>
        <p:nvSpPr>
          <p:cNvPr id="4" name="Title 1">
            <a:extLst>
              <a:ext uri="{FF2B5EF4-FFF2-40B4-BE49-F238E27FC236}">
                <a16:creationId xmlns:a16="http://schemas.microsoft.com/office/drawing/2014/main" id="{8383620C-82B3-441A-A9E1-0DAC7CE38559}"/>
              </a:ext>
            </a:extLst>
          </p:cNvPr>
          <p:cNvSpPr txBox="1">
            <a:spLocks/>
          </p:cNvSpPr>
          <p:nvPr/>
        </p:nvSpPr>
        <p:spPr bwMode="auto">
          <a:xfrm>
            <a:off x="457200" y="3429000"/>
            <a:ext cx="8229600" cy="715963"/>
          </a:xfrm>
          <a:prstGeom prst="rect">
            <a:avLst/>
          </a:prstGeom>
          <a:noFill/>
          <a:ln w="9525">
            <a:noFill/>
            <a:miter lim="800000"/>
            <a:headEnd/>
            <a:tailEnd/>
          </a:ln>
        </p:spPr>
        <p:txBody>
          <a:bodyPr anchor="ctr"/>
          <a:lstStyle/>
          <a:p>
            <a:pPr eaLnBrk="0" hangingPunct="0">
              <a:defRPr/>
            </a:pPr>
            <a:br>
              <a:rPr lang="en-US" sz="4400" b="1" i="1" dirty="0">
                <a:latin typeface="+mj-lt"/>
                <a:ea typeface="+mj-ea"/>
                <a:cs typeface="+mj-cs"/>
              </a:rPr>
            </a:br>
            <a:r>
              <a:rPr lang="en-US" sz="4400" b="1" i="1" dirty="0">
                <a:latin typeface="+mj-lt"/>
                <a:ea typeface="+mj-ea"/>
                <a:cs typeface="+mj-cs"/>
              </a:rPr>
              <a:t>reverse()</a:t>
            </a:r>
            <a:br>
              <a:rPr lang="en-US" sz="4400" b="1" i="1" dirty="0">
                <a:latin typeface="+mj-lt"/>
                <a:ea typeface="+mj-ea"/>
                <a:cs typeface="+mj-cs"/>
              </a:rPr>
            </a:br>
            <a:endParaRPr lang="en-US" sz="4400" dirty="0">
              <a:latin typeface="+mj-lt"/>
              <a:ea typeface="+mj-ea"/>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a:extLst>
              <a:ext uri="{FF2B5EF4-FFF2-40B4-BE49-F238E27FC236}">
                <a16:creationId xmlns:a16="http://schemas.microsoft.com/office/drawing/2014/main" id="{B0D1ADE6-10D7-4124-B760-A4D61C767162}"/>
              </a:ext>
            </a:extLst>
          </p:cNvPr>
          <p:cNvSpPr>
            <a:spLocks noGrp="1"/>
          </p:cNvSpPr>
          <p:nvPr>
            <p:ph idx="1"/>
          </p:nvPr>
        </p:nvSpPr>
        <p:spPr>
          <a:xfrm>
            <a:off x="457200" y="457200"/>
            <a:ext cx="8534400" cy="5668963"/>
          </a:xfrm>
        </p:spPr>
        <p:txBody>
          <a:bodyPr>
            <a:normAutofit fontScale="92500" lnSpcReduction="10000"/>
          </a:bodyPr>
          <a:lstStyle/>
          <a:p>
            <a:r>
              <a:rPr lang="en-US" altLang="en-US" b="1"/>
              <a:t>replace():</a:t>
            </a:r>
          </a:p>
          <a:p>
            <a:pPr>
              <a:buFont typeface="Arial" panose="020B0604020202020204" pitchFamily="34" charset="0"/>
              <a:buNone/>
            </a:pPr>
            <a:r>
              <a:rPr lang="en-US" altLang="en-US"/>
              <a:t>replaces the string from the specified startingIndex and endingIndex.</a:t>
            </a:r>
          </a:p>
          <a:p>
            <a:pPr>
              <a:buFont typeface="Arial" panose="020B0604020202020204" pitchFamily="34" charset="0"/>
              <a:buNone/>
            </a:pPr>
            <a:r>
              <a:rPr lang="en-US" altLang="en-US" b="1"/>
              <a:t>Syntax:</a:t>
            </a:r>
          </a:p>
          <a:p>
            <a:pPr>
              <a:buFont typeface="Arial" panose="020B0604020202020204" pitchFamily="34" charset="0"/>
              <a:buNone/>
            </a:pPr>
            <a:r>
              <a:rPr lang="en-US" altLang="en-US"/>
              <a:t>StringBufferClassReference.replace(startingIndex, endingIndex, newstring)</a:t>
            </a:r>
          </a:p>
          <a:p>
            <a:pPr>
              <a:buFont typeface="Arial" panose="020B0604020202020204" pitchFamily="34" charset="0"/>
              <a:buNone/>
            </a:pPr>
            <a:r>
              <a:rPr lang="en-US" altLang="en-US"/>
              <a:t>e.g:</a:t>
            </a:r>
          </a:p>
          <a:p>
            <a:pPr>
              <a:buFont typeface="Arial" panose="020B0604020202020204" pitchFamily="34" charset="0"/>
              <a:buNone/>
            </a:pPr>
            <a:endParaRPr lang="en-US" altLang="en-US"/>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sb.replace(1,3,“kumar");  </a:t>
            </a:r>
          </a:p>
          <a:p>
            <a:pPr>
              <a:buFont typeface="Arial" panose="020B0604020202020204" pitchFamily="34" charset="0"/>
              <a:buNone/>
            </a:pPr>
            <a:r>
              <a:rPr lang="en-US" altLang="en-US"/>
              <a:t>System.out.println(sb);//Hkumarlo  </a:t>
            </a:r>
          </a:p>
          <a:p>
            <a:pPr>
              <a:buFont typeface="Arial" panose="020B0604020202020204" pitchFamily="34" charset="0"/>
              <a:buNone/>
            </a:pPr>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a:extLst>
              <a:ext uri="{FF2B5EF4-FFF2-40B4-BE49-F238E27FC236}">
                <a16:creationId xmlns:a16="http://schemas.microsoft.com/office/drawing/2014/main" id="{4ECA9236-F8DF-4FAD-AD9C-F0363F8717FA}"/>
              </a:ext>
            </a:extLst>
          </p:cNvPr>
          <p:cNvSpPr>
            <a:spLocks noGrp="1"/>
          </p:cNvSpPr>
          <p:nvPr>
            <p:ph idx="1"/>
          </p:nvPr>
        </p:nvSpPr>
        <p:spPr>
          <a:xfrm>
            <a:off x="457200" y="457200"/>
            <a:ext cx="8229600" cy="6172200"/>
          </a:xfrm>
        </p:spPr>
        <p:txBody>
          <a:bodyPr/>
          <a:lstStyle/>
          <a:p>
            <a:r>
              <a:rPr lang="en-US" altLang="en-US" b="1"/>
              <a:t>length()</a:t>
            </a:r>
            <a:r>
              <a:rPr lang="en-US" altLang="en-US"/>
              <a:t> : to find the length of current string</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StringBufferClassReference.length()</a:t>
            </a:r>
          </a:p>
          <a:p>
            <a:r>
              <a:rPr lang="en-US" altLang="en-US" b="1"/>
              <a:t>delete(): </a:t>
            </a:r>
            <a:r>
              <a:rPr lang="en-US" altLang="en-US"/>
              <a:t>deletes the string from the specified startingIndex to endingIndex.</a:t>
            </a:r>
          </a:p>
          <a:p>
            <a:pPr>
              <a:buFont typeface="Arial" panose="020B0604020202020204" pitchFamily="34" charset="0"/>
              <a:buNone/>
            </a:pPr>
            <a:r>
              <a:rPr lang="en-US" altLang="en-US" b="1"/>
              <a:t>Syntax:</a:t>
            </a:r>
            <a:r>
              <a:rPr lang="en-US" altLang="en-US"/>
              <a:t>StringBufferClassReference.delete(startingIndex,endingIndex)</a:t>
            </a:r>
            <a:endParaRPr lang="en-US" altLang="en-US" b="1"/>
          </a:p>
          <a:p>
            <a:pPr>
              <a:buFont typeface="Arial" panose="020B0604020202020204" pitchFamily="34" charset="0"/>
              <a:buNone/>
            </a:pPr>
            <a:r>
              <a:rPr lang="en-US" altLang="en-US"/>
              <a:t>e.g:</a:t>
            </a:r>
          </a:p>
          <a:p>
            <a:pPr>
              <a:buFont typeface="Arial" panose="020B0604020202020204" pitchFamily="34" charset="0"/>
              <a:buNone/>
            </a:pPr>
            <a:r>
              <a:rPr lang="en-US" altLang="en-US" sz="2400"/>
              <a:t>StringBuffer sb=</a:t>
            </a:r>
            <a:r>
              <a:rPr lang="en-US" altLang="en-US" sz="2400" b="1"/>
              <a:t>new</a:t>
            </a:r>
            <a:r>
              <a:rPr lang="en-US" altLang="en-US" sz="2400"/>
              <a:t> StringBuffer("Hello");  </a:t>
            </a:r>
          </a:p>
          <a:p>
            <a:pPr>
              <a:buFont typeface="Arial" panose="020B0604020202020204" pitchFamily="34" charset="0"/>
              <a:buNone/>
            </a:pPr>
            <a:r>
              <a:rPr lang="en-US" altLang="en-US" sz="2400"/>
              <a:t>sb.delete(1,3);  </a:t>
            </a:r>
          </a:p>
          <a:p>
            <a:pPr>
              <a:buFont typeface="Arial" panose="020B0604020202020204" pitchFamily="34" charset="0"/>
              <a:buNone/>
            </a:pPr>
            <a:r>
              <a:rPr lang="en-US" altLang="en-US" sz="2400"/>
              <a:t>System.out.println(sb);//Hlo  </a:t>
            </a:r>
          </a:p>
          <a:p>
            <a:pPr>
              <a:buFont typeface="Arial" panose="020B0604020202020204" pitchFamily="34" charset="0"/>
              <a:buNone/>
            </a:pPr>
            <a:endParaRPr lang="en-US" altLang="en-US"/>
          </a:p>
          <a:p>
            <a:pPr>
              <a:buFont typeface="Arial" panose="020B0604020202020204" pitchFamily="34" charset="0"/>
              <a:buNone/>
            </a:pPr>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63EB6708-87F0-4FCD-BEED-4053DDBCC182}"/>
              </a:ext>
            </a:extLst>
          </p:cNvPr>
          <p:cNvSpPr>
            <a:spLocks noGrp="1"/>
          </p:cNvSpPr>
          <p:nvPr>
            <p:ph idx="1"/>
          </p:nvPr>
        </p:nvSpPr>
        <p:spPr>
          <a:xfrm>
            <a:off x="457200" y="685800"/>
            <a:ext cx="8229600" cy="5440363"/>
          </a:xfrm>
        </p:spPr>
        <p:txBody>
          <a:bodyPr/>
          <a:lstStyle/>
          <a:p>
            <a:r>
              <a:rPr lang="en-US" altLang="en-US" b="1"/>
              <a:t>deleteCharAt():</a:t>
            </a:r>
          </a:p>
          <a:p>
            <a:pPr>
              <a:buFont typeface="Arial" panose="020B0604020202020204" pitchFamily="34" charset="0"/>
              <a:buNone/>
            </a:pPr>
            <a:r>
              <a:rPr lang="en-US" altLang="en-US"/>
              <a:t>deletes the character at the index specified by </a:t>
            </a:r>
            <a:r>
              <a:rPr lang="en-US" altLang="en-US" i="1"/>
              <a:t>loc.</a:t>
            </a:r>
          </a:p>
          <a:p>
            <a:pPr>
              <a:buFont typeface="Arial" panose="020B0604020202020204" pitchFamily="34" charset="0"/>
              <a:buNone/>
            </a:pPr>
            <a:r>
              <a:rPr lang="en-US" altLang="en-US"/>
              <a:t>Syntax:</a:t>
            </a:r>
          </a:p>
          <a:p>
            <a:pPr>
              <a:buFont typeface="Arial" panose="020B0604020202020204" pitchFamily="34" charset="0"/>
              <a:buNone/>
            </a:pPr>
            <a:r>
              <a:rPr lang="en-US" altLang="en-US"/>
              <a:t>StringBufferClassReference.deleteCharAt(int loc)</a:t>
            </a:r>
          </a:p>
          <a:p>
            <a:pPr>
              <a:buFont typeface="Arial" panose="020B0604020202020204" pitchFamily="34" charset="0"/>
              <a:buNone/>
            </a:pPr>
            <a:r>
              <a:rPr lang="en-US" altLang="en-US"/>
              <a:t>e.g:</a:t>
            </a:r>
          </a:p>
          <a:p>
            <a:pPr>
              <a:buFont typeface="Arial" panose="020B0604020202020204" pitchFamily="34" charset="0"/>
              <a:buNone/>
            </a:pPr>
            <a:r>
              <a:rPr lang="en-US" altLang="en-US"/>
              <a:t>StringBuffer sb=</a:t>
            </a:r>
            <a:r>
              <a:rPr lang="en-US" altLang="en-US" b="1"/>
              <a:t>new</a:t>
            </a:r>
            <a:r>
              <a:rPr lang="en-US" altLang="en-US"/>
              <a:t> StringBuffer("Hello");  </a:t>
            </a:r>
          </a:p>
          <a:p>
            <a:pPr>
              <a:buFont typeface="Arial" panose="020B0604020202020204" pitchFamily="34" charset="0"/>
              <a:buNone/>
            </a:pPr>
            <a:r>
              <a:rPr lang="en-US" altLang="en-US"/>
              <a:t>sb.deleteCharAt(3);  </a:t>
            </a:r>
          </a:p>
          <a:p>
            <a:pPr>
              <a:buFont typeface="Arial" panose="020B0604020202020204" pitchFamily="34" charset="0"/>
              <a:buNone/>
            </a:pPr>
            <a:r>
              <a:rPr lang="en-US" altLang="en-US"/>
              <a:t>System.out.println(sb);//Helo  </a:t>
            </a:r>
          </a:p>
          <a:p>
            <a:pPr>
              <a:buFont typeface="Arial" panose="020B0604020202020204" pitchFamily="34" charset="0"/>
              <a:buNone/>
            </a:pPr>
            <a:endParaRPr lang="en-US" altLang="en-US" b="1"/>
          </a:p>
          <a:p>
            <a:pPr>
              <a:buFont typeface="Arial" panose="020B0604020202020204" pitchFamily="34" charset="0"/>
              <a:buNone/>
            </a:pPr>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C99009E-CE11-4B88-B8FB-419203B3E682}"/>
              </a:ext>
            </a:extLst>
          </p:cNvPr>
          <p:cNvSpPr>
            <a:spLocks noGrp="1"/>
          </p:cNvSpPr>
          <p:nvPr>
            <p:ph type="title"/>
          </p:nvPr>
        </p:nvSpPr>
        <p:spPr>
          <a:xfrm>
            <a:off x="457200" y="274638"/>
            <a:ext cx="8229600" cy="792162"/>
          </a:xfrm>
        </p:spPr>
        <p:txBody>
          <a:bodyPr/>
          <a:lstStyle/>
          <a:p>
            <a:pPr algn="l"/>
            <a:r>
              <a:rPr lang="en-US" altLang="en-US" b="1"/>
              <a:t>substring()</a:t>
            </a:r>
          </a:p>
        </p:txBody>
      </p:sp>
      <p:sp>
        <p:nvSpPr>
          <p:cNvPr id="77827" name="Content Placeholder 2">
            <a:extLst>
              <a:ext uri="{FF2B5EF4-FFF2-40B4-BE49-F238E27FC236}">
                <a16:creationId xmlns:a16="http://schemas.microsoft.com/office/drawing/2014/main" id="{7787E7C0-E85C-4F42-A76B-83CFF3E65D02}"/>
              </a:ext>
            </a:extLst>
          </p:cNvPr>
          <p:cNvSpPr>
            <a:spLocks noGrp="1"/>
          </p:cNvSpPr>
          <p:nvPr>
            <p:ph idx="1"/>
          </p:nvPr>
        </p:nvSpPr>
        <p:spPr/>
        <p:txBody>
          <a:bodyPr/>
          <a:lstStyle/>
          <a:p>
            <a:r>
              <a:rPr lang="en-US" altLang="en-US"/>
              <a:t>is used to return the substring from the specified startingIndex and endingIndex.</a:t>
            </a:r>
          </a:p>
          <a:p>
            <a:pPr>
              <a:buFont typeface="Arial" panose="020B0604020202020204" pitchFamily="34" charset="0"/>
              <a:buNone/>
            </a:pPr>
            <a:r>
              <a:rPr lang="en-US" altLang="en-US"/>
              <a:t>Syntax:</a:t>
            </a:r>
          </a:p>
          <a:p>
            <a:pPr>
              <a:buFont typeface="Arial" panose="020B0604020202020204" pitchFamily="34" charset="0"/>
              <a:buNone/>
            </a:pPr>
            <a:r>
              <a:rPr lang="en-US" altLang="en-US"/>
              <a:t>substring(int startingIndex, int endingIndex)</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2F2CCEA-2CDE-4621-9C15-2FDE2D598830}"/>
              </a:ext>
            </a:extLst>
          </p:cNvPr>
          <p:cNvSpPr>
            <a:spLocks noGrp="1"/>
          </p:cNvSpPr>
          <p:nvPr>
            <p:ph type="title"/>
          </p:nvPr>
        </p:nvSpPr>
        <p:spPr/>
        <p:txBody>
          <a:bodyPr/>
          <a:lstStyle/>
          <a:p>
            <a:pPr eaLnBrk="1" hangingPunct="1"/>
            <a:r>
              <a:rPr lang="en-US" altLang="en-US" dirty="0"/>
              <a:t>access specifiers in Java</a:t>
            </a:r>
          </a:p>
        </p:txBody>
      </p:sp>
      <p:graphicFrame>
        <p:nvGraphicFramePr>
          <p:cNvPr id="4" name="Table 3">
            <a:extLst>
              <a:ext uri="{FF2B5EF4-FFF2-40B4-BE49-F238E27FC236}">
                <a16:creationId xmlns:a16="http://schemas.microsoft.com/office/drawing/2014/main" id="{F5A4B98A-6C1B-4A37-9614-C4945E3DB36E}"/>
              </a:ext>
            </a:extLst>
          </p:cNvPr>
          <p:cNvGraphicFramePr>
            <a:graphicFrameLocks noGrp="1"/>
          </p:cNvGraphicFramePr>
          <p:nvPr/>
        </p:nvGraphicFramePr>
        <p:xfrm>
          <a:off x="609600" y="1981200"/>
          <a:ext cx="7772400" cy="2743199"/>
        </p:xfrm>
        <a:graphic>
          <a:graphicData uri="http://schemas.openxmlformats.org/drawingml/2006/table">
            <a:tbl>
              <a:tblPr/>
              <a:tblGrid>
                <a:gridCol w="1554480">
                  <a:extLst>
                    <a:ext uri="{9D8B030D-6E8A-4147-A177-3AD203B41FA5}">
                      <a16:colId xmlns:a16="http://schemas.microsoft.com/office/drawing/2014/main" val="20000"/>
                    </a:ext>
                  </a:extLst>
                </a:gridCol>
                <a:gridCol w="155448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554480">
                  <a:extLst>
                    <a:ext uri="{9D8B030D-6E8A-4147-A177-3AD203B41FA5}">
                      <a16:colId xmlns:a16="http://schemas.microsoft.com/office/drawing/2014/main" val="20003"/>
                    </a:ext>
                  </a:extLst>
                </a:gridCol>
                <a:gridCol w="1554480">
                  <a:extLst>
                    <a:ext uri="{9D8B030D-6E8A-4147-A177-3AD203B41FA5}">
                      <a16:colId xmlns:a16="http://schemas.microsoft.com/office/drawing/2014/main" val="20004"/>
                    </a:ext>
                  </a:extLst>
                </a:gridCol>
              </a:tblGrid>
              <a:tr h="1045751">
                <a:tc>
                  <a:txBody>
                    <a:bodyPr/>
                    <a:lstStyle/>
                    <a:p>
                      <a:pPr algn="l" fontAlgn="t"/>
                      <a:r>
                        <a:rPr lang="en-US" sz="1800" b="1" dirty="0">
                          <a:solidFill>
                            <a:srgbClr val="000000"/>
                          </a:solidFill>
                          <a:latin typeface="times new roman"/>
                        </a:rPr>
                        <a:t>Access Modifier</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class</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within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 by subclass only</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latin typeface="times new roman"/>
                        </a:rPr>
                        <a:t>outside package</a:t>
                      </a:r>
                    </a:p>
                  </a:txBody>
                  <a:tcPr marL="84180" marR="84180" marT="84180" marB="84180">
                    <a:lnL w="9525" cap="flat" cmpd="sng" algn="ctr">
                      <a:solidFill>
                        <a:srgbClr val="F0D982"/>
                      </a:solidFill>
                      <a:prstDash val="solid"/>
                      <a:round/>
                      <a:headEnd type="none" w="med" len="med"/>
                      <a:tailEnd type="none" w="med" len="med"/>
                    </a:lnL>
                    <a:lnR w="9525" cap="flat" cmpd="sng" algn="ctr">
                      <a:solidFill>
                        <a:srgbClr val="F0D982"/>
                      </a:solidFill>
                      <a:prstDash val="solid"/>
                      <a:round/>
                      <a:headEnd type="none" w="med" len="med"/>
                      <a:tailEnd type="none" w="med" len="med"/>
                    </a:lnR>
                    <a:lnT w="9525" cap="flat" cmpd="sng" algn="ctr">
                      <a:solidFill>
                        <a:srgbClr val="F0D98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4362">
                <a:tc>
                  <a:txBody>
                    <a:bodyPr/>
                    <a:lstStyle/>
                    <a:p>
                      <a:pPr algn="l" fontAlgn="t"/>
                      <a:r>
                        <a:rPr lang="en-US" sz="1300" b="1">
                          <a:solidFill>
                            <a:srgbClr val="000000"/>
                          </a:solidFill>
                          <a:latin typeface="verdana"/>
                        </a:rPr>
                        <a:t>Private</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4362">
                <a:tc>
                  <a:txBody>
                    <a:bodyPr/>
                    <a:lstStyle/>
                    <a:p>
                      <a:pPr algn="l" fontAlgn="t"/>
                      <a:r>
                        <a:rPr lang="en-US" sz="1300" b="1">
                          <a:solidFill>
                            <a:srgbClr val="000000"/>
                          </a:solidFill>
                          <a:latin typeface="verdana"/>
                        </a:rPr>
                        <a:t>Default</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4362">
                <a:tc>
                  <a:txBody>
                    <a:bodyPr/>
                    <a:lstStyle/>
                    <a:p>
                      <a:pPr algn="l" fontAlgn="t"/>
                      <a:r>
                        <a:rPr lang="en-US" sz="1300" b="1">
                          <a:solidFill>
                            <a:srgbClr val="000000"/>
                          </a:solidFill>
                          <a:latin typeface="verdana"/>
                        </a:rPr>
                        <a:t>Protected</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300">
                          <a:solidFill>
                            <a:srgbClr val="000000"/>
                          </a:solidFill>
                          <a:latin typeface="verdana"/>
                        </a:rPr>
                        <a:t>N</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24362">
                <a:tc>
                  <a:txBody>
                    <a:bodyPr/>
                    <a:lstStyle/>
                    <a:p>
                      <a:pPr algn="l" fontAlgn="t"/>
                      <a:r>
                        <a:rPr lang="en-US" sz="1300" b="1">
                          <a:solidFill>
                            <a:srgbClr val="000000"/>
                          </a:solidFill>
                          <a:latin typeface="verdana"/>
                        </a:rPr>
                        <a:t>Public</a:t>
                      </a:r>
                      <a:endParaRPr lang="en-US" sz="1300">
                        <a:solidFill>
                          <a:srgbClr val="000000"/>
                        </a:solidFill>
                        <a:latin typeface="verdana"/>
                      </a:endParaRP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300" dirty="0">
                          <a:solidFill>
                            <a:srgbClr val="000000"/>
                          </a:solidFill>
                          <a:latin typeface="verdana"/>
                        </a:rPr>
                        <a:t>Y</a:t>
                      </a:r>
                    </a:p>
                  </a:txBody>
                  <a:tcPr marL="56120" marR="56120" marT="56120" marB="5612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50484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F60639E-4120-44CC-80D1-E21458296567}"/>
              </a:ext>
            </a:extLst>
          </p:cNvPr>
          <p:cNvSpPr>
            <a:spLocks noGrp="1"/>
          </p:cNvSpPr>
          <p:nvPr>
            <p:ph type="title"/>
          </p:nvPr>
        </p:nvSpPr>
        <p:spPr/>
        <p:txBody>
          <a:bodyPr/>
          <a:lstStyle/>
          <a:p>
            <a:pPr eaLnBrk="1" hangingPunct="1"/>
            <a:r>
              <a:rPr lang="en-US" altLang="en-US"/>
              <a:t>overview of inheritance</a:t>
            </a:r>
          </a:p>
        </p:txBody>
      </p:sp>
      <p:sp>
        <p:nvSpPr>
          <p:cNvPr id="3" name="Content Placeholder 2">
            <a:extLst>
              <a:ext uri="{FF2B5EF4-FFF2-40B4-BE49-F238E27FC236}">
                <a16:creationId xmlns:a16="http://schemas.microsoft.com/office/drawing/2014/main" id="{7A9D1B2F-ADB5-425C-B3AA-5AF6A4E234F6}"/>
              </a:ext>
            </a:extLst>
          </p:cNvPr>
          <p:cNvSpPr>
            <a:spLocks noGrp="1"/>
          </p:cNvSpPr>
          <p:nvPr>
            <p:ph idx="1"/>
          </p:nvPr>
        </p:nvSpPr>
        <p:spPr/>
        <p:txBody>
          <a:bodyPr rtlCol="0">
            <a:normAutofit fontScale="92500" lnSpcReduction="20000"/>
          </a:bodyPr>
          <a:lstStyle/>
          <a:p>
            <a:pPr eaLnBrk="1" fontAlgn="auto" hangingPunct="1">
              <a:spcAft>
                <a:spcPts val="0"/>
              </a:spcAft>
              <a:buFont typeface="Arial" panose="020B0604020202020204" pitchFamily="34" charset="0"/>
              <a:buNone/>
              <a:defRPr/>
            </a:pPr>
            <a:r>
              <a:rPr lang="en-US" dirty="0"/>
              <a:t>One class is hiring properties from another class is called </a:t>
            </a:r>
            <a:r>
              <a:rPr lang="en-US" b="1" dirty="0"/>
              <a:t>inheritance</a:t>
            </a:r>
            <a:r>
              <a:rPr lang="en-US" dirty="0"/>
              <a:t>.</a:t>
            </a:r>
          </a:p>
          <a:p>
            <a:pPr eaLnBrk="1" fontAlgn="auto" hangingPunct="1">
              <a:spcAft>
                <a:spcPts val="0"/>
              </a:spcAft>
              <a:buFont typeface="Arial" panose="020B0604020202020204" pitchFamily="34" charset="0"/>
              <a:buNone/>
              <a:defRPr/>
            </a:pPr>
            <a:r>
              <a:rPr lang="en-US" dirty="0"/>
              <a:t>Advantages: Reusability </a:t>
            </a:r>
          </a:p>
          <a:p>
            <a:pPr eaLnBrk="1" fontAlgn="auto" hangingPunct="1">
              <a:spcAft>
                <a:spcPts val="0"/>
              </a:spcAft>
              <a:buFont typeface="Arial" panose="020B0604020202020204" pitchFamily="34" charset="0"/>
              <a:buNone/>
              <a:defRPr/>
            </a:pPr>
            <a:r>
              <a:rPr lang="en-US" dirty="0"/>
              <a:t>Class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Class  ClassB </a:t>
            </a:r>
            <a:r>
              <a:rPr lang="en-US" b="1" dirty="0"/>
              <a:t>extends</a:t>
            </a:r>
            <a:r>
              <a:rPr lang="en-US" dirty="0"/>
              <a:t> ClassA</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r>
              <a:rPr lang="en-US" dirty="0"/>
              <a:t>}</a:t>
            </a:r>
          </a:p>
          <a:p>
            <a:pPr eaLnBrk="1" fontAlgn="auto" hangingPunct="1">
              <a:spcAft>
                <a:spcPts val="0"/>
              </a:spcAft>
              <a:buFont typeface="Arial" panose="020B0604020202020204" pitchFamily="34" charset="0"/>
              <a:buNone/>
              <a:defRPr/>
            </a:pP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CE034A4A-2B6F-405D-8643-DED60D233CC1}"/>
              </a:ext>
            </a:extLst>
          </p:cNvPr>
          <p:cNvSpPr>
            <a:spLocks noGrp="1"/>
          </p:cNvSpPr>
          <p:nvPr>
            <p:ph type="title"/>
          </p:nvPr>
        </p:nvSpPr>
        <p:spPr/>
        <p:txBody>
          <a:bodyPr/>
          <a:lstStyle/>
          <a:p>
            <a:r>
              <a:rPr lang="en-US" altLang="en-US"/>
              <a:t>Inheritance Types:</a:t>
            </a:r>
          </a:p>
        </p:txBody>
      </p:sp>
      <p:sp>
        <p:nvSpPr>
          <p:cNvPr id="6147" name="Content Placeholder 2">
            <a:extLst>
              <a:ext uri="{FF2B5EF4-FFF2-40B4-BE49-F238E27FC236}">
                <a16:creationId xmlns:a16="http://schemas.microsoft.com/office/drawing/2014/main" id="{6E53E565-FA86-47DE-B36B-BA64F59E0F6E}"/>
              </a:ext>
            </a:extLst>
          </p:cNvPr>
          <p:cNvSpPr>
            <a:spLocks noGrp="1"/>
          </p:cNvSpPr>
          <p:nvPr>
            <p:ph idx="1"/>
          </p:nvPr>
        </p:nvSpPr>
        <p:spPr/>
        <p:txBody>
          <a:bodyPr/>
          <a:lstStyle/>
          <a:p>
            <a:r>
              <a:rPr lang="en-US" altLang="en-US" dirty="0"/>
              <a:t>Single</a:t>
            </a:r>
          </a:p>
          <a:p>
            <a:r>
              <a:rPr lang="en-US" altLang="en-US" dirty="0"/>
              <a:t>Multilevel</a:t>
            </a:r>
          </a:p>
          <a:p>
            <a:r>
              <a:rPr lang="en-US" altLang="en-US" dirty="0"/>
              <a:t>Hierarchical</a:t>
            </a:r>
          </a:p>
          <a:p>
            <a:pPr>
              <a:buFont typeface="Arial" panose="020B0604020202020204" pitchFamily="34" charset="0"/>
              <a:buNone/>
            </a:pPr>
            <a:r>
              <a:rPr lang="en-US" altLang="en-US" dirty="0"/>
              <a:t>Using interface it is possible:</a:t>
            </a:r>
          </a:p>
          <a:p>
            <a:r>
              <a:rPr lang="en-US" altLang="en-US" dirty="0"/>
              <a:t>Hybrid</a:t>
            </a:r>
          </a:p>
          <a:p>
            <a:r>
              <a:rPr lang="en-US" altLang="en-US" dirty="0"/>
              <a:t>Multiple </a:t>
            </a:r>
          </a:p>
          <a:p>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BEF88C97-46C7-4EDB-847D-FBE38479AF23}"/>
              </a:ext>
            </a:extLst>
          </p:cNvPr>
          <p:cNvSpPr>
            <a:spLocks noGrp="1"/>
          </p:cNvSpPr>
          <p:nvPr>
            <p:ph type="title"/>
          </p:nvPr>
        </p:nvSpPr>
        <p:spPr/>
        <p:txBody>
          <a:bodyPr>
            <a:normAutofit fontScale="90000"/>
          </a:bodyPr>
          <a:lstStyle/>
          <a:p>
            <a:pPr algn="l"/>
            <a:r>
              <a:rPr lang="en-US" altLang="en-US"/>
              <a:t>Single inheritance:</a:t>
            </a:r>
            <a:br>
              <a:rPr lang="en-US" altLang="en-US"/>
            </a:br>
            <a:endParaRPr lang="en-US" altLang="en-US"/>
          </a:p>
        </p:txBody>
      </p:sp>
      <p:sp>
        <p:nvSpPr>
          <p:cNvPr id="7171" name="Content Placeholder 2">
            <a:extLst>
              <a:ext uri="{FF2B5EF4-FFF2-40B4-BE49-F238E27FC236}">
                <a16:creationId xmlns:a16="http://schemas.microsoft.com/office/drawing/2014/main" id="{9B60DF79-57C7-4E84-8B19-8DB827F08DA5}"/>
              </a:ext>
            </a:extLst>
          </p:cNvPr>
          <p:cNvSpPr>
            <a:spLocks noGrp="1"/>
          </p:cNvSpPr>
          <p:nvPr>
            <p:ph idx="1"/>
          </p:nvPr>
        </p:nvSpPr>
        <p:spPr>
          <a:xfrm>
            <a:off x="457200" y="990600"/>
            <a:ext cx="8229600" cy="5867400"/>
          </a:xfrm>
        </p:spPr>
        <p:txBody>
          <a:bodyPr/>
          <a:lstStyle/>
          <a:p>
            <a:r>
              <a:rPr lang="en-US" altLang="en-US"/>
              <a:t>One base class and one derived class</a:t>
            </a:r>
          </a:p>
          <a:p>
            <a:r>
              <a:rPr lang="en-US" altLang="en-US"/>
              <a:t>One-to-one relationship</a:t>
            </a:r>
          </a:p>
          <a:p>
            <a:pPr>
              <a:buFont typeface="Arial" panose="020B0604020202020204" pitchFamily="34" charset="0"/>
              <a:buNone/>
            </a:pPr>
            <a:r>
              <a:rPr lang="en-US" altLang="en-US"/>
              <a:t>						Base Class</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Derived Class</a:t>
            </a:r>
          </a:p>
        </p:txBody>
      </p:sp>
      <p:cxnSp>
        <p:nvCxnSpPr>
          <p:cNvPr id="9" name="Straight Arrow Connector 8">
            <a:extLst>
              <a:ext uri="{FF2B5EF4-FFF2-40B4-BE49-F238E27FC236}">
                <a16:creationId xmlns:a16="http://schemas.microsoft.com/office/drawing/2014/main" id="{AB3F99B5-B309-4E6E-BB1E-890817B061C4}"/>
              </a:ext>
            </a:extLst>
          </p:cNvPr>
          <p:cNvCxnSpPr/>
          <p:nvPr/>
        </p:nvCxnSpPr>
        <p:spPr>
          <a:xfrm flipV="1">
            <a:off x="2971800" y="2438400"/>
            <a:ext cx="19812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9994484-C1B8-41EE-8A72-41A29FE6E70E}"/>
              </a:ext>
            </a:extLst>
          </p:cNvPr>
          <p:cNvCxnSpPr/>
          <p:nvPr/>
        </p:nvCxnSpPr>
        <p:spPr>
          <a:xfrm>
            <a:off x="2895600" y="5638800"/>
            <a:ext cx="220980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7B8EAAF-C776-4C3C-AA57-C7B3E54ED968}"/>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79FCACA8-65A3-4373-BBFC-8523E017E882}"/>
              </a:ext>
            </a:extLst>
          </p:cNvPr>
          <p:cNvGraphicFramePr>
            <a:graphicFrameLocks noGrp="1"/>
          </p:cNvGraphicFramePr>
          <p:nvPr>
            <p:extLst/>
          </p:nvPr>
        </p:nvGraphicFramePr>
        <p:xfrm>
          <a:off x="609600" y="22098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Bank</a:t>
                      </a:r>
                    </a:p>
                  </a:txBody>
                  <a:tcPr/>
                </a:tc>
                <a:extLst>
                  <a:ext uri="{0D108BD9-81ED-4DB2-BD59-A6C34878D82A}">
                    <a16:rowId xmlns:a16="http://schemas.microsoft.com/office/drawing/2014/main" val="10000"/>
                  </a:ext>
                </a:extLst>
              </a:tr>
              <a:tr h="508000">
                <a:tc>
                  <a:txBody>
                    <a:bodyPr/>
                    <a:lstStyle/>
                    <a:p>
                      <a:r>
                        <a:rPr lang="en-US" dirty="0"/>
                        <a:t>protected </a:t>
                      </a:r>
                      <a:r>
                        <a:rPr lang="en-US" dirty="0" err="1"/>
                        <a:t>BankName</a:t>
                      </a:r>
                      <a:endParaRPr lang="en-US" dirty="0"/>
                    </a:p>
                  </a:txBody>
                  <a:tcPr/>
                </a:tc>
                <a:extLst>
                  <a:ext uri="{0D108BD9-81ED-4DB2-BD59-A6C34878D82A}">
                    <a16:rowId xmlns:a16="http://schemas.microsoft.com/office/drawing/2014/main" val="10001"/>
                  </a:ext>
                </a:extLst>
              </a:tr>
              <a:tr h="508000">
                <a:tc>
                  <a:txBody>
                    <a:bodyPr/>
                    <a:lstStyle/>
                    <a:p>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26610B8D-3767-477E-9D79-A9264C9E319B}"/>
              </a:ext>
            </a:extLst>
          </p:cNvPr>
          <p:cNvGraphicFramePr>
            <a:graphicFrameLocks noGrp="1"/>
          </p:cNvGraphicFramePr>
          <p:nvPr>
            <p:extLst/>
          </p:nvPr>
        </p:nvGraphicFramePr>
        <p:xfrm>
          <a:off x="533400" y="4953000"/>
          <a:ext cx="2362200" cy="1655763"/>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7903">
                <a:tc>
                  <a:txBody>
                    <a:bodyPr/>
                    <a:lstStyle/>
                    <a:p>
                      <a:pPr algn="ctr"/>
                      <a:r>
                        <a:rPr lang="en-US" sz="1800" b="1" dirty="0"/>
                        <a:t>Customer</a:t>
                      </a:r>
                    </a:p>
                  </a:txBody>
                  <a:tcPr marT="45711" marB="45711"/>
                </a:tc>
                <a:extLst>
                  <a:ext uri="{0D108BD9-81ED-4DB2-BD59-A6C34878D82A}">
                    <a16:rowId xmlns:a16="http://schemas.microsoft.com/office/drawing/2014/main" val="10000"/>
                  </a:ext>
                </a:extLst>
              </a:tr>
              <a:tr h="507903">
                <a:tc>
                  <a:txBody>
                    <a:bodyPr/>
                    <a:lstStyle/>
                    <a:p>
                      <a:r>
                        <a:rPr lang="en-US" sz="1800" dirty="0" err="1"/>
                        <a:t>customerName</a:t>
                      </a:r>
                      <a:endParaRPr lang="en-US" sz="1800" dirty="0"/>
                    </a:p>
                  </a:txBody>
                  <a:tcPr marT="45711" marB="45711"/>
                </a:tc>
                <a:extLst>
                  <a:ext uri="{0D108BD9-81ED-4DB2-BD59-A6C34878D82A}">
                    <a16:rowId xmlns:a16="http://schemas.microsoft.com/office/drawing/2014/main" val="10001"/>
                  </a:ext>
                </a:extLst>
              </a:tr>
              <a:tr h="639957">
                <a:tc>
                  <a:txBody>
                    <a:bodyPr/>
                    <a:lstStyle/>
                    <a:p>
                      <a:r>
                        <a:rPr lang="en-US" dirty="0" err="1"/>
                        <a:t>getDetails</a:t>
                      </a:r>
                      <a:r>
                        <a:rPr lang="en-US" dirty="0"/>
                        <a:t>()</a:t>
                      </a:r>
                    </a:p>
                  </a:txBody>
                  <a:tcPr marT="45711" marB="45711"/>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50C62D3E-03A9-4B21-A5F6-9059E1AEF856}"/>
              </a:ext>
            </a:extLst>
          </p:cNvPr>
          <p:cNvCxnSpPr/>
          <p:nvPr/>
        </p:nvCxnSpPr>
        <p:spPr>
          <a:xfrm rot="5400000">
            <a:off x="990601" y="4267200"/>
            <a:ext cx="10668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DAE1-E486-40EC-B950-BFFCDCABE87A}"/>
              </a:ext>
            </a:extLst>
          </p:cNvPr>
          <p:cNvSpPr>
            <a:spLocks noGrp="1"/>
          </p:cNvSpPr>
          <p:nvPr>
            <p:ph type="title"/>
          </p:nvPr>
        </p:nvSpPr>
        <p:spPr>
          <a:xfrm>
            <a:off x="457200" y="274638"/>
            <a:ext cx="8229600" cy="639762"/>
          </a:xfrm>
        </p:spPr>
        <p:txBody>
          <a:bodyPr>
            <a:noAutofit/>
          </a:bodyPr>
          <a:lstStyle/>
          <a:p>
            <a:pPr algn="l"/>
            <a:r>
              <a:rPr lang="en-US" sz="3200" b="0" i="0" dirty="0">
                <a:solidFill>
                  <a:schemeClr val="tx2"/>
                </a:solidFill>
                <a:effectLst/>
              </a:rPr>
              <a:t>Variables:</a:t>
            </a:r>
            <a:endParaRPr lang="en-US" sz="3200" dirty="0">
              <a:solidFill>
                <a:schemeClr val="tx2"/>
              </a:solidFill>
            </a:endParaRPr>
          </a:p>
        </p:txBody>
      </p:sp>
      <p:pic>
        <p:nvPicPr>
          <p:cNvPr id="4" name="Picture 2" descr="var.png">
            <a:extLst>
              <a:ext uri="{FF2B5EF4-FFF2-40B4-BE49-F238E27FC236}">
                <a16:creationId xmlns:a16="http://schemas.microsoft.com/office/drawing/2014/main" id="{86FD06F5-BD03-46C8-A062-E5A0567BA6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345608"/>
            <a:ext cx="4714875" cy="217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varTypes.png">
            <a:extLst>
              <a:ext uri="{FF2B5EF4-FFF2-40B4-BE49-F238E27FC236}">
                <a16:creationId xmlns:a16="http://schemas.microsoft.com/office/drawing/2014/main" id="{10DC8AB4-14D3-43CD-91FC-BF55780237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89866"/>
            <a:ext cx="4857750" cy="3704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91841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A6388E9A-5D6E-44F0-88F7-E8AA78C950A2}"/>
              </a:ext>
            </a:extLst>
          </p:cNvPr>
          <p:cNvSpPr>
            <a:spLocks noGrp="1"/>
          </p:cNvSpPr>
          <p:nvPr>
            <p:ph type="title"/>
          </p:nvPr>
        </p:nvSpPr>
        <p:spPr>
          <a:xfrm>
            <a:off x="457200" y="274638"/>
            <a:ext cx="8229600" cy="411162"/>
          </a:xfrm>
        </p:spPr>
        <p:txBody>
          <a:bodyPr>
            <a:normAutofit fontScale="90000"/>
          </a:bodyPr>
          <a:lstStyle/>
          <a:p>
            <a:pPr algn="l"/>
            <a:r>
              <a:rPr lang="en-US" altLang="en-US" sz="3200"/>
              <a:t>Multilevel inheritance:</a:t>
            </a:r>
            <a:br>
              <a:rPr lang="en-US" altLang="en-US" sz="3200"/>
            </a:br>
            <a:endParaRPr lang="en-US" altLang="en-US" sz="3200"/>
          </a:p>
        </p:txBody>
      </p:sp>
      <p:sp>
        <p:nvSpPr>
          <p:cNvPr id="8195" name="Content Placeholder 2">
            <a:extLst>
              <a:ext uri="{FF2B5EF4-FFF2-40B4-BE49-F238E27FC236}">
                <a16:creationId xmlns:a16="http://schemas.microsoft.com/office/drawing/2014/main" id="{BD58B112-8FB6-4B1F-992A-F4C002349C92}"/>
              </a:ext>
            </a:extLst>
          </p:cNvPr>
          <p:cNvSpPr>
            <a:spLocks noGrp="1"/>
          </p:cNvSpPr>
          <p:nvPr>
            <p:ph idx="1"/>
          </p:nvPr>
        </p:nvSpPr>
        <p:spPr>
          <a:xfrm>
            <a:off x="457200" y="533400"/>
            <a:ext cx="8686800" cy="6324600"/>
          </a:xfrm>
        </p:spPr>
        <p:txBody>
          <a:bodyPr/>
          <a:lstStyle/>
          <a:p>
            <a:r>
              <a:rPr lang="en-US" altLang="en-US" sz="2400"/>
              <a:t>One class is going to become base class for other derived class</a:t>
            </a:r>
          </a:p>
          <a:p>
            <a:pPr>
              <a:buFont typeface="Arial" panose="020B0604020202020204" pitchFamily="34" charset="0"/>
              <a:buNone/>
            </a:pPr>
            <a:endParaRPr lang="en-US" altLang="en-US" sz="2400"/>
          </a:p>
          <a:p>
            <a:pPr>
              <a:buFont typeface="Arial" panose="020B0604020202020204" pitchFamily="34" charset="0"/>
              <a:buNone/>
            </a:pPr>
            <a:r>
              <a:rPr lang="en-US" altLang="en-US"/>
              <a:t>						</a:t>
            </a:r>
          </a:p>
          <a:p>
            <a:pPr>
              <a:buFont typeface="Arial" panose="020B0604020202020204" pitchFamily="34" charset="0"/>
              <a:buNone/>
            </a:pPr>
            <a:r>
              <a:rPr lang="en-US" altLang="en-US"/>
              <a:t>				</a:t>
            </a:r>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endParaRPr lang="en-US" altLang="en-US"/>
          </a:p>
          <a:p>
            <a:pPr>
              <a:buFont typeface="Arial" panose="020B0604020202020204" pitchFamily="34" charset="0"/>
              <a:buNone/>
            </a:pPr>
            <a:r>
              <a:rPr lang="en-US" altLang="en-US"/>
              <a:t>						</a:t>
            </a:r>
          </a:p>
        </p:txBody>
      </p:sp>
      <p:cxnSp>
        <p:nvCxnSpPr>
          <p:cNvPr id="15" name="Straight Connector 14">
            <a:extLst>
              <a:ext uri="{FF2B5EF4-FFF2-40B4-BE49-F238E27FC236}">
                <a16:creationId xmlns:a16="http://schemas.microsoft.com/office/drawing/2014/main" id="{147549B3-9641-4C91-B1D2-45391F308B0F}"/>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DEE4A2EC-B9E9-47D4-A265-BF1F51901548}"/>
              </a:ext>
            </a:extLst>
          </p:cNvPr>
          <p:cNvGraphicFramePr>
            <a:graphicFrameLocks noGrp="1"/>
          </p:cNvGraphicFramePr>
          <p:nvPr/>
        </p:nvGraphicFramePr>
        <p:xfrm>
          <a:off x="838200" y="30480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Science</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bonus=2000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disp1(){}</a:t>
                      </a:r>
                      <a:endParaRPr lang="en-US"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9E7015AE-4EB0-4347-9D54-F6E5921BA984}"/>
              </a:ext>
            </a:extLst>
          </p:cNvPr>
          <p:cNvGraphicFramePr>
            <a:graphicFrameLocks noGrp="1"/>
          </p:cNvGraphicFramePr>
          <p:nvPr/>
        </p:nvGraphicFramePr>
        <p:xfrm>
          <a:off x="838200" y="5202238"/>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Computer</a:t>
                      </a:r>
                    </a:p>
                  </a:txBody>
                  <a:tcPr/>
                </a:tc>
                <a:extLst>
                  <a:ext uri="{0D108BD9-81ED-4DB2-BD59-A6C34878D82A}">
                    <a16:rowId xmlns:a16="http://schemas.microsoft.com/office/drawing/2014/main" val="10000"/>
                  </a:ext>
                </a:extLst>
              </a:tr>
              <a:tr h="508000">
                <a:tc>
                  <a:txBody>
                    <a:bodyPr/>
                    <a:lstStyle/>
                    <a:p>
                      <a:r>
                        <a:rPr lang="en-US" dirty="0"/>
                        <a:t>private</a:t>
                      </a:r>
                      <a:r>
                        <a:rPr lang="en-US" baseline="0" dirty="0"/>
                        <a:t> bonus=3000</a:t>
                      </a:r>
                      <a:endParaRPr lang="en-US" dirty="0"/>
                    </a:p>
                  </a:txBody>
                  <a:tcPr/>
                </a:tc>
                <a:extLst>
                  <a:ext uri="{0D108BD9-81ED-4DB2-BD59-A6C34878D82A}">
                    <a16:rowId xmlns:a16="http://schemas.microsoft.com/office/drawing/2014/main" val="10001"/>
                  </a:ext>
                </a:extLst>
              </a:tr>
              <a:tr h="508000">
                <a:tc>
                  <a:txBody>
                    <a:bodyPr/>
                    <a:lstStyle/>
                    <a:p>
                      <a:r>
                        <a:rPr lang="en-US" dirty="0"/>
                        <a:t>void</a:t>
                      </a:r>
                      <a:r>
                        <a:rPr lang="en-US" baseline="0" dirty="0"/>
                        <a:t> disp2(){}</a:t>
                      </a:r>
                      <a:endParaRPr lang="en-US" dirty="0"/>
                    </a:p>
                  </a:txBody>
                  <a:tcPr/>
                </a:tc>
                <a:extLst>
                  <a:ext uri="{0D108BD9-81ED-4DB2-BD59-A6C34878D82A}">
                    <a16:rowId xmlns:a16="http://schemas.microsoft.com/office/drawing/2014/main" val="10002"/>
                  </a:ext>
                </a:extLst>
              </a:tr>
            </a:tbl>
          </a:graphicData>
        </a:graphic>
      </p:graphicFrame>
      <p:cxnSp>
        <p:nvCxnSpPr>
          <p:cNvPr id="26" name="Straight Arrow Connector 25">
            <a:extLst>
              <a:ext uri="{FF2B5EF4-FFF2-40B4-BE49-F238E27FC236}">
                <a16:creationId xmlns:a16="http://schemas.microsoft.com/office/drawing/2014/main" id="{8E85211E-E235-428C-B173-8AD3FD11E068}"/>
              </a:ext>
            </a:extLst>
          </p:cNvPr>
          <p:cNvCxnSpPr/>
          <p:nvPr/>
        </p:nvCxnSpPr>
        <p:spPr>
          <a:xfrm rot="5400000">
            <a:off x="1410494" y="4837906"/>
            <a:ext cx="8382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1E6B64E9-8AAD-4446-B54A-94C83EB28316}"/>
              </a:ext>
            </a:extLst>
          </p:cNvPr>
          <p:cNvGraphicFramePr>
            <a:graphicFrameLocks noGrp="1"/>
          </p:cNvGraphicFramePr>
          <p:nvPr/>
        </p:nvGraphicFramePr>
        <p:xfrm>
          <a:off x="838200" y="1066800"/>
          <a:ext cx="2514600" cy="1524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0000"/>
                    </a:ext>
                  </a:extLst>
                </a:gridCol>
              </a:tblGrid>
              <a:tr h="508000">
                <a:tc>
                  <a:txBody>
                    <a:bodyPr/>
                    <a:lstStyle/>
                    <a:p>
                      <a:pPr algn="ctr"/>
                      <a:r>
                        <a:rPr lang="en-US" b="1" dirty="0"/>
                        <a:t>Faculty</a:t>
                      </a:r>
                    </a:p>
                  </a:txBody>
                  <a:tcPr/>
                </a:tc>
                <a:extLst>
                  <a:ext uri="{0D108BD9-81ED-4DB2-BD59-A6C34878D82A}">
                    <a16:rowId xmlns:a16="http://schemas.microsoft.com/office/drawing/2014/main" val="10000"/>
                  </a:ext>
                </a:extLst>
              </a:tr>
              <a:tr h="508000">
                <a:tc>
                  <a:txBody>
                    <a:bodyPr/>
                    <a:lstStyle/>
                    <a:p>
                      <a:r>
                        <a:rPr lang="en-US" sz="1600" dirty="0"/>
                        <a:t>double </a:t>
                      </a:r>
                      <a:r>
                        <a:rPr lang="en-US" sz="1600" baseline="0" dirty="0"/>
                        <a:t>salary,totalSalary=0;</a:t>
                      </a:r>
                      <a:endParaRPr lang="en-US" sz="1600" dirty="0"/>
                    </a:p>
                  </a:txBody>
                  <a:tcPr/>
                </a:tc>
                <a:extLst>
                  <a:ext uri="{0D108BD9-81ED-4DB2-BD59-A6C34878D82A}">
                    <a16:rowId xmlns:a16="http://schemas.microsoft.com/office/drawing/2014/main" val="10001"/>
                  </a:ext>
                </a:extLst>
              </a:tr>
              <a:tr h="508000">
                <a:tc>
                  <a:txBody>
                    <a:bodyPr/>
                    <a:lstStyle/>
                    <a:p>
                      <a:r>
                        <a:rPr lang="en-US" sz="1600" dirty="0"/>
                        <a:t>Faculty(){ salary=25000}</a:t>
                      </a:r>
                    </a:p>
                  </a:txBody>
                  <a:tcPr/>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B496894A-BDCD-4421-A6C5-9DE5D0D66C50}"/>
              </a:ext>
            </a:extLst>
          </p:cNvPr>
          <p:cNvCxnSpPr/>
          <p:nvPr/>
        </p:nvCxnSpPr>
        <p:spPr>
          <a:xfrm rot="5400000">
            <a:off x="1600994" y="28186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A969BC-45F7-4FAB-95B5-E3EAE8850309}"/>
              </a:ext>
            </a:extLst>
          </p:cNvPr>
          <p:cNvCxnSpPr/>
          <p:nvPr/>
        </p:nvCxnSpPr>
        <p:spPr>
          <a:xfrm>
            <a:off x="3048000" y="1371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0" name="TextBox 18">
            <a:extLst>
              <a:ext uri="{FF2B5EF4-FFF2-40B4-BE49-F238E27FC236}">
                <a16:creationId xmlns:a16="http://schemas.microsoft.com/office/drawing/2014/main" id="{4BC17E62-E2A5-4AE4-8B46-186D67BCF20E}"/>
              </a:ext>
            </a:extLst>
          </p:cNvPr>
          <p:cNvSpPr txBox="1">
            <a:spLocks noChangeArrowheads="1"/>
          </p:cNvSpPr>
          <p:nvPr/>
        </p:nvSpPr>
        <p:spPr bwMode="auto">
          <a:xfrm>
            <a:off x="5257800" y="1219200"/>
            <a:ext cx="3287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Base Class for class Science</a:t>
            </a:r>
          </a:p>
        </p:txBody>
      </p:sp>
      <p:cxnSp>
        <p:nvCxnSpPr>
          <p:cNvPr id="22" name="Straight Arrow Connector 21">
            <a:extLst>
              <a:ext uri="{FF2B5EF4-FFF2-40B4-BE49-F238E27FC236}">
                <a16:creationId xmlns:a16="http://schemas.microsoft.com/office/drawing/2014/main" id="{4010052D-A41E-476D-B46C-EDB103EDBDA4}"/>
              </a:ext>
            </a:extLst>
          </p:cNvPr>
          <p:cNvCxnSpPr/>
          <p:nvPr/>
        </p:nvCxnSpPr>
        <p:spPr>
          <a:xfrm>
            <a:off x="3200400" y="32766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2" name="TextBox 22">
            <a:extLst>
              <a:ext uri="{FF2B5EF4-FFF2-40B4-BE49-F238E27FC236}">
                <a16:creationId xmlns:a16="http://schemas.microsoft.com/office/drawing/2014/main" id="{524CD722-E842-463E-8966-86373B321B04}"/>
              </a:ext>
            </a:extLst>
          </p:cNvPr>
          <p:cNvSpPr txBox="1">
            <a:spLocks noChangeArrowheads="1"/>
          </p:cNvSpPr>
          <p:nvPr/>
        </p:nvSpPr>
        <p:spPr bwMode="auto">
          <a:xfrm>
            <a:off x="5535613" y="3124200"/>
            <a:ext cx="35321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Derived Class from Faculty  and </a:t>
            </a:r>
          </a:p>
          <a:p>
            <a:pPr eaLnBrk="1" hangingPunct="1"/>
            <a:r>
              <a:rPr lang="en-US" altLang="en-US"/>
              <a:t>Base Class for Computer</a:t>
            </a:r>
          </a:p>
        </p:txBody>
      </p:sp>
      <p:cxnSp>
        <p:nvCxnSpPr>
          <p:cNvPr id="24" name="Straight Arrow Connector 23">
            <a:extLst>
              <a:ext uri="{FF2B5EF4-FFF2-40B4-BE49-F238E27FC236}">
                <a16:creationId xmlns:a16="http://schemas.microsoft.com/office/drawing/2014/main" id="{9B085346-0B1C-499A-BC23-A7B148E77D23}"/>
              </a:ext>
            </a:extLst>
          </p:cNvPr>
          <p:cNvCxnSpPr/>
          <p:nvPr/>
        </p:nvCxnSpPr>
        <p:spPr>
          <a:xfrm>
            <a:off x="3200400" y="5486400"/>
            <a:ext cx="1981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234" name="TextBox 26">
            <a:extLst>
              <a:ext uri="{FF2B5EF4-FFF2-40B4-BE49-F238E27FC236}">
                <a16:creationId xmlns:a16="http://schemas.microsoft.com/office/drawing/2014/main" id="{4BA3AF0E-9134-4BC7-A733-3C6558FF378C}"/>
              </a:ext>
            </a:extLst>
          </p:cNvPr>
          <p:cNvSpPr txBox="1">
            <a:spLocks noChangeArrowheads="1"/>
          </p:cNvSpPr>
          <p:nvPr/>
        </p:nvSpPr>
        <p:spPr bwMode="auto">
          <a:xfrm>
            <a:off x="5334000" y="5257800"/>
            <a:ext cx="3095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 Derived Class from Science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67131D16-0443-4DBC-B729-0C4FDC00C0BA}"/>
              </a:ext>
            </a:extLst>
          </p:cNvPr>
          <p:cNvSpPr>
            <a:spLocks noGrp="1"/>
          </p:cNvSpPr>
          <p:nvPr>
            <p:ph type="title"/>
          </p:nvPr>
        </p:nvSpPr>
        <p:spPr>
          <a:xfrm>
            <a:off x="457200" y="274638"/>
            <a:ext cx="8229600" cy="411162"/>
          </a:xfrm>
        </p:spPr>
        <p:txBody>
          <a:bodyPr>
            <a:normAutofit fontScale="90000"/>
          </a:bodyPr>
          <a:lstStyle/>
          <a:p>
            <a:pPr algn="l"/>
            <a:r>
              <a:rPr lang="en-US" altLang="en-US" sz="3200"/>
              <a:t>Hierarchical inheritance:</a:t>
            </a:r>
            <a:br>
              <a:rPr lang="en-US" altLang="en-US" sz="3200"/>
            </a:br>
            <a:endParaRPr lang="en-US" altLang="en-US" sz="3200"/>
          </a:p>
        </p:txBody>
      </p:sp>
      <p:sp>
        <p:nvSpPr>
          <p:cNvPr id="9219" name="Content Placeholder 2">
            <a:extLst>
              <a:ext uri="{FF2B5EF4-FFF2-40B4-BE49-F238E27FC236}">
                <a16:creationId xmlns:a16="http://schemas.microsoft.com/office/drawing/2014/main" id="{1ED3D277-73CE-4A7B-824E-297B2CBB5B6E}"/>
              </a:ext>
            </a:extLst>
          </p:cNvPr>
          <p:cNvSpPr>
            <a:spLocks noGrp="1"/>
          </p:cNvSpPr>
          <p:nvPr>
            <p:ph idx="1"/>
          </p:nvPr>
        </p:nvSpPr>
        <p:spPr>
          <a:xfrm>
            <a:off x="457200" y="533400"/>
            <a:ext cx="8686800" cy="6324600"/>
          </a:xfrm>
        </p:spPr>
        <p:txBody>
          <a:bodyPr/>
          <a:lstStyle/>
          <a:p>
            <a:pPr marL="0" indent="0">
              <a:buNone/>
            </a:pPr>
            <a:r>
              <a:rPr lang="en-US" altLang="en-US" sz="2000" b="1" dirty="0"/>
              <a:t>One base class and multiple derived class, one –to-many relationship</a:t>
            </a:r>
          </a:p>
          <a:p>
            <a:pPr>
              <a:buFont typeface="Arial" panose="020B0604020202020204" pitchFamily="34" charset="0"/>
              <a:buNone/>
            </a:pPr>
            <a:endParaRPr lang="en-US" altLang="en-US" sz="2400" dirty="0"/>
          </a:p>
          <a:p>
            <a:pPr>
              <a:buFont typeface="Arial" panose="020B0604020202020204" pitchFamily="34" charset="0"/>
              <a:buNone/>
            </a:pPr>
            <a:r>
              <a:rPr lang="en-US" altLang="en-US" dirty="0"/>
              <a:t>						</a:t>
            </a:r>
          </a:p>
          <a:p>
            <a:pPr>
              <a:buFont typeface="Arial" panose="020B0604020202020204" pitchFamily="34" charset="0"/>
              <a:buNone/>
            </a:pPr>
            <a:r>
              <a:rPr lang="en-US" altLang="en-US" dirty="0"/>
              <a:t>				</a:t>
            </a:r>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endParaRPr lang="en-US" altLang="en-US" dirty="0"/>
          </a:p>
          <a:p>
            <a:pPr>
              <a:buFont typeface="Arial" panose="020B0604020202020204" pitchFamily="34" charset="0"/>
              <a:buNone/>
            </a:pPr>
            <a:r>
              <a:rPr lang="en-US" altLang="en-US" dirty="0"/>
              <a:t>						</a:t>
            </a:r>
          </a:p>
        </p:txBody>
      </p:sp>
      <p:cxnSp>
        <p:nvCxnSpPr>
          <p:cNvPr id="15" name="Straight Connector 14">
            <a:extLst>
              <a:ext uri="{FF2B5EF4-FFF2-40B4-BE49-F238E27FC236}">
                <a16:creationId xmlns:a16="http://schemas.microsoft.com/office/drawing/2014/main" id="{71E2619B-CB18-430C-81F8-95585B4BE0BE}"/>
              </a:ext>
            </a:extLst>
          </p:cNvPr>
          <p:cNvCxnSpPr/>
          <p:nvPr/>
        </p:nvCxnSpPr>
        <p:spPr>
          <a:xfrm>
            <a:off x="1371600" y="3200400"/>
            <a:ext cx="1676400" cy="158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20" name="Table 19">
            <a:extLst>
              <a:ext uri="{FF2B5EF4-FFF2-40B4-BE49-F238E27FC236}">
                <a16:creationId xmlns:a16="http://schemas.microsoft.com/office/drawing/2014/main" id="{EA5B22EC-A5A1-413F-92E2-34313FA44107}"/>
              </a:ext>
            </a:extLst>
          </p:cNvPr>
          <p:cNvGraphicFramePr>
            <a:graphicFrameLocks noGrp="1"/>
          </p:cNvGraphicFramePr>
          <p:nvPr/>
        </p:nvGraphicFramePr>
        <p:xfrm>
          <a:off x="6096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SBI</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=4.5}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21" name="Table 20">
            <a:extLst>
              <a:ext uri="{FF2B5EF4-FFF2-40B4-BE49-F238E27FC236}">
                <a16:creationId xmlns:a16="http://schemas.microsoft.com/office/drawing/2014/main" id="{7F55B18F-9249-41FE-8F0A-FB9EE412781D}"/>
              </a:ext>
            </a:extLst>
          </p:cNvPr>
          <p:cNvGraphicFramePr>
            <a:graphicFrameLocks noGrp="1"/>
          </p:cNvGraphicFramePr>
          <p:nvPr/>
        </p:nvGraphicFramePr>
        <p:xfrm>
          <a:off x="6096000" y="4648200"/>
          <a:ext cx="2362200" cy="152400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000">
                <a:tc>
                  <a:txBody>
                    <a:bodyPr/>
                    <a:lstStyle/>
                    <a:p>
                      <a:pPr algn="ctr"/>
                      <a:r>
                        <a:rPr lang="en-US" b="1" dirty="0"/>
                        <a:t>PNB</a:t>
                      </a:r>
                    </a:p>
                  </a:txBody>
                  <a:tcPr/>
                </a:tc>
                <a:extLst>
                  <a:ext uri="{0D108BD9-81ED-4DB2-BD59-A6C34878D82A}">
                    <a16:rowId xmlns:a16="http://schemas.microsoft.com/office/drawing/2014/main" val="10000"/>
                  </a:ext>
                </a:extLst>
              </a:tr>
              <a:tr h="508000">
                <a:tc>
                  <a:txBody>
                    <a:bodyPr/>
                    <a:lstStyle/>
                    <a:p>
                      <a:r>
                        <a:rPr lang="en-US" sz="1600" dirty="0"/>
                        <a:t>Private IFSC</a:t>
                      </a:r>
                      <a:r>
                        <a:rPr lang="en-US" sz="1600" baseline="0" dirty="0"/>
                        <a:t>Code</a:t>
                      </a:r>
                      <a:endParaRPr lang="en-US" sz="1600" dirty="0"/>
                    </a:p>
                  </a:txBody>
                  <a:tcPr/>
                </a:tc>
                <a:extLst>
                  <a:ext uri="{0D108BD9-81ED-4DB2-BD59-A6C34878D82A}">
                    <a16:rowId xmlns:a16="http://schemas.microsoft.com/office/drawing/2014/main" val="10001"/>
                  </a:ext>
                </a:extLst>
              </a:tr>
              <a:tr h="50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=5.5}</a:t>
                      </a:r>
                      <a:endParaRPr lang="en-US" sz="1600" dirty="0"/>
                    </a:p>
                  </a:txBody>
                  <a:tcPr/>
                </a:tc>
                <a:extLst>
                  <a:ext uri="{0D108BD9-81ED-4DB2-BD59-A6C34878D82A}">
                    <a16:rowId xmlns:a16="http://schemas.microsoft.com/office/drawing/2014/main" val="10002"/>
                  </a:ext>
                </a:extLst>
              </a:tr>
            </a:tbl>
          </a:graphicData>
        </a:graphic>
      </p:graphicFrame>
      <p:graphicFrame>
        <p:nvGraphicFramePr>
          <p:cNvPr id="10" name="Table 9">
            <a:extLst>
              <a:ext uri="{FF2B5EF4-FFF2-40B4-BE49-F238E27FC236}">
                <a16:creationId xmlns:a16="http://schemas.microsoft.com/office/drawing/2014/main" id="{BCF6E214-4068-4B3F-B275-9629D2B78BF6}"/>
              </a:ext>
            </a:extLst>
          </p:cNvPr>
          <p:cNvGraphicFramePr>
            <a:graphicFrameLocks noGrp="1"/>
          </p:cNvGraphicFramePr>
          <p:nvPr/>
        </p:nvGraphicFramePr>
        <p:xfrm>
          <a:off x="2895600" y="990600"/>
          <a:ext cx="2362200" cy="1595437"/>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20000"/>
                    </a:ext>
                  </a:extLst>
                </a:gridCol>
              </a:tblGrid>
              <a:tr h="508101">
                <a:tc>
                  <a:txBody>
                    <a:bodyPr/>
                    <a:lstStyle/>
                    <a:p>
                      <a:pPr algn="ctr"/>
                      <a:r>
                        <a:rPr lang="en-US" sz="1800" b="1" dirty="0"/>
                        <a:t>Bank</a:t>
                      </a:r>
                    </a:p>
                  </a:txBody>
                  <a:tcPr marT="45729" marB="45729"/>
                </a:tc>
                <a:extLst>
                  <a:ext uri="{0D108BD9-81ED-4DB2-BD59-A6C34878D82A}">
                    <a16:rowId xmlns:a16="http://schemas.microsoft.com/office/drawing/2014/main" val="10000"/>
                  </a:ext>
                </a:extLst>
              </a:tr>
              <a:tr h="508101">
                <a:tc>
                  <a:txBody>
                    <a:bodyPr/>
                    <a:lstStyle/>
                    <a:p>
                      <a:r>
                        <a:rPr lang="en-US" sz="1600" dirty="0"/>
                        <a:t>rateofInterest</a:t>
                      </a:r>
                      <a:r>
                        <a:rPr lang="en-US" sz="1600" baseline="0" dirty="0"/>
                        <a:t> </a:t>
                      </a:r>
                      <a:endParaRPr lang="en-US" sz="1600" dirty="0"/>
                    </a:p>
                  </a:txBody>
                  <a:tcPr marT="45729" marB="45729"/>
                </a:tc>
                <a:extLst>
                  <a:ext uri="{0D108BD9-81ED-4DB2-BD59-A6C34878D82A}">
                    <a16:rowId xmlns:a16="http://schemas.microsoft.com/office/drawing/2014/main" val="10001"/>
                  </a:ext>
                </a:extLst>
              </a:tr>
              <a:tr h="57923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Bank(){rateofInterest</a:t>
                      </a:r>
                      <a:r>
                        <a:rPr lang="en-US" sz="1600" baseline="0" dirty="0"/>
                        <a:t>=0}</a:t>
                      </a:r>
                      <a:endParaRPr lang="en-US" sz="1600" dirty="0"/>
                    </a:p>
                    <a:p>
                      <a:endParaRPr lang="en-US" sz="1600" dirty="0"/>
                    </a:p>
                  </a:txBody>
                  <a:tcPr marT="45729" marB="45729"/>
                </a:tc>
                <a:extLst>
                  <a:ext uri="{0D108BD9-81ED-4DB2-BD59-A6C34878D82A}">
                    <a16:rowId xmlns:a16="http://schemas.microsoft.com/office/drawing/2014/main" val="10002"/>
                  </a:ext>
                </a:extLst>
              </a:tr>
            </a:tbl>
          </a:graphicData>
        </a:graphic>
      </p:graphicFrame>
      <p:cxnSp>
        <p:nvCxnSpPr>
          <p:cNvPr id="13" name="Straight Arrow Connector 12">
            <a:extLst>
              <a:ext uri="{FF2B5EF4-FFF2-40B4-BE49-F238E27FC236}">
                <a16:creationId xmlns:a16="http://schemas.microsoft.com/office/drawing/2014/main" id="{DAF67BBC-60B2-4208-AE09-DC42F869C45D}"/>
              </a:ext>
            </a:extLst>
          </p:cNvPr>
          <p:cNvCxnSpPr/>
          <p:nvPr/>
        </p:nvCxnSpPr>
        <p:spPr>
          <a:xfrm rot="5400000">
            <a:off x="3658394" y="2894806"/>
            <a:ext cx="6096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A3AB3D-099B-4BB4-8D4E-6B5246518FA9}"/>
              </a:ext>
            </a:extLst>
          </p:cNvPr>
          <p:cNvCxnSpPr/>
          <p:nvPr/>
        </p:nvCxnSpPr>
        <p:spPr>
          <a:xfrm>
            <a:off x="1143000" y="3352800"/>
            <a:ext cx="64770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7FCCFA4-AF50-4D47-9C37-0C08BC7CAF3A}"/>
              </a:ext>
            </a:extLst>
          </p:cNvPr>
          <p:cNvCxnSpPr/>
          <p:nvPr/>
        </p:nvCxnSpPr>
        <p:spPr>
          <a:xfrm rot="5400000">
            <a:off x="495301" y="4000500"/>
            <a:ext cx="1295400" cy="3175"/>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D626F4-AB53-4BFD-8987-AEE2CDC47A78}"/>
              </a:ext>
            </a:extLst>
          </p:cNvPr>
          <p:cNvCxnSpPr/>
          <p:nvPr/>
        </p:nvCxnSpPr>
        <p:spPr>
          <a:xfrm rot="5400000">
            <a:off x="6973094" y="3999706"/>
            <a:ext cx="1295400" cy="1588"/>
          </a:xfrm>
          <a:prstGeom prst="straightConnector1">
            <a:avLst/>
          </a:prstGeom>
          <a:ln w="34925" cmpd="sng">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80F87604-586C-446D-BE87-89ACE10BC602}"/>
              </a:ext>
            </a:extLst>
          </p:cNvPr>
          <p:cNvSpPr>
            <a:spLocks noGrp="1"/>
          </p:cNvSpPr>
          <p:nvPr>
            <p:ph type="title"/>
          </p:nvPr>
        </p:nvSpPr>
        <p:spPr/>
        <p:txBody>
          <a:bodyPr/>
          <a:lstStyle/>
          <a:p>
            <a:pPr algn="l"/>
            <a:r>
              <a:rPr lang="en-US" altLang="en-US" sz="3600"/>
              <a:t>Important Notes:-</a:t>
            </a:r>
          </a:p>
        </p:txBody>
      </p:sp>
      <p:sp>
        <p:nvSpPr>
          <p:cNvPr id="10243" name="Content Placeholder 2">
            <a:extLst>
              <a:ext uri="{FF2B5EF4-FFF2-40B4-BE49-F238E27FC236}">
                <a16:creationId xmlns:a16="http://schemas.microsoft.com/office/drawing/2014/main" id="{2DA96B94-3C4C-49F0-BD6A-B388F55112D0}"/>
              </a:ext>
            </a:extLst>
          </p:cNvPr>
          <p:cNvSpPr>
            <a:spLocks noGrp="1"/>
          </p:cNvSpPr>
          <p:nvPr>
            <p:ph idx="1"/>
          </p:nvPr>
        </p:nvSpPr>
        <p:spPr>
          <a:xfrm>
            <a:off x="609600" y="1143000"/>
            <a:ext cx="8229600" cy="4906963"/>
          </a:xfrm>
        </p:spPr>
        <p:txBody>
          <a:bodyPr/>
          <a:lstStyle/>
          <a:p>
            <a:pPr marL="0" indent="0" algn="just">
              <a:buNone/>
            </a:pPr>
            <a:endParaRPr lang="en-US" altLang="en-US" sz="2400" dirty="0"/>
          </a:p>
          <a:p>
            <a:pPr marL="0" indent="0" algn="just">
              <a:buNone/>
            </a:pPr>
            <a:r>
              <a:rPr lang="en-US" altLang="en-US" sz="2400" dirty="0"/>
              <a:t>Default parent class constructor automatically called by child class but for calling  parameterized constructor of base class we need to use super keyword.</a:t>
            </a:r>
          </a:p>
          <a:p>
            <a:pPr marL="0" indent="0">
              <a:buNone/>
            </a:pPr>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23AC5C5-4544-42DF-B29A-E36B919830C9}"/>
              </a:ext>
            </a:extLst>
          </p:cNvPr>
          <p:cNvSpPr>
            <a:spLocks noGrp="1"/>
          </p:cNvSpPr>
          <p:nvPr>
            <p:ph type="title"/>
          </p:nvPr>
        </p:nvSpPr>
        <p:spPr/>
        <p:txBody>
          <a:bodyPr/>
          <a:lstStyle/>
          <a:p>
            <a:pPr eaLnBrk="1" hangingPunct="1"/>
            <a:r>
              <a:rPr lang="en-US" altLang="en-US"/>
              <a:t>Super keyword</a:t>
            </a:r>
          </a:p>
        </p:txBody>
      </p:sp>
      <p:sp>
        <p:nvSpPr>
          <p:cNvPr id="11267" name="Content Placeholder 2">
            <a:extLst>
              <a:ext uri="{FF2B5EF4-FFF2-40B4-BE49-F238E27FC236}">
                <a16:creationId xmlns:a16="http://schemas.microsoft.com/office/drawing/2014/main" id="{8A039F69-501A-4AF1-94CA-BFFB057BC566}"/>
              </a:ext>
            </a:extLst>
          </p:cNvPr>
          <p:cNvSpPr>
            <a:spLocks noGrp="1"/>
          </p:cNvSpPr>
          <p:nvPr>
            <p:ph idx="1"/>
          </p:nvPr>
        </p:nvSpPr>
        <p:spPr>
          <a:xfrm>
            <a:off x="457200" y="1143000"/>
            <a:ext cx="8229600" cy="4983163"/>
          </a:xfrm>
        </p:spPr>
        <p:txBody>
          <a:bodyPr/>
          <a:lstStyle/>
          <a:p>
            <a:pPr algn="just" eaLnBrk="1" hangingPunct="1"/>
            <a:r>
              <a:rPr lang="en-US" altLang="en-US" sz="2800" dirty="0"/>
              <a:t>super keyword can be used to access the immediate parent class constructor.</a:t>
            </a:r>
          </a:p>
          <a:p>
            <a:pPr algn="just" eaLnBrk="1" hangingPunct="1"/>
            <a:r>
              <a:rPr lang="en-US" altLang="en-US" sz="2800" dirty="0"/>
              <a:t>super keyword can be used to invoke immediate parent class members and methods. </a:t>
            </a:r>
          </a:p>
          <a:p>
            <a:pPr algn="just" eaLnBrk="1" hangingPunct="1"/>
            <a:r>
              <a:rPr lang="en-US" altLang="en-US" sz="2800" dirty="0"/>
              <a:t>In some scenario when a derived class and base class has same data members or methods, in that case super keyword also used.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7024E9C-5A9C-43A3-B82D-D96E48418479}"/>
              </a:ext>
            </a:extLst>
          </p:cNvPr>
          <p:cNvSpPr>
            <a:spLocks noGrp="1"/>
          </p:cNvSpPr>
          <p:nvPr>
            <p:ph type="title"/>
          </p:nvPr>
        </p:nvSpPr>
        <p:spPr/>
        <p:txBody>
          <a:bodyPr/>
          <a:lstStyle/>
          <a:p>
            <a:r>
              <a:rPr lang="en-US" altLang="en-US"/>
              <a:t>interface</a:t>
            </a:r>
          </a:p>
        </p:txBody>
      </p:sp>
      <p:sp>
        <p:nvSpPr>
          <p:cNvPr id="14339" name="Content Placeholder 2">
            <a:extLst>
              <a:ext uri="{FF2B5EF4-FFF2-40B4-BE49-F238E27FC236}">
                <a16:creationId xmlns:a16="http://schemas.microsoft.com/office/drawing/2014/main" id="{DFEBD2B4-3E85-4C6A-B3F9-584931A245B9}"/>
              </a:ext>
            </a:extLst>
          </p:cNvPr>
          <p:cNvSpPr>
            <a:spLocks noGrp="1"/>
          </p:cNvSpPr>
          <p:nvPr>
            <p:ph idx="1"/>
          </p:nvPr>
        </p:nvSpPr>
        <p:spPr>
          <a:xfrm>
            <a:off x="381000" y="1143000"/>
            <a:ext cx="8229600" cy="5715000"/>
          </a:xfrm>
        </p:spPr>
        <p:txBody>
          <a:bodyPr>
            <a:normAutofit lnSpcReduction="10000"/>
          </a:bodyPr>
          <a:lstStyle/>
          <a:p>
            <a:r>
              <a:rPr lang="en-US" altLang="en-US" sz="2400"/>
              <a:t>Collection of abstract methods.</a:t>
            </a:r>
          </a:p>
          <a:p>
            <a:r>
              <a:rPr lang="en-US" altLang="en-US" sz="2400"/>
              <a:t>Use keyword interface</a:t>
            </a:r>
          </a:p>
          <a:p>
            <a:r>
              <a:rPr lang="en-US" altLang="en-US" sz="2400"/>
              <a:t>Achieve multiple inheritance</a:t>
            </a:r>
          </a:p>
          <a:p>
            <a:r>
              <a:rPr lang="en-US" altLang="en-US" sz="2400"/>
              <a:t>Use implements keyword for calling in derive class</a:t>
            </a:r>
          </a:p>
          <a:p>
            <a:pPr>
              <a:buFont typeface="Arial" panose="020B0604020202020204" pitchFamily="34" charset="0"/>
              <a:buNone/>
            </a:pPr>
            <a:r>
              <a:rPr lang="en-US" altLang="en-US" sz="2400"/>
              <a:t>Syntax:</a:t>
            </a:r>
            <a:endParaRPr lang="en-US" altLang="en-US"/>
          </a:p>
          <a:p>
            <a:pPr>
              <a:buFont typeface="Arial" panose="020B0604020202020204" pitchFamily="34" charset="0"/>
              <a:buNone/>
            </a:pPr>
            <a:r>
              <a:rPr lang="en-US" altLang="en-US" sz="2000"/>
              <a:t>interfcae Bank</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class  SBI implements Bank {</a:t>
            </a:r>
          </a:p>
          <a:p>
            <a:pPr>
              <a:buFont typeface="Arial" panose="020B0604020202020204" pitchFamily="34" charset="0"/>
              <a:buNone/>
            </a:pPr>
            <a:r>
              <a:rPr lang="en-US" altLang="en-US" sz="2000"/>
              <a:t> int rateOfInterest()</a:t>
            </a:r>
          </a:p>
          <a:p>
            <a:pPr>
              <a:buFont typeface="Arial" panose="020B0604020202020204" pitchFamily="34" charset="0"/>
              <a:buNone/>
            </a:pPr>
            <a:r>
              <a:rPr lang="en-US" altLang="en-US" sz="2000"/>
              <a:t>{ </a:t>
            </a:r>
          </a:p>
          <a:p>
            <a:pPr>
              <a:buFont typeface="Arial" panose="020B0604020202020204" pitchFamily="34" charset="0"/>
              <a:buNone/>
            </a:pPr>
            <a:r>
              <a:rPr lang="en-US" altLang="en-US" sz="2000"/>
              <a:t>retutn 5;</a:t>
            </a:r>
          </a:p>
          <a:p>
            <a:pPr>
              <a:buFont typeface="Arial" panose="020B0604020202020204" pitchFamily="34" charset="0"/>
              <a:buNone/>
            </a:pPr>
            <a:r>
              <a:rPr lang="en-US" altLang="en-US" sz="2000"/>
              <a:t>}</a:t>
            </a:r>
          </a:p>
          <a:p>
            <a:pPr>
              <a:buFont typeface="Arial" panose="020B0604020202020204" pitchFamily="34" charset="0"/>
              <a:buNone/>
            </a:pPr>
            <a:r>
              <a:rPr lang="en-US" altLang="en-US" sz="2000"/>
              <a:t>}</a:t>
            </a:r>
          </a:p>
          <a:p>
            <a:pPr>
              <a:buFont typeface="Arial" panose="020B0604020202020204" pitchFamily="34" charset="0"/>
              <a:buNone/>
            </a:pPr>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3933825"/>
            <a:ext cx="7154862" cy="1476375"/>
          </a:xfrm>
        </p:spPr>
        <p:txBody>
          <a:bodyPr rtlCol="0">
            <a:noAutofit/>
          </a:bodyPr>
          <a:lstStyle/>
          <a:p>
            <a:pPr eaLnBrk="1" fontAlgn="auto" hangingPunct="1">
              <a:spcAft>
                <a:spcPts val="0"/>
              </a:spcAft>
              <a:defRPr/>
            </a:pPr>
            <a:br>
              <a:rPr lang="en-US" sz="3600" dirty="0">
                <a:solidFill>
                  <a:srgbClr val="C00000"/>
                </a:solidFill>
              </a:rPr>
            </a:br>
            <a:endParaRPr lang="en-IN" sz="1400" dirty="0">
              <a:solidFill>
                <a:schemeClr val="tx1">
                  <a:lumMod val="95000"/>
                  <a:lumOff val="5000"/>
                </a:schemeClr>
              </a:solidFill>
            </a:endParaRPr>
          </a:p>
        </p:txBody>
      </p:sp>
      <p:cxnSp>
        <p:nvCxnSpPr>
          <p:cNvPr id="4" name="Straight Connector 3"/>
          <p:cNvCxnSpPr/>
          <p:nvPr/>
        </p:nvCxnSpPr>
        <p:spPr>
          <a:xfrm>
            <a:off x="755650" y="4076700"/>
            <a:ext cx="7056438" cy="0"/>
          </a:xfrm>
          <a:prstGeom prst="line">
            <a:avLst/>
          </a:prstGeom>
        </p:spPr>
        <p:style>
          <a:lnRef idx="3">
            <a:schemeClr val="accent6"/>
          </a:lnRef>
          <a:fillRef idx="0">
            <a:schemeClr val="accent6"/>
          </a:fillRef>
          <a:effectRef idx="2">
            <a:schemeClr val="accent6"/>
          </a:effectRef>
          <a:fontRef idx="minor">
            <a:schemeClr val="tx1"/>
          </a:fontRef>
        </p:style>
      </p:cxnSp>
      <p:graphicFrame>
        <p:nvGraphicFramePr>
          <p:cNvPr id="37892" name="Object 4"/>
          <p:cNvGraphicFramePr>
            <a:graphicFrameLocks noChangeAspect="1"/>
          </p:cNvGraphicFramePr>
          <p:nvPr/>
        </p:nvGraphicFramePr>
        <p:xfrm>
          <a:off x="7391400" y="85725"/>
          <a:ext cx="1676400" cy="679450"/>
        </p:xfrm>
        <a:graphic>
          <a:graphicData uri="http://schemas.openxmlformats.org/presentationml/2006/ole">
            <mc:AlternateContent xmlns:mc="http://schemas.openxmlformats.org/markup-compatibility/2006">
              <mc:Choice xmlns:v="urn:schemas-microsoft-com:vml" Requires="v">
                <p:oleObj spid="_x0000_s19613" r:id="rId3" imgW="13937020" imgH="5409524" progId="">
                  <p:embed/>
                </p:oleObj>
              </mc:Choice>
              <mc:Fallback>
                <p:oleObj r:id="rId3" imgW="13937020" imgH="540952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85725"/>
                        <a:ext cx="16764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789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5650" y="636588"/>
            <a:ext cx="1808163" cy="32972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Title 1"/>
          <p:cNvSpPr txBox="1">
            <a:spLocks/>
          </p:cNvSpPr>
          <p:nvPr/>
        </p:nvSpPr>
        <p:spPr>
          <a:xfrm>
            <a:off x="1952625" y="5957888"/>
            <a:ext cx="7156450" cy="11430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fontAlgn="auto">
              <a:spcAft>
                <a:spcPts val="0"/>
              </a:spcAft>
              <a:defRPr/>
            </a:pPr>
            <a:endParaRPr lang="en-IN" sz="1400" dirty="0">
              <a:solidFill>
                <a:schemeClr val="tx1">
                  <a:lumMod val="65000"/>
                  <a:lumOff val="35000"/>
                </a:schemeClr>
              </a:solidFill>
            </a:endParaRPr>
          </a:p>
        </p:txBody>
      </p:sp>
      <p:sp>
        <p:nvSpPr>
          <p:cNvPr id="37895" name="Date Placeholder 3"/>
          <p:cNvSpPr>
            <a:spLocks noGrp="1"/>
          </p:cNvSpPr>
          <p:nvPr>
            <p:ph type="dt" sz="quarter" idx="4294967295"/>
          </p:nvPr>
        </p:nvSpPr>
        <p:spPr bwMode="auto">
          <a:xfrm>
            <a:off x="179388" y="6519863"/>
            <a:ext cx="512286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fontAlgn="base" hangingPunct="1">
              <a:spcBef>
                <a:spcPct val="0"/>
              </a:spcBef>
              <a:spcAft>
                <a:spcPct val="0"/>
              </a:spcAft>
              <a:buFontTx/>
              <a:buNone/>
            </a:pPr>
            <a:endParaRPr lang="en-IN" altLang="en-US" sz="1400" dirty="0">
              <a:solidFill>
                <a:srgbClr val="898989"/>
              </a:solidFill>
              <a:latin typeface="Tahoma" pitchFamily="34" charset="0"/>
            </a:endParaRPr>
          </a:p>
        </p:txBody>
      </p:sp>
    </p:spTree>
    <p:extLst>
      <p:ext uri="{BB962C8B-B14F-4D97-AF65-F5344CB8AC3E}">
        <p14:creationId xmlns:p14="http://schemas.microsoft.com/office/powerpoint/2010/main" val="250790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AFF4-562C-4F48-BE29-6AE00F4742A5}"/>
              </a:ext>
            </a:extLst>
          </p:cNvPr>
          <p:cNvSpPr>
            <a:spLocks noGrp="1"/>
          </p:cNvSpPr>
          <p:nvPr>
            <p:ph type="title"/>
          </p:nvPr>
        </p:nvSpPr>
        <p:spPr/>
        <p:txBody>
          <a:bodyPr rtlCol="0">
            <a:normAutofit fontScale="90000"/>
          </a:bodyPr>
          <a:lstStyle/>
          <a:p>
            <a:pPr algn="l" eaLnBrk="1" fontAlgn="auto" hangingPunct="1">
              <a:spcAft>
                <a:spcPts val="0"/>
              </a:spcAft>
              <a:defRPr/>
            </a:pPr>
            <a:r>
              <a:rPr lang="en-US" dirty="0"/>
              <a:t>		</a:t>
            </a:r>
            <a:br>
              <a:rPr lang="en-US" dirty="0"/>
            </a:br>
            <a:r>
              <a:rPr lang="en-US" dirty="0"/>
              <a:t>Data types in Java </a:t>
            </a:r>
            <a:br>
              <a:rPr lang="en-US" dirty="0"/>
            </a:br>
            <a:endParaRPr lang="en-US" dirty="0"/>
          </a:p>
        </p:txBody>
      </p:sp>
      <p:sp>
        <p:nvSpPr>
          <p:cNvPr id="48131" name="Text Placeholder 3">
            <a:extLst>
              <a:ext uri="{FF2B5EF4-FFF2-40B4-BE49-F238E27FC236}">
                <a16:creationId xmlns:a16="http://schemas.microsoft.com/office/drawing/2014/main" id="{FD5BDAF6-96D0-4711-A9E2-AA8B42105910}"/>
              </a:ext>
            </a:extLst>
          </p:cNvPr>
          <p:cNvSpPr>
            <a:spLocks noGrp="1"/>
          </p:cNvSpPr>
          <p:nvPr>
            <p:ph type="body" idx="1"/>
          </p:nvPr>
        </p:nvSpPr>
        <p:spPr/>
        <p:txBody>
          <a:bodyPr/>
          <a:lstStyle/>
          <a:p>
            <a:pPr eaLnBrk="1" hangingPunct="1"/>
            <a:r>
              <a:rPr lang="en-US" altLang="en-US"/>
              <a:t>Primitive</a:t>
            </a:r>
          </a:p>
        </p:txBody>
      </p:sp>
      <p:sp>
        <p:nvSpPr>
          <p:cNvPr id="48132" name="Content Placeholder 2">
            <a:extLst>
              <a:ext uri="{FF2B5EF4-FFF2-40B4-BE49-F238E27FC236}">
                <a16:creationId xmlns:a16="http://schemas.microsoft.com/office/drawing/2014/main" id="{B8BB13F2-4E54-4812-8E90-E95DD13B8812}"/>
              </a:ext>
            </a:extLst>
          </p:cNvPr>
          <p:cNvSpPr>
            <a:spLocks noGrp="1"/>
          </p:cNvSpPr>
          <p:nvPr>
            <p:ph sz="half" idx="2"/>
          </p:nvPr>
        </p:nvSpPr>
        <p:spPr/>
        <p:txBody>
          <a:bodyPr/>
          <a:lstStyle/>
          <a:p>
            <a:pPr eaLnBrk="1" hangingPunct="1"/>
            <a:r>
              <a:rPr lang="en-US" altLang="en-US" dirty="0" err="1"/>
              <a:t>boolean</a:t>
            </a:r>
            <a:r>
              <a:rPr lang="en-US" altLang="en-US" dirty="0"/>
              <a:t>			</a:t>
            </a:r>
          </a:p>
          <a:p>
            <a:pPr eaLnBrk="1" hangingPunct="1"/>
            <a:r>
              <a:rPr lang="en-US" altLang="en-US" dirty="0"/>
              <a:t>byte</a:t>
            </a:r>
          </a:p>
          <a:p>
            <a:pPr eaLnBrk="1" hangingPunct="1"/>
            <a:r>
              <a:rPr lang="en-US" altLang="en-US" dirty="0"/>
              <a:t>short</a:t>
            </a:r>
          </a:p>
          <a:p>
            <a:pPr eaLnBrk="1" hangingPunct="1"/>
            <a:r>
              <a:rPr lang="en-US" altLang="en-US" dirty="0"/>
              <a:t>int</a:t>
            </a:r>
          </a:p>
          <a:p>
            <a:pPr eaLnBrk="1" hangingPunct="1"/>
            <a:r>
              <a:rPr lang="en-US" altLang="en-US" dirty="0"/>
              <a:t>long</a:t>
            </a:r>
          </a:p>
          <a:p>
            <a:pPr eaLnBrk="1" hangingPunct="1"/>
            <a:r>
              <a:rPr lang="en-US" altLang="en-US" dirty="0"/>
              <a:t>char</a:t>
            </a:r>
          </a:p>
          <a:p>
            <a:pPr eaLnBrk="1" hangingPunct="1"/>
            <a:r>
              <a:rPr lang="en-US" altLang="en-US" dirty="0"/>
              <a:t>float</a:t>
            </a:r>
          </a:p>
          <a:p>
            <a:pPr eaLnBrk="1" hangingPunct="1"/>
            <a:r>
              <a:rPr lang="en-US" altLang="en-US" dirty="0"/>
              <a:t>double</a:t>
            </a:r>
          </a:p>
          <a:p>
            <a:pPr eaLnBrk="1" hangingPunct="1"/>
            <a:endParaRPr lang="en-US" altLang="en-US" dirty="0"/>
          </a:p>
        </p:txBody>
      </p:sp>
      <p:sp>
        <p:nvSpPr>
          <p:cNvPr id="48133" name="Text Placeholder 4">
            <a:extLst>
              <a:ext uri="{FF2B5EF4-FFF2-40B4-BE49-F238E27FC236}">
                <a16:creationId xmlns:a16="http://schemas.microsoft.com/office/drawing/2014/main" id="{86850E4B-E1E3-4C2E-B7EC-E7E18C80EE4B}"/>
              </a:ext>
            </a:extLst>
          </p:cNvPr>
          <p:cNvSpPr>
            <a:spLocks noGrp="1"/>
          </p:cNvSpPr>
          <p:nvPr>
            <p:ph type="body" sz="quarter" idx="3"/>
          </p:nvPr>
        </p:nvSpPr>
        <p:spPr/>
        <p:txBody>
          <a:bodyPr/>
          <a:lstStyle/>
          <a:p>
            <a:pPr eaLnBrk="1" hangingPunct="1"/>
            <a:r>
              <a:rPr lang="en-US" altLang="en-US"/>
              <a:t>	Non primitive </a:t>
            </a:r>
          </a:p>
        </p:txBody>
      </p:sp>
      <p:sp>
        <p:nvSpPr>
          <p:cNvPr id="48134" name="Content Placeholder 5">
            <a:extLst>
              <a:ext uri="{FF2B5EF4-FFF2-40B4-BE49-F238E27FC236}">
                <a16:creationId xmlns:a16="http://schemas.microsoft.com/office/drawing/2014/main" id="{11E6F02D-9426-4A3B-9F1D-B286995D592F}"/>
              </a:ext>
            </a:extLst>
          </p:cNvPr>
          <p:cNvSpPr>
            <a:spLocks noGrp="1"/>
          </p:cNvSpPr>
          <p:nvPr>
            <p:ph sz="quarter" idx="4"/>
          </p:nvPr>
        </p:nvSpPr>
        <p:spPr/>
        <p:txBody>
          <a:bodyPr/>
          <a:lstStyle/>
          <a:p>
            <a:pPr eaLnBrk="1" hangingPunct="1"/>
            <a:r>
              <a:rPr lang="en-US" altLang="en-US"/>
              <a:t>String</a:t>
            </a:r>
          </a:p>
          <a:p>
            <a:pPr eaLnBrk="1" hangingPunct="1"/>
            <a:r>
              <a:rPr lang="en-US" altLang="en-US"/>
              <a:t>Array</a:t>
            </a:r>
          </a:p>
          <a:p>
            <a:pPr eaLnBrk="1" hangingPunct="1"/>
            <a:r>
              <a:rPr lang="en-US" altLang="en-US"/>
              <a:t>Class</a:t>
            </a:r>
          </a:p>
          <a:p>
            <a:pPr eaLnBrk="1" hangingPunct="1"/>
            <a:r>
              <a:rPr lang="en-US" altLang="en-US"/>
              <a:t>Interface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73D05B8-64EC-459E-9BFB-EEA52CAA7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404" y="2057400"/>
            <a:ext cx="7754208" cy="3962400"/>
          </a:xfrm>
          <a:prstGeom prst="rect">
            <a:avLst/>
          </a:prstGeom>
        </p:spPr>
      </p:pic>
      <p:sp>
        <p:nvSpPr>
          <p:cNvPr id="15" name="TextBox 14">
            <a:extLst>
              <a:ext uri="{FF2B5EF4-FFF2-40B4-BE49-F238E27FC236}">
                <a16:creationId xmlns:a16="http://schemas.microsoft.com/office/drawing/2014/main" id="{03E8FFAC-ACC8-457E-B903-3354447A32D2}"/>
              </a:ext>
            </a:extLst>
          </p:cNvPr>
          <p:cNvSpPr txBox="1"/>
          <p:nvPr/>
        </p:nvSpPr>
        <p:spPr>
          <a:xfrm>
            <a:off x="0" y="838200"/>
            <a:ext cx="8964825" cy="954107"/>
          </a:xfrm>
          <a:prstGeom prst="rect">
            <a:avLst/>
          </a:prstGeom>
          <a:noFill/>
        </p:spPr>
        <p:txBody>
          <a:bodyPr wrap="square" rtlCol="0">
            <a:spAutoFit/>
          </a:bodyPr>
          <a:lstStyle/>
          <a:p>
            <a:r>
              <a:rPr lang="en-US" sz="2800" dirty="0">
                <a:solidFill>
                  <a:schemeClr val="tx2"/>
                </a:solidFill>
              </a:rPr>
              <a:t>A </a:t>
            </a:r>
            <a:r>
              <a:rPr lang="en-US" sz="2800" b="1" dirty="0">
                <a:solidFill>
                  <a:schemeClr val="tx2"/>
                </a:solidFill>
              </a:rPr>
              <a:t>Wrapper class </a:t>
            </a:r>
            <a:r>
              <a:rPr lang="en-US" sz="2800" dirty="0">
                <a:solidFill>
                  <a:schemeClr val="tx2"/>
                </a:solidFill>
              </a:rPr>
              <a:t>is a class whose object wraps or contains</a:t>
            </a:r>
          </a:p>
          <a:p>
            <a:r>
              <a:rPr lang="en-US" sz="2800" dirty="0">
                <a:solidFill>
                  <a:schemeClr val="tx2"/>
                </a:solidFill>
              </a:rPr>
              <a:t> primitive data types.</a:t>
            </a:r>
          </a:p>
        </p:txBody>
      </p:sp>
    </p:spTree>
    <p:extLst>
      <p:ext uri="{BB962C8B-B14F-4D97-AF65-F5344CB8AC3E}">
        <p14:creationId xmlns:p14="http://schemas.microsoft.com/office/powerpoint/2010/main" val="4188433741"/>
      </p:ext>
    </p:extLst>
  </p:cSld>
  <p:clrMapOvr>
    <a:masterClrMapping/>
  </p:clrMapOvr>
</p:sld>
</file>

<file path=ppt/theme/theme1.xml><?xml version="1.0" encoding="utf-8"?>
<a:theme xmlns:a="http://schemas.openxmlformats.org/drawingml/2006/main" name="Lpu theme final with copyright(S)">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Lpu theme final with copyright(S)</Template>
  <TotalTime>6219</TotalTime>
  <Words>3502</Words>
  <Application>Microsoft Office PowerPoint</Application>
  <PresentationFormat>On-screen Show (4:3)</PresentationFormat>
  <Paragraphs>671</Paragraphs>
  <Slides>75</Slides>
  <Notes>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0</vt:i4>
      </vt:variant>
      <vt:variant>
        <vt:lpstr>Slide Titles</vt:lpstr>
      </vt:variant>
      <vt:variant>
        <vt:i4>75</vt:i4>
      </vt:variant>
    </vt:vector>
  </HeadingPairs>
  <TitlesOfParts>
    <vt:vector size="87" baseType="lpstr">
      <vt:lpstr>Arial</vt:lpstr>
      <vt:lpstr>Arial</vt:lpstr>
      <vt:lpstr>Arial Rounded MT Bold</vt:lpstr>
      <vt:lpstr>Calibri</vt:lpstr>
      <vt:lpstr>Courier New</vt:lpstr>
      <vt:lpstr>Lucida Console</vt:lpstr>
      <vt:lpstr>Segoe UI</vt:lpstr>
      <vt:lpstr>Tahoma</vt:lpstr>
      <vt:lpstr>times new roman</vt:lpstr>
      <vt:lpstr>verdana</vt:lpstr>
      <vt:lpstr>Wingdings</vt:lpstr>
      <vt:lpstr>Lpu theme final with copyright(S)</vt:lpstr>
      <vt:lpstr>PowerPoint Presentation</vt:lpstr>
      <vt:lpstr>Introduction about the java programming development tools</vt:lpstr>
      <vt:lpstr>PowerPoint Presentation</vt:lpstr>
      <vt:lpstr>PowerPoint Presentation</vt:lpstr>
      <vt:lpstr>PowerPoint Presentation</vt:lpstr>
      <vt:lpstr>Java keywords: reserve words</vt:lpstr>
      <vt:lpstr>Variables:</vt:lpstr>
      <vt:lpstr>   Data types in Java  </vt:lpstr>
      <vt:lpstr>PowerPoint Presentation</vt:lpstr>
      <vt:lpstr>Operators</vt:lpstr>
      <vt:lpstr>PowerPoint Presentation</vt:lpstr>
      <vt:lpstr>Arithmetic operators</vt:lpstr>
      <vt:lpstr> Assignment Operators </vt:lpstr>
      <vt:lpstr>Comparison operators</vt:lpstr>
      <vt:lpstr> Logical operators </vt:lpstr>
      <vt:lpstr> Bitwise operators </vt:lpstr>
      <vt:lpstr> Unary Operators in Java </vt:lpstr>
      <vt:lpstr> Ternary Operator </vt:lpstr>
      <vt:lpstr>Control Statements:</vt:lpstr>
      <vt:lpstr>if/else constructs</vt:lpstr>
      <vt:lpstr>switch statement</vt:lpstr>
      <vt:lpstr> looping controls, nested loops </vt:lpstr>
      <vt:lpstr>Enhanced For loop</vt:lpstr>
      <vt:lpstr>Example:</vt:lpstr>
      <vt:lpstr>inner and nested classes</vt:lpstr>
      <vt:lpstr>PowerPoint Presentation</vt:lpstr>
      <vt:lpstr>Difference between Normal inner class and Static nested class </vt:lpstr>
      <vt:lpstr>Array</vt:lpstr>
      <vt:lpstr>PowerPoint Presentation</vt:lpstr>
      <vt:lpstr>PowerPoint Presentation</vt:lpstr>
      <vt:lpstr>Single Dimensional Array</vt:lpstr>
      <vt:lpstr>PowerPoint Presentation</vt:lpstr>
      <vt:lpstr>Examples</vt:lpstr>
      <vt:lpstr>Array length  </vt:lpstr>
      <vt:lpstr>Two-dimensional arrays  </vt:lpstr>
      <vt:lpstr>Jagged array</vt:lpstr>
      <vt:lpstr> String Class</vt:lpstr>
      <vt:lpstr>string is immutable in java:</vt:lpstr>
      <vt:lpstr>Methods in String class:</vt:lpstr>
      <vt:lpstr>length(), charAt()</vt:lpstr>
      <vt:lpstr>Substring()</vt:lpstr>
      <vt:lpstr>Concatenation()</vt:lpstr>
      <vt:lpstr>PowerPoint Presentation</vt:lpstr>
      <vt:lpstr>indexOf()</vt:lpstr>
      <vt:lpstr>equals()/equalsIgnoreCase()</vt:lpstr>
      <vt:lpstr>  Difference between == and .equals() method in Java </vt:lpstr>
      <vt:lpstr>compareTo()</vt:lpstr>
      <vt:lpstr>Comparison Examples</vt:lpstr>
      <vt:lpstr>Methods — Changing Case</vt:lpstr>
      <vt:lpstr>trim()</vt:lpstr>
      <vt:lpstr>replace()</vt:lpstr>
      <vt:lpstr>replaceAll()</vt:lpstr>
      <vt:lpstr>PowerPoint Presentation</vt:lpstr>
      <vt:lpstr>StringBuffer class </vt:lpstr>
      <vt:lpstr>PowerPoint Presentation</vt:lpstr>
      <vt:lpstr>methods of StringBuffer/StringBuilder class </vt:lpstr>
      <vt:lpstr>append()</vt:lpstr>
      <vt:lpstr>capacity() </vt:lpstr>
      <vt:lpstr>PowerPoint Presentation</vt:lpstr>
      <vt:lpstr>ensureCapacity()  </vt:lpstr>
      <vt:lpstr> insert() </vt:lpstr>
      <vt:lpstr>PowerPoint Presentation</vt:lpstr>
      <vt:lpstr>PowerPoint Presentation</vt:lpstr>
      <vt:lpstr>PowerPoint Presentation</vt:lpstr>
      <vt:lpstr>substring()</vt:lpstr>
      <vt:lpstr>access specifiers in Java</vt:lpstr>
      <vt:lpstr>overview of inheritance</vt:lpstr>
      <vt:lpstr>Inheritance Types:</vt:lpstr>
      <vt:lpstr>Single inheritance: </vt:lpstr>
      <vt:lpstr>Multilevel inheritance: </vt:lpstr>
      <vt:lpstr>Hierarchical inheritance: </vt:lpstr>
      <vt:lpstr>Important Notes:-</vt:lpstr>
      <vt:lpstr>Super keyword</vt:lpstr>
      <vt:lpstr>interface</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hp</cp:lastModifiedBy>
  <cp:revision>222</cp:revision>
  <cp:lastPrinted>2022-05-16T10:48:32Z</cp:lastPrinted>
  <dcterms:created xsi:type="dcterms:W3CDTF">2014-05-25T11:13:57Z</dcterms:created>
  <dcterms:modified xsi:type="dcterms:W3CDTF">2023-01-24T14:45:30Z</dcterms:modified>
</cp:coreProperties>
</file>