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jpeg" ContentType="image/jpeg"/>
  <Override PartName="/ppt/media/image3.png" ContentType="image/png"/>
  <Override PartName="/ppt/media/image2.jpeg" ContentType="image/jpeg"/>
  <Override PartName="/ppt/presProps.xml" ContentType="application/vnd.openxmlformats-officedocument.presentationml.presPro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40.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9.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37.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16.xml" ContentType="application/vnd.openxmlformats-officedocument.presentationml.slide+xml"/>
  <Override PartName="/ppt/slides/slide31.xml" ContentType="application/vnd.openxmlformats-officedocument.presentationml.slide+xml"/>
  <Override PartName="/ppt/slides/slide17.xml" ContentType="application/vnd.openxmlformats-officedocument.presentationml.slide+xml"/>
  <Override PartName="/ppt/slides/slide32.xml" ContentType="application/vnd.openxmlformats-officedocument.presentationml.slide+xml"/>
  <Override PartName="/ppt/slides/slide18.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D0E6A95-AD73-4054-8BA2-50B1D662C783}"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F0F81A9-5BD8-422B-886B-D62AD21DBFD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589665A-C2C7-49D1-AA40-AE17F1E0DF36}"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A63B470-032A-41BE-BA3C-222F14B64410}"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6189922-0BAE-43D1-8EAE-7858BF131CC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6CA044D-D022-4408-AE17-F2F05317D57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38535CA-43CB-43C2-A1EA-03379EFDBDC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0D57611-7E64-432B-839F-4E04CF70D1C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3A9D325-3370-4DF7-ADCE-56557A8056B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69C5F5A-46FA-4C2A-BD1A-09B383BDCF3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18B2BB0-8405-4DE5-9895-3E83D3A0FF4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F90C1CF-6714-4912-9458-7F62E20F8594}"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5120" cy="364320"/>
          </a:xfrm>
          <a:prstGeom prst="rect">
            <a:avLst/>
          </a:prstGeom>
          <a:noFill/>
          <a:ln w="0">
            <a:noFill/>
          </a:ln>
        </p:spPr>
        <p:txBody>
          <a:bodyPr lIns="90000" rIns="90000" tIns="46800" bIns="46800" anchor="ctr">
            <a:noAutofit/>
          </a:bodyPr>
          <a:lstStyle>
            <a:lvl1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898989"/>
                </a:solidFill>
                <a:latin typeface="Calibri"/>
              </a:defRPr>
            </a:lvl1pPr>
          </a:lstStyle>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898989"/>
                </a:solidFill>
                <a:latin typeface="Calibri"/>
              </a:rPr>
              <a:t>&lt;footer&gt;</a:t>
            </a:r>
            <a:endParaRPr b="0" lang="en-IN" sz="1200" spc="-1" strike="noStrike">
              <a:latin typeface="Times New Roman"/>
            </a:endParaRPr>
          </a:p>
        </p:txBody>
      </p:sp>
      <p:sp>
        <p:nvSpPr>
          <p:cNvPr id="1" name="PlaceHolder 2"/>
          <p:cNvSpPr>
            <a:spLocks noGrp="1"/>
          </p:cNvSpPr>
          <p:nvPr>
            <p:ph type="sldNum" idx="2"/>
          </p:nvPr>
        </p:nvSpPr>
        <p:spPr>
          <a:xfrm>
            <a:off x="6552720" y="6356520"/>
            <a:ext cx="2133000" cy="364320"/>
          </a:xfrm>
          <a:prstGeom prst="rect">
            <a:avLst/>
          </a:prstGeom>
          <a:noFill/>
          <a:ln w="0">
            <a:noFill/>
          </a:ln>
        </p:spPr>
        <p:txBody>
          <a:bodyPr lIns="90000" rIns="90000" tIns="46800" bIns="46800" anchor="ctr">
            <a:noAutofit/>
          </a:bodyPr>
          <a:lstStyle>
            <a:lvl1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898989"/>
                </a:solidFill>
                <a:latin typeface="Calibri"/>
              </a:defRPr>
            </a:lvl1pPr>
          </a:lstStyle>
          <a:p>
            <a:pPr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1A9098F-9FEA-4A6F-9E98-A636E63C2E1E}" type="slidenum">
              <a:rPr b="0" lang="en-US" sz="1200" spc="-1" strike="noStrike">
                <a:solidFill>
                  <a:srgbClr val="898989"/>
                </a:solidFill>
                <a:latin typeface="Calibri"/>
              </a:rPr>
              <a:t>&lt;number&gt;</a:t>
            </a:fld>
            <a:endParaRPr b="0" lang="en-IN" sz="1200" spc="-1" strike="noStrike">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rIns="90000" tIns="46800" bIns="468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120"/>
            <a:ext cx="7771680" cy="146916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Calibri"/>
              </a:rPr>
              <a:t>Time and Work</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457200" y="609480"/>
            <a:ext cx="8228880" cy="5515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5. 39 persons can repair a road in 12 days working 5 hours a day.In how many days will 30 persons working 6 hours a day complete the work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10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13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14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15 days</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p:nvPr/>
        </p:nvSpPr>
        <p:spPr>
          <a:xfrm>
            <a:off x="457200" y="76212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6. 5 persons can prepare an admission list in 8 days working 7 hours a day. If 2 persons join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them so as to complete the work in 4 days, they need to work per day for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10 hours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9 hours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12 hours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8 hours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
          <p:cNvSpPr/>
          <p:nvPr/>
        </p:nvSpPr>
        <p:spPr>
          <a:xfrm>
            <a:off x="457200" y="91440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7. 7 men can complete a piece of work in 12 days. How many additional men will be required to complete double the work in 8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28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21</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14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7</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
          <p:cNvSpPr/>
          <p:nvPr/>
        </p:nvSpPr>
        <p:spPr>
          <a:xfrm>
            <a:off x="457200" y="76212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8. </a:t>
            </a:r>
            <a:r>
              <a:rPr b="0" lang="en-US" sz="3200" spc="-1" strike="noStrike">
                <a:solidFill>
                  <a:srgbClr val="000000"/>
                </a:solidFill>
                <a:latin typeface="Calibri"/>
                <a:ea typeface="Times New Roman"/>
              </a:rPr>
              <a:t>There is sufficient food for 400 men for 31 days, after 28 days 280 men leave the place. For how many days will the rest of the food last for rest of the man?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24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10</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16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18</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
          <p:cNvSpPr/>
          <p:nvPr/>
        </p:nvSpPr>
        <p:spPr>
          <a:xfrm>
            <a:off x="457200" y="762120"/>
            <a:ext cx="8228880" cy="4525200"/>
          </a:xfrm>
          <a:prstGeom prst="rect">
            <a:avLst/>
          </a:prstGeom>
          <a:noFill/>
          <a:ln w="0">
            <a:noFill/>
          </a:ln>
        </p:spPr>
        <p:style>
          <a:lnRef idx="0"/>
          <a:fillRef idx="0"/>
          <a:effectRef idx="0"/>
          <a:fontRef idx="minor"/>
        </p:style>
        <p:txBody>
          <a:bodyPr lIns="90000" rIns="90000" tIns="45000" bIns="45000" anchor="t">
            <a:normAutofit fontScale="91000"/>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9. </a:t>
            </a:r>
            <a:r>
              <a:rPr b="0" lang="en-US" sz="3200" spc="-1" strike="noStrike">
                <a:solidFill>
                  <a:srgbClr val="000000"/>
                </a:solidFill>
                <a:latin typeface="Calibri"/>
                <a:ea typeface="Times New Roman"/>
              </a:rPr>
              <a:t>There is sufficient food for 1600 men for 120 days and each take 900 gm food everyday, but after 80 days 400 men leave the place and now each one take 1000 gm food everyday. For how many days will the rest of the food last for restof the man?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32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26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48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19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457200" y="76212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200" spc="-1" strike="noStrike">
                <a:solidFill>
                  <a:srgbClr val="000000"/>
                </a:solidFill>
                <a:latin typeface="Calibri"/>
                <a:ea typeface="DejaVu Sans"/>
              </a:rPr>
              <a:t>Questions </a:t>
            </a:r>
            <a:endParaRPr b="0" lang="en-IN" sz="4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200" spc="-1" strike="noStrike">
                <a:solidFill>
                  <a:srgbClr val="000000"/>
                </a:solidFill>
                <a:latin typeface="Calibri"/>
                <a:ea typeface="DejaVu Sans"/>
              </a:rPr>
              <a:t>                  </a:t>
            </a:r>
            <a:r>
              <a:rPr b="0" lang="en-US" sz="4200" spc="-1" strike="noStrike">
                <a:solidFill>
                  <a:srgbClr val="000000"/>
                </a:solidFill>
                <a:latin typeface="Calibri"/>
                <a:ea typeface="DejaVu Sans"/>
              </a:rPr>
              <a:t>BASED </a:t>
            </a:r>
            <a:endParaRPr b="0" lang="en-IN" sz="4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200" spc="-1" strike="noStrike">
                <a:solidFill>
                  <a:srgbClr val="000000"/>
                </a:solidFill>
                <a:latin typeface="Calibri"/>
                <a:ea typeface="DejaVu Sans"/>
              </a:rPr>
              <a:t>                              </a:t>
            </a:r>
            <a:r>
              <a:rPr b="0" lang="en-US" sz="4200" spc="-1" strike="noStrike">
                <a:solidFill>
                  <a:srgbClr val="000000"/>
                </a:solidFill>
                <a:latin typeface="Calibri"/>
                <a:ea typeface="DejaVu Sans"/>
              </a:rPr>
              <a:t>ON </a:t>
            </a:r>
            <a:endParaRPr b="0" lang="en-IN" sz="4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200" spc="-1" strike="noStrike">
                <a:solidFill>
                  <a:srgbClr val="000000"/>
                </a:solidFill>
                <a:latin typeface="Calibri"/>
                <a:ea typeface="DejaVu Sans"/>
              </a:rPr>
              <a:t>                                     </a:t>
            </a:r>
            <a:r>
              <a:rPr b="0" lang="en-US" sz="4200" spc="-1" strike="noStrike">
                <a:solidFill>
                  <a:srgbClr val="000000"/>
                </a:solidFill>
                <a:latin typeface="Calibri"/>
                <a:ea typeface="DejaVu Sans"/>
              </a:rPr>
              <a:t>WAGES</a:t>
            </a:r>
            <a:endParaRPr b="0" lang="en-IN" sz="4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
          <p:cNvSpPr/>
          <p:nvPr/>
        </p:nvSpPr>
        <p:spPr>
          <a:xfrm>
            <a:off x="457200" y="83808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10. Suman can do a work in 3 days. Sumati can do the same work in 2 days. Both of them finish the work together and get 150.What is the share of Suman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30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60</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70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75</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
          <p:cNvSpPr/>
          <p:nvPr/>
        </p:nvSpPr>
        <p:spPr>
          <a:xfrm>
            <a:off x="380880" y="838080"/>
            <a:ext cx="8228880" cy="4525200"/>
          </a:xfrm>
          <a:prstGeom prst="rect">
            <a:avLst/>
          </a:prstGeom>
          <a:noFill/>
          <a:ln w="0">
            <a:noFill/>
          </a:ln>
        </p:spPr>
        <p:style>
          <a:lnRef idx="0"/>
          <a:fillRef idx="0"/>
          <a:effectRef idx="0"/>
          <a:fontRef idx="minor"/>
        </p:style>
        <p:txBody>
          <a:bodyPr lIns="90000" rIns="90000" tIns="45000" bIns="45000" anchor="t">
            <a:normAutofit/>
          </a:bodyPr>
          <a:p>
            <a:r>
              <a:rPr b="0" lang="en-IN" sz="3200" spc="-1" strike="noStrike">
                <a:solidFill>
                  <a:srgbClr val="000000"/>
                </a:solidFill>
                <a:latin typeface="Calibri"/>
                <a:ea typeface="DejaVu Sans"/>
              </a:rPr>
              <a:t>11. </a:t>
            </a:r>
            <a:r>
              <a:rPr b="0" lang="en-IN" sz="3200" spc="-1" strike="noStrike">
                <a:solidFill>
                  <a:srgbClr val="000000"/>
                </a:solidFill>
                <a:latin typeface="Calibri"/>
                <a:ea typeface="DejaVu Sans"/>
              </a:rPr>
              <a:t>A and B can do a work in 16 and 24 days respectively, and with the help of C in 6 days. If the total wages for work is Rs 400. Find share of C.</a:t>
            </a:r>
            <a:r>
              <a:rPr b="0" lang="en-IN" sz="3200" spc="-1" strike="noStrike">
                <a:solidFill>
                  <a:srgbClr val="000000"/>
                </a:solidFill>
                <a:latin typeface="Calibri"/>
                <a:ea typeface="DejaVu Sans"/>
              </a:rPr>
              <a:t> </a:t>
            </a:r>
            <a:endParaRPr b="0" lang="en-IN" sz="3200" spc="-1" strike="noStrike">
              <a:latin typeface="Arial"/>
            </a:endParaRPr>
          </a:p>
          <a:p>
            <a:pPr marL="343080" indent="-343080" algn="just">
              <a:lnSpc>
                <a:spcPct val="100000"/>
              </a:lnSpc>
              <a:spcBef>
                <a:spcPts val="799"/>
              </a:spcBef>
              <a:buNone/>
              <a:tabLst>
                <a:tab algn="l" pos="0"/>
              </a:tabLst>
            </a:pPr>
            <a:r>
              <a:rPr b="0" lang="en-IN" sz="3200" spc="-1" strike="noStrike">
                <a:solidFill>
                  <a:srgbClr val="000000"/>
                </a:solidFill>
                <a:latin typeface="Calibri"/>
                <a:ea typeface="DejaVu Sans"/>
              </a:rPr>
              <a:t>(1) 120 </a:t>
            </a:r>
            <a:endParaRPr b="0" lang="en-IN" sz="3200" spc="-1" strike="noStrike">
              <a:latin typeface="Arial"/>
            </a:endParaRPr>
          </a:p>
          <a:p>
            <a:pPr marL="343080" indent="-343080" algn="just">
              <a:lnSpc>
                <a:spcPct val="100000"/>
              </a:lnSpc>
              <a:spcBef>
                <a:spcPts val="799"/>
              </a:spcBef>
              <a:buNone/>
              <a:tabLst>
                <a:tab algn="l" pos="0"/>
              </a:tabLst>
            </a:pPr>
            <a:r>
              <a:rPr b="0" lang="en-IN" sz="3200" spc="-1" strike="noStrike">
                <a:solidFill>
                  <a:srgbClr val="000000"/>
                </a:solidFill>
                <a:latin typeface="Calibri"/>
                <a:ea typeface="DejaVu Sans"/>
              </a:rPr>
              <a:t>(2) 200</a:t>
            </a:r>
            <a:endParaRPr b="0" lang="en-IN" sz="3200" spc="-1" strike="noStrike">
              <a:latin typeface="Arial"/>
            </a:endParaRPr>
          </a:p>
          <a:p>
            <a:pPr marL="343080" indent="-343080" algn="just">
              <a:lnSpc>
                <a:spcPct val="100000"/>
              </a:lnSpc>
              <a:spcBef>
                <a:spcPts val="799"/>
              </a:spcBef>
              <a:buNone/>
              <a:tabLst>
                <a:tab algn="l" pos="0"/>
              </a:tabLst>
            </a:pPr>
            <a:r>
              <a:rPr b="0" lang="en-IN" sz="3200" spc="-1" strike="noStrike">
                <a:solidFill>
                  <a:srgbClr val="000000"/>
                </a:solidFill>
                <a:latin typeface="Calibri"/>
                <a:ea typeface="DejaVu Sans"/>
              </a:rPr>
              <a:t>(3) 150 </a:t>
            </a:r>
            <a:endParaRPr b="0" lang="en-IN" sz="3200" spc="-1" strike="noStrike">
              <a:latin typeface="Arial"/>
            </a:endParaRPr>
          </a:p>
          <a:p>
            <a:pPr marL="343080" indent="-343080" algn="just">
              <a:lnSpc>
                <a:spcPct val="100000"/>
              </a:lnSpc>
              <a:spcBef>
                <a:spcPts val="799"/>
              </a:spcBef>
              <a:buNone/>
              <a:tabLst>
                <a:tab algn="l" pos="0"/>
              </a:tabLst>
            </a:pPr>
            <a:r>
              <a:rPr b="0" lang="en-IN" sz="3200" spc="-1" strike="noStrike">
                <a:solidFill>
                  <a:srgbClr val="000000"/>
                </a:solidFill>
                <a:latin typeface="Calibri"/>
                <a:ea typeface="DejaVu Sans"/>
              </a:rPr>
              <a:t>(4) 250</a:t>
            </a:r>
            <a:endParaRPr b="0" lang="en-IN" sz="3200" spc="-1" strike="noStrike">
              <a:latin typeface="Arial"/>
            </a:endParaRPr>
          </a:p>
          <a:p>
            <a:pPr marL="343080" indent="-343080">
              <a:lnSpc>
                <a:spcPct val="100000"/>
              </a:lnSpc>
              <a:spcBef>
                <a:spcPts val="799"/>
              </a:spcBef>
              <a:buNone/>
              <a:tabLst>
                <a:tab algn="l" pos="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fontScale="93000"/>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12. A, B and C completed a work costing</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1,800. A worked for 6 days, B for 4 days and C for 9 days. If their daily wages are in the ratio</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of 5 : 6 : 4, how much amount will be received by A?</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800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600</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900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750</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p:nvPr/>
        </p:nvSpPr>
        <p:spPr>
          <a:xfrm>
            <a:off x="457200" y="91440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13</a:t>
            </a:r>
            <a:r>
              <a:rPr b="1" lang="en-US" sz="3200" spc="-1" strike="noStrike">
                <a:solidFill>
                  <a:srgbClr val="000000"/>
                </a:solidFill>
                <a:latin typeface="Calibri"/>
                <a:ea typeface="Times New Roman"/>
              </a:rPr>
              <a:t>.</a:t>
            </a:r>
            <a:r>
              <a:rPr b="0" lang="en-US" sz="3200" spc="-1" strike="noStrike">
                <a:solidFill>
                  <a:srgbClr val="000000"/>
                </a:solidFill>
                <a:latin typeface="Calibri"/>
                <a:ea typeface="Times New Roman"/>
              </a:rPr>
              <a:t> If 5 men or 7 women can earn 5,250 per day, how much would 7 men and 13 women earn per</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day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11,600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11,700</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16,100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17,100</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3178080" y="4704120"/>
            <a:ext cx="3059640" cy="539640"/>
          </a:xfrm>
          <a:custGeom>
            <a:avLst/>
            <a:gdLst/>
            <a:ah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fillRef idx="0"/>
          <a:effectRef idx="0"/>
          <a:fontRef idx="minor"/>
        </p:style>
      </p:sp>
      <p:sp>
        <p:nvSpPr>
          <p:cNvPr id="43" name=""/>
          <p:cNvSpPr/>
          <p:nvPr/>
        </p:nvSpPr>
        <p:spPr>
          <a:xfrm>
            <a:off x="3060000" y="1692000"/>
            <a:ext cx="3059640" cy="539640"/>
          </a:xfrm>
          <a:custGeom>
            <a:avLst/>
            <a:gdLst/>
            <a:ah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fillRef idx="0"/>
          <a:effectRef idx="0"/>
          <a:fontRef idx="minor"/>
        </p:style>
      </p:sp>
      <p:sp>
        <p:nvSpPr>
          <p:cNvPr id="44" name="PlaceHolder 1"/>
          <p:cNvSpPr>
            <a:spLocks noGrp="1"/>
          </p:cNvSpPr>
          <p:nvPr>
            <p:ph type="title"/>
          </p:nvPr>
        </p:nvSpPr>
        <p:spPr>
          <a:xfrm>
            <a:off x="507960" y="900000"/>
            <a:ext cx="8311680" cy="5399640"/>
          </a:xfrm>
          <a:prstGeom prst="rect">
            <a:avLst/>
          </a:prstGeom>
          <a:noFill/>
          <a:ln w="0">
            <a:noFill/>
          </a:ln>
        </p:spPr>
        <p:txBody>
          <a:bodyPr lIns="90000" rIns="90000" tIns="46800" bIns="46800" anchor="ctr">
            <a:no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200" spc="-1" strike="noStrike">
                <a:solidFill>
                  <a:srgbClr val="000000"/>
                </a:solidFill>
                <a:latin typeface="Calibri"/>
              </a:rPr>
              <a:t>Work: </a:t>
            </a:r>
            <a:r>
              <a:rPr b="0" lang="en-US" sz="2200" spc="-1" strike="noStrike">
                <a:solidFill>
                  <a:srgbClr val="000000"/>
                </a:solidFill>
                <a:latin typeface="Calibri"/>
              </a:rPr>
              <a:t>It is defined as something which has an effect or outcome; often the one desired or expected.</a:t>
            </a:r>
            <a:br>
              <a:rPr sz="2200"/>
            </a:br>
            <a:br>
              <a:rPr sz="2200"/>
            </a:br>
            <a:r>
              <a:rPr b="0" lang="en-US" sz="2200" spc="-1" strike="noStrike">
                <a:solidFill>
                  <a:srgbClr val="000000"/>
                </a:solidFill>
                <a:latin typeface="Calibri"/>
              </a:rPr>
              <a:t>                                         </a:t>
            </a:r>
            <a:r>
              <a:rPr b="1" lang="en-US" sz="2200" spc="-1" strike="noStrike">
                <a:solidFill>
                  <a:srgbClr val="000000"/>
                </a:solidFill>
                <a:latin typeface="Calibri"/>
              </a:rPr>
              <a:t>Work = Efficiency x Time</a:t>
            </a:r>
            <a:br>
              <a:rPr sz="2200"/>
            </a:br>
            <a:br>
              <a:rPr sz="2200"/>
            </a:br>
            <a:r>
              <a:rPr b="1" lang="en-US" sz="2200" spc="-1" strike="noStrike">
                <a:solidFill>
                  <a:srgbClr val="000000"/>
                </a:solidFill>
                <a:latin typeface="Calibri"/>
              </a:rPr>
              <a:t>Efficiency : </a:t>
            </a:r>
            <a:r>
              <a:rPr b="0" lang="en-US" sz="2200" spc="-1" strike="noStrike">
                <a:solidFill>
                  <a:srgbClr val="000000"/>
                </a:solidFill>
                <a:latin typeface="Calibri"/>
              </a:rPr>
              <a:t>It is defined as work done per unit time (day/min/hr/sec). It is inversely proportional to the time taken.</a:t>
            </a:r>
            <a:br>
              <a:rPr sz="2200"/>
            </a:br>
            <a:br>
              <a:rPr sz="2200"/>
            </a:br>
            <a:br>
              <a:rPr sz="2200"/>
            </a:br>
            <a:br>
              <a:rPr sz="2200"/>
            </a:br>
            <a:br>
              <a:rPr sz="2200"/>
            </a:br>
            <a:br>
              <a:rPr sz="2200"/>
            </a:br>
            <a:r>
              <a:rPr b="0" lang="en-US" sz="2200" spc="-1" strike="noStrike">
                <a:solidFill>
                  <a:srgbClr val="000000"/>
                </a:solidFill>
                <a:latin typeface="Calibri"/>
              </a:rPr>
              <a:t>	</a:t>
            </a:r>
            <a:r>
              <a:rPr b="0" lang="en-US" sz="2200" spc="-1" strike="noStrike">
                <a:solidFill>
                  <a:srgbClr val="000000"/>
                </a:solidFill>
                <a:latin typeface="Calibri"/>
              </a:rPr>
              <a:t>	</a:t>
            </a:r>
            <a:r>
              <a:rPr b="0" lang="en-US" sz="2200" spc="-1" strike="noStrike">
                <a:solidFill>
                  <a:srgbClr val="000000"/>
                </a:solidFill>
                <a:latin typeface="Calibri"/>
              </a:rPr>
              <a:t>	</a:t>
            </a:r>
            <a:r>
              <a:rPr b="1" lang="en-US" sz="2200" spc="-1" strike="noStrike">
                <a:solidFill>
                  <a:srgbClr val="000000"/>
                </a:solidFill>
                <a:latin typeface="Calibri"/>
              </a:rPr>
              <a:t>Time = Work / Efficiency</a:t>
            </a:r>
            <a:br>
              <a:rPr sz="2200"/>
            </a:br>
            <a:br>
              <a:rPr sz="2200"/>
            </a:br>
            <a:br>
              <a:rPr sz="2200"/>
            </a:br>
            <a:br>
              <a:rPr sz="2200"/>
            </a:br>
            <a:endParaRPr b="0" lang="en-IN" sz="2200" spc="-1" strike="noStrike">
              <a:latin typeface="Arial"/>
            </a:endParaRPr>
          </a:p>
        </p:txBody>
      </p:sp>
      <p:pic>
        <p:nvPicPr>
          <p:cNvPr id="45" name="" descr=""/>
          <p:cNvPicPr/>
          <p:nvPr/>
        </p:nvPicPr>
        <p:blipFill>
          <a:blip r:embed="rId1"/>
          <a:stretch/>
        </p:blipFill>
        <p:spPr>
          <a:xfrm>
            <a:off x="3060000" y="3240000"/>
            <a:ext cx="3239640" cy="6267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p:nvPr/>
        </p:nvSpPr>
        <p:spPr>
          <a:xfrm>
            <a:off x="457200" y="76212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200" spc="-1" strike="noStrike">
                <a:solidFill>
                  <a:srgbClr val="000000"/>
                </a:solidFill>
                <a:latin typeface="Calibri"/>
                <a:ea typeface="DejaVu Sans"/>
              </a:rPr>
              <a:t>Questions </a:t>
            </a:r>
            <a:endParaRPr b="0" lang="en-IN" sz="4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200" spc="-1" strike="noStrike">
                <a:solidFill>
                  <a:srgbClr val="000000"/>
                </a:solidFill>
                <a:latin typeface="Calibri"/>
                <a:ea typeface="DejaVu Sans"/>
              </a:rPr>
              <a:t>                  </a:t>
            </a:r>
            <a:r>
              <a:rPr b="0" lang="en-US" sz="4200" spc="-1" strike="noStrike">
                <a:solidFill>
                  <a:srgbClr val="000000"/>
                </a:solidFill>
                <a:latin typeface="Calibri"/>
                <a:ea typeface="DejaVu Sans"/>
              </a:rPr>
              <a:t>BASED </a:t>
            </a:r>
            <a:endParaRPr b="0" lang="en-IN" sz="4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200" spc="-1" strike="noStrike">
                <a:solidFill>
                  <a:srgbClr val="000000"/>
                </a:solidFill>
                <a:latin typeface="Calibri"/>
                <a:ea typeface="DejaVu Sans"/>
              </a:rPr>
              <a:t>                              </a:t>
            </a:r>
            <a:r>
              <a:rPr b="0" lang="en-US" sz="4200" spc="-1" strike="noStrike">
                <a:solidFill>
                  <a:srgbClr val="000000"/>
                </a:solidFill>
                <a:latin typeface="Calibri"/>
                <a:ea typeface="DejaVu Sans"/>
              </a:rPr>
              <a:t>ON </a:t>
            </a:r>
            <a:endParaRPr b="0" lang="en-IN" sz="4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200" spc="-1" strike="noStrike">
                <a:solidFill>
                  <a:srgbClr val="000000"/>
                </a:solidFill>
                <a:latin typeface="Calibri"/>
                <a:ea typeface="DejaVu Sans"/>
              </a:rPr>
              <a:t>                                     </a:t>
            </a:r>
            <a:r>
              <a:rPr b="0" lang="en-US" sz="4200" spc="-1" strike="noStrike">
                <a:solidFill>
                  <a:srgbClr val="000000"/>
                </a:solidFill>
                <a:latin typeface="Calibri"/>
                <a:ea typeface="DejaVu Sans"/>
              </a:rPr>
              <a:t>Alternate Time</a:t>
            </a:r>
            <a:endParaRPr b="0" lang="en-IN" sz="4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
          <p:cNvSpPr/>
          <p:nvPr/>
        </p:nvSpPr>
        <p:spPr>
          <a:xfrm>
            <a:off x="457200" y="914400"/>
            <a:ext cx="8228880" cy="4525200"/>
          </a:xfrm>
          <a:prstGeom prst="rect">
            <a:avLst/>
          </a:prstGeom>
          <a:noFill/>
          <a:ln w="0">
            <a:noFill/>
          </a:ln>
        </p:spPr>
        <p:style>
          <a:lnRef idx="0"/>
          <a:fillRef idx="0"/>
          <a:effectRef idx="0"/>
          <a:fontRef idx="minor"/>
        </p:style>
        <p:txBody>
          <a:bodyPr lIns="90000" rIns="90000" tIns="45000" bIns="45000" anchor="t">
            <a:normAutofit fontScale="96000"/>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14.A and B can complete a work in 12 and 15 days respectively. They started the work alternately for 1 day each and A started the work first. In how much time the whole work will be completed?</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13 ¼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11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16 ¼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17days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
          <p:cNvSpPr/>
          <p:nvPr/>
        </p:nvSpPr>
        <p:spPr>
          <a:xfrm>
            <a:off x="457200" y="609480"/>
            <a:ext cx="8228880" cy="4525200"/>
          </a:xfrm>
          <a:prstGeom prst="rect">
            <a:avLst/>
          </a:prstGeom>
          <a:noFill/>
          <a:ln w="0">
            <a:noFill/>
          </a:ln>
        </p:spPr>
        <p:style>
          <a:lnRef idx="0"/>
          <a:fillRef idx="0"/>
          <a:effectRef idx="0"/>
          <a:fontRef idx="minor"/>
        </p:style>
        <p:txBody>
          <a:bodyPr lIns="90000" rIns="90000" tIns="45000" bIns="45000" anchor="t">
            <a:normAutofit fontScale="99000"/>
          </a:bodyPr>
          <a:p>
            <a:pPr marL="343080" indent="-343080" algn="just">
              <a:lnSpc>
                <a:spcPct val="100000"/>
              </a:lnSpc>
              <a:spcBef>
                <a:spcPts val="799"/>
              </a:spcBef>
              <a:buNone/>
              <a:tabLst>
                <a:tab algn="l" pos="0"/>
              </a:tabLst>
            </a:pPr>
            <a:r>
              <a:rPr b="0" lang="en-IN" sz="3200" spc="-1" strike="noStrike">
                <a:solidFill>
                  <a:srgbClr val="000000"/>
                </a:solidFill>
                <a:latin typeface="Calibri"/>
                <a:ea typeface="DejaVu Sans"/>
              </a:rPr>
              <a:t>15. Sita and Gita can complete a work in 8 and 12 hours respectively.If they work in stretches of one hour alternatively, sita beginning at 9 am then at what time the work will be completed?</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5 : 30 pm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6 : 00 am</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5 : 30 am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6 : 30 pm</a:t>
            </a:r>
            <a:endParaRPr b="0" lang="en-IN" sz="3200" spc="-1" strike="noStrike">
              <a:latin typeface="Arial"/>
            </a:endParaRPr>
          </a:p>
          <a:p>
            <a:pPr marL="343080" indent="-343080">
              <a:lnSpc>
                <a:spcPct val="100000"/>
              </a:lnSpc>
              <a:spcBef>
                <a:spcPts val="799"/>
              </a:spcBef>
              <a:buNone/>
              <a:tabLst>
                <a:tab algn="l" pos="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
          <p:cNvSpPr/>
          <p:nvPr/>
        </p:nvSpPr>
        <p:spPr>
          <a:xfrm>
            <a:off x="380880" y="83808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16. A &amp; B working alone can do a work in 9 and 12 days, respectively. If they work for a day alternately, A beginning, in how many days the work will be completed?</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12</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12 ¼</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10</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10 ¼</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457200" y="91440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Times New Roman"/>
              </a:rPr>
              <a:t>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Times New Roman"/>
              </a:rPr>
              <a:t>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Times New Roman"/>
              </a:rPr>
              <a:t>                                  </a:t>
            </a:r>
            <a:r>
              <a:rPr b="1" lang="en-US" sz="3200" spc="-1" strike="noStrike">
                <a:solidFill>
                  <a:srgbClr val="000000"/>
                </a:solidFill>
                <a:latin typeface="Calibri"/>
                <a:ea typeface="Times New Roman"/>
              </a:rPr>
              <a:t>Advance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alibri"/>
                <a:ea typeface="Times New Roman"/>
              </a:rPr>
              <a:t>                                 </a:t>
            </a:r>
            <a:r>
              <a:rPr b="1" lang="en-US" sz="3200" spc="-1" strike="noStrike">
                <a:solidFill>
                  <a:srgbClr val="000000"/>
                </a:solidFill>
                <a:latin typeface="Calibri"/>
                <a:ea typeface="Times New Roman"/>
              </a:rPr>
              <a:t>Questions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
          <p:cNvSpPr/>
          <p:nvPr/>
        </p:nvSpPr>
        <p:spPr>
          <a:xfrm>
            <a:off x="304920" y="68580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17. A is twice as good a workman as B and B is twice as good a workman as C. If A and B can together finish a piece of work in 4 days, then C can do it by himself in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6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8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24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12 days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18. A does half as much work as B in one sixth of the time. If together they take 10 days to complete a work, how much time shall B take to do it alone?</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70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30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40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50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p:nvPr/>
        </p:nvSpPr>
        <p:spPr>
          <a:xfrm>
            <a:off x="457200" y="76212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19. Jyothi can do 3/4 of a job in 12 days. Mala is twice as efficient as Jyothi. In how many days will Mala finish the job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6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8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12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16 days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20. A and B together can do a work in 12 days. B and C together do it in 15 days. If A’s efficiency is twice that of C, then the days required for B alone to finish the work is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60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30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20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15 days</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
          <p:cNvSpPr/>
          <p:nvPr/>
        </p:nvSpPr>
        <p:spPr>
          <a:xfrm>
            <a:off x="590400" y="874080"/>
            <a:ext cx="8228880" cy="4525200"/>
          </a:xfrm>
          <a:prstGeom prst="rect">
            <a:avLst/>
          </a:prstGeom>
          <a:noFill/>
          <a:ln w="0">
            <a:noFill/>
          </a:ln>
        </p:spPr>
        <p:style>
          <a:lnRef idx="0"/>
          <a:fillRef idx="0"/>
          <a:effectRef idx="0"/>
          <a:fontRef idx="minor"/>
        </p:style>
      </p:sp>
      <p:sp>
        <p:nvSpPr>
          <p:cNvPr id="74" name=""/>
          <p:cNvSpPr/>
          <p:nvPr/>
        </p:nvSpPr>
        <p:spPr>
          <a:xfrm>
            <a:off x="0" y="509760"/>
            <a:ext cx="9278280" cy="3989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800" spc="-1" strike="noStrike">
                <a:solidFill>
                  <a:srgbClr val="000000"/>
                </a:solidFill>
                <a:latin typeface="Calibiri"/>
                <a:ea typeface="DejaVu Sans"/>
              </a:rPr>
              <a:t>21. Two workers A and B working together completed a job in 5 days.If A worked twice as efficiently as he actually did and B worked 1/3 as efficiently as he actually did, the work would have been completed in 3 days. To complete the job alone, A would require</a:t>
            </a:r>
            <a:endParaRPr b="0" lang="en-IN" sz="2800" spc="-1" strike="noStrike">
              <a:latin typeface="Arial"/>
            </a:endParaRPr>
          </a:p>
          <a:p>
            <a:pPr>
              <a:lnSpc>
                <a:spcPct val="100000"/>
              </a:lnSpc>
              <a:buNone/>
            </a:pPr>
            <a:r>
              <a:rPr b="0" lang="en-IN" sz="2800" spc="-1" strike="noStrike">
                <a:solidFill>
                  <a:srgbClr val="000000"/>
                </a:solidFill>
                <a:latin typeface="Calibiri"/>
                <a:ea typeface="DejaVu Sans"/>
              </a:rPr>
              <a:t>(1) 5  1/5 days </a:t>
            </a:r>
            <a:endParaRPr b="0" lang="en-IN" sz="2800" spc="-1" strike="noStrike">
              <a:latin typeface="Arial"/>
            </a:endParaRPr>
          </a:p>
          <a:p>
            <a:pPr>
              <a:lnSpc>
                <a:spcPct val="100000"/>
              </a:lnSpc>
              <a:buNone/>
            </a:pPr>
            <a:r>
              <a:rPr b="0" lang="en-IN" sz="2800" spc="-1" strike="noStrike">
                <a:solidFill>
                  <a:srgbClr val="000000"/>
                </a:solidFill>
                <a:latin typeface="Calibiri"/>
                <a:ea typeface="DejaVu Sans"/>
              </a:rPr>
              <a:t>(2) 6  1/4 days</a:t>
            </a:r>
            <a:endParaRPr b="0" lang="en-IN" sz="2800" spc="-1" strike="noStrike">
              <a:latin typeface="Arial"/>
            </a:endParaRPr>
          </a:p>
          <a:p>
            <a:pPr>
              <a:lnSpc>
                <a:spcPct val="100000"/>
              </a:lnSpc>
              <a:buNone/>
            </a:pPr>
            <a:r>
              <a:rPr b="0" lang="en-IN" sz="2800" spc="-1" strike="noStrike">
                <a:solidFill>
                  <a:srgbClr val="000000"/>
                </a:solidFill>
                <a:latin typeface="Calibiri"/>
                <a:ea typeface="DejaVu Sans"/>
              </a:rPr>
              <a:t>(3) 7  1/2  days </a:t>
            </a:r>
            <a:endParaRPr b="0" lang="en-IN" sz="2800" spc="-1" strike="noStrike">
              <a:latin typeface="Arial"/>
            </a:endParaRPr>
          </a:p>
          <a:p>
            <a:pPr>
              <a:lnSpc>
                <a:spcPct val="100000"/>
              </a:lnSpc>
              <a:buNone/>
            </a:pPr>
            <a:r>
              <a:rPr b="0" lang="en-IN" sz="2800" spc="-1" strike="noStrike">
                <a:solidFill>
                  <a:srgbClr val="000000"/>
                </a:solidFill>
                <a:latin typeface="Calibiri"/>
                <a:ea typeface="DejaVu Sans"/>
              </a:rPr>
              <a:t>(4) 8  3/4 days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2666520"/>
            <a:ext cx="8228880" cy="1142280"/>
          </a:xfrm>
          <a:prstGeom prst="rect">
            <a:avLst/>
          </a:prstGeom>
          <a:noFill/>
          <a:ln w="0">
            <a:noFill/>
          </a:ln>
        </p:spPr>
        <p:txBody>
          <a:bodyPr lIns="90000" rIns="90000" tIns="46800" bIns="46800" anchor="ctr">
            <a:no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Calibri"/>
              </a:rPr>
              <a:t> </a:t>
            </a:r>
            <a:r>
              <a:rPr b="0" lang="en-US" sz="4400" spc="-1" strike="noStrike">
                <a:solidFill>
                  <a:srgbClr val="000000"/>
                </a:solidFill>
                <a:latin typeface="Calibri"/>
              </a:rPr>
              <a:t>Questions</a:t>
            </a:r>
            <a:br>
              <a:rPr sz="4400"/>
            </a:br>
            <a:r>
              <a:rPr b="0" lang="en-US" sz="4400" spc="-1" strike="noStrike">
                <a:solidFill>
                  <a:srgbClr val="000000"/>
                </a:solidFill>
                <a:latin typeface="Calibri"/>
              </a:rPr>
              <a:t>                    Based </a:t>
            </a:r>
            <a:br>
              <a:rPr sz="4400"/>
            </a:br>
            <a:r>
              <a:rPr b="0" lang="en-US" sz="4400" spc="-1" strike="noStrike">
                <a:solidFill>
                  <a:srgbClr val="000000"/>
                </a:solidFill>
                <a:latin typeface="Calibri"/>
              </a:rPr>
              <a:t>                                on</a:t>
            </a:r>
            <a:br>
              <a:rPr sz="4400"/>
            </a:br>
            <a:r>
              <a:rPr b="0" lang="en-US" sz="4400" spc="-1" strike="noStrike">
                <a:solidFill>
                  <a:srgbClr val="000000"/>
                </a:solidFill>
                <a:latin typeface="Calibri"/>
              </a:rPr>
              <a:t>                                       Efficiency</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p:nvPr/>
        </p:nvSpPr>
        <p:spPr>
          <a:xfrm>
            <a:off x="457200" y="83808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22. If the work done by (x –1) men in (x + 1) days is to the work done by (x + 2) men in (x – 1) days are in the ratio 9 : 10, then the value of x is equal to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5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6</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7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8</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
          <p:cNvSpPr/>
          <p:nvPr/>
        </p:nvSpPr>
        <p:spPr>
          <a:xfrm>
            <a:off x="380880" y="838080"/>
            <a:ext cx="8228880" cy="4525200"/>
          </a:xfrm>
          <a:prstGeom prst="rect">
            <a:avLst/>
          </a:prstGeom>
          <a:noFill/>
          <a:ln w="0">
            <a:noFill/>
          </a:ln>
        </p:spPr>
        <p:style>
          <a:lnRef idx="0"/>
          <a:fillRef idx="0"/>
          <a:effectRef idx="0"/>
          <a:fontRef idx="minor"/>
        </p:style>
        <p:txBody>
          <a:bodyPr lIns="90000" rIns="90000" tIns="45000" bIns="45000" anchor="t">
            <a:normAutofit fontScale="92000"/>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23. A contractor undertook to finish a work in 92 days and employed 110 men. After 48 days, he found that he had already done3/5 part of the work, the number of men he can withdraw so that the work may still be finished in time is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45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40</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35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30</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
          <p:cNvSpPr/>
          <p:nvPr/>
        </p:nvSpPr>
        <p:spPr>
          <a:xfrm>
            <a:off x="457200" y="762120"/>
            <a:ext cx="8228880" cy="4525200"/>
          </a:xfrm>
          <a:prstGeom prst="rect">
            <a:avLst/>
          </a:prstGeom>
          <a:noFill/>
          <a:ln w="0">
            <a:noFill/>
          </a:ln>
        </p:spPr>
        <p:style>
          <a:lnRef idx="0"/>
          <a:fillRef idx="0"/>
          <a:effectRef idx="0"/>
          <a:fontRef idx="minor"/>
        </p:style>
        <p:txBody>
          <a:bodyPr lIns="90000" rIns="90000" tIns="45000" bIns="45000" anchor="t">
            <a:normAutofit fontScale="91000"/>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24. A man undertakes to do a certain work in 150 days. He employs 200 men. He finds that only a quarter of the work is done in 50 days. The number of additional men that should be appointed so that the whole work will be finished in time is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75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100</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125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50</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
          <p:cNvSpPr/>
          <p:nvPr/>
        </p:nvSpPr>
        <p:spPr>
          <a:xfrm>
            <a:off x="457200" y="609480"/>
            <a:ext cx="8228880" cy="5515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25. A man and a boy received 800 as wages for 5 days for the work they did together. The man’s efficiency in the work was three times that of the boy. What are the daily wages of the boy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76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56</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44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40</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457200" y="609480"/>
            <a:ext cx="8228880" cy="551592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26. A daily-wage labourer was engaged</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for a certain number of days for 5,750; but being absent on some of those days he was paid only 5,000. What was his maximum possible daily</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wage?</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125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250</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375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500</a:t>
            </a:r>
            <a:endParaRPr b="0" lang="en-IN"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
          <p:cNvSpPr/>
          <p:nvPr/>
        </p:nvSpPr>
        <p:spPr>
          <a:xfrm>
            <a:off x="457200" y="914400"/>
            <a:ext cx="8228880" cy="4525200"/>
          </a:xfrm>
          <a:prstGeom prst="rect">
            <a:avLst/>
          </a:prstGeom>
          <a:noFill/>
          <a:ln w="0">
            <a:noFill/>
          </a:ln>
        </p:spPr>
        <p:style>
          <a:lnRef idx="0"/>
          <a:fillRef idx="0"/>
          <a:effectRef idx="0"/>
          <a:fontRef idx="minor"/>
        </p:style>
        <p:txBody>
          <a:bodyPr lIns="90000" rIns="90000" tIns="45000" bIns="45000" anchor="t">
            <a:normAutofit fontScale="95000"/>
          </a:bodyPr>
          <a:p>
            <a:pPr marL="343080" indent="-343080" algn="just">
              <a:lnSpc>
                <a:spcPct val="100000"/>
              </a:lnSpc>
              <a:spcBef>
                <a:spcPts val="799"/>
              </a:spcBef>
              <a:buNone/>
              <a:tabLst>
                <a:tab algn="l" pos="0"/>
              </a:tabLst>
            </a:pPr>
            <a:r>
              <a:rPr b="0" lang="en-IN" sz="3200" spc="-1" strike="noStrike">
                <a:solidFill>
                  <a:srgbClr val="000000"/>
                </a:solidFill>
                <a:latin typeface="Calibri"/>
                <a:ea typeface="DejaVu Sans"/>
              </a:rPr>
              <a:t>27. A labourer was appointed by a contractor on the condition that he would be paid 75 for each day of his work but would be defined at the rate of 15 per day for his absence, apart from losing his wages, After 20 days, the contractor paid the labourer 1140. The number of days the labourer abstained from work was</a:t>
            </a:r>
            <a:endParaRPr b="0" lang="en-IN" sz="3200" spc="-1" strike="noStrike">
              <a:latin typeface="Arial"/>
            </a:endParaRPr>
          </a:p>
          <a:p>
            <a:pPr marL="343080" indent="-343080" algn="just">
              <a:lnSpc>
                <a:spcPct val="100000"/>
              </a:lnSpc>
              <a:spcBef>
                <a:spcPts val="799"/>
              </a:spcBef>
              <a:buNone/>
              <a:tabLst>
                <a:tab algn="l" pos="0"/>
              </a:tabLst>
            </a:pPr>
            <a:r>
              <a:rPr b="0" lang="en-IN" sz="3200" spc="-1" strike="noStrike">
                <a:solidFill>
                  <a:srgbClr val="000000"/>
                </a:solidFill>
                <a:latin typeface="Calibri"/>
                <a:ea typeface="DejaVu Sans"/>
              </a:rPr>
              <a:t>(1) 3       (2) 5</a:t>
            </a:r>
            <a:endParaRPr b="0" lang="en-IN" sz="3200" spc="-1" strike="noStrike">
              <a:latin typeface="Arial"/>
            </a:endParaRPr>
          </a:p>
          <a:p>
            <a:pPr marL="343080" indent="-343080" algn="just">
              <a:lnSpc>
                <a:spcPct val="100000"/>
              </a:lnSpc>
              <a:spcBef>
                <a:spcPts val="799"/>
              </a:spcBef>
              <a:buNone/>
              <a:tabLst>
                <a:tab algn="l" pos="0"/>
              </a:tabLst>
            </a:pPr>
            <a:r>
              <a:rPr b="0" lang="en-IN" sz="3200" spc="-1" strike="noStrike">
                <a:solidFill>
                  <a:srgbClr val="000000"/>
                </a:solidFill>
                <a:latin typeface="Calibri"/>
                <a:ea typeface="DejaVu Sans"/>
              </a:rPr>
              <a:t>(3) 4       (4) 2</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
          <p:cNvSpPr/>
          <p:nvPr/>
        </p:nvSpPr>
        <p:spPr>
          <a:xfrm>
            <a:off x="457200" y="76212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28. A, B and C can do a piece of work in 20, 30 and 60 days, respectively. In how many days can A do the work if he is assisted by B and C on every third day?</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12</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15</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16</a:t>
            </a:r>
            <a:endParaRPr b="0" lang="en-IN" sz="3200" spc="-1" strike="noStrike">
              <a:latin typeface="Arial"/>
            </a:endParaRPr>
          </a:p>
          <a:p>
            <a:pPr marL="216000" indent="-216000">
              <a:lnSpc>
                <a:spcPct val="100000"/>
              </a:lnSpc>
              <a:spcBef>
                <a:spcPts val="799"/>
              </a:spcBef>
              <a:buClr>
                <a:srgbClr val="000000"/>
              </a:buClr>
              <a:buFont typeface="Calibri"/>
              <a:buAutoNum type="alphaU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18</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457200" y="685800"/>
            <a:ext cx="8228880" cy="4525200"/>
          </a:xfrm>
          <a:prstGeom prst="rect">
            <a:avLst/>
          </a:prstGeom>
          <a:noFill/>
          <a:ln w="0">
            <a:noFill/>
          </a:ln>
        </p:spPr>
        <p:style>
          <a:lnRef idx="0"/>
          <a:fillRef idx="0"/>
          <a:effectRef idx="0"/>
          <a:fontRef idx="minor"/>
        </p:style>
        <p:txBody>
          <a:bodyPr lIns="90000" rIns="90000" tIns="45000" bIns="45000" anchor="t">
            <a:normAutofit fontScale="75000"/>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29. A work was completed by three persons of equal ability, first one doing m hours for m days, second one doing n hours for n days (m and n being integers) and third one doing 16 hours for 16 days. The work could have been completed in 29 days by third person alone with his respective working hours. If all of them do the work together with their respective working hours, then they can complete it in about</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12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13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14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15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457200" y="685800"/>
            <a:ext cx="8228880" cy="4525200"/>
          </a:xfrm>
          <a:prstGeom prst="rect">
            <a:avLst/>
          </a:prstGeom>
          <a:noFill/>
          <a:ln w="0">
            <a:noFill/>
          </a:ln>
        </p:spPr>
        <p:style>
          <a:lnRef idx="0"/>
          <a:fillRef idx="0"/>
          <a:effectRef idx="0"/>
          <a:fontRef idx="minor"/>
        </p:style>
        <p:txBody>
          <a:bodyPr lIns="90000" rIns="90000" tIns="45000" bIns="45000" anchor="t">
            <a:normAutofit fontScale="83000"/>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30. Three labourers worked together for 30 days, in the course of work, all of them remained absent for few days. One of them was absent for 10 days more than the second labourer and the third labourer did one-third of the total work. How many days more than the third labourer was the first one absent?</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4</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5</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6</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cannot be determined</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p:nvPr/>
        </p:nvSpPr>
        <p:spPr>
          <a:xfrm>
            <a:off x="457200" y="685800"/>
            <a:ext cx="8228880" cy="4525200"/>
          </a:xfrm>
          <a:prstGeom prst="rect">
            <a:avLst/>
          </a:prstGeom>
          <a:noFill/>
          <a:ln w="0">
            <a:noFill/>
          </a:ln>
        </p:spPr>
        <p:style>
          <a:lnRef idx="0"/>
          <a:fillRef idx="0"/>
          <a:effectRef idx="0"/>
          <a:fontRef idx="minor"/>
        </p:style>
        <p:txBody>
          <a:bodyPr lIns="90000" rIns="90000" tIns="45000" bIns="45000" anchor="t">
            <a:normAutofit fontScale="92000"/>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31. Two persons A and B can do a work alone in 29 days. A takes the rest of one day after every 4 days and B takes the rest of one day after every 5 days. If A and B starts working together, then the work will be completed on</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15th day</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16th day</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17th day</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18th day</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p:nvPr/>
        </p:nvSpPr>
        <p:spPr>
          <a:xfrm>
            <a:off x="457200" y="685800"/>
            <a:ext cx="8228880" cy="543960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pPr>
            <a:r>
              <a:rPr b="0" lang="en-US" sz="3200" spc="-1" strike="noStrike">
                <a:solidFill>
                  <a:srgbClr val="000000"/>
                </a:solidFill>
                <a:latin typeface="Calibri"/>
                <a:ea typeface="DejaVu Sans"/>
              </a:rPr>
              <a:t>1.A can do a piece of work in 70 days and B is 40% more efficient than A. The number of days taken by B to do the same work is</a:t>
            </a:r>
            <a:endParaRPr b="0" lang="en-IN" sz="3200" spc="-1" strike="noStrike">
              <a:latin typeface="Arial"/>
            </a:endParaRPr>
          </a:p>
          <a:p>
            <a:pPr>
              <a:lnSpc>
                <a:spcPct val="100000"/>
              </a:lnSpc>
              <a:buNone/>
            </a:pPr>
            <a:r>
              <a:rPr b="0" lang="en-US" sz="3200" spc="-1" strike="noStrike">
                <a:solidFill>
                  <a:srgbClr val="000000"/>
                </a:solidFill>
                <a:latin typeface="Calibri"/>
                <a:ea typeface="DejaVu Sans"/>
              </a:rPr>
              <a:t>(1) 40 days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(2) 60 days</a:t>
            </a:r>
            <a:endParaRPr b="0" lang="en-IN" sz="3200" spc="-1" strike="noStrike">
              <a:latin typeface="Arial"/>
            </a:endParaRPr>
          </a:p>
          <a:p>
            <a:pPr>
              <a:lnSpc>
                <a:spcPct val="100000"/>
              </a:lnSpc>
              <a:buNone/>
            </a:pPr>
            <a:r>
              <a:rPr b="0" lang="en-US" sz="3200" spc="-1" strike="noStrike">
                <a:solidFill>
                  <a:srgbClr val="000000"/>
                </a:solidFill>
                <a:latin typeface="Calibri"/>
                <a:ea typeface="DejaVu Sans"/>
              </a:rPr>
              <a:t>(3) 50 days </a:t>
            </a: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(4) 45 day</a:t>
            </a:r>
            <a:r>
              <a:rPr b="0" i="1" lang="en-US" sz="3200" spc="-1" strike="noStrike">
                <a:solidFill>
                  <a:srgbClr val="000000"/>
                </a:solidFill>
                <a:latin typeface="Calibri"/>
                <a:ea typeface="DejaVu Sans"/>
              </a:rPr>
              <a:t>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320"/>
            <a:ext cx="8228880" cy="1142280"/>
          </a:xfrm>
          <a:prstGeom prst="rect">
            <a:avLst/>
          </a:prstGeom>
          <a:noFill/>
          <a:ln w="0">
            <a:noFill/>
          </a:ln>
        </p:spPr>
        <p:txBody>
          <a:bodyPr lIns="90000" rIns="90000" tIns="46800" bIns="46800" anchor="ctr">
            <a:noAutofit/>
          </a:bodyPr>
          <a:p>
            <a:pPr algn="ctr">
              <a:buNone/>
            </a:pPr>
            <a:endParaRPr b="0" lang="en-IN" sz="4400" spc="-1" strike="noStrike">
              <a:latin typeface="Arial"/>
            </a:endParaRPr>
          </a:p>
        </p:txBody>
      </p:sp>
      <p:pic>
        <p:nvPicPr>
          <p:cNvPr id="86" name="Picture 2" descr=""/>
          <p:cNvPicPr/>
          <p:nvPr/>
        </p:nvPicPr>
        <p:blipFill>
          <a:blip r:embed="rId1"/>
          <a:stretch/>
        </p:blipFill>
        <p:spPr>
          <a:xfrm>
            <a:off x="0" y="-152280"/>
            <a:ext cx="9143280" cy="7619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304920" y="68580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a:t>
            </a:r>
            <a:r>
              <a:rPr b="0" lang="en-US" sz="3200" spc="-1" strike="noStrike">
                <a:solidFill>
                  <a:srgbClr val="000000"/>
                </a:solidFill>
                <a:latin typeface="Calibri"/>
                <a:ea typeface="Times New Roman"/>
              </a:rPr>
              <a:t>A is 40% more efficient then B, they together completed the whole work in 15 days. In how much time B alone do the work?</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36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28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24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12 days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a:t>
            </a:r>
            <a:r>
              <a:rPr b="0" lang="en-US" sz="3200" spc="-1" strike="noStrike">
                <a:solidFill>
                  <a:srgbClr val="000000"/>
                </a:solidFill>
                <a:latin typeface="Calibri"/>
                <a:ea typeface="DejaVu Sans"/>
              </a:rPr>
              <a:t>A is 50% more efficient than B, then In how much time they together complete the whole work? If A alone completes the whole work in 25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(1) 70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(2) 30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(3) 40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(4) 15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
          <p:cNvSpPr/>
          <p:nvPr/>
        </p:nvSpPr>
        <p:spPr>
          <a:xfrm>
            <a:off x="457200" y="762120"/>
            <a:ext cx="8228880" cy="452520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a:t>
            </a:r>
            <a:r>
              <a:rPr b="0" lang="en-US" sz="3200" spc="-1" strike="noStrike">
                <a:solidFill>
                  <a:srgbClr val="000000"/>
                </a:solidFill>
                <a:latin typeface="Calibri"/>
                <a:ea typeface="Times New Roman"/>
              </a:rPr>
              <a:t>A is 200% more efficient than B, While  A takes 30 days less  than B to complete a work then In how much time (approx) they together complete the whole work?</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(1) 6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(2) 8 days</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(3) 12 days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Times New Roman"/>
              </a:rPr>
              <a:t>(4) 16 days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
          <p:cNvSpPr/>
          <p:nvPr/>
        </p:nvSpPr>
        <p:spPr>
          <a:xfrm>
            <a:off x="457200" y="533160"/>
            <a:ext cx="8228880" cy="559188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IN" sz="40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000000"/>
                </a:solidFill>
                <a:latin typeface="Calibri"/>
                <a:ea typeface="DejaVu Sans"/>
              </a:rPr>
              <a:t> </a:t>
            </a:r>
            <a:endParaRPr b="0" lang="en-IN" sz="40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000000"/>
                </a:solidFill>
                <a:latin typeface="Calibri"/>
                <a:ea typeface="DejaVu Sans"/>
              </a:rPr>
              <a:t>     </a:t>
            </a:r>
            <a:r>
              <a:rPr b="0" lang="en-US" sz="4000" spc="-1" strike="noStrike">
                <a:solidFill>
                  <a:srgbClr val="000000"/>
                </a:solidFill>
                <a:latin typeface="Calibri"/>
                <a:ea typeface="DejaVu Sans"/>
              </a:rPr>
              <a:t>Questions</a:t>
            </a:r>
            <a:endParaRPr b="0" lang="en-IN" sz="40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000000"/>
                </a:solidFill>
                <a:latin typeface="Calibri"/>
                <a:ea typeface="DejaVu Sans"/>
              </a:rPr>
              <a:t>                        </a:t>
            </a:r>
            <a:r>
              <a:rPr b="0" lang="en-US" sz="4000" spc="-1" strike="noStrike">
                <a:solidFill>
                  <a:srgbClr val="000000"/>
                </a:solidFill>
                <a:latin typeface="Calibri"/>
                <a:ea typeface="DejaVu Sans"/>
              </a:rPr>
              <a:t>Based </a:t>
            </a:r>
            <a:endParaRPr b="0" lang="en-IN" sz="40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000000"/>
                </a:solidFill>
                <a:latin typeface="Calibri"/>
                <a:ea typeface="DejaVu Sans"/>
              </a:rPr>
              <a:t>                                   </a:t>
            </a:r>
            <a:r>
              <a:rPr b="0" lang="en-US" sz="4000" spc="-1" strike="noStrike">
                <a:solidFill>
                  <a:srgbClr val="000000"/>
                </a:solidFill>
                <a:latin typeface="Calibri"/>
                <a:ea typeface="DejaVu Sans"/>
              </a:rPr>
              <a:t>On</a:t>
            </a:r>
            <a:endParaRPr b="0" lang="en-IN" sz="4000" spc="-1" strike="noStrike">
              <a:latin typeface="Arial"/>
            </a:endParaRPr>
          </a:p>
          <a:p>
            <a:pPr>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000000"/>
                </a:solidFill>
                <a:latin typeface="Calibri"/>
                <a:ea typeface="DejaVu Sans"/>
              </a:rPr>
              <a:t>                                         </a:t>
            </a:r>
            <a:r>
              <a:rPr b="0" lang="en-US" sz="4000" spc="-1" strike="noStrike">
                <a:solidFill>
                  <a:srgbClr val="000000"/>
                </a:solidFill>
                <a:latin typeface="Calibri"/>
                <a:ea typeface="DejaVu Sans"/>
              </a:rPr>
              <a:t>Chain Rule</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04920" y="490320"/>
            <a:ext cx="8228880" cy="114228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Calibri"/>
              </a:rPr>
              <a:t>M1D1H1/W1  =  M2D2H2/W2</a:t>
            </a:r>
            <a:endParaRPr b="0" lang="en-IN" sz="4400" spc="-1" strike="noStrike">
              <a:latin typeface="Arial"/>
            </a:endParaRPr>
          </a:p>
        </p:txBody>
      </p:sp>
      <p:sp>
        <p:nvSpPr>
          <p:cNvPr id="53" name=""/>
          <p:cNvSpPr/>
          <p:nvPr/>
        </p:nvSpPr>
        <p:spPr>
          <a:xfrm>
            <a:off x="457200" y="1623960"/>
            <a:ext cx="8228880" cy="4501440"/>
          </a:xfrm>
          <a:prstGeom prst="rect">
            <a:avLst/>
          </a:prstGeom>
          <a:noFill/>
          <a:ln w="0">
            <a:noFill/>
          </a:ln>
        </p:spPr>
        <p:style>
          <a:lnRef idx="0"/>
          <a:fillRef idx="0"/>
          <a:effectRef idx="0"/>
          <a:fontRef idx="minor"/>
        </p:style>
        <p:txBody>
          <a:bodyPr lIns="90000" rIns="90000" tIns="45000" bIns="45000" anchor="t">
            <a:normAutofit/>
          </a:bodyPr>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M- Men or type of worker </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D- Day</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H- Hour</a:t>
            </a:r>
            <a:endParaRPr b="0" lang="en-IN" sz="3200" spc="-1" strike="noStrike">
              <a:latin typeface="Arial"/>
            </a:endParaRPr>
          </a:p>
          <a:p>
            <a:pPr>
              <a:lnSpc>
                <a:spcPct val="100000"/>
              </a:lnSpc>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DejaVu Sans"/>
              </a:rPr>
              <a:t>W- work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3539</TotalTime>
  <Application>LibreOffice/7.3.7.2$MacOSX_AARCH64 LibreOffice_project/e114eadc50a9ff8d8c8a0567d6da8f454beeb84f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2015-08-18T16:22:43Z</dcterms:created>
  <dc:creator>User</dc:creator>
  <dc:description/>
  <dc:language>en-IN</dc:language>
  <cp:lastModifiedBy/>
  <dcterms:modified xsi:type="dcterms:W3CDTF">2023-01-02T11:14:34Z</dcterms:modified>
  <cp:revision>214</cp:revision>
  <dc:subject/>
  <dc:title>Slide 1</dc:title>
</cp:coreProperties>
</file>

<file path=docProps/custom.xml><?xml version="1.0" encoding="utf-8"?>
<Properties xmlns="http://schemas.openxmlformats.org/officeDocument/2006/custom-properties" xmlns:vt="http://schemas.openxmlformats.org/officeDocument/2006/docPropsVTypes"/>
</file>