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8" r:id="rId25"/>
    <p:sldId id="279" r:id="rId26"/>
    <p:sldId id="280" r:id="rId27"/>
    <p:sldId id="281" r:id="rId28"/>
    <p:sldId id="282" r:id="rId29"/>
    <p:sldId id="283" r:id="rId30"/>
    <p:sldId id="284" r:id="rId31"/>
    <p:sldId id="293" r:id="rId32"/>
    <p:sldId id="285" r:id="rId33"/>
    <p:sldId id="286" r:id="rId34"/>
    <p:sldId id="299" r:id="rId35"/>
    <p:sldId id="300" r:id="rId36"/>
    <p:sldId id="302" r:id="rId37"/>
    <p:sldId id="287" r:id="rId38"/>
    <p:sldId id="288" r:id="rId39"/>
    <p:sldId id="289" r:id="rId40"/>
    <p:sldId id="290" r:id="rId41"/>
    <p:sldId id="291" r:id="rId42"/>
    <p:sldId id="303" r:id="rId43"/>
    <p:sldId id="304" r:id="rId44"/>
    <p:sldId id="297" r:id="rId4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6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49332" y="3251849"/>
            <a:ext cx="335973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3377" y="4256114"/>
            <a:ext cx="5831644" cy="129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D6D446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07266" y="2416615"/>
            <a:ext cx="4006850" cy="452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34724" y="2434809"/>
            <a:ext cx="4019550" cy="4163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3984" y="633983"/>
            <a:ext cx="8792210" cy="3252470"/>
          </a:xfrm>
          <a:custGeom>
            <a:avLst/>
            <a:gdLst/>
            <a:ahLst/>
            <a:cxnLst/>
            <a:rect l="l" t="t" r="r" b="b"/>
            <a:pathLst>
              <a:path w="8792210" h="3252470">
                <a:moveTo>
                  <a:pt x="13715" y="3252215"/>
                </a:moveTo>
                <a:lnTo>
                  <a:pt x="0" y="3252215"/>
                </a:lnTo>
                <a:lnTo>
                  <a:pt x="0" y="3047"/>
                </a:lnTo>
                <a:lnTo>
                  <a:pt x="3047" y="0"/>
                </a:lnTo>
                <a:lnTo>
                  <a:pt x="8788907" y="0"/>
                </a:lnTo>
                <a:lnTo>
                  <a:pt x="8791956" y="3047"/>
                </a:lnTo>
                <a:lnTo>
                  <a:pt x="8791956" y="6096"/>
                </a:lnTo>
                <a:lnTo>
                  <a:pt x="13715" y="6096"/>
                </a:lnTo>
                <a:lnTo>
                  <a:pt x="6095" y="13716"/>
                </a:lnTo>
                <a:lnTo>
                  <a:pt x="13715" y="13716"/>
                </a:lnTo>
                <a:lnTo>
                  <a:pt x="13715" y="3252215"/>
                </a:lnTo>
                <a:close/>
              </a:path>
              <a:path w="8792210" h="3252470">
                <a:moveTo>
                  <a:pt x="13715" y="13716"/>
                </a:moveTo>
                <a:lnTo>
                  <a:pt x="6095" y="13716"/>
                </a:lnTo>
                <a:lnTo>
                  <a:pt x="13715" y="6096"/>
                </a:lnTo>
                <a:lnTo>
                  <a:pt x="13715" y="13716"/>
                </a:lnTo>
                <a:close/>
              </a:path>
              <a:path w="8792210" h="3252470">
                <a:moveTo>
                  <a:pt x="8778240" y="13716"/>
                </a:moveTo>
                <a:lnTo>
                  <a:pt x="13715" y="13716"/>
                </a:lnTo>
                <a:lnTo>
                  <a:pt x="13715" y="6096"/>
                </a:lnTo>
                <a:lnTo>
                  <a:pt x="8778240" y="6096"/>
                </a:lnTo>
                <a:lnTo>
                  <a:pt x="8778240" y="13716"/>
                </a:lnTo>
                <a:close/>
              </a:path>
              <a:path w="8792210" h="3252470">
                <a:moveTo>
                  <a:pt x="8791956" y="3252215"/>
                </a:moveTo>
                <a:lnTo>
                  <a:pt x="8778240" y="3252215"/>
                </a:lnTo>
                <a:lnTo>
                  <a:pt x="8778240" y="6096"/>
                </a:lnTo>
                <a:lnTo>
                  <a:pt x="8784336" y="13716"/>
                </a:lnTo>
                <a:lnTo>
                  <a:pt x="8791956" y="13716"/>
                </a:lnTo>
                <a:lnTo>
                  <a:pt x="8791956" y="3252215"/>
                </a:lnTo>
                <a:close/>
              </a:path>
              <a:path w="8792210" h="3252470">
                <a:moveTo>
                  <a:pt x="8791956" y="13716"/>
                </a:moveTo>
                <a:lnTo>
                  <a:pt x="8784336" y="13716"/>
                </a:lnTo>
                <a:lnTo>
                  <a:pt x="8778240" y="6096"/>
                </a:lnTo>
                <a:lnTo>
                  <a:pt x="8791956" y="6096"/>
                </a:lnTo>
                <a:lnTo>
                  <a:pt x="87919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4056" y="1109087"/>
            <a:ext cx="7270286" cy="116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137" y="2360194"/>
            <a:ext cx="6789420" cy="168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D6D446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1584" y="2784739"/>
            <a:ext cx="24752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latin typeface="Corbel"/>
                <a:cs typeface="Corbel"/>
              </a:rPr>
              <a:t>PEL541</a:t>
            </a:r>
            <a:endParaRPr sz="6000" dirty="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984" y="3886199"/>
              <a:ext cx="8792210" cy="3254375"/>
            </a:xfrm>
            <a:custGeom>
              <a:avLst/>
              <a:gdLst/>
              <a:ahLst/>
              <a:cxnLst/>
              <a:rect l="l" t="t" r="r" b="b"/>
              <a:pathLst>
                <a:path w="8792210" h="3254375">
                  <a:moveTo>
                    <a:pt x="7479792" y="298704"/>
                  </a:moveTo>
                  <a:lnTo>
                    <a:pt x="1307579" y="298704"/>
                  </a:lnTo>
                  <a:lnTo>
                    <a:pt x="1307579" y="312420"/>
                  </a:lnTo>
                  <a:lnTo>
                    <a:pt x="7479792" y="312420"/>
                  </a:lnTo>
                  <a:lnTo>
                    <a:pt x="7479792" y="298704"/>
                  </a:lnTo>
                  <a:close/>
                </a:path>
                <a:path w="8792210" h="3254375">
                  <a:moveTo>
                    <a:pt x="8791956" y="0"/>
                  </a:moveTo>
                  <a:lnTo>
                    <a:pt x="8778240" y="0"/>
                  </a:lnTo>
                  <a:lnTo>
                    <a:pt x="8778240" y="3240036"/>
                  </a:lnTo>
                  <a:lnTo>
                    <a:pt x="13703" y="3240036"/>
                  </a:lnTo>
                  <a:lnTo>
                    <a:pt x="13703" y="0"/>
                  </a:lnTo>
                  <a:lnTo>
                    <a:pt x="0" y="0"/>
                  </a:lnTo>
                  <a:lnTo>
                    <a:pt x="0" y="3250704"/>
                  </a:lnTo>
                  <a:lnTo>
                    <a:pt x="3035" y="3253752"/>
                  </a:lnTo>
                  <a:lnTo>
                    <a:pt x="8788895" y="3253752"/>
                  </a:lnTo>
                  <a:lnTo>
                    <a:pt x="8791956" y="3250704"/>
                  </a:lnTo>
                  <a:lnTo>
                    <a:pt x="8791956" y="3246120"/>
                  </a:lnTo>
                  <a:lnTo>
                    <a:pt x="8791956" y="3240036"/>
                  </a:lnTo>
                  <a:lnTo>
                    <a:pt x="8791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752600" marR="5080" indent="-1740535">
              <a:lnSpc>
                <a:spcPts val="4750"/>
              </a:lnSpc>
              <a:spcBef>
                <a:spcPts val="700"/>
              </a:spcBef>
            </a:pPr>
            <a:r>
              <a:rPr dirty="0"/>
              <a:t>Lesson</a:t>
            </a:r>
            <a:r>
              <a:rPr spc="-60" dirty="0"/>
              <a:t> </a:t>
            </a:r>
            <a:r>
              <a:rPr dirty="0"/>
              <a:t>5-</a:t>
            </a:r>
            <a:r>
              <a:rPr spc="-204" dirty="0"/>
              <a:t> </a:t>
            </a:r>
            <a:r>
              <a:rPr spc="-5" dirty="0"/>
              <a:t>Adverbs</a:t>
            </a:r>
            <a:r>
              <a:rPr spc="-40" dirty="0"/>
              <a:t> </a:t>
            </a:r>
            <a:r>
              <a:rPr dirty="0"/>
              <a:t>before </a:t>
            </a:r>
            <a:r>
              <a:rPr spc="-869" dirty="0"/>
              <a:t> </a:t>
            </a:r>
            <a:r>
              <a:rPr dirty="0"/>
              <a:t>adjectives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2764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>
                <a:solidFill>
                  <a:srgbClr val="FF0000"/>
                </a:solidFill>
                <a:latin typeface="Corbel"/>
                <a:cs typeface="Corbel"/>
              </a:rPr>
              <a:t>Types</a:t>
            </a:r>
            <a:r>
              <a:rPr spc="-9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pc="-30" dirty="0">
                <a:solidFill>
                  <a:srgbClr val="FF0000"/>
                </a:solidFill>
                <a:latin typeface="Corbel"/>
                <a:cs typeface="Corbel"/>
              </a:rPr>
              <a:t>(Contd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457200"/>
            <a:ext cx="1676400" cy="6797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indent="-137160">
              <a:lnSpc>
                <a:spcPts val="3065"/>
              </a:lnSpc>
              <a:spcBef>
                <a:spcPts val="100"/>
              </a:spcBef>
              <a:buClr>
                <a:srgbClr val="000000"/>
              </a:buClr>
              <a:buSzPct val="78846"/>
              <a:buFont typeface="Corbel"/>
              <a:buChar char="•"/>
              <a:tabLst>
                <a:tab pos="149860" algn="l"/>
              </a:tabLst>
            </a:pPr>
            <a:r>
              <a:rPr dirty="0"/>
              <a:t>Adverbs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frequency</a:t>
            </a:r>
          </a:p>
          <a:p>
            <a:pPr marL="250190" marR="5080">
              <a:lnSpc>
                <a:spcPts val="2810"/>
              </a:lnSpc>
              <a:spcBef>
                <a:spcPts val="300"/>
              </a:spcBef>
            </a:pPr>
            <a:r>
              <a:rPr b="0" spc="-5" dirty="0">
                <a:solidFill>
                  <a:srgbClr val="000000"/>
                </a:solidFill>
                <a:latin typeface="Corbel"/>
                <a:cs typeface="Corbel"/>
              </a:rPr>
              <a:t>Always, </a:t>
            </a:r>
            <a:r>
              <a:rPr b="0" spc="-25" dirty="0">
                <a:solidFill>
                  <a:srgbClr val="000000"/>
                </a:solidFill>
                <a:latin typeface="Corbel"/>
                <a:cs typeface="Corbel"/>
              </a:rPr>
              <a:t>never, </a:t>
            </a:r>
            <a:r>
              <a:rPr b="0" dirty="0">
                <a:solidFill>
                  <a:srgbClr val="000000"/>
                </a:solidFill>
                <a:latin typeface="Corbel"/>
                <a:cs typeface="Corbel"/>
              </a:rPr>
              <a:t>sometimes, </a:t>
            </a:r>
            <a:r>
              <a:rPr b="0" spc="-5" dirty="0">
                <a:solidFill>
                  <a:srgbClr val="000000"/>
                </a:solidFill>
                <a:latin typeface="Corbel"/>
                <a:cs typeface="Corbel"/>
              </a:rPr>
              <a:t>often, </a:t>
            </a:r>
            <a:r>
              <a:rPr b="0" spc="-15" dirty="0">
                <a:solidFill>
                  <a:srgbClr val="000000"/>
                </a:solidFill>
                <a:latin typeface="Corbel"/>
                <a:cs typeface="Corbel"/>
              </a:rPr>
              <a:t>rarely, usually, </a:t>
            </a:r>
            <a:r>
              <a:rPr b="0" spc="-509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orbel"/>
                <a:cs typeface="Corbel"/>
              </a:rPr>
              <a:t>occasionally.</a:t>
            </a:r>
          </a:p>
          <a:p>
            <a:pPr marL="149225" indent="-137160">
              <a:lnSpc>
                <a:spcPct val="100000"/>
              </a:lnSpc>
              <a:spcBef>
                <a:spcPts val="940"/>
              </a:spcBef>
              <a:buClr>
                <a:srgbClr val="000000"/>
              </a:buClr>
              <a:buSzPct val="78846"/>
              <a:buFont typeface="Corbel"/>
              <a:buChar char="•"/>
              <a:tabLst>
                <a:tab pos="149860" algn="l"/>
              </a:tabLst>
            </a:pPr>
            <a:r>
              <a:rPr dirty="0"/>
              <a:t>Adverbs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dirty="0"/>
              <a:t>duration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8137" y="3878804"/>
            <a:ext cx="6210935" cy="145034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080"/>
              </a:spcBef>
            </a:pPr>
            <a:r>
              <a:rPr sz="2600" spc="-20" dirty="0">
                <a:latin typeface="Corbel"/>
                <a:cs typeface="Corbel"/>
              </a:rPr>
              <a:t>Forever,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15" dirty="0">
                <a:latin typeface="Corbel"/>
                <a:cs typeface="Corbel"/>
              </a:rPr>
              <a:t>constantly,</a:t>
            </a:r>
            <a:r>
              <a:rPr sz="2600" spc="1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temporarily,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spc="-20" dirty="0">
                <a:latin typeface="Corbel"/>
                <a:cs typeface="Corbel"/>
              </a:rPr>
              <a:t>briefly.</a:t>
            </a:r>
            <a:endParaRPr sz="2600">
              <a:latin typeface="Corbel"/>
              <a:cs typeface="Corbel"/>
            </a:endParaRPr>
          </a:p>
          <a:p>
            <a:pPr marL="149225" indent="-137160">
              <a:lnSpc>
                <a:spcPts val="3065"/>
              </a:lnSpc>
              <a:spcBef>
                <a:spcPts val="985"/>
              </a:spcBef>
              <a:buClr>
                <a:srgbClr val="000000"/>
              </a:buClr>
              <a:buSzPct val="78846"/>
              <a:buFont typeface="Corbel"/>
              <a:buChar char="•"/>
              <a:tabLst>
                <a:tab pos="149860" algn="l"/>
              </a:tabLst>
            </a:pPr>
            <a:r>
              <a:rPr sz="2600" b="1" dirty="0">
                <a:solidFill>
                  <a:srgbClr val="D6D446"/>
                </a:solidFill>
                <a:latin typeface="Corbel"/>
                <a:cs typeface="Corbel"/>
              </a:rPr>
              <a:t>Adverbs</a:t>
            </a:r>
            <a:r>
              <a:rPr sz="2600" b="1" spc="-45" dirty="0">
                <a:solidFill>
                  <a:srgbClr val="D6D446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D6D446"/>
                </a:solidFill>
                <a:latin typeface="Corbel"/>
                <a:cs typeface="Corbel"/>
              </a:rPr>
              <a:t>of</a:t>
            </a:r>
            <a:r>
              <a:rPr sz="2600" b="1" spc="-30" dirty="0">
                <a:solidFill>
                  <a:srgbClr val="D6D446"/>
                </a:solidFill>
                <a:latin typeface="Corbel"/>
                <a:cs typeface="Corbel"/>
              </a:rPr>
              <a:t> </a:t>
            </a:r>
            <a:r>
              <a:rPr sz="2600" b="1" dirty="0">
                <a:solidFill>
                  <a:srgbClr val="D6D446"/>
                </a:solidFill>
                <a:latin typeface="Corbel"/>
                <a:cs typeface="Corbel"/>
              </a:rPr>
              <a:t>probability</a:t>
            </a:r>
            <a:endParaRPr sz="2600">
              <a:latin typeface="Corbel"/>
              <a:cs typeface="Corbel"/>
            </a:endParaRPr>
          </a:p>
          <a:p>
            <a:pPr marL="250190">
              <a:lnSpc>
                <a:spcPts val="3065"/>
              </a:lnSpc>
            </a:pPr>
            <a:r>
              <a:rPr sz="2600" spc="-10" dirty="0">
                <a:latin typeface="Corbel"/>
                <a:cs typeface="Corbel"/>
              </a:rPr>
              <a:t>Certainly,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maybe,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probably,</a:t>
            </a:r>
            <a:r>
              <a:rPr sz="2600" spc="-50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possibly,</a:t>
            </a:r>
            <a:r>
              <a:rPr sz="2600" spc="-25" dirty="0">
                <a:latin typeface="Corbel"/>
                <a:cs typeface="Corbel"/>
              </a:rPr>
              <a:t> surely.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4544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D6D446"/>
                </a:solidFill>
                <a:latin typeface="Corbel"/>
                <a:cs typeface="Corbel"/>
              </a:rPr>
              <a:t>C</a:t>
            </a:r>
            <a:r>
              <a:rPr spc="-20" dirty="0">
                <a:solidFill>
                  <a:srgbClr val="D6D446"/>
                </a:solidFill>
                <a:latin typeface="Corbel"/>
                <a:cs typeface="Corbel"/>
              </a:rPr>
              <a:t>o</a:t>
            </a:r>
            <a:r>
              <a:rPr dirty="0">
                <a:solidFill>
                  <a:srgbClr val="D6D446"/>
                </a:solidFill>
                <a:latin typeface="Corbel"/>
                <a:cs typeface="Corbel"/>
              </a:rPr>
              <a:t>m</a:t>
            </a:r>
            <a:r>
              <a:rPr spc="-10" dirty="0">
                <a:solidFill>
                  <a:srgbClr val="D6D446"/>
                </a:solidFill>
                <a:latin typeface="Corbel"/>
                <a:cs typeface="Corbel"/>
              </a:rPr>
              <a:t>p</a:t>
            </a:r>
            <a:r>
              <a:rPr spc="-5" dirty="0">
                <a:solidFill>
                  <a:srgbClr val="D6D446"/>
                </a:solidFill>
                <a:latin typeface="Corbel"/>
                <a:cs typeface="Corbel"/>
              </a:rPr>
              <a:t>a</a:t>
            </a:r>
            <a:r>
              <a:rPr spc="15" dirty="0">
                <a:solidFill>
                  <a:srgbClr val="D6D446"/>
                </a:solidFill>
                <a:latin typeface="Corbel"/>
                <a:cs typeface="Corbel"/>
              </a:rPr>
              <a:t>r</a:t>
            </a:r>
            <a:r>
              <a:rPr spc="-5" dirty="0">
                <a:solidFill>
                  <a:srgbClr val="D6D446"/>
                </a:solidFill>
                <a:latin typeface="Corbel"/>
                <a:cs typeface="Corbel"/>
              </a:rPr>
              <a:t>a</a:t>
            </a:r>
            <a:r>
              <a:rPr spc="5" dirty="0">
                <a:solidFill>
                  <a:srgbClr val="D6D446"/>
                </a:solidFill>
                <a:latin typeface="Corbel"/>
                <a:cs typeface="Corbel"/>
              </a:rPr>
              <a:t>t</a:t>
            </a:r>
            <a:r>
              <a:rPr spc="-15" dirty="0">
                <a:solidFill>
                  <a:srgbClr val="D6D446"/>
                </a:solidFill>
                <a:latin typeface="Corbel"/>
                <a:cs typeface="Corbel"/>
              </a:rPr>
              <a:t>iv</a:t>
            </a:r>
            <a:r>
              <a:rPr spc="-5" dirty="0">
                <a:solidFill>
                  <a:srgbClr val="D6D446"/>
                </a:solidFill>
                <a:latin typeface="Corbel"/>
                <a:cs typeface="Corbel"/>
              </a:rPr>
              <a:t>e</a:t>
            </a:r>
            <a:r>
              <a:rPr spc="-155" dirty="0">
                <a:solidFill>
                  <a:srgbClr val="D6D446"/>
                </a:solidFill>
                <a:latin typeface="Corbel"/>
                <a:cs typeface="Corbel"/>
              </a:rPr>
              <a:t> </a:t>
            </a:r>
            <a:r>
              <a:rPr spc="-30" dirty="0">
                <a:solidFill>
                  <a:srgbClr val="D6D446"/>
                </a:solidFill>
                <a:latin typeface="Corbel"/>
                <a:cs typeface="Corbel"/>
              </a:rPr>
              <a:t>A</a:t>
            </a:r>
            <a:r>
              <a:rPr spc="10" dirty="0">
                <a:solidFill>
                  <a:srgbClr val="D6D446"/>
                </a:solidFill>
                <a:latin typeface="Corbel"/>
                <a:cs typeface="Corbel"/>
              </a:rPr>
              <a:t>d</a:t>
            </a:r>
            <a:r>
              <a:rPr spc="-15" dirty="0">
                <a:solidFill>
                  <a:srgbClr val="D6D446"/>
                </a:solidFill>
                <a:latin typeface="Corbel"/>
                <a:cs typeface="Corbel"/>
              </a:rPr>
              <a:t>v</a:t>
            </a:r>
            <a:r>
              <a:rPr dirty="0">
                <a:solidFill>
                  <a:srgbClr val="D6D446"/>
                </a:solidFill>
                <a:latin typeface="Corbel"/>
                <a:cs typeface="Corbel"/>
              </a:rPr>
              <a:t>e</a:t>
            </a:r>
            <a:r>
              <a:rPr spc="-25" dirty="0">
                <a:solidFill>
                  <a:srgbClr val="D6D446"/>
                </a:solidFill>
                <a:latin typeface="Corbel"/>
                <a:cs typeface="Corbel"/>
              </a:rPr>
              <a:t>r</a:t>
            </a:r>
            <a:r>
              <a:rPr spc="10" dirty="0">
                <a:solidFill>
                  <a:srgbClr val="D6D446"/>
                </a:solidFill>
                <a:latin typeface="Corbel"/>
                <a:cs typeface="Corbel"/>
              </a:rPr>
              <a:t>b</a:t>
            </a:r>
            <a:r>
              <a:rPr spc="-5" dirty="0">
                <a:solidFill>
                  <a:srgbClr val="D6D446"/>
                </a:solidFill>
                <a:latin typeface="Corbel"/>
                <a:cs typeface="Corbel"/>
              </a:rPr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457200"/>
            <a:ext cx="1676400" cy="67970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4056" y="2000064"/>
            <a:ext cx="6983095" cy="49631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452755">
              <a:lnSpc>
                <a:spcPts val="2810"/>
              </a:lnSpc>
              <a:spcBef>
                <a:spcPts val="455"/>
              </a:spcBef>
            </a:pPr>
            <a:r>
              <a:rPr sz="2600" dirty="0">
                <a:latin typeface="Corbel"/>
                <a:cs typeface="Corbel"/>
              </a:rPr>
              <a:t>"Comparative"</a:t>
            </a:r>
            <a:r>
              <a:rPr sz="2600" spc="-4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means</a:t>
            </a:r>
            <a:r>
              <a:rPr sz="2600" spc="-4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"comparing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something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to </a:t>
            </a:r>
            <a:r>
              <a:rPr sz="2600" spc="-50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something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spc="-20" dirty="0">
                <a:latin typeface="Corbel"/>
                <a:cs typeface="Corbel"/>
              </a:rPr>
              <a:t>else.“</a:t>
            </a:r>
            <a:endParaRPr sz="2600" dirty="0">
              <a:latin typeface="Corbel"/>
              <a:cs typeface="Corbel"/>
            </a:endParaRPr>
          </a:p>
          <a:p>
            <a:pPr marL="12700" marR="5080">
              <a:lnSpc>
                <a:spcPts val="2810"/>
              </a:lnSpc>
              <a:spcBef>
                <a:spcPts val="990"/>
              </a:spcBef>
            </a:pPr>
            <a:r>
              <a:rPr sz="2600" spc="-5" dirty="0">
                <a:latin typeface="Corbel"/>
                <a:cs typeface="Corbel"/>
              </a:rPr>
              <a:t>Comparative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adverbs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5" dirty="0">
                <a:latin typeface="Corbel"/>
                <a:cs typeface="Corbel"/>
              </a:rPr>
              <a:t>show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us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which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action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5" dirty="0">
                <a:latin typeface="Corbel"/>
                <a:cs typeface="Corbel"/>
              </a:rPr>
              <a:t>or</a:t>
            </a:r>
            <a:r>
              <a:rPr sz="2600" spc="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state </a:t>
            </a:r>
            <a:r>
              <a:rPr sz="2600" spc="-50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is</a:t>
            </a:r>
            <a:r>
              <a:rPr sz="2600" spc="-20" dirty="0">
                <a:latin typeface="Corbel"/>
                <a:cs typeface="Corbel"/>
              </a:rPr>
              <a:t> better, </a:t>
            </a:r>
            <a:r>
              <a:rPr sz="2600" spc="-5" dirty="0">
                <a:latin typeface="Corbel"/>
                <a:cs typeface="Corbel"/>
              </a:rPr>
              <a:t>worse,</a:t>
            </a:r>
            <a:r>
              <a:rPr sz="2600" spc="-15" dirty="0">
                <a:latin typeface="Corbel"/>
                <a:cs typeface="Corbel"/>
              </a:rPr>
              <a:t> stronger,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25" dirty="0">
                <a:latin typeface="Corbel"/>
                <a:cs typeface="Corbel"/>
              </a:rPr>
              <a:t>weaker,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and</a:t>
            </a:r>
            <a:r>
              <a:rPr sz="2600" spc="10" dirty="0">
                <a:latin typeface="Corbel"/>
                <a:cs typeface="Corbel"/>
              </a:rPr>
              <a:t> </a:t>
            </a:r>
            <a:r>
              <a:rPr sz="2600" spc="5" dirty="0">
                <a:latin typeface="Corbel"/>
                <a:cs typeface="Corbel"/>
              </a:rPr>
              <a:t>so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forth.</a:t>
            </a:r>
          </a:p>
          <a:p>
            <a:pPr marL="12700">
              <a:lnSpc>
                <a:spcPts val="2965"/>
              </a:lnSpc>
              <a:spcBef>
                <a:spcPts val="655"/>
              </a:spcBef>
            </a:pPr>
            <a:r>
              <a:rPr sz="2600" b="1" spc="-5" dirty="0">
                <a:latin typeface="Corbel"/>
                <a:cs typeface="Corbel"/>
              </a:rPr>
              <a:t>Examples:</a:t>
            </a:r>
            <a:endParaRPr sz="2600" dirty="0">
              <a:latin typeface="Corbel"/>
              <a:cs typeface="Corbel"/>
            </a:endParaRPr>
          </a:p>
          <a:p>
            <a:pPr marL="12700" marR="495300">
              <a:lnSpc>
                <a:spcPts val="2810"/>
              </a:lnSpc>
              <a:spcBef>
                <a:spcPts val="195"/>
              </a:spcBef>
            </a:pPr>
            <a:r>
              <a:rPr sz="2600" dirty="0">
                <a:latin typeface="Corbel"/>
                <a:cs typeface="Corbel"/>
              </a:rPr>
              <a:t>more, less, </a:t>
            </a:r>
            <a:r>
              <a:rPr sz="2600" spc="-25" dirty="0">
                <a:latin typeface="Corbel"/>
                <a:cs typeface="Corbel"/>
              </a:rPr>
              <a:t>better, </a:t>
            </a:r>
            <a:r>
              <a:rPr sz="2600" dirty="0">
                <a:latin typeface="Corbel"/>
                <a:cs typeface="Corbel"/>
              </a:rPr>
              <a:t>worse, </a:t>
            </a:r>
            <a:r>
              <a:rPr sz="2600" spc="-20" dirty="0">
                <a:latin typeface="Corbel"/>
                <a:cs typeface="Corbel"/>
              </a:rPr>
              <a:t>faster, slower, </a:t>
            </a:r>
            <a:r>
              <a:rPr sz="2600" spc="-15" dirty="0">
                <a:latin typeface="Corbel"/>
                <a:cs typeface="Corbel"/>
              </a:rPr>
              <a:t>farther, </a:t>
            </a:r>
            <a:r>
              <a:rPr sz="2600" spc="-509" dirty="0">
                <a:latin typeface="Corbel"/>
                <a:cs typeface="Corbel"/>
              </a:rPr>
              <a:t> </a:t>
            </a:r>
            <a:r>
              <a:rPr sz="2600" spc="-20" dirty="0">
                <a:latin typeface="Corbel"/>
                <a:cs typeface="Corbel"/>
              </a:rPr>
              <a:t>closer.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Example</a:t>
            </a:r>
            <a:r>
              <a:rPr sz="2600" b="1" spc="-25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sentences:</a:t>
            </a:r>
            <a:endParaRPr sz="2600" dirty="0">
              <a:latin typeface="Corbel"/>
              <a:cs typeface="Corbel"/>
            </a:endParaRPr>
          </a:p>
          <a:p>
            <a:pPr marL="287020" indent="-274955">
              <a:lnSpc>
                <a:spcPct val="100000"/>
              </a:lnSpc>
              <a:spcBef>
                <a:spcPts val="715"/>
              </a:spcBef>
              <a:buClr>
                <a:srgbClr val="D3E170"/>
              </a:buClr>
              <a:buSzPct val="79545"/>
              <a:buFont typeface="Wingdings"/>
              <a:buChar char=""/>
              <a:tabLst>
                <a:tab pos="287655" algn="l"/>
              </a:tabLst>
            </a:pPr>
            <a:r>
              <a:rPr sz="2200" spc="-10" dirty="0">
                <a:latin typeface="Corbel"/>
                <a:cs typeface="Corbel"/>
              </a:rPr>
              <a:t>Maggie</a:t>
            </a:r>
            <a:r>
              <a:rPr sz="2200" spc="-5" dirty="0">
                <a:latin typeface="Corbel"/>
                <a:cs typeface="Corbel"/>
              </a:rPr>
              <a:t> works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out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more</a:t>
            </a:r>
            <a:r>
              <a:rPr sz="2200" b="1" spc="-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seriously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than </a:t>
            </a:r>
            <a:r>
              <a:rPr sz="2200" dirty="0">
                <a:latin typeface="Corbel"/>
                <a:cs typeface="Corbel"/>
              </a:rPr>
              <a:t>Donna.</a:t>
            </a:r>
          </a:p>
          <a:p>
            <a:pPr marL="287020" indent="-274955">
              <a:lnSpc>
                <a:spcPct val="100000"/>
              </a:lnSpc>
              <a:spcBef>
                <a:spcPts val="735"/>
              </a:spcBef>
              <a:buClr>
                <a:srgbClr val="D3E170"/>
              </a:buClr>
              <a:buSzPct val="79545"/>
              <a:buFont typeface="Wingdings"/>
              <a:buChar char=""/>
              <a:tabLst>
                <a:tab pos="287655" algn="l"/>
              </a:tabLst>
            </a:pPr>
            <a:r>
              <a:rPr sz="2200" spc="-10" dirty="0">
                <a:latin typeface="Corbel"/>
                <a:cs typeface="Corbel"/>
              </a:rPr>
              <a:t>She</a:t>
            </a:r>
            <a:r>
              <a:rPr sz="2200" spc="-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eats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less </a:t>
            </a:r>
            <a:r>
              <a:rPr sz="2200" spc="-5" dirty="0">
                <a:latin typeface="Corbel"/>
                <a:cs typeface="Corbel"/>
              </a:rPr>
              <a:t>than her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friends.</a:t>
            </a:r>
            <a:endParaRPr sz="2200" dirty="0">
              <a:latin typeface="Corbel"/>
              <a:cs typeface="Corbel"/>
            </a:endParaRPr>
          </a:p>
          <a:p>
            <a:pPr marL="287020" indent="-274955">
              <a:lnSpc>
                <a:spcPct val="100000"/>
              </a:lnSpc>
              <a:spcBef>
                <a:spcPts val="730"/>
              </a:spcBef>
              <a:buClr>
                <a:srgbClr val="D3E170"/>
              </a:buClr>
              <a:buSzPct val="79545"/>
              <a:buFont typeface="Wingdings"/>
              <a:buChar char=""/>
              <a:tabLst>
                <a:tab pos="287655" algn="l"/>
              </a:tabLst>
            </a:pPr>
            <a:r>
              <a:rPr sz="2200" spc="-65" dirty="0">
                <a:latin typeface="Corbel"/>
                <a:cs typeface="Corbel"/>
              </a:rPr>
              <a:t>You</a:t>
            </a:r>
            <a:r>
              <a:rPr sz="2200" spc="-10" dirty="0">
                <a:latin typeface="Corbel"/>
                <a:cs typeface="Corbel"/>
              </a:rPr>
              <a:t> are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better</a:t>
            </a:r>
            <a:r>
              <a:rPr sz="2200" b="1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than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this.</a:t>
            </a:r>
            <a:endParaRPr sz="2200" dirty="0">
              <a:latin typeface="Corbel"/>
              <a:cs typeface="Corbel"/>
            </a:endParaRPr>
          </a:p>
          <a:p>
            <a:pPr marL="287020" indent="-274955">
              <a:lnSpc>
                <a:spcPct val="100000"/>
              </a:lnSpc>
              <a:spcBef>
                <a:spcPts val="745"/>
              </a:spcBef>
              <a:buClr>
                <a:srgbClr val="D3E170"/>
              </a:buClr>
              <a:buSzPct val="79545"/>
              <a:buFont typeface="Wingdings"/>
              <a:buChar char=""/>
              <a:tabLst>
                <a:tab pos="287655" algn="l"/>
              </a:tabLst>
            </a:pPr>
            <a:r>
              <a:rPr sz="2200" spc="-55" dirty="0">
                <a:latin typeface="Corbel"/>
                <a:cs typeface="Corbel"/>
              </a:rPr>
              <a:t>We</a:t>
            </a:r>
            <a:r>
              <a:rPr sz="2200" spc="-5" dirty="0">
                <a:latin typeface="Corbel"/>
                <a:cs typeface="Corbel"/>
              </a:rPr>
              <a:t> couldn't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go </a:t>
            </a:r>
            <a:r>
              <a:rPr sz="2200" b="1" spc="-10" dirty="0">
                <a:latin typeface="Corbel"/>
                <a:cs typeface="Corbel"/>
              </a:rPr>
              <a:t>slower </a:t>
            </a:r>
            <a:r>
              <a:rPr sz="2200" spc="-10" dirty="0">
                <a:latin typeface="Corbel"/>
                <a:cs typeface="Corbel"/>
              </a:rPr>
              <a:t>even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we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wanted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to.</a:t>
            </a:r>
            <a:endParaRPr sz="2200" dirty="0">
              <a:latin typeface="Corbel"/>
              <a:cs typeface="Corbel"/>
            </a:endParaRPr>
          </a:p>
          <a:p>
            <a:pPr marL="287020" indent="-274955">
              <a:lnSpc>
                <a:spcPct val="100000"/>
              </a:lnSpc>
              <a:spcBef>
                <a:spcPts val="730"/>
              </a:spcBef>
              <a:buClr>
                <a:srgbClr val="D3E170"/>
              </a:buClr>
              <a:buSzPct val="79545"/>
              <a:buFont typeface="Wingdings"/>
              <a:buChar char=""/>
              <a:tabLst>
                <a:tab pos="287655" algn="l"/>
              </a:tabLst>
            </a:pPr>
            <a:r>
              <a:rPr sz="2200" spc="-5" dirty="0">
                <a:latin typeface="Corbel"/>
                <a:cs typeface="Corbel"/>
              </a:rPr>
              <a:t>Let's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get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closer</a:t>
            </a:r>
            <a:r>
              <a:rPr sz="2200" spc="-5" dirty="0">
                <a:latin typeface="Corbel"/>
                <a:cs typeface="Corbel"/>
              </a:rPr>
              <a:t>.</a:t>
            </a:r>
            <a:endParaRPr sz="2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4219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D6D446"/>
                </a:solidFill>
                <a:latin typeface="Corbel"/>
                <a:cs typeface="Corbel"/>
              </a:rPr>
              <a:t>S</a:t>
            </a:r>
            <a:r>
              <a:rPr dirty="0">
                <a:solidFill>
                  <a:srgbClr val="D6D446"/>
                </a:solidFill>
                <a:latin typeface="Corbel"/>
                <a:cs typeface="Corbel"/>
              </a:rPr>
              <a:t>u</a:t>
            </a:r>
            <a:r>
              <a:rPr spc="-10" dirty="0">
                <a:solidFill>
                  <a:srgbClr val="D6D446"/>
                </a:solidFill>
                <a:latin typeface="Corbel"/>
                <a:cs typeface="Corbel"/>
              </a:rPr>
              <a:t>p</a:t>
            </a:r>
            <a:r>
              <a:rPr dirty="0">
                <a:solidFill>
                  <a:srgbClr val="D6D446"/>
                </a:solidFill>
                <a:latin typeface="Corbel"/>
                <a:cs typeface="Corbel"/>
              </a:rPr>
              <a:t>e</a:t>
            </a:r>
            <a:r>
              <a:rPr spc="15" dirty="0">
                <a:solidFill>
                  <a:srgbClr val="D6D446"/>
                </a:solidFill>
                <a:latin typeface="Corbel"/>
                <a:cs typeface="Corbel"/>
              </a:rPr>
              <a:t>r</a:t>
            </a:r>
            <a:r>
              <a:rPr spc="-15" dirty="0">
                <a:solidFill>
                  <a:srgbClr val="D6D446"/>
                </a:solidFill>
                <a:latin typeface="Corbel"/>
                <a:cs typeface="Corbel"/>
              </a:rPr>
              <a:t>l</a:t>
            </a:r>
            <a:r>
              <a:rPr spc="-5" dirty="0">
                <a:solidFill>
                  <a:srgbClr val="D6D446"/>
                </a:solidFill>
                <a:latin typeface="Corbel"/>
                <a:cs typeface="Corbel"/>
              </a:rPr>
              <a:t>a</a:t>
            </a:r>
            <a:r>
              <a:rPr spc="-35" dirty="0">
                <a:solidFill>
                  <a:srgbClr val="D6D446"/>
                </a:solidFill>
                <a:latin typeface="Corbel"/>
                <a:cs typeface="Corbel"/>
              </a:rPr>
              <a:t>t</a:t>
            </a:r>
            <a:r>
              <a:rPr spc="25" dirty="0">
                <a:solidFill>
                  <a:srgbClr val="D6D446"/>
                </a:solidFill>
                <a:latin typeface="Corbel"/>
                <a:cs typeface="Corbel"/>
              </a:rPr>
              <a:t>i</a:t>
            </a:r>
            <a:r>
              <a:rPr spc="-15" dirty="0">
                <a:solidFill>
                  <a:srgbClr val="D6D446"/>
                </a:solidFill>
                <a:latin typeface="Corbel"/>
                <a:cs typeface="Corbel"/>
              </a:rPr>
              <a:t>v</a:t>
            </a:r>
            <a:r>
              <a:rPr spc="-5" dirty="0">
                <a:solidFill>
                  <a:srgbClr val="D6D446"/>
                </a:solidFill>
                <a:latin typeface="Corbel"/>
                <a:cs typeface="Corbel"/>
              </a:rPr>
              <a:t>e</a:t>
            </a:r>
            <a:r>
              <a:rPr spc="-195" dirty="0">
                <a:solidFill>
                  <a:srgbClr val="D6D446"/>
                </a:solidFill>
                <a:latin typeface="Corbel"/>
                <a:cs typeface="Corbel"/>
              </a:rPr>
              <a:t> </a:t>
            </a:r>
            <a:r>
              <a:rPr spc="10" dirty="0">
                <a:solidFill>
                  <a:srgbClr val="D6D446"/>
                </a:solidFill>
                <a:latin typeface="Corbel"/>
                <a:cs typeface="Corbel"/>
              </a:rPr>
              <a:t>A</a:t>
            </a:r>
            <a:r>
              <a:rPr spc="-30" dirty="0">
                <a:solidFill>
                  <a:srgbClr val="D6D446"/>
                </a:solidFill>
                <a:latin typeface="Corbel"/>
                <a:cs typeface="Corbel"/>
              </a:rPr>
              <a:t>d</a:t>
            </a:r>
            <a:r>
              <a:rPr spc="25" dirty="0">
                <a:solidFill>
                  <a:srgbClr val="D6D446"/>
                </a:solidFill>
                <a:latin typeface="Corbel"/>
                <a:cs typeface="Corbel"/>
              </a:rPr>
              <a:t>v</a:t>
            </a:r>
            <a:r>
              <a:rPr spc="-40" dirty="0">
                <a:solidFill>
                  <a:srgbClr val="D6D446"/>
                </a:solidFill>
                <a:latin typeface="Corbel"/>
                <a:cs typeface="Corbel"/>
              </a:rPr>
              <a:t>e</a:t>
            </a:r>
            <a:r>
              <a:rPr spc="15" dirty="0">
                <a:solidFill>
                  <a:srgbClr val="D6D446"/>
                </a:solidFill>
                <a:latin typeface="Corbel"/>
                <a:cs typeface="Corbel"/>
              </a:rPr>
              <a:t>r</a:t>
            </a:r>
            <a:r>
              <a:rPr spc="10" dirty="0">
                <a:solidFill>
                  <a:srgbClr val="D6D446"/>
                </a:solidFill>
                <a:latin typeface="Corbel"/>
                <a:cs typeface="Corbel"/>
              </a:rPr>
              <a:t>b</a:t>
            </a:r>
            <a:r>
              <a:rPr spc="-5" dirty="0">
                <a:solidFill>
                  <a:srgbClr val="D6D446"/>
                </a:solidFill>
                <a:latin typeface="Corbel"/>
                <a:cs typeface="Corbel"/>
              </a:rPr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457200"/>
            <a:ext cx="1676400" cy="67970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3976" y="2396248"/>
            <a:ext cx="6546850" cy="47561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Corbel"/>
                <a:cs typeface="Corbel"/>
              </a:rPr>
              <a:t>"Superlative"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means</a:t>
            </a:r>
            <a:r>
              <a:rPr sz="2800" spc="3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"of</a:t>
            </a:r>
            <a:r>
              <a:rPr sz="2800" spc="-5" dirty="0">
                <a:latin typeface="Corbel"/>
                <a:cs typeface="Corbel"/>
              </a:rPr>
              <a:t> the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highest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degree.“</a:t>
            </a:r>
            <a:endParaRPr sz="2800">
              <a:latin typeface="Corbel"/>
              <a:cs typeface="Corbel"/>
            </a:endParaRPr>
          </a:p>
          <a:p>
            <a:pPr marL="12700" marR="76200">
              <a:lnSpc>
                <a:spcPts val="3020"/>
              </a:lnSpc>
              <a:spcBef>
                <a:spcPts val="1055"/>
              </a:spcBef>
            </a:pPr>
            <a:r>
              <a:rPr sz="2800" spc="-5" dirty="0">
                <a:latin typeface="Corbel"/>
                <a:cs typeface="Corbel"/>
              </a:rPr>
              <a:t>Superlative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adverbs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show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us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which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action</a:t>
            </a:r>
            <a:r>
              <a:rPr sz="2800" spc="2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or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state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is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the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best,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the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strongest,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and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so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forth.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ts val="3190"/>
              </a:lnSpc>
              <a:spcBef>
                <a:spcPts val="620"/>
              </a:spcBef>
            </a:pPr>
            <a:r>
              <a:rPr sz="2800" b="1" spc="-5" dirty="0">
                <a:latin typeface="Corbel"/>
                <a:cs typeface="Corbel"/>
              </a:rPr>
              <a:t>Examples:</a:t>
            </a:r>
            <a:endParaRPr sz="2800">
              <a:latin typeface="Corbel"/>
              <a:cs typeface="Corbel"/>
            </a:endParaRPr>
          </a:p>
          <a:p>
            <a:pPr marL="12700" marR="278765">
              <a:lnSpc>
                <a:spcPts val="3020"/>
              </a:lnSpc>
              <a:spcBef>
                <a:spcPts val="219"/>
              </a:spcBef>
            </a:pPr>
            <a:r>
              <a:rPr sz="2800" spc="-5" dirty="0">
                <a:latin typeface="Corbel"/>
                <a:cs typeface="Corbel"/>
              </a:rPr>
              <a:t>Best,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most,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least,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worst,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strongest,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fastest,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slowest.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800" b="1" spc="-5" dirty="0">
                <a:latin typeface="Corbel"/>
                <a:cs typeface="Corbel"/>
              </a:rPr>
              <a:t>Example</a:t>
            </a:r>
            <a:r>
              <a:rPr sz="2800" b="1" spc="-20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sentences:</a:t>
            </a:r>
            <a:endParaRPr sz="2800">
              <a:latin typeface="Corbel"/>
              <a:cs typeface="Corbel"/>
            </a:endParaRPr>
          </a:p>
          <a:p>
            <a:pPr marL="286385" indent="-274320">
              <a:lnSpc>
                <a:spcPct val="100000"/>
              </a:lnSpc>
              <a:spcBef>
                <a:spcPts val="675"/>
              </a:spcBef>
              <a:buClr>
                <a:srgbClr val="D3E170"/>
              </a:buClr>
              <a:buSzPct val="80357"/>
              <a:buFont typeface="Wingdings"/>
              <a:buChar char=""/>
              <a:tabLst>
                <a:tab pos="287020" algn="l"/>
              </a:tabLst>
            </a:pPr>
            <a:r>
              <a:rPr sz="2800" dirty="0">
                <a:latin typeface="Corbel"/>
                <a:cs typeface="Corbel"/>
              </a:rPr>
              <a:t>He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knows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best</a:t>
            </a:r>
            <a:r>
              <a:rPr sz="2800" spc="-10" dirty="0">
                <a:latin typeface="Corbel"/>
                <a:cs typeface="Corbel"/>
              </a:rPr>
              <a:t>.</a:t>
            </a:r>
            <a:endParaRPr sz="2800">
              <a:latin typeface="Corbel"/>
              <a:cs typeface="Corbel"/>
            </a:endParaRPr>
          </a:p>
          <a:p>
            <a:pPr marL="286385" indent="-274320">
              <a:lnSpc>
                <a:spcPct val="100000"/>
              </a:lnSpc>
              <a:spcBef>
                <a:spcPts val="660"/>
              </a:spcBef>
              <a:buClr>
                <a:srgbClr val="D3E170"/>
              </a:buClr>
              <a:buSzPct val="80357"/>
              <a:buFont typeface="Wingdings"/>
              <a:buChar char=""/>
              <a:tabLst>
                <a:tab pos="287020" algn="l"/>
              </a:tabLst>
            </a:pPr>
            <a:r>
              <a:rPr sz="2800" spc="-15" dirty="0">
                <a:latin typeface="Corbel"/>
                <a:cs typeface="Corbel"/>
              </a:rPr>
              <a:t>It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was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the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b="1" spc="-5" dirty="0">
                <a:latin typeface="Corbel"/>
                <a:cs typeface="Corbel"/>
              </a:rPr>
              <a:t>most </a:t>
            </a:r>
            <a:r>
              <a:rPr sz="2800" spc="-10" dirty="0">
                <a:latin typeface="Corbel"/>
                <a:cs typeface="Corbel"/>
              </a:rPr>
              <a:t>boring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experience.</a:t>
            </a:r>
            <a:endParaRPr sz="2800">
              <a:latin typeface="Corbel"/>
              <a:cs typeface="Corbel"/>
            </a:endParaRPr>
          </a:p>
          <a:p>
            <a:pPr marL="286385" indent="-274320">
              <a:lnSpc>
                <a:spcPct val="100000"/>
              </a:lnSpc>
              <a:spcBef>
                <a:spcPts val="660"/>
              </a:spcBef>
              <a:buClr>
                <a:srgbClr val="D3E170"/>
              </a:buClr>
              <a:buSzPct val="80357"/>
              <a:buFont typeface="Wingdings"/>
              <a:buChar char=""/>
              <a:tabLst>
                <a:tab pos="287020" algn="l"/>
              </a:tabLst>
            </a:pPr>
            <a:r>
              <a:rPr sz="2800" dirty="0">
                <a:latin typeface="Corbel"/>
                <a:cs typeface="Corbel"/>
              </a:rPr>
              <a:t>He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shouted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the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b="1" spc="-5" dirty="0">
                <a:latin typeface="Corbel"/>
                <a:cs typeface="Corbel"/>
              </a:rPr>
              <a:t>loudest</a:t>
            </a:r>
            <a:r>
              <a:rPr sz="2800" b="1" spc="-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so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he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won.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1354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  <a:latin typeface="Corbel"/>
                <a:cs typeface="Corbel"/>
              </a:rPr>
              <a:t>Tip</a:t>
            </a:r>
            <a:r>
              <a:rPr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pc="-15" dirty="0">
                <a:solidFill>
                  <a:srgbClr val="FF0000"/>
                </a:solidFill>
                <a:latin typeface="Corbel"/>
                <a:cs typeface="Corbel"/>
              </a:rPr>
              <a:t>#1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457200"/>
            <a:ext cx="1676400" cy="67970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3976" y="2482143"/>
            <a:ext cx="7210425" cy="3775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469900">
              <a:lnSpc>
                <a:spcPts val="3020"/>
              </a:lnSpc>
              <a:spcBef>
                <a:spcPts val="480"/>
              </a:spcBef>
            </a:pPr>
            <a:r>
              <a:rPr sz="2800" b="1" spc="-10" dirty="0">
                <a:latin typeface="Corbel"/>
                <a:cs typeface="Corbel"/>
              </a:rPr>
              <a:t>Hardly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means</a:t>
            </a:r>
            <a:r>
              <a:rPr sz="2800" b="1" dirty="0">
                <a:latin typeface="Corbel"/>
                <a:cs typeface="Corbel"/>
              </a:rPr>
              <a:t> almost</a:t>
            </a:r>
            <a:r>
              <a:rPr sz="2800" b="1" spc="-20" dirty="0">
                <a:latin typeface="Corbel"/>
                <a:cs typeface="Corbel"/>
              </a:rPr>
              <a:t> </a:t>
            </a:r>
            <a:r>
              <a:rPr sz="2800" b="1" spc="-5" dirty="0">
                <a:latin typeface="Corbel"/>
                <a:cs typeface="Corbel"/>
              </a:rPr>
              <a:t>none, and</a:t>
            </a:r>
            <a:r>
              <a:rPr sz="2800" b="1" spc="20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hard</a:t>
            </a:r>
            <a:r>
              <a:rPr sz="2800" b="1" spc="-15" dirty="0">
                <a:latin typeface="Corbel"/>
                <a:cs typeface="Corbel"/>
              </a:rPr>
              <a:t> </a:t>
            </a:r>
            <a:r>
              <a:rPr sz="2800" b="1" spc="-5" dirty="0">
                <a:latin typeface="Corbel"/>
                <a:cs typeface="Corbel"/>
              </a:rPr>
              <a:t>means </a:t>
            </a:r>
            <a:r>
              <a:rPr sz="2800" b="1" spc="-560" dirty="0">
                <a:latin typeface="Corbel"/>
                <a:cs typeface="Corbel"/>
              </a:rPr>
              <a:t> </a:t>
            </a:r>
            <a:r>
              <a:rPr sz="2800" b="1" spc="-5" dirty="0">
                <a:latin typeface="Corbel"/>
                <a:cs typeface="Corbel"/>
              </a:rPr>
              <a:t>heavily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Corbel"/>
              <a:cs typeface="Corbel"/>
            </a:endParaRPr>
          </a:p>
          <a:p>
            <a:pPr marL="12700" marR="3891279">
              <a:lnSpc>
                <a:spcPct val="119600"/>
              </a:lnSpc>
              <a:tabLst>
                <a:tab pos="2703195" algn="l"/>
                <a:tab pos="2955290" algn="l"/>
              </a:tabLst>
            </a:pP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-5" dirty="0">
                <a:latin typeface="Corbel"/>
                <a:cs typeface="Corbel"/>
              </a:rPr>
              <a:t>ama </a:t>
            </a:r>
            <a:r>
              <a:rPr sz="2800" spc="15" dirty="0">
                <a:latin typeface="Corbel"/>
                <a:cs typeface="Corbel"/>
              </a:rPr>
              <a:t>w</a:t>
            </a:r>
            <a:r>
              <a:rPr sz="2800" spc="-15" dirty="0">
                <a:latin typeface="Corbel"/>
                <a:cs typeface="Corbel"/>
              </a:rPr>
              <a:t>o</a:t>
            </a:r>
            <a:r>
              <a:rPr sz="2800" spc="-20" dirty="0">
                <a:latin typeface="Corbel"/>
                <a:cs typeface="Corbel"/>
              </a:rPr>
              <a:t>r</a:t>
            </a:r>
            <a:r>
              <a:rPr sz="2800" dirty="0">
                <a:latin typeface="Corbel"/>
                <a:cs typeface="Corbel"/>
              </a:rPr>
              <a:t>k</a:t>
            </a:r>
            <a:r>
              <a:rPr sz="2800" spc="-5" dirty="0">
                <a:latin typeface="Corbel"/>
                <a:cs typeface="Corbel"/>
              </a:rPr>
              <a:t>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h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spc="5" dirty="0">
                <a:latin typeface="Corbel"/>
                <a:cs typeface="Corbel"/>
              </a:rPr>
              <a:t>r</a:t>
            </a:r>
            <a:r>
              <a:rPr sz="2800" spc="-25" dirty="0">
                <a:latin typeface="Corbel"/>
                <a:cs typeface="Corbel"/>
              </a:rPr>
              <a:t>d</a:t>
            </a:r>
            <a:r>
              <a:rPr sz="2800" spc="-15" dirty="0">
                <a:latin typeface="Corbel"/>
                <a:cs typeface="Corbel"/>
              </a:rPr>
              <a:t>l</a:t>
            </a:r>
            <a:r>
              <a:rPr sz="2800" spc="-5" dirty="0">
                <a:latin typeface="Corbel"/>
                <a:cs typeface="Corbel"/>
              </a:rPr>
              <a:t>y</a:t>
            </a:r>
            <a:r>
              <a:rPr sz="2800" dirty="0">
                <a:latin typeface="Corbel"/>
                <a:cs typeface="Corbel"/>
              </a:rPr>
              <a:t>	</a:t>
            </a:r>
            <a:r>
              <a:rPr sz="2800" spc="-5" dirty="0">
                <a:latin typeface="MS Gothic"/>
                <a:cs typeface="MS Gothic"/>
              </a:rPr>
              <a:t>✘  </a:t>
            </a:r>
            <a:r>
              <a:rPr sz="2800" spc="-5" dirty="0">
                <a:latin typeface="Corbel"/>
                <a:cs typeface="Corbel"/>
              </a:rPr>
              <a:t>Rama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works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hard	</a:t>
            </a:r>
            <a:r>
              <a:rPr sz="2800" spc="-5" dirty="0">
                <a:latin typeface="MS Gothic"/>
                <a:cs typeface="MS Gothic"/>
              </a:rPr>
              <a:t>✔ </a:t>
            </a:r>
            <a:r>
              <a:rPr sz="2800" dirty="0">
                <a:latin typeface="MS Gothic"/>
                <a:cs typeface="MS Gothic"/>
              </a:rPr>
              <a:t> 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-5" dirty="0">
                <a:latin typeface="Corbel"/>
                <a:cs typeface="Corbel"/>
              </a:rPr>
              <a:t>ama </a:t>
            </a:r>
            <a:r>
              <a:rPr sz="2800" spc="15" dirty="0">
                <a:latin typeface="Corbel"/>
                <a:cs typeface="Corbel"/>
              </a:rPr>
              <a:t>h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spc="-20" dirty="0">
                <a:latin typeface="Corbel"/>
                <a:cs typeface="Corbel"/>
              </a:rPr>
              <a:t>r</a:t>
            </a:r>
            <a:r>
              <a:rPr sz="2800" spc="5" dirty="0">
                <a:latin typeface="Corbel"/>
                <a:cs typeface="Corbel"/>
              </a:rPr>
              <a:t>d</a:t>
            </a:r>
            <a:r>
              <a:rPr sz="2800" spc="-15" dirty="0">
                <a:latin typeface="Corbel"/>
                <a:cs typeface="Corbel"/>
              </a:rPr>
              <a:t>l</a:t>
            </a:r>
            <a:r>
              <a:rPr sz="2800" spc="-5" dirty="0">
                <a:latin typeface="Corbel"/>
                <a:cs typeface="Corbel"/>
              </a:rPr>
              <a:t>y</a:t>
            </a:r>
            <a:r>
              <a:rPr sz="2800" spc="2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wo</a:t>
            </a:r>
            <a:r>
              <a:rPr sz="2800" spc="5" dirty="0">
                <a:latin typeface="Corbel"/>
                <a:cs typeface="Corbel"/>
              </a:rPr>
              <a:t>r</a:t>
            </a:r>
            <a:r>
              <a:rPr sz="2800" spc="-25" dirty="0">
                <a:latin typeface="Corbel"/>
                <a:cs typeface="Corbel"/>
              </a:rPr>
              <a:t>k</a:t>
            </a:r>
            <a:r>
              <a:rPr sz="2800" spc="-5" dirty="0">
                <a:latin typeface="Corbel"/>
                <a:cs typeface="Corbel"/>
              </a:rPr>
              <a:t>s</a:t>
            </a:r>
            <a:r>
              <a:rPr sz="2800" dirty="0">
                <a:latin typeface="Corbel"/>
                <a:cs typeface="Corbel"/>
              </a:rPr>
              <a:t>	</a:t>
            </a:r>
            <a:r>
              <a:rPr sz="2800" spc="-5" dirty="0">
                <a:latin typeface="MS Gothic"/>
                <a:cs typeface="MS Gothic"/>
              </a:rPr>
              <a:t>✔</a:t>
            </a:r>
            <a:endParaRPr sz="2800">
              <a:latin typeface="MS Gothic"/>
              <a:cs typeface="MS Gothic"/>
            </a:endParaRPr>
          </a:p>
          <a:p>
            <a:pPr marL="12700" marR="5080">
              <a:lnSpc>
                <a:spcPts val="3020"/>
              </a:lnSpc>
              <a:spcBef>
                <a:spcPts val="994"/>
              </a:spcBef>
            </a:pPr>
            <a:r>
              <a:rPr sz="2800" spc="-10" dirty="0">
                <a:latin typeface="Corbel"/>
                <a:cs typeface="Corbel"/>
              </a:rPr>
              <a:t>Third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sentence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is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correct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as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hardly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indicates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here,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Rama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5" dirty="0">
                <a:latin typeface="Corbel"/>
                <a:cs typeface="Corbel"/>
              </a:rPr>
              <a:t>is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 lazy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person.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2940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  <a:latin typeface="Corbel"/>
                <a:cs typeface="Corbel"/>
              </a:rPr>
              <a:t>Tip</a:t>
            </a:r>
            <a:r>
              <a:rPr spc="-3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pc="-15" dirty="0">
                <a:solidFill>
                  <a:srgbClr val="FF0000"/>
                </a:solidFill>
                <a:latin typeface="Corbel"/>
                <a:cs typeface="Corbel"/>
              </a:rPr>
              <a:t>#2</a:t>
            </a:r>
            <a:r>
              <a:rPr spc="-2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FF0000"/>
                </a:solidFill>
                <a:latin typeface="Corbel"/>
                <a:cs typeface="Corbel"/>
              </a:rPr>
              <a:t>and</a:t>
            </a:r>
            <a:r>
              <a:rPr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pc="-15" dirty="0">
                <a:solidFill>
                  <a:srgbClr val="FF0000"/>
                </a:solidFill>
                <a:latin typeface="Corbel"/>
                <a:cs typeface="Corbel"/>
              </a:rPr>
              <a:t>#3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457200"/>
            <a:ext cx="1676400" cy="67970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3938" y="2408120"/>
            <a:ext cx="7239634" cy="38938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2614930" algn="l"/>
              </a:tabLst>
            </a:pPr>
            <a:r>
              <a:rPr sz="2600" b="1" dirty="0">
                <a:latin typeface="Corbel"/>
                <a:cs typeface="Corbel"/>
              </a:rPr>
              <a:t>Fast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is</a:t>
            </a:r>
            <a:r>
              <a:rPr sz="2600" b="1" spc="-20" dirty="0">
                <a:latin typeface="Corbel"/>
                <a:cs typeface="Corbel"/>
              </a:rPr>
              <a:t> </a:t>
            </a:r>
            <a:r>
              <a:rPr sz="2600" b="1" spc="5" dirty="0">
                <a:latin typeface="Corbel"/>
                <a:cs typeface="Corbel"/>
              </a:rPr>
              <a:t>an</a:t>
            </a:r>
            <a:r>
              <a:rPr sz="2600" b="1" spc="-2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adverb.	</a:t>
            </a:r>
            <a:r>
              <a:rPr sz="2600" b="1" spc="-5" dirty="0">
                <a:latin typeface="Corbel"/>
                <a:cs typeface="Corbel"/>
              </a:rPr>
              <a:t>Fastly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spc="5" dirty="0">
                <a:latin typeface="Corbel"/>
                <a:cs typeface="Corbel"/>
              </a:rPr>
              <a:t>has</a:t>
            </a:r>
            <a:r>
              <a:rPr sz="2600" b="1" spc="-40" dirty="0">
                <a:latin typeface="Corbel"/>
                <a:cs typeface="Corbel"/>
              </a:rPr>
              <a:t> </a:t>
            </a:r>
            <a:r>
              <a:rPr sz="2600" b="1" spc="5" dirty="0">
                <a:latin typeface="Corbel"/>
                <a:cs typeface="Corbel"/>
              </a:rPr>
              <a:t>no</a:t>
            </a:r>
            <a:r>
              <a:rPr sz="2600" b="1" spc="-4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meaning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2249805" algn="l"/>
              </a:tabLst>
            </a:pPr>
            <a:r>
              <a:rPr sz="2600" dirty="0">
                <a:latin typeface="Corbel"/>
                <a:cs typeface="Corbel"/>
              </a:rPr>
              <a:t>He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walks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20" dirty="0">
                <a:latin typeface="Corbel"/>
                <a:cs typeface="Corbel"/>
              </a:rPr>
              <a:t>fastly.	</a:t>
            </a:r>
            <a:r>
              <a:rPr sz="2600" dirty="0">
                <a:latin typeface="MS Gothic"/>
                <a:cs typeface="MS Gothic"/>
              </a:rPr>
              <a:t>✘</a:t>
            </a:r>
            <a:endParaRPr sz="260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1943735" algn="l"/>
              </a:tabLst>
            </a:pPr>
            <a:r>
              <a:rPr sz="2600" dirty="0">
                <a:latin typeface="Corbel"/>
                <a:cs typeface="Corbel"/>
              </a:rPr>
              <a:t>He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walks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fast	</a:t>
            </a:r>
            <a:r>
              <a:rPr sz="2600" dirty="0">
                <a:latin typeface="MS Gothic"/>
                <a:cs typeface="MS Gothic"/>
              </a:rPr>
              <a:t>✔</a:t>
            </a:r>
            <a:endParaRPr sz="2600">
              <a:latin typeface="MS Gothic"/>
              <a:cs typeface="MS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MS Gothic"/>
              <a:cs typeface="MS Gothic"/>
            </a:endParaRPr>
          </a:p>
          <a:p>
            <a:pPr marL="12700" marR="5080">
              <a:lnSpc>
                <a:spcPct val="80000"/>
              </a:lnSpc>
              <a:tabLst>
                <a:tab pos="5316855" algn="l"/>
              </a:tabLst>
            </a:pPr>
            <a:r>
              <a:rPr sz="2600" b="1" spc="-5" dirty="0">
                <a:latin typeface="Corbel"/>
                <a:cs typeface="Corbel"/>
              </a:rPr>
              <a:t>Late</a:t>
            </a:r>
            <a:r>
              <a:rPr sz="2600" b="1" spc="10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means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after</a:t>
            </a:r>
            <a:r>
              <a:rPr sz="2600" b="1" spc="-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the</a:t>
            </a:r>
            <a:r>
              <a:rPr sz="2600" b="1" spc="10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expected</a:t>
            </a:r>
            <a:r>
              <a:rPr sz="2600" b="1" spc="25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time.	Lately</a:t>
            </a:r>
            <a:r>
              <a:rPr sz="2600" b="1" spc="-50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means </a:t>
            </a:r>
            <a:r>
              <a:rPr sz="2600" b="1" spc="-520" dirty="0">
                <a:latin typeface="Corbel"/>
                <a:cs typeface="Corbel"/>
              </a:rPr>
              <a:t> </a:t>
            </a:r>
            <a:r>
              <a:rPr sz="2600" b="1" spc="-20" dirty="0">
                <a:latin typeface="Corbel"/>
                <a:cs typeface="Corbel"/>
              </a:rPr>
              <a:t>recently.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2155825" algn="l"/>
              </a:tabLst>
            </a:pPr>
            <a:r>
              <a:rPr sz="2600" dirty="0">
                <a:latin typeface="Corbel"/>
                <a:cs typeface="Corbel"/>
              </a:rPr>
              <a:t>He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came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lately	</a:t>
            </a:r>
            <a:r>
              <a:rPr sz="2600" dirty="0">
                <a:latin typeface="MS Gothic"/>
                <a:cs typeface="MS Gothic"/>
              </a:rPr>
              <a:t>✘</a:t>
            </a:r>
            <a:endParaRPr sz="260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2007235" algn="l"/>
              </a:tabLst>
            </a:pPr>
            <a:r>
              <a:rPr sz="2600" dirty="0">
                <a:latin typeface="Corbel"/>
                <a:cs typeface="Corbel"/>
              </a:rPr>
              <a:t>He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came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late.	</a:t>
            </a:r>
            <a:r>
              <a:rPr sz="2600" dirty="0">
                <a:latin typeface="MS Gothic"/>
                <a:cs typeface="MS Gothic"/>
              </a:rPr>
              <a:t>✔</a:t>
            </a:r>
            <a:endParaRPr sz="260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3588385" algn="l"/>
              </a:tabLst>
            </a:pPr>
            <a:r>
              <a:rPr sz="2600" dirty="0">
                <a:latin typeface="Corbel"/>
                <a:cs typeface="Corbel"/>
              </a:rPr>
              <a:t>Have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you</a:t>
            </a:r>
            <a:r>
              <a:rPr sz="2600" spc="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seen</a:t>
            </a:r>
            <a:r>
              <a:rPr sz="2600" spc="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her</a:t>
            </a:r>
            <a:r>
              <a:rPr sz="2600" spc="-10" dirty="0">
                <a:latin typeface="Corbel"/>
                <a:cs typeface="Corbel"/>
              </a:rPr>
              <a:t> lately?	</a:t>
            </a:r>
            <a:r>
              <a:rPr sz="2600" dirty="0">
                <a:latin typeface="MS Gothic"/>
                <a:cs typeface="MS Gothic"/>
              </a:rPr>
              <a:t>✔</a:t>
            </a:r>
            <a:endParaRPr sz="26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984" y="457200"/>
            <a:ext cx="8792210" cy="6682740"/>
            <a:chOff x="633984" y="457200"/>
            <a:chExt cx="8792210" cy="66827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3303" y="457200"/>
              <a:ext cx="4462272" cy="3429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3303" y="3886200"/>
              <a:ext cx="4462272" cy="32141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984" y="1447800"/>
            <a:ext cx="8792210" cy="5692140"/>
            <a:chOff x="633984" y="1447800"/>
            <a:chExt cx="8792210" cy="5692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1447800"/>
              <a:ext cx="6431280" cy="2438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0" y="3886200"/>
              <a:ext cx="6431280" cy="313486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4237" y="610515"/>
            <a:ext cx="5097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Look</a:t>
            </a:r>
            <a:r>
              <a:rPr spc="-1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at</a:t>
            </a:r>
            <a:r>
              <a:rPr spc="-1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these</a:t>
            </a:r>
            <a:r>
              <a:rPr spc="-5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examples.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477" y="1244281"/>
            <a:ext cx="5641975" cy="26536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2770505">
              <a:lnSpc>
                <a:spcPct val="114599"/>
              </a:lnSpc>
              <a:spcBef>
                <a:spcPts val="345"/>
              </a:spcBef>
            </a:pPr>
            <a:r>
              <a:rPr spc="-5" dirty="0">
                <a:solidFill>
                  <a:srgbClr val="00AF50"/>
                </a:solidFill>
                <a:latin typeface="Corbel"/>
                <a:cs typeface="Corbel"/>
              </a:rPr>
              <a:t>Adjectives </a:t>
            </a:r>
            <a:r>
              <a:rPr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Corbel"/>
                <a:cs typeface="Corbel"/>
              </a:rPr>
              <a:t>There</a:t>
            </a:r>
            <a:r>
              <a:rPr sz="3600" spc="7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000000"/>
                </a:solidFill>
                <a:latin typeface="Corbel"/>
                <a:cs typeface="Corbel"/>
              </a:rPr>
              <a:t>are</a:t>
            </a:r>
            <a:r>
              <a:rPr sz="3600" spc="11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000000"/>
                </a:solidFill>
                <a:latin typeface="Corbel"/>
                <a:cs typeface="Corbel"/>
              </a:rPr>
              <a:t>two</a:t>
            </a:r>
            <a:r>
              <a:rPr sz="3600" spc="12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000000"/>
                </a:solidFill>
                <a:latin typeface="Corbel"/>
                <a:cs typeface="Corbel"/>
              </a:rPr>
              <a:t>kinds- </a:t>
            </a:r>
            <a:r>
              <a:rPr sz="3600" spc="-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600" spc="5" dirty="0">
                <a:solidFill>
                  <a:srgbClr val="000000"/>
                </a:solidFill>
                <a:latin typeface="Corbel"/>
                <a:cs typeface="Corbel"/>
              </a:rPr>
              <a:t>G</a:t>
            </a:r>
            <a:r>
              <a:rPr sz="3600" spc="-20" dirty="0">
                <a:solidFill>
                  <a:srgbClr val="000000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000000"/>
                </a:solidFill>
                <a:latin typeface="Corbel"/>
                <a:cs typeface="Corbel"/>
              </a:rPr>
              <a:t>a</a:t>
            </a:r>
            <a:r>
              <a:rPr sz="3600" spc="15" dirty="0">
                <a:solidFill>
                  <a:srgbClr val="000000"/>
                </a:solidFill>
                <a:latin typeface="Corbel"/>
                <a:cs typeface="Corbel"/>
              </a:rPr>
              <a:t>d</a:t>
            </a:r>
            <a:r>
              <a:rPr sz="3600" dirty="0">
                <a:solidFill>
                  <a:srgbClr val="000000"/>
                </a:solidFill>
                <a:latin typeface="Corbel"/>
                <a:cs typeface="Corbel"/>
              </a:rPr>
              <a:t>a</a:t>
            </a:r>
            <a:r>
              <a:rPr sz="3600" spc="-25" dirty="0">
                <a:solidFill>
                  <a:srgbClr val="000000"/>
                </a:solidFill>
                <a:latin typeface="Corbel"/>
                <a:cs typeface="Corbel"/>
              </a:rPr>
              <a:t>b</a:t>
            </a:r>
            <a:r>
              <a:rPr sz="3600" spc="25" dirty="0">
                <a:solidFill>
                  <a:srgbClr val="000000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z="3600" spc="-21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600" spc="15" dirty="0">
                <a:solidFill>
                  <a:srgbClr val="000000"/>
                </a:solidFill>
                <a:latin typeface="Corbel"/>
                <a:cs typeface="Corbel"/>
              </a:rPr>
              <a:t>Ad</a:t>
            </a:r>
            <a:r>
              <a:rPr sz="3600" spc="-5" dirty="0">
                <a:solidFill>
                  <a:srgbClr val="000000"/>
                </a:solidFill>
                <a:latin typeface="Corbel"/>
                <a:cs typeface="Corbel"/>
              </a:rPr>
              <a:t>j</a:t>
            </a:r>
            <a:r>
              <a:rPr sz="3600" spc="-30"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z="3600" spc="5" dirty="0">
                <a:solidFill>
                  <a:srgbClr val="000000"/>
                </a:solidFill>
                <a:latin typeface="Corbel"/>
                <a:cs typeface="Corbel"/>
              </a:rPr>
              <a:t>c</a:t>
            </a:r>
            <a:r>
              <a:rPr sz="3600" spc="10" dirty="0">
                <a:solidFill>
                  <a:srgbClr val="000000"/>
                </a:solidFill>
                <a:latin typeface="Corbel"/>
                <a:cs typeface="Corbel"/>
              </a:rPr>
              <a:t>t</a:t>
            </a:r>
            <a:r>
              <a:rPr sz="3600" spc="-10" dirty="0">
                <a:solidFill>
                  <a:srgbClr val="000000"/>
                </a:solidFill>
                <a:latin typeface="Corbel"/>
                <a:cs typeface="Corbel"/>
              </a:rPr>
              <a:t>i</a:t>
            </a:r>
            <a:r>
              <a:rPr sz="3600" spc="25" dirty="0">
                <a:solidFill>
                  <a:srgbClr val="000000"/>
                </a:solidFill>
                <a:latin typeface="Corbel"/>
                <a:cs typeface="Corbel"/>
              </a:rPr>
              <a:t>v</a:t>
            </a:r>
            <a:r>
              <a:rPr sz="3600" spc="-30"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000000"/>
                </a:solidFill>
                <a:latin typeface="Corbel"/>
                <a:cs typeface="Corbel"/>
              </a:rPr>
              <a:t>s  </a:t>
            </a:r>
            <a:r>
              <a:rPr sz="3600" spc="-5" dirty="0">
                <a:solidFill>
                  <a:srgbClr val="000000"/>
                </a:solidFill>
                <a:latin typeface="Corbel"/>
                <a:cs typeface="Corbel"/>
              </a:rPr>
              <a:t>Intensifying (Limit)</a:t>
            </a:r>
            <a:r>
              <a:rPr sz="3600" spc="-14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Corbel"/>
                <a:cs typeface="Corbel"/>
              </a:rPr>
              <a:t>Adjectives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274" y="1032782"/>
            <a:ext cx="3514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0000"/>
                </a:solidFill>
                <a:latin typeface="Corbel"/>
                <a:cs typeface="Corbel"/>
              </a:rPr>
              <a:t>G</a:t>
            </a:r>
            <a:r>
              <a:rPr sz="3200" b="1" dirty="0">
                <a:solidFill>
                  <a:srgbClr val="000000"/>
                </a:solidFill>
                <a:latin typeface="Corbel"/>
                <a:cs typeface="Corbel"/>
              </a:rPr>
              <a:t>r</a:t>
            </a:r>
            <a:r>
              <a:rPr sz="3200" b="1" spc="15" dirty="0">
                <a:solidFill>
                  <a:srgbClr val="000000"/>
                </a:solidFill>
                <a:latin typeface="Corbel"/>
                <a:cs typeface="Corbel"/>
              </a:rPr>
              <a:t>a</a:t>
            </a:r>
            <a:r>
              <a:rPr sz="3200" b="1" spc="-25" dirty="0">
                <a:solidFill>
                  <a:srgbClr val="000000"/>
                </a:solidFill>
                <a:latin typeface="Corbel"/>
                <a:cs typeface="Corbel"/>
              </a:rPr>
              <a:t>d</a:t>
            </a:r>
            <a:r>
              <a:rPr sz="3200" b="1" spc="15" dirty="0">
                <a:solidFill>
                  <a:srgbClr val="000000"/>
                </a:solidFill>
                <a:latin typeface="Corbel"/>
                <a:cs typeface="Corbel"/>
              </a:rPr>
              <a:t>a</a:t>
            </a:r>
            <a:r>
              <a:rPr sz="3200" b="1" spc="-25" dirty="0">
                <a:solidFill>
                  <a:srgbClr val="000000"/>
                </a:solidFill>
                <a:latin typeface="Corbel"/>
                <a:cs typeface="Corbel"/>
              </a:rPr>
              <a:t>b</a:t>
            </a:r>
            <a:r>
              <a:rPr sz="3200" b="1" spc="20" dirty="0">
                <a:solidFill>
                  <a:srgbClr val="000000"/>
                </a:solidFill>
                <a:latin typeface="Corbel"/>
                <a:cs typeface="Corbel"/>
              </a:rPr>
              <a:t>l</a:t>
            </a:r>
            <a:r>
              <a:rPr sz="3200" b="1"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z="3200" b="1" spc="-16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200" b="1" spc="5" dirty="0">
                <a:solidFill>
                  <a:srgbClr val="000000"/>
                </a:solidFill>
                <a:latin typeface="Corbel"/>
                <a:cs typeface="Corbel"/>
              </a:rPr>
              <a:t>Ad</a:t>
            </a:r>
            <a:r>
              <a:rPr sz="3200" b="1" spc="-10" dirty="0">
                <a:solidFill>
                  <a:srgbClr val="000000"/>
                </a:solidFill>
                <a:latin typeface="Corbel"/>
                <a:cs typeface="Corbel"/>
              </a:rPr>
              <a:t>je</a:t>
            </a:r>
            <a:r>
              <a:rPr sz="3200" b="1" spc="-5" dirty="0">
                <a:solidFill>
                  <a:srgbClr val="000000"/>
                </a:solidFill>
                <a:latin typeface="Corbel"/>
                <a:cs typeface="Corbel"/>
              </a:rPr>
              <a:t>c</a:t>
            </a:r>
            <a:r>
              <a:rPr sz="3200" b="1" dirty="0">
                <a:solidFill>
                  <a:srgbClr val="000000"/>
                </a:solidFill>
                <a:latin typeface="Corbel"/>
                <a:cs typeface="Corbel"/>
              </a:rPr>
              <a:t>ti</a:t>
            </a:r>
            <a:r>
              <a:rPr sz="3200" b="1" spc="-5" dirty="0">
                <a:solidFill>
                  <a:srgbClr val="000000"/>
                </a:solidFill>
                <a:latin typeface="Corbel"/>
                <a:cs typeface="Corbel"/>
              </a:rPr>
              <a:t>v</a:t>
            </a:r>
            <a:r>
              <a:rPr sz="3200" b="1" spc="-10"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z="3200" b="1" dirty="0">
                <a:solidFill>
                  <a:srgbClr val="000000"/>
                </a:solidFill>
                <a:latin typeface="Corbel"/>
                <a:cs typeface="Corbel"/>
              </a:rPr>
              <a:t>s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4724" y="926008"/>
            <a:ext cx="295021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b="1" spc="-5" dirty="0">
                <a:latin typeface="Corbel"/>
                <a:cs typeface="Corbel"/>
              </a:rPr>
              <a:t>Intensifying </a:t>
            </a:r>
            <a:r>
              <a:rPr sz="2800" b="1" spc="-10" dirty="0">
                <a:latin typeface="Corbel"/>
                <a:cs typeface="Corbel"/>
              </a:rPr>
              <a:t>(Limit) </a:t>
            </a:r>
            <a:r>
              <a:rPr sz="2800" b="1" spc="-565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adjectives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dirty="0">
                <a:solidFill>
                  <a:srgbClr val="00AF50"/>
                </a:solidFill>
              </a:rPr>
              <a:t>Gradable </a:t>
            </a:r>
            <a:r>
              <a:rPr spc="-5" dirty="0">
                <a:solidFill>
                  <a:srgbClr val="00AF50"/>
                </a:solidFill>
              </a:rPr>
              <a:t>adjectives </a:t>
            </a:r>
            <a:r>
              <a:rPr dirty="0">
                <a:solidFill>
                  <a:srgbClr val="00AF50"/>
                </a:solidFill>
              </a:rPr>
              <a:t> </a:t>
            </a:r>
            <a:r>
              <a:rPr spc="-5" dirty="0">
                <a:solidFill>
                  <a:srgbClr val="00AF50"/>
                </a:solidFill>
              </a:rPr>
              <a:t>express</a:t>
            </a:r>
            <a:r>
              <a:rPr spc="-50" dirty="0">
                <a:solidFill>
                  <a:srgbClr val="00AF50"/>
                </a:solidFill>
              </a:rPr>
              <a:t> </a:t>
            </a:r>
            <a:r>
              <a:rPr spc="-5" dirty="0">
                <a:solidFill>
                  <a:srgbClr val="00AF50"/>
                </a:solidFill>
              </a:rPr>
              <a:t>qualities</a:t>
            </a:r>
            <a:r>
              <a:rPr spc="-5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that </a:t>
            </a:r>
            <a:r>
              <a:rPr spc="-70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can </a:t>
            </a:r>
            <a:r>
              <a:rPr spc="-5" dirty="0">
                <a:solidFill>
                  <a:srgbClr val="00AF50"/>
                </a:solidFill>
              </a:rPr>
              <a:t>exist in different </a:t>
            </a:r>
            <a:r>
              <a:rPr dirty="0">
                <a:solidFill>
                  <a:srgbClr val="00AF50"/>
                </a:solidFill>
              </a:rPr>
              <a:t> </a:t>
            </a:r>
            <a:r>
              <a:rPr spc="-5" dirty="0">
                <a:solidFill>
                  <a:srgbClr val="00AF50"/>
                </a:solidFill>
              </a:rPr>
              <a:t>strengths</a:t>
            </a:r>
            <a:r>
              <a:rPr spc="-5" dirty="0"/>
              <a:t>. </a:t>
            </a:r>
            <a:r>
              <a:rPr dirty="0"/>
              <a:t>For </a:t>
            </a:r>
            <a:r>
              <a:rPr spc="5" dirty="0"/>
              <a:t> </a:t>
            </a:r>
            <a:r>
              <a:rPr spc="-5" dirty="0"/>
              <a:t>example, </a:t>
            </a:r>
            <a:r>
              <a:rPr dirty="0"/>
              <a:t>a </a:t>
            </a:r>
            <a:r>
              <a:rPr spc="-5" dirty="0"/>
              <a:t>person </a:t>
            </a:r>
            <a:r>
              <a:rPr dirty="0"/>
              <a:t> can </a:t>
            </a:r>
            <a:r>
              <a:rPr spc="5" dirty="0"/>
              <a:t>be </a:t>
            </a:r>
            <a:r>
              <a:rPr spc="-10" dirty="0"/>
              <a:t>more or less </a:t>
            </a:r>
            <a:r>
              <a:rPr spc="-5" dirty="0"/>
              <a:t> intelligent,</a:t>
            </a:r>
            <a:r>
              <a:rPr spc="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room </a:t>
            </a:r>
            <a:r>
              <a:rPr dirty="0"/>
              <a:t> can </a:t>
            </a:r>
            <a:r>
              <a:rPr spc="5" dirty="0"/>
              <a:t>be </a:t>
            </a:r>
            <a:r>
              <a:rPr spc="-10" dirty="0"/>
              <a:t>more or less </a:t>
            </a:r>
            <a:r>
              <a:rPr spc="-5" dirty="0"/>
              <a:t> </a:t>
            </a:r>
            <a:r>
              <a:rPr spc="-35" dirty="0"/>
              <a:t>dirty.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782320">
              <a:lnSpc>
                <a:spcPts val="3020"/>
              </a:lnSpc>
              <a:spcBef>
                <a:spcPts val="480"/>
              </a:spcBef>
            </a:pPr>
            <a:r>
              <a:rPr spc="-5" dirty="0"/>
              <a:t>Intensifying (Limit) </a:t>
            </a:r>
            <a:r>
              <a:rPr dirty="0"/>
              <a:t> </a:t>
            </a:r>
            <a:r>
              <a:rPr spc="-5" dirty="0"/>
              <a:t>adjectives express the </a:t>
            </a:r>
            <a:r>
              <a:rPr spc="-550" dirty="0"/>
              <a:t> </a:t>
            </a:r>
            <a:r>
              <a:rPr spc="-5" dirty="0"/>
              <a:t>extreme </a:t>
            </a:r>
            <a:r>
              <a:rPr spc="-10" dirty="0"/>
              <a:t>qualities.</a:t>
            </a:r>
          </a:p>
          <a:p>
            <a:pPr marL="12700" marR="172720" algn="just">
              <a:lnSpc>
                <a:spcPts val="3020"/>
              </a:lnSpc>
              <a:spcBef>
                <a:spcPts val="1019"/>
              </a:spcBef>
            </a:pPr>
            <a:r>
              <a:rPr spc="-5" dirty="0">
                <a:solidFill>
                  <a:srgbClr val="000000"/>
                </a:solidFill>
              </a:rPr>
              <a:t>For example, </a:t>
            </a:r>
            <a:r>
              <a:rPr spc="-10" dirty="0">
                <a:solidFill>
                  <a:srgbClr val="000000"/>
                </a:solidFill>
              </a:rPr>
              <a:t>if </a:t>
            </a:r>
            <a:r>
              <a:rPr spc="-5" dirty="0">
                <a:solidFill>
                  <a:srgbClr val="000000"/>
                </a:solidFill>
              </a:rPr>
              <a:t>a person </a:t>
            </a:r>
            <a:r>
              <a:rPr spc="-10" dirty="0">
                <a:solidFill>
                  <a:srgbClr val="000000"/>
                </a:solidFill>
              </a:rPr>
              <a:t>is </a:t>
            </a:r>
            <a:r>
              <a:rPr spc="-550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‘Very </a:t>
            </a:r>
            <a:r>
              <a:rPr spc="-10" dirty="0">
                <a:solidFill>
                  <a:srgbClr val="000000"/>
                </a:solidFill>
              </a:rPr>
              <a:t>very </a:t>
            </a:r>
            <a:r>
              <a:rPr spc="-5" dirty="0">
                <a:solidFill>
                  <a:srgbClr val="000000"/>
                </a:solidFill>
              </a:rPr>
              <a:t>Intelligent’ </a:t>
            </a:r>
            <a:r>
              <a:rPr spc="-10" dirty="0">
                <a:solidFill>
                  <a:srgbClr val="000000"/>
                </a:solidFill>
              </a:rPr>
              <a:t>he is </a:t>
            </a:r>
            <a:r>
              <a:rPr spc="-55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called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‘Brilliant’</a:t>
            </a:r>
          </a:p>
          <a:p>
            <a:pPr marL="12700" marR="5080">
              <a:lnSpc>
                <a:spcPts val="3020"/>
              </a:lnSpc>
              <a:spcBef>
                <a:spcPts val="1005"/>
              </a:spcBef>
            </a:pPr>
            <a:r>
              <a:rPr spc="-5" dirty="0">
                <a:solidFill>
                  <a:srgbClr val="000000"/>
                </a:solidFill>
              </a:rPr>
              <a:t>So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Brilliant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which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is </a:t>
            </a:r>
            <a:r>
              <a:rPr spc="-5" dirty="0">
                <a:solidFill>
                  <a:srgbClr val="000000"/>
                </a:solidFill>
              </a:rPr>
              <a:t> expressing extreme level </a:t>
            </a:r>
            <a:r>
              <a:rPr spc="-10" dirty="0">
                <a:solidFill>
                  <a:srgbClr val="000000"/>
                </a:solidFill>
              </a:rPr>
              <a:t>of </a:t>
            </a:r>
            <a:r>
              <a:rPr spc="-55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intelligence </a:t>
            </a:r>
            <a:r>
              <a:rPr spc="-10" dirty="0">
                <a:solidFill>
                  <a:srgbClr val="000000"/>
                </a:solidFill>
              </a:rPr>
              <a:t>is </a:t>
            </a:r>
            <a:r>
              <a:rPr spc="-5" dirty="0">
                <a:solidFill>
                  <a:srgbClr val="000000"/>
                </a:solidFill>
              </a:rPr>
              <a:t>a </a:t>
            </a:r>
            <a:r>
              <a:rPr spc="-10" dirty="0">
                <a:solidFill>
                  <a:srgbClr val="000000"/>
                </a:solidFill>
              </a:rPr>
              <a:t>Limit 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adjective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459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Some</a:t>
            </a:r>
            <a:r>
              <a:rPr spc="-6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More</a:t>
            </a:r>
            <a:r>
              <a:rPr spc="-6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Examples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93929" y="2395848"/>
            <a:ext cx="6539230" cy="40443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14325" indent="-30226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SzPct val="62500"/>
              <a:buAutoNum type="arabicPeriod"/>
              <a:tabLst>
                <a:tab pos="314960" algn="l"/>
              </a:tabLst>
            </a:pPr>
            <a:r>
              <a:rPr sz="3200" spc="-5" dirty="0">
                <a:solidFill>
                  <a:srgbClr val="00AF50"/>
                </a:solidFill>
                <a:latin typeface="Corbel"/>
                <a:cs typeface="Corbel"/>
              </a:rPr>
              <a:t>Dirty</a:t>
            </a:r>
            <a:r>
              <a:rPr sz="3200" spc="-5" dirty="0">
                <a:latin typeface="Corbel"/>
                <a:cs typeface="Corbel"/>
              </a:rPr>
              <a:t>/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orbel"/>
                <a:cs typeface="Corbel"/>
              </a:rPr>
              <a:t>Filthy</a:t>
            </a:r>
            <a:endParaRPr sz="3200">
              <a:latin typeface="Corbel"/>
              <a:cs typeface="Corbel"/>
            </a:endParaRPr>
          </a:p>
          <a:p>
            <a:pPr marL="12700" marR="5080">
              <a:lnSpc>
                <a:spcPts val="3460"/>
              </a:lnSpc>
              <a:spcBef>
                <a:spcPts val="1045"/>
              </a:spcBef>
            </a:pPr>
            <a:r>
              <a:rPr sz="3200" spc="-5" dirty="0">
                <a:latin typeface="Corbel"/>
                <a:cs typeface="Corbel"/>
              </a:rPr>
              <a:t>‘Dirty’ is </a:t>
            </a:r>
            <a:r>
              <a:rPr sz="3200" dirty="0">
                <a:latin typeface="Corbel"/>
                <a:cs typeface="Corbel"/>
              </a:rPr>
              <a:t>a gradable </a:t>
            </a:r>
            <a:r>
              <a:rPr sz="3200" spc="-5" dirty="0">
                <a:latin typeface="Corbel"/>
                <a:cs typeface="Corbel"/>
              </a:rPr>
              <a:t>adjective, but if </a:t>
            </a:r>
            <a:r>
              <a:rPr sz="3200" dirty="0">
                <a:latin typeface="Corbel"/>
                <a:cs typeface="Corbel"/>
              </a:rPr>
              <a:t> </a:t>
            </a:r>
            <a:r>
              <a:rPr sz="3200" spc="-15" dirty="0">
                <a:latin typeface="Corbel"/>
                <a:cs typeface="Corbel"/>
              </a:rPr>
              <a:t>s</a:t>
            </a:r>
            <a:r>
              <a:rPr sz="3200" spc="20" dirty="0">
                <a:latin typeface="Corbel"/>
                <a:cs typeface="Corbel"/>
              </a:rPr>
              <a:t>o</a:t>
            </a:r>
            <a:r>
              <a:rPr sz="3200" spc="-30" dirty="0">
                <a:latin typeface="Corbel"/>
                <a:cs typeface="Corbel"/>
              </a:rPr>
              <a:t>m</a:t>
            </a:r>
            <a:r>
              <a:rPr sz="3200" spc="5" dirty="0">
                <a:latin typeface="Corbel"/>
                <a:cs typeface="Corbel"/>
              </a:rPr>
              <a:t>et</a:t>
            </a:r>
            <a:r>
              <a:rPr sz="3200" spc="-10" dirty="0">
                <a:latin typeface="Corbel"/>
                <a:cs typeface="Corbel"/>
              </a:rPr>
              <a:t>hi</a:t>
            </a:r>
            <a:r>
              <a:rPr sz="3200" spc="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g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spc="-10" dirty="0">
                <a:latin typeface="Corbel"/>
                <a:cs typeface="Corbel"/>
              </a:rPr>
              <a:t>i</a:t>
            </a:r>
            <a:r>
              <a:rPr sz="3200" dirty="0">
                <a:latin typeface="Corbel"/>
                <a:cs typeface="Corbel"/>
              </a:rPr>
              <a:t>s</a:t>
            </a:r>
            <a:r>
              <a:rPr sz="3200" spc="-210" dirty="0">
                <a:latin typeface="Corbel"/>
                <a:cs typeface="Corbel"/>
              </a:rPr>
              <a:t> </a:t>
            </a:r>
            <a:r>
              <a:rPr sz="3200" spc="-120" dirty="0">
                <a:latin typeface="Corbel"/>
                <a:cs typeface="Corbel"/>
              </a:rPr>
              <a:t>V</a:t>
            </a:r>
            <a:r>
              <a:rPr sz="3200" spc="5" dirty="0">
                <a:latin typeface="Corbel"/>
                <a:cs typeface="Corbel"/>
              </a:rPr>
              <a:t>e</a:t>
            </a:r>
            <a:r>
              <a:rPr sz="3200" spc="-20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y</a:t>
            </a:r>
            <a:r>
              <a:rPr sz="3200" spc="-235" dirty="0">
                <a:latin typeface="Corbel"/>
                <a:cs typeface="Corbel"/>
              </a:rPr>
              <a:t> </a:t>
            </a:r>
            <a:r>
              <a:rPr sz="3200" spc="-120" dirty="0">
                <a:latin typeface="Corbel"/>
                <a:cs typeface="Corbel"/>
              </a:rPr>
              <a:t>V</a:t>
            </a:r>
            <a:r>
              <a:rPr sz="3200" spc="5" dirty="0">
                <a:latin typeface="Corbel"/>
                <a:cs typeface="Corbel"/>
              </a:rPr>
              <a:t>e</a:t>
            </a:r>
            <a:r>
              <a:rPr sz="3200" spc="-20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y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D</a:t>
            </a:r>
            <a:r>
              <a:rPr sz="3200" spc="-10" dirty="0">
                <a:latin typeface="Corbel"/>
                <a:cs typeface="Corbel"/>
              </a:rPr>
              <a:t>i</a:t>
            </a:r>
            <a:r>
              <a:rPr sz="3200" spc="15" dirty="0">
                <a:latin typeface="Corbel"/>
                <a:cs typeface="Corbel"/>
              </a:rPr>
              <a:t>r</a:t>
            </a:r>
            <a:r>
              <a:rPr sz="3200" spc="-25" dirty="0">
                <a:latin typeface="Corbel"/>
                <a:cs typeface="Corbel"/>
              </a:rPr>
              <a:t>t</a:t>
            </a:r>
            <a:r>
              <a:rPr sz="3200" spc="-95" dirty="0">
                <a:latin typeface="Corbel"/>
                <a:cs typeface="Corbel"/>
              </a:rPr>
              <a:t>y</a:t>
            </a:r>
            <a:r>
              <a:rPr sz="3200" dirty="0">
                <a:latin typeface="Corbel"/>
                <a:cs typeface="Corbel"/>
              </a:rPr>
              <a:t>,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25" dirty="0">
                <a:latin typeface="Corbel"/>
                <a:cs typeface="Corbel"/>
              </a:rPr>
              <a:t>i</a:t>
            </a:r>
            <a:r>
              <a:rPr sz="3200" dirty="0">
                <a:latin typeface="Corbel"/>
                <a:cs typeface="Corbel"/>
              </a:rPr>
              <a:t>t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10" dirty="0">
                <a:latin typeface="Corbel"/>
                <a:cs typeface="Corbel"/>
              </a:rPr>
              <a:t>i</a:t>
            </a:r>
            <a:r>
              <a:rPr sz="3200" dirty="0">
                <a:latin typeface="Corbel"/>
                <a:cs typeface="Corbel"/>
              </a:rPr>
              <a:t>s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ca</a:t>
            </a:r>
            <a:r>
              <a:rPr sz="3200" spc="25" dirty="0">
                <a:latin typeface="Corbel"/>
                <a:cs typeface="Corbel"/>
              </a:rPr>
              <a:t>l</a:t>
            </a:r>
            <a:r>
              <a:rPr sz="3200" spc="-10" dirty="0">
                <a:latin typeface="Corbel"/>
                <a:cs typeface="Corbel"/>
              </a:rPr>
              <a:t>l</a:t>
            </a:r>
            <a:r>
              <a:rPr sz="3200" spc="5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d  ‘Filthy’</a:t>
            </a:r>
            <a:r>
              <a:rPr sz="3200" spc="-5" dirty="0">
                <a:latin typeface="Corbel"/>
                <a:cs typeface="Corbel"/>
              </a:rPr>
              <a:t> which</a:t>
            </a:r>
            <a:r>
              <a:rPr sz="3200" spc="-7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is</a:t>
            </a:r>
            <a:r>
              <a:rPr sz="3200" spc="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an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extreme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adjective.</a:t>
            </a:r>
            <a:endParaRPr sz="3200">
              <a:latin typeface="Corbel"/>
              <a:cs typeface="Corbel"/>
            </a:endParaRPr>
          </a:p>
          <a:p>
            <a:pPr marL="390525" indent="-3784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AutoNum type="arabicPeriod" startAt="2"/>
              <a:tabLst>
                <a:tab pos="391160" algn="l"/>
              </a:tabLst>
            </a:pPr>
            <a:r>
              <a:rPr sz="3200" dirty="0">
                <a:solidFill>
                  <a:srgbClr val="00AF50"/>
                </a:solidFill>
                <a:latin typeface="Corbel"/>
                <a:cs typeface="Corbel"/>
              </a:rPr>
              <a:t>Angry</a:t>
            </a:r>
            <a:r>
              <a:rPr sz="3200" dirty="0">
                <a:latin typeface="Corbel"/>
                <a:cs typeface="Corbel"/>
              </a:rPr>
              <a:t>/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orbel"/>
                <a:cs typeface="Corbel"/>
              </a:rPr>
              <a:t>Furious</a:t>
            </a:r>
            <a:endParaRPr sz="3200">
              <a:latin typeface="Corbel"/>
              <a:cs typeface="Corbel"/>
            </a:endParaRPr>
          </a:p>
          <a:p>
            <a:pPr marL="12700" marR="356235">
              <a:lnSpc>
                <a:spcPts val="3460"/>
              </a:lnSpc>
              <a:spcBef>
                <a:spcPts val="1055"/>
              </a:spcBef>
            </a:pPr>
            <a:r>
              <a:rPr sz="3200" spc="-30" dirty="0">
                <a:latin typeface="Corbel"/>
                <a:cs typeface="Corbel"/>
              </a:rPr>
              <a:t>‘Angry’ </a:t>
            </a:r>
            <a:r>
              <a:rPr sz="3200" spc="-5" dirty="0">
                <a:latin typeface="Corbel"/>
                <a:cs typeface="Corbel"/>
              </a:rPr>
              <a:t>is </a:t>
            </a:r>
            <a:r>
              <a:rPr sz="3200" dirty="0">
                <a:latin typeface="Corbel"/>
                <a:cs typeface="Corbel"/>
              </a:rPr>
              <a:t>a </a:t>
            </a:r>
            <a:r>
              <a:rPr sz="3200" spc="-5" dirty="0">
                <a:latin typeface="Corbel"/>
                <a:cs typeface="Corbel"/>
              </a:rPr>
              <a:t>gradable </a:t>
            </a:r>
            <a:r>
              <a:rPr sz="3200" dirty="0">
                <a:latin typeface="Corbel"/>
                <a:cs typeface="Corbel"/>
              </a:rPr>
              <a:t>adjective </a:t>
            </a:r>
            <a:r>
              <a:rPr sz="3200" spc="5" dirty="0">
                <a:latin typeface="Corbel"/>
                <a:cs typeface="Corbel"/>
              </a:rPr>
              <a:t>but </a:t>
            </a:r>
            <a:r>
              <a:rPr sz="3200" spc="-5" dirty="0">
                <a:latin typeface="Corbel"/>
                <a:cs typeface="Corbel"/>
              </a:rPr>
              <a:t>if </a:t>
            </a:r>
            <a:r>
              <a:rPr sz="320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someone </a:t>
            </a:r>
            <a:r>
              <a:rPr sz="3200" spc="10" dirty="0">
                <a:latin typeface="Corbel"/>
                <a:cs typeface="Corbel"/>
              </a:rPr>
              <a:t>is </a:t>
            </a:r>
            <a:r>
              <a:rPr sz="3200" spc="-5" dirty="0">
                <a:latin typeface="Corbel"/>
                <a:cs typeface="Corbel"/>
              </a:rPr>
              <a:t>very very </a:t>
            </a:r>
            <a:r>
              <a:rPr sz="3200" spc="-20" dirty="0">
                <a:latin typeface="Corbel"/>
                <a:cs typeface="Corbel"/>
              </a:rPr>
              <a:t>angry, </a:t>
            </a:r>
            <a:r>
              <a:rPr sz="3200" spc="-5" dirty="0">
                <a:latin typeface="Corbel"/>
                <a:cs typeface="Corbel"/>
              </a:rPr>
              <a:t>he/she is </a:t>
            </a:r>
            <a:r>
              <a:rPr sz="3200" spc="-635" dirty="0">
                <a:latin typeface="Corbel"/>
                <a:cs typeface="Corbel"/>
              </a:rPr>
              <a:t> </a:t>
            </a:r>
            <a:r>
              <a:rPr sz="3200" spc="-20" dirty="0">
                <a:latin typeface="Corbel"/>
                <a:cs typeface="Corbel"/>
              </a:rPr>
              <a:t>‘Furious’.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2250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0000"/>
                </a:solidFill>
                <a:latin typeface="Corbel"/>
                <a:cs typeface="Corbel"/>
              </a:rPr>
              <a:t>O</a:t>
            </a:r>
            <a:r>
              <a:rPr spc="-30" dirty="0">
                <a:solidFill>
                  <a:srgbClr val="000000"/>
                </a:solidFill>
                <a:latin typeface="Corbel"/>
                <a:cs typeface="Corbel"/>
              </a:rPr>
              <a:t>b</a:t>
            </a:r>
            <a:r>
              <a:rPr spc="-10" dirty="0">
                <a:solidFill>
                  <a:srgbClr val="000000"/>
                </a:solidFill>
                <a:latin typeface="Corbel"/>
                <a:cs typeface="Corbel"/>
              </a:rPr>
              <a:t>j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ec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t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iv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8974" y="2404925"/>
            <a:ext cx="7157720" cy="150431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Corbel"/>
                <a:cs typeface="Corbel"/>
              </a:rPr>
              <a:t>The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lesson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will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help</a:t>
            </a:r>
            <a:r>
              <a:rPr sz="2000" spc="-5" dirty="0">
                <a:latin typeface="Corbel"/>
                <a:cs typeface="Corbel"/>
              </a:rPr>
              <a:t> learners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to: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orbel"/>
                <a:cs typeface="Corbel"/>
              </a:rPr>
              <a:t>Learn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deviant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use</a:t>
            </a:r>
            <a:r>
              <a:rPr sz="2000" spc="5" dirty="0">
                <a:latin typeface="Corbel"/>
                <a:cs typeface="Corbel"/>
              </a:rPr>
              <a:t> of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adverbs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before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adjectives</a:t>
            </a:r>
            <a:endParaRPr sz="2000">
              <a:latin typeface="Corbel"/>
              <a:cs typeface="Corbel"/>
            </a:endParaRPr>
          </a:p>
          <a:p>
            <a:pPr marL="469265" marR="5080" indent="-457200">
              <a:lnSpc>
                <a:spcPts val="2160"/>
              </a:lnSpc>
              <a:spcBef>
                <a:spcPts val="1040"/>
              </a:spcBef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orbel"/>
                <a:cs typeface="Corbel"/>
              </a:rPr>
              <a:t>Apply </a:t>
            </a:r>
            <a:r>
              <a:rPr sz="2000" dirty="0">
                <a:latin typeface="Corbel"/>
                <a:cs typeface="Corbel"/>
              </a:rPr>
              <a:t>the </a:t>
            </a:r>
            <a:r>
              <a:rPr sz="2000" spc="-5" dirty="0">
                <a:latin typeface="Corbel"/>
                <a:cs typeface="Corbel"/>
              </a:rPr>
              <a:t>concepts in </a:t>
            </a:r>
            <a:r>
              <a:rPr sz="2000" dirty="0">
                <a:latin typeface="Corbel"/>
                <a:cs typeface="Corbel"/>
              </a:rPr>
              <a:t>personal and professional </a:t>
            </a:r>
            <a:r>
              <a:rPr sz="2000" spc="-5" dirty="0">
                <a:latin typeface="Corbel"/>
                <a:cs typeface="Corbel"/>
              </a:rPr>
              <a:t>communication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settings.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2204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Adjectives</a:t>
            </a:r>
          </a:p>
        </p:txBody>
      </p:sp>
      <p:sp>
        <p:nvSpPr>
          <p:cNvPr id="3" name="object 3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3976" y="2432825"/>
            <a:ext cx="1674495" cy="37211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800" b="1" spc="-5" dirty="0">
                <a:solidFill>
                  <a:srgbClr val="00AF50"/>
                </a:solidFill>
                <a:latin typeface="Corbel"/>
                <a:cs typeface="Corbel"/>
              </a:rPr>
              <a:t>Gradable</a:t>
            </a:r>
            <a:endParaRPr sz="2800">
              <a:latin typeface="Corbel"/>
              <a:cs typeface="Corbel"/>
            </a:endParaRPr>
          </a:p>
          <a:p>
            <a:pPr marL="184785" indent="-137795">
              <a:lnSpc>
                <a:spcPct val="100000"/>
              </a:lnSpc>
              <a:spcBef>
                <a:spcPts val="1130"/>
              </a:spcBef>
              <a:buSzPct val="76785"/>
              <a:buChar char="•"/>
              <a:tabLst>
                <a:tab pos="185420" algn="l"/>
              </a:tabLst>
            </a:pPr>
            <a:r>
              <a:rPr sz="2800" spc="-5" dirty="0">
                <a:latin typeface="Corbel"/>
                <a:cs typeface="Corbel"/>
              </a:rPr>
              <a:t>Stupid</a:t>
            </a:r>
            <a:endParaRPr sz="2800">
              <a:latin typeface="Corbel"/>
              <a:cs typeface="Corbel"/>
            </a:endParaRPr>
          </a:p>
          <a:p>
            <a:pPr marL="184785" indent="-137795">
              <a:lnSpc>
                <a:spcPct val="100000"/>
              </a:lnSpc>
              <a:spcBef>
                <a:spcPts val="670"/>
              </a:spcBef>
              <a:buSzPct val="76785"/>
              <a:buChar char="•"/>
              <a:tabLst>
                <a:tab pos="185420" algn="l"/>
              </a:tabLst>
            </a:pPr>
            <a:r>
              <a:rPr sz="2800" spc="-10" dirty="0">
                <a:latin typeface="Corbel"/>
                <a:cs typeface="Corbel"/>
              </a:rPr>
              <a:t>E</a:t>
            </a:r>
            <a:r>
              <a:rPr sz="2800" spc="-20" dirty="0">
                <a:latin typeface="Corbel"/>
                <a:cs typeface="Corbel"/>
              </a:rPr>
              <a:t>x</a:t>
            </a:r>
            <a:r>
              <a:rPr sz="2800" spc="20" dirty="0">
                <a:latin typeface="Corbel"/>
                <a:cs typeface="Corbel"/>
              </a:rPr>
              <a:t>p</a:t>
            </a:r>
            <a:r>
              <a:rPr sz="2800" spc="-30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n</a:t>
            </a:r>
            <a:r>
              <a:rPr sz="2800" spc="1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iv</a:t>
            </a:r>
            <a:r>
              <a:rPr sz="2800" spc="-5" dirty="0">
                <a:latin typeface="Corbel"/>
                <a:cs typeface="Corbel"/>
              </a:rPr>
              <a:t>e</a:t>
            </a:r>
            <a:endParaRPr sz="2800">
              <a:latin typeface="Corbel"/>
              <a:cs typeface="Corbel"/>
            </a:endParaRPr>
          </a:p>
          <a:p>
            <a:pPr marL="184785" indent="-137795">
              <a:lnSpc>
                <a:spcPct val="100000"/>
              </a:lnSpc>
              <a:spcBef>
                <a:spcPts val="660"/>
              </a:spcBef>
              <a:buSzPct val="76785"/>
              <a:buChar char="•"/>
              <a:tabLst>
                <a:tab pos="185420" algn="l"/>
              </a:tabLst>
            </a:pPr>
            <a:r>
              <a:rPr sz="2800" spc="-5" dirty="0">
                <a:latin typeface="Corbel"/>
                <a:cs typeface="Corbel"/>
              </a:rPr>
              <a:t>Pleasant</a:t>
            </a:r>
            <a:endParaRPr sz="2800">
              <a:latin typeface="Corbel"/>
              <a:cs typeface="Corbel"/>
            </a:endParaRPr>
          </a:p>
          <a:p>
            <a:pPr marL="184785" indent="-137795">
              <a:lnSpc>
                <a:spcPct val="100000"/>
              </a:lnSpc>
              <a:spcBef>
                <a:spcPts val="660"/>
              </a:spcBef>
              <a:buSzPct val="76785"/>
              <a:buChar char="•"/>
              <a:tabLst>
                <a:tab pos="185420" algn="l"/>
              </a:tabLst>
            </a:pPr>
            <a:r>
              <a:rPr sz="2800" spc="-5" dirty="0">
                <a:latin typeface="Corbel"/>
                <a:cs typeface="Corbel"/>
              </a:rPr>
              <a:t>Unusual</a:t>
            </a:r>
            <a:endParaRPr sz="2800">
              <a:latin typeface="Corbel"/>
              <a:cs typeface="Corbel"/>
            </a:endParaRPr>
          </a:p>
          <a:p>
            <a:pPr marL="184785" indent="-137795">
              <a:lnSpc>
                <a:spcPct val="100000"/>
              </a:lnSpc>
              <a:spcBef>
                <a:spcPts val="675"/>
              </a:spcBef>
              <a:buSzPct val="76785"/>
              <a:buChar char="•"/>
              <a:tabLst>
                <a:tab pos="185420" algn="l"/>
              </a:tabLst>
            </a:pPr>
            <a:r>
              <a:rPr sz="2800" spc="-10" dirty="0">
                <a:latin typeface="Corbel"/>
                <a:cs typeface="Corbel"/>
              </a:rPr>
              <a:t>Upset</a:t>
            </a:r>
            <a:endParaRPr sz="2800">
              <a:latin typeface="Corbel"/>
              <a:cs typeface="Corbel"/>
            </a:endParaRPr>
          </a:p>
          <a:p>
            <a:pPr marL="184785" indent="-137795">
              <a:lnSpc>
                <a:spcPct val="100000"/>
              </a:lnSpc>
              <a:spcBef>
                <a:spcPts val="660"/>
              </a:spcBef>
              <a:buSzPct val="76785"/>
              <a:buChar char="•"/>
              <a:tabLst>
                <a:tab pos="185420" algn="l"/>
              </a:tabLst>
            </a:pPr>
            <a:r>
              <a:rPr sz="2800" spc="-10" dirty="0">
                <a:latin typeface="Corbel"/>
                <a:cs typeface="Corbel"/>
              </a:rPr>
              <a:t>clever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7561" y="2404585"/>
            <a:ext cx="2200275" cy="374650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3200" b="1" spc="-5" dirty="0">
                <a:solidFill>
                  <a:srgbClr val="FF0000"/>
                </a:solidFill>
                <a:latin typeface="Corbel"/>
                <a:cs typeface="Corbel"/>
              </a:rPr>
              <a:t>Extreme</a:t>
            </a:r>
            <a:endParaRPr sz="3200">
              <a:latin typeface="Corbel"/>
              <a:cs typeface="Corbel"/>
            </a:endParaRPr>
          </a:p>
          <a:p>
            <a:pPr marL="184785" indent="-137795">
              <a:lnSpc>
                <a:spcPct val="100000"/>
              </a:lnSpc>
              <a:spcBef>
                <a:spcPts val="920"/>
              </a:spcBef>
              <a:buSzPct val="76785"/>
              <a:buChar char="•"/>
              <a:tabLst>
                <a:tab pos="185420" algn="l"/>
              </a:tabLst>
            </a:pPr>
            <a:r>
              <a:rPr sz="2800" spc="-5" dirty="0">
                <a:latin typeface="Corbel"/>
                <a:cs typeface="Corbel"/>
              </a:rPr>
              <a:t>Ridiculous</a:t>
            </a:r>
            <a:endParaRPr sz="2800">
              <a:latin typeface="Corbel"/>
              <a:cs typeface="Corbel"/>
            </a:endParaRPr>
          </a:p>
          <a:p>
            <a:pPr marL="184785" indent="-137795">
              <a:lnSpc>
                <a:spcPct val="100000"/>
              </a:lnSpc>
              <a:spcBef>
                <a:spcPts val="670"/>
              </a:spcBef>
              <a:buSzPct val="76785"/>
              <a:buChar char="•"/>
              <a:tabLst>
                <a:tab pos="185420" algn="l"/>
              </a:tabLst>
            </a:pPr>
            <a:r>
              <a:rPr sz="2800" spc="-10" dirty="0">
                <a:latin typeface="Corbel"/>
                <a:cs typeface="Corbel"/>
              </a:rPr>
              <a:t>Exorbitant</a:t>
            </a:r>
            <a:endParaRPr sz="2800">
              <a:latin typeface="Corbel"/>
              <a:cs typeface="Corbel"/>
            </a:endParaRPr>
          </a:p>
          <a:p>
            <a:pPr marL="184785" indent="-137795">
              <a:lnSpc>
                <a:spcPct val="100000"/>
              </a:lnSpc>
              <a:spcBef>
                <a:spcPts val="660"/>
              </a:spcBef>
              <a:buSzPct val="76785"/>
              <a:buChar char="•"/>
              <a:tabLst>
                <a:tab pos="185420" algn="l"/>
              </a:tabLst>
            </a:pPr>
            <a:r>
              <a:rPr sz="2800" spc="-5" dirty="0">
                <a:latin typeface="Corbel"/>
                <a:cs typeface="Corbel"/>
              </a:rPr>
              <a:t>Delightful</a:t>
            </a:r>
            <a:endParaRPr sz="2800">
              <a:latin typeface="Corbel"/>
              <a:cs typeface="Corbel"/>
            </a:endParaRPr>
          </a:p>
          <a:p>
            <a:pPr marL="184785" indent="-137795">
              <a:lnSpc>
                <a:spcPct val="100000"/>
              </a:lnSpc>
              <a:spcBef>
                <a:spcPts val="660"/>
              </a:spcBef>
              <a:buSzPct val="76785"/>
              <a:buChar char="•"/>
              <a:tabLst>
                <a:tab pos="185420" algn="l"/>
              </a:tabLst>
            </a:pPr>
            <a:r>
              <a:rPr sz="2800" spc="-10" dirty="0">
                <a:latin typeface="Corbel"/>
                <a:cs typeface="Corbel"/>
              </a:rPr>
              <a:t>E</a:t>
            </a:r>
            <a:r>
              <a:rPr sz="2800" spc="-20" dirty="0">
                <a:latin typeface="Corbel"/>
                <a:cs typeface="Corbel"/>
              </a:rPr>
              <a:t>x</a:t>
            </a:r>
            <a:r>
              <a:rPr sz="2800" dirty="0">
                <a:latin typeface="Corbel"/>
                <a:cs typeface="Corbel"/>
              </a:rPr>
              <a:t>t</a:t>
            </a:r>
            <a:r>
              <a:rPr sz="2800" spc="5" dirty="0">
                <a:latin typeface="Corbel"/>
                <a:cs typeface="Corbel"/>
              </a:rPr>
              <a:t>r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o</a:t>
            </a:r>
            <a:r>
              <a:rPr sz="2800" spc="-20" dirty="0">
                <a:latin typeface="Corbel"/>
                <a:cs typeface="Corbel"/>
              </a:rPr>
              <a:t>r</a:t>
            </a:r>
            <a:r>
              <a:rPr sz="2800" spc="5" dirty="0">
                <a:latin typeface="Corbel"/>
                <a:cs typeface="Corbel"/>
              </a:rPr>
              <a:t>d</a:t>
            </a:r>
            <a:r>
              <a:rPr sz="2800" spc="-15" dirty="0">
                <a:latin typeface="Corbel"/>
                <a:cs typeface="Corbel"/>
              </a:rPr>
              <a:t>i</a:t>
            </a:r>
            <a:r>
              <a:rPr sz="2800" dirty="0">
                <a:latin typeface="Corbel"/>
                <a:cs typeface="Corbel"/>
              </a:rPr>
              <a:t>n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spc="-20" dirty="0">
                <a:latin typeface="Corbel"/>
                <a:cs typeface="Corbel"/>
              </a:rPr>
              <a:t>r</a:t>
            </a:r>
            <a:r>
              <a:rPr sz="2800" spc="-5" dirty="0">
                <a:latin typeface="Corbel"/>
                <a:cs typeface="Corbel"/>
              </a:rPr>
              <a:t>y</a:t>
            </a:r>
            <a:endParaRPr sz="2800">
              <a:latin typeface="Corbel"/>
              <a:cs typeface="Corbel"/>
            </a:endParaRPr>
          </a:p>
          <a:p>
            <a:pPr marL="184785" indent="-137795">
              <a:lnSpc>
                <a:spcPct val="100000"/>
              </a:lnSpc>
              <a:spcBef>
                <a:spcPts val="670"/>
              </a:spcBef>
              <a:buSzPct val="76785"/>
              <a:buChar char="•"/>
              <a:tabLst>
                <a:tab pos="185420" algn="l"/>
              </a:tabLst>
            </a:pPr>
            <a:r>
              <a:rPr sz="2800" spc="-10" dirty="0">
                <a:latin typeface="Corbel"/>
                <a:cs typeface="Corbel"/>
              </a:rPr>
              <a:t>Devastated</a:t>
            </a:r>
            <a:endParaRPr sz="2800">
              <a:latin typeface="Corbel"/>
              <a:cs typeface="Corbel"/>
            </a:endParaRPr>
          </a:p>
          <a:p>
            <a:pPr marL="184785" indent="-137795">
              <a:lnSpc>
                <a:spcPct val="100000"/>
              </a:lnSpc>
              <a:spcBef>
                <a:spcPts val="660"/>
              </a:spcBef>
              <a:buSzPct val="76785"/>
              <a:buChar char="•"/>
              <a:tabLst>
                <a:tab pos="185420" algn="l"/>
              </a:tabLst>
            </a:pPr>
            <a:r>
              <a:rPr sz="2800" spc="-5" dirty="0">
                <a:latin typeface="Corbel"/>
                <a:cs typeface="Corbel"/>
              </a:rPr>
              <a:t>brilliant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6539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Wh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at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a</a:t>
            </a:r>
            <a:r>
              <a:rPr spc="15" dirty="0">
                <a:solidFill>
                  <a:srgbClr val="000000"/>
                </a:solidFill>
                <a:latin typeface="Corbel"/>
                <a:cs typeface="Corbel"/>
              </a:rPr>
              <a:t>r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pc="-3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10" dirty="0">
                <a:solidFill>
                  <a:srgbClr val="000000"/>
                </a:solidFill>
                <a:latin typeface="Corbel"/>
                <a:cs typeface="Corbel"/>
              </a:rPr>
              <a:t>I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nt</a:t>
            </a:r>
            <a:r>
              <a:rPr spc="-40"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n</a:t>
            </a:r>
            <a:r>
              <a:rPr spc="15" dirty="0">
                <a:solidFill>
                  <a:srgbClr val="000000"/>
                </a:solidFill>
                <a:latin typeface="Corbel"/>
                <a:cs typeface="Corbel"/>
              </a:rPr>
              <a:t>s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i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f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y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i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n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g</a:t>
            </a:r>
            <a:r>
              <a:rPr spc="-204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10" dirty="0">
                <a:solidFill>
                  <a:srgbClr val="000000"/>
                </a:solidFill>
                <a:latin typeface="Corbel"/>
                <a:cs typeface="Corbel"/>
              </a:rPr>
              <a:t>A</a:t>
            </a:r>
            <a:r>
              <a:rPr spc="-30" dirty="0">
                <a:solidFill>
                  <a:srgbClr val="000000"/>
                </a:solidFill>
                <a:latin typeface="Corbel"/>
                <a:cs typeface="Corbel"/>
              </a:rPr>
              <a:t>d</a:t>
            </a:r>
            <a:r>
              <a:rPr spc="25" dirty="0">
                <a:solidFill>
                  <a:srgbClr val="000000"/>
                </a:solidFill>
                <a:latin typeface="Corbel"/>
                <a:cs typeface="Corbel"/>
              </a:rPr>
              <a:t>v</a:t>
            </a:r>
            <a:r>
              <a:rPr spc="-40"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pc="15" dirty="0">
                <a:solidFill>
                  <a:srgbClr val="000000"/>
                </a:solidFill>
                <a:latin typeface="Corbel"/>
                <a:cs typeface="Corbel"/>
              </a:rPr>
              <a:t>r</a:t>
            </a:r>
            <a:r>
              <a:rPr spc="10" dirty="0">
                <a:solidFill>
                  <a:srgbClr val="000000"/>
                </a:solidFill>
                <a:latin typeface="Corbel"/>
                <a:cs typeface="Corbel"/>
              </a:rPr>
              <a:t>b</a:t>
            </a:r>
            <a:r>
              <a:rPr spc="-25" dirty="0">
                <a:solidFill>
                  <a:srgbClr val="000000"/>
                </a:solidFill>
                <a:latin typeface="Corbel"/>
                <a:cs typeface="Corbel"/>
              </a:rPr>
              <a:t>s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2001" y="2177331"/>
            <a:ext cx="8466666" cy="417793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orbel"/>
                <a:cs typeface="Corbel"/>
              </a:rPr>
              <a:t>Intensifying Adverbs </a:t>
            </a:r>
            <a:r>
              <a:rPr sz="2800" spc="-10" dirty="0">
                <a:latin typeface="Corbel"/>
                <a:cs typeface="Corbel"/>
              </a:rPr>
              <a:t>are </a:t>
            </a:r>
            <a:r>
              <a:rPr sz="2800" spc="-5" dirty="0">
                <a:latin typeface="Corbel"/>
                <a:cs typeface="Corbel"/>
              </a:rPr>
              <a:t>the </a:t>
            </a:r>
            <a:r>
              <a:rPr sz="2800" spc="-10" dirty="0">
                <a:latin typeface="Corbel"/>
                <a:cs typeface="Corbel"/>
              </a:rPr>
              <a:t>words </a:t>
            </a:r>
            <a:r>
              <a:rPr sz="2800" spc="-5" dirty="0">
                <a:latin typeface="Corbel"/>
                <a:cs typeface="Corbel"/>
              </a:rPr>
              <a:t>used </a:t>
            </a:r>
            <a:r>
              <a:rPr sz="2800" dirty="0">
                <a:solidFill>
                  <a:srgbClr val="702FA0"/>
                </a:solidFill>
                <a:latin typeface="Corbel"/>
                <a:cs typeface="Corbel"/>
              </a:rPr>
              <a:t>to </a:t>
            </a:r>
            <a:r>
              <a:rPr sz="2800" spc="-5" dirty="0">
                <a:solidFill>
                  <a:srgbClr val="702FA0"/>
                </a:solidFill>
                <a:latin typeface="Corbel"/>
                <a:cs typeface="Corbel"/>
              </a:rPr>
              <a:t>amplify </a:t>
            </a:r>
            <a:r>
              <a:rPr sz="2800" spc="-550" dirty="0">
                <a:solidFill>
                  <a:srgbClr val="702FA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702FA0"/>
                </a:solidFill>
                <a:latin typeface="Corbel"/>
                <a:cs typeface="Corbel"/>
              </a:rPr>
              <a:t>the</a:t>
            </a:r>
            <a:r>
              <a:rPr sz="2800" spc="-30" dirty="0">
                <a:solidFill>
                  <a:srgbClr val="702FA0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702FA0"/>
                </a:solidFill>
                <a:latin typeface="Corbel"/>
                <a:cs typeface="Corbel"/>
              </a:rPr>
              <a:t>strength</a:t>
            </a:r>
            <a:r>
              <a:rPr sz="2800" spc="-10" dirty="0">
                <a:solidFill>
                  <a:srgbClr val="702FA0"/>
                </a:solidFill>
                <a:latin typeface="Corbel"/>
                <a:cs typeface="Corbel"/>
              </a:rPr>
              <a:t> of</a:t>
            </a:r>
            <a:r>
              <a:rPr sz="2800" dirty="0">
                <a:solidFill>
                  <a:srgbClr val="702FA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702FA0"/>
                </a:solidFill>
                <a:latin typeface="Corbel"/>
                <a:cs typeface="Corbel"/>
              </a:rPr>
              <a:t>adjectives</a:t>
            </a:r>
            <a:r>
              <a:rPr sz="2800" spc="5" dirty="0">
                <a:solidFill>
                  <a:srgbClr val="702FA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702FA0"/>
                </a:solidFill>
                <a:latin typeface="Corbel"/>
                <a:cs typeface="Corbel"/>
              </a:rPr>
              <a:t>and</a:t>
            </a:r>
            <a:r>
              <a:rPr sz="2800" spc="10" dirty="0">
                <a:solidFill>
                  <a:srgbClr val="702FA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702FA0"/>
                </a:solidFill>
                <a:latin typeface="Corbel"/>
                <a:cs typeface="Corbel"/>
              </a:rPr>
              <a:t>verbs.</a:t>
            </a:r>
            <a:endParaRPr sz="2800" dirty="0">
              <a:latin typeface="Corbel"/>
              <a:cs typeface="Corbel"/>
            </a:endParaRPr>
          </a:p>
          <a:p>
            <a:pPr marL="12700" marR="347345">
              <a:lnSpc>
                <a:spcPts val="3020"/>
              </a:lnSpc>
              <a:spcBef>
                <a:spcPts val="1015"/>
              </a:spcBef>
              <a:tabLst>
                <a:tab pos="2875915" algn="l"/>
              </a:tabLst>
            </a:pPr>
            <a:r>
              <a:rPr sz="2800" spc="-15" dirty="0">
                <a:latin typeface="Corbel"/>
                <a:cs typeface="Corbel"/>
              </a:rPr>
              <a:t>-In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simple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words,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702FA0"/>
                </a:solidFill>
                <a:latin typeface="Corbel"/>
                <a:cs typeface="Corbel"/>
              </a:rPr>
              <a:t>to</a:t>
            </a:r>
            <a:r>
              <a:rPr sz="2800" spc="-15" dirty="0">
                <a:solidFill>
                  <a:srgbClr val="702FA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702FA0"/>
                </a:solidFill>
                <a:latin typeface="Corbel"/>
                <a:cs typeface="Corbel"/>
              </a:rPr>
              <a:t>avoid</a:t>
            </a:r>
            <a:r>
              <a:rPr sz="2800" spc="5" dirty="0">
                <a:solidFill>
                  <a:srgbClr val="702FA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702FA0"/>
                </a:solidFill>
                <a:latin typeface="Corbel"/>
                <a:cs typeface="Corbel"/>
              </a:rPr>
              <a:t>the</a:t>
            </a:r>
            <a:r>
              <a:rPr sz="2800" spc="5" dirty="0">
                <a:solidFill>
                  <a:srgbClr val="702FA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702FA0"/>
                </a:solidFill>
                <a:latin typeface="Corbel"/>
                <a:cs typeface="Corbel"/>
              </a:rPr>
              <a:t>overuse</a:t>
            </a:r>
            <a:r>
              <a:rPr sz="2800" spc="-25" dirty="0">
                <a:solidFill>
                  <a:srgbClr val="702FA0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702FA0"/>
                </a:solidFill>
                <a:latin typeface="Corbel"/>
                <a:cs typeface="Corbel"/>
              </a:rPr>
              <a:t>of</a:t>
            </a:r>
            <a:r>
              <a:rPr sz="2800" spc="-5" dirty="0">
                <a:solidFill>
                  <a:srgbClr val="702FA0"/>
                </a:solidFill>
                <a:latin typeface="Corbel"/>
                <a:cs typeface="Corbel"/>
              </a:rPr>
              <a:t> ‘Much’, </a:t>
            </a:r>
            <a:r>
              <a:rPr sz="2800" spc="-545" dirty="0">
                <a:solidFill>
                  <a:srgbClr val="702FA0"/>
                </a:solidFill>
                <a:latin typeface="Corbel"/>
                <a:cs typeface="Corbel"/>
              </a:rPr>
              <a:t> </a:t>
            </a:r>
            <a:r>
              <a:rPr sz="2800" spc="-30" dirty="0">
                <a:solidFill>
                  <a:srgbClr val="702FA0"/>
                </a:solidFill>
                <a:latin typeface="Corbel"/>
                <a:cs typeface="Corbel"/>
              </a:rPr>
              <a:t>‘Very</a:t>
            </a:r>
            <a:r>
              <a:rPr sz="2800" spc="10" dirty="0">
                <a:solidFill>
                  <a:srgbClr val="702FA0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702FA0"/>
                </a:solidFill>
                <a:latin typeface="Corbel"/>
                <a:cs typeface="Corbel"/>
              </a:rPr>
              <a:t>Much</a:t>
            </a:r>
            <a:r>
              <a:rPr sz="2800" spc="-10" dirty="0">
                <a:latin typeface="Corbel"/>
                <a:cs typeface="Corbel"/>
              </a:rPr>
              <a:t>’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and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to	</a:t>
            </a:r>
            <a:r>
              <a:rPr sz="2800" spc="-5" dirty="0">
                <a:latin typeface="Corbel"/>
                <a:cs typeface="Corbel"/>
              </a:rPr>
              <a:t>sharpen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the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strength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of 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adjective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we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use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Intensifying</a:t>
            </a:r>
            <a:r>
              <a:rPr sz="2800" spc="-1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Adverbs.</a:t>
            </a:r>
            <a:endParaRPr sz="2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spc="-5" dirty="0">
                <a:latin typeface="Corbel"/>
                <a:cs typeface="Corbel"/>
              </a:rPr>
              <a:t>For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Example-</a:t>
            </a:r>
            <a:endParaRPr sz="2800" dirty="0">
              <a:latin typeface="Corbel"/>
              <a:cs typeface="Corbel"/>
            </a:endParaRPr>
          </a:p>
          <a:p>
            <a:pPr marL="12700" marR="3582670">
              <a:lnSpc>
                <a:spcPts val="4029"/>
              </a:lnSpc>
              <a:spcBef>
                <a:spcPts val="235"/>
              </a:spcBef>
            </a:pPr>
            <a:r>
              <a:rPr sz="2800" spc="-110" dirty="0">
                <a:solidFill>
                  <a:srgbClr val="FF0000"/>
                </a:solidFill>
                <a:latin typeface="Corbel"/>
                <a:cs typeface="Corbel"/>
              </a:rPr>
              <a:t>V</a:t>
            </a:r>
            <a:r>
              <a:rPr sz="2800" spc="-30" dirty="0">
                <a:solidFill>
                  <a:srgbClr val="FF0000"/>
                </a:solidFill>
                <a:latin typeface="Corbel"/>
                <a:cs typeface="Corbel"/>
              </a:rPr>
              <a:t>e</a:t>
            </a:r>
            <a:r>
              <a:rPr sz="2800" spc="5" dirty="0">
                <a:solidFill>
                  <a:srgbClr val="FF0000"/>
                </a:solidFill>
                <a:latin typeface="Corbel"/>
                <a:cs typeface="Corbe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y</a:t>
            </a:r>
            <a:r>
              <a:rPr sz="2800" spc="-13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C</a:t>
            </a:r>
            <a:r>
              <a:rPr sz="2800" spc="-15" dirty="0">
                <a:latin typeface="Corbel"/>
                <a:cs typeface="Corbel"/>
              </a:rPr>
              <a:t>ol</a:t>
            </a:r>
            <a:r>
              <a:rPr sz="2800" spc="5" dirty="0">
                <a:latin typeface="Corbel"/>
                <a:cs typeface="Corbel"/>
              </a:rPr>
              <a:t>d</a:t>
            </a:r>
            <a:r>
              <a:rPr sz="2800" spc="-5" dirty="0">
                <a:latin typeface="Corbel"/>
                <a:cs typeface="Corbel"/>
              </a:rPr>
              <a:t>-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orbel"/>
                <a:cs typeface="Corbel"/>
              </a:rPr>
              <a:t>E</a:t>
            </a:r>
            <a:r>
              <a:rPr sz="2800" spc="-20" dirty="0">
                <a:solidFill>
                  <a:srgbClr val="00AF50"/>
                </a:solidFill>
                <a:latin typeface="Corbel"/>
                <a:cs typeface="Corbel"/>
              </a:rPr>
              <a:t>x</a:t>
            </a:r>
            <a:r>
              <a:rPr sz="2800" dirty="0">
                <a:solidFill>
                  <a:srgbClr val="00AF50"/>
                </a:solidFill>
                <a:latin typeface="Corbel"/>
                <a:cs typeface="Corbel"/>
              </a:rPr>
              <a:t>t</a:t>
            </a:r>
            <a:r>
              <a:rPr sz="2800" spc="5" dirty="0">
                <a:solidFill>
                  <a:srgbClr val="00AF50"/>
                </a:solidFill>
                <a:latin typeface="Corbel"/>
                <a:cs typeface="Corbel"/>
              </a:rPr>
              <a:t>r</a:t>
            </a:r>
            <a:r>
              <a:rPr sz="2800" spc="-30" dirty="0">
                <a:solidFill>
                  <a:srgbClr val="00AF50"/>
                </a:solidFill>
                <a:latin typeface="Corbel"/>
                <a:cs typeface="Corbel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orbel"/>
                <a:cs typeface="Corbel"/>
              </a:rPr>
              <a:t>m</a:t>
            </a:r>
            <a:r>
              <a:rPr sz="2800" dirty="0">
                <a:solidFill>
                  <a:srgbClr val="00AF50"/>
                </a:solidFill>
                <a:latin typeface="Corbel"/>
                <a:cs typeface="Corbel"/>
              </a:rPr>
              <a:t>e</a:t>
            </a:r>
            <a:r>
              <a:rPr sz="2800" spc="-15" dirty="0">
                <a:solidFill>
                  <a:srgbClr val="00AF50"/>
                </a:solidFill>
                <a:latin typeface="Corbel"/>
                <a:cs typeface="Corbel"/>
              </a:rPr>
              <a:t>l</a:t>
            </a:r>
            <a:r>
              <a:rPr sz="2800" spc="-5" dirty="0">
                <a:solidFill>
                  <a:srgbClr val="00AF50"/>
                </a:solidFill>
                <a:latin typeface="Corbel"/>
                <a:cs typeface="Corbel"/>
              </a:rPr>
              <a:t>y</a:t>
            </a:r>
            <a:r>
              <a:rPr sz="2800" spc="-9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C</a:t>
            </a:r>
            <a:r>
              <a:rPr sz="2800" spc="-15" dirty="0">
                <a:latin typeface="Corbel"/>
                <a:cs typeface="Corbel"/>
              </a:rPr>
              <a:t>ol</a:t>
            </a:r>
            <a:r>
              <a:rPr sz="2800" spc="-5" dirty="0">
                <a:latin typeface="Corbel"/>
                <a:cs typeface="Corbel"/>
              </a:rPr>
              <a:t>d  </a:t>
            </a:r>
            <a:endParaRPr lang="en-US" sz="2800" spc="-5" dirty="0">
              <a:latin typeface="Corbel"/>
              <a:cs typeface="Corbel"/>
            </a:endParaRPr>
          </a:p>
          <a:p>
            <a:pPr marL="12700" marR="3582670">
              <a:lnSpc>
                <a:spcPts val="4029"/>
              </a:lnSpc>
              <a:spcBef>
                <a:spcPts val="235"/>
              </a:spcBef>
            </a:pPr>
            <a:r>
              <a:rPr sz="2800" spc="-35" dirty="0">
                <a:solidFill>
                  <a:srgbClr val="FF0000"/>
                </a:solidFill>
                <a:latin typeface="Corbel"/>
                <a:cs typeface="Corbel"/>
              </a:rPr>
              <a:t>Very</a:t>
            </a:r>
            <a:r>
              <a:rPr sz="2800" spc="-10" dirty="0">
                <a:solidFill>
                  <a:srgbClr val="FF0000"/>
                </a:solidFill>
                <a:latin typeface="Corbel"/>
                <a:cs typeface="Corbel"/>
              </a:rPr>
              <a:t> much</a:t>
            </a:r>
            <a:r>
              <a:rPr sz="28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Disagree-</a:t>
            </a:r>
            <a:r>
              <a:rPr lang="en-US" sz="2800" spc="-5" dirty="0">
                <a:solidFill>
                  <a:srgbClr val="00B050"/>
                </a:solidFill>
                <a:latin typeface="Corbel"/>
                <a:cs typeface="Corbel"/>
              </a:rPr>
              <a:t>s</a:t>
            </a:r>
            <a:r>
              <a:rPr sz="2800" spc="-5" dirty="0">
                <a:solidFill>
                  <a:srgbClr val="00AF50"/>
                </a:solidFill>
                <a:latin typeface="Corbel"/>
                <a:cs typeface="Corbel"/>
              </a:rPr>
              <a:t>trongly</a:t>
            </a:r>
            <a:r>
              <a:rPr sz="28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Disagree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6610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>
                <a:solidFill>
                  <a:srgbClr val="000000"/>
                </a:solidFill>
                <a:latin typeface="Corbel"/>
                <a:cs typeface="Corbel"/>
              </a:rPr>
              <a:t>T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h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pc="-3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000000"/>
                </a:solidFill>
                <a:latin typeface="Corbel"/>
                <a:cs typeface="Corbel"/>
              </a:rPr>
              <a:t>L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i</a:t>
            </a:r>
            <a:r>
              <a:rPr spc="15" dirty="0">
                <a:solidFill>
                  <a:srgbClr val="000000"/>
                </a:solidFill>
                <a:latin typeface="Corbel"/>
                <a:cs typeface="Corbel"/>
              </a:rPr>
              <a:t>s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t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20" dirty="0">
                <a:solidFill>
                  <a:srgbClr val="000000"/>
                </a:solidFill>
                <a:latin typeface="Corbel"/>
                <a:cs typeface="Corbel"/>
              </a:rPr>
              <a:t>o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f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10" dirty="0">
                <a:solidFill>
                  <a:srgbClr val="000000"/>
                </a:solidFill>
                <a:latin typeface="Corbel"/>
                <a:cs typeface="Corbel"/>
              </a:rPr>
              <a:t>I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nt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pc="-35" dirty="0">
                <a:solidFill>
                  <a:srgbClr val="000000"/>
                </a:solidFill>
                <a:latin typeface="Corbel"/>
                <a:cs typeface="Corbel"/>
              </a:rPr>
              <a:t>n</a:t>
            </a:r>
            <a:r>
              <a:rPr spc="15" dirty="0">
                <a:solidFill>
                  <a:srgbClr val="000000"/>
                </a:solidFill>
                <a:latin typeface="Corbel"/>
                <a:cs typeface="Corbel"/>
              </a:rPr>
              <a:t>s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i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f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y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i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n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g</a:t>
            </a:r>
            <a:r>
              <a:rPr spc="-204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10" dirty="0">
                <a:solidFill>
                  <a:srgbClr val="000000"/>
                </a:solidFill>
                <a:latin typeface="Corbel"/>
                <a:cs typeface="Corbel"/>
              </a:rPr>
              <a:t>A</a:t>
            </a:r>
            <a:r>
              <a:rPr spc="-30" dirty="0">
                <a:solidFill>
                  <a:srgbClr val="000000"/>
                </a:solidFill>
                <a:latin typeface="Corbel"/>
                <a:cs typeface="Corbel"/>
              </a:rPr>
              <a:t>d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v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pc="15" dirty="0">
                <a:solidFill>
                  <a:srgbClr val="000000"/>
                </a:solidFill>
                <a:latin typeface="Corbel"/>
                <a:cs typeface="Corbel"/>
              </a:rPr>
              <a:t>r</a:t>
            </a:r>
            <a:r>
              <a:rPr spc="-30" dirty="0">
                <a:solidFill>
                  <a:srgbClr val="000000"/>
                </a:solidFill>
                <a:latin typeface="Corbel"/>
                <a:cs typeface="Corbel"/>
              </a:rPr>
              <a:t>b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8997" y="2405071"/>
            <a:ext cx="1381760" cy="40379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49860" indent="-137795">
              <a:lnSpc>
                <a:spcPct val="100000"/>
              </a:lnSpc>
              <a:spcBef>
                <a:spcPts val="855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20" dirty="0">
                <a:latin typeface="Corbel"/>
                <a:cs typeface="Corbel"/>
              </a:rPr>
              <a:t>Totally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55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15" dirty="0">
                <a:latin typeface="Corbel"/>
                <a:cs typeface="Corbel"/>
              </a:rPr>
              <a:t>Perfectly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5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5" dirty="0">
                <a:latin typeface="Corbel"/>
                <a:cs typeface="Corbel"/>
              </a:rPr>
              <a:t>Quite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55"/>
              </a:spcBef>
              <a:buSzPct val="80000"/>
              <a:buChar char="•"/>
              <a:tabLst>
                <a:tab pos="150495" algn="l"/>
              </a:tabLst>
            </a:pPr>
            <a:r>
              <a:rPr sz="2000" dirty="0">
                <a:latin typeface="Corbel"/>
                <a:cs typeface="Corbel"/>
              </a:rPr>
              <a:t>Strongly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0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5" dirty="0">
                <a:latin typeface="Corbel"/>
                <a:cs typeface="Corbel"/>
              </a:rPr>
              <a:t>Completely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5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5" dirty="0">
                <a:latin typeface="Corbel"/>
                <a:cs typeface="Corbel"/>
              </a:rPr>
              <a:t>Really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55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5" dirty="0">
                <a:latin typeface="Corbel"/>
                <a:cs typeface="Corbel"/>
              </a:rPr>
              <a:t>Absolutely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0"/>
              </a:spcBef>
              <a:buSzPct val="80000"/>
              <a:buChar char="•"/>
              <a:tabLst>
                <a:tab pos="150495" algn="l"/>
              </a:tabLst>
            </a:pPr>
            <a:r>
              <a:rPr sz="2000" dirty="0">
                <a:latin typeface="Corbel"/>
                <a:cs typeface="Corbel"/>
              </a:rPr>
              <a:t>Utterly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5"/>
              </a:spcBef>
              <a:buSzPct val="80000"/>
              <a:buChar char="•"/>
              <a:tabLst>
                <a:tab pos="150495" algn="l"/>
              </a:tabLst>
            </a:pPr>
            <a:r>
              <a:rPr sz="2000" dirty="0">
                <a:latin typeface="Corbel"/>
                <a:cs typeface="Corbel"/>
              </a:rPr>
              <a:t>Highly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0"/>
              </a:spcBef>
              <a:buSzPct val="80000"/>
              <a:buChar char="•"/>
              <a:tabLst>
                <a:tab pos="150495" algn="l"/>
              </a:tabLst>
            </a:pPr>
            <a:r>
              <a:rPr sz="2000" spc="5" dirty="0">
                <a:latin typeface="Corbel"/>
                <a:cs typeface="Corbel"/>
              </a:rPr>
              <a:t>T</a:t>
            </a:r>
            <a:r>
              <a:rPr sz="2000" spc="-5" dirty="0">
                <a:latin typeface="Corbel"/>
                <a:cs typeface="Corbel"/>
              </a:rPr>
              <a:t>h</a:t>
            </a:r>
            <a:r>
              <a:rPr sz="2000" spc="-10" dirty="0">
                <a:latin typeface="Corbel"/>
                <a:cs typeface="Corbel"/>
              </a:rPr>
              <a:t>o</a:t>
            </a:r>
            <a:r>
              <a:rPr sz="2000" spc="10" dirty="0">
                <a:latin typeface="Corbel"/>
                <a:cs typeface="Corbel"/>
              </a:rPr>
              <a:t>r</a:t>
            </a:r>
            <a:r>
              <a:rPr sz="2000" spc="-10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u</a:t>
            </a:r>
            <a:r>
              <a:rPr sz="2000" spc="-5" dirty="0">
                <a:latin typeface="Corbel"/>
                <a:cs typeface="Corbel"/>
              </a:rPr>
              <a:t>gh</a:t>
            </a:r>
            <a:r>
              <a:rPr sz="2000" spc="15" dirty="0">
                <a:latin typeface="Corbel"/>
                <a:cs typeface="Corbel"/>
              </a:rPr>
              <a:t>l</a:t>
            </a:r>
            <a:r>
              <a:rPr sz="2000" dirty="0">
                <a:latin typeface="Corbel"/>
                <a:cs typeface="Corbel"/>
              </a:rPr>
              <a:t>y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526" y="1235337"/>
            <a:ext cx="35458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0000"/>
                </a:solidFill>
                <a:latin typeface="Corbel"/>
                <a:cs typeface="Corbel"/>
              </a:rPr>
              <a:t>Caution!!!!!!</a:t>
            </a:r>
            <a:endParaRPr sz="54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3945" y="2463719"/>
            <a:ext cx="6720840" cy="26758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236220">
              <a:lnSpc>
                <a:spcPts val="3890"/>
              </a:lnSpc>
              <a:spcBef>
                <a:spcPts val="585"/>
              </a:spcBef>
            </a:pPr>
            <a:r>
              <a:rPr sz="3600" spc="-5" dirty="0">
                <a:latin typeface="Corbel"/>
                <a:cs typeface="Corbel"/>
              </a:rPr>
              <a:t>Not all intensifying </a:t>
            </a:r>
            <a:r>
              <a:rPr sz="3600" dirty="0">
                <a:latin typeface="Corbel"/>
                <a:cs typeface="Corbel"/>
              </a:rPr>
              <a:t>adverbs can </a:t>
            </a:r>
            <a:r>
              <a:rPr sz="3600" spc="5" dirty="0">
                <a:latin typeface="Corbel"/>
                <a:cs typeface="Corbel"/>
              </a:rPr>
              <a:t>be </a:t>
            </a:r>
            <a:r>
              <a:rPr sz="3600" spc="-710" dirty="0">
                <a:latin typeface="Corbel"/>
                <a:cs typeface="Corbel"/>
              </a:rPr>
              <a:t> </a:t>
            </a:r>
            <a:r>
              <a:rPr sz="3600" spc="-5" dirty="0">
                <a:latin typeface="Corbel"/>
                <a:cs typeface="Corbel"/>
              </a:rPr>
              <a:t>used</a:t>
            </a:r>
            <a:r>
              <a:rPr sz="3600" spc="-30" dirty="0">
                <a:latin typeface="Corbel"/>
                <a:cs typeface="Corbel"/>
              </a:rPr>
              <a:t> </a:t>
            </a:r>
            <a:r>
              <a:rPr sz="3600" spc="-5" dirty="0">
                <a:latin typeface="Corbel"/>
                <a:cs typeface="Corbel"/>
              </a:rPr>
              <a:t>with</a:t>
            </a:r>
            <a:r>
              <a:rPr sz="3600" spc="-10" dirty="0">
                <a:latin typeface="Corbel"/>
                <a:cs typeface="Corbel"/>
              </a:rPr>
              <a:t> </a:t>
            </a:r>
            <a:r>
              <a:rPr sz="3600" spc="5" dirty="0">
                <a:latin typeface="Corbel"/>
                <a:cs typeface="Corbel"/>
              </a:rPr>
              <a:t>all</a:t>
            </a:r>
            <a:r>
              <a:rPr sz="3600" spc="-10" dirty="0">
                <a:latin typeface="Corbel"/>
                <a:cs typeface="Corbel"/>
              </a:rPr>
              <a:t> </a:t>
            </a:r>
            <a:r>
              <a:rPr sz="3600" spc="-5" dirty="0">
                <a:latin typeface="Corbel"/>
                <a:cs typeface="Corbel"/>
              </a:rPr>
              <a:t>verbs</a:t>
            </a:r>
            <a:r>
              <a:rPr sz="3600" spc="-25" dirty="0">
                <a:latin typeface="Corbel"/>
                <a:cs typeface="Corbel"/>
              </a:rPr>
              <a:t> </a:t>
            </a:r>
            <a:r>
              <a:rPr sz="3600" dirty="0">
                <a:latin typeface="Corbel"/>
                <a:cs typeface="Corbel"/>
              </a:rPr>
              <a:t>and</a:t>
            </a:r>
            <a:r>
              <a:rPr sz="3600" spc="-25" dirty="0">
                <a:latin typeface="Corbel"/>
                <a:cs typeface="Corbel"/>
              </a:rPr>
              <a:t> </a:t>
            </a:r>
            <a:r>
              <a:rPr sz="3600" spc="-5" dirty="0">
                <a:latin typeface="Corbel"/>
                <a:cs typeface="Corbel"/>
              </a:rPr>
              <a:t>adjectives.</a:t>
            </a:r>
            <a:endParaRPr sz="3600">
              <a:latin typeface="Corbel"/>
              <a:cs typeface="Corbel"/>
            </a:endParaRPr>
          </a:p>
          <a:p>
            <a:pPr marL="12700" marR="5080">
              <a:lnSpc>
                <a:spcPts val="3890"/>
              </a:lnSpc>
              <a:spcBef>
                <a:spcPts val="994"/>
              </a:spcBef>
            </a:pPr>
            <a:r>
              <a:rPr sz="3600" spc="5" dirty="0">
                <a:latin typeface="Corbel"/>
                <a:cs typeface="Corbel"/>
              </a:rPr>
              <a:t>In</a:t>
            </a:r>
            <a:r>
              <a:rPr sz="3600" spc="-35" dirty="0">
                <a:latin typeface="Corbel"/>
                <a:cs typeface="Corbel"/>
              </a:rPr>
              <a:t> </a:t>
            </a:r>
            <a:r>
              <a:rPr sz="3600" dirty="0">
                <a:latin typeface="Corbel"/>
                <a:cs typeface="Corbel"/>
              </a:rPr>
              <a:t>fact,</a:t>
            </a:r>
            <a:r>
              <a:rPr sz="3600" spc="-160" dirty="0">
                <a:latin typeface="Corbel"/>
                <a:cs typeface="Corbel"/>
              </a:rPr>
              <a:t> </a:t>
            </a:r>
            <a:r>
              <a:rPr sz="3600" spc="-5" dirty="0">
                <a:latin typeface="Corbel"/>
                <a:cs typeface="Corbel"/>
              </a:rPr>
              <a:t>Certain</a:t>
            </a:r>
            <a:r>
              <a:rPr sz="3600" spc="5" dirty="0">
                <a:latin typeface="Corbel"/>
                <a:cs typeface="Corbel"/>
              </a:rPr>
              <a:t> </a:t>
            </a:r>
            <a:r>
              <a:rPr sz="3600" spc="-5" dirty="0">
                <a:latin typeface="Corbel"/>
                <a:cs typeface="Corbel"/>
              </a:rPr>
              <a:t>Intensifying</a:t>
            </a:r>
            <a:r>
              <a:rPr sz="3600" spc="-150" dirty="0">
                <a:latin typeface="Corbel"/>
                <a:cs typeface="Corbel"/>
              </a:rPr>
              <a:t> </a:t>
            </a:r>
            <a:r>
              <a:rPr sz="3600" spc="-5" dirty="0">
                <a:latin typeface="Corbel"/>
                <a:cs typeface="Corbel"/>
              </a:rPr>
              <a:t>Adverbs </a:t>
            </a:r>
            <a:r>
              <a:rPr sz="3600" spc="-710" dirty="0">
                <a:latin typeface="Corbel"/>
                <a:cs typeface="Corbel"/>
              </a:rPr>
              <a:t> </a:t>
            </a:r>
            <a:r>
              <a:rPr sz="3600" dirty="0">
                <a:latin typeface="Corbel"/>
                <a:cs typeface="Corbel"/>
              </a:rPr>
              <a:t>a</a:t>
            </a:r>
            <a:r>
              <a:rPr sz="3600" spc="-20" dirty="0">
                <a:latin typeface="Corbel"/>
                <a:cs typeface="Corbel"/>
              </a:rPr>
              <a:t>r</a:t>
            </a:r>
            <a:r>
              <a:rPr sz="3600" dirty="0">
                <a:latin typeface="Corbel"/>
                <a:cs typeface="Corbel"/>
              </a:rPr>
              <a:t>e</a:t>
            </a:r>
            <a:r>
              <a:rPr sz="3600" spc="5" dirty="0">
                <a:latin typeface="Corbel"/>
                <a:cs typeface="Corbel"/>
              </a:rPr>
              <a:t> </a:t>
            </a:r>
            <a:r>
              <a:rPr sz="3600" spc="-30" dirty="0">
                <a:latin typeface="Corbel"/>
                <a:cs typeface="Corbel"/>
              </a:rPr>
              <a:t>u</a:t>
            </a:r>
            <a:r>
              <a:rPr sz="3600" spc="20" dirty="0">
                <a:latin typeface="Corbel"/>
                <a:cs typeface="Corbel"/>
              </a:rPr>
              <a:t>s</a:t>
            </a:r>
            <a:r>
              <a:rPr sz="3600" spc="-30" dirty="0">
                <a:latin typeface="Corbel"/>
                <a:cs typeface="Corbel"/>
              </a:rPr>
              <a:t>e</a:t>
            </a:r>
            <a:r>
              <a:rPr sz="3600" dirty="0">
                <a:latin typeface="Corbel"/>
                <a:cs typeface="Corbel"/>
              </a:rPr>
              <a:t>d</a:t>
            </a:r>
            <a:r>
              <a:rPr sz="3600" spc="15" dirty="0">
                <a:latin typeface="Corbel"/>
                <a:cs typeface="Corbel"/>
              </a:rPr>
              <a:t> </a:t>
            </a:r>
            <a:r>
              <a:rPr sz="3600" spc="-10" dirty="0">
                <a:latin typeface="Corbel"/>
                <a:cs typeface="Corbel"/>
              </a:rPr>
              <a:t>w</a:t>
            </a:r>
            <a:r>
              <a:rPr sz="3600" spc="25" dirty="0">
                <a:latin typeface="Corbel"/>
                <a:cs typeface="Corbel"/>
              </a:rPr>
              <a:t>i</a:t>
            </a:r>
            <a:r>
              <a:rPr sz="3600" spc="-30" dirty="0">
                <a:latin typeface="Corbel"/>
                <a:cs typeface="Corbel"/>
              </a:rPr>
              <a:t>t</a:t>
            </a:r>
            <a:r>
              <a:rPr sz="3600" dirty="0">
                <a:latin typeface="Corbel"/>
                <a:cs typeface="Corbel"/>
              </a:rPr>
              <a:t>h</a:t>
            </a:r>
            <a:r>
              <a:rPr sz="3600" spc="-120" dirty="0">
                <a:latin typeface="Corbel"/>
                <a:cs typeface="Corbel"/>
              </a:rPr>
              <a:t> </a:t>
            </a:r>
            <a:r>
              <a:rPr sz="3600" dirty="0">
                <a:latin typeface="Corbel"/>
                <a:cs typeface="Corbel"/>
              </a:rPr>
              <a:t>C</a:t>
            </a:r>
            <a:r>
              <a:rPr sz="3600" spc="-30" dirty="0">
                <a:latin typeface="Corbel"/>
                <a:cs typeface="Corbel"/>
              </a:rPr>
              <a:t>e</a:t>
            </a:r>
            <a:r>
              <a:rPr sz="3600" spc="15" dirty="0">
                <a:latin typeface="Corbel"/>
                <a:cs typeface="Corbel"/>
              </a:rPr>
              <a:t>r</a:t>
            </a:r>
            <a:r>
              <a:rPr sz="3600" spc="-30" dirty="0">
                <a:latin typeface="Corbel"/>
                <a:cs typeface="Corbel"/>
              </a:rPr>
              <a:t>t</a:t>
            </a:r>
            <a:r>
              <a:rPr sz="3600" dirty="0">
                <a:latin typeface="Corbel"/>
                <a:cs typeface="Corbel"/>
              </a:rPr>
              <a:t>a</a:t>
            </a:r>
            <a:r>
              <a:rPr sz="3600" spc="25" dirty="0">
                <a:latin typeface="Corbel"/>
                <a:cs typeface="Corbel"/>
              </a:rPr>
              <a:t>i</a:t>
            </a:r>
            <a:r>
              <a:rPr sz="3600" dirty="0">
                <a:latin typeface="Corbel"/>
                <a:cs typeface="Corbel"/>
              </a:rPr>
              <a:t>n</a:t>
            </a:r>
            <a:r>
              <a:rPr sz="3600" spc="-245" dirty="0">
                <a:latin typeface="Corbel"/>
                <a:cs typeface="Corbel"/>
              </a:rPr>
              <a:t> </a:t>
            </a:r>
            <a:r>
              <a:rPr sz="3600" spc="-170" dirty="0">
                <a:latin typeface="Corbel"/>
                <a:cs typeface="Corbel"/>
              </a:rPr>
              <a:t>V</a:t>
            </a:r>
            <a:r>
              <a:rPr sz="3600" spc="5" dirty="0">
                <a:latin typeface="Corbel"/>
                <a:cs typeface="Corbel"/>
              </a:rPr>
              <a:t>e</a:t>
            </a:r>
            <a:r>
              <a:rPr sz="3600" spc="-20" dirty="0">
                <a:latin typeface="Corbel"/>
                <a:cs typeface="Corbel"/>
              </a:rPr>
              <a:t>r</a:t>
            </a:r>
            <a:r>
              <a:rPr sz="3600" spc="15" dirty="0">
                <a:latin typeface="Corbel"/>
                <a:cs typeface="Corbel"/>
              </a:rPr>
              <a:t>b</a:t>
            </a:r>
            <a:r>
              <a:rPr sz="3600" dirty="0">
                <a:latin typeface="Corbel"/>
                <a:cs typeface="Corbel"/>
              </a:rPr>
              <a:t>s</a:t>
            </a:r>
            <a:r>
              <a:rPr sz="3600" spc="-20" dirty="0">
                <a:latin typeface="Corbel"/>
                <a:cs typeface="Corbel"/>
              </a:rPr>
              <a:t> </a:t>
            </a:r>
            <a:r>
              <a:rPr sz="3600" spc="20" dirty="0">
                <a:latin typeface="Corbel"/>
                <a:cs typeface="Corbel"/>
              </a:rPr>
              <a:t>o</a:t>
            </a:r>
            <a:r>
              <a:rPr sz="3600" dirty="0">
                <a:latin typeface="Corbel"/>
                <a:cs typeface="Corbel"/>
              </a:rPr>
              <a:t>r  </a:t>
            </a:r>
            <a:r>
              <a:rPr sz="3600" spc="-5" dirty="0">
                <a:latin typeface="Corbel"/>
                <a:cs typeface="Corbel"/>
              </a:rPr>
              <a:t>Adjectives.</a:t>
            </a:r>
            <a:endParaRPr sz="3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457F5-3DA1-9EE4-570E-C4332C7E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88392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06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090750"/>
            <a:ext cx="506095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‘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H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i</a:t>
            </a:r>
            <a:r>
              <a:rPr spc="-10" dirty="0">
                <a:solidFill>
                  <a:srgbClr val="000000"/>
                </a:solidFill>
                <a:latin typeface="Corbel"/>
                <a:cs typeface="Corbel"/>
              </a:rPr>
              <a:t>g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hl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y’-</a:t>
            </a:r>
            <a:r>
              <a:rPr spc="-17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C</a:t>
            </a:r>
            <a:r>
              <a:rPr spc="20" dirty="0">
                <a:solidFill>
                  <a:srgbClr val="000000"/>
                </a:solidFill>
                <a:latin typeface="Corbel"/>
                <a:cs typeface="Corbel"/>
              </a:rPr>
              <a:t>o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ll</a:t>
            </a:r>
            <a:r>
              <a:rPr spc="-20" dirty="0">
                <a:solidFill>
                  <a:srgbClr val="000000"/>
                </a:solidFill>
                <a:latin typeface="Corbel"/>
                <a:cs typeface="Corbel"/>
              </a:rPr>
              <a:t>o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c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a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t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s</a:t>
            </a:r>
            <a:r>
              <a:rPr spc="-2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wi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t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h  probability</a:t>
            </a:r>
            <a:r>
              <a:rPr spc="-1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words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80553" y="2396121"/>
            <a:ext cx="2313305" cy="4116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49225" indent="-137160">
              <a:lnSpc>
                <a:spcPct val="100000"/>
              </a:lnSpc>
              <a:spcBef>
                <a:spcPts val="770"/>
              </a:spcBef>
              <a:buSzPct val="76785"/>
              <a:buChar char="•"/>
              <a:tabLst>
                <a:tab pos="149860" algn="l"/>
              </a:tabLst>
            </a:pPr>
            <a:r>
              <a:rPr sz="2800" spc="-20" dirty="0">
                <a:latin typeface="Corbel"/>
                <a:cs typeface="Corbel"/>
              </a:rPr>
              <a:t>(un)likely</a:t>
            </a:r>
            <a:endParaRPr sz="2800">
              <a:latin typeface="Corbel"/>
              <a:cs typeface="Corbel"/>
            </a:endParaRPr>
          </a:p>
          <a:p>
            <a:pPr marL="149225" indent="-137160">
              <a:lnSpc>
                <a:spcPct val="100000"/>
              </a:lnSpc>
              <a:spcBef>
                <a:spcPts val="675"/>
              </a:spcBef>
              <a:buSzPct val="76785"/>
              <a:buChar char="•"/>
              <a:tabLst>
                <a:tab pos="149860" algn="l"/>
              </a:tabLst>
            </a:pPr>
            <a:r>
              <a:rPr sz="2800" spc="-5" dirty="0">
                <a:latin typeface="Corbel"/>
                <a:cs typeface="Corbel"/>
              </a:rPr>
              <a:t>Unusual</a:t>
            </a:r>
            <a:endParaRPr sz="2800">
              <a:latin typeface="Corbel"/>
              <a:cs typeface="Corbel"/>
            </a:endParaRPr>
          </a:p>
          <a:p>
            <a:pPr marL="149225" indent="-137160">
              <a:lnSpc>
                <a:spcPct val="100000"/>
              </a:lnSpc>
              <a:spcBef>
                <a:spcPts val="660"/>
              </a:spcBef>
              <a:buSzPct val="76785"/>
              <a:buChar char="•"/>
              <a:tabLst>
                <a:tab pos="149860" algn="l"/>
              </a:tabLst>
            </a:pPr>
            <a:r>
              <a:rPr sz="2800" spc="-10" dirty="0">
                <a:latin typeface="Corbel"/>
                <a:cs typeface="Corbel"/>
              </a:rPr>
              <a:t>Successful</a:t>
            </a:r>
            <a:endParaRPr sz="2800">
              <a:latin typeface="Corbel"/>
              <a:cs typeface="Corbel"/>
            </a:endParaRPr>
          </a:p>
          <a:p>
            <a:pPr marL="149225" indent="-137160">
              <a:lnSpc>
                <a:spcPct val="100000"/>
              </a:lnSpc>
              <a:spcBef>
                <a:spcPts val="660"/>
              </a:spcBef>
              <a:buSzPct val="76785"/>
              <a:buChar char="•"/>
              <a:tabLst>
                <a:tab pos="149860" algn="l"/>
              </a:tabLst>
            </a:pPr>
            <a:r>
              <a:rPr sz="2800" spc="-5" dirty="0">
                <a:latin typeface="Corbel"/>
                <a:cs typeface="Corbel"/>
              </a:rPr>
              <a:t>Competitive</a:t>
            </a:r>
            <a:endParaRPr sz="2800">
              <a:latin typeface="Corbel"/>
              <a:cs typeface="Corbel"/>
            </a:endParaRPr>
          </a:p>
          <a:p>
            <a:pPr marL="149225" indent="-137160">
              <a:lnSpc>
                <a:spcPct val="100000"/>
              </a:lnSpc>
              <a:spcBef>
                <a:spcPts val="670"/>
              </a:spcBef>
              <a:buSzPct val="76785"/>
              <a:buChar char="•"/>
              <a:tabLst>
                <a:tab pos="149860" algn="l"/>
              </a:tabLst>
            </a:pPr>
            <a:r>
              <a:rPr sz="2800" spc="-5" dirty="0">
                <a:latin typeface="Corbel"/>
                <a:cs typeface="Corbel"/>
              </a:rPr>
              <a:t>Profitable</a:t>
            </a:r>
            <a:endParaRPr sz="2800">
              <a:latin typeface="Corbel"/>
              <a:cs typeface="Corbel"/>
            </a:endParaRPr>
          </a:p>
          <a:p>
            <a:pPr marL="149225" indent="-137160">
              <a:lnSpc>
                <a:spcPct val="100000"/>
              </a:lnSpc>
              <a:spcBef>
                <a:spcPts val="660"/>
              </a:spcBef>
              <a:buSzPct val="76785"/>
              <a:buChar char="•"/>
              <a:tabLst>
                <a:tab pos="149860" algn="l"/>
              </a:tabLst>
            </a:pPr>
            <a:r>
              <a:rPr sz="2800" spc="-10" dirty="0">
                <a:latin typeface="Corbel"/>
                <a:cs typeface="Corbel"/>
              </a:rPr>
              <a:t>Effective</a:t>
            </a:r>
            <a:endParaRPr sz="2800">
              <a:latin typeface="Corbel"/>
              <a:cs typeface="Corbel"/>
            </a:endParaRPr>
          </a:p>
          <a:p>
            <a:pPr marL="149225" indent="-137160">
              <a:lnSpc>
                <a:spcPct val="100000"/>
              </a:lnSpc>
              <a:spcBef>
                <a:spcPts val="660"/>
              </a:spcBef>
              <a:buSzPct val="76785"/>
              <a:buChar char="•"/>
              <a:tabLst>
                <a:tab pos="149860" algn="l"/>
              </a:tabLst>
            </a:pPr>
            <a:r>
              <a:rPr sz="2800" spc="-10" dirty="0">
                <a:latin typeface="Corbel"/>
                <a:cs typeface="Corbel"/>
              </a:rPr>
              <a:t>Controversial</a:t>
            </a:r>
            <a:endParaRPr sz="2800">
              <a:latin typeface="Corbel"/>
              <a:cs typeface="Corbel"/>
            </a:endParaRPr>
          </a:p>
          <a:p>
            <a:pPr marL="149225" indent="-137160">
              <a:lnSpc>
                <a:spcPct val="100000"/>
              </a:lnSpc>
              <a:spcBef>
                <a:spcPts val="675"/>
              </a:spcBef>
              <a:buSzPct val="76785"/>
              <a:buChar char="•"/>
              <a:tabLst>
                <a:tab pos="149860" algn="l"/>
              </a:tabLst>
            </a:pPr>
            <a:r>
              <a:rPr sz="2800" spc="-20" dirty="0">
                <a:latin typeface="Corbel"/>
                <a:cs typeface="Corbel"/>
              </a:rPr>
              <a:t>r</a:t>
            </a:r>
            <a:r>
              <a:rPr sz="2800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c</a:t>
            </a:r>
            <a:r>
              <a:rPr sz="2800" spc="-15" dirty="0">
                <a:latin typeface="Corbel"/>
                <a:cs typeface="Corbel"/>
              </a:rPr>
              <a:t>o</a:t>
            </a:r>
            <a:r>
              <a:rPr sz="2800" spc="-5" dirty="0">
                <a:latin typeface="Corbel"/>
                <a:cs typeface="Corbel"/>
              </a:rPr>
              <a:t>mm</a:t>
            </a:r>
            <a:r>
              <a:rPr sz="2800" dirty="0">
                <a:latin typeface="Corbel"/>
                <a:cs typeface="Corbel"/>
              </a:rPr>
              <a:t>en</a:t>
            </a:r>
            <a:r>
              <a:rPr sz="2800" spc="-25" dirty="0">
                <a:latin typeface="Corbel"/>
                <a:cs typeface="Corbel"/>
              </a:rPr>
              <a:t>d</a:t>
            </a:r>
            <a:r>
              <a:rPr sz="2800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d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837" rIns="0" bIns="0" rtlCol="0">
            <a:spAutoFit/>
          </a:bodyPr>
          <a:lstStyle/>
          <a:p>
            <a:pPr marL="12065" marR="5080">
              <a:lnSpc>
                <a:spcPts val="3890"/>
              </a:lnSpc>
              <a:spcBef>
                <a:spcPts val="585"/>
              </a:spcBef>
            </a:pPr>
            <a:r>
              <a:rPr sz="3600" spc="-5" dirty="0">
                <a:solidFill>
                  <a:srgbClr val="000000"/>
                </a:solidFill>
                <a:latin typeface="Corbel"/>
                <a:cs typeface="Corbel"/>
              </a:rPr>
              <a:t>Absolutely/</a:t>
            </a:r>
            <a:r>
              <a:rPr sz="3600" spc="-13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000000"/>
                </a:solidFill>
                <a:latin typeface="Corbel"/>
                <a:cs typeface="Corbel"/>
              </a:rPr>
              <a:t>Utterly-</a:t>
            </a:r>
            <a:r>
              <a:rPr sz="3600" spc="3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Corbel"/>
                <a:cs typeface="Corbel"/>
              </a:rPr>
              <a:t>collocates</a:t>
            </a:r>
            <a:r>
              <a:rPr sz="3600" spc="-2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600" spc="5" dirty="0">
                <a:solidFill>
                  <a:srgbClr val="000000"/>
                </a:solidFill>
                <a:latin typeface="Corbel"/>
                <a:cs typeface="Corbel"/>
              </a:rPr>
              <a:t>with </a:t>
            </a:r>
            <a:r>
              <a:rPr sz="3600" spc="-70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000000"/>
                </a:solidFill>
                <a:latin typeface="Corbel"/>
                <a:cs typeface="Corbel"/>
              </a:rPr>
              <a:t>adjective</a:t>
            </a:r>
            <a:r>
              <a:rPr sz="3600" spc="-7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600" spc="5" dirty="0">
                <a:solidFill>
                  <a:srgbClr val="000000"/>
                </a:solidFill>
                <a:latin typeface="Corbel"/>
                <a:cs typeface="Corbel"/>
              </a:rPr>
              <a:t>with</a:t>
            </a:r>
            <a:r>
              <a:rPr sz="3600" spc="-2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Corbel"/>
                <a:cs typeface="Corbel"/>
              </a:rPr>
              <a:t>extreme</a:t>
            </a:r>
            <a:r>
              <a:rPr sz="3600" spc="-3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000000"/>
                </a:solidFill>
                <a:latin typeface="Corbel"/>
                <a:cs typeface="Corbel"/>
              </a:rPr>
              <a:t>meanings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0544" y="2399744"/>
            <a:ext cx="1606550" cy="413257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49860" indent="-137795">
              <a:lnSpc>
                <a:spcPct val="100000"/>
              </a:lnSpc>
              <a:spcBef>
                <a:spcPts val="819"/>
              </a:spcBef>
              <a:buSzPct val="79166"/>
              <a:buChar char="•"/>
              <a:tabLst>
                <a:tab pos="150495" algn="l"/>
              </a:tabLst>
            </a:pPr>
            <a:r>
              <a:rPr sz="2400" spc="-5" dirty="0">
                <a:latin typeface="Corbel"/>
                <a:cs typeface="Corbel"/>
              </a:rPr>
              <a:t>Ridiculous</a:t>
            </a:r>
            <a:endParaRPr sz="24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20"/>
              </a:spcBef>
              <a:buSzPct val="79166"/>
              <a:buChar char="•"/>
              <a:tabLst>
                <a:tab pos="150495" algn="l"/>
              </a:tabLst>
            </a:pPr>
            <a:r>
              <a:rPr sz="2400" spc="-5" dirty="0">
                <a:latin typeface="Corbel"/>
                <a:cs typeface="Corbel"/>
              </a:rPr>
              <a:t>Stupid</a:t>
            </a:r>
            <a:endParaRPr sz="24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05"/>
              </a:spcBef>
              <a:buSzPct val="79166"/>
              <a:buChar char="•"/>
              <a:tabLst>
                <a:tab pos="150495" algn="l"/>
              </a:tabLst>
            </a:pPr>
            <a:r>
              <a:rPr sz="2400" spc="-5" dirty="0">
                <a:latin typeface="Corbel"/>
                <a:cs typeface="Corbel"/>
              </a:rPr>
              <a:t>Impossible</a:t>
            </a:r>
            <a:endParaRPr sz="24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10"/>
              </a:spcBef>
              <a:buSzPct val="79166"/>
              <a:buChar char="•"/>
              <a:tabLst>
                <a:tab pos="150495" algn="l"/>
              </a:tabLst>
            </a:pPr>
            <a:r>
              <a:rPr sz="2400" spc="-5" dirty="0">
                <a:latin typeface="Corbel"/>
                <a:cs typeface="Corbel"/>
              </a:rPr>
              <a:t>Wrong</a:t>
            </a:r>
            <a:endParaRPr sz="24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20"/>
              </a:spcBef>
              <a:buSzPct val="79166"/>
              <a:buChar char="•"/>
              <a:tabLst>
                <a:tab pos="150495" algn="l"/>
              </a:tabLst>
            </a:pPr>
            <a:r>
              <a:rPr sz="2400" spc="-5" dirty="0">
                <a:latin typeface="Corbel"/>
                <a:cs typeface="Corbel"/>
              </a:rPr>
              <a:t>Alone</a:t>
            </a:r>
            <a:endParaRPr sz="24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10"/>
              </a:spcBef>
              <a:buSzPct val="79166"/>
              <a:buChar char="•"/>
              <a:tabLst>
                <a:tab pos="150495" algn="l"/>
              </a:tabLst>
            </a:pPr>
            <a:r>
              <a:rPr sz="2400" spc="-5" dirty="0">
                <a:latin typeface="Corbel"/>
                <a:cs typeface="Corbel"/>
              </a:rPr>
              <a:t>Appalled</a:t>
            </a:r>
            <a:endParaRPr sz="24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05"/>
              </a:spcBef>
              <a:buSzPct val="79166"/>
              <a:buChar char="•"/>
              <a:tabLst>
                <a:tab pos="150495" algn="l"/>
              </a:tabLst>
            </a:pPr>
            <a:r>
              <a:rPr sz="2400" spc="-5" dirty="0">
                <a:latin typeface="Corbel"/>
                <a:cs typeface="Corbel"/>
              </a:rPr>
              <a:t>Convinced</a:t>
            </a:r>
            <a:endParaRPr sz="24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20"/>
              </a:spcBef>
              <a:buSzPct val="79166"/>
              <a:buChar char="•"/>
              <a:tabLst>
                <a:tab pos="150495" algn="l"/>
              </a:tabLst>
            </a:pPr>
            <a:r>
              <a:rPr sz="2400" spc="-5" dirty="0">
                <a:latin typeface="Corbel"/>
                <a:cs typeface="Corbel"/>
              </a:rPr>
              <a:t>D</a:t>
            </a:r>
            <a:r>
              <a:rPr sz="2400" spc="-20" dirty="0">
                <a:latin typeface="Corbel"/>
                <a:cs typeface="Corbel"/>
              </a:rPr>
              <a:t>e</a:t>
            </a:r>
            <a:r>
              <a:rPr sz="2400" spc="15" dirty="0">
                <a:latin typeface="Corbel"/>
                <a:cs typeface="Corbel"/>
              </a:rPr>
              <a:t>v</a:t>
            </a:r>
            <a:r>
              <a:rPr sz="2400" spc="-25" dirty="0">
                <a:latin typeface="Corbel"/>
                <a:cs typeface="Corbel"/>
              </a:rPr>
              <a:t>a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2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te</a:t>
            </a:r>
            <a:r>
              <a:rPr sz="2400" dirty="0">
                <a:latin typeface="Corbel"/>
                <a:cs typeface="Corbel"/>
              </a:rPr>
              <a:t>d</a:t>
            </a:r>
            <a:endParaRPr sz="24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10"/>
              </a:spcBef>
              <a:buSzPct val="79166"/>
              <a:buChar char="•"/>
              <a:tabLst>
                <a:tab pos="150495" algn="l"/>
              </a:tabLst>
            </a:pPr>
            <a:r>
              <a:rPr sz="2400" spc="-5" dirty="0">
                <a:latin typeface="Corbel"/>
                <a:cs typeface="Corbel"/>
              </a:rPr>
              <a:t>miserable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090750"/>
            <a:ext cx="721931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20" dirty="0">
                <a:solidFill>
                  <a:srgbClr val="000000"/>
                </a:solidFill>
                <a:latin typeface="Corbel"/>
                <a:cs typeface="Corbel"/>
              </a:rPr>
              <a:t>B</a:t>
            </a:r>
            <a:r>
              <a:rPr spc="25" dirty="0">
                <a:solidFill>
                  <a:srgbClr val="000000"/>
                </a:solidFill>
                <a:latin typeface="Corbel"/>
                <a:cs typeface="Corbel"/>
              </a:rPr>
              <a:t>i</a:t>
            </a:r>
            <a:r>
              <a:rPr spc="-35" dirty="0">
                <a:solidFill>
                  <a:srgbClr val="000000"/>
                </a:solidFill>
                <a:latin typeface="Corbel"/>
                <a:cs typeface="Corbel"/>
              </a:rPr>
              <a:t>t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t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pc="15" dirty="0">
                <a:solidFill>
                  <a:srgbClr val="000000"/>
                </a:solidFill>
                <a:latin typeface="Corbel"/>
                <a:cs typeface="Corbel"/>
              </a:rPr>
              <a:t>r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l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y-</a:t>
            </a:r>
            <a:r>
              <a:rPr spc="-21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C</a:t>
            </a:r>
            <a:r>
              <a:rPr spc="20" dirty="0">
                <a:solidFill>
                  <a:srgbClr val="000000"/>
                </a:solidFill>
                <a:latin typeface="Corbel"/>
                <a:cs typeface="Corbel"/>
              </a:rPr>
              <a:t>o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ll</a:t>
            </a:r>
            <a:r>
              <a:rPr spc="-20" dirty="0">
                <a:solidFill>
                  <a:srgbClr val="000000"/>
                </a:solidFill>
                <a:latin typeface="Corbel"/>
                <a:cs typeface="Corbel"/>
              </a:rPr>
              <a:t>o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c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a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t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s</a:t>
            </a:r>
            <a:r>
              <a:rPr spc="-2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25" dirty="0">
                <a:solidFill>
                  <a:srgbClr val="000000"/>
                </a:solidFill>
                <a:latin typeface="Corbel"/>
                <a:cs typeface="Corbel"/>
              </a:rPr>
              <a:t>w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i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t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h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t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h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pc="-3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25" dirty="0">
                <a:solidFill>
                  <a:srgbClr val="000000"/>
                </a:solidFill>
                <a:latin typeface="Corbel"/>
                <a:cs typeface="Corbel"/>
              </a:rPr>
              <a:t>w</a:t>
            </a:r>
            <a:r>
              <a:rPr spc="-20" dirty="0">
                <a:solidFill>
                  <a:srgbClr val="000000"/>
                </a:solidFill>
                <a:latin typeface="Corbel"/>
                <a:cs typeface="Corbel"/>
              </a:rPr>
              <a:t>o</a:t>
            </a:r>
            <a:r>
              <a:rPr spc="15" dirty="0">
                <a:solidFill>
                  <a:srgbClr val="000000"/>
                </a:solidFill>
                <a:latin typeface="Corbel"/>
                <a:cs typeface="Corbel"/>
              </a:rPr>
              <a:t>r</a:t>
            </a:r>
            <a:r>
              <a:rPr spc="-30" dirty="0">
                <a:solidFill>
                  <a:srgbClr val="000000"/>
                </a:solidFill>
                <a:latin typeface="Corbel"/>
                <a:cs typeface="Corbel"/>
              </a:rPr>
              <a:t>d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s  expressing</a:t>
            </a:r>
            <a:r>
              <a:rPr spc="-10" dirty="0">
                <a:solidFill>
                  <a:srgbClr val="000000"/>
                </a:solidFill>
                <a:latin typeface="Corbel"/>
                <a:cs typeface="Corbel"/>
              </a:rPr>
              <a:t> deep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000000"/>
                </a:solidFill>
                <a:latin typeface="Corbel"/>
                <a:cs typeface="Corbel"/>
              </a:rPr>
              <a:t>sadness.</a:t>
            </a:r>
          </a:p>
        </p:txBody>
      </p:sp>
      <p:sp>
        <p:nvSpPr>
          <p:cNvPr id="3" name="object 3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9035" y="2395809"/>
            <a:ext cx="4912995" cy="398652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710"/>
              </a:spcBef>
              <a:buSzPct val="76562"/>
              <a:buChar char="•"/>
              <a:tabLst>
                <a:tab pos="157480" algn="l"/>
              </a:tabLst>
            </a:pPr>
            <a:r>
              <a:rPr sz="3200" spc="-5" dirty="0">
                <a:latin typeface="Corbel"/>
                <a:cs typeface="Corbel"/>
              </a:rPr>
              <a:t>Disappointing/</a:t>
            </a:r>
            <a:r>
              <a:rPr sz="3200" spc="-6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disappointed</a:t>
            </a:r>
            <a:endParaRPr sz="3200">
              <a:latin typeface="Corbel"/>
              <a:cs typeface="Corbel"/>
            </a:endParaRPr>
          </a:p>
          <a:p>
            <a:pPr marL="156845" indent="-144780">
              <a:lnSpc>
                <a:spcPct val="100000"/>
              </a:lnSpc>
              <a:spcBef>
                <a:spcPts val="610"/>
              </a:spcBef>
              <a:buSzPct val="76562"/>
              <a:buChar char="•"/>
              <a:tabLst>
                <a:tab pos="157480" algn="l"/>
              </a:tabLst>
            </a:pPr>
            <a:r>
              <a:rPr sz="3200" spc="-10" dirty="0">
                <a:latin typeface="Corbel"/>
                <a:cs typeface="Corbel"/>
              </a:rPr>
              <a:t>Resent</a:t>
            </a:r>
            <a:endParaRPr sz="3200">
              <a:latin typeface="Corbel"/>
              <a:cs typeface="Corbel"/>
            </a:endParaRPr>
          </a:p>
          <a:p>
            <a:pPr marL="156845" indent="-144780">
              <a:lnSpc>
                <a:spcPct val="100000"/>
              </a:lnSpc>
              <a:spcBef>
                <a:spcPts val="615"/>
              </a:spcBef>
              <a:buSzPct val="76562"/>
              <a:buChar char="•"/>
              <a:tabLst>
                <a:tab pos="157480" algn="l"/>
              </a:tabLst>
            </a:pPr>
            <a:r>
              <a:rPr sz="3200" spc="-5" dirty="0">
                <a:latin typeface="Corbel"/>
                <a:cs typeface="Corbel"/>
              </a:rPr>
              <a:t>Criticize</a:t>
            </a:r>
            <a:endParaRPr sz="3200">
              <a:latin typeface="Corbel"/>
              <a:cs typeface="Corbel"/>
            </a:endParaRPr>
          </a:p>
          <a:p>
            <a:pPr marL="156845" indent="-144780">
              <a:lnSpc>
                <a:spcPct val="100000"/>
              </a:lnSpc>
              <a:spcBef>
                <a:spcPts val="620"/>
              </a:spcBef>
              <a:buSzPct val="76562"/>
              <a:buChar char="•"/>
              <a:tabLst>
                <a:tab pos="157480" algn="l"/>
              </a:tabLst>
            </a:pPr>
            <a:r>
              <a:rPr sz="3200" spc="-15" dirty="0">
                <a:latin typeface="Corbel"/>
                <a:cs typeface="Corbel"/>
              </a:rPr>
              <a:t>Regret</a:t>
            </a:r>
            <a:endParaRPr sz="3200">
              <a:latin typeface="Corbel"/>
              <a:cs typeface="Corbel"/>
            </a:endParaRPr>
          </a:p>
          <a:p>
            <a:pPr marL="156845" indent="-144780">
              <a:lnSpc>
                <a:spcPct val="100000"/>
              </a:lnSpc>
              <a:spcBef>
                <a:spcPts val="615"/>
              </a:spcBef>
              <a:buSzPct val="76562"/>
              <a:buChar char="•"/>
              <a:tabLst>
                <a:tab pos="157480" algn="l"/>
              </a:tabLst>
            </a:pPr>
            <a:r>
              <a:rPr sz="3200" spc="-5" dirty="0">
                <a:latin typeface="Corbel"/>
                <a:cs typeface="Corbel"/>
              </a:rPr>
              <a:t>Complain</a:t>
            </a:r>
            <a:endParaRPr sz="3200">
              <a:latin typeface="Corbel"/>
              <a:cs typeface="Corbel"/>
            </a:endParaRPr>
          </a:p>
          <a:p>
            <a:pPr marL="156845" indent="-144780">
              <a:lnSpc>
                <a:spcPct val="100000"/>
              </a:lnSpc>
              <a:spcBef>
                <a:spcPts val="610"/>
              </a:spcBef>
              <a:buSzPct val="76562"/>
              <a:buChar char="•"/>
              <a:tabLst>
                <a:tab pos="157480" algn="l"/>
              </a:tabLst>
            </a:pPr>
            <a:r>
              <a:rPr sz="3200" spc="-5" dirty="0">
                <a:latin typeface="Corbel"/>
                <a:cs typeface="Corbel"/>
              </a:rPr>
              <a:t>Cry</a:t>
            </a:r>
            <a:endParaRPr sz="3200">
              <a:latin typeface="Corbel"/>
              <a:cs typeface="Corbel"/>
            </a:endParaRPr>
          </a:p>
          <a:p>
            <a:pPr marL="156845" indent="-144780">
              <a:lnSpc>
                <a:spcPct val="100000"/>
              </a:lnSpc>
              <a:spcBef>
                <a:spcPts val="625"/>
              </a:spcBef>
              <a:buSzPct val="76562"/>
              <a:buChar char="•"/>
              <a:tabLst>
                <a:tab pos="157480" algn="l"/>
              </a:tabLst>
            </a:pPr>
            <a:r>
              <a:rPr sz="3200" dirty="0">
                <a:latin typeface="Corbel"/>
                <a:cs typeface="Corbel"/>
              </a:rPr>
              <a:t>weep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6706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Deeply-</a:t>
            </a:r>
            <a:r>
              <a:rPr spc="-19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Collocates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with</a:t>
            </a:r>
            <a:r>
              <a:rPr spc="-3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feelings</a:t>
            </a:r>
          </a:p>
        </p:txBody>
      </p:sp>
      <p:sp>
        <p:nvSpPr>
          <p:cNvPr id="3" name="object 3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96" y="2404828"/>
            <a:ext cx="1231265" cy="443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95"/>
              </a:spcBef>
            </a:pPr>
            <a:r>
              <a:rPr sz="2000" dirty="0">
                <a:latin typeface="Corbel"/>
                <a:cs typeface="Corbel"/>
              </a:rPr>
              <a:t>Ashamed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Concerned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Shocked 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</a:t>
            </a:r>
            <a:r>
              <a:rPr sz="2000" spc="-10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m</a:t>
            </a:r>
            <a:r>
              <a:rPr sz="2000" spc="-20" dirty="0">
                <a:latin typeface="Corbel"/>
                <a:cs typeface="Corbel"/>
              </a:rPr>
              <a:t>m</a:t>
            </a:r>
            <a:r>
              <a:rPr sz="2000" spc="15" dirty="0">
                <a:latin typeface="Corbel"/>
                <a:cs typeface="Corbel"/>
              </a:rPr>
              <a:t>i</a:t>
            </a:r>
            <a:r>
              <a:rPr sz="2000" spc="-15" dirty="0">
                <a:latin typeface="Corbel"/>
                <a:cs typeface="Corbel"/>
              </a:rPr>
              <a:t>t</a:t>
            </a:r>
            <a:r>
              <a:rPr sz="2000" spc="5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ed  </a:t>
            </a:r>
            <a:r>
              <a:rPr sz="2000" spc="-5" dirty="0">
                <a:latin typeface="Corbel"/>
                <a:cs typeface="Corbel"/>
              </a:rPr>
              <a:t>Moved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Affected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Hurt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Regret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Care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Religious </a:t>
            </a:r>
            <a:r>
              <a:rPr sz="2000" dirty="0">
                <a:latin typeface="Corbel"/>
                <a:cs typeface="Corbel"/>
              </a:rPr>
              <a:t> unhappy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10" dirty="0">
                <a:solidFill>
                  <a:srgbClr val="000000"/>
                </a:solidFill>
                <a:latin typeface="Corbel"/>
                <a:cs typeface="Corbel"/>
              </a:rPr>
              <a:t>Ridiculously-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suggests something </a:t>
            </a:r>
            <a:r>
              <a:rPr spc="-79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000000"/>
                </a:solidFill>
                <a:latin typeface="Corbel"/>
                <a:cs typeface="Corbel"/>
              </a:rPr>
              <a:t>unbelievable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000000"/>
                </a:solidFill>
                <a:latin typeface="Corbel"/>
                <a:cs typeface="Corbel"/>
              </a:rPr>
              <a:t>or</a:t>
            </a:r>
            <a:r>
              <a:rPr spc="1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unreasonable</a:t>
            </a:r>
          </a:p>
        </p:txBody>
      </p:sp>
      <p:sp>
        <p:nvSpPr>
          <p:cNvPr id="3" name="object 3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8997" y="2405071"/>
            <a:ext cx="1221105" cy="40379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49860" indent="-137795">
              <a:lnSpc>
                <a:spcPct val="100000"/>
              </a:lnSpc>
              <a:spcBef>
                <a:spcPts val="855"/>
              </a:spcBef>
              <a:buSzPct val="80000"/>
              <a:buChar char="•"/>
              <a:tabLst>
                <a:tab pos="150495" algn="l"/>
              </a:tabLst>
            </a:pPr>
            <a:r>
              <a:rPr sz="2000" dirty="0">
                <a:latin typeface="Corbel"/>
                <a:cs typeface="Corbel"/>
              </a:rPr>
              <a:t>Cheap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55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5" dirty="0">
                <a:latin typeface="Corbel"/>
                <a:cs typeface="Corbel"/>
              </a:rPr>
              <a:t>Expensive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5"/>
              </a:spcBef>
              <a:buSzPct val="80000"/>
              <a:buChar char="•"/>
              <a:tabLst>
                <a:tab pos="150495" algn="l"/>
              </a:tabLst>
            </a:pPr>
            <a:r>
              <a:rPr sz="2000" dirty="0">
                <a:latin typeface="Corbel"/>
                <a:cs typeface="Corbel"/>
              </a:rPr>
              <a:t>Easy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55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5" dirty="0">
                <a:latin typeface="Corbel"/>
                <a:cs typeface="Corbel"/>
              </a:rPr>
              <a:t>Low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0"/>
              </a:spcBef>
              <a:buSzPct val="80000"/>
              <a:buChar char="•"/>
              <a:tabLst>
                <a:tab pos="150495" algn="l"/>
              </a:tabLst>
            </a:pPr>
            <a:r>
              <a:rPr sz="2000" dirty="0">
                <a:latin typeface="Corbel"/>
                <a:cs typeface="Corbel"/>
              </a:rPr>
              <a:t>High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5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5" dirty="0">
                <a:latin typeface="Corbel"/>
                <a:cs typeface="Corbel"/>
              </a:rPr>
              <a:t>Long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55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5" dirty="0">
                <a:latin typeface="Corbel"/>
                <a:cs typeface="Corbel"/>
              </a:rPr>
              <a:t>Short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0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5" dirty="0">
                <a:latin typeface="Corbel"/>
                <a:cs typeface="Corbel"/>
              </a:rPr>
              <a:t>Small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5"/>
              </a:spcBef>
              <a:buSzPct val="80000"/>
              <a:buChar char="•"/>
              <a:tabLst>
                <a:tab pos="150495" algn="l"/>
              </a:tabLst>
            </a:pPr>
            <a:r>
              <a:rPr sz="2000" dirty="0">
                <a:latin typeface="Corbel"/>
                <a:cs typeface="Corbel"/>
              </a:rPr>
              <a:t>Large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0"/>
              </a:spcBef>
              <a:buSzPct val="80000"/>
              <a:buChar char="•"/>
              <a:tabLst>
                <a:tab pos="150495" algn="l"/>
              </a:tabLst>
            </a:pPr>
            <a:r>
              <a:rPr sz="2000" dirty="0">
                <a:latin typeface="Corbel"/>
                <a:cs typeface="Corbel"/>
              </a:rPr>
              <a:t>early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0355" y="2731020"/>
            <a:ext cx="33534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5" dirty="0">
                <a:latin typeface="Corbel"/>
                <a:cs typeface="Corbel"/>
              </a:rPr>
              <a:t>A</a:t>
            </a:r>
            <a:r>
              <a:rPr sz="6000" b="1" spc="-55" dirty="0">
                <a:latin typeface="Corbel"/>
                <a:cs typeface="Corbel"/>
              </a:rPr>
              <a:t>D</a:t>
            </a:r>
            <a:r>
              <a:rPr sz="6000" b="1" spc="-50" dirty="0">
                <a:latin typeface="Corbel"/>
                <a:cs typeface="Corbel"/>
              </a:rPr>
              <a:t>V</a:t>
            </a:r>
            <a:r>
              <a:rPr sz="6000" b="1" spc="10" dirty="0">
                <a:latin typeface="Corbel"/>
                <a:cs typeface="Corbel"/>
              </a:rPr>
              <a:t>ER</a:t>
            </a:r>
            <a:r>
              <a:rPr sz="6000" b="1" spc="-20" dirty="0">
                <a:latin typeface="Corbel"/>
                <a:cs typeface="Corbel"/>
              </a:rPr>
              <a:t>B</a:t>
            </a:r>
            <a:r>
              <a:rPr sz="6000" b="1" dirty="0">
                <a:latin typeface="Corbel"/>
                <a:cs typeface="Corbel"/>
              </a:rPr>
              <a:t>S</a:t>
            </a:r>
            <a:endParaRPr sz="6000" dirty="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457200"/>
            <a:ext cx="1676400" cy="6797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984" y="3886199"/>
              <a:ext cx="8792210" cy="3254375"/>
            </a:xfrm>
            <a:custGeom>
              <a:avLst/>
              <a:gdLst/>
              <a:ahLst/>
              <a:cxnLst/>
              <a:rect l="l" t="t" r="r" b="b"/>
              <a:pathLst>
                <a:path w="8792210" h="3254375">
                  <a:moveTo>
                    <a:pt x="7479792" y="298704"/>
                  </a:moveTo>
                  <a:lnTo>
                    <a:pt x="1307579" y="298704"/>
                  </a:lnTo>
                  <a:lnTo>
                    <a:pt x="1307579" y="312420"/>
                  </a:lnTo>
                  <a:lnTo>
                    <a:pt x="7479792" y="312420"/>
                  </a:lnTo>
                  <a:lnTo>
                    <a:pt x="7479792" y="298704"/>
                  </a:lnTo>
                  <a:close/>
                </a:path>
                <a:path w="8792210" h="3254375">
                  <a:moveTo>
                    <a:pt x="8791956" y="0"/>
                  </a:moveTo>
                  <a:lnTo>
                    <a:pt x="8778240" y="0"/>
                  </a:lnTo>
                  <a:lnTo>
                    <a:pt x="8778240" y="3240036"/>
                  </a:lnTo>
                  <a:lnTo>
                    <a:pt x="13703" y="3240036"/>
                  </a:lnTo>
                  <a:lnTo>
                    <a:pt x="13703" y="0"/>
                  </a:lnTo>
                  <a:lnTo>
                    <a:pt x="0" y="0"/>
                  </a:lnTo>
                  <a:lnTo>
                    <a:pt x="0" y="3250704"/>
                  </a:lnTo>
                  <a:lnTo>
                    <a:pt x="3035" y="3253752"/>
                  </a:lnTo>
                  <a:lnTo>
                    <a:pt x="8788895" y="3253752"/>
                  </a:lnTo>
                  <a:lnTo>
                    <a:pt x="8791956" y="3250704"/>
                  </a:lnTo>
                  <a:lnTo>
                    <a:pt x="8791956" y="3246120"/>
                  </a:lnTo>
                  <a:lnTo>
                    <a:pt x="8791956" y="3240036"/>
                  </a:lnTo>
                  <a:lnTo>
                    <a:pt x="8791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2528" y="4316959"/>
            <a:ext cx="1609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y</a:t>
            </a:r>
            <a:r>
              <a:rPr sz="1800" spc="-5" dirty="0">
                <a:latin typeface="Corbel"/>
                <a:cs typeface="Corbel"/>
              </a:rPr>
              <a:t>p</a:t>
            </a:r>
            <a:r>
              <a:rPr sz="1800" dirty="0">
                <a:latin typeface="Corbel"/>
                <a:cs typeface="Corbel"/>
              </a:rPr>
              <a:t>es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and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U</a:t>
            </a:r>
            <a:r>
              <a:rPr sz="1800" spc="10" dirty="0">
                <a:latin typeface="Corbel"/>
                <a:cs typeface="Corbel"/>
              </a:rPr>
              <a:t>s</a:t>
            </a:r>
            <a:r>
              <a:rPr sz="1800" spc="-20" dirty="0">
                <a:latin typeface="Corbel"/>
                <a:cs typeface="Corbel"/>
              </a:rPr>
              <a:t>a</a:t>
            </a:r>
            <a:r>
              <a:rPr sz="1800" spc="15" dirty="0">
                <a:latin typeface="Corbel"/>
                <a:cs typeface="Corbel"/>
              </a:rPr>
              <a:t>g</a:t>
            </a:r>
            <a:r>
              <a:rPr sz="1800" dirty="0"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Strongly- collocates with verbs </a:t>
            </a:r>
            <a:r>
              <a:rPr spc="-79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particularly</a:t>
            </a:r>
            <a:r>
              <a:rPr spc="-1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related</a:t>
            </a:r>
            <a:r>
              <a:rPr spc="-3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to</a:t>
            </a:r>
            <a:r>
              <a:rPr spc="-2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opinion.</a:t>
            </a:r>
          </a:p>
        </p:txBody>
      </p:sp>
      <p:sp>
        <p:nvSpPr>
          <p:cNvPr id="3" name="object 3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8993" y="2411346"/>
            <a:ext cx="1430655" cy="39700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49860" indent="-137795">
              <a:lnSpc>
                <a:spcPct val="100000"/>
              </a:lnSpc>
              <a:spcBef>
                <a:spcPts val="640"/>
              </a:spcBef>
              <a:buSzPct val="78947"/>
              <a:buChar char="•"/>
              <a:tabLst>
                <a:tab pos="150495" algn="l"/>
              </a:tabLst>
            </a:pPr>
            <a:r>
              <a:rPr sz="1900" spc="-5" dirty="0">
                <a:latin typeface="Corbel"/>
                <a:cs typeface="Corbel"/>
              </a:rPr>
              <a:t>Oppose</a:t>
            </a:r>
            <a:endParaRPr sz="19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540"/>
              </a:spcBef>
              <a:buSzPct val="78947"/>
              <a:buChar char="•"/>
              <a:tabLst>
                <a:tab pos="150495" algn="l"/>
              </a:tabLst>
            </a:pPr>
            <a:r>
              <a:rPr sz="1900" spc="-5" dirty="0">
                <a:latin typeface="Corbel"/>
                <a:cs typeface="Corbel"/>
              </a:rPr>
              <a:t>Influence</a:t>
            </a:r>
            <a:endParaRPr sz="19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550"/>
              </a:spcBef>
              <a:buSzPct val="78947"/>
              <a:buChar char="•"/>
              <a:tabLst>
                <a:tab pos="150495" algn="l"/>
              </a:tabLst>
            </a:pPr>
            <a:r>
              <a:rPr sz="1900" spc="-5" dirty="0">
                <a:latin typeface="Corbel"/>
                <a:cs typeface="Corbel"/>
              </a:rPr>
              <a:t>Believe</a:t>
            </a:r>
            <a:endParaRPr sz="19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540"/>
              </a:spcBef>
              <a:buSzPct val="78947"/>
              <a:buChar char="•"/>
              <a:tabLst>
                <a:tab pos="150495" algn="l"/>
              </a:tabLst>
            </a:pPr>
            <a:r>
              <a:rPr sz="1900" spc="-5" dirty="0">
                <a:latin typeface="Corbel"/>
                <a:cs typeface="Corbel"/>
              </a:rPr>
              <a:t>Deny</a:t>
            </a:r>
            <a:endParaRPr sz="19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540"/>
              </a:spcBef>
              <a:buSzPct val="78947"/>
              <a:buChar char="•"/>
              <a:tabLst>
                <a:tab pos="150495" algn="l"/>
              </a:tabLst>
            </a:pPr>
            <a:r>
              <a:rPr sz="1900" spc="-10" dirty="0">
                <a:latin typeface="Corbel"/>
                <a:cs typeface="Corbel"/>
              </a:rPr>
              <a:t>Recommend</a:t>
            </a:r>
            <a:endParaRPr sz="19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555"/>
              </a:spcBef>
              <a:buSzPct val="78947"/>
              <a:buChar char="•"/>
              <a:tabLst>
                <a:tab pos="150495" algn="l"/>
              </a:tabLst>
            </a:pPr>
            <a:r>
              <a:rPr sz="1900" spc="-5" dirty="0">
                <a:latin typeface="Corbel"/>
                <a:cs typeface="Corbel"/>
              </a:rPr>
              <a:t>Support</a:t>
            </a:r>
            <a:endParaRPr sz="19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540"/>
              </a:spcBef>
              <a:buSzPct val="78947"/>
              <a:buChar char="•"/>
              <a:tabLst>
                <a:tab pos="150495" algn="l"/>
              </a:tabLst>
            </a:pPr>
            <a:r>
              <a:rPr sz="1900" spc="-10" dirty="0">
                <a:latin typeface="Corbel"/>
                <a:cs typeface="Corbel"/>
              </a:rPr>
              <a:t>Condemn</a:t>
            </a:r>
            <a:endParaRPr sz="19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540"/>
              </a:spcBef>
              <a:buSzPct val="78947"/>
              <a:buChar char="•"/>
              <a:tabLst>
                <a:tab pos="150495" algn="l"/>
              </a:tabLst>
            </a:pPr>
            <a:r>
              <a:rPr sz="1900" spc="-5" dirty="0">
                <a:latin typeface="Corbel"/>
                <a:cs typeface="Corbel"/>
              </a:rPr>
              <a:t>Suggest</a:t>
            </a:r>
            <a:endParaRPr sz="19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550"/>
              </a:spcBef>
              <a:buSzPct val="78947"/>
              <a:buChar char="•"/>
              <a:tabLst>
                <a:tab pos="150495" algn="l"/>
              </a:tabLst>
            </a:pPr>
            <a:r>
              <a:rPr sz="1900" dirty="0">
                <a:latin typeface="Corbel"/>
                <a:cs typeface="Corbel"/>
              </a:rPr>
              <a:t>Feel</a:t>
            </a:r>
            <a:endParaRPr sz="19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540"/>
              </a:spcBef>
              <a:buSzPct val="78947"/>
              <a:buChar char="•"/>
              <a:tabLst>
                <a:tab pos="150495" algn="l"/>
              </a:tabLst>
            </a:pPr>
            <a:r>
              <a:rPr sz="1900" spc="-5" dirty="0">
                <a:latin typeface="Corbel"/>
                <a:cs typeface="Corbel"/>
              </a:rPr>
              <a:t>Argue</a:t>
            </a:r>
            <a:endParaRPr sz="19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540"/>
              </a:spcBef>
              <a:buSzPct val="78947"/>
              <a:buChar char="•"/>
              <a:tabLst>
                <a:tab pos="150495" algn="l"/>
              </a:tabLst>
            </a:pPr>
            <a:r>
              <a:rPr sz="1900" spc="-10" dirty="0">
                <a:latin typeface="Corbel"/>
                <a:cs typeface="Corbel"/>
              </a:rPr>
              <a:t>Object</a:t>
            </a:r>
            <a:endParaRPr sz="19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167" y="715829"/>
            <a:ext cx="7141209" cy="1170192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ts val="4210"/>
              </a:lnSpc>
              <a:spcBef>
                <a:spcPts val="725"/>
              </a:spcBef>
            </a:pPr>
            <a:r>
              <a:rPr b="1" spc="-10" dirty="0">
                <a:solidFill>
                  <a:srgbClr val="383A67"/>
                </a:solidFill>
                <a:latin typeface="Arial"/>
                <a:cs typeface="Arial"/>
              </a:rPr>
              <a:t>The</a:t>
            </a:r>
            <a:r>
              <a:rPr b="1" spc="-35" dirty="0">
                <a:solidFill>
                  <a:srgbClr val="383A67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383A67"/>
                </a:solidFill>
                <a:latin typeface="Arial"/>
                <a:cs typeface="Arial"/>
              </a:rPr>
              <a:t>adverbs</a:t>
            </a:r>
            <a:r>
              <a:rPr b="1" dirty="0">
                <a:solidFill>
                  <a:srgbClr val="383A67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383A67"/>
                </a:solidFill>
                <a:latin typeface="Arial"/>
                <a:cs typeface="Arial"/>
              </a:rPr>
              <a:t>really</a:t>
            </a:r>
            <a:r>
              <a:rPr lang="en-US" b="1" i="1" spc="-5" dirty="0">
                <a:solidFill>
                  <a:srgbClr val="383A67"/>
                </a:solidFill>
                <a:latin typeface="Arial"/>
                <a:cs typeface="Arial"/>
              </a:rPr>
              <a:t> and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pretty</a:t>
            </a:r>
            <a:r>
              <a:rPr b="1" i="1" spc="10" dirty="0">
                <a:solidFill>
                  <a:srgbClr val="383A67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383A67"/>
                </a:solidFill>
                <a:latin typeface="Arial"/>
                <a:cs typeface="Arial"/>
              </a:rPr>
              <a:t>are</a:t>
            </a:r>
            <a:r>
              <a:rPr b="1" spc="-30" dirty="0">
                <a:solidFill>
                  <a:srgbClr val="383A67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383A67"/>
                </a:solidFill>
                <a:latin typeface="Arial"/>
                <a:cs typeface="Arial"/>
              </a:rPr>
              <a:t>used</a:t>
            </a:r>
            <a:r>
              <a:rPr b="1" spc="35" dirty="0">
                <a:solidFill>
                  <a:srgbClr val="383A67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383A67"/>
                </a:solidFill>
                <a:latin typeface="Arial"/>
                <a:cs typeface="Arial"/>
              </a:rPr>
              <a:t>with: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3597" y="2403461"/>
            <a:ext cx="5125720" cy="12293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75260" indent="-137795">
              <a:lnSpc>
                <a:spcPct val="100000"/>
              </a:lnSpc>
              <a:spcBef>
                <a:spcPts val="855"/>
              </a:spcBef>
              <a:buClr>
                <a:srgbClr val="000000"/>
              </a:buClr>
              <a:buSzPct val="80000"/>
              <a:buFont typeface="Corbel"/>
              <a:buChar char="•"/>
              <a:tabLst>
                <a:tab pos="175895" algn="l"/>
              </a:tabLst>
            </a:pPr>
            <a:r>
              <a:rPr sz="2000" dirty="0">
                <a:solidFill>
                  <a:srgbClr val="383A67"/>
                </a:solidFill>
                <a:latin typeface="Arial MT"/>
                <a:cs typeface="Arial MT"/>
              </a:rPr>
              <a:t>Gradable</a:t>
            </a:r>
            <a:r>
              <a:rPr sz="2000" spc="-90" dirty="0">
                <a:solidFill>
                  <a:srgbClr val="383A6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83A67"/>
                </a:solidFill>
                <a:latin typeface="Arial MT"/>
                <a:cs typeface="Arial MT"/>
              </a:rPr>
              <a:t>adjectives</a:t>
            </a:r>
            <a:endParaRPr sz="2000" dirty="0">
              <a:latin typeface="Arial MT"/>
              <a:cs typeface="Arial MT"/>
            </a:endParaRPr>
          </a:p>
          <a:p>
            <a:pPr marL="175260" indent="-137795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SzPct val="80000"/>
              <a:buFont typeface="Corbel"/>
              <a:buChar char="•"/>
              <a:tabLst>
                <a:tab pos="175895" algn="l"/>
              </a:tabLst>
            </a:pPr>
            <a:r>
              <a:rPr sz="2000" dirty="0">
                <a:solidFill>
                  <a:srgbClr val="383A67"/>
                </a:solidFill>
                <a:latin typeface="Arial MT"/>
                <a:cs typeface="Arial MT"/>
              </a:rPr>
              <a:t>Non-gradable</a:t>
            </a:r>
            <a:r>
              <a:rPr sz="2000" spc="-75" dirty="0">
                <a:solidFill>
                  <a:srgbClr val="383A67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83A67"/>
                </a:solidFill>
                <a:latin typeface="Arial MT"/>
                <a:cs typeface="Arial MT"/>
              </a:rPr>
              <a:t>adjectives</a:t>
            </a:r>
            <a:endParaRPr sz="2000" dirty="0">
              <a:latin typeface="Arial MT"/>
              <a:cs typeface="Arial MT"/>
            </a:endParaRPr>
          </a:p>
          <a:p>
            <a:pPr marL="175260" indent="-137795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SzPct val="80000"/>
              <a:buFont typeface="Corbel"/>
              <a:buChar char="•"/>
              <a:tabLst>
                <a:tab pos="175895" algn="l"/>
              </a:tabLst>
            </a:pPr>
            <a:r>
              <a:rPr sz="2000" spc="-5" dirty="0">
                <a:solidFill>
                  <a:srgbClr val="383A67"/>
                </a:solidFill>
                <a:highlight>
                  <a:srgbClr val="FFFF00"/>
                </a:highlight>
                <a:latin typeface="Arial MT"/>
                <a:cs typeface="Arial MT"/>
              </a:rPr>
              <a:t>Both:</a:t>
            </a:r>
            <a:r>
              <a:rPr sz="2000" spc="-50" dirty="0">
                <a:solidFill>
                  <a:srgbClr val="383A67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83A67"/>
                </a:solidFill>
                <a:highlight>
                  <a:srgbClr val="FFFF00"/>
                </a:highlight>
                <a:latin typeface="Arial MT"/>
                <a:cs typeface="Arial MT"/>
              </a:rPr>
              <a:t>gradable</a:t>
            </a:r>
            <a:r>
              <a:rPr sz="2000" spc="-40" dirty="0">
                <a:solidFill>
                  <a:srgbClr val="383A67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383A67"/>
                </a:solidFill>
                <a:highlight>
                  <a:srgbClr val="FFFF00"/>
                </a:highlight>
                <a:latin typeface="Arial MT"/>
                <a:cs typeface="Arial MT"/>
              </a:rPr>
              <a:t>and</a:t>
            </a:r>
            <a:r>
              <a:rPr sz="2000" spc="-45" dirty="0">
                <a:solidFill>
                  <a:srgbClr val="383A67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83A67"/>
                </a:solidFill>
                <a:highlight>
                  <a:srgbClr val="FFFF00"/>
                </a:highlight>
                <a:latin typeface="Arial MT"/>
                <a:cs typeface="Arial MT"/>
              </a:rPr>
              <a:t>non-gradable</a:t>
            </a:r>
            <a:r>
              <a:rPr sz="2000" spc="-60" dirty="0">
                <a:solidFill>
                  <a:srgbClr val="383A67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83A67"/>
                </a:solidFill>
                <a:highlight>
                  <a:srgbClr val="FFFF00"/>
                </a:highlight>
                <a:latin typeface="Arial MT"/>
                <a:cs typeface="Arial MT"/>
              </a:rPr>
              <a:t>adjectives</a:t>
            </a:r>
            <a:endParaRPr sz="200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629" y="1144027"/>
            <a:ext cx="2800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000000"/>
                </a:solidFill>
                <a:latin typeface="Corbel"/>
                <a:cs typeface="Corbel"/>
              </a:rPr>
              <a:t>Let’s</a:t>
            </a:r>
            <a:r>
              <a:rPr spc="-9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practice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5486" y="1873437"/>
            <a:ext cx="7200265" cy="45427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800" spc="-15" dirty="0">
                <a:latin typeface="Corbel"/>
                <a:cs typeface="Corbel"/>
              </a:rPr>
              <a:t>In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each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set,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one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is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not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correct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collocation</a:t>
            </a:r>
            <a:endParaRPr sz="2800" dirty="0">
              <a:latin typeface="Corbel"/>
              <a:cs typeface="Corbel"/>
            </a:endParaRPr>
          </a:p>
          <a:p>
            <a:pPr marL="527685" marR="672465" indent="-515620">
              <a:lnSpc>
                <a:spcPct val="80000"/>
              </a:lnSpc>
              <a:spcBef>
                <a:spcPts val="994"/>
              </a:spcBef>
              <a:buSzPct val="80357"/>
              <a:buAutoNum type="arabicPeriod"/>
              <a:tabLst>
                <a:tab pos="527685" algn="l"/>
                <a:tab pos="528320" algn="l"/>
                <a:tab pos="2651125" algn="l"/>
              </a:tabLst>
            </a:pPr>
            <a:r>
              <a:rPr sz="2800" spc="-5" dirty="0">
                <a:latin typeface="Corbel"/>
                <a:cs typeface="Corbel"/>
              </a:rPr>
              <a:t>Strongly </a:t>
            </a:r>
            <a:r>
              <a:rPr sz="2800" spc="-10" dirty="0">
                <a:latin typeface="Corbel"/>
                <a:cs typeface="Corbel"/>
              </a:rPr>
              <a:t>recommend,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strongly influence,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strongly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love,	</a:t>
            </a:r>
            <a:r>
              <a:rPr sz="2800" spc="-5" dirty="0">
                <a:latin typeface="Corbel"/>
                <a:cs typeface="Corbel"/>
              </a:rPr>
              <a:t>strongly </a:t>
            </a:r>
            <a:r>
              <a:rPr sz="2800" spc="-15" dirty="0">
                <a:latin typeface="Corbel"/>
                <a:cs typeface="Corbel"/>
              </a:rPr>
              <a:t>dislike</a:t>
            </a:r>
            <a:endParaRPr sz="2800" dirty="0">
              <a:latin typeface="Corbel"/>
              <a:cs typeface="Corbel"/>
            </a:endParaRPr>
          </a:p>
          <a:p>
            <a:pPr marL="527685" marR="627380" indent="-515620">
              <a:lnSpc>
                <a:spcPct val="80000"/>
              </a:lnSpc>
              <a:spcBef>
                <a:spcPts val="1010"/>
              </a:spcBef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orbel"/>
                <a:cs typeface="Corbel"/>
              </a:rPr>
              <a:t>Highly educated, highly profitable, highly </a:t>
            </a:r>
            <a:r>
              <a:rPr sz="2800" spc="-55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unusual,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highly</a:t>
            </a:r>
            <a:r>
              <a:rPr sz="2800" spc="2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exhausted</a:t>
            </a:r>
            <a:endParaRPr sz="2800" dirty="0">
              <a:latin typeface="Corbel"/>
              <a:cs typeface="Corbel"/>
            </a:endParaRPr>
          </a:p>
          <a:p>
            <a:pPr marL="527685" marR="5080" indent="-515620">
              <a:lnSpc>
                <a:spcPts val="2690"/>
              </a:lnSpc>
              <a:spcBef>
                <a:spcPts val="969"/>
              </a:spcBef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orbel"/>
                <a:cs typeface="Corbel"/>
              </a:rPr>
              <a:t>Bitterly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regard,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bitterly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regret,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bitterly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resent,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bitterly </a:t>
            </a:r>
            <a:r>
              <a:rPr sz="2800" spc="-10" dirty="0">
                <a:latin typeface="Corbel"/>
                <a:cs typeface="Corbel"/>
              </a:rPr>
              <a:t>criticse</a:t>
            </a:r>
            <a:endParaRPr sz="2800" dirty="0">
              <a:latin typeface="Corbel"/>
              <a:cs typeface="Corbel"/>
            </a:endParaRPr>
          </a:p>
          <a:p>
            <a:pPr marL="527685" marR="685800" indent="-515620">
              <a:lnSpc>
                <a:spcPts val="2690"/>
              </a:lnSpc>
              <a:spcBef>
                <a:spcPts val="990"/>
              </a:spcBef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orbel"/>
                <a:cs typeface="Corbel"/>
              </a:rPr>
              <a:t>Absolutely convinced, absolutely tired, 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absolutely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devastated,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absolutely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absurd</a:t>
            </a:r>
            <a:endParaRPr sz="2800" dirty="0">
              <a:latin typeface="Corbel"/>
              <a:cs typeface="Corbel"/>
            </a:endParaRPr>
          </a:p>
          <a:p>
            <a:pPr marL="527685" marR="670560" indent="-515620">
              <a:lnSpc>
                <a:spcPct val="80000"/>
              </a:lnSpc>
              <a:spcBef>
                <a:spcPts val="1030"/>
              </a:spcBef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orbel"/>
                <a:cs typeface="Corbel"/>
              </a:rPr>
              <a:t>Deeply </a:t>
            </a:r>
            <a:r>
              <a:rPr sz="2800" spc="-15" dirty="0">
                <a:latin typeface="Corbel"/>
                <a:cs typeface="Corbel"/>
              </a:rPr>
              <a:t>unhappy, </a:t>
            </a:r>
            <a:r>
              <a:rPr sz="2800" spc="-10" dirty="0">
                <a:latin typeface="Corbel"/>
                <a:cs typeface="Corbel"/>
              </a:rPr>
              <a:t>deeply </a:t>
            </a:r>
            <a:r>
              <a:rPr sz="2800" spc="-5" dirty="0">
                <a:latin typeface="Corbel"/>
                <a:cs typeface="Corbel"/>
              </a:rPr>
              <a:t>religious, deeply </a:t>
            </a:r>
            <a:r>
              <a:rPr sz="2800" spc="-55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successful,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deeply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committed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1814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>
                <a:solidFill>
                  <a:srgbClr val="000000"/>
                </a:solidFill>
                <a:latin typeface="Corbel"/>
                <a:cs typeface="Corbel"/>
              </a:rPr>
              <a:t>A</a:t>
            </a:r>
            <a:r>
              <a:rPr spc="5" dirty="0">
                <a:solidFill>
                  <a:srgbClr val="000000"/>
                </a:solidFill>
                <a:latin typeface="Corbel"/>
                <a:cs typeface="Corbel"/>
              </a:rPr>
              <a:t>n</a:t>
            </a:r>
            <a:r>
              <a:rPr spc="-25" dirty="0">
                <a:solidFill>
                  <a:srgbClr val="000000"/>
                </a:solidFill>
                <a:latin typeface="Corbel"/>
                <a:cs typeface="Corbel"/>
              </a:rPr>
              <a:t>s</a:t>
            </a:r>
            <a:r>
              <a:rPr spc="-15" dirty="0">
                <a:solidFill>
                  <a:srgbClr val="000000"/>
                </a:solidFill>
                <a:latin typeface="Corbel"/>
                <a:cs typeface="Corbel"/>
              </a:rPr>
              <a:t>w</a:t>
            </a:r>
            <a:r>
              <a:rPr dirty="0">
                <a:solidFill>
                  <a:srgbClr val="000000"/>
                </a:solidFill>
                <a:latin typeface="Corbel"/>
                <a:cs typeface="Corbel"/>
              </a:rPr>
              <a:t>e</a:t>
            </a:r>
            <a:r>
              <a:rPr spc="15" dirty="0">
                <a:solidFill>
                  <a:srgbClr val="000000"/>
                </a:solidFill>
                <a:latin typeface="Corbel"/>
                <a:cs typeface="Corbel"/>
              </a:rPr>
              <a:t>r</a:t>
            </a:r>
            <a:r>
              <a:rPr spc="-5" dirty="0">
                <a:solidFill>
                  <a:srgbClr val="000000"/>
                </a:solidFill>
                <a:latin typeface="Corbel"/>
                <a:cs typeface="Corbe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9035" y="2395809"/>
            <a:ext cx="3180715" cy="34194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710"/>
              </a:spcBef>
              <a:buSzPct val="76562"/>
              <a:buChar char="•"/>
              <a:tabLst>
                <a:tab pos="157480" algn="l"/>
              </a:tabLst>
            </a:pPr>
            <a:r>
              <a:rPr sz="3200" spc="-5" dirty="0">
                <a:latin typeface="Corbel"/>
                <a:cs typeface="Corbel"/>
              </a:rPr>
              <a:t>Incorrect</a:t>
            </a:r>
            <a:r>
              <a:rPr sz="3200" spc="-5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pairs</a:t>
            </a:r>
            <a:r>
              <a:rPr sz="3200" spc="-4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are</a:t>
            </a:r>
            <a:endParaRPr sz="3200">
              <a:latin typeface="Corbel"/>
              <a:cs typeface="Corbel"/>
            </a:endParaRPr>
          </a:p>
          <a:p>
            <a:pPr marL="156845" indent="-144780">
              <a:lnSpc>
                <a:spcPct val="100000"/>
              </a:lnSpc>
              <a:spcBef>
                <a:spcPts val="610"/>
              </a:spcBef>
              <a:buSzPct val="76562"/>
              <a:buChar char="•"/>
              <a:tabLst>
                <a:tab pos="157480" algn="l"/>
              </a:tabLst>
            </a:pPr>
            <a:r>
              <a:rPr sz="3200" spc="-5" dirty="0">
                <a:latin typeface="Corbel"/>
                <a:cs typeface="Corbel"/>
              </a:rPr>
              <a:t>Strongly</a:t>
            </a:r>
            <a:r>
              <a:rPr sz="3200" spc="-5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love</a:t>
            </a:r>
            <a:endParaRPr sz="3200">
              <a:latin typeface="Corbel"/>
              <a:cs typeface="Corbel"/>
            </a:endParaRPr>
          </a:p>
          <a:p>
            <a:pPr marL="156845" indent="-144780">
              <a:lnSpc>
                <a:spcPct val="100000"/>
              </a:lnSpc>
              <a:spcBef>
                <a:spcPts val="615"/>
              </a:spcBef>
              <a:buSzPct val="76562"/>
              <a:buChar char="•"/>
              <a:tabLst>
                <a:tab pos="157480" algn="l"/>
              </a:tabLst>
            </a:pPr>
            <a:r>
              <a:rPr sz="3200" spc="-5" dirty="0">
                <a:latin typeface="Corbel"/>
                <a:cs typeface="Corbel"/>
              </a:rPr>
              <a:t>Highly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exhausted</a:t>
            </a:r>
            <a:endParaRPr sz="3200">
              <a:latin typeface="Corbel"/>
              <a:cs typeface="Corbel"/>
            </a:endParaRPr>
          </a:p>
          <a:p>
            <a:pPr marL="156845" indent="-144780">
              <a:lnSpc>
                <a:spcPct val="100000"/>
              </a:lnSpc>
              <a:spcBef>
                <a:spcPts val="620"/>
              </a:spcBef>
              <a:buSzPct val="76562"/>
              <a:buChar char="•"/>
              <a:tabLst>
                <a:tab pos="157480" algn="l"/>
              </a:tabLst>
            </a:pPr>
            <a:r>
              <a:rPr sz="3200" spc="-5" dirty="0">
                <a:latin typeface="Corbel"/>
                <a:cs typeface="Corbel"/>
              </a:rPr>
              <a:t>Bitterly</a:t>
            </a:r>
            <a:r>
              <a:rPr sz="3200" spc="-6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regard</a:t>
            </a:r>
            <a:endParaRPr sz="3200">
              <a:latin typeface="Corbel"/>
              <a:cs typeface="Corbel"/>
            </a:endParaRPr>
          </a:p>
          <a:p>
            <a:pPr marL="156845" indent="-144780">
              <a:lnSpc>
                <a:spcPct val="100000"/>
              </a:lnSpc>
              <a:spcBef>
                <a:spcPts val="615"/>
              </a:spcBef>
              <a:buSzPct val="76562"/>
              <a:buChar char="•"/>
              <a:tabLst>
                <a:tab pos="157480" algn="l"/>
              </a:tabLst>
            </a:pPr>
            <a:r>
              <a:rPr sz="3200" dirty="0">
                <a:latin typeface="Corbel"/>
                <a:cs typeface="Corbel"/>
              </a:rPr>
              <a:t>Absolutely</a:t>
            </a:r>
            <a:r>
              <a:rPr sz="3200" spc="-6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tired</a:t>
            </a:r>
            <a:endParaRPr sz="3200">
              <a:latin typeface="Corbel"/>
              <a:cs typeface="Corbel"/>
            </a:endParaRPr>
          </a:p>
          <a:p>
            <a:pPr marL="156845" indent="-144780">
              <a:lnSpc>
                <a:spcPct val="100000"/>
              </a:lnSpc>
              <a:spcBef>
                <a:spcPts val="610"/>
              </a:spcBef>
              <a:buSzPct val="76562"/>
              <a:buChar char="•"/>
              <a:tabLst>
                <a:tab pos="157480" algn="l"/>
              </a:tabLst>
            </a:pPr>
            <a:r>
              <a:rPr sz="3200" dirty="0">
                <a:latin typeface="Corbel"/>
                <a:cs typeface="Corbel"/>
              </a:rPr>
              <a:t>Deeply</a:t>
            </a:r>
            <a:r>
              <a:rPr sz="3200" spc="-70" dirty="0">
                <a:latin typeface="Corbel"/>
                <a:cs typeface="Corbel"/>
              </a:rPr>
              <a:t> </a:t>
            </a:r>
            <a:r>
              <a:rPr sz="3200" spc="-10" dirty="0">
                <a:latin typeface="Corbel"/>
                <a:cs typeface="Corbel"/>
              </a:rPr>
              <a:t>successful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23C9E-41B6-AAFD-6EA8-B976A329F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3" y="0"/>
            <a:ext cx="9774014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06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E3427-47F2-0767-F738-D2943B4D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31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D92DB-5AB9-48AF-AB2E-355AEB8D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10058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34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984" y="1127760"/>
            <a:ext cx="8792210" cy="6012180"/>
            <a:chOff x="633984" y="1127760"/>
            <a:chExt cx="8792210" cy="6012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420" y="1127760"/>
              <a:ext cx="7911083" cy="27584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420" y="3886200"/>
              <a:ext cx="7911083" cy="20375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96333" y="1714285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364" y="0"/>
                </a:lnTo>
              </a:path>
            </a:pathLst>
          </a:custGeom>
          <a:ln w="319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056" y="1109087"/>
            <a:ext cx="6544945" cy="11696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ts val="4210"/>
              </a:lnSpc>
              <a:spcBef>
                <a:spcPts val="725"/>
              </a:spcBef>
              <a:tabLst>
                <a:tab pos="5965190" algn="l"/>
              </a:tabLst>
            </a:pPr>
            <a:r>
              <a:rPr spc="-15" dirty="0"/>
              <a:t>D</a:t>
            </a:r>
            <a:r>
              <a:rPr spc="10" dirty="0"/>
              <a:t>o</a:t>
            </a:r>
            <a:r>
              <a:rPr spc="-30" dirty="0"/>
              <a:t>n</a:t>
            </a:r>
            <a:r>
              <a:rPr spc="-10" dirty="0"/>
              <a:t>'</a:t>
            </a:r>
            <a:r>
              <a:rPr spc="-5" dirty="0"/>
              <a:t>t</a:t>
            </a:r>
            <a:r>
              <a:rPr spc="15" dirty="0"/>
              <a:t> </a:t>
            </a:r>
            <a:r>
              <a:rPr spc="-5" dirty="0"/>
              <a:t>s</a:t>
            </a:r>
            <a:r>
              <a:rPr spc="10" dirty="0"/>
              <a:t>e</a:t>
            </a:r>
            <a:r>
              <a:rPr spc="-5" dirty="0"/>
              <a:t>e</a:t>
            </a:r>
            <a:r>
              <a:rPr spc="-20" dirty="0"/>
              <a:t> </a:t>
            </a:r>
            <a:r>
              <a:rPr dirty="0"/>
              <a:t>t</a:t>
            </a:r>
            <a:r>
              <a:rPr spc="10" dirty="0"/>
              <a:t>h</a:t>
            </a:r>
            <a:r>
              <a:rPr spc="-30" dirty="0"/>
              <a:t>a</a:t>
            </a:r>
            <a:r>
              <a:rPr spc="-5" dirty="0"/>
              <a:t>t</a:t>
            </a:r>
            <a:r>
              <a:rPr spc="15" dirty="0"/>
              <a:t> </a:t>
            </a:r>
            <a:r>
              <a:rPr dirty="0"/>
              <a:t>f</a:t>
            </a:r>
            <a:r>
              <a:rPr spc="-15" dirty="0"/>
              <a:t>i</a:t>
            </a:r>
            <a:r>
              <a:rPr spc="25" dirty="0"/>
              <a:t>l</a:t>
            </a:r>
            <a:r>
              <a:rPr spc="-20" dirty="0"/>
              <a:t>m</a:t>
            </a:r>
            <a:r>
              <a:rPr spc="-5" dirty="0"/>
              <a:t>!</a:t>
            </a:r>
            <a:r>
              <a:rPr spc="15" dirty="0"/>
              <a:t> </a:t>
            </a:r>
            <a:r>
              <a:rPr dirty="0"/>
              <a:t>It</a:t>
            </a:r>
            <a:r>
              <a:rPr spc="-10" dirty="0"/>
              <a:t>'</a:t>
            </a:r>
            <a:r>
              <a:rPr spc="-5" dirty="0"/>
              <a:t>s</a:t>
            </a:r>
            <a:r>
              <a:rPr spc="-35" dirty="0"/>
              <a:t> </a:t>
            </a:r>
            <a:r>
              <a:rPr spc="-5" dirty="0"/>
              <a:t>_</a:t>
            </a:r>
            <a:r>
              <a:rPr dirty="0"/>
              <a:t>	</a:t>
            </a:r>
            <a:r>
              <a:rPr spc="10" dirty="0"/>
              <a:t>_</a:t>
            </a:r>
            <a:r>
              <a:rPr spc="-5" dirty="0"/>
              <a:t>_  </a:t>
            </a:r>
            <a:r>
              <a:rPr spc="-10" dirty="0"/>
              <a:t>awful!</a:t>
            </a:r>
          </a:p>
        </p:txBody>
      </p:sp>
      <p:sp>
        <p:nvSpPr>
          <p:cNvPr id="4" name="object 4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4006" y="2408013"/>
            <a:ext cx="2412365" cy="17252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79687"/>
              <a:buAutoNum type="alphaUcPeriod"/>
              <a:tabLst>
                <a:tab pos="527050" algn="l"/>
                <a:tab pos="527685" algn="l"/>
              </a:tabLst>
            </a:pPr>
            <a:r>
              <a:rPr sz="3200" spc="5" dirty="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3200" spc="-20" dirty="0">
                <a:solidFill>
                  <a:srgbClr val="333333"/>
                </a:solidFill>
                <a:latin typeface="Arial MT"/>
                <a:cs typeface="Arial MT"/>
              </a:rPr>
              <a:t>b</a:t>
            </a:r>
            <a:r>
              <a:rPr sz="3200" dirty="0">
                <a:solidFill>
                  <a:srgbClr val="333333"/>
                </a:solidFill>
                <a:latin typeface="Arial MT"/>
                <a:cs typeface="Arial MT"/>
              </a:rPr>
              <a:t>s</a:t>
            </a:r>
            <a:r>
              <a:rPr sz="3200" spc="10" dirty="0">
                <a:solidFill>
                  <a:srgbClr val="333333"/>
                </a:solidFill>
                <a:latin typeface="Arial MT"/>
                <a:cs typeface="Arial MT"/>
              </a:rPr>
              <a:t>o</a:t>
            </a:r>
            <a:r>
              <a:rPr sz="3200" spc="-10" dirty="0">
                <a:solidFill>
                  <a:srgbClr val="333333"/>
                </a:solidFill>
                <a:latin typeface="Arial MT"/>
                <a:cs typeface="Arial MT"/>
              </a:rPr>
              <a:t>l</a:t>
            </a:r>
            <a:r>
              <a:rPr sz="3200" spc="-20" dirty="0">
                <a:solidFill>
                  <a:srgbClr val="333333"/>
                </a:solidFill>
                <a:latin typeface="Arial MT"/>
                <a:cs typeface="Arial MT"/>
              </a:rPr>
              <a:t>u</a:t>
            </a:r>
            <a:r>
              <a:rPr sz="3200" spc="5" dirty="0">
                <a:solidFill>
                  <a:srgbClr val="333333"/>
                </a:solidFill>
                <a:latin typeface="Arial MT"/>
                <a:cs typeface="Arial MT"/>
              </a:rPr>
              <a:t>t</a:t>
            </a:r>
            <a:r>
              <a:rPr sz="3200" spc="-20" dirty="0">
                <a:solidFill>
                  <a:srgbClr val="333333"/>
                </a:solidFill>
                <a:latin typeface="Arial MT"/>
                <a:cs typeface="Arial MT"/>
              </a:rPr>
              <a:t>e</a:t>
            </a:r>
            <a:r>
              <a:rPr sz="3200" spc="-10" dirty="0">
                <a:solidFill>
                  <a:srgbClr val="333333"/>
                </a:solidFill>
                <a:latin typeface="Arial MT"/>
                <a:cs typeface="Arial MT"/>
              </a:rPr>
              <a:t>l</a:t>
            </a:r>
            <a:r>
              <a:rPr sz="3200" dirty="0">
                <a:solidFill>
                  <a:srgbClr val="333333"/>
                </a:solidFill>
                <a:latin typeface="Arial MT"/>
                <a:cs typeface="Arial MT"/>
              </a:rPr>
              <a:t>y</a:t>
            </a:r>
            <a:endParaRPr sz="3200">
              <a:latin typeface="Arial MT"/>
              <a:cs typeface="Arial MT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Clr>
                <a:srgbClr val="000000"/>
              </a:buClr>
              <a:buSzPct val="79687"/>
              <a:buAutoNum type="alphaUcPeriod"/>
              <a:tabLst>
                <a:tab pos="527050" algn="l"/>
                <a:tab pos="527685" algn="l"/>
              </a:tabLst>
            </a:pPr>
            <a:r>
              <a:rPr sz="3200" dirty="0">
                <a:solidFill>
                  <a:srgbClr val="333333"/>
                </a:solidFill>
                <a:latin typeface="Arial MT"/>
                <a:cs typeface="Arial MT"/>
              </a:rPr>
              <a:t>Nearly</a:t>
            </a:r>
            <a:endParaRPr sz="3200">
              <a:latin typeface="Arial MT"/>
              <a:cs typeface="Arial MT"/>
            </a:endParaRPr>
          </a:p>
          <a:p>
            <a:pPr marL="527685" indent="-514984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79687"/>
              <a:buAutoNum type="alphaUcPeriod"/>
              <a:tabLst>
                <a:tab pos="527050" algn="l"/>
                <a:tab pos="527685" algn="l"/>
              </a:tabLst>
            </a:pPr>
            <a:r>
              <a:rPr sz="3200" spc="-5" dirty="0">
                <a:solidFill>
                  <a:srgbClr val="333333"/>
                </a:solidFill>
                <a:latin typeface="Arial MT"/>
                <a:cs typeface="Arial MT"/>
              </a:rPr>
              <a:t>extremely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8888" y="1714285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561364" y="0"/>
                </a:lnTo>
              </a:path>
              <a:path w="1125220">
                <a:moveTo>
                  <a:pt x="563317" y="0"/>
                </a:moveTo>
                <a:lnTo>
                  <a:pt x="1124681" y="0"/>
                </a:lnTo>
              </a:path>
            </a:pathLst>
          </a:custGeom>
          <a:ln w="319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056" y="1109087"/>
            <a:ext cx="6179820" cy="11696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ts val="4210"/>
              </a:lnSpc>
              <a:spcBef>
                <a:spcPts val="725"/>
              </a:spcBef>
              <a:tabLst>
                <a:tab pos="4472940" algn="l"/>
              </a:tabLst>
            </a:pPr>
            <a:r>
              <a:rPr spc="-15" dirty="0"/>
              <a:t>H</a:t>
            </a:r>
            <a:r>
              <a:rPr spc="10" dirty="0"/>
              <a:t>u</a:t>
            </a:r>
            <a:r>
              <a:rPr spc="-30" dirty="0"/>
              <a:t>n</a:t>
            </a:r>
            <a:r>
              <a:rPr spc="10" dirty="0"/>
              <a:t>d</a:t>
            </a:r>
            <a:r>
              <a:rPr spc="-20" dirty="0"/>
              <a:t>r</a:t>
            </a:r>
            <a:r>
              <a:rPr spc="10" dirty="0"/>
              <a:t>e</a:t>
            </a:r>
            <a:r>
              <a:rPr spc="-30" dirty="0"/>
              <a:t>d</a:t>
            </a:r>
            <a:r>
              <a:rPr spc="-5" dirty="0"/>
              <a:t>s</a:t>
            </a:r>
            <a:r>
              <a:rPr spc="45" dirty="0"/>
              <a:t> </a:t>
            </a:r>
            <a:r>
              <a:rPr spc="-30" dirty="0"/>
              <a:t>o</a:t>
            </a:r>
            <a:r>
              <a:rPr spc="-5" dirty="0"/>
              <a:t>f</a:t>
            </a:r>
            <a:r>
              <a:rPr spc="15" dirty="0"/>
              <a:t> </a:t>
            </a:r>
            <a:r>
              <a:rPr spc="-5" dirty="0"/>
              <a:t>_</a:t>
            </a:r>
            <a:r>
              <a:rPr dirty="0"/>
              <a:t>	t</a:t>
            </a:r>
            <a:r>
              <a:rPr spc="10" dirty="0"/>
              <a:t>e</a:t>
            </a:r>
            <a:r>
              <a:rPr spc="-20" dirty="0"/>
              <a:t>rr</a:t>
            </a:r>
            <a:r>
              <a:rPr spc="25" dirty="0"/>
              <a:t>i</a:t>
            </a:r>
            <a:r>
              <a:rPr dirty="0"/>
              <a:t>f</a:t>
            </a:r>
            <a:r>
              <a:rPr spc="-15" dirty="0"/>
              <a:t>i</a:t>
            </a:r>
            <a:r>
              <a:rPr spc="-30" dirty="0"/>
              <a:t>e</a:t>
            </a:r>
            <a:r>
              <a:rPr spc="-5" dirty="0"/>
              <a:t>d  </a:t>
            </a:r>
            <a:r>
              <a:rPr spc="-10" dirty="0"/>
              <a:t>people</a:t>
            </a:r>
            <a:r>
              <a:rPr spc="15" dirty="0"/>
              <a:t> </a:t>
            </a:r>
            <a:r>
              <a:rPr spc="-5" dirty="0"/>
              <a:t>ran</a:t>
            </a:r>
            <a:r>
              <a:rPr spc="15" dirty="0"/>
              <a:t> </a:t>
            </a:r>
            <a:r>
              <a:rPr spc="-10" dirty="0"/>
              <a:t>for</a:t>
            </a:r>
            <a:r>
              <a:rPr spc="30" dirty="0"/>
              <a:t> </a:t>
            </a:r>
            <a:r>
              <a:rPr spc="-5" dirty="0"/>
              <a:t>their</a:t>
            </a:r>
            <a:r>
              <a:rPr spc="-10" dirty="0"/>
              <a:t> </a:t>
            </a:r>
            <a:r>
              <a:rPr dirty="0"/>
              <a:t>lives.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961" y="2414077"/>
            <a:ext cx="1813560" cy="12223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55"/>
              </a:spcBef>
              <a:buClr>
                <a:srgbClr val="000000"/>
              </a:buClr>
              <a:buSzPct val="80000"/>
              <a:buAutoNum type="alphaUcPeriod"/>
              <a:tabLst>
                <a:tab pos="527685" algn="l"/>
                <a:tab pos="528320" algn="l"/>
              </a:tabLst>
            </a:pPr>
            <a:r>
              <a:rPr sz="2000" spc="-5" dirty="0">
                <a:solidFill>
                  <a:srgbClr val="333333"/>
                </a:solidFill>
                <a:latin typeface="Arial MT"/>
                <a:cs typeface="Arial MT"/>
              </a:rPr>
              <a:t>Completely</a:t>
            </a:r>
            <a:endParaRPr sz="20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SzPct val="80000"/>
              <a:buAutoNum type="alphaUcPeriod"/>
              <a:tabLst>
                <a:tab pos="527685" algn="l"/>
                <a:tab pos="528320" algn="l"/>
              </a:tabLst>
            </a:pPr>
            <a:r>
              <a:rPr sz="2000" spc="-5" dirty="0">
                <a:solidFill>
                  <a:srgbClr val="333333"/>
                </a:solidFill>
                <a:latin typeface="Arial MT"/>
                <a:cs typeface="Arial MT"/>
              </a:rPr>
              <a:t>Extremely</a:t>
            </a:r>
            <a:endParaRPr sz="20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SzPct val="80000"/>
              <a:buAutoNum type="alphaUcPeriod"/>
              <a:tabLst>
                <a:tab pos="527685" algn="l"/>
                <a:tab pos="528320" algn="l"/>
              </a:tabLst>
            </a:pPr>
            <a:r>
              <a:rPr sz="2000" spc="-5" dirty="0">
                <a:solidFill>
                  <a:srgbClr val="333333"/>
                </a:solidFill>
                <a:latin typeface="Arial MT"/>
                <a:cs typeface="Arial MT"/>
              </a:rPr>
              <a:t>fairly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2115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0000"/>
                </a:solidFill>
                <a:latin typeface="Corbel"/>
                <a:cs typeface="Corbel"/>
              </a:rPr>
              <a:t>D</a:t>
            </a:r>
            <a:r>
              <a:rPr dirty="0">
                <a:solidFill>
                  <a:srgbClr val="FF0000"/>
                </a:solidFill>
                <a:latin typeface="Corbel"/>
                <a:cs typeface="Corbel"/>
              </a:rPr>
              <a:t>ef</a:t>
            </a:r>
            <a:r>
              <a:rPr spc="-15" dirty="0">
                <a:solidFill>
                  <a:srgbClr val="FF0000"/>
                </a:solidFill>
                <a:latin typeface="Corbel"/>
                <a:cs typeface="Corbel"/>
              </a:rPr>
              <a:t>i</a:t>
            </a:r>
            <a:r>
              <a:rPr spc="5" dirty="0">
                <a:solidFill>
                  <a:srgbClr val="FF0000"/>
                </a:solidFill>
                <a:latin typeface="Corbel"/>
                <a:cs typeface="Corbel"/>
              </a:rPr>
              <a:t>n</a:t>
            </a:r>
            <a:r>
              <a:rPr spc="-15" dirty="0">
                <a:solidFill>
                  <a:srgbClr val="FF0000"/>
                </a:solidFill>
                <a:latin typeface="Corbel"/>
                <a:cs typeface="Corbel"/>
              </a:rPr>
              <a:t>i</a:t>
            </a:r>
            <a:r>
              <a:rPr spc="5" dirty="0">
                <a:solidFill>
                  <a:srgbClr val="FF0000"/>
                </a:solidFill>
                <a:latin typeface="Corbel"/>
                <a:cs typeface="Corbel"/>
              </a:rPr>
              <a:t>t</a:t>
            </a:r>
            <a:r>
              <a:rPr spc="-15" dirty="0">
                <a:solidFill>
                  <a:srgbClr val="FF0000"/>
                </a:solidFill>
                <a:latin typeface="Corbel"/>
                <a:cs typeface="Corbel"/>
              </a:rPr>
              <a:t>i</a:t>
            </a:r>
            <a:r>
              <a:rPr spc="-20" dirty="0">
                <a:solidFill>
                  <a:srgbClr val="FF0000"/>
                </a:solidFill>
                <a:latin typeface="Corbel"/>
                <a:cs typeface="Corbel"/>
              </a:rPr>
              <a:t>o</a:t>
            </a:r>
            <a:r>
              <a:rPr spc="-5" dirty="0">
                <a:solidFill>
                  <a:srgbClr val="FF0000"/>
                </a:solidFill>
                <a:latin typeface="Corbel"/>
                <a:cs typeface="Corbel"/>
              </a:rPr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457200"/>
            <a:ext cx="1676400" cy="67970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9093" y="2419581"/>
            <a:ext cx="7134225" cy="33343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49225" marR="5080" indent="-137160" algn="just">
              <a:lnSpc>
                <a:spcPct val="80000"/>
              </a:lnSpc>
              <a:spcBef>
                <a:spcPts val="960"/>
              </a:spcBef>
              <a:buSzPct val="76388"/>
              <a:buChar char="•"/>
              <a:tabLst>
                <a:tab pos="175895" algn="l"/>
              </a:tabLst>
            </a:pPr>
            <a:r>
              <a:rPr sz="3600" spc="5" dirty="0">
                <a:latin typeface="Corbel"/>
                <a:cs typeface="Corbel"/>
              </a:rPr>
              <a:t>An </a:t>
            </a:r>
            <a:r>
              <a:rPr sz="3600" spc="-5" dirty="0">
                <a:latin typeface="Corbel"/>
                <a:cs typeface="Corbel"/>
              </a:rPr>
              <a:t>adverb </a:t>
            </a:r>
            <a:r>
              <a:rPr sz="3600" spc="10" dirty="0">
                <a:latin typeface="Corbel"/>
                <a:cs typeface="Corbel"/>
              </a:rPr>
              <a:t>is </a:t>
            </a:r>
            <a:r>
              <a:rPr sz="3600" dirty="0">
                <a:latin typeface="Corbel"/>
                <a:cs typeface="Corbel"/>
              </a:rPr>
              <a:t>a </a:t>
            </a:r>
            <a:r>
              <a:rPr sz="3600" spc="-5" dirty="0">
                <a:latin typeface="Corbel"/>
                <a:cs typeface="Corbel"/>
              </a:rPr>
              <a:t>word that describes </a:t>
            </a:r>
            <a:r>
              <a:rPr sz="3600" spc="-10" dirty="0">
                <a:latin typeface="Corbel"/>
                <a:cs typeface="Corbel"/>
              </a:rPr>
              <a:t>or </a:t>
            </a:r>
            <a:r>
              <a:rPr sz="3600" spc="-710" dirty="0">
                <a:latin typeface="Corbel"/>
                <a:cs typeface="Corbel"/>
              </a:rPr>
              <a:t> </a:t>
            </a:r>
            <a:r>
              <a:rPr sz="3600" spc="-5" dirty="0">
                <a:latin typeface="Corbel"/>
                <a:cs typeface="Corbel"/>
              </a:rPr>
              <a:t>gives </a:t>
            </a:r>
            <a:r>
              <a:rPr sz="3600" dirty="0">
                <a:latin typeface="Corbel"/>
                <a:cs typeface="Corbel"/>
              </a:rPr>
              <a:t>more </a:t>
            </a:r>
            <a:r>
              <a:rPr sz="3600" spc="-5" dirty="0">
                <a:latin typeface="Corbel"/>
                <a:cs typeface="Corbel"/>
              </a:rPr>
              <a:t>information </a:t>
            </a:r>
            <a:r>
              <a:rPr sz="3600" dirty="0">
                <a:latin typeface="Corbel"/>
                <a:cs typeface="Corbel"/>
              </a:rPr>
              <a:t>about a</a:t>
            </a:r>
            <a:r>
              <a:rPr sz="3600" dirty="0">
                <a:solidFill>
                  <a:srgbClr val="F49E00"/>
                </a:solidFill>
                <a:latin typeface="Corbel"/>
                <a:cs typeface="Corbel"/>
              </a:rPr>
              <a:t> </a:t>
            </a:r>
            <a:r>
              <a:rPr sz="3600" u="heavy" spc="-5" dirty="0">
                <a:solidFill>
                  <a:srgbClr val="F49E00"/>
                </a:solidFill>
                <a:uFill>
                  <a:solidFill>
                    <a:srgbClr val="F49E00"/>
                  </a:solidFill>
                </a:uFill>
                <a:latin typeface="Corbel"/>
                <a:cs typeface="Corbel"/>
              </a:rPr>
              <a:t>verb</a:t>
            </a:r>
            <a:r>
              <a:rPr sz="3600" spc="-5" dirty="0">
                <a:latin typeface="Corbel"/>
                <a:cs typeface="Corbel"/>
              </a:rPr>
              <a:t>, </a:t>
            </a:r>
            <a:r>
              <a:rPr sz="3600" spc="-710" dirty="0">
                <a:latin typeface="Corbel"/>
                <a:cs typeface="Corbel"/>
              </a:rPr>
              <a:t> </a:t>
            </a:r>
            <a:r>
              <a:rPr sz="3600" dirty="0">
                <a:latin typeface="Corbel"/>
                <a:cs typeface="Corbel"/>
              </a:rPr>
              <a:t>an</a:t>
            </a:r>
            <a:r>
              <a:rPr sz="3600" spc="-10" dirty="0">
                <a:solidFill>
                  <a:srgbClr val="F49E00"/>
                </a:solidFill>
                <a:latin typeface="Corbel"/>
                <a:cs typeface="Corbel"/>
              </a:rPr>
              <a:t> </a:t>
            </a:r>
            <a:r>
              <a:rPr sz="3600" u="heavy" spc="-5" dirty="0">
                <a:solidFill>
                  <a:srgbClr val="F49E00"/>
                </a:solidFill>
                <a:uFill>
                  <a:solidFill>
                    <a:srgbClr val="F49E00"/>
                  </a:solidFill>
                </a:uFill>
                <a:latin typeface="Corbel"/>
                <a:cs typeface="Corbel"/>
              </a:rPr>
              <a:t>adjective</a:t>
            </a:r>
            <a:r>
              <a:rPr sz="3600" spc="-5" dirty="0">
                <a:latin typeface="Corbel"/>
                <a:cs typeface="Corbel"/>
              </a:rPr>
              <a:t>,</a:t>
            </a:r>
            <a:r>
              <a:rPr sz="3600" spc="-20" dirty="0">
                <a:latin typeface="Corbel"/>
                <a:cs typeface="Corbel"/>
              </a:rPr>
              <a:t> </a:t>
            </a:r>
            <a:r>
              <a:rPr sz="3600" spc="-10" dirty="0">
                <a:latin typeface="Corbel"/>
                <a:cs typeface="Corbel"/>
              </a:rPr>
              <a:t>another</a:t>
            </a:r>
            <a:r>
              <a:rPr sz="3600" spc="10" dirty="0">
                <a:latin typeface="Corbel"/>
                <a:cs typeface="Corbel"/>
              </a:rPr>
              <a:t> </a:t>
            </a:r>
            <a:r>
              <a:rPr sz="3600" dirty="0">
                <a:latin typeface="Corbel"/>
                <a:cs typeface="Corbel"/>
              </a:rPr>
              <a:t>adverb,</a:t>
            </a:r>
            <a:r>
              <a:rPr sz="3600" spc="-55" dirty="0">
                <a:latin typeface="Corbel"/>
                <a:cs typeface="Corbel"/>
              </a:rPr>
              <a:t> </a:t>
            </a:r>
            <a:r>
              <a:rPr sz="3600" spc="10" dirty="0">
                <a:latin typeface="Corbel"/>
                <a:cs typeface="Corbel"/>
              </a:rPr>
              <a:t>or</a:t>
            </a:r>
            <a:r>
              <a:rPr sz="3600" spc="-25" dirty="0">
                <a:latin typeface="Corbel"/>
                <a:cs typeface="Corbel"/>
              </a:rPr>
              <a:t> </a:t>
            </a:r>
            <a:r>
              <a:rPr sz="3600" dirty="0">
                <a:latin typeface="Corbel"/>
                <a:cs typeface="Corbel"/>
              </a:rPr>
              <a:t>even </a:t>
            </a:r>
            <a:r>
              <a:rPr sz="3600" spc="-710" dirty="0">
                <a:latin typeface="Corbel"/>
                <a:cs typeface="Corbel"/>
              </a:rPr>
              <a:t> </a:t>
            </a:r>
            <a:r>
              <a:rPr sz="3600" dirty="0">
                <a:latin typeface="Corbel"/>
                <a:cs typeface="Corbel"/>
              </a:rPr>
              <a:t>the</a:t>
            </a:r>
            <a:r>
              <a:rPr sz="3600" spc="-35" dirty="0">
                <a:latin typeface="Corbel"/>
                <a:cs typeface="Corbel"/>
              </a:rPr>
              <a:t> </a:t>
            </a:r>
            <a:r>
              <a:rPr sz="3600" spc="-5" dirty="0">
                <a:latin typeface="Corbel"/>
                <a:cs typeface="Corbel"/>
              </a:rPr>
              <a:t>entire</a:t>
            </a:r>
            <a:r>
              <a:rPr sz="3600" spc="5" dirty="0">
                <a:latin typeface="Corbel"/>
                <a:cs typeface="Corbel"/>
              </a:rPr>
              <a:t> </a:t>
            </a:r>
            <a:r>
              <a:rPr sz="3600" spc="-10" dirty="0">
                <a:latin typeface="Corbel"/>
                <a:cs typeface="Corbel"/>
              </a:rPr>
              <a:t>sentence.</a:t>
            </a:r>
            <a:endParaRPr sz="3600">
              <a:latin typeface="Corbel"/>
              <a:cs typeface="Corbel"/>
            </a:endParaRPr>
          </a:p>
          <a:p>
            <a:pPr marL="149225" marR="669925" indent="-137160" algn="just">
              <a:lnSpc>
                <a:spcPct val="80000"/>
              </a:lnSpc>
              <a:spcBef>
                <a:spcPts val="1000"/>
              </a:spcBef>
              <a:buSzPct val="76388"/>
              <a:buChar char="•"/>
              <a:tabLst>
                <a:tab pos="175895" algn="l"/>
              </a:tabLst>
            </a:pPr>
            <a:r>
              <a:rPr sz="3600" dirty="0">
                <a:latin typeface="Corbel"/>
                <a:cs typeface="Corbel"/>
              </a:rPr>
              <a:t>The </a:t>
            </a:r>
            <a:r>
              <a:rPr sz="3600" spc="-5" dirty="0">
                <a:latin typeface="Corbel"/>
                <a:cs typeface="Corbel"/>
              </a:rPr>
              <a:t>word "adverb" </a:t>
            </a:r>
            <a:r>
              <a:rPr sz="3600" dirty="0">
                <a:latin typeface="Corbel"/>
                <a:cs typeface="Corbel"/>
              </a:rPr>
              <a:t>comes </a:t>
            </a:r>
            <a:r>
              <a:rPr sz="3600" spc="-5" dirty="0">
                <a:latin typeface="Corbel"/>
                <a:cs typeface="Corbel"/>
              </a:rPr>
              <a:t>for </a:t>
            </a:r>
            <a:r>
              <a:rPr sz="3600" dirty="0">
                <a:latin typeface="Corbel"/>
                <a:cs typeface="Corbel"/>
              </a:rPr>
              <a:t>the </a:t>
            </a:r>
            <a:r>
              <a:rPr sz="3600" spc="-710" dirty="0">
                <a:latin typeface="Corbel"/>
                <a:cs typeface="Corbel"/>
              </a:rPr>
              <a:t> </a:t>
            </a:r>
            <a:r>
              <a:rPr sz="3600" spc="-5" dirty="0">
                <a:latin typeface="Corbel"/>
                <a:cs typeface="Corbel"/>
              </a:rPr>
              <a:t>Latin </a:t>
            </a:r>
            <a:r>
              <a:rPr sz="3600" i="1" dirty="0">
                <a:latin typeface="Corbel"/>
                <a:cs typeface="Corbel"/>
              </a:rPr>
              <a:t>ad- </a:t>
            </a:r>
            <a:r>
              <a:rPr sz="3600" spc="-5" dirty="0">
                <a:latin typeface="Corbel"/>
                <a:cs typeface="Corbel"/>
              </a:rPr>
              <a:t>(in </a:t>
            </a:r>
            <a:r>
              <a:rPr sz="3600" spc="-10" dirty="0">
                <a:latin typeface="Corbel"/>
                <a:cs typeface="Corbel"/>
              </a:rPr>
              <a:t>addition) and </a:t>
            </a:r>
            <a:r>
              <a:rPr sz="3600" i="1" spc="-10" dirty="0">
                <a:latin typeface="Corbel"/>
                <a:cs typeface="Corbel"/>
              </a:rPr>
              <a:t>verbum </a:t>
            </a:r>
            <a:r>
              <a:rPr sz="3600" i="1" spc="-710" dirty="0">
                <a:latin typeface="Corbel"/>
                <a:cs typeface="Corbel"/>
              </a:rPr>
              <a:t> </a:t>
            </a:r>
            <a:r>
              <a:rPr sz="3600" spc="-5" dirty="0">
                <a:latin typeface="Corbel"/>
                <a:cs typeface="Corbel"/>
              </a:rPr>
              <a:t>(word).</a:t>
            </a:r>
            <a:endParaRPr sz="3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2028" y="1714285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561364" y="0"/>
                </a:lnTo>
              </a:path>
              <a:path w="1125220">
                <a:moveTo>
                  <a:pt x="563317" y="0"/>
                </a:moveTo>
                <a:lnTo>
                  <a:pt x="1124681" y="0"/>
                </a:lnTo>
              </a:path>
            </a:pathLst>
          </a:custGeom>
          <a:ln w="319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ts val="4210"/>
              </a:lnSpc>
              <a:spcBef>
                <a:spcPts val="725"/>
              </a:spcBef>
            </a:pPr>
            <a:r>
              <a:rPr spc="-5" dirty="0"/>
              <a:t>Are</a:t>
            </a:r>
            <a:r>
              <a:rPr spc="-30" dirty="0"/>
              <a:t> </a:t>
            </a:r>
            <a:r>
              <a:rPr dirty="0"/>
              <a:t>you</a:t>
            </a:r>
            <a:r>
              <a:rPr spc="15" dirty="0"/>
              <a:t> </a:t>
            </a:r>
            <a:r>
              <a:rPr spc="-10" dirty="0"/>
              <a:t>sure?</a:t>
            </a:r>
            <a:r>
              <a:rPr spc="15" dirty="0"/>
              <a:t> </a:t>
            </a:r>
            <a:r>
              <a:rPr spc="-5" dirty="0"/>
              <a:t>/</a:t>
            </a:r>
            <a:r>
              <a:rPr spc="-75" dirty="0"/>
              <a:t> </a:t>
            </a:r>
            <a:r>
              <a:rPr spc="-100" dirty="0"/>
              <a:t>Yes,</a:t>
            </a:r>
            <a:r>
              <a:rPr spc="10" dirty="0"/>
              <a:t> </a:t>
            </a:r>
            <a:r>
              <a:rPr spc="-5" dirty="0"/>
              <a:t>I'm</a:t>
            </a:r>
            <a:r>
              <a:rPr spc="-10" dirty="0"/>
              <a:t> </a:t>
            </a:r>
            <a:r>
              <a:rPr spc="-5" dirty="0"/>
              <a:t>_ </a:t>
            </a:r>
            <a:r>
              <a:rPr spc="-1100" dirty="0"/>
              <a:t> </a:t>
            </a:r>
            <a:r>
              <a:rPr spc="-5" dirty="0"/>
              <a:t>certain.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961" y="2414077"/>
            <a:ext cx="1546225" cy="12223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55"/>
              </a:spcBef>
              <a:buClr>
                <a:srgbClr val="000000"/>
              </a:buClr>
              <a:buSzPct val="80000"/>
              <a:buAutoNum type="alphaU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Nearly</a:t>
            </a:r>
            <a:endParaRPr sz="20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SzPct val="80000"/>
              <a:buAutoNum type="alphaUcPeriod"/>
              <a:tabLst>
                <a:tab pos="527685" algn="l"/>
                <a:tab pos="528320" algn="l"/>
              </a:tabLst>
            </a:pPr>
            <a:r>
              <a:rPr sz="2000" spc="-5" dirty="0">
                <a:solidFill>
                  <a:srgbClr val="333333"/>
                </a:solidFill>
                <a:latin typeface="Arial MT"/>
                <a:cs typeface="Arial MT"/>
              </a:rPr>
              <a:t>Quite</a:t>
            </a:r>
            <a:endParaRPr sz="20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SzPct val="80000"/>
              <a:buAutoNum type="alphaUcPeriod"/>
              <a:tabLst>
                <a:tab pos="527685" algn="l"/>
                <a:tab pos="528320" algn="l"/>
              </a:tabLst>
            </a:pPr>
            <a:r>
              <a:rPr sz="2000" spc="-5" dirty="0">
                <a:solidFill>
                  <a:srgbClr val="333333"/>
                </a:solidFill>
                <a:latin typeface="Arial MT"/>
                <a:cs typeface="Arial MT"/>
              </a:rPr>
              <a:t>i</a:t>
            </a:r>
            <a:r>
              <a:rPr sz="2000" spc="5" dirty="0">
                <a:solidFill>
                  <a:srgbClr val="333333"/>
                </a:solidFill>
                <a:latin typeface="Arial MT"/>
                <a:cs typeface="Arial MT"/>
              </a:rPr>
              <a:t>n</a:t>
            </a:r>
            <a:r>
              <a:rPr sz="2000" spc="-20" dirty="0">
                <a:solidFill>
                  <a:srgbClr val="333333"/>
                </a:solidFill>
                <a:latin typeface="Arial MT"/>
                <a:cs typeface="Arial MT"/>
              </a:rPr>
              <a:t>t</a:t>
            </a:r>
            <a:r>
              <a:rPr sz="2000" spc="5" dirty="0">
                <a:solidFill>
                  <a:srgbClr val="333333"/>
                </a:solidFill>
                <a:latin typeface="Arial MT"/>
                <a:cs typeface="Arial MT"/>
              </a:rPr>
              <a:t>en</a:t>
            </a: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s</a:t>
            </a:r>
            <a:r>
              <a:rPr sz="2000" spc="5" dirty="0">
                <a:solidFill>
                  <a:srgbClr val="333333"/>
                </a:solidFill>
                <a:latin typeface="Arial MT"/>
                <a:cs typeface="Arial MT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Arial MT"/>
                <a:cs typeface="Arial MT"/>
              </a:rPr>
              <a:t>l</a:t>
            </a: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342" y="1714285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561364" y="0"/>
                </a:lnTo>
              </a:path>
              <a:path w="1125220">
                <a:moveTo>
                  <a:pt x="563317" y="0"/>
                </a:moveTo>
                <a:lnTo>
                  <a:pt x="1124681" y="0"/>
                </a:lnTo>
              </a:path>
            </a:pathLst>
          </a:custGeom>
          <a:ln w="319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056" y="1109087"/>
            <a:ext cx="6875780" cy="11696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ts val="4210"/>
              </a:lnSpc>
              <a:spcBef>
                <a:spcPts val="725"/>
              </a:spcBef>
              <a:tabLst>
                <a:tab pos="2341880" algn="l"/>
              </a:tabLst>
            </a:pPr>
            <a:r>
              <a:rPr dirty="0"/>
              <a:t>It's</a:t>
            </a:r>
            <a:r>
              <a:rPr spc="-35" dirty="0"/>
              <a:t> </a:t>
            </a:r>
            <a:r>
              <a:rPr spc="-5" dirty="0"/>
              <a:t>_	</a:t>
            </a:r>
            <a:r>
              <a:rPr spc="-15" dirty="0"/>
              <a:t>cold</a:t>
            </a:r>
            <a:r>
              <a:rPr dirty="0"/>
              <a:t> </a:t>
            </a:r>
            <a:r>
              <a:rPr spc="-5" dirty="0"/>
              <a:t>outside.</a:t>
            </a:r>
            <a:r>
              <a:rPr spc="3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fact, </a:t>
            </a:r>
            <a:r>
              <a:rPr spc="-1095" dirty="0"/>
              <a:t> </a:t>
            </a:r>
            <a:r>
              <a:rPr spc="-5" dirty="0"/>
              <a:t>it's</a:t>
            </a:r>
            <a:r>
              <a:rPr dirty="0"/>
              <a:t> </a:t>
            </a:r>
            <a:r>
              <a:rPr spc="-10" dirty="0"/>
              <a:t>nearly</a:t>
            </a:r>
            <a:r>
              <a:rPr spc="5" dirty="0"/>
              <a:t> </a:t>
            </a:r>
            <a:r>
              <a:rPr spc="-5" dirty="0"/>
              <a:t>freezing.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961" y="2414077"/>
            <a:ext cx="1248410" cy="122999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55"/>
              </a:spcBef>
              <a:buClr>
                <a:srgbClr val="000000"/>
              </a:buClr>
              <a:buSzPct val="80000"/>
              <a:buAutoNum type="alphaUcPeriod"/>
              <a:tabLst>
                <a:tab pos="527685" algn="l"/>
                <a:tab pos="528320" algn="l"/>
              </a:tabLst>
            </a:pPr>
            <a:r>
              <a:rPr sz="2000" spc="-5" dirty="0">
                <a:solidFill>
                  <a:srgbClr val="333333"/>
                </a:solidFill>
                <a:latin typeface="Arial MT"/>
                <a:cs typeface="Arial MT"/>
              </a:rPr>
              <a:t>Quite</a:t>
            </a:r>
            <a:endParaRPr sz="20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SzPct val="80000"/>
              <a:buAutoNum type="alphaUcPeriod"/>
              <a:tabLst>
                <a:tab pos="527685" algn="l"/>
                <a:tab pos="528320" algn="l"/>
              </a:tabLst>
            </a:pPr>
            <a:r>
              <a:rPr sz="2000" spc="-5" dirty="0">
                <a:solidFill>
                  <a:srgbClr val="333333"/>
                </a:solidFill>
                <a:latin typeface="Arial MT"/>
                <a:cs typeface="Arial MT"/>
              </a:rPr>
              <a:t>R</a:t>
            </a:r>
            <a:r>
              <a:rPr sz="2000" spc="5" dirty="0">
                <a:solidFill>
                  <a:srgbClr val="333333"/>
                </a:solidFill>
                <a:latin typeface="Arial MT"/>
                <a:cs typeface="Arial MT"/>
              </a:rPr>
              <a:t>ea</a:t>
            </a:r>
            <a:r>
              <a:rPr sz="2000" spc="-5" dirty="0">
                <a:solidFill>
                  <a:srgbClr val="333333"/>
                </a:solidFill>
                <a:latin typeface="Arial MT"/>
                <a:cs typeface="Arial MT"/>
              </a:rPr>
              <a:t>ll</a:t>
            </a:r>
            <a:r>
              <a:rPr sz="2000" dirty="0">
                <a:solidFill>
                  <a:srgbClr val="333333"/>
                </a:solidFill>
                <a:latin typeface="Arial MT"/>
                <a:cs typeface="Arial MT"/>
              </a:rPr>
              <a:t>y</a:t>
            </a:r>
            <a:endParaRPr sz="20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SzPct val="80000"/>
              <a:buAutoNum type="alphaUcPeriod"/>
              <a:tabLst>
                <a:tab pos="527685" algn="l"/>
                <a:tab pos="528320" algn="l"/>
              </a:tabLst>
            </a:pPr>
            <a:r>
              <a:rPr sz="2000" spc="-5" dirty="0">
                <a:solidFill>
                  <a:srgbClr val="333333"/>
                </a:solidFill>
                <a:latin typeface="Arial MT"/>
                <a:cs typeface="Arial MT"/>
              </a:rPr>
              <a:t>fairly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01B9AC-80CE-A3E0-1536-C4EAABCFF236}"/>
              </a:ext>
            </a:extLst>
          </p:cNvPr>
          <p:cNvSpPr txBox="1"/>
          <p:nvPr/>
        </p:nvSpPr>
        <p:spPr>
          <a:xfrm>
            <a:off x="914400" y="220133"/>
            <a:ext cx="853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 </a:t>
            </a:r>
            <a:r>
              <a:rPr lang="en-US" sz="2400" b="1" dirty="0"/>
              <a:t>Circle the adjective or the adverb to complete each sentence.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7A93F-97F4-13C1-F725-16ACC4A99361}"/>
              </a:ext>
            </a:extLst>
          </p:cNvPr>
          <p:cNvSpPr txBox="1"/>
          <p:nvPr/>
        </p:nvSpPr>
        <p:spPr>
          <a:xfrm>
            <a:off x="609600" y="1318373"/>
            <a:ext cx="88392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My classmate is a _____ person. [ nice / nicely ] </a:t>
            </a:r>
          </a:p>
          <a:p>
            <a:r>
              <a:rPr lang="en-US" sz="2000" dirty="0"/>
              <a:t>2. I can speak Spanish very _____. [ good / well ]</a:t>
            </a:r>
          </a:p>
          <a:p>
            <a:r>
              <a:rPr lang="en-US" sz="2000" dirty="0"/>
              <a:t> 3. Katrina took a painting class, so she can paint _____ pictures. [ beautiful / beautifully ]</a:t>
            </a:r>
          </a:p>
          <a:p>
            <a:r>
              <a:rPr lang="en-US" sz="2000" dirty="0"/>
              <a:t> 4. Mr. Smith looked _____ at me when I arrived late. [ angry / angrily ]</a:t>
            </a:r>
          </a:p>
          <a:p>
            <a:r>
              <a:rPr lang="en-US" sz="2000" dirty="0"/>
              <a:t> 5. Of course, I was _____ when I got an A+ on the exam. [ happy / happily ] </a:t>
            </a:r>
          </a:p>
          <a:p>
            <a:r>
              <a:rPr lang="en-US" sz="2000" dirty="0"/>
              <a:t>6. The music is too _____. Please turn it down! [ loud / loudly ]</a:t>
            </a:r>
          </a:p>
          <a:p>
            <a:r>
              <a:rPr lang="en-US" sz="2000" dirty="0"/>
              <a:t> 7. My friends all tell me that I sing _____. [ bad / badly ]</a:t>
            </a:r>
          </a:p>
          <a:p>
            <a:r>
              <a:rPr lang="en-US" sz="2000" dirty="0"/>
              <a:t> 8. The thief _____ took the money and walked out the door. [ quiet / quietly ] </a:t>
            </a:r>
          </a:p>
          <a:p>
            <a:r>
              <a:rPr lang="en-US" sz="2000" dirty="0"/>
              <a:t>9. The cat waited _____ for the mouse to come out of the hole. [ silent / silently ]</a:t>
            </a:r>
          </a:p>
          <a:p>
            <a:r>
              <a:rPr lang="en-US" sz="2000" dirty="0"/>
              <a:t> 10. My cousin always walks very _____. [ quick / quickly ] </a:t>
            </a:r>
          </a:p>
          <a:p>
            <a:r>
              <a:rPr lang="en-US" sz="2000" dirty="0"/>
              <a:t>11. The work that my boss gave me was _____. [ easy / easily ]</a:t>
            </a:r>
          </a:p>
          <a:p>
            <a:r>
              <a:rPr lang="en-US" sz="2000" dirty="0"/>
              <a:t> 12. Thomas is very _____. He always helps me. [ kind / kindly ]</a:t>
            </a:r>
          </a:p>
          <a:p>
            <a:r>
              <a:rPr lang="en-US" sz="2000" dirty="0"/>
              <a:t> 13. The little boy _____ kept the cookie for himself. [ selfish / selfishly ] </a:t>
            </a:r>
          </a:p>
          <a:p>
            <a:r>
              <a:rPr lang="en-US" sz="2000" dirty="0"/>
              <a:t>14. The man _____ opened the door and looked inside. [ nervous / nervously ] </a:t>
            </a:r>
          </a:p>
          <a:p>
            <a:r>
              <a:rPr lang="en-US" sz="2000" dirty="0"/>
              <a:t>15. The fireman _____ rescued the people from the burning house. [ brave / bravely ] </a:t>
            </a:r>
          </a:p>
          <a:p>
            <a:r>
              <a:rPr lang="en-US" sz="2000" dirty="0"/>
              <a:t>16. I _____ offered to help my friend study for his exam. [ happy / happily ] </a:t>
            </a:r>
          </a:p>
          <a:p>
            <a:r>
              <a:rPr lang="en-US" sz="2000" dirty="0"/>
              <a:t>17. She is the most _____ person I know. [ polite / politely ]</a:t>
            </a:r>
          </a:p>
          <a:p>
            <a:r>
              <a:rPr lang="en-US" sz="2000" dirty="0"/>
              <a:t> 18. It was midnight, and I heard a _____ noise outside. [ strange / strangely ]</a:t>
            </a:r>
          </a:p>
        </p:txBody>
      </p:sp>
    </p:spTree>
    <p:extLst>
      <p:ext uri="{BB962C8B-B14F-4D97-AF65-F5344CB8AC3E}">
        <p14:creationId xmlns:p14="http://schemas.microsoft.com/office/powerpoint/2010/main" val="1079886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A99C0-B365-DEF7-9397-DF65F9E4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85800"/>
            <a:ext cx="762000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88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2611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0000"/>
                </a:solidFill>
                <a:latin typeface="Corbel"/>
                <a:cs typeface="Corbel"/>
              </a:rPr>
              <a:t>E-Resources</a:t>
            </a:r>
          </a:p>
        </p:txBody>
      </p:sp>
      <p:sp>
        <p:nvSpPr>
          <p:cNvPr id="3" name="object 3"/>
          <p:cNvSpPr/>
          <p:nvPr/>
        </p:nvSpPr>
        <p:spPr>
          <a:xfrm>
            <a:off x="633984" y="3886199"/>
            <a:ext cx="8792210" cy="3253740"/>
          </a:xfrm>
          <a:custGeom>
            <a:avLst/>
            <a:gdLst/>
            <a:ahLst/>
            <a:cxnLst/>
            <a:rect l="l" t="t" r="r" b="b"/>
            <a:pathLst>
              <a:path w="8792210" h="3253740">
                <a:moveTo>
                  <a:pt x="8788907" y="3253740"/>
                </a:moveTo>
                <a:lnTo>
                  <a:pt x="3047" y="3253740"/>
                </a:lnTo>
                <a:lnTo>
                  <a:pt x="0" y="3250692"/>
                </a:lnTo>
                <a:lnTo>
                  <a:pt x="0" y="0"/>
                </a:lnTo>
                <a:lnTo>
                  <a:pt x="13715" y="0"/>
                </a:lnTo>
                <a:lnTo>
                  <a:pt x="13715" y="3240024"/>
                </a:lnTo>
                <a:lnTo>
                  <a:pt x="6095" y="3240024"/>
                </a:lnTo>
                <a:lnTo>
                  <a:pt x="13715" y="3246120"/>
                </a:lnTo>
                <a:lnTo>
                  <a:pt x="8791956" y="3246120"/>
                </a:lnTo>
                <a:lnTo>
                  <a:pt x="8791956" y="3250692"/>
                </a:lnTo>
                <a:lnTo>
                  <a:pt x="8788907" y="325374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8778240" y="0"/>
                </a:lnTo>
                <a:lnTo>
                  <a:pt x="8791956" y="0"/>
                </a:lnTo>
                <a:lnTo>
                  <a:pt x="8791956" y="3240024"/>
                </a:lnTo>
                <a:lnTo>
                  <a:pt x="8784336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13715" y="3246120"/>
                </a:moveTo>
                <a:lnTo>
                  <a:pt x="6095" y="3240024"/>
                </a:lnTo>
                <a:lnTo>
                  <a:pt x="13715" y="3240024"/>
                </a:lnTo>
                <a:lnTo>
                  <a:pt x="13715" y="3246120"/>
                </a:lnTo>
                <a:close/>
              </a:path>
              <a:path w="8792210" h="3253740">
                <a:moveTo>
                  <a:pt x="8778240" y="3246120"/>
                </a:moveTo>
                <a:lnTo>
                  <a:pt x="13715" y="3246120"/>
                </a:lnTo>
                <a:lnTo>
                  <a:pt x="13715" y="3240024"/>
                </a:lnTo>
                <a:lnTo>
                  <a:pt x="8778240" y="3240024"/>
                </a:lnTo>
                <a:lnTo>
                  <a:pt x="8778240" y="3246120"/>
                </a:lnTo>
                <a:close/>
              </a:path>
              <a:path w="8792210" h="3253740">
                <a:moveTo>
                  <a:pt x="8791956" y="3246120"/>
                </a:moveTo>
                <a:lnTo>
                  <a:pt x="8778240" y="3246120"/>
                </a:lnTo>
                <a:lnTo>
                  <a:pt x="8784336" y="3240024"/>
                </a:lnTo>
                <a:lnTo>
                  <a:pt x="8791956" y="3240024"/>
                </a:lnTo>
                <a:lnTo>
                  <a:pt x="8791956" y="324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8997" y="2405071"/>
            <a:ext cx="6672580" cy="19050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49860" indent="-137795">
              <a:lnSpc>
                <a:spcPct val="100000"/>
              </a:lnSpc>
              <a:spcBef>
                <a:spcPts val="855"/>
              </a:spcBef>
              <a:buSzPct val="80000"/>
              <a:buChar char="•"/>
              <a:tabLst>
                <a:tab pos="150495" algn="l"/>
              </a:tabLst>
            </a:pPr>
            <a:r>
              <a:rPr sz="2000" dirty="0">
                <a:latin typeface="Corbel"/>
                <a:cs typeface="Corbel"/>
              </a:rPr>
              <a:t>Online</a:t>
            </a:r>
            <a:r>
              <a:rPr sz="2000" spc="-7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Resources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55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5" dirty="0">
                <a:latin typeface="Corbel"/>
                <a:cs typeface="Corbel"/>
              </a:rPr>
              <a:t>Purdue</a:t>
            </a:r>
            <a:r>
              <a:rPr sz="2000" spc="-8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OWL:</a:t>
            </a:r>
            <a:r>
              <a:rPr sz="2000" spc="-9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Adjective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or</a:t>
            </a:r>
            <a:r>
              <a:rPr sz="2000" spc="-9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Adverb</a:t>
            </a:r>
            <a:endParaRPr sz="20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765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5" dirty="0">
                <a:latin typeface="Corbel"/>
                <a:cs typeface="Corbel"/>
              </a:rPr>
              <a:t>Purdue</a:t>
            </a:r>
            <a:r>
              <a:rPr sz="2000" spc="-7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OWL: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How </a:t>
            </a:r>
            <a:r>
              <a:rPr sz="2000" spc="-10" dirty="0">
                <a:latin typeface="Corbel"/>
                <a:cs typeface="Corbel"/>
              </a:rPr>
              <a:t>to</a:t>
            </a:r>
            <a:r>
              <a:rPr sz="2000" spc="-7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Use</a:t>
            </a:r>
            <a:r>
              <a:rPr sz="2000" spc="-9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Adjectives</a:t>
            </a:r>
            <a:r>
              <a:rPr sz="2000" spc="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14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Adverbs</a:t>
            </a:r>
            <a:endParaRPr sz="2000">
              <a:latin typeface="Corbel"/>
              <a:cs typeface="Corbel"/>
            </a:endParaRPr>
          </a:p>
          <a:p>
            <a:pPr marL="149860" marR="5080" indent="-137795">
              <a:lnSpc>
                <a:spcPts val="2160"/>
              </a:lnSpc>
              <a:spcBef>
                <a:spcPts val="1030"/>
              </a:spcBef>
              <a:buSzPct val="80000"/>
              <a:buChar char="•"/>
              <a:tabLst>
                <a:tab pos="150495" algn="l"/>
              </a:tabLst>
            </a:pPr>
            <a:r>
              <a:rPr sz="2000" spc="-5" dirty="0">
                <a:latin typeface="Corbel"/>
                <a:cs typeface="Corbel"/>
              </a:rPr>
              <a:t>Adjectives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14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Adverbs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Grammarly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Handbook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|</a:t>
            </a:r>
            <a:r>
              <a:rPr sz="2000" spc="-114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Adjectives</a:t>
            </a:r>
            <a:r>
              <a:rPr sz="2000" spc="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Adverbs</a:t>
            </a:r>
            <a:r>
              <a:rPr sz="2000" spc="-5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Grammar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Rules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>
                <a:solidFill>
                  <a:srgbClr val="FF0000"/>
                </a:solidFill>
                <a:latin typeface="Corbel"/>
                <a:cs typeface="Corbel"/>
              </a:rPr>
              <a:t>Adverbs </a:t>
            </a:r>
            <a:r>
              <a:rPr spc="-10" dirty="0">
                <a:solidFill>
                  <a:srgbClr val="FF0000"/>
                </a:solidFill>
                <a:latin typeface="Corbel"/>
                <a:cs typeface="Corbel"/>
              </a:rPr>
              <a:t>usually </a:t>
            </a:r>
            <a:r>
              <a:rPr spc="-5" dirty="0">
                <a:solidFill>
                  <a:srgbClr val="FF0000"/>
                </a:solidFill>
                <a:latin typeface="Corbel"/>
                <a:cs typeface="Corbel"/>
              </a:rPr>
              <a:t>answer the </a:t>
            </a:r>
            <a:r>
              <a:rPr spc="-79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FF0000"/>
                </a:solidFill>
                <a:latin typeface="Corbel"/>
                <a:cs typeface="Corbel"/>
              </a:rPr>
              <a:t>following</a:t>
            </a:r>
          </a:p>
        </p:txBody>
      </p:sp>
      <p:sp>
        <p:nvSpPr>
          <p:cNvPr id="3" name="object 3"/>
          <p:cNvSpPr/>
          <p:nvPr/>
        </p:nvSpPr>
        <p:spPr>
          <a:xfrm>
            <a:off x="4803647" y="2788919"/>
            <a:ext cx="759460" cy="18415"/>
          </a:xfrm>
          <a:custGeom>
            <a:avLst/>
            <a:gdLst/>
            <a:ahLst/>
            <a:cxnLst/>
            <a:rect l="l" t="t" r="r" b="b"/>
            <a:pathLst>
              <a:path w="759460" h="18414">
                <a:moveTo>
                  <a:pt x="758951" y="18288"/>
                </a:moveTo>
                <a:lnTo>
                  <a:pt x="0" y="18288"/>
                </a:lnTo>
                <a:lnTo>
                  <a:pt x="0" y="0"/>
                </a:lnTo>
                <a:lnTo>
                  <a:pt x="758951" y="0"/>
                </a:lnTo>
                <a:lnTo>
                  <a:pt x="758951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9635" y="3183635"/>
            <a:ext cx="1275715" cy="18415"/>
          </a:xfrm>
          <a:custGeom>
            <a:avLst/>
            <a:gdLst/>
            <a:ahLst/>
            <a:cxnLst/>
            <a:rect l="l" t="t" r="r" b="b"/>
            <a:pathLst>
              <a:path w="1275715" h="18414">
                <a:moveTo>
                  <a:pt x="1275587" y="18288"/>
                </a:moveTo>
                <a:lnTo>
                  <a:pt x="0" y="18288"/>
                </a:lnTo>
                <a:lnTo>
                  <a:pt x="0" y="0"/>
                </a:lnTo>
                <a:lnTo>
                  <a:pt x="1275587" y="0"/>
                </a:lnTo>
                <a:lnTo>
                  <a:pt x="1275587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6564" y="3576827"/>
            <a:ext cx="806450" cy="18415"/>
          </a:xfrm>
          <a:custGeom>
            <a:avLst/>
            <a:gdLst/>
            <a:ahLst/>
            <a:cxnLst/>
            <a:rect l="l" t="t" r="r" b="b"/>
            <a:pathLst>
              <a:path w="806450" h="18414">
                <a:moveTo>
                  <a:pt x="806196" y="18288"/>
                </a:moveTo>
                <a:lnTo>
                  <a:pt x="0" y="18288"/>
                </a:lnTo>
                <a:lnTo>
                  <a:pt x="0" y="0"/>
                </a:lnTo>
                <a:lnTo>
                  <a:pt x="806196" y="0"/>
                </a:lnTo>
                <a:lnTo>
                  <a:pt x="806196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457200"/>
            <a:ext cx="1676400" cy="67970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8" name="object 8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3984" y="3886199"/>
              <a:ext cx="8792210" cy="3254375"/>
            </a:xfrm>
            <a:custGeom>
              <a:avLst/>
              <a:gdLst/>
              <a:ahLst/>
              <a:cxnLst/>
              <a:rect l="l" t="t" r="r" b="b"/>
              <a:pathLst>
                <a:path w="8792210" h="3254375">
                  <a:moveTo>
                    <a:pt x="5958827" y="1798320"/>
                  </a:moveTo>
                  <a:lnTo>
                    <a:pt x="5394960" y="1798320"/>
                  </a:lnTo>
                  <a:lnTo>
                    <a:pt x="5394960" y="1816608"/>
                  </a:lnTo>
                  <a:lnTo>
                    <a:pt x="5958827" y="1816608"/>
                  </a:lnTo>
                  <a:lnTo>
                    <a:pt x="5958827" y="1798320"/>
                  </a:lnTo>
                  <a:close/>
                </a:path>
                <a:path w="8792210" h="3254375">
                  <a:moveTo>
                    <a:pt x="6033516" y="83820"/>
                  </a:moveTo>
                  <a:lnTo>
                    <a:pt x="4536948" y="83820"/>
                  </a:lnTo>
                  <a:lnTo>
                    <a:pt x="4536948" y="102120"/>
                  </a:lnTo>
                  <a:lnTo>
                    <a:pt x="6033516" y="102120"/>
                  </a:lnTo>
                  <a:lnTo>
                    <a:pt x="6033516" y="83820"/>
                  </a:lnTo>
                  <a:close/>
                </a:path>
                <a:path w="8792210" h="3254375">
                  <a:moveTo>
                    <a:pt x="6425171" y="1405140"/>
                  </a:moveTo>
                  <a:lnTo>
                    <a:pt x="5641848" y="1405140"/>
                  </a:lnTo>
                  <a:lnTo>
                    <a:pt x="5641848" y="1423428"/>
                  </a:lnTo>
                  <a:lnTo>
                    <a:pt x="6425171" y="1423428"/>
                  </a:lnTo>
                  <a:lnTo>
                    <a:pt x="6425171" y="1405140"/>
                  </a:lnTo>
                  <a:close/>
                </a:path>
                <a:path w="8792210" h="3254375">
                  <a:moveTo>
                    <a:pt x="8791956" y="0"/>
                  </a:moveTo>
                  <a:lnTo>
                    <a:pt x="8778240" y="0"/>
                  </a:lnTo>
                  <a:lnTo>
                    <a:pt x="8778240" y="3240036"/>
                  </a:lnTo>
                  <a:lnTo>
                    <a:pt x="13703" y="3240036"/>
                  </a:lnTo>
                  <a:lnTo>
                    <a:pt x="13703" y="0"/>
                  </a:lnTo>
                  <a:lnTo>
                    <a:pt x="0" y="0"/>
                  </a:lnTo>
                  <a:lnTo>
                    <a:pt x="0" y="3250704"/>
                  </a:lnTo>
                  <a:lnTo>
                    <a:pt x="3035" y="3253752"/>
                  </a:lnTo>
                  <a:lnTo>
                    <a:pt x="8788895" y="3253752"/>
                  </a:lnTo>
                  <a:lnTo>
                    <a:pt x="8791956" y="3250704"/>
                  </a:lnTo>
                  <a:lnTo>
                    <a:pt x="8791956" y="3246120"/>
                  </a:lnTo>
                  <a:lnTo>
                    <a:pt x="8791956" y="3240036"/>
                  </a:lnTo>
                  <a:lnTo>
                    <a:pt x="8791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93929" y="2430252"/>
            <a:ext cx="6577330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95"/>
              </a:spcBef>
              <a:buClr>
                <a:srgbClr val="D3E170"/>
              </a:buClr>
              <a:buSzPct val="80000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500" spc="-5" dirty="0">
                <a:latin typeface="Corbel"/>
                <a:cs typeface="Corbel"/>
              </a:rPr>
              <a:t>Where?</a:t>
            </a:r>
            <a:r>
              <a:rPr sz="2500" spc="-25" dirty="0">
                <a:latin typeface="Corbel"/>
                <a:cs typeface="Corbel"/>
              </a:rPr>
              <a:t> </a:t>
            </a:r>
            <a:r>
              <a:rPr sz="2500" b="1" spc="-10" dirty="0">
                <a:latin typeface="Corbel"/>
                <a:cs typeface="Corbel"/>
              </a:rPr>
              <a:t>Home</a:t>
            </a:r>
            <a:r>
              <a:rPr sz="2500" spc="-10" dirty="0">
                <a:latin typeface="Corbel"/>
                <a:cs typeface="Corbel"/>
              </a:rPr>
              <a:t>.</a:t>
            </a:r>
            <a:r>
              <a:rPr sz="2500" spc="25" dirty="0">
                <a:latin typeface="Corbel"/>
                <a:cs typeface="Corbel"/>
              </a:rPr>
              <a:t> </a:t>
            </a:r>
            <a:r>
              <a:rPr sz="2500" spc="-15" dirty="0">
                <a:latin typeface="Corbel"/>
                <a:cs typeface="Corbel"/>
              </a:rPr>
              <a:t>("I</a:t>
            </a:r>
            <a:r>
              <a:rPr sz="2500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went</a:t>
            </a:r>
            <a:r>
              <a:rPr sz="2500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home.")</a:t>
            </a:r>
            <a:endParaRPr sz="2500">
              <a:latin typeface="Corbel"/>
              <a:cs typeface="Corbel"/>
            </a:endParaRPr>
          </a:p>
          <a:p>
            <a:pPr marL="286385" indent="-274320">
              <a:lnSpc>
                <a:spcPct val="100000"/>
              </a:lnSpc>
              <a:spcBef>
                <a:spcPts val="110"/>
              </a:spcBef>
              <a:buClr>
                <a:srgbClr val="D3E170"/>
              </a:buClr>
              <a:buSzPct val="80000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500" spc="-5" dirty="0">
                <a:latin typeface="Corbel"/>
                <a:cs typeface="Corbel"/>
              </a:rPr>
              <a:t>When?</a:t>
            </a:r>
            <a:r>
              <a:rPr sz="2500" spc="-30" dirty="0">
                <a:latin typeface="Corbel"/>
                <a:cs typeface="Corbel"/>
              </a:rPr>
              <a:t> </a:t>
            </a:r>
            <a:r>
              <a:rPr sz="2500" b="1" spc="-25" dirty="0">
                <a:latin typeface="Corbel"/>
                <a:cs typeface="Corbel"/>
              </a:rPr>
              <a:t>Yesterday</a:t>
            </a:r>
            <a:r>
              <a:rPr sz="2500" spc="-25" dirty="0">
                <a:latin typeface="Corbel"/>
                <a:cs typeface="Corbel"/>
              </a:rPr>
              <a:t>.</a:t>
            </a:r>
            <a:r>
              <a:rPr sz="2500" spc="35" dirty="0">
                <a:latin typeface="Corbel"/>
                <a:cs typeface="Corbel"/>
              </a:rPr>
              <a:t> </a:t>
            </a:r>
            <a:r>
              <a:rPr sz="2500" spc="-35" dirty="0">
                <a:latin typeface="Corbel"/>
                <a:cs typeface="Corbel"/>
              </a:rPr>
              <a:t>("We</a:t>
            </a:r>
            <a:r>
              <a:rPr sz="2500" spc="20" dirty="0">
                <a:latin typeface="Corbel"/>
                <a:cs typeface="Corbel"/>
              </a:rPr>
              <a:t> </a:t>
            </a:r>
            <a:r>
              <a:rPr sz="2500" spc="-10" dirty="0">
                <a:latin typeface="Corbel"/>
                <a:cs typeface="Corbel"/>
              </a:rPr>
              <a:t>met</a:t>
            </a:r>
            <a:r>
              <a:rPr sz="2500" spc="30" dirty="0">
                <a:latin typeface="Corbel"/>
                <a:cs typeface="Corbel"/>
              </a:rPr>
              <a:t> </a:t>
            </a:r>
            <a:r>
              <a:rPr sz="2500" spc="-15" dirty="0">
                <a:latin typeface="Corbel"/>
                <a:cs typeface="Corbel"/>
              </a:rPr>
              <a:t>yesterday.")</a:t>
            </a:r>
            <a:endParaRPr sz="2500">
              <a:latin typeface="Corbel"/>
              <a:cs typeface="Corbel"/>
            </a:endParaRPr>
          </a:p>
          <a:p>
            <a:pPr marL="286385" indent="-274320">
              <a:lnSpc>
                <a:spcPct val="100000"/>
              </a:lnSpc>
              <a:spcBef>
                <a:spcPts val="95"/>
              </a:spcBef>
              <a:buClr>
                <a:srgbClr val="D3E170"/>
              </a:buClr>
              <a:buSzPct val="80000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500" spc="-20" dirty="0">
                <a:latin typeface="Corbel"/>
                <a:cs typeface="Corbel"/>
              </a:rPr>
              <a:t>How?</a:t>
            </a:r>
            <a:r>
              <a:rPr sz="2500" spc="-15" dirty="0">
                <a:latin typeface="Corbel"/>
                <a:cs typeface="Corbel"/>
              </a:rPr>
              <a:t> </a:t>
            </a:r>
            <a:r>
              <a:rPr sz="2500" b="1" spc="-5" dirty="0">
                <a:latin typeface="Corbel"/>
                <a:cs typeface="Corbel"/>
              </a:rPr>
              <a:t>Slowly</a:t>
            </a:r>
            <a:r>
              <a:rPr sz="2500" spc="-5" dirty="0">
                <a:latin typeface="Corbel"/>
                <a:cs typeface="Corbel"/>
              </a:rPr>
              <a:t>.</a:t>
            </a:r>
            <a:r>
              <a:rPr sz="2500" spc="-15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("The</a:t>
            </a:r>
            <a:r>
              <a:rPr sz="2500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turtle</a:t>
            </a:r>
            <a:r>
              <a:rPr sz="2500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moves</a:t>
            </a:r>
            <a:r>
              <a:rPr sz="2500" spc="10" dirty="0">
                <a:latin typeface="Corbel"/>
                <a:cs typeface="Corbel"/>
              </a:rPr>
              <a:t> </a:t>
            </a:r>
            <a:r>
              <a:rPr sz="2500" spc="-20" dirty="0">
                <a:latin typeface="Corbel"/>
                <a:cs typeface="Corbel"/>
              </a:rPr>
              <a:t>slowly.")</a:t>
            </a:r>
            <a:endParaRPr sz="2500">
              <a:latin typeface="Corbel"/>
              <a:cs typeface="Corbel"/>
            </a:endParaRPr>
          </a:p>
          <a:p>
            <a:pPr marL="286385" marR="277495" indent="-274320">
              <a:lnSpc>
                <a:spcPct val="70000"/>
              </a:lnSpc>
              <a:spcBef>
                <a:spcPts val="994"/>
              </a:spcBef>
              <a:buClr>
                <a:srgbClr val="D3E170"/>
              </a:buClr>
              <a:buSzPct val="80000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500" spc="-5" dirty="0">
                <a:latin typeface="Corbel"/>
                <a:cs typeface="Corbel"/>
              </a:rPr>
              <a:t>How</a:t>
            </a:r>
            <a:r>
              <a:rPr sz="2500" spc="-15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often?</a:t>
            </a:r>
            <a:r>
              <a:rPr sz="2500" spc="-20" dirty="0">
                <a:latin typeface="Corbel"/>
                <a:cs typeface="Corbel"/>
              </a:rPr>
              <a:t> </a:t>
            </a:r>
            <a:r>
              <a:rPr sz="2500" b="1" spc="-5" dirty="0">
                <a:latin typeface="Corbel"/>
                <a:cs typeface="Corbel"/>
              </a:rPr>
              <a:t>Sometimes</a:t>
            </a:r>
            <a:r>
              <a:rPr sz="2500" spc="-5" dirty="0">
                <a:latin typeface="Corbel"/>
                <a:cs typeface="Corbel"/>
              </a:rPr>
              <a:t>.</a:t>
            </a:r>
            <a:r>
              <a:rPr sz="2500" spc="25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("Sometimes</a:t>
            </a:r>
            <a:r>
              <a:rPr sz="2500" spc="25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it</a:t>
            </a:r>
            <a:r>
              <a:rPr sz="2500" spc="-30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stops </a:t>
            </a:r>
            <a:r>
              <a:rPr sz="2500" spc="-484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responding.")</a:t>
            </a:r>
            <a:endParaRPr sz="2500">
              <a:latin typeface="Corbel"/>
              <a:cs typeface="Corbel"/>
            </a:endParaRPr>
          </a:p>
          <a:p>
            <a:pPr marL="286385" marR="45720" indent="-274320">
              <a:lnSpc>
                <a:spcPct val="70000"/>
              </a:lnSpc>
              <a:spcBef>
                <a:spcPts val="1010"/>
              </a:spcBef>
              <a:buClr>
                <a:srgbClr val="D3E170"/>
              </a:buClr>
              <a:buSzPct val="80000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500" spc="-5" dirty="0">
                <a:latin typeface="Corbel"/>
                <a:cs typeface="Corbel"/>
              </a:rPr>
              <a:t>How</a:t>
            </a:r>
            <a:r>
              <a:rPr sz="2500" spc="-15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long?</a:t>
            </a:r>
            <a:r>
              <a:rPr sz="2500" dirty="0">
                <a:latin typeface="Corbel"/>
                <a:cs typeface="Corbel"/>
              </a:rPr>
              <a:t> </a:t>
            </a:r>
            <a:r>
              <a:rPr sz="2500" b="1" spc="-20" dirty="0">
                <a:latin typeface="Corbel"/>
                <a:cs typeface="Corbel"/>
              </a:rPr>
              <a:t>Temporarily</a:t>
            </a:r>
            <a:r>
              <a:rPr sz="2500" spc="-20" dirty="0">
                <a:latin typeface="Corbel"/>
                <a:cs typeface="Corbel"/>
              </a:rPr>
              <a:t>.</a:t>
            </a:r>
            <a:r>
              <a:rPr sz="2500" spc="10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("She</a:t>
            </a:r>
            <a:r>
              <a:rPr sz="2500" spc="-25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is</a:t>
            </a:r>
            <a:r>
              <a:rPr sz="2500" spc="10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staying with</a:t>
            </a:r>
            <a:r>
              <a:rPr sz="2500" spc="-10" dirty="0">
                <a:latin typeface="Corbel"/>
                <a:cs typeface="Corbel"/>
              </a:rPr>
              <a:t> </a:t>
            </a:r>
            <a:r>
              <a:rPr sz="2500" dirty="0">
                <a:latin typeface="Corbel"/>
                <a:cs typeface="Corbel"/>
              </a:rPr>
              <a:t>us </a:t>
            </a:r>
            <a:r>
              <a:rPr sz="2500" spc="-484" dirty="0">
                <a:latin typeface="Corbel"/>
                <a:cs typeface="Corbel"/>
              </a:rPr>
              <a:t> </a:t>
            </a:r>
            <a:r>
              <a:rPr sz="2500" spc="-15" dirty="0">
                <a:latin typeface="Corbel"/>
                <a:cs typeface="Corbel"/>
              </a:rPr>
              <a:t>temporarily.")</a:t>
            </a:r>
            <a:endParaRPr sz="2500">
              <a:latin typeface="Corbel"/>
              <a:cs typeface="Corbel"/>
            </a:endParaRPr>
          </a:p>
          <a:p>
            <a:pPr marL="286385" indent="-274320">
              <a:lnSpc>
                <a:spcPct val="100000"/>
              </a:lnSpc>
              <a:spcBef>
                <a:spcPts val="95"/>
              </a:spcBef>
              <a:buClr>
                <a:srgbClr val="D3E170"/>
              </a:buClr>
              <a:buSzPct val="80000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500" spc="-5" dirty="0">
                <a:latin typeface="Corbel"/>
                <a:cs typeface="Corbel"/>
              </a:rPr>
              <a:t>How</a:t>
            </a:r>
            <a:r>
              <a:rPr sz="2500" spc="-10" dirty="0">
                <a:latin typeface="Corbel"/>
                <a:cs typeface="Corbel"/>
              </a:rPr>
              <a:t> </a:t>
            </a:r>
            <a:r>
              <a:rPr sz="2500" spc="-20" dirty="0">
                <a:latin typeface="Corbel"/>
                <a:cs typeface="Corbel"/>
              </a:rPr>
              <a:t>likely?</a:t>
            </a:r>
            <a:r>
              <a:rPr sz="2500" spc="-5" dirty="0">
                <a:latin typeface="Corbel"/>
                <a:cs typeface="Corbel"/>
              </a:rPr>
              <a:t> </a:t>
            </a:r>
            <a:r>
              <a:rPr sz="2500" b="1" spc="-5" dirty="0">
                <a:latin typeface="Corbel"/>
                <a:cs typeface="Corbel"/>
              </a:rPr>
              <a:t>Surely</a:t>
            </a:r>
            <a:r>
              <a:rPr sz="2500" spc="-5" dirty="0">
                <a:latin typeface="Corbel"/>
                <a:cs typeface="Corbel"/>
              </a:rPr>
              <a:t>.</a:t>
            </a:r>
            <a:r>
              <a:rPr sz="2500" spc="-15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("Our</a:t>
            </a:r>
            <a:r>
              <a:rPr sz="2500" spc="10" dirty="0">
                <a:latin typeface="Corbel"/>
                <a:cs typeface="Corbel"/>
              </a:rPr>
              <a:t> </a:t>
            </a:r>
            <a:r>
              <a:rPr sz="2500" dirty="0">
                <a:latin typeface="Corbel"/>
                <a:cs typeface="Corbel"/>
              </a:rPr>
              <a:t>team </a:t>
            </a:r>
            <a:r>
              <a:rPr sz="2500" spc="-10" dirty="0">
                <a:latin typeface="Corbel"/>
                <a:cs typeface="Corbel"/>
              </a:rPr>
              <a:t>will </a:t>
            </a:r>
            <a:r>
              <a:rPr sz="2500" dirty="0">
                <a:latin typeface="Corbel"/>
                <a:cs typeface="Corbel"/>
              </a:rPr>
              <a:t>surely</a:t>
            </a:r>
            <a:r>
              <a:rPr sz="2500" spc="-10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win!")</a:t>
            </a:r>
            <a:endParaRPr sz="2500">
              <a:latin typeface="Corbel"/>
              <a:cs typeface="Corbel"/>
            </a:endParaRPr>
          </a:p>
          <a:p>
            <a:pPr marL="286385" indent="-274320">
              <a:lnSpc>
                <a:spcPct val="100000"/>
              </a:lnSpc>
              <a:spcBef>
                <a:spcPts val="95"/>
              </a:spcBef>
              <a:buClr>
                <a:srgbClr val="D3E170"/>
              </a:buClr>
              <a:buSzPct val="80000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500" spc="-85" dirty="0">
                <a:latin typeface="Corbel"/>
                <a:cs typeface="Corbel"/>
              </a:rPr>
              <a:t>To</a:t>
            </a:r>
            <a:r>
              <a:rPr sz="2500" spc="10" dirty="0">
                <a:latin typeface="Corbel"/>
                <a:cs typeface="Corbel"/>
              </a:rPr>
              <a:t> </a:t>
            </a:r>
            <a:r>
              <a:rPr sz="2500" spc="-10" dirty="0">
                <a:latin typeface="Corbel"/>
                <a:cs typeface="Corbel"/>
              </a:rPr>
              <a:t>what</a:t>
            </a:r>
            <a:r>
              <a:rPr sz="2500" spc="-25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degree?</a:t>
            </a:r>
            <a:r>
              <a:rPr sz="2500" spc="15" dirty="0">
                <a:latin typeface="Corbel"/>
                <a:cs typeface="Corbel"/>
              </a:rPr>
              <a:t> </a:t>
            </a:r>
            <a:r>
              <a:rPr sz="2500" b="1" spc="-30" dirty="0">
                <a:latin typeface="Corbel"/>
                <a:cs typeface="Corbel"/>
              </a:rPr>
              <a:t>Very</a:t>
            </a:r>
            <a:r>
              <a:rPr sz="2500" spc="-30" dirty="0">
                <a:latin typeface="Corbel"/>
                <a:cs typeface="Corbel"/>
              </a:rPr>
              <a:t>.</a:t>
            </a:r>
            <a:r>
              <a:rPr sz="2500" spc="5" dirty="0">
                <a:latin typeface="Corbel"/>
                <a:cs typeface="Corbel"/>
              </a:rPr>
              <a:t> </a:t>
            </a:r>
            <a:r>
              <a:rPr sz="2500" spc="-10" dirty="0">
                <a:latin typeface="Corbel"/>
                <a:cs typeface="Corbel"/>
              </a:rPr>
              <a:t>("She</a:t>
            </a:r>
            <a:r>
              <a:rPr sz="2500" dirty="0">
                <a:latin typeface="Corbel"/>
                <a:cs typeface="Corbel"/>
              </a:rPr>
              <a:t> was</a:t>
            </a:r>
            <a:r>
              <a:rPr sz="2500" spc="-20" dirty="0">
                <a:latin typeface="Corbel"/>
                <a:cs typeface="Corbel"/>
              </a:rPr>
              <a:t> </a:t>
            </a:r>
            <a:r>
              <a:rPr sz="2500" dirty="0">
                <a:latin typeface="Corbel"/>
                <a:cs typeface="Corbel"/>
              </a:rPr>
              <a:t>very</a:t>
            </a:r>
            <a:r>
              <a:rPr sz="2500" spc="-10" dirty="0">
                <a:latin typeface="Corbel"/>
                <a:cs typeface="Corbel"/>
              </a:rPr>
              <a:t> </a:t>
            </a:r>
            <a:r>
              <a:rPr sz="2500" spc="-5" dirty="0">
                <a:latin typeface="Corbel"/>
                <a:cs typeface="Corbel"/>
              </a:rPr>
              <a:t>pleased.")</a:t>
            </a:r>
            <a:endParaRPr sz="25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3620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  <a:latin typeface="Corbel"/>
                <a:cs typeface="Corbel"/>
              </a:rPr>
              <a:t>Adverb</a:t>
            </a:r>
            <a:r>
              <a:rPr spc="-7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pc="-5" dirty="0">
                <a:solidFill>
                  <a:srgbClr val="FF0000"/>
                </a:solidFill>
                <a:latin typeface="Corbel"/>
                <a:cs typeface="Corbel"/>
              </a:rPr>
              <a:t>describes</a:t>
            </a:r>
          </a:p>
        </p:txBody>
      </p:sp>
      <p:sp>
        <p:nvSpPr>
          <p:cNvPr id="3" name="object 3"/>
          <p:cNvSpPr/>
          <p:nvPr/>
        </p:nvSpPr>
        <p:spPr>
          <a:xfrm>
            <a:off x="2231136" y="3212592"/>
            <a:ext cx="658495" cy="21590"/>
          </a:xfrm>
          <a:custGeom>
            <a:avLst/>
            <a:gdLst/>
            <a:ahLst/>
            <a:cxnLst/>
            <a:rect l="l" t="t" r="r" b="b"/>
            <a:pathLst>
              <a:path w="658494" h="21589">
                <a:moveTo>
                  <a:pt x="658367" y="21335"/>
                </a:moveTo>
                <a:lnTo>
                  <a:pt x="0" y="21335"/>
                </a:lnTo>
                <a:lnTo>
                  <a:pt x="0" y="0"/>
                </a:lnTo>
                <a:lnTo>
                  <a:pt x="658367" y="0"/>
                </a:lnTo>
                <a:lnTo>
                  <a:pt x="658367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457200"/>
            <a:ext cx="1676400" cy="67970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33984" y="3886200"/>
            <a:ext cx="8792210" cy="3254375"/>
          </a:xfrm>
          <a:custGeom>
            <a:avLst/>
            <a:gdLst/>
            <a:ahLst/>
            <a:cxnLst/>
            <a:rect l="l" t="t" r="r" b="b"/>
            <a:pathLst>
              <a:path w="8792210" h="3254375">
                <a:moveTo>
                  <a:pt x="3697224" y="160020"/>
                </a:moveTo>
                <a:lnTo>
                  <a:pt x="2337816" y="160020"/>
                </a:lnTo>
                <a:lnTo>
                  <a:pt x="2337816" y="181368"/>
                </a:lnTo>
                <a:lnTo>
                  <a:pt x="3697224" y="181368"/>
                </a:lnTo>
                <a:lnTo>
                  <a:pt x="3697224" y="160020"/>
                </a:lnTo>
                <a:close/>
              </a:path>
              <a:path w="8792210" h="3254375">
                <a:moveTo>
                  <a:pt x="4440923" y="995172"/>
                </a:moveTo>
                <a:lnTo>
                  <a:pt x="3585972" y="995172"/>
                </a:lnTo>
                <a:lnTo>
                  <a:pt x="3585972" y="1016508"/>
                </a:lnTo>
                <a:lnTo>
                  <a:pt x="4440923" y="1016508"/>
                </a:lnTo>
                <a:lnTo>
                  <a:pt x="4440923" y="995172"/>
                </a:lnTo>
                <a:close/>
              </a:path>
              <a:path w="8792210" h="3254375">
                <a:moveTo>
                  <a:pt x="8791956" y="0"/>
                </a:moveTo>
                <a:lnTo>
                  <a:pt x="8778240" y="0"/>
                </a:lnTo>
                <a:lnTo>
                  <a:pt x="8778240" y="3240036"/>
                </a:lnTo>
                <a:lnTo>
                  <a:pt x="13703" y="3240036"/>
                </a:lnTo>
                <a:lnTo>
                  <a:pt x="13703" y="0"/>
                </a:lnTo>
                <a:lnTo>
                  <a:pt x="0" y="0"/>
                </a:lnTo>
                <a:lnTo>
                  <a:pt x="0" y="3250704"/>
                </a:lnTo>
                <a:lnTo>
                  <a:pt x="3035" y="3253752"/>
                </a:lnTo>
                <a:lnTo>
                  <a:pt x="8788895" y="3253752"/>
                </a:lnTo>
                <a:lnTo>
                  <a:pt x="8791956" y="3250704"/>
                </a:lnTo>
                <a:lnTo>
                  <a:pt x="8791956" y="3246120"/>
                </a:lnTo>
                <a:lnTo>
                  <a:pt x="8791956" y="3240036"/>
                </a:lnTo>
                <a:lnTo>
                  <a:pt x="8791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8944" y="2444046"/>
            <a:ext cx="6924040" cy="332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indent="-137160">
              <a:lnSpc>
                <a:spcPts val="3130"/>
              </a:lnSpc>
              <a:spcBef>
                <a:spcPts val="100"/>
              </a:spcBef>
              <a:buSzPct val="75862"/>
              <a:buFont typeface="Corbel"/>
              <a:buChar char="•"/>
              <a:tabLst>
                <a:tab pos="149860" algn="l"/>
              </a:tabLst>
            </a:pPr>
            <a:r>
              <a:rPr sz="2900" b="1" dirty="0">
                <a:latin typeface="Corbel"/>
                <a:cs typeface="Corbel"/>
              </a:rPr>
              <a:t>An</a:t>
            </a:r>
            <a:r>
              <a:rPr sz="2900" b="1" spc="-40" dirty="0">
                <a:latin typeface="Corbel"/>
                <a:cs typeface="Corbel"/>
              </a:rPr>
              <a:t> </a:t>
            </a:r>
            <a:r>
              <a:rPr sz="2900" b="1" dirty="0">
                <a:latin typeface="Corbel"/>
                <a:cs typeface="Corbel"/>
              </a:rPr>
              <a:t>adverb</a:t>
            </a:r>
            <a:r>
              <a:rPr sz="2900" b="1" spc="-10" dirty="0">
                <a:latin typeface="Corbel"/>
                <a:cs typeface="Corbel"/>
              </a:rPr>
              <a:t> </a:t>
            </a:r>
            <a:r>
              <a:rPr sz="2900" b="1" spc="-5" dirty="0">
                <a:latin typeface="Corbel"/>
                <a:cs typeface="Corbel"/>
              </a:rPr>
              <a:t>can describe</a:t>
            </a:r>
            <a:r>
              <a:rPr sz="2900" b="1" spc="-25" dirty="0">
                <a:latin typeface="Corbel"/>
                <a:cs typeface="Corbel"/>
              </a:rPr>
              <a:t> </a:t>
            </a:r>
            <a:r>
              <a:rPr sz="2900" b="1" dirty="0">
                <a:latin typeface="Corbel"/>
                <a:cs typeface="Corbel"/>
              </a:rPr>
              <a:t>a</a:t>
            </a:r>
            <a:r>
              <a:rPr sz="2900" b="1" spc="-10" dirty="0">
                <a:latin typeface="Corbel"/>
                <a:cs typeface="Corbel"/>
              </a:rPr>
              <a:t> </a:t>
            </a:r>
            <a:r>
              <a:rPr sz="2900" b="1" spc="-5" dirty="0">
                <a:latin typeface="Corbel"/>
                <a:cs typeface="Corbel"/>
              </a:rPr>
              <a:t>verb:</a:t>
            </a:r>
            <a:endParaRPr sz="2900">
              <a:latin typeface="Corbel"/>
              <a:cs typeface="Corbel"/>
            </a:endParaRPr>
          </a:p>
          <a:p>
            <a:pPr marL="149225">
              <a:lnSpc>
                <a:spcPts val="3130"/>
              </a:lnSpc>
            </a:pPr>
            <a:r>
              <a:rPr sz="2900" spc="5" dirty="0">
                <a:latin typeface="Corbel"/>
                <a:cs typeface="Corbel"/>
              </a:rPr>
              <a:t>She</a:t>
            </a:r>
            <a:r>
              <a:rPr sz="2900" spc="-70" dirty="0">
                <a:latin typeface="Corbel"/>
                <a:cs typeface="Corbel"/>
              </a:rPr>
              <a:t> </a:t>
            </a:r>
            <a:r>
              <a:rPr sz="2900" dirty="0">
                <a:latin typeface="Corbel"/>
                <a:cs typeface="Corbel"/>
              </a:rPr>
              <a:t>runs</a:t>
            </a:r>
            <a:r>
              <a:rPr sz="2900" spc="-40" dirty="0">
                <a:latin typeface="Corbel"/>
                <a:cs typeface="Corbel"/>
              </a:rPr>
              <a:t> </a:t>
            </a:r>
            <a:r>
              <a:rPr sz="2900" b="1" spc="-5" dirty="0">
                <a:solidFill>
                  <a:srgbClr val="00AFEF"/>
                </a:solidFill>
                <a:latin typeface="Corbel"/>
                <a:cs typeface="Corbel"/>
              </a:rPr>
              <a:t>quickly</a:t>
            </a:r>
            <a:r>
              <a:rPr sz="2900" spc="-5" dirty="0">
                <a:latin typeface="Corbel"/>
                <a:cs typeface="Corbel"/>
              </a:rPr>
              <a:t>.</a:t>
            </a:r>
            <a:endParaRPr sz="2900">
              <a:latin typeface="Corbel"/>
              <a:cs typeface="Corbel"/>
            </a:endParaRPr>
          </a:p>
          <a:p>
            <a:pPr marL="149225" indent="-137160">
              <a:lnSpc>
                <a:spcPts val="3130"/>
              </a:lnSpc>
              <a:spcBef>
                <a:spcPts val="305"/>
              </a:spcBef>
              <a:buSzPct val="75862"/>
              <a:buFont typeface="Corbel"/>
              <a:buChar char="•"/>
              <a:tabLst>
                <a:tab pos="149860" algn="l"/>
              </a:tabLst>
            </a:pPr>
            <a:r>
              <a:rPr sz="2900" b="1" dirty="0">
                <a:latin typeface="Corbel"/>
                <a:cs typeface="Corbel"/>
              </a:rPr>
              <a:t>An</a:t>
            </a:r>
            <a:r>
              <a:rPr sz="2900" b="1" spc="-35" dirty="0">
                <a:latin typeface="Corbel"/>
                <a:cs typeface="Corbel"/>
              </a:rPr>
              <a:t> </a:t>
            </a:r>
            <a:r>
              <a:rPr sz="2900" b="1" dirty="0">
                <a:latin typeface="Corbel"/>
                <a:cs typeface="Corbel"/>
              </a:rPr>
              <a:t>adverb</a:t>
            </a:r>
            <a:r>
              <a:rPr sz="2900" b="1" spc="-10" dirty="0">
                <a:latin typeface="Corbel"/>
                <a:cs typeface="Corbel"/>
              </a:rPr>
              <a:t> </a:t>
            </a:r>
            <a:r>
              <a:rPr sz="2900" b="1" spc="-5" dirty="0">
                <a:latin typeface="Corbel"/>
                <a:cs typeface="Corbel"/>
              </a:rPr>
              <a:t>can describe</a:t>
            </a:r>
            <a:r>
              <a:rPr sz="2900" b="1" spc="-25" dirty="0">
                <a:latin typeface="Corbel"/>
                <a:cs typeface="Corbel"/>
              </a:rPr>
              <a:t> </a:t>
            </a:r>
            <a:r>
              <a:rPr sz="2900" b="1" spc="-10" dirty="0">
                <a:latin typeface="Corbel"/>
                <a:cs typeface="Corbel"/>
              </a:rPr>
              <a:t>an</a:t>
            </a:r>
            <a:r>
              <a:rPr sz="2900" b="1" spc="-5" dirty="0">
                <a:latin typeface="Corbel"/>
                <a:cs typeface="Corbel"/>
              </a:rPr>
              <a:t> </a:t>
            </a:r>
            <a:r>
              <a:rPr sz="2900" b="1" dirty="0">
                <a:latin typeface="Corbel"/>
                <a:cs typeface="Corbel"/>
              </a:rPr>
              <a:t>adjective:</a:t>
            </a:r>
            <a:endParaRPr sz="2900">
              <a:latin typeface="Corbel"/>
              <a:cs typeface="Corbel"/>
            </a:endParaRPr>
          </a:p>
          <a:p>
            <a:pPr marL="149225">
              <a:lnSpc>
                <a:spcPts val="3130"/>
              </a:lnSpc>
            </a:pPr>
            <a:r>
              <a:rPr sz="2900" spc="5" dirty="0">
                <a:latin typeface="Corbel"/>
                <a:cs typeface="Corbel"/>
              </a:rPr>
              <a:t>She</a:t>
            </a:r>
            <a:r>
              <a:rPr sz="2900" spc="-65" dirty="0">
                <a:latin typeface="Corbel"/>
                <a:cs typeface="Corbel"/>
              </a:rPr>
              <a:t> </a:t>
            </a:r>
            <a:r>
              <a:rPr sz="2900" spc="-5" dirty="0">
                <a:latin typeface="Corbel"/>
                <a:cs typeface="Corbel"/>
              </a:rPr>
              <a:t>is</a:t>
            </a:r>
            <a:r>
              <a:rPr sz="2900" spc="-15" dirty="0">
                <a:latin typeface="Corbel"/>
                <a:cs typeface="Corbel"/>
              </a:rPr>
              <a:t> </a:t>
            </a:r>
            <a:r>
              <a:rPr sz="2900" b="1" spc="5" dirty="0">
                <a:solidFill>
                  <a:srgbClr val="00AFEF"/>
                </a:solidFill>
                <a:latin typeface="Corbel"/>
                <a:cs typeface="Corbel"/>
              </a:rPr>
              <a:t>so</a:t>
            </a:r>
            <a:r>
              <a:rPr sz="2900" b="1" spc="-6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900" spc="-5" dirty="0">
                <a:latin typeface="Corbel"/>
                <a:cs typeface="Corbel"/>
              </a:rPr>
              <a:t>beautiful.</a:t>
            </a:r>
            <a:endParaRPr sz="2900">
              <a:latin typeface="Corbel"/>
              <a:cs typeface="Corbel"/>
            </a:endParaRPr>
          </a:p>
          <a:p>
            <a:pPr marL="149225" indent="-137160">
              <a:lnSpc>
                <a:spcPts val="3130"/>
              </a:lnSpc>
              <a:spcBef>
                <a:spcPts val="310"/>
              </a:spcBef>
              <a:buSzPct val="75862"/>
              <a:buFont typeface="Corbel"/>
              <a:buChar char="•"/>
              <a:tabLst>
                <a:tab pos="149860" algn="l"/>
              </a:tabLst>
            </a:pPr>
            <a:r>
              <a:rPr sz="2900" b="1" dirty="0">
                <a:latin typeface="Corbel"/>
                <a:cs typeface="Corbel"/>
              </a:rPr>
              <a:t>An</a:t>
            </a:r>
            <a:r>
              <a:rPr sz="2900" b="1" spc="-35" dirty="0">
                <a:latin typeface="Corbel"/>
                <a:cs typeface="Corbel"/>
              </a:rPr>
              <a:t> </a:t>
            </a:r>
            <a:r>
              <a:rPr sz="2900" b="1" dirty="0">
                <a:latin typeface="Corbel"/>
                <a:cs typeface="Corbel"/>
              </a:rPr>
              <a:t>adverb</a:t>
            </a:r>
            <a:r>
              <a:rPr sz="2900" b="1" spc="-10" dirty="0">
                <a:latin typeface="Corbel"/>
                <a:cs typeface="Corbel"/>
              </a:rPr>
              <a:t> </a:t>
            </a:r>
            <a:r>
              <a:rPr sz="2900" b="1" spc="-5" dirty="0">
                <a:latin typeface="Corbel"/>
                <a:cs typeface="Corbel"/>
              </a:rPr>
              <a:t>can</a:t>
            </a:r>
            <a:r>
              <a:rPr sz="2900" b="1" dirty="0">
                <a:latin typeface="Corbel"/>
                <a:cs typeface="Corbel"/>
              </a:rPr>
              <a:t> </a:t>
            </a:r>
            <a:r>
              <a:rPr sz="2900" b="1" spc="-5" dirty="0">
                <a:latin typeface="Corbel"/>
                <a:cs typeface="Corbel"/>
              </a:rPr>
              <a:t>describe</a:t>
            </a:r>
            <a:r>
              <a:rPr sz="2900" b="1" spc="-25" dirty="0">
                <a:latin typeface="Corbel"/>
                <a:cs typeface="Corbel"/>
              </a:rPr>
              <a:t> </a:t>
            </a:r>
            <a:r>
              <a:rPr sz="2900" b="1" spc="-5" dirty="0">
                <a:latin typeface="Corbel"/>
                <a:cs typeface="Corbel"/>
              </a:rPr>
              <a:t>another</a:t>
            </a:r>
            <a:r>
              <a:rPr sz="2900" b="1" spc="-15" dirty="0">
                <a:latin typeface="Corbel"/>
                <a:cs typeface="Corbel"/>
              </a:rPr>
              <a:t> </a:t>
            </a:r>
            <a:r>
              <a:rPr sz="2900" b="1" dirty="0">
                <a:latin typeface="Corbel"/>
                <a:cs typeface="Corbel"/>
              </a:rPr>
              <a:t>adverb:</a:t>
            </a:r>
            <a:endParaRPr sz="2900">
              <a:latin typeface="Corbel"/>
              <a:cs typeface="Corbel"/>
            </a:endParaRPr>
          </a:p>
          <a:p>
            <a:pPr marL="149225">
              <a:lnSpc>
                <a:spcPts val="3130"/>
              </a:lnSpc>
            </a:pPr>
            <a:r>
              <a:rPr sz="2900" spc="5" dirty="0">
                <a:latin typeface="Corbel"/>
                <a:cs typeface="Corbel"/>
              </a:rPr>
              <a:t>She</a:t>
            </a:r>
            <a:r>
              <a:rPr sz="2900" spc="-65" dirty="0">
                <a:latin typeface="Corbel"/>
                <a:cs typeface="Corbel"/>
              </a:rPr>
              <a:t> </a:t>
            </a:r>
            <a:r>
              <a:rPr sz="2900" spc="-15" dirty="0">
                <a:latin typeface="Corbel"/>
                <a:cs typeface="Corbel"/>
              </a:rPr>
              <a:t>smokes</a:t>
            </a:r>
            <a:r>
              <a:rPr sz="2900" spc="-20" dirty="0">
                <a:latin typeface="Corbel"/>
                <a:cs typeface="Corbel"/>
              </a:rPr>
              <a:t> </a:t>
            </a:r>
            <a:r>
              <a:rPr sz="2900" b="1" spc="-5" dirty="0">
                <a:solidFill>
                  <a:srgbClr val="00AFEF"/>
                </a:solidFill>
                <a:latin typeface="Corbel"/>
                <a:cs typeface="Corbel"/>
              </a:rPr>
              <a:t>very</a:t>
            </a:r>
            <a:r>
              <a:rPr sz="2900" b="1" spc="-3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900" spc="-25" dirty="0">
                <a:latin typeface="Corbel"/>
                <a:cs typeface="Corbel"/>
              </a:rPr>
              <a:t>rarely.</a:t>
            </a:r>
            <a:endParaRPr sz="2900">
              <a:latin typeface="Corbel"/>
              <a:cs typeface="Corbel"/>
            </a:endParaRPr>
          </a:p>
          <a:p>
            <a:pPr marL="149225" marR="5080" indent="-137160">
              <a:lnSpc>
                <a:spcPts val="2780"/>
              </a:lnSpc>
              <a:spcBef>
                <a:spcPts val="975"/>
              </a:spcBef>
              <a:buSzPct val="75862"/>
              <a:buFont typeface="Corbel"/>
              <a:buChar char="•"/>
              <a:tabLst>
                <a:tab pos="149860" algn="l"/>
              </a:tabLst>
            </a:pPr>
            <a:r>
              <a:rPr sz="2900" b="1" dirty="0">
                <a:latin typeface="Corbel"/>
                <a:cs typeface="Corbel"/>
              </a:rPr>
              <a:t>An adverb </a:t>
            </a:r>
            <a:r>
              <a:rPr sz="2900" b="1" spc="-5" dirty="0">
                <a:latin typeface="Corbel"/>
                <a:cs typeface="Corbel"/>
              </a:rPr>
              <a:t>can describe </a:t>
            </a:r>
            <a:r>
              <a:rPr sz="2900" b="1" spc="-10" dirty="0">
                <a:latin typeface="Corbel"/>
                <a:cs typeface="Corbel"/>
              </a:rPr>
              <a:t>an </a:t>
            </a:r>
            <a:r>
              <a:rPr sz="2900" b="1" dirty="0">
                <a:latin typeface="Corbel"/>
                <a:cs typeface="Corbel"/>
              </a:rPr>
              <a:t>entire </a:t>
            </a:r>
            <a:r>
              <a:rPr sz="2900" b="1" spc="-5" dirty="0">
                <a:latin typeface="Corbel"/>
                <a:cs typeface="Corbel"/>
              </a:rPr>
              <a:t>sentence: </a:t>
            </a:r>
            <a:r>
              <a:rPr sz="2900" b="1" spc="-58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sz="2900" b="1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Obviously</a:t>
            </a:r>
            <a:r>
              <a:rPr sz="2900" spc="-5" dirty="0">
                <a:latin typeface="Corbel"/>
                <a:cs typeface="Corbel"/>
              </a:rPr>
              <a:t>,</a:t>
            </a:r>
            <a:r>
              <a:rPr sz="2900" spc="-40" dirty="0">
                <a:latin typeface="Corbel"/>
                <a:cs typeface="Corbel"/>
              </a:rPr>
              <a:t> </a:t>
            </a:r>
            <a:r>
              <a:rPr sz="2900" spc="-5" dirty="0">
                <a:latin typeface="Corbel"/>
                <a:cs typeface="Corbel"/>
              </a:rPr>
              <a:t>you</a:t>
            </a:r>
            <a:r>
              <a:rPr sz="2900" spc="-25" dirty="0">
                <a:latin typeface="Corbel"/>
                <a:cs typeface="Corbel"/>
              </a:rPr>
              <a:t> </a:t>
            </a:r>
            <a:r>
              <a:rPr sz="2900" dirty="0">
                <a:latin typeface="Corbel"/>
                <a:cs typeface="Corbel"/>
              </a:rPr>
              <a:t>don't</a:t>
            </a:r>
            <a:r>
              <a:rPr sz="2900" spc="-50" dirty="0">
                <a:latin typeface="Corbel"/>
                <a:cs typeface="Corbel"/>
              </a:rPr>
              <a:t> </a:t>
            </a:r>
            <a:r>
              <a:rPr sz="2900" dirty="0">
                <a:latin typeface="Corbel"/>
                <a:cs typeface="Corbel"/>
              </a:rPr>
              <a:t>have</a:t>
            </a:r>
            <a:r>
              <a:rPr sz="2900" spc="-25" dirty="0">
                <a:latin typeface="Corbel"/>
                <a:cs typeface="Corbel"/>
              </a:rPr>
              <a:t> </a:t>
            </a:r>
            <a:r>
              <a:rPr sz="2900" dirty="0">
                <a:latin typeface="Corbel"/>
                <a:cs typeface="Corbel"/>
              </a:rPr>
              <a:t>to</a:t>
            </a:r>
            <a:r>
              <a:rPr sz="2900" spc="-10" dirty="0">
                <a:latin typeface="Corbel"/>
                <a:cs typeface="Corbel"/>
              </a:rPr>
              <a:t> </a:t>
            </a:r>
            <a:r>
              <a:rPr sz="2900" dirty="0">
                <a:latin typeface="Corbel"/>
                <a:cs typeface="Corbel"/>
              </a:rPr>
              <a:t>come.</a:t>
            </a:r>
            <a:endParaRPr sz="29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1146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FF0000"/>
                </a:solidFill>
                <a:latin typeface="Corbel"/>
                <a:cs typeface="Corbel"/>
              </a:rPr>
              <a:t>F</a:t>
            </a:r>
            <a:r>
              <a:rPr spc="20" dirty="0">
                <a:solidFill>
                  <a:srgbClr val="FF0000"/>
                </a:solidFill>
                <a:latin typeface="Corbel"/>
                <a:cs typeface="Corbel"/>
              </a:rPr>
              <a:t>o</a:t>
            </a:r>
            <a:r>
              <a:rPr spc="15" dirty="0">
                <a:solidFill>
                  <a:srgbClr val="FF0000"/>
                </a:solidFill>
                <a:latin typeface="Corbel"/>
                <a:cs typeface="Corbel"/>
              </a:rPr>
              <a:t>r</a:t>
            </a:r>
            <a:r>
              <a:rPr spc="-5" dirty="0">
                <a:solidFill>
                  <a:srgbClr val="FF0000"/>
                </a:solidFill>
                <a:latin typeface="Corbel"/>
                <a:cs typeface="Corbel"/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9026" y="2439471"/>
            <a:ext cx="6302375" cy="148463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49860" marR="5080" indent="-137795">
              <a:lnSpc>
                <a:spcPct val="70000"/>
              </a:lnSpc>
              <a:spcBef>
                <a:spcPts val="930"/>
              </a:spcBef>
              <a:buSzPct val="78260"/>
              <a:buFont typeface="Corbel"/>
              <a:buChar char="•"/>
              <a:tabLst>
                <a:tab pos="150495" algn="l"/>
              </a:tabLst>
            </a:pPr>
            <a:r>
              <a:rPr sz="2300" b="1" dirty="0">
                <a:latin typeface="Corbel"/>
                <a:cs typeface="Corbel"/>
              </a:rPr>
              <a:t>In many </a:t>
            </a:r>
            <a:r>
              <a:rPr sz="2300" b="1" spc="-5" dirty="0">
                <a:latin typeface="Corbel"/>
                <a:cs typeface="Corbel"/>
              </a:rPr>
              <a:t>cases </a:t>
            </a:r>
            <a:r>
              <a:rPr sz="2300" b="1" dirty="0">
                <a:latin typeface="Corbel"/>
                <a:cs typeface="Corbel"/>
              </a:rPr>
              <a:t>(but not </a:t>
            </a:r>
            <a:r>
              <a:rPr sz="2300" b="1" spc="-5" dirty="0">
                <a:latin typeface="Corbel"/>
                <a:cs typeface="Corbel"/>
              </a:rPr>
              <a:t>always!) adverbs </a:t>
            </a:r>
            <a:r>
              <a:rPr sz="2300" b="1" dirty="0">
                <a:latin typeface="Corbel"/>
                <a:cs typeface="Corbel"/>
              </a:rPr>
              <a:t>have the </a:t>
            </a:r>
            <a:r>
              <a:rPr sz="2300" b="1" spc="-459" dirty="0">
                <a:latin typeface="Corbel"/>
                <a:cs typeface="Corbel"/>
              </a:rPr>
              <a:t> </a:t>
            </a:r>
            <a:r>
              <a:rPr sz="2300" b="1" spc="-5" dirty="0">
                <a:latin typeface="Corbel"/>
                <a:cs typeface="Corbel"/>
              </a:rPr>
              <a:t>following</a:t>
            </a:r>
            <a:r>
              <a:rPr sz="2300" b="1" spc="-45" dirty="0">
                <a:latin typeface="Corbel"/>
                <a:cs typeface="Corbel"/>
              </a:rPr>
              <a:t> </a:t>
            </a:r>
            <a:r>
              <a:rPr sz="2300" b="1" dirty="0">
                <a:latin typeface="Corbel"/>
                <a:cs typeface="Corbel"/>
              </a:rPr>
              <a:t>form:</a:t>
            </a:r>
            <a:endParaRPr sz="2300">
              <a:latin typeface="Corbel"/>
              <a:cs typeface="Corbel"/>
            </a:endParaRPr>
          </a:p>
          <a:p>
            <a:pPr marL="149860" indent="-137795">
              <a:lnSpc>
                <a:spcPct val="100000"/>
              </a:lnSpc>
              <a:spcBef>
                <a:spcPts val="170"/>
              </a:spcBef>
              <a:buSzPct val="78260"/>
              <a:buFont typeface="Corbel"/>
              <a:buChar char="•"/>
              <a:tabLst>
                <a:tab pos="150495" algn="l"/>
              </a:tabLst>
            </a:pPr>
            <a:r>
              <a:rPr sz="2300" b="1" spc="-5" dirty="0">
                <a:latin typeface="Corbel"/>
                <a:cs typeface="Corbel"/>
              </a:rPr>
              <a:t>Adjective</a:t>
            </a:r>
            <a:r>
              <a:rPr sz="2300" b="1" spc="-60" dirty="0">
                <a:latin typeface="Corbel"/>
                <a:cs typeface="Corbel"/>
              </a:rPr>
              <a:t> </a:t>
            </a:r>
            <a:r>
              <a:rPr sz="2300" b="1" dirty="0">
                <a:latin typeface="Corbel"/>
                <a:cs typeface="Corbel"/>
              </a:rPr>
              <a:t>+</a:t>
            </a:r>
            <a:r>
              <a:rPr sz="2300" b="1" spc="-25" dirty="0">
                <a:latin typeface="Corbel"/>
                <a:cs typeface="Corbel"/>
              </a:rPr>
              <a:t> </a:t>
            </a:r>
            <a:r>
              <a:rPr sz="2300" b="1" dirty="0">
                <a:latin typeface="Corbel"/>
                <a:cs typeface="Corbel"/>
              </a:rPr>
              <a:t>"-ly"</a:t>
            </a:r>
            <a:endParaRPr sz="2300">
              <a:latin typeface="Corbel"/>
              <a:cs typeface="Corbel"/>
            </a:endParaRPr>
          </a:p>
          <a:p>
            <a:pPr marL="149860">
              <a:lnSpc>
                <a:spcPct val="100000"/>
              </a:lnSpc>
              <a:spcBef>
                <a:spcPts val="1100"/>
              </a:spcBef>
            </a:pPr>
            <a:r>
              <a:rPr sz="2300" b="1" spc="-5" dirty="0">
                <a:latin typeface="Corbel"/>
                <a:cs typeface="Corbel"/>
              </a:rPr>
              <a:t>Examples:</a:t>
            </a:r>
            <a:endParaRPr sz="23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457200"/>
            <a:ext cx="1676400" cy="67970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6" name="object 6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66211" y="3792775"/>
            <a:ext cx="2912745" cy="184912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930"/>
              </a:spcBef>
            </a:pPr>
            <a:r>
              <a:rPr sz="2300" dirty="0">
                <a:latin typeface="Corbel"/>
                <a:cs typeface="Corbel"/>
              </a:rPr>
              <a:t>Quick + </a:t>
            </a:r>
            <a:r>
              <a:rPr sz="2300" spc="5" dirty="0">
                <a:latin typeface="Corbel"/>
                <a:cs typeface="Corbel"/>
              </a:rPr>
              <a:t>ly </a:t>
            </a:r>
            <a:r>
              <a:rPr sz="2300" dirty="0">
                <a:latin typeface="Corbel"/>
                <a:cs typeface="Corbel"/>
              </a:rPr>
              <a:t>= </a:t>
            </a:r>
            <a:r>
              <a:rPr sz="2300" b="1" dirty="0">
                <a:latin typeface="Corbel"/>
                <a:cs typeface="Corbel"/>
              </a:rPr>
              <a:t>quickly </a:t>
            </a:r>
            <a:r>
              <a:rPr sz="2300" b="1" spc="5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Strange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+</a:t>
            </a:r>
            <a:r>
              <a:rPr sz="2300" spc="-25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ly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=</a:t>
            </a:r>
            <a:r>
              <a:rPr sz="2300" spc="-20" dirty="0">
                <a:latin typeface="Corbel"/>
                <a:cs typeface="Corbel"/>
              </a:rPr>
              <a:t> </a:t>
            </a:r>
            <a:r>
              <a:rPr sz="2300" b="1" dirty="0">
                <a:latin typeface="Corbel"/>
                <a:cs typeface="Corbel"/>
              </a:rPr>
              <a:t>strangely </a:t>
            </a:r>
            <a:r>
              <a:rPr sz="2300" b="1" spc="-459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Dead + </a:t>
            </a:r>
            <a:r>
              <a:rPr sz="2300" spc="-5" dirty="0">
                <a:latin typeface="Corbel"/>
                <a:cs typeface="Corbel"/>
              </a:rPr>
              <a:t>ly </a:t>
            </a:r>
            <a:r>
              <a:rPr sz="2300" dirty="0">
                <a:latin typeface="Corbel"/>
                <a:cs typeface="Corbel"/>
              </a:rPr>
              <a:t>= </a:t>
            </a:r>
            <a:r>
              <a:rPr sz="2300" b="1" spc="-5" dirty="0">
                <a:latin typeface="Corbel"/>
                <a:cs typeface="Corbel"/>
              </a:rPr>
              <a:t>deadly </a:t>
            </a:r>
            <a:r>
              <a:rPr sz="2300" b="1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Sudden + </a:t>
            </a:r>
            <a:r>
              <a:rPr sz="2300" spc="5" dirty="0">
                <a:latin typeface="Corbel"/>
                <a:cs typeface="Corbel"/>
              </a:rPr>
              <a:t>ly </a:t>
            </a:r>
            <a:r>
              <a:rPr sz="2300" dirty="0">
                <a:latin typeface="Corbel"/>
                <a:cs typeface="Corbel"/>
              </a:rPr>
              <a:t>= </a:t>
            </a:r>
            <a:r>
              <a:rPr sz="2300" b="1" spc="-5" dirty="0">
                <a:latin typeface="Corbel"/>
                <a:cs typeface="Corbel"/>
              </a:rPr>
              <a:t>suddenly </a:t>
            </a:r>
            <a:r>
              <a:rPr sz="2300" b="1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Clever + </a:t>
            </a:r>
            <a:r>
              <a:rPr sz="2300" spc="-5" dirty="0">
                <a:latin typeface="Corbel"/>
                <a:cs typeface="Corbel"/>
              </a:rPr>
              <a:t>ly </a:t>
            </a:r>
            <a:r>
              <a:rPr sz="2300" dirty="0">
                <a:latin typeface="Corbel"/>
                <a:cs typeface="Corbel"/>
              </a:rPr>
              <a:t>= </a:t>
            </a:r>
            <a:r>
              <a:rPr sz="2300" b="1" spc="-5" dirty="0">
                <a:latin typeface="Corbel"/>
                <a:cs typeface="Corbel"/>
              </a:rPr>
              <a:t>cleverly </a:t>
            </a:r>
            <a:r>
              <a:rPr sz="2300" b="1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Brave</a:t>
            </a:r>
            <a:r>
              <a:rPr sz="2300" spc="-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+</a:t>
            </a:r>
            <a:r>
              <a:rPr sz="2300" spc="5" dirty="0">
                <a:latin typeface="Corbel"/>
                <a:cs typeface="Corbel"/>
              </a:rPr>
              <a:t> ly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=</a:t>
            </a:r>
            <a:r>
              <a:rPr sz="2300" spc="20" dirty="0">
                <a:latin typeface="Corbel"/>
                <a:cs typeface="Corbel"/>
              </a:rPr>
              <a:t> </a:t>
            </a:r>
            <a:r>
              <a:rPr sz="2300" b="1" spc="-5" dirty="0">
                <a:latin typeface="Corbel"/>
                <a:cs typeface="Corbel"/>
              </a:rPr>
              <a:t>bravely </a:t>
            </a:r>
            <a:r>
              <a:rPr sz="2300" b="1" dirty="0">
                <a:latin typeface="Corbel"/>
                <a:cs typeface="Corbel"/>
              </a:rPr>
              <a:t> </a:t>
            </a:r>
            <a:r>
              <a:rPr sz="2300" spc="-15" dirty="0">
                <a:latin typeface="Corbel"/>
                <a:cs typeface="Corbel"/>
              </a:rPr>
              <a:t>Real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+</a:t>
            </a:r>
            <a:r>
              <a:rPr sz="2300" spc="-15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ly</a:t>
            </a:r>
            <a:r>
              <a:rPr sz="2300" dirty="0">
                <a:latin typeface="Corbel"/>
                <a:cs typeface="Corbel"/>
              </a:rPr>
              <a:t> =</a:t>
            </a:r>
            <a:r>
              <a:rPr sz="2300" spc="-5" dirty="0">
                <a:latin typeface="Corbel"/>
                <a:cs typeface="Corbel"/>
              </a:rPr>
              <a:t> </a:t>
            </a:r>
            <a:r>
              <a:rPr sz="2300" b="1" spc="-5" dirty="0">
                <a:latin typeface="Corbel"/>
                <a:cs typeface="Corbel"/>
              </a:rPr>
              <a:t>really</a:t>
            </a:r>
            <a:endParaRPr sz="23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3649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  <a:latin typeface="Corbel"/>
                <a:cs typeface="Corbel"/>
              </a:rPr>
              <a:t>Form</a:t>
            </a:r>
            <a:r>
              <a:rPr spc="-1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FF0000"/>
                </a:solidFill>
                <a:latin typeface="Corbel"/>
                <a:cs typeface="Corbel"/>
              </a:rPr>
              <a:t>(continued)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457200"/>
            <a:ext cx="1676400" cy="6797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93938" y="2486614"/>
            <a:ext cx="7082155" cy="47263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62230" indent="-274320">
              <a:lnSpc>
                <a:spcPts val="2810"/>
              </a:lnSpc>
              <a:spcBef>
                <a:spcPts val="455"/>
              </a:spcBef>
              <a:buClr>
                <a:srgbClr val="D3E170"/>
              </a:buClr>
              <a:buSzPct val="78846"/>
              <a:buFont typeface="Arial MT"/>
              <a:buChar char="•"/>
              <a:tabLst>
                <a:tab pos="286385" algn="l"/>
                <a:tab pos="287655" algn="l"/>
              </a:tabLst>
            </a:pPr>
            <a:r>
              <a:rPr sz="2600" b="1" spc="-5" dirty="0">
                <a:latin typeface="Corbel"/>
                <a:cs typeface="Corbel"/>
              </a:rPr>
              <a:t>When </a:t>
            </a:r>
            <a:r>
              <a:rPr sz="2600" b="1" spc="5" dirty="0">
                <a:latin typeface="Corbel"/>
                <a:cs typeface="Corbel"/>
              </a:rPr>
              <a:t>an </a:t>
            </a:r>
            <a:r>
              <a:rPr sz="2600" b="1" dirty="0">
                <a:latin typeface="Corbel"/>
                <a:cs typeface="Corbel"/>
              </a:rPr>
              <a:t>adjective ends with </a:t>
            </a:r>
            <a:r>
              <a:rPr sz="2600" b="1" spc="-10" dirty="0">
                <a:latin typeface="Corbel"/>
                <a:cs typeface="Corbel"/>
              </a:rPr>
              <a:t>"y" </a:t>
            </a:r>
            <a:r>
              <a:rPr sz="2600" b="1" spc="-5" dirty="0">
                <a:latin typeface="Corbel"/>
                <a:cs typeface="Corbel"/>
              </a:rPr>
              <a:t>replace </a:t>
            </a:r>
            <a:r>
              <a:rPr sz="2600" b="1" dirty="0">
                <a:latin typeface="Corbel"/>
                <a:cs typeface="Corbel"/>
              </a:rPr>
              <a:t>the "y" </a:t>
            </a:r>
            <a:r>
              <a:rPr sz="2600" b="1" spc="-52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with</a:t>
            </a:r>
            <a:r>
              <a:rPr sz="2600" b="1" spc="-20" dirty="0">
                <a:latin typeface="Corbel"/>
                <a:cs typeface="Corbel"/>
              </a:rPr>
              <a:t> </a:t>
            </a:r>
            <a:r>
              <a:rPr sz="2600" b="1" spc="-10" dirty="0">
                <a:latin typeface="Corbel"/>
                <a:cs typeface="Corbel"/>
              </a:rPr>
              <a:t>an</a:t>
            </a:r>
            <a:r>
              <a:rPr sz="2600" b="1" spc="-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"i":</a:t>
            </a:r>
            <a:endParaRPr sz="2600">
              <a:latin typeface="Corbel"/>
              <a:cs typeface="Corbel"/>
            </a:endParaRPr>
          </a:p>
          <a:p>
            <a:pPr marL="287020">
              <a:lnSpc>
                <a:spcPts val="2610"/>
              </a:lnSpc>
            </a:pPr>
            <a:r>
              <a:rPr sz="2600" dirty="0">
                <a:latin typeface="Corbel"/>
                <a:cs typeface="Corbel"/>
              </a:rPr>
              <a:t>Heavy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+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ly </a:t>
            </a:r>
            <a:r>
              <a:rPr sz="2600" dirty="0">
                <a:latin typeface="Corbel"/>
                <a:cs typeface="Corbel"/>
              </a:rPr>
              <a:t>=</a:t>
            </a:r>
            <a:r>
              <a:rPr sz="2600" spc="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heavi</a:t>
            </a:r>
            <a:r>
              <a:rPr sz="2600" spc="-4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+</a:t>
            </a:r>
            <a:r>
              <a:rPr sz="2600" spc="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ly</a:t>
            </a:r>
            <a:r>
              <a:rPr sz="2600" dirty="0">
                <a:latin typeface="Corbel"/>
                <a:cs typeface="Corbel"/>
              </a:rPr>
              <a:t> =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heavily</a:t>
            </a:r>
            <a:endParaRPr sz="2600">
              <a:latin typeface="Corbel"/>
              <a:cs typeface="Corbel"/>
            </a:endParaRPr>
          </a:p>
          <a:p>
            <a:pPr marL="287020">
              <a:lnSpc>
                <a:spcPts val="2965"/>
              </a:lnSpc>
            </a:pPr>
            <a:r>
              <a:rPr sz="2600" dirty="0">
                <a:latin typeface="Corbel"/>
                <a:cs typeface="Corbel"/>
              </a:rPr>
              <a:t>Happy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+</a:t>
            </a:r>
            <a:r>
              <a:rPr sz="2600" spc="-5" dirty="0">
                <a:latin typeface="Corbel"/>
                <a:cs typeface="Corbel"/>
              </a:rPr>
              <a:t> ly</a:t>
            </a:r>
            <a:r>
              <a:rPr sz="2600" dirty="0">
                <a:latin typeface="Corbel"/>
                <a:cs typeface="Corbel"/>
              </a:rPr>
              <a:t> =</a:t>
            </a:r>
            <a:r>
              <a:rPr sz="2600" spc="-5" dirty="0">
                <a:latin typeface="Corbel"/>
                <a:cs typeface="Corbel"/>
              </a:rPr>
              <a:t> happi </a:t>
            </a:r>
            <a:r>
              <a:rPr sz="2600" dirty="0">
                <a:latin typeface="Corbel"/>
                <a:cs typeface="Corbel"/>
              </a:rPr>
              <a:t>+</a:t>
            </a:r>
            <a:r>
              <a:rPr sz="2600" spc="-5" dirty="0">
                <a:latin typeface="Corbel"/>
                <a:cs typeface="Corbel"/>
              </a:rPr>
              <a:t> ly</a:t>
            </a:r>
            <a:r>
              <a:rPr sz="2600" dirty="0">
                <a:latin typeface="Corbel"/>
                <a:cs typeface="Corbel"/>
              </a:rPr>
              <a:t> =</a:t>
            </a:r>
            <a:r>
              <a:rPr sz="2600" spc="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happily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600">
              <a:latin typeface="Corbel"/>
              <a:cs typeface="Corbel"/>
            </a:endParaRPr>
          </a:p>
          <a:p>
            <a:pPr marL="287020" marR="389890" indent="-274320">
              <a:lnSpc>
                <a:spcPts val="2810"/>
              </a:lnSpc>
              <a:spcBef>
                <a:spcPts val="1680"/>
              </a:spcBef>
              <a:buClr>
                <a:srgbClr val="D3E170"/>
              </a:buClr>
              <a:buSzPct val="78846"/>
              <a:buFont typeface="Arial MT"/>
              <a:buChar char="•"/>
              <a:tabLst>
                <a:tab pos="286385" algn="l"/>
                <a:tab pos="287655" algn="l"/>
              </a:tabLst>
            </a:pPr>
            <a:r>
              <a:rPr sz="2600" b="1" spc="-5" dirty="0">
                <a:latin typeface="Corbel"/>
                <a:cs typeface="Corbel"/>
              </a:rPr>
              <a:t>When </a:t>
            </a:r>
            <a:r>
              <a:rPr sz="2600" b="1" dirty="0">
                <a:latin typeface="Corbel"/>
                <a:cs typeface="Corbel"/>
              </a:rPr>
              <a:t>the adjective </a:t>
            </a:r>
            <a:r>
              <a:rPr sz="2600" b="1" spc="-5" dirty="0">
                <a:latin typeface="Corbel"/>
                <a:cs typeface="Corbel"/>
              </a:rPr>
              <a:t>ends </a:t>
            </a:r>
            <a:r>
              <a:rPr sz="2600" b="1" dirty="0">
                <a:latin typeface="Corbel"/>
                <a:cs typeface="Corbel"/>
              </a:rPr>
              <a:t>with </a:t>
            </a:r>
            <a:r>
              <a:rPr sz="2600" b="1" spc="-10" dirty="0">
                <a:latin typeface="Corbel"/>
                <a:cs typeface="Corbel"/>
              </a:rPr>
              <a:t>an </a:t>
            </a:r>
            <a:r>
              <a:rPr sz="2600" b="1" dirty="0">
                <a:latin typeface="Corbel"/>
                <a:cs typeface="Corbel"/>
              </a:rPr>
              <a:t>"e" drop </a:t>
            </a:r>
            <a:r>
              <a:rPr sz="2600" b="1" spc="-10" dirty="0">
                <a:latin typeface="Corbel"/>
                <a:cs typeface="Corbel"/>
              </a:rPr>
              <a:t>the </a:t>
            </a:r>
            <a:r>
              <a:rPr sz="2600" b="1" spc="-525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"e":</a:t>
            </a:r>
            <a:endParaRPr sz="2600">
              <a:latin typeface="Corbel"/>
              <a:cs typeface="Corbel"/>
            </a:endParaRPr>
          </a:p>
          <a:p>
            <a:pPr marL="287020">
              <a:lnSpc>
                <a:spcPts val="2765"/>
              </a:lnSpc>
            </a:pPr>
            <a:r>
              <a:rPr sz="2600" spc="-45" dirty="0">
                <a:latin typeface="Corbel"/>
                <a:cs typeface="Corbel"/>
              </a:rPr>
              <a:t>True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+</a:t>
            </a:r>
            <a:r>
              <a:rPr sz="2600" spc="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ly </a:t>
            </a:r>
            <a:r>
              <a:rPr sz="2600" dirty="0">
                <a:latin typeface="Corbel"/>
                <a:cs typeface="Corbel"/>
              </a:rPr>
              <a:t>=</a:t>
            </a:r>
            <a:r>
              <a:rPr sz="2600" spc="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tru</a:t>
            </a:r>
            <a:r>
              <a:rPr sz="2600" dirty="0">
                <a:latin typeface="Corbel"/>
                <a:cs typeface="Corbel"/>
              </a:rPr>
              <a:t> +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ly</a:t>
            </a:r>
            <a:r>
              <a:rPr sz="2600" spc="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=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truly</a:t>
            </a:r>
            <a:endParaRPr sz="2600">
              <a:latin typeface="Corbel"/>
              <a:cs typeface="Corbel"/>
            </a:endParaRPr>
          </a:p>
          <a:p>
            <a:pPr marL="12700" marR="5080">
              <a:lnSpc>
                <a:spcPts val="2810"/>
              </a:lnSpc>
              <a:spcBef>
                <a:spcPts val="1035"/>
              </a:spcBef>
            </a:pPr>
            <a:r>
              <a:rPr sz="2600" b="1" spc="-20" dirty="0">
                <a:latin typeface="Corbel"/>
                <a:cs typeface="Corbel"/>
              </a:rPr>
              <a:t>However,</a:t>
            </a:r>
            <a:r>
              <a:rPr sz="2600" b="1" spc="-30" dirty="0">
                <a:latin typeface="Corbel"/>
                <a:cs typeface="Corbel"/>
              </a:rPr>
              <a:t> </a:t>
            </a:r>
            <a:r>
              <a:rPr sz="2600" b="1" spc="-10" dirty="0">
                <a:latin typeface="Corbel"/>
                <a:cs typeface="Corbel"/>
              </a:rPr>
              <a:t>there</a:t>
            </a:r>
            <a:r>
              <a:rPr sz="2600" b="1" spc="35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are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many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adverbs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that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do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spc="-10" dirty="0">
                <a:latin typeface="Corbel"/>
                <a:cs typeface="Corbel"/>
              </a:rPr>
              <a:t>not</a:t>
            </a:r>
            <a:r>
              <a:rPr sz="2600" b="1" spc="15" dirty="0">
                <a:latin typeface="Corbel"/>
                <a:cs typeface="Corbel"/>
              </a:rPr>
              <a:t> </a:t>
            </a:r>
            <a:r>
              <a:rPr sz="2600" b="1" spc="-10" dirty="0">
                <a:latin typeface="Corbel"/>
                <a:cs typeface="Corbel"/>
              </a:rPr>
              <a:t>end </a:t>
            </a:r>
            <a:r>
              <a:rPr sz="2600" b="1" spc="-52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in</a:t>
            </a:r>
            <a:r>
              <a:rPr sz="2600" b="1" spc="-35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"-ly":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ts val="2610"/>
              </a:lnSpc>
            </a:pPr>
            <a:r>
              <a:rPr sz="2600" spc="-5" dirty="0">
                <a:latin typeface="Corbel"/>
                <a:cs typeface="Corbel"/>
              </a:rPr>
              <a:t>Fast,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20" dirty="0">
                <a:latin typeface="Corbel"/>
                <a:cs typeface="Corbel"/>
              </a:rPr>
              <a:t>very,</a:t>
            </a:r>
            <a:r>
              <a:rPr sz="2600" spc="2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hard,</a:t>
            </a:r>
            <a:r>
              <a:rPr sz="2600" spc="2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home,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just,</a:t>
            </a:r>
            <a:r>
              <a:rPr sz="2600" spc="2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too,</a:t>
            </a:r>
            <a:r>
              <a:rPr sz="2600" spc="20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well,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spc="-25" dirty="0">
                <a:latin typeface="Corbel"/>
                <a:cs typeface="Corbel"/>
              </a:rPr>
              <a:t>never,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ts val="2965"/>
              </a:lnSpc>
            </a:pPr>
            <a:r>
              <a:rPr sz="2600" spc="-5" dirty="0">
                <a:latin typeface="Corbel"/>
                <a:cs typeface="Corbel"/>
              </a:rPr>
              <a:t>sometimes,</a:t>
            </a:r>
            <a:r>
              <a:rPr sz="2600" spc="-5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and</a:t>
            </a:r>
            <a:r>
              <a:rPr sz="2600" dirty="0">
                <a:latin typeface="Corbel"/>
                <a:cs typeface="Corbel"/>
              </a:rPr>
              <a:t> </a:t>
            </a:r>
            <a:r>
              <a:rPr sz="2600" spc="5" dirty="0">
                <a:latin typeface="Corbel"/>
                <a:cs typeface="Corbel"/>
              </a:rPr>
              <a:t>so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forth.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056" y="1365064"/>
            <a:ext cx="1245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>
                <a:solidFill>
                  <a:srgbClr val="FF0000"/>
                </a:solidFill>
                <a:latin typeface="Corbel"/>
                <a:cs typeface="Corbel"/>
              </a:rPr>
              <a:t>T</a:t>
            </a:r>
            <a:r>
              <a:rPr spc="-5" dirty="0">
                <a:solidFill>
                  <a:srgbClr val="FF0000"/>
                </a:solidFill>
                <a:latin typeface="Corbel"/>
                <a:cs typeface="Corbel"/>
              </a:rPr>
              <a:t>y</a:t>
            </a:r>
            <a:r>
              <a:rPr spc="-10" dirty="0">
                <a:solidFill>
                  <a:srgbClr val="FF0000"/>
                </a:solidFill>
                <a:latin typeface="Corbel"/>
                <a:cs typeface="Corbel"/>
              </a:rPr>
              <a:t>p</a:t>
            </a:r>
            <a:r>
              <a:rPr dirty="0">
                <a:solidFill>
                  <a:srgbClr val="FF0000"/>
                </a:solidFill>
                <a:latin typeface="Corbel"/>
                <a:cs typeface="Corbel"/>
              </a:rPr>
              <a:t>e</a:t>
            </a:r>
            <a:r>
              <a:rPr spc="-5" dirty="0">
                <a:solidFill>
                  <a:srgbClr val="FF0000"/>
                </a:solidFill>
                <a:latin typeface="Corbel"/>
                <a:cs typeface="Corbel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20" y="2360194"/>
            <a:ext cx="7851140" cy="162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ts val="2965"/>
              </a:lnSpc>
              <a:spcBef>
                <a:spcPts val="100"/>
              </a:spcBef>
              <a:buClr>
                <a:srgbClr val="D3E170"/>
              </a:buClr>
              <a:buSzPct val="78846"/>
              <a:buFont typeface="Arial MT"/>
              <a:buChar char="•"/>
              <a:tabLst>
                <a:tab pos="287020" algn="l"/>
                <a:tab pos="287655" algn="l"/>
              </a:tabLst>
            </a:pPr>
            <a:r>
              <a:rPr sz="2600" b="1" dirty="0">
                <a:solidFill>
                  <a:srgbClr val="D6D446"/>
                </a:solidFill>
                <a:latin typeface="Corbel"/>
                <a:cs typeface="Corbel"/>
              </a:rPr>
              <a:t>Adverbs</a:t>
            </a:r>
            <a:r>
              <a:rPr sz="2600" b="1" spc="-40" dirty="0">
                <a:solidFill>
                  <a:srgbClr val="D6D446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D6D446"/>
                </a:solidFill>
                <a:latin typeface="Corbel"/>
                <a:cs typeface="Corbel"/>
              </a:rPr>
              <a:t>of</a:t>
            </a:r>
            <a:r>
              <a:rPr sz="2600" b="1" spc="-30" dirty="0">
                <a:solidFill>
                  <a:srgbClr val="D6D446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D6D446"/>
                </a:solidFill>
                <a:latin typeface="Corbel"/>
                <a:cs typeface="Corbel"/>
              </a:rPr>
              <a:t>degree</a:t>
            </a:r>
            <a:endParaRPr sz="2600">
              <a:latin typeface="Corbel"/>
              <a:cs typeface="Corbel"/>
            </a:endParaRPr>
          </a:p>
          <a:p>
            <a:pPr marL="287020">
              <a:lnSpc>
                <a:spcPts val="2965"/>
              </a:lnSpc>
            </a:pPr>
            <a:r>
              <a:rPr sz="2600" spc="-40" dirty="0">
                <a:latin typeface="Corbel"/>
                <a:cs typeface="Corbel"/>
              </a:rPr>
              <a:t>Very, </a:t>
            </a:r>
            <a:r>
              <a:rPr sz="2600" spc="-15" dirty="0">
                <a:latin typeface="Corbel"/>
                <a:cs typeface="Corbel"/>
              </a:rPr>
              <a:t>highly,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spc="-15" dirty="0">
                <a:latin typeface="Corbel"/>
                <a:cs typeface="Corbel"/>
              </a:rPr>
              <a:t>totally,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perfectly,</a:t>
            </a:r>
            <a:r>
              <a:rPr sz="2600" spc="-40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partially,</a:t>
            </a:r>
            <a:r>
              <a:rPr sz="2600" spc="-5" dirty="0">
                <a:latin typeface="Corbel"/>
                <a:cs typeface="Corbel"/>
              </a:rPr>
              <a:t> almost.</a:t>
            </a:r>
            <a:endParaRPr sz="2600">
              <a:latin typeface="Corbel"/>
              <a:cs typeface="Corbel"/>
            </a:endParaRPr>
          </a:p>
          <a:p>
            <a:pPr marL="287020" indent="-274955">
              <a:lnSpc>
                <a:spcPts val="2965"/>
              </a:lnSpc>
              <a:spcBef>
                <a:spcPts val="700"/>
              </a:spcBef>
              <a:buClr>
                <a:srgbClr val="D3E170"/>
              </a:buClr>
              <a:buSzPct val="78846"/>
              <a:buFont typeface="Arial MT"/>
              <a:buChar char="•"/>
              <a:tabLst>
                <a:tab pos="287020" algn="l"/>
                <a:tab pos="287655" algn="l"/>
              </a:tabLst>
            </a:pPr>
            <a:r>
              <a:rPr sz="2600" b="1" dirty="0">
                <a:solidFill>
                  <a:srgbClr val="D6D446"/>
                </a:solidFill>
                <a:latin typeface="Corbel"/>
                <a:cs typeface="Corbel"/>
              </a:rPr>
              <a:t>Adverbs</a:t>
            </a:r>
            <a:r>
              <a:rPr sz="2600" b="1" spc="-50" dirty="0">
                <a:solidFill>
                  <a:srgbClr val="D6D446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D6D446"/>
                </a:solidFill>
                <a:latin typeface="Corbel"/>
                <a:cs typeface="Corbel"/>
              </a:rPr>
              <a:t>of</a:t>
            </a:r>
            <a:r>
              <a:rPr sz="2600" b="1" spc="-35" dirty="0">
                <a:solidFill>
                  <a:srgbClr val="D6D446"/>
                </a:solidFill>
                <a:latin typeface="Corbel"/>
                <a:cs typeface="Corbel"/>
              </a:rPr>
              <a:t> </a:t>
            </a:r>
            <a:r>
              <a:rPr sz="2600" b="1" dirty="0">
                <a:solidFill>
                  <a:srgbClr val="D6D446"/>
                </a:solidFill>
                <a:latin typeface="Corbel"/>
                <a:cs typeface="Corbel"/>
              </a:rPr>
              <a:t>manner</a:t>
            </a:r>
            <a:endParaRPr sz="2600">
              <a:latin typeface="Corbel"/>
              <a:cs typeface="Corbel"/>
            </a:endParaRPr>
          </a:p>
          <a:p>
            <a:pPr marL="287020">
              <a:lnSpc>
                <a:spcPts val="2965"/>
              </a:lnSpc>
            </a:pPr>
            <a:r>
              <a:rPr sz="2600" spc="-25" dirty="0">
                <a:latin typeface="Corbel"/>
                <a:cs typeface="Corbel"/>
              </a:rPr>
              <a:t>Well,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20" dirty="0">
                <a:latin typeface="Corbel"/>
                <a:cs typeface="Corbel"/>
              </a:rPr>
              <a:t>badly,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spc="-15" dirty="0">
                <a:latin typeface="Corbel"/>
                <a:cs typeface="Corbel"/>
              </a:rPr>
              <a:t>nicely,</a:t>
            </a:r>
            <a:r>
              <a:rPr sz="2600" spc="20" dirty="0">
                <a:latin typeface="Corbel"/>
                <a:cs typeface="Corbel"/>
              </a:rPr>
              <a:t> </a:t>
            </a:r>
            <a:r>
              <a:rPr sz="2600" spc="-15" dirty="0">
                <a:latin typeface="Corbel"/>
                <a:cs typeface="Corbel"/>
              </a:rPr>
              <a:t>slowly,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spc="-15" dirty="0">
                <a:latin typeface="Corbel"/>
                <a:cs typeface="Corbel"/>
              </a:rPr>
              <a:t>loudly,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spc="-15" dirty="0">
                <a:latin typeface="Corbel"/>
                <a:cs typeface="Corbel"/>
              </a:rPr>
              <a:t>quietly,</a:t>
            </a:r>
            <a:r>
              <a:rPr sz="2600" spc="20" dirty="0">
                <a:latin typeface="Corbel"/>
                <a:cs typeface="Corbel"/>
              </a:rPr>
              <a:t> </a:t>
            </a:r>
            <a:r>
              <a:rPr sz="2600" spc="-15" dirty="0">
                <a:latin typeface="Corbel"/>
                <a:cs typeface="Corbel"/>
              </a:rPr>
              <a:t>happily,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spc="-20" dirty="0">
                <a:latin typeface="Corbel"/>
                <a:cs typeface="Corbel"/>
              </a:rPr>
              <a:t>sadly,</a:t>
            </a:r>
            <a:endParaRPr sz="26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457200"/>
            <a:ext cx="1676400" cy="67970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6" name="object 6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3984" y="3886199"/>
              <a:ext cx="8792210" cy="3253740"/>
            </a:xfrm>
            <a:custGeom>
              <a:avLst/>
              <a:gdLst/>
              <a:ahLst/>
              <a:cxnLst/>
              <a:rect l="l" t="t" r="r" b="b"/>
              <a:pathLst>
                <a:path w="8792210" h="3253740">
                  <a:moveTo>
                    <a:pt x="8788907" y="3253740"/>
                  </a:moveTo>
                  <a:lnTo>
                    <a:pt x="3047" y="3253740"/>
                  </a:lnTo>
                  <a:lnTo>
                    <a:pt x="0" y="3250692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240024"/>
                  </a:lnTo>
                  <a:lnTo>
                    <a:pt x="6095" y="3240024"/>
                  </a:lnTo>
                  <a:lnTo>
                    <a:pt x="13715" y="3246120"/>
                  </a:lnTo>
                  <a:lnTo>
                    <a:pt x="8791956" y="3246120"/>
                  </a:lnTo>
                  <a:lnTo>
                    <a:pt x="8791956" y="3250692"/>
                  </a:lnTo>
                  <a:lnTo>
                    <a:pt x="8788907" y="325374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8778240" y="0"/>
                  </a:lnTo>
                  <a:lnTo>
                    <a:pt x="8791956" y="0"/>
                  </a:lnTo>
                  <a:lnTo>
                    <a:pt x="8791956" y="3240024"/>
                  </a:lnTo>
                  <a:lnTo>
                    <a:pt x="8784336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13715" y="3246120"/>
                  </a:moveTo>
                  <a:lnTo>
                    <a:pt x="6095" y="3240024"/>
                  </a:lnTo>
                  <a:lnTo>
                    <a:pt x="13715" y="3240024"/>
                  </a:lnTo>
                  <a:lnTo>
                    <a:pt x="13715" y="3246120"/>
                  </a:lnTo>
                  <a:close/>
                </a:path>
                <a:path w="8792210" h="3253740">
                  <a:moveTo>
                    <a:pt x="8778240" y="3246120"/>
                  </a:moveTo>
                  <a:lnTo>
                    <a:pt x="13715" y="3246120"/>
                  </a:lnTo>
                  <a:lnTo>
                    <a:pt x="13715" y="3240024"/>
                  </a:lnTo>
                  <a:lnTo>
                    <a:pt x="8778240" y="3240024"/>
                  </a:lnTo>
                  <a:lnTo>
                    <a:pt x="8778240" y="3246120"/>
                  </a:lnTo>
                  <a:close/>
                </a:path>
                <a:path w="8792210" h="3253740">
                  <a:moveTo>
                    <a:pt x="8791956" y="3246120"/>
                  </a:moveTo>
                  <a:lnTo>
                    <a:pt x="8778240" y="3246120"/>
                  </a:lnTo>
                  <a:lnTo>
                    <a:pt x="8784336" y="3240024"/>
                  </a:lnTo>
                  <a:lnTo>
                    <a:pt x="8791956" y="3240024"/>
                  </a:lnTo>
                  <a:lnTo>
                    <a:pt x="8791956" y="3246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3120" y="3828372"/>
            <a:ext cx="7559040" cy="2927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780"/>
              </a:spcBef>
            </a:pPr>
            <a:r>
              <a:rPr sz="2600" spc="-10" dirty="0">
                <a:latin typeface="Corbel"/>
                <a:cs typeface="Corbel"/>
              </a:rPr>
              <a:t>secretly,</a:t>
            </a:r>
            <a:r>
              <a:rPr sz="2600" spc="-65" dirty="0">
                <a:latin typeface="Corbel"/>
                <a:cs typeface="Corbel"/>
              </a:rPr>
              <a:t> </a:t>
            </a:r>
            <a:r>
              <a:rPr sz="2600" spc="-25" dirty="0">
                <a:latin typeface="Corbel"/>
                <a:cs typeface="Corbel"/>
              </a:rPr>
              <a:t>weakly.</a:t>
            </a:r>
            <a:endParaRPr sz="2600">
              <a:latin typeface="Corbel"/>
              <a:cs typeface="Corbel"/>
            </a:endParaRPr>
          </a:p>
          <a:p>
            <a:pPr marL="354965" indent="-342900">
              <a:lnSpc>
                <a:spcPts val="2965"/>
              </a:lnSpc>
              <a:spcBef>
                <a:spcPts val="685"/>
              </a:spcBef>
              <a:buClr>
                <a:srgbClr val="D3E170"/>
              </a:buClr>
              <a:buSzPct val="7884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D6D446"/>
                </a:solidFill>
                <a:latin typeface="Corbel"/>
                <a:cs typeface="Corbel"/>
              </a:rPr>
              <a:t>Adverbs</a:t>
            </a:r>
            <a:r>
              <a:rPr sz="2600" b="1" spc="-50" dirty="0">
                <a:solidFill>
                  <a:srgbClr val="D6D446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D6D446"/>
                </a:solidFill>
                <a:latin typeface="Corbel"/>
                <a:cs typeface="Corbel"/>
              </a:rPr>
              <a:t>of</a:t>
            </a:r>
            <a:r>
              <a:rPr sz="2600" b="1" spc="-35" dirty="0">
                <a:solidFill>
                  <a:srgbClr val="D6D446"/>
                </a:solidFill>
                <a:latin typeface="Corbel"/>
                <a:cs typeface="Corbel"/>
              </a:rPr>
              <a:t> </a:t>
            </a:r>
            <a:r>
              <a:rPr sz="2600" b="1" dirty="0">
                <a:solidFill>
                  <a:srgbClr val="D6D446"/>
                </a:solidFill>
                <a:latin typeface="Corbel"/>
                <a:cs typeface="Corbel"/>
              </a:rPr>
              <a:t>place</a:t>
            </a:r>
            <a:endParaRPr sz="2600">
              <a:latin typeface="Corbel"/>
              <a:cs typeface="Corbel"/>
            </a:endParaRPr>
          </a:p>
          <a:p>
            <a:pPr marL="354965" marR="520700">
              <a:lnSpc>
                <a:spcPts val="2810"/>
              </a:lnSpc>
              <a:spcBef>
                <a:spcPts val="195"/>
              </a:spcBef>
            </a:pPr>
            <a:r>
              <a:rPr sz="2600" dirty="0">
                <a:latin typeface="Corbel"/>
                <a:cs typeface="Corbel"/>
              </a:rPr>
              <a:t>Home,</a:t>
            </a:r>
            <a:r>
              <a:rPr sz="2600" spc="-4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here,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there,</a:t>
            </a:r>
            <a:r>
              <a:rPr sz="2600" spc="-4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outside,</a:t>
            </a:r>
            <a:r>
              <a:rPr sz="2600" spc="-5" dirty="0">
                <a:latin typeface="Corbel"/>
                <a:cs typeface="Corbel"/>
              </a:rPr>
              <a:t> inside,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20" dirty="0">
                <a:latin typeface="Corbel"/>
                <a:cs typeface="Corbel"/>
              </a:rPr>
              <a:t>away,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around, </a:t>
            </a:r>
            <a:r>
              <a:rPr sz="2600" spc="-50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anywhere,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abroad,</a:t>
            </a:r>
            <a:r>
              <a:rPr sz="2600" spc="1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up,</a:t>
            </a:r>
            <a:r>
              <a:rPr sz="2600" spc="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down,</a:t>
            </a:r>
            <a:r>
              <a:rPr sz="2600" spc="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out.</a:t>
            </a:r>
            <a:endParaRPr sz="2600">
              <a:latin typeface="Corbel"/>
              <a:cs typeface="Corbel"/>
            </a:endParaRPr>
          </a:p>
          <a:p>
            <a:pPr marL="287020" indent="-274955">
              <a:lnSpc>
                <a:spcPts val="3065"/>
              </a:lnSpc>
              <a:spcBef>
                <a:spcPts val="640"/>
              </a:spcBef>
              <a:buClr>
                <a:srgbClr val="D3E170"/>
              </a:buClr>
              <a:buSzPct val="78846"/>
              <a:buFont typeface="Arial MT"/>
              <a:buChar char="•"/>
              <a:tabLst>
                <a:tab pos="287020" algn="l"/>
                <a:tab pos="287655" algn="l"/>
              </a:tabLst>
            </a:pPr>
            <a:r>
              <a:rPr sz="2600" b="1" dirty="0">
                <a:solidFill>
                  <a:srgbClr val="D6D446"/>
                </a:solidFill>
                <a:latin typeface="Corbel"/>
                <a:cs typeface="Corbel"/>
              </a:rPr>
              <a:t>Adverbs</a:t>
            </a:r>
            <a:r>
              <a:rPr sz="2600" b="1" spc="-45" dirty="0">
                <a:solidFill>
                  <a:srgbClr val="D6D446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D6D446"/>
                </a:solidFill>
                <a:latin typeface="Corbel"/>
                <a:cs typeface="Corbel"/>
              </a:rPr>
              <a:t>of</a:t>
            </a:r>
            <a:r>
              <a:rPr sz="2600" b="1" spc="-30" dirty="0">
                <a:solidFill>
                  <a:srgbClr val="D6D446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D6D446"/>
                </a:solidFill>
                <a:latin typeface="Corbel"/>
                <a:cs typeface="Corbel"/>
              </a:rPr>
              <a:t>time</a:t>
            </a:r>
            <a:endParaRPr sz="2600">
              <a:latin typeface="Corbel"/>
              <a:cs typeface="Corbel"/>
            </a:endParaRPr>
          </a:p>
          <a:p>
            <a:pPr marL="378460" marR="5080">
              <a:lnSpc>
                <a:spcPts val="2810"/>
              </a:lnSpc>
              <a:spcBef>
                <a:spcPts val="300"/>
              </a:spcBef>
            </a:pPr>
            <a:r>
              <a:rPr sz="2600" spc="-25" dirty="0">
                <a:latin typeface="Corbel"/>
                <a:cs typeface="Corbel"/>
              </a:rPr>
              <a:t>Now,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soon,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25" dirty="0">
                <a:latin typeface="Corbel"/>
                <a:cs typeface="Corbel"/>
              </a:rPr>
              <a:t>later,</a:t>
            </a:r>
            <a:r>
              <a:rPr sz="2600" spc="1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yesterday,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tomorrow,</a:t>
            </a:r>
            <a:r>
              <a:rPr sz="2600" spc="-40" dirty="0">
                <a:latin typeface="Corbel"/>
                <a:cs typeface="Corbel"/>
              </a:rPr>
              <a:t> </a:t>
            </a:r>
            <a:r>
              <a:rPr sz="2600" spc="-15" dirty="0">
                <a:latin typeface="Corbel"/>
                <a:cs typeface="Corbel"/>
              </a:rPr>
              <a:t>early,</a:t>
            </a:r>
            <a:r>
              <a:rPr sz="2600" spc="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before, </a:t>
            </a:r>
            <a:r>
              <a:rPr sz="2600" spc="-505" dirty="0">
                <a:latin typeface="Corbel"/>
                <a:cs typeface="Corbel"/>
              </a:rPr>
              <a:t> </a:t>
            </a:r>
            <a:r>
              <a:rPr sz="2600" spc="-15" dirty="0">
                <a:latin typeface="Corbel"/>
                <a:cs typeface="Corbel"/>
              </a:rPr>
              <a:t>lately, </a:t>
            </a:r>
            <a:r>
              <a:rPr sz="2600" spc="-20" dirty="0">
                <a:latin typeface="Corbel"/>
                <a:cs typeface="Corbel"/>
              </a:rPr>
              <a:t>recently.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1665</Words>
  <Application>Microsoft Office PowerPoint</Application>
  <PresentationFormat>Custom</PresentationFormat>
  <Paragraphs>250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MS Gothic</vt:lpstr>
      <vt:lpstr>Arial</vt:lpstr>
      <vt:lpstr>Arial MT</vt:lpstr>
      <vt:lpstr>Calibri</vt:lpstr>
      <vt:lpstr>Corbel</vt:lpstr>
      <vt:lpstr>Wingdings</vt:lpstr>
      <vt:lpstr>Office Theme</vt:lpstr>
      <vt:lpstr>PowerPoint Presentation</vt:lpstr>
      <vt:lpstr>Objectives</vt:lpstr>
      <vt:lpstr>PowerPoint Presentation</vt:lpstr>
      <vt:lpstr>Definition</vt:lpstr>
      <vt:lpstr>Adverbs usually answer the  following</vt:lpstr>
      <vt:lpstr>Adverb describes</vt:lpstr>
      <vt:lpstr>Form</vt:lpstr>
      <vt:lpstr>Form (continued)</vt:lpstr>
      <vt:lpstr>Types</vt:lpstr>
      <vt:lpstr>Types (Contd</vt:lpstr>
      <vt:lpstr>Comparative Adverbs</vt:lpstr>
      <vt:lpstr>Superlative Adverbs</vt:lpstr>
      <vt:lpstr>Tip #1</vt:lpstr>
      <vt:lpstr>Tip #2 and #3</vt:lpstr>
      <vt:lpstr>PowerPoint Presentation</vt:lpstr>
      <vt:lpstr>Look at these examples.</vt:lpstr>
      <vt:lpstr>Adjectives  There are two kinds-  Gradable Adjectives  Intensifying (Limit) Adjectives</vt:lpstr>
      <vt:lpstr>Gradable Adjectives</vt:lpstr>
      <vt:lpstr>Some More Examples</vt:lpstr>
      <vt:lpstr>Adjectives</vt:lpstr>
      <vt:lpstr>What are Intensifying Adverbs?</vt:lpstr>
      <vt:lpstr>The List of Intensifying Adverbs</vt:lpstr>
      <vt:lpstr>Caution!!!!!!</vt:lpstr>
      <vt:lpstr>PowerPoint Presentation</vt:lpstr>
      <vt:lpstr>‘Highly’- Collocates with  probability words</vt:lpstr>
      <vt:lpstr>Absolutely/ Utterly- collocates with  adjective with extreme meanings</vt:lpstr>
      <vt:lpstr>Bitterly- Collocates with the words  expressing deep sadness.</vt:lpstr>
      <vt:lpstr>Deeply- Collocates with feelings</vt:lpstr>
      <vt:lpstr>Ridiculously- suggests something  unbelievable or unreasonable</vt:lpstr>
      <vt:lpstr>Strongly- collocates with verbs  particularly related to opinion.</vt:lpstr>
      <vt:lpstr>The adverbs really and pretty are used with:</vt:lpstr>
      <vt:lpstr>Let’s practice</vt:lpstr>
      <vt:lpstr>Answers</vt:lpstr>
      <vt:lpstr>PowerPoint Presentation</vt:lpstr>
      <vt:lpstr>PowerPoint Presentation</vt:lpstr>
      <vt:lpstr>PowerPoint Presentation</vt:lpstr>
      <vt:lpstr>PowerPoint Presentation</vt:lpstr>
      <vt:lpstr>Don't see that film! It's _ __  awful!</vt:lpstr>
      <vt:lpstr>Hundreds of _ terrified  people ran for their lives.</vt:lpstr>
      <vt:lpstr>Are you sure? / Yes, I'm _  certain.</vt:lpstr>
      <vt:lpstr>It's _ cold outside. In fact,  it's nearly freezing.</vt:lpstr>
      <vt:lpstr>PowerPoint Presentation</vt:lpstr>
      <vt:lpstr>PowerPoint Presentation</vt:lpstr>
      <vt:lpstr>E-Resources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Conjunctions-Lesson 6-PEL541</dc:title>
  <dc:creator>user</dc:creator>
  <cp:lastModifiedBy>hp</cp:lastModifiedBy>
  <cp:revision>11</cp:revision>
  <dcterms:created xsi:type="dcterms:W3CDTF">2023-02-03T10:56:08Z</dcterms:created>
  <dcterms:modified xsi:type="dcterms:W3CDTF">2023-02-10T17:31:40Z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2023-01-30T00:00:00Z</vt:filetime>
  </property>
  <property fmtid="{D5CDD505-2E9C-101B-9397-08002B2CF9AE}" pid="3" name="LastSaved">
    <vt:filetime>2023-02-03T00:00:00Z</vt:filetime>
  </property>
</Properties>
</file>