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85" r:id="rId10"/>
    <p:sldId id="263" r:id="rId11"/>
    <p:sldId id="270" r:id="rId12"/>
    <p:sldId id="271" r:id="rId13"/>
    <p:sldId id="264" r:id="rId14"/>
    <p:sldId id="265" r:id="rId15"/>
    <p:sldId id="266" r:id="rId16"/>
    <p:sldId id="267" r:id="rId17"/>
    <p:sldId id="268" r:id="rId18"/>
    <p:sldId id="269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6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8004" y="3251849"/>
            <a:ext cx="248239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3984" y="633983"/>
            <a:ext cx="8792210" cy="3252470"/>
          </a:xfrm>
          <a:custGeom>
            <a:avLst/>
            <a:gdLst/>
            <a:ahLst/>
            <a:cxnLst/>
            <a:rect l="l" t="t" r="r" b="b"/>
            <a:pathLst>
              <a:path w="8792210" h="3252470">
                <a:moveTo>
                  <a:pt x="13715" y="3252215"/>
                </a:moveTo>
                <a:lnTo>
                  <a:pt x="0" y="3252215"/>
                </a:lnTo>
                <a:lnTo>
                  <a:pt x="0" y="3047"/>
                </a:lnTo>
                <a:lnTo>
                  <a:pt x="3047" y="0"/>
                </a:lnTo>
                <a:lnTo>
                  <a:pt x="8788907" y="0"/>
                </a:lnTo>
                <a:lnTo>
                  <a:pt x="8791956" y="3047"/>
                </a:lnTo>
                <a:lnTo>
                  <a:pt x="8791956" y="6096"/>
                </a:lnTo>
                <a:lnTo>
                  <a:pt x="13715" y="6096"/>
                </a:lnTo>
                <a:lnTo>
                  <a:pt x="6095" y="13716"/>
                </a:lnTo>
                <a:lnTo>
                  <a:pt x="13715" y="13716"/>
                </a:lnTo>
                <a:lnTo>
                  <a:pt x="13715" y="3252215"/>
                </a:lnTo>
                <a:close/>
              </a:path>
              <a:path w="8792210" h="3252470">
                <a:moveTo>
                  <a:pt x="13715" y="13716"/>
                </a:moveTo>
                <a:lnTo>
                  <a:pt x="6095" y="13716"/>
                </a:lnTo>
                <a:lnTo>
                  <a:pt x="13715" y="6096"/>
                </a:lnTo>
                <a:lnTo>
                  <a:pt x="13715" y="13716"/>
                </a:lnTo>
                <a:close/>
              </a:path>
              <a:path w="8792210" h="3252470">
                <a:moveTo>
                  <a:pt x="8778240" y="13716"/>
                </a:moveTo>
                <a:lnTo>
                  <a:pt x="13715" y="13716"/>
                </a:lnTo>
                <a:lnTo>
                  <a:pt x="13715" y="6096"/>
                </a:lnTo>
                <a:lnTo>
                  <a:pt x="8778240" y="6096"/>
                </a:lnTo>
                <a:lnTo>
                  <a:pt x="8778240" y="13716"/>
                </a:lnTo>
                <a:close/>
              </a:path>
              <a:path w="8792210" h="3252470">
                <a:moveTo>
                  <a:pt x="8791956" y="3252215"/>
                </a:moveTo>
                <a:lnTo>
                  <a:pt x="8778240" y="3252215"/>
                </a:lnTo>
                <a:lnTo>
                  <a:pt x="8778240" y="6096"/>
                </a:lnTo>
                <a:lnTo>
                  <a:pt x="8784336" y="13716"/>
                </a:lnTo>
                <a:lnTo>
                  <a:pt x="8791956" y="13716"/>
                </a:lnTo>
                <a:lnTo>
                  <a:pt x="8791956" y="3252215"/>
                </a:lnTo>
                <a:close/>
              </a:path>
              <a:path w="8792210" h="3252470">
                <a:moveTo>
                  <a:pt x="8791956" y="13716"/>
                </a:moveTo>
                <a:lnTo>
                  <a:pt x="8784336" y="13716"/>
                </a:lnTo>
                <a:lnTo>
                  <a:pt x="8778240" y="6096"/>
                </a:lnTo>
                <a:lnTo>
                  <a:pt x="8791956" y="6096"/>
                </a:lnTo>
                <a:lnTo>
                  <a:pt x="87919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056" y="1090750"/>
            <a:ext cx="7270286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517" y="2411009"/>
            <a:ext cx="7215364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lishgrammar.org/synthesis-sentences/" TargetMode="External"/><Relationship Id="rId2" Type="http://schemas.openxmlformats.org/officeDocument/2006/relationships/hyperlink" Target="http://www.learnenglishrapidly.com/2013/10/synthesis-making-of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0" y="2923617"/>
            <a:ext cx="2475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latin typeface="Corbel"/>
                <a:cs typeface="Corbel"/>
              </a:rPr>
              <a:t>PEL541</a:t>
            </a:r>
            <a:endParaRPr sz="6000" dirty="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4375"/>
            </a:xfrm>
            <a:custGeom>
              <a:avLst/>
              <a:gdLst/>
              <a:ahLst/>
              <a:cxnLst/>
              <a:rect l="l" t="t" r="r" b="b"/>
              <a:pathLst>
                <a:path w="8792210" h="3254375">
                  <a:moveTo>
                    <a:pt x="7479792" y="298704"/>
                  </a:moveTo>
                  <a:lnTo>
                    <a:pt x="1307579" y="298704"/>
                  </a:lnTo>
                  <a:lnTo>
                    <a:pt x="1307579" y="312420"/>
                  </a:lnTo>
                  <a:lnTo>
                    <a:pt x="7479792" y="312420"/>
                  </a:lnTo>
                  <a:lnTo>
                    <a:pt x="7479792" y="298704"/>
                  </a:lnTo>
                  <a:close/>
                </a:path>
                <a:path w="8792210" h="3254375">
                  <a:moveTo>
                    <a:pt x="8791956" y="0"/>
                  </a:moveTo>
                  <a:lnTo>
                    <a:pt x="8778240" y="0"/>
                  </a:lnTo>
                  <a:lnTo>
                    <a:pt x="8778240" y="3240036"/>
                  </a:lnTo>
                  <a:lnTo>
                    <a:pt x="13703" y="3240036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3250704"/>
                  </a:lnTo>
                  <a:lnTo>
                    <a:pt x="3035" y="3253752"/>
                  </a:lnTo>
                  <a:lnTo>
                    <a:pt x="8788895" y="3253752"/>
                  </a:lnTo>
                  <a:lnTo>
                    <a:pt x="8791956" y="3250704"/>
                  </a:lnTo>
                  <a:lnTo>
                    <a:pt x="8791956" y="3246120"/>
                  </a:lnTo>
                  <a:lnTo>
                    <a:pt x="8791956" y="3240036"/>
                  </a:lnTo>
                  <a:lnTo>
                    <a:pt x="879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2612" y="4256114"/>
            <a:ext cx="5347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orbel"/>
                <a:cs typeface="Corbel"/>
              </a:rPr>
              <a:t>Lesson</a:t>
            </a:r>
            <a:r>
              <a:rPr sz="4400" spc="-65" dirty="0">
                <a:latin typeface="Corbel"/>
                <a:cs typeface="Corbel"/>
              </a:rPr>
              <a:t> </a:t>
            </a:r>
            <a:r>
              <a:rPr sz="4400" spc="-10" dirty="0">
                <a:latin typeface="Corbel"/>
                <a:cs typeface="Corbel"/>
              </a:rPr>
              <a:t>6-</a:t>
            </a:r>
            <a:r>
              <a:rPr sz="4400" spc="-170" dirty="0">
                <a:latin typeface="Corbel"/>
                <a:cs typeface="Corbel"/>
              </a:rPr>
              <a:t> </a:t>
            </a:r>
            <a:r>
              <a:rPr sz="4400" spc="-5" dirty="0">
                <a:latin typeface="Corbel"/>
                <a:cs typeface="Corbel"/>
              </a:rPr>
              <a:t>Conjunctions</a:t>
            </a:r>
            <a:endParaRPr sz="4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815340"/>
            <a:ext cx="8792210" cy="6324600"/>
            <a:chOff x="633984" y="815340"/>
            <a:chExt cx="8792210" cy="6324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020" y="815340"/>
              <a:ext cx="8215883" cy="30708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20" y="3886200"/>
              <a:ext cx="8215883" cy="3072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06ABD-73C8-6706-BECC-A2F704BD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FC68A-2504-DD1A-D367-B5BA13AF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9677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Exercise: Fill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spc="-10" dirty="0"/>
              <a:t>blank </a:t>
            </a:r>
            <a:r>
              <a:rPr spc="-5" dirty="0"/>
              <a:t>with </a:t>
            </a:r>
            <a:r>
              <a:rPr spc="-790" dirty="0"/>
              <a:t> </a:t>
            </a:r>
            <a:r>
              <a:rPr spc="-5" dirty="0"/>
              <a:t>correct</a:t>
            </a:r>
            <a:r>
              <a:rPr spc="-40" dirty="0"/>
              <a:t> </a:t>
            </a:r>
            <a:r>
              <a:rPr spc="-5" dirty="0"/>
              <a:t>conjunctions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18360" y="2852342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372" y="0"/>
                </a:lnTo>
              </a:path>
            </a:pathLst>
          </a:custGeom>
          <a:ln w="2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44" y="2309222"/>
            <a:ext cx="7071359" cy="10452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69900" algn="l"/>
                <a:tab pos="4126865" algn="l"/>
              </a:tabLst>
            </a:pPr>
            <a:r>
              <a:rPr sz="2250" spc="-5" dirty="0">
                <a:latin typeface="Corbel"/>
                <a:cs typeface="Corbel"/>
              </a:rPr>
              <a:t>1.	</a:t>
            </a:r>
            <a:r>
              <a:rPr sz="2800" spc="-5" dirty="0">
                <a:latin typeface="Corbel"/>
                <a:cs typeface="Corbel"/>
              </a:rPr>
              <a:t>I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need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work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hard	</a:t>
            </a:r>
            <a:r>
              <a:rPr sz="2800" spc="-5" dirty="0">
                <a:latin typeface="Corbel"/>
                <a:cs typeface="Corbel"/>
              </a:rPr>
              <a:t>I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can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pass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exam.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250" spc="-5" dirty="0">
                <a:latin typeface="Corbel"/>
                <a:cs typeface="Corbel"/>
              </a:rPr>
              <a:t>2.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965" y="3320309"/>
            <a:ext cx="521970" cy="0"/>
          </a:xfrm>
          <a:custGeom>
            <a:avLst/>
            <a:gdLst/>
            <a:ahLst/>
            <a:cxnLst/>
            <a:rect l="l" t="t" r="r" b="b"/>
            <a:pathLst>
              <a:path w="521969">
                <a:moveTo>
                  <a:pt x="0" y="0"/>
                </a:moveTo>
                <a:lnTo>
                  <a:pt x="521377" y="0"/>
                </a:lnTo>
              </a:path>
            </a:pathLst>
          </a:custGeom>
          <a:ln w="2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8252" y="2916474"/>
            <a:ext cx="586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rbel"/>
                <a:cs typeface="Corbel"/>
              </a:rPr>
              <a:t>he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was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best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candidate,</a:t>
            </a:r>
            <a:r>
              <a:rPr sz="2800" spc="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didn't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win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217" y="3257870"/>
            <a:ext cx="1994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elections.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8944" y="3797361"/>
            <a:ext cx="22923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5" dirty="0">
                <a:latin typeface="Corbel"/>
                <a:cs typeface="Corbel"/>
              </a:rPr>
              <a:t>3</a:t>
            </a:r>
            <a:r>
              <a:rPr sz="2250" spc="-5" dirty="0">
                <a:latin typeface="Corbel"/>
                <a:cs typeface="Corbel"/>
              </a:rPr>
              <a:t>.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8965" y="4131060"/>
            <a:ext cx="521970" cy="0"/>
          </a:xfrm>
          <a:custGeom>
            <a:avLst/>
            <a:gdLst/>
            <a:ahLst/>
            <a:cxnLst/>
            <a:rect l="l" t="t" r="r" b="b"/>
            <a:pathLst>
              <a:path w="521969">
                <a:moveTo>
                  <a:pt x="0" y="0"/>
                </a:moveTo>
                <a:lnTo>
                  <a:pt x="521377" y="0"/>
                </a:lnTo>
              </a:path>
            </a:pathLst>
          </a:custGeom>
          <a:ln w="2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78252" y="3727224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rbel"/>
                <a:cs typeface="Corbel"/>
              </a:rPr>
              <a:t>you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come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back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from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your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trip,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we'll</a:t>
            </a:r>
            <a:r>
              <a:rPr sz="2800" spc="-10" dirty="0">
                <a:latin typeface="Corbel"/>
                <a:cs typeface="Corbel"/>
              </a:rPr>
              <a:t> meet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3756" y="4940250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7826" y="0"/>
                </a:lnTo>
              </a:path>
            </a:pathLst>
          </a:custGeom>
          <a:ln w="2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8944" y="4026910"/>
            <a:ext cx="6933565" cy="1303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latin typeface="Corbel"/>
                <a:cs typeface="Corbel"/>
              </a:rPr>
              <a:t>to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discuss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problem.</a:t>
            </a:r>
            <a:endParaRPr sz="2800">
              <a:latin typeface="Corbel"/>
              <a:cs typeface="Corbel"/>
            </a:endParaRPr>
          </a:p>
          <a:p>
            <a:pPr marL="469900" marR="5080" indent="-457834">
              <a:lnSpc>
                <a:spcPct val="80000"/>
              </a:lnSpc>
              <a:spcBef>
                <a:spcPts val="994"/>
              </a:spcBef>
              <a:tabLst>
                <a:tab pos="469900" algn="l"/>
                <a:tab pos="6832600" algn="l"/>
              </a:tabLst>
            </a:pPr>
            <a:r>
              <a:rPr sz="2250" dirty="0">
                <a:latin typeface="Corbel"/>
                <a:cs typeface="Corbel"/>
              </a:rPr>
              <a:t>4</a:t>
            </a:r>
            <a:r>
              <a:rPr sz="2250" spc="-5" dirty="0">
                <a:latin typeface="Corbel"/>
                <a:cs typeface="Corbel"/>
              </a:rPr>
              <a:t>.</a:t>
            </a:r>
            <a:r>
              <a:rPr sz="2250" dirty="0">
                <a:latin typeface="Corbel"/>
                <a:cs typeface="Corbel"/>
              </a:rPr>
              <a:t>	</a:t>
            </a:r>
            <a:r>
              <a:rPr sz="2800" spc="-20" dirty="0">
                <a:latin typeface="Corbel"/>
                <a:cs typeface="Corbel"/>
              </a:rPr>
              <a:t>T</a:t>
            </a:r>
            <a:r>
              <a:rPr sz="2800" spc="15" dirty="0">
                <a:latin typeface="Corbel"/>
                <a:cs typeface="Corbel"/>
              </a:rPr>
              <a:t>h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y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10" dirty="0">
                <a:latin typeface="Corbel"/>
                <a:cs typeface="Corbel"/>
              </a:rPr>
              <a:t>s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spc="-5" dirty="0">
                <a:latin typeface="Corbel"/>
                <a:cs typeface="Corbel"/>
              </a:rPr>
              <a:t>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h</a:t>
            </a:r>
            <a:r>
              <a:rPr sz="2800" spc="-5" dirty="0">
                <a:latin typeface="Corbel"/>
                <a:cs typeface="Corbel"/>
              </a:rPr>
              <a:t>at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h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15" dirty="0">
                <a:latin typeface="Corbel"/>
                <a:cs typeface="Corbel"/>
              </a:rPr>
              <a:t>v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w</a:t>
            </a:r>
            <a:r>
              <a:rPr sz="2800" spc="-5" dirty="0">
                <a:latin typeface="Corbel"/>
                <a:cs typeface="Corbel"/>
              </a:rPr>
              <a:t>as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30" dirty="0">
                <a:latin typeface="Corbel"/>
                <a:cs typeface="Corbel"/>
              </a:rPr>
              <a:t>n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spc="-5" dirty="0">
                <a:latin typeface="Corbel"/>
                <a:cs typeface="Corbel"/>
              </a:rPr>
              <a:t>c,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Corbel"/>
                <a:cs typeface="Corbel"/>
              </a:rPr>
              <a:t>I  watched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it.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8944" y="5415872"/>
            <a:ext cx="23749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5" dirty="0">
                <a:latin typeface="Corbel"/>
                <a:cs typeface="Corbel"/>
              </a:rPr>
              <a:t>5.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8965" y="5749613"/>
            <a:ext cx="521970" cy="0"/>
          </a:xfrm>
          <a:custGeom>
            <a:avLst/>
            <a:gdLst/>
            <a:ahLst/>
            <a:cxnLst/>
            <a:rect l="l" t="t" r="r" b="b"/>
            <a:pathLst>
              <a:path w="521969">
                <a:moveTo>
                  <a:pt x="0" y="0"/>
                </a:moveTo>
                <a:lnTo>
                  <a:pt x="521377" y="0"/>
                </a:lnTo>
              </a:path>
            </a:pathLst>
          </a:custGeom>
          <a:ln w="2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8252" y="5345778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rbel"/>
                <a:cs typeface="Corbel"/>
              </a:rPr>
              <a:t>he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was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very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ill,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didn't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take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any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6217" y="5687000"/>
            <a:ext cx="146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rbel"/>
                <a:cs typeface="Corbel"/>
              </a:rPr>
              <a:t>m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25" dirty="0">
                <a:latin typeface="Corbel"/>
                <a:cs typeface="Corbel"/>
              </a:rPr>
              <a:t>d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spc="-5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dirty="0">
                <a:latin typeface="Corbel"/>
                <a:cs typeface="Corbel"/>
              </a:rPr>
              <a:t>ne</a:t>
            </a:r>
            <a:r>
              <a:rPr sz="2800" spc="-5" dirty="0">
                <a:latin typeface="Corbel"/>
                <a:cs typeface="Corbel"/>
              </a:rPr>
              <a:t>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Exercise: Fill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spc="-10" dirty="0"/>
              <a:t>blank </a:t>
            </a:r>
            <a:r>
              <a:rPr spc="-5" dirty="0"/>
              <a:t>with </a:t>
            </a:r>
            <a:r>
              <a:rPr spc="-790" dirty="0"/>
              <a:t> </a:t>
            </a:r>
            <a:r>
              <a:rPr spc="-5" dirty="0"/>
              <a:t>correct</a:t>
            </a:r>
            <a:r>
              <a:rPr spc="-40" dirty="0"/>
              <a:t> </a:t>
            </a:r>
            <a:r>
              <a:rPr spc="-5" dirty="0"/>
              <a:t>conjunctions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99100" y="290993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03" y="0"/>
                </a:lnTo>
              </a:path>
            </a:pathLst>
          </a:custGeom>
          <a:ln w="24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9766" y="344794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03" y="0"/>
                </a:lnTo>
              </a:path>
            </a:pathLst>
          </a:custGeom>
          <a:ln w="24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6" name="object 6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6554" y="4810274"/>
              <a:ext cx="555625" cy="0"/>
            </a:xfrm>
            <a:custGeom>
              <a:avLst/>
              <a:gdLst/>
              <a:ahLst/>
              <a:cxnLst/>
              <a:rect l="l" t="t" r="r" b="b"/>
              <a:pathLst>
                <a:path w="555625">
                  <a:moveTo>
                    <a:pt x="0" y="0"/>
                  </a:moveTo>
                  <a:lnTo>
                    <a:pt x="555603" y="0"/>
                  </a:lnTo>
                </a:path>
              </a:pathLst>
            </a:custGeom>
            <a:ln w="2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8994" y="2396672"/>
            <a:ext cx="6843395" cy="24644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35"/>
              </a:spcBef>
              <a:buSzPct val="80000"/>
              <a:tabLst>
                <a:tab pos="469265" algn="l"/>
                <a:tab pos="469900" algn="l"/>
                <a:tab pos="3101975" algn="l"/>
              </a:tabLst>
            </a:pPr>
            <a:r>
              <a:rPr lang="en-US" sz="3000" dirty="0">
                <a:latin typeface="Corbel"/>
                <a:cs typeface="Corbel"/>
              </a:rPr>
              <a:t>6. </a:t>
            </a:r>
            <a:r>
              <a:rPr sz="3000" dirty="0">
                <a:latin typeface="Corbel"/>
                <a:cs typeface="Corbel"/>
              </a:rPr>
              <a:t>I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don't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know	I </a:t>
            </a:r>
            <a:r>
              <a:rPr sz="3000" spc="-10" dirty="0">
                <a:latin typeface="Corbel"/>
                <a:cs typeface="Corbel"/>
              </a:rPr>
              <a:t>can </a:t>
            </a:r>
            <a:r>
              <a:rPr sz="3000" spc="-5" dirty="0">
                <a:latin typeface="Corbel"/>
                <a:cs typeface="Corbel"/>
              </a:rPr>
              <a:t>buy</a:t>
            </a:r>
            <a:r>
              <a:rPr sz="3000" spc="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pair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10" dirty="0">
                <a:latin typeface="Corbel"/>
                <a:cs typeface="Corbel"/>
              </a:rPr>
              <a:t>of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jeans.</a:t>
            </a:r>
            <a:endParaRPr sz="3000" dirty="0">
              <a:latin typeface="Corbel"/>
              <a:cs typeface="Corbel"/>
            </a:endParaRPr>
          </a:p>
          <a:p>
            <a:pPr marL="12065" marR="225425">
              <a:lnSpc>
                <a:spcPts val="3240"/>
              </a:lnSpc>
              <a:spcBef>
                <a:spcPts val="1045"/>
              </a:spcBef>
              <a:buSzPct val="80000"/>
              <a:tabLst>
                <a:tab pos="469265" algn="l"/>
                <a:tab pos="469900" algn="l"/>
                <a:tab pos="4652645" algn="l"/>
              </a:tabLst>
            </a:pPr>
            <a:r>
              <a:rPr lang="en-US" sz="3000" spc="-10" dirty="0">
                <a:latin typeface="Corbel"/>
                <a:cs typeface="Corbel"/>
              </a:rPr>
              <a:t>7. </a:t>
            </a:r>
            <a:r>
              <a:rPr sz="3000" spc="-10" dirty="0">
                <a:latin typeface="Corbel"/>
                <a:cs typeface="Corbel"/>
              </a:rPr>
              <a:t>She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went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5" dirty="0">
                <a:latin typeface="Corbel"/>
                <a:cs typeface="Corbel"/>
              </a:rPr>
              <a:t> the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shops	couldn't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find </a:t>
            </a:r>
            <a:r>
              <a:rPr sz="3000" spc="-58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anything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that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could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fit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her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needs.</a:t>
            </a:r>
            <a:endParaRPr sz="3000" dirty="0">
              <a:latin typeface="Corbel"/>
              <a:cs typeface="Corbel"/>
            </a:endParaRPr>
          </a:p>
          <a:p>
            <a:pPr marL="12065" marR="1075055">
              <a:lnSpc>
                <a:spcPts val="3240"/>
              </a:lnSpc>
              <a:spcBef>
                <a:spcPts val="1005"/>
              </a:spcBef>
              <a:buSzPct val="80000"/>
              <a:tabLst>
                <a:tab pos="469265" algn="l"/>
                <a:tab pos="469900" algn="l"/>
                <a:tab pos="1825625" algn="l"/>
              </a:tabLst>
            </a:pPr>
            <a:r>
              <a:rPr lang="en-US" sz="3000" spc="-5" dirty="0">
                <a:latin typeface="Corbel"/>
                <a:cs typeface="Corbel"/>
              </a:rPr>
              <a:t>8. </a:t>
            </a:r>
            <a:r>
              <a:rPr sz="3000" spc="-5" dirty="0">
                <a:latin typeface="Corbel"/>
                <a:cs typeface="Corbel"/>
              </a:rPr>
              <a:t>Everybody </a:t>
            </a:r>
            <a:r>
              <a:rPr sz="3000" spc="-15" dirty="0">
                <a:latin typeface="Corbel"/>
                <a:cs typeface="Corbel"/>
              </a:rPr>
              <a:t>likes </a:t>
            </a:r>
            <a:r>
              <a:rPr sz="3000" spc="-10" dirty="0">
                <a:latin typeface="Corbel"/>
                <a:cs typeface="Corbel"/>
              </a:rPr>
              <a:t>him </a:t>
            </a:r>
            <a:r>
              <a:rPr sz="3000" spc="-5" dirty="0">
                <a:latin typeface="Corbel"/>
                <a:cs typeface="Corbel"/>
              </a:rPr>
              <a:t>because he </a:t>
            </a:r>
            <a:r>
              <a:rPr sz="3000" spc="10" dirty="0">
                <a:latin typeface="Corbel"/>
                <a:cs typeface="Corbel"/>
              </a:rPr>
              <a:t>is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nice	</a:t>
            </a:r>
            <a:r>
              <a:rPr sz="3000" spc="-10" dirty="0">
                <a:latin typeface="Corbel"/>
                <a:cs typeface="Corbel"/>
              </a:rPr>
              <a:t>helpful.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8994" y="4992079"/>
            <a:ext cx="26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latin typeface="Corbel"/>
                <a:cs typeface="Corbel"/>
              </a:rPr>
              <a:t>9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898855" y="5335904"/>
            <a:ext cx="2319655" cy="974725"/>
            <a:chOff x="1898855" y="5335904"/>
            <a:chExt cx="2319655" cy="974725"/>
          </a:xfrm>
        </p:grpSpPr>
        <p:sp>
          <p:nvSpPr>
            <p:cNvPr id="12" name="object 12"/>
            <p:cNvSpPr/>
            <p:nvPr/>
          </p:nvSpPr>
          <p:spPr>
            <a:xfrm>
              <a:off x="1898855" y="5348287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5">
                  <a:moveTo>
                    <a:pt x="0" y="0"/>
                  </a:moveTo>
                  <a:lnTo>
                    <a:pt x="559413" y="0"/>
                  </a:lnTo>
                </a:path>
              </a:pathLst>
            </a:custGeom>
            <a:ln w="2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9071" y="6297808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5">
                  <a:moveTo>
                    <a:pt x="0" y="0"/>
                  </a:moveTo>
                  <a:lnTo>
                    <a:pt x="559413" y="0"/>
                  </a:lnTo>
                </a:path>
              </a:pathLst>
            </a:custGeom>
            <a:ln w="2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8614" y="4915916"/>
            <a:ext cx="6094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rbel"/>
                <a:cs typeface="Corbel"/>
              </a:rPr>
              <a:t>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was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angry with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35" dirty="0">
                <a:latin typeface="Corbel"/>
                <a:cs typeface="Corbel"/>
              </a:rPr>
              <a:t>her,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didn't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utter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28994" y="5246649"/>
            <a:ext cx="3989704" cy="11017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735"/>
              </a:spcBef>
            </a:pPr>
            <a:r>
              <a:rPr sz="3000" dirty="0">
                <a:latin typeface="Corbel"/>
                <a:cs typeface="Corbel"/>
              </a:rPr>
              <a:t>word.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69265" algn="l"/>
                <a:tab pos="2861945" algn="l"/>
              </a:tabLst>
            </a:pPr>
            <a:r>
              <a:rPr lang="en-US" sz="2400" dirty="0">
                <a:latin typeface="Corbel"/>
                <a:cs typeface="Corbel"/>
              </a:rPr>
              <a:t>10.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3000" spc="-20" dirty="0">
                <a:latin typeface="Corbel"/>
                <a:cs typeface="Corbel"/>
              </a:rPr>
              <a:t>Keep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quiet	go</a:t>
            </a:r>
            <a:r>
              <a:rPr sz="3000" spc="-9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425" y="723327"/>
            <a:ext cx="1632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A</a:t>
            </a:r>
            <a:r>
              <a:rPr sz="3600" spc="-30" dirty="0"/>
              <a:t>n</a:t>
            </a:r>
            <a:r>
              <a:rPr sz="3600" spc="20" dirty="0"/>
              <a:t>s</a:t>
            </a:r>
            <a:r>
              <a:rPr sz="3600" spc="-10" dirty="0"/>
              <a:t>w</a:t>
            </a:r>
            <a:r>
              <a:rPr sz="3600" spc="5" dirty="0"/>
              <a:t>e</a:t>
            </a:r>
            <a:r>
              <a:rPr sz="3600" spc="-20" dirty="0"/>
              <a:t>r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0544" y="1418312"/>
            <a:ext cx="7689850" cy="50990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2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latin typeface="Corbel"/>
                <a:cs typeface="Corbel"/>
              </a:rPr>
              <a:t>I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work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hard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so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can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pass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exam.</a:t>
            </a:r>
            <a:endParaRPr sz="2400" dirty="0">
              <a:latin typeface="Corbel"/>
              <a:cs typeface="Corbel"/>
            </a:endParaRPr>
          </a:p>
          <a:p>
            <a:pPr marL="469900" marR="482600" indent="-457834">
              <a:lnSpc>
                <a:spcPts val="2300"/>
              </a:lnSpc>
              <a:spcBef>
                <a:spcPts val="98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Although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best</a:t>
            </a:r>
            <a:r>
              <a:rPr sz="2400" dirty="0">
                <a:latin typeface="Corbel"/>
                <a:cs typeface="Corbel"/>
              </a:rPr>
              <a:t> candidate,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didn't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win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elections.</a:t>
            </a:r>
            <a:endParaRPr sz="2400" dirty="0">
              <a:latin typeface="Corbel"/>
              <a:cs typeface="Corbel"/>
            </a:endParaRPr>
          </a:p>
          <a:p>
            <a:pPr marL="469900" marR="5080" indent="-457834">
              <a:lnSpc>
                <a:spcPct val="80000"/>
              </a:lnSpc>
              <a:spcBef>
                <a:spcPts val="103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When </a:t>
            </a:r>
            <a:r>
              <a:rPr sz="2400" spc="5" dirty="0">
                <a:latin typeface="Corbel"/>
                <a:cs typeface="Corbel"/>
              </a:rPr>
              <a:t>you </a:t>
            </a:r>
            <a:r>
              <a:rPr sz="2400" dirty="0">
                <a:latin typeface="Corbel"/>
                <a:cs typeface="Corbel"/>
              </a:rPr>
              <a:t>come </a:t>
            </a:r>
            <a:r>
              <a:rPr sz="2400" spc="-5" dirty="0">
                <a:latin typeface="Corbel"/>
                <a:cs typeface="Corbel"/>
              </a:rPr>
              <a:t>back </a:t>
            </a:r>
            <a:r>
              <a:rPr sz="2400" dirty="0">
                <a:latin typeface="Corbel"/>
                <a:cs typeface="Corbel"/>
              </a:rPr>
              <a:t>from </a:t>
            </a:r>
            <a:r>
              <a:rPr sz="2400" spc="-5" dirty="0">
                <a:latin typeface="Corbel"/>
                <a:cs typeface="Corbel"/>
              </a:rPr>
              <a:t>your trip, </a:t>
            </a:r>
            <a:r>
              <a:rPr sz="2400" dirty="0">
                <a:latin typeface="Corbel"/>
                <a:cs typeface="Corbel"/>
              </a:rPr>
              <a:t>we'll meet </a:t>
            </a:r>
            <a:r>
              <a:rPr sz="2400" spc="-10" dirty="0">
                <a:latin typeface="Corbel"/>
                <a:cs typeface="Corbel"/>
              </a:rPr>
              <a:t>to </a:t>
            </a:r>
            <a:r>
              <a:rPr sz="2400" spc="-5" dirty="0">
                <a:latin typeface="Corbel"/>
                <a:cs typeface="Corbel"/>
              </a:rPr>
              <a:t>discuss </a:t>
            </a:r>
            <a:r>
              <a:rPr sz="2400" spc="-4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problem.</a:t>
            </a:r>
            <a:endParaRPr sz="2400" dirty="0">
              <a:latin typeface="Corbel"/>
              <a:cs typeface="Corbel"/>
            </a:endParaRPr>
          </a:p>
          <a:p>
            <a:pPr marL="469900" indent="-457834">
              <a:lnSpc>
                <a:spcPct val="100000"/>
              </a:lnSpc>
              <a:spcBef>
                <a:spcPts val="42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They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said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that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movie </a:t>
            </a:r>
            <a:r>
              <a:rPr sz="2400" spc="-5" dirty="0">
                <a:latin typeface="Corbel"/>
                <a:cs typeface="Corbel"/>
              </a:rPr>
              <a:t>was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fantastic,</a:t>
            </a:r>
            <a:r>
              <a:rPr sz="2400" spc="5" dirty="0">
                <a:latin typeface="Corbel"/>
                <a:cs typeface="Corbel"/>
              </a:rPr>
              <a:t> so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watched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it.</a:t>
            </a:r>
            <a:endParaRPr sz="2400" dirty="0">
              <a:latin typeface="Corbel"/>
              <a:cs typeface="Corbel"/>
            </a:endParaRPr>
          </a:p>
          <a:p>
            <a:pPr marL="469900" indent="-457834">
              <a:lnSpc>
                <a:spcPct val="100000"/>
              </a:lnSpc>
              <a:spcBef>
                <a:spcPts val="42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lang="en-US" sz="2400" spc="-5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lthough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ill,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didn't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take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any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medicine.</a:t>
            </a:r>
            <a:endParaRPr sz="2400" dirty="0">
              <a:latin typeface="Corbel"/>
              <a:cs typeface="Corbel"/>
            </a:endParaRPr>
          </a:p>
          <a:p>
            <a:pPr marL="469900" indent="-457834">
              <a:lnSpc>
                <a:spcPct val="100000"/>
              </a:lnSpc>
              <a:spcBef>
                <a:spcPts val="434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latin typeface="Corbel"/>
                <a:cs typeface="Corbel"/>
              </a:rPr>
              <a:t>I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don't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know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where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can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buy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pair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jeans.</a:t>
            </a:r>
            <a:endParaRPr sz="2400" dirty="0">
              <a:latin typeface="Corbel"/>
              <a:cs typeface="Corbel"/>
            </a:endParaRPr>
          </a:p>
          <a:p>
            <a:pPr marL="469900" marR="555625" indent="-457834">
              <a:lnSpc>
                <a:spcPct val="80000"/>
              </a:lnSpc>
              <a:spcBef>
                <a:spcPts val="994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She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went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shops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couldn't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find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anything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that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could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5" dirty="0">
                <a:latin typeface="Corbel"/>
                <a:cs typeface="Corbel"/>
              </a:rPr>
              <a:t>her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needs.</a:t>
            </a:r>
          </a:p>
          <a:p>
            <a:pPr marL="469900" indent="-457834">
              <a:lnSpc>
                <a:spcPct val="100000"/>
              </a:lnSpc>
              <a:spcBef>
                <a:spcPts val="42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Everybody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likes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him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because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nice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helpful.</a:t>
            </a:r>
            <a:endParaRPr sz="2400" dirty="0">
              <a:latin typeface="Corbel"/>
              <a:cs typeface="Corbel"/>
            </a:endParaRPr>
          </a:p>
          <a:p>
            <a:pPr marL="469900" indent="-457834">
              <a:lnSpc>
                <a:spcPct val="100000"/>
              </a:lnSpc>
              <a:spcBef>
                <a:spcPts val="43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orbel"/>
                <a:cs typeface="Corbel"/>
              </a:rPr>
              <a:t>Since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5" dirty="0">
                <a:latin typeface="Corbel"/>
                <a:cs typeface="Corbel"/>
              </a:rPr>
              <a:t>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angry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her,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didn't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utter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word.</a:t>
            </a:r>
            <a:endParaRPr sz="2400" dirty="0">
              <a:latin typeface="Corbel"/>
              <a:cs typeface="Corbel"/>
            </a:endParaRPr>
          </a:p>
          <a:p>
            <a:pPr marL="469900" indent="-457834">
              <a:lnSpc>
                <a:spcPct val="100000"/>
              </a:lnSpc>
              <a:spcBef>
                <a:spcPts val="420"/>
              </a:spcBef>
              <a:buSzPct val="79166"/>
              <a:buAutoNum type="arabicPeriod"/>
              <a:tabLst>
                <a:tab pos="469265" algn="l"/>
                <a:tab pos="470534" algn="l"/>
              </a:tabLst>
            </a:pPr>
            <a:r>
              <a:rPr sz="2400" spc="-15" dirty="0">
                <a:latin typeface="Corbel"/>
                <a:cs typeface="Corbel"/>
              </a:rPr>
              <a:t>Keep </a:t>
            </a:r>
            <a:r>
              <a:rPr sz="2400" spc="-5" dirty="0">
                <a:latin typeface="Corbel"/>
                <a:cs typeface="Corbel"/>
              </a:rPr>
              <a:t>quiet </a:t>
            </a:r>
            <a:r>
              <a:rPr sz="2400" spc="5" dirty="0">
                <a:latin typeface="Corbel"/>
                <a:cs typeface="Corbel"/>
              </a:rPr>
              <a:t>or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10" dirty="0">
                <a:latin typeface="Corbel"/>
                <a:cs typeface="Corbel"/>
              </a:rPr>
              <a:t>go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out.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Exercise-Choose</a:t>
            </a:r>
            <a:r>
              <a:rPr spc="-8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best</a:t>
            </a:r>
            <a:r>
              <a:rPr spc="-35" dirty="0"/>
              <a:t> </a:t>
            </a:r>
            <a:r>
              <a:rPr spc="-5" dirty="0"/>
              <a:t>word</a:t>
            </a:r>
            <a:r>
              <a:rPr spc="10" dirty="0"/>
              <a:t> </a:t>
            </a:r>
            <a:r>
              <a:rPr spc="-10" dirty="0"/>
              <a:t>or </a:t>
            </a:r>
            <a:r>
              <a:rPr spc="-785" dirty="0"/>
              <a:t> </a:t>
            </a:r>
            <a:r>
              <a:rPr spc="-5" dirty="0"/>
              <a:t>phrase</a:t>
            </a:r>
            <a:r>
              <a:rPr dirty="0"/>
              <a:t> to</a:t>
            </a:r>
            <a:r>
              <a:rPr spc="-20" dirty="0"/>
              <a:t> </a:t>
            </a:r>
            <a:r>
              <a:rPr spc="-5" dirty="0"/>
              <a:t>fill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gaps</a:t>
            </a:r>
          </a:p>
        </p:txBody>
      </p:sp>
      <p:sp>
        <p:nvSpPr>
          <p:cNvPr id="3" name="object 3"/>
          <p:cNvSpPr/>
          <p:nvPr/>
        </p:nvSpPr>
        <p:spPr>
          <a:xfrm>
            <a:off x="3128824" y="2769002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107" y="0"/>
                </a:lnTo>
              </a:path>
            </a:pathLst>
          </a:custGeom>
          <a:ln w="16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4213" y="3139331"/>
            <a:ext cx="1119505" cy="0"/>
          </a:xfrm>
          <a:custGeom>
            <a:avLst/>
            <a:gdLst/>
            <a:ahLst/>
            <a:cxnLst/>
            <a:rect l="l" t="t" r="r" b="b"/>
            <a:pathLst>
              <a:path w="1119504">
                <a:moveTo>
                  <a:pt x="0" y="0"/>
                </a:moveTo>
                <a:lnTo>
                  <a:pt x="1119398" y="0"/>
                </a:lnTo>
              </a:path>
            </a:pathLst>
          </a:custGeom>
          <a:ln w="16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0787" y="3755096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107" y="0"/>
                </a:lnTo>
              </a:path>
            </a:pathLst>
          </a:custGeom>
          <a:ln w="16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3984" y="3886199"/>
            <a:ext cx="8792210" cy="3253740"/>
            <a:chOff x="633984" y="3886199"/>
            <a:chExt cx="8792210" cy="3253740"/>
          </a:xfrm>
        </p:grpSpPr>
        <p:sp>
          <p:nvSpPr>
            <p:cNvPr id="7" name="object 7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7258" y="4369247"/>
              <a:ext cx="1244600" cy="0"/>
            </a:xfrm>
            <a:custGeom>
              <a:avLst/>
              <a:gdLst/>
              <a:ahLst/>
              <a:cxnLst/>
              <a:rect l="l" t="t" r="r" b="b"/>
              <a:pathLst>
                <a:path w="1244600">
                  <a:moveTo>
                    <a:pt x="0" y="0"/>
                  </a:moveTo>
                  <a:lnTo>
                    <a:pt x="1244107" y="0"/>
                  </a:lnTo>
                </a:path>
              </a:pathLst>
            </a:custGeom>
            <a:ln w="16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1747" y="4983396"/>
              <a:ext cx="2145030" cy="615950"/>
            </a:xfrm>
            <a:custGeom>
              <a:avLst/>
              <a:gdLst/>
              <a:ahLst/>
              <a:cxnLst/>
              <a:rect l="l" t="t" r="r" b="b"/>
              <a:pathLst>
                <a:path w="2145029" h="615950">
                  <a:moveTo>
                    <a:pt x="900600" y="0"/>
                  </a:moveTo>
                  <a:lnTo>
                    <a:pt x="2144708" y="0"/>
                  </a:lnTo>
                </a:path>
                <a:path w="2145029" h="615950">
                  <a:moveTo>
                    <a:pt x="0" y="615765"/>
                  </a:moveTo>
                  <a:lnTo>
                    <a:pt x="747816" y="615765"/>
                  </a:lnTo>
                </a:path>
                <a:path w="2145029" h="615950">
                  <a:moveTo>
                    <a:pt x="750798" y="615765"/>
                  </a:moveTo>
                  <a:lnTo>
                    <a:pt x="1244107" y="615765"/>
                  </a:lnTo>
                </a:path>
              </a:pathLst>
            </a:custGeom>
            <a:ln w="16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6845" indent="-137795">
              <a:lnSpc>
                <a:spcPct val="100000"/>
              </a:lnSpc>
              <a:spcBef>
                <a:spcPts val="615"/>
              </a:spcBef>
              <a:buSzPct val="80000"/>
              <a:buChar char="•"/>
              <a:tabLst>
                <a:tab pos="158115" algn="l"/>
                <a:tab pos="2999740" algn="l"/>
              </a:tabLst>
            </a:pPr>
            <a:r>
              <a:rPr spc="-40" dirty="0"/>
              <a:t>We</a:t>
            </a:r>
            <a:r>
              <a:rPr spc="-10" dirty="0"/>
              <a:t> </a:t>
            </a:r>
            <a:r>
              <a:rPr dirty="0"/>
              <a:t>ate</a:t>
            </a:r>
            <a:r>
              <a:rPr spc="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pizza	a</a:t>
            </a:r>
            <a:r>
              <a:rPr spc="-50" dirty="0"/>
              <a:t> </a:t>
            </a:r>
            <a:r>
              <a:rPr spc="-10" dirty="0"/>
              <a:t>kebab.</a:t>
            </a:r>
            <a:r>
              <a:rPr spc="5" dirty="0"/>
              <a:t> </a:t>
            </a:r>
            <a:r>
              <a:rPr spc="-5" dirty="0"/>
              <a:t>(BUT</a:t>
            </a:r>
            <a:r>
              <a:rPr spc="-20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/</a:t>
            </a:r>
            <a:r>
              <a:rPr spc="-55" dirty="0"/>
              <a:t> </a:t>
            </a:r>
            <a:r>
              <a:rPr spc="-30" dirty="0"/>
              <a:t>SO)</a:t>
            </a:r>
          </a:p>
          <a:p>
            <a:pPr marL="156845" indent="-137795">
              <a:lnSpc>
                <a:spcPts val="2160"/>
              </a:lnSpc>
              <a:spcBef>
                <a:spcPts val="515"/>
              </a:spcBef>
              <a:buSzPct val="80000"/>
              <a:buChar char="•"/>
              <a:tabLst>
                <a:tab pos="158115" algn="l"/>
                <a:tab pos="3274695" algn="l"/>
              </a:tabLst>
            </a:pPr>
            <a:r>
              <a:rPr spc="-40" dirty="0"/>
              <a:t>We</a:t>
            </a:r>
            <a:r>
              <a:rPr spc="-10" dirty="0"/>
              <a:t> </a:t>
            </a:r>
            <a:r>
              <a:rPr spc="5" dirty="0"/>
              <a:t>had</a:t>
            </a:r>
            <a:r>
              <a:rPr spc="-5" dirty="0"/>
              <a:t> some</a:t>
            </a:r>
            <a:r>
              <a:rPr spc="10" dirty="0"/>
              <a:t> </a:t>
            </a:r>
            <a:r>
              <a:rPr spc="-10" dirty="0"/>
              <a:t>cake	</a:t>
            </a:r>
            <a:r>
              <a:rPr dirty="0"/>
              <a:t>_</a:t>
            </a:r>
            <a:r>
              <a:rPr spc="-80" dirty="0"/>
              <a:t> </a:t>
            </a:r>
            <a:r>
              <a:rPr spc="5" dirty="0"/>
              <a:t>we</a:t>
            </a:r>
            <a:r>
              <a:rPr dirty="0"/>
              <a:t> </a:t>
            </a:r>
            <a:r>
              <a:rPr spc="-5" dirty="0"/>
              <a:t>didn’t</a:t>
            </a:r>
            <a:r>
              <a:rPr spc="-15" dirty="0"/>
              <a:t> </a:t>
            </a:r>
            <a:r>
              <a:rPr dirty="0"/>
              <a:t>have</a:t>
            </a:r>
            <a:r>
              <a:rPr spc="-15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spc="-5" dirty="0"/>
              <a:t>coffee.</a:t>
            </a:r>
            <a:r>
              <a:rPr spc="-10" dirty="0"/>
              <a:t> </a:t>
            </a:r>
            <a:r>
              <a:rPr dirty="0"/>
              <a:t>(UNLESS</a:t>
            </a:r>
          </a:p>
          <a:p>
            <a:pPr marL="156845">
              <a:lnSpc>
                <a:spcPts val="2160"/>
              </a:lnSpc>
            </a:pPr>
            <a:r>
              <a:rPr dirty="0"/>
              <a:t>/</a:t>
            </a:r>
            <a:r>
              <a:rPr spc="-85" dirty="0"/>
              <a:t> </a:t>
            </a:r>
            <a:r>
              <a:rPr spc="-5" dirty="0"/>
              <a:t>UNTIL</a:t>
            </a:r>
            <a:r>
              <a:rPr spc="-4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BUT)</a:t>
            </a:r>
          </a:p>
          <a:p>
            <a:pPr marL="156845" marR="131445" indent="-137795">
              <a:lnSpc>
                <a:spcPts val="1920"/>
              </a:lnSpc>
              <a:spcBef>
                <a:spcPts val="990"/>
              </a:spcBef>
              <a:buSzPct val="80000"/>
              <a:buChar char="•"/>
              <a:tabLst>
                <a:tab pos="158115" algn="l"/>
                <a:tab pos="3246755" algn="l"/>
              </a:tabLst>
            </a:pPr>
            <a:r>
              <a:rPr dirty="0"/>
              <a:t>I</a:t>
            </a:r>
            <a:r>
              <a:rPr spc="-15" dirty="0"/>
              <a:t> </a:t>
            </a:r>
            <a:r>
              <a:rPr dirty="0"/>
              <a:t>had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headache	I </a:t>
            </a:r>
            <a:r>
              <a:rPr spc="-5" dirty="0"/>
              <a:t>didn’t</a:t>
            </a:r>
            <a:r>
              <a:rPr dirty="0"/>
              <a:t> </a:t>
            </a:r>
            <a:r>
              <a:rPr spc="-5" dirty="0"/>
              <a:t>go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 </a:t>
            </a:r>
            <a:r>
              <a:rPr spc="-15" dirty="0"/>
              <a:t>party.</a:t>
            </a:r>
            <a:r>
              <a:rPr spc="-35" dirty="0"/>
              <a:t> </a:t>
            </a:r>
            <a:r>
              <a:rPr dirty="0"/>
              <a:t>(WHEN</a:t>
            </a:r>
            <a:r>
              <a:rPr spc="-20" dirty="0"/>
              <a:t> </a:t>
            </a:r>
            <a:r>
              <a:rPr dirty="0"/>
              <a:t>/</a:t>
            </a:r>
            <a:r>
              <a:rPr spc="-55" dirty="0"/>
              <a:t> </a:t>
            </a:r>
            <a:r>
              <a:rPr dirty="0"/>
              <a:t>SO</a:t>
            </a:r>
            <a:r>
              <a:rPr spc="-10" dirty="0"/>
              <a:t> </a:t>
            </a:r>
            <a:r>
              <a:rPr dirty="0"/>
              <a:t>/ </a:t>
            </a:r>
            <a:r>
              <a:rPr spc="-385" dirty="0"/>
              <a:t> </a:t>
            </a:r>
            <a:r>
              <a:rPr spc="-5" dirty="0"/>
              <a:t>WHEREAS)</a:t>
            </a:r>
          </a:p>
          <a:p>
            <a:pPr marL="156845" marR="314325" indent="-137795">
              <a:lnSpc>
                <a:spcPct val="80000"/>
              </a:lnSpc>
              <a:spcBef>
                <a:spcPts val="1015"/>
              </a:spcBef>
              <a:buSzPct val="80000"/>
              <a:buChar char="•"/>
              <a:tabLst>
                <a:tab pos="158115" algn="l"/>
                <a:tab pos="3753485" algn="l"/>
              </a:tabLst>
            </a:pPr>
            <a:r>
              <a:rPr spc="-150" dirty="0"/>
              <a:t>Y</a:t>
            </a:r>
            <a:r>
              <a:rPr spc="-10" dirty="0"/>
              <a:t>o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5" dirty="0"/>
              <a:t>h</a:t>
            </a:r>
            <a:r>
              <a:rPr spc="20" dirty="0"/>
              <a:t>a</a:t>
            </a:r>
            <a:r>
              <a:rPr spc="-5" dirty="0"/>
              <a:t>v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ffee	a </a:t>
            </a:r>
            <a:r>
              <a:rPr spc="5" dirty="0"/>
              <a:t>t</a:t>
            </a:r>
            <a:r>
              <a:rPr spc="-20" dirty="0"/>
              <a:t>e</a:t>
            </a:r>
            <a:r>
              <a:rPr dirty="0"/>
              <a:t>a </a:t>
            </a:r>
            <a:r>
              <a:rPr spc="5" dirty="0"/>
              <a:t>b</a:t>
            </a:r>
            <a:r>
              <a:rPr spc="-20" dirty="0"/>
              <a:t>u</a:t>
            </a:r>
            <a:r>
              <a:rPr dirty="0"/>
              <a:t>t</a:t>
            </a:r>
            <a:r>
              <a:rPr spc="5" dirty="0"/>
              <a:t> n</a:t>
            </a:r>
            <a:r>
              <a:rPr spc="-10" dirty="0"/>
              <a:t>o</a:t>
            </a:r>
            <a:r>
              <a:rPr dirty="0"/>
              <a:t>t</a:t>
            </a:r>
            <a:r>
              <a:rPr spc="5" dirty="0"/>
              <a:t> </a:t>
            </a:r>
            <a:r>
              <a:rPr spc="-15" dirty="0"/>
              <a:t>b</a:t>
            </a:r>
            <a:r>
              <a:rPr spc="-10" dirty="0"/>
              <a:t>o</a:t>
            </a:r>
            <a:r>
              <a:rPr spc="5" dirty="0"/>
              <a:t>t</a:t>
            </a:r>
            <a:r>
              <a:rPr spc="-5" dirty="0"/>
              <a:t>h</a:t>
            </a:r>
            <a:r>
              <a:rPr dirty="0"/>
              <a:t>.</a:t>
            </a:r>
            <a:r>
              <a:rPr spc="-10" dirty="0"/>
              <a:t> </a:t>
            </a:r>
            <a:r>
              <a:rPr spc="-60" dirty="0"/>
              <a:t>(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/</a:t>
            </a:r>
            <a:r>
              <a:rPr spc="-130" dirty="0"/>
              <a:t> </a:t>
            </a:r>
            <a:r>
              <a:rPr spc="-15" dirty="0"/>
              <a:t>T</a:t>
            </a:r>
            <a:r>
              <a:rPr spc="5" dirty="0"/>
              <a:t>I</a:t>
            </a:r>
            <a:r>
              <a:rPr spc="-5" dirty="0"/>
              <a:t>L</a:t>
            </a:r>
            <a:r>
              <a:rPr dirty="0"/>
              <a:t>L</a:t>
            </a:r>
            <a:r>
              <a:rPr spc="-25" dirty="0"/>
              <a:t> </a:t>
            </a:r>
            <a:r>
              <a:rPr dirty="0"/>
              <a:t>/  </a:t>
            </a:r>
            <a:r>
              <a:rPr spc="-5" dirty="0"/>
              <a:t>BUT)</a:t>
            </a:r>
          </a:p>
          <a:p>
            <a:pPr marL="156845" marR="1410970" indent="-137795">
              <a:lnSpc>
                <a:spcPts val="1920"/>
              </a:lnSpc>
              <a:spcBef>
                <a:spcPts val="980"/>
              </a:spcBef>
              <a:buSzPct val="80000"/>
              <a:buChar char="•"/>
              <a:tabLst>
                <a:tab pos="158115" algn="l"/>
                <a:tab pos="3763645" algn="l"/>
              </a:tabLst>
            </a:pPr>
            <a:r>
              <a:rPr dirty="0"/>
              <a:t>I</a:t>
            </a:r>
            <a:r>
              <a:rPr spc="-5" dirty="0"/>
              <a:t> can’t</a:t>
            </a:r>
            <a:r>
              <a:rPr dirty="0"/>
              <a:t> </a:t>
            </a:r>
            <a:r>
              <a:rPr spc="-5" dirty="0"/>
              <a:t>come</a:t>
            </a:r>
            <a:r>
              <a:rPr dirty="0"/>
              <a:t> to</a:t>
            </a:r>
            <a:r>
              <a:rPr spc="25" dirty="0"/>
              <a:t> </a:t>
            </a:r>
            <a:r>
              <a:rPr spc="-5" dirty="0"/>
              <a:t>school	</a:t>
            </a:r>
            <a:r>
              <a:rPr dirty="0"/>
              <a:t>I</a:t>
            </a:r>
            <a:r>
              <a:rPr spc="-55" dirty="0"/>
              <a:t> </a:t>
            </a:r>
            <a:r>
              <a:rPr spc="-5" dirty="0"/>
              <a:t>have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important </a:t>
            </a:r>
            <a:r>
              <a:rPr spc="-385" dirty="0"/>
              <a:t> </a:t>
            </a:r>
            <a:r>
              <a:rPr dirty="0"/>
              <a:t>appointment.</a:t>
            </a:r>
            <a:r>
              <a:rPr spc="-55" dirty="0"/>
              <a:t> </a:t>
            </a:r>
            <a:r>
              <a:rPr spc="-10" dirty="0"/>
              <a:t>(SO</a:t>
            </a:r>
            <a:r>
              <a:rPr spc="-2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BECAUSE</a:t>
            </a:r>
            <a:r>
              <a:rPr spc="-10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5" dirty="0"/>
              <a:t>UNLESS)</a:t>
            </a:r>
          </a:p>
          <a:p>
            <a:pPr marL="205104" indent="-186055">
              <a:lnSpc>
                <a:spcPct val="100000"/>
              </a:lnSpc>
              <a:spcBef>
                <a:spcPts val="545"/>
              </a:spcBef>
              <a:buSzPct val="80000"/>
              <a:buChar char="•"/>
              <a:tabLst>
                <a:tab pos="206375" algn="l"/>
                <a:tab pos="2860040" algn="l"/>
              </a:tabLst>
            </a:pPr>
            <a:r>
              <a:rPr dirty="0"/>
              <a:t>I</a:t>
            </a:r>
            <a:r>
              <a:rPr spc="-15" dirty="0"/>
              <a:t> </a:t>
            </a:r>
            <a:r>
              <a:rPr spc="15" dirty="0"/>
              <a:t>w</a:t>
            </a:r>
            <a:r>
              <a:rPr spc="-5" dirty="0"/>
              <a:t>il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ca</a:t>
            </a:r>
            <a:r>
              <a:rPr spc="-5" dirty="0"/>
              <a:t>l</a:t>
            </a:r>
            <a:r>
              <a:rPr dirty="0"/>
              <a:t>l</a:t>
            </a:r>
            <a:r>
              <a:rPr spc="-25" dirty="0"/>
              <a:t> </a:t>
            </a:r>
            <a:r>
              <a:rPr dirty="0"/>
              <a:t>y</a:t>
            </a:r>
            <a:r>
              <a:rPr spc="10" dirty="0"/>
              <a:t>o</a:t>
            </a:r>
            <a:r>
              <a:rPr dirty="0"/>
              <a:t>u	I</a:t>
            </a:r>
            <a:r>
              <a:rPr spc="-15" dirty="0"/>
              <a:t> </a:t>
            </a:r>
            <a:r>
              <a:rPr spc="-5" dirty="0"/>
              <a:t>g</a:t>
            </a:r>
            <a:r>
              <a:rPr dirty="0"/>
              <a:t>et</a:t>
            </a:r>
            <a:r>
              <a:rPr spc="-15" dirty="0"/>
              <a:t> </a:t>
            </a:r>
            <a:r>
              <a:rPr spc="15" dirty="0"/>
              <a:t>h</a:t>
            </a:r>
            <a:r>
              <a:rPr spc="-10" dirty="0"/>
              <a:t>o</a:t>
            </a:r>
            <a:r>
              <a:rPr dirty="0"/>
              <a:t>m</a:t>
            </a:r>
            <a:r>
              <a:rPr spc="-20" dirty="0"/>
              <a:t>e</a:t>
            </a:r>
            <a:r>
              <a:rPr dirty="0"/>
              <a:t>.</a:t>
            </a:r>
            <a:r>
              <a:rPr spc="10" dirty="0"/>
              <a:t> </a:t>
            </a:r>
            <a:r>
              <a:rPr dirty="0"/>
              <a:t>(</a:t>
            </a:r>
            <a:r>
              <a:rPr spc="-15" dirty="0"/>
              <a:t>A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/</a:t>
            </a:r>
            <a:r>
              <a:rPr spc="-90" dirty="0"/>
              <a:t> </a:t>
            </a:r>
            <a:r>
              <a:rPr spc="5" dirty="0"/>
              <a:t>A</a:t>
            </a:r>
            <a:r>
              <a:rPr spc="-15" dirty="0"/>
              <a:t>N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/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5" dirty="0"/>
              <a:t>H</a:t>
            </a:r>
            <a:r>
              <a:rPr spc="-5" dirty="0"/>
              <a:t>E</a:t>
            </a:r>
            <a:r>
              <a:rPr spc="-15" dirty="0"/>
              <a:t>N</a:t>
            </a:r>
            <a:r>
              <a:rPr dirty="0"/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28997" y="5728158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•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8869" y="5969491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869980" y="0"/>
                </a:lnTo>
              </a:path>
              <a:path w="1244600">
                <a:moveTo>
                  <a:pt x="872962" y="0"/>
                </a:moveTo>
                <a:lnTo>
                  <a:pt x="1244107" y="0"/>
                </a:lnTo>
              </a:path>
            </a:pathLst>
          </a:custGeom>
          <a:ln w="16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9071" y="5676450"/>
            <a:ext cx="5083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rbel"/>
                <a:cs typeface="Corbel"/>
              </a:rPr>
              <a:t>you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do</a:t>
            </a:r>
            <a:r>
              <a:rPr sz="2000" spc="-5" dirty="0">
                <a:latin typeface="Corbel"/>
                <a:cs typeface="Corbel"/>
              </a:rPr>
              <a:t> 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homework, you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will pass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course.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6169" y="5920271"/>
            <a:ext cx="3423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rbel"/>
                <a:cs typeface="Corbel"/>
              </a:rPr>
              <a:t>(</a:t>
            </a:r>
            <a:r>
              <a:rPr sz="2000" spc="-5" dirty="0">
                <a:latin typeface="Corbel"/>
                <a:cs typeface="Corbel"/>
              </a:rPr>
              <a:t>U</a:t>
            </a:r>
            <a:r>
              <a:rPr sz="2000" spc="-15" dirty="0">
                <a:latin typeface="Corbel"/>
                <a:cs typeface="Corbel"/>
              </a:rPr>
              <a:t>N</a:t>
            </a:r>
            <a:r>
              <a:rPr sz="2000" spc="15" dirty="0">
                <a:latin typeface="Corbel"/>
                <a:cs typeface="Corbel"/>
              </a:rPr>
              <a:t>L</a:t>
            </a:r>
            <a:r>
              <a:rPr sz="2000" spc="-5" dirty="0">
                <a:latin typeface="Corbel"/>
                <a:cs typeface="Corbel"/>
              </a:rPr>
              <a:t>ES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/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</a:t>
            </a:r>
            <a:r>
              <a:rPr sz="2000" spc="5" dirty="0">
                <a:latin typeface="Corbel"/>
                <a:cs typeface="Corbel"/>
              </a:rPr>
              <a:t>N</a:t>
            </a:r>
            <a:r>
              <a:rPr sz="2000" spc="-15" dirty="0">
                <a:latin typeface="Corbel"/>
                <a:cs typeface="Corbel"/>
              </a:rPr>
              <a:t>T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/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85" dirty="0">
                <a:latin typeface="Corbel"/>
                <a:cs typeface="Corbel"/>
              </a:rPr>
              <a:t>L</a:t>
            </a:r>
            <a:r>
              <a:rPr sz="2000" spc="15" dirty="0">
                <a:latin typeface="Corbel"/>
                <a:cs typeface="Corbel"/>
              </a:rPr>
              <a:t>O</a:t>
            </a:r>
            <a:r>
              <a:rPr sz="2000" spc="-1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A</a:t>
            </a:r>
            <a:r>
              <a:rPr sz="2000" spc="-2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1814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A</a:t>
            </a:r>
            <a:r>
              <a:rPr spc="5" dirty="0"/>
              <a:t>n</a:t>
            </a:r>
            <a:r>
              <a:rPr spc="-25" dirty="0"/>
              <a:t>s</a:t>
            </a:r>
            <a:r>
              <a:rPr spc="-15" dirty="0"/>
              <a:t>w</a:t>
            </a:r>
            <a:r>
              <a:rPr dirty="0"/>
              <a:t>e</a:t>
            </a:r>
            <a:r>
              <a:rPr spc="15" dirty="0"/>
              <a:t>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97" y="2405071"/>
            <a:ext cx="6913245" cy="2834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8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40" dirty="0">
                <a:latin typeface="Corbel"/>
                <a:cs typeface="Corbel"/>
              </a:rPr>
              <a:t>We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ate a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pizza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kebab.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40" dirty="0">
                <a:latin typeface="Corbel"/>
                <a:cs typeface="Corbel"/>
              </a:rPr>
              <a:t>We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had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some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cake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but</a:t>
            </a:r>
            <a:r>
              <a:rPr sz="2000" spc="5" dirty="0">
                <a:latin typeface="Corbel"/>
                <a:cs typeface="Corbel"/>
              </a:rPr>
              <a:t> we </a:t>
            </a:r>
            <a:r>
              <a:rPr sz="2000" spc="-5" dirty="0">
                <a:latin typeface="Corbel"/>
                <a:cs typeface="Corbel"/>
              </a:rPr>
              <a:t>didn’t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 </a:t>
            </a:r>
            <a:r>
              <a:rPr sz="2000" spc="-5" dirty="0">
                <a:latin typeface="Corbel"/>
                <a:cs typeface="Corbel"/>
              </a:rPr>
              <a:t>coffee.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I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had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headache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didn’t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go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party.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5" dirty="0">
                <a:latin typeface="Corbel"/>
                <a:cs typeface="Corbel"/>
              </a:rPr>
              <a:t>You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have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coffee </a:t>
            </a:r>
            <a:r>
              <a:rPr sz="2000" spc="-5" dirty="0">
                <a:latin typeface="Corbel"/>
                <a:cs typeface="Corbel"/>
              </a:rPr>
              <a:t>or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 tea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not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both.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I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can’t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come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school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because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have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5" dirty="0">
                <a:latin typeface="Corbel"/>
                <a:cs typeface="Corbel"/>
              </a:rPr>
              <a:t> important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appointment.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I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will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call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</a:t>
            </a:r>
            <a:r>
              <a:rPr sz="2000" dirty="0">
                <a:latin typeface="Corbel"/>
                <a:cs typeface="Corbel"/>
              </a:rPr>
              <a:t> when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 get </a:t>
            </a:r>
            <a:r>
              <a:rPr sz="2000" spc="-5" dirty="0">
                <a:latin typeface="Corbel"/>
                <a:cs typeface="Corbel"/>
              </a:rPr>
              <a:t>home.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10" dirty="0">
                <a:latin typeface="Corbel"/>
                <a:cs typeface="Corbel"/>
              </a:rPr>
              <a:t>As </a:t>
            </a:r>
            <a:r>
              <a:rPr sz="2000" dirty="0">
                <a:latin typeface="Corbel"/>
                <a:cs typeface="Corbel"/>
              </a:rPr>
              <a:t>long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do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your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homework,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will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pass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course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611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E-Resources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997" y="2500391"/>
            <a:ext cx="7098665" cy="1408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49860" marR="5080" indent="-137795">
              <a:lnSpc>
                <a:spcPts val="2160"/>
              </a:lnSpc>
              <a:spcBef>
                <a:spcPts val="375"/>
              </a:spcBef>
              <a:buClr>
                <a:srgbClr val="000000"/>
              </a:buClr>
              <a:buSzPct val="80000"/>
              <a:buChar char="•"/>
              <a:tabLst>
                <a:tab pos="150495" algn="l"/>
              </a:tabLst>
            </a:pPr>
            <a:r>
              <a:rPr sz="20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  <a:hlinkClick r:id="rId2"/>
              </a:rPr>
              <a:t>http://www.learnenglishrapidly.com/2013/10/synthesis-making-of- </a:t>
            </a:r>
            <a:r>
              <a:rPr sz="2000" spc="-390" dirty="0">
                <a:solidFill>
                  <a:srgbClr val="F49E00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</a:rPr>
              <a:t>simplecomplexcompou.html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SzPct val="80000"/>
              <a:buChar char="•"/>
              <a:tabLst>
                <a:tab pos="150495" algn="l"/>
              </a:tabLst>
            </a:pPr>
            <a:r>
              <a:rPr sz="20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</a:rPr>
              <a:t>https://</a:t>
            </a:r>
            <a:r>
              <a:rPr sz="20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  <a:hlinkClick r:id="rId3"/>
              </a:rPr>
              <a:t>www.englishgrammar.org/synthesis-sentences/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80000"/>
              <a:buChar char="•"/>
              <a:tabLst>
                <a:tab pos="150495" algn="l"/>
              </a:tabLst>
            </a:pPr>
            <a:r>
              <a:rPr sz="20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</a:rPr>
              <a:t>https://webapps.towson.edu/ows/conjunctions.htm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25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</a:t>
            </a:r>
            <a:r>
              <a:rPr spc="-30" dirty="0"/>
              <a:t>b</a:t>
            </a:r>
            <a:r>
              <a:rPr spc="-10" dirty="0"/>
              <a:t>j</a:t>
            </a:r>
            <a:r>
              <a:rPr dirty="0"/>
              <a:t>ec</a:t>
            </a:r>
            <a:r>
              <a:rPr spc="5" dirty="0"/>
              <a:t>t</a:t>
            </a:r>
            <a:r>
              <a:rPr spc="-15" dirty="0"/>
              <a:t>iv</a:t>
            </a:r>
            <a:r>
              <a:rPr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974" y="2404925"/>
            <a:ext cx="5858510" cy="15043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lesson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will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help</a:t>
            </a:r>
            <a:r>
              <a:rPr sz="2000" spc="-5" dirty="0">
                <a:latin typeface="Corbel"/>
                <a:cs typeface="Corbel"/>
              </a:rPr>
              <a:t> learners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to: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rbel"/>
                <a:cs typeface="Corbel"/>
              </a:rPr>
              <a:t>Learn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deviant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</a:t>
            </a:r>
            <a:r>
              <a:rPr sz="2000" spc="5" dirty="0">
                <a:latin typeface="Corbel"/>
                <a:cs typeface="Corbel"/>
              </a:rPr>
              <a:t> of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conjunction</a:t>
            </a:r>
            <a:endParaRPr sz="2000">
              <a:latin typeface="Corbel"/>
              <a:cs typeface="Corbel"/>
            </a:endParaRPr>
          </a:p>
          <a:p>
            <a:pPr marL="469265" marR="5080" indent="-457200">
              <a:lnSpc>
                <a:spcPts val="2160"/>
              </a:lnSpc>
              <a:spcBef>
                <a:spcPts val="1040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rbel"/>
                <a:cs typeface="Corbel"/>
              </a:rPr>
              <a:t>Apply </a:t>
            </a:r>
            <a:r>
              <a:rPr sz="2000" dirty="0">
                <a:latin typeface="Corbel"/>
                <a:cs typeface="Corbel"/>
              </a:rPr>
              <a:t>the </a:t>
            </a:r>
            <a:r>
              <a:rPr sz="2000" spc="-5" dirty="0">
                <a:latin typeface="Corbel"/>
                <a:cs typeface="Corbel"/>
              </a:rPr>
              <a:t>conjunctions in </a:t>
            </a:r>
            <a:r>
              <a:rPr sz="2000" dirty="0">
                <a:latin typeface="Corbel"/>
                <a:cs typeface="Corbel"/>
              </a:rPr>
              <a:t>personal and professional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communication.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1524000"/>
            <a:ext cx="8792210" cy="5615940"/>
            <a:chOff x="633984" y="1524000"/>
            <a:chExt cx="8792210" cy="5615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152" y="1524000"/>
              <a:ext cx="8389619" cy="2362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52" y="3886200"/>
              <a:ext cx="8389619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728472"/>
            <a:ext cx="8792210" cy="6411595"/>
            <a:chOff x="633984" y="728472"/>
            <a:chExt cx="8792210" cy="6411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28472"/>
              <a:ext cx="8534400" cy="31577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3886199"/>
              <a:ext cx="8534400" cy="3157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762000"/>
            <a:ext cx="8792210" cy="6377940"/>
            <a:chOff x="633984" y="762000"/>
            <a:chExt cx="8792210" cy="6377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762000"/>
              <a:ext cx="6858000" cy="3124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3886200"/>
              <a:ext cx="6858000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702564"/>
            <a:ext cx="8792210" cy="6437630"/>
            <a:chOff x="633984" y="702564"/>
            <a:chExt cx="8792210" cy="6437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268" y="702564"/>
              <a:ext cx="8057387" cy="31836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268" y="3886200"/>
              <a:ext cx="8057387" cy="3185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612" y="2590800"/>
            <a:ext cx="8648700" cy="1295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412" y="838200"/>
            <a:ext cx="8039100" cy="12329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33984" y="3886199"/>
            <a:ext cx="8792210" cy="3253740"/>
            <a:chOff x="633984" y="3886199"/>
            <a:chExt cx="8792210" cy="3253740"/>
          </a:xfrm>
        </p:grpSpPr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612" y="3886200"/>
              <a:ext cx="8648700" cy="228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838200"/>
            <a:ext cx="87172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b="1" dirty="0"/>
              <a:t>Conjunctions and connecting ideas between and within sentences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21570" r="36970" b="44488"/>
          <a:stretch/>
        </p:blipFill>
        <p:spPr>
          <a:xfrm>
            <a:off x="335280" y="1706880"/>
            <a:ext cx="9387840" cy="5760720"/>
          </a:xfrm>
          <a:prstGeom prst="rect">
            <a:avLst/>
          </a:prstGeom>
        </p:spPr>
      </p:pic>
      <p:pic>
        <p:nvPicPr>
          <p:cNvPr id="1026" name="Picture 2" descr="C:\Users\Asus\AppData\Local\Microsoft\Windows\INetCache\IE\QG4YRUSJ\emoticon-161051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" y="1874520"/>
            <a:ext cx="2346960" cy="2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54986" r="37728" b="26150"/>
          <a:stretch/>
        </p:blipFill>
        <p:spPr>
          <a:xfrm>
            <a:off x="335280" y="1790700"/>
            <a:ext cx="9471660" cy="552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920" y="701040"/>
            <a:ext cx="37719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b="1" dirty="0"/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75491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E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573</Words>
  <Application>Microsoft Office PowerPoint</Application>
  <PresentationFormat>Custom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Corbel</vt:lpstr>
      <vt:lpstr>Office Theme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Fill in the blank with  correct conjunctions</vt:lpstr>
      <vt:lpstr>Exercise: Fill in the blank with  correct conjunctions</vt:lpstr>
      <vt:lpstr>Answers</vt:lpstr>
      <vt:lpstr>Exercise-Choose the best word or  phrase to fill the gaps</vt:lpstr>
      <vt:lpstr>Answers</vt:lpstr>
      <vt:lpstr>E-Resources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Conjunctions-Lesson 1</dc:title>
  <dc:creator>user</dc:creator>
  <cp:lastModifiedBy>hp</cp:lastModifiedBy>
  <cp:revision>8</cp:revision>
  <dcterms:created xsi:type="dcterms:W3CDTF">2023-02-03T10:57:10Z</dcterms:created>
  <dcterms:modified xsi:type="dcterms:W3CDTF">2023-02-08T07:56:46Z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2023-01-30T00:00:00Z</vt:filetime>
  </property>
  <property fmtid="{D5CDD505-2E9C-101B-9397-08002B2CF9AE}" pid="3" name="LastSaved">
    <vt:filetime>2023-02-03T00:00:00Z</vt:filetime>
  </property>
</Properties>
</file>