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5" r:id="rId2"/>
    <p:sldId id="261" r:id="rId3"/>
    <p:sldId id="260" r:id="rId4"/>
    <p:sldId id="257" r:id="rId5"/>
    <p:sldId id="291" r:id="rId6"/>
    <p:sldId id="292" r:id="rId7"/>
    <p:sldId id="258" r:id="rId8"/>
    <p:sldId id="266" r:id="rId9"/>
    <p:sldId id="267" r:id="rId10"/>
    <p:sldId id="259" r:id="rId11"/>
    <p:sldId id="312" r:id="rId12"/>
    <p:sldId id="269" r:id="rId13"/>
    <p:sldId id="311" r:id="rId14"/>
    <p:sldId id="314" r:id="rId15"/>
    <p:sldId id="270" r:id="rId16"/>
    <p:sldId id="313" r:id="rId17"/>
    <p:sldId id="271" r:id="rId18"/>
    <p:sldId id="272" r:id="rId19"/>
    <p:sldId id="273" r:id="rId20"/>
    <p:sldId id="293" r:id="rId21"/>
    <p:sldId id="284" r:id="rId22"/>
    <p:sldId id="281" r:id="rId23"/>
    <p:sldId id="279" r:id="rId24"/>
    <p:sldId id="309" r:id="rId25"/>
    <p:sldId id="274" r:id="rId26"/>
    <p:sldId id="275" r:id="rId27"/>
    <p:sldId id="282" r:id="rId28"/>
    <p:sldId id="285" r:id="rId29"/>
    <p:sldId id="310" r:id="rId30"/>
    <p:sldId id="286" r:id="rId31"/>
    <p:sldId id="287" r:id="rId32"/>
    <p:sldId id="306" r:id="rId33"/>
    <p:sldId id="315" r:id="rId34"/>
    <p:sldId id="290" r:id="rId35"/>
    <p:sldId id="288" r:id="rId36"/>
    <p:sldId id="322" r:id="rId37"/>
    <p:sldId id="323" r:id="rId38"/>
    <p:sldId id="319" r:id="rId39"/>
    <p:sldId id="316" r:id="rId40"/>
    <p:sldId id="317" r:id="rId41"/>
    <p:sldId id="318" r:id="rId42"/>
    <p:sldId id="320" r:id="rId43"/>
    <p:sldId id="321" r:id="rId44"/>
    <p:sldId id="296" r:id="rId45"/>
    <p:sldId id="294" r:id="rId46"/>
    <p:sldId id="295" r:id="rId47"/>
    <p:sldId id="297" r:id="rId48"/>
    <p:sldId id="298" r:id="rId49"/>
    <p:sldId id="299" r:id="rId50"/>
    <p:sldId id="300" r:id="rId51"/>
    <p:sldId id="301" r:id="rId52"/>
    <p:sldId id="302" r:id="rId53"/>
    <p:sldId id="303" r:id="rId54"/>
    <p:sldId id="304" r:id="rId55"/>
    <p:sldId id="305" r:id="rId56"/>
    <p:sldId id="324"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9" d="100"/>
          <a:sy n="69" d="100"/>
        </p:scale>
        <p:origin x="7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A61A-8696-DA09-378D-2E4B30880B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1571312-6B6F-ECD4-03CB-BEE03F35AA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324218-B616-B0C6-03A2-E5925DBB30AC}"/>
              </a:ext>
            </a:extLst>
          </p:cNvPr>
          <p:cNvSpPr>
            <a:spLocks noGrp="1"/>
          </p:cNvSpPr>
          <p:nvPr>
            <p:ph type="dt" sz="half" idx="10"/>
          </p:nvPr>
        </p:nvSpPr>
        <p:spPr/>
        <p:txBody>
          <a:bodyPr/>
          <a:lstStyle/>
          <a:p>
            <a:fld id="{F1FB6C53-E482-49F6-AED7-945C4673D6D5}" type="datetimeFigureOut">
              <a:rPr lang="en-IN" smtClean="0"/>
              <a:t>29-01-2023</a:t>
            </a:fld>
            <a:endParaRPr lang="en-IN"/>
          </a:p>
        </p:txBody>
      </p:sp>
      <p:sp>
        <p:nvSpPr>
          <p:cNvPr id="5" name="Footer Placeholder 4">
            <a:extLst>
              <a:ext uri="{FF2B5EF4-FFF2-40B4-BE49-F238E27FC236}">
                <a16:creationId xmlns:a16="http://schemas.microsoft.com/office/drawing/2014/main" id="{4C072196-3436-9B5C-48FA-A21BD410EF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9DC64B-C0D8-F741-CEB6-49DAF501D466}"/>
              </a:ext>
            </a:extLst>
          </p:cNvPr>
          <p:cNvSpPr>
            <a:spLocks noGrp="1"/>
          </p:cNvSpPr>
          <p:nvPr>
            <p:ph type="sldNum" sz="quarter" idx="12"/>
          </p:nvPr>
        </p:nvSpPr>
        <p:spPr/>
        <p:txBody>
          <a:bodyPr/>
          <a:lstStyle/>
          <a:p>
            <a:fld id="{61A5CD09-A949-426D-93D1-EEDB0016E1FE}" type="slidenum">
              <a:rPr lang="en-IN" smtClean="0"/>
              <a:t>‹#›</a:t>
            </a:fld>
            <a:endParaRPr lang="en-IN"/>
          </a:p>
        </p:txBody>
      </p:sp>
    </p:spTree>
    <p:extLst>
      <p:ext uri="{BB962C8B-B14F-4D97-AF65-F5344CB8AC3E}">
        <p14:creationId xmlns:p14="http://schemas.microsoft.com/office/powerpoint/2010/main" val="1638631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A4F56-D890-5EA5-EC58-3400EDF415C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D44253-EC4D-EB4E-5125-72D1B21AE8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ECD582-CFA3-4C3F-5FD0-236CDCA69401}"/>
              </a:ext>
            </a:extLst>
          </p:cNvPr>
          <p:cNvSpPr>
            <a:spLocks noGrp="1"/>
          </p:cNvSpPr>
          <p:nvPr>
            <p:ph type="dt" sz="half" idx="10"/>
          </p:nvPr>
        </p:nvSpPr>
        <p:spPr/>
        <p:txBody>
          <a:bodyPr/>
          <a:lstStyle/>
          <a:p>
            <a:fld id="{F1FB6C53-E482-49F6-AED7-945C4673D6D5}" type="datetimeFigureOut">
              <a:rPr lang="en-IN" smtClean="0"/>
              <a:t>29-01-2023</a:t>
            </a:fld>
            <a:endParaRPr lang="en-IN"/>
          </a:p>
        </p:txBody>
      </p:sp>
      <p:sp>
        <p:nvSpPr>
          <p:cNvPr id="5" name="Footer Placeholder 4">
            <a:extLst>
              <a:ext uri="{FF2B5EF4-FFF2-40B4-BE49-F238E27FC236}">
                <a16:creationId xmlns:a16="http://schemas.microsoft.com/office/drawing/2014/main" id="{40195A1A-3A5D-F9A9-33D4-C152605C92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41D158-0B0E-31D0-DC0A-26049A9D5023}"/>
              </a:ext>
            </a:extLst>
          </p:cNvPr>
          <p:cNvSpPr>
            <a:spLocks noGrp="1"/>
          </p:cNvSpPr>
          <p:nvPr>
            <p:ph type="sldNum" sz="quarter" idx="12"/>
          </p:nvPr>
        </p:nvSpPr>
        <p:spPr/>
        <p:txBody>
          <a:bodyPr/>
          <a:lstStyle/>
          <a:p>
            <a:fld id="{61A5CD09-A949-426D-93D1-EEDB0016E1FE}" type="slidenum">
              <a:rPr lang="en-IN" smtClean="0"/>
              <a:t>‹#›</a:t>
            </a:fld>
            <a:endParaRPr lang="en-IN"/>
          </a:p>
        </p:txBody>
      </p:sp>
    </p:spTree>
    <p:extLst>
      <p:ext uri="{BB962C8B-B14F-4D97-AF65-F5344CB8AC3E}">
        <p14:creationId xmlns:p14="http://schemas.microsoft.com/office/powerpoint/2010/main" val="578478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60C48E-4427-BC34-457C-EF20A82443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0C5CB7-6079-12C1-3D5D-8FC6ABB995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5B8CE2-EEAD-6720-8CAC-5959C4A0E205}"/>
              </a:ext>
            </a:extLst>
          </p:cNvPr>
          <p:cNvSpPr>
            <a:spLocks noGrp="1"/>
          </p:cNvSpPr>
          <p:nvPr>
            <p:ph type="dt" sz="half" idx="10"/>
          </p:nvPr>
        </p:nvSpPr>
        <p:spPr/>
        <p:txBody>
          <a:bodyPr/>
          <a:lstStyle/>
          <a:p>
            <a:fld id="{F1FB6C53-E482-49F6-AED7-945C4673D6D5}" type="datetimeFigureOut">
              <a:rPr lang="en-IN" smtClean="0"/>
              <a:t>29-01-2023</a:t>
            </a:fld>
            <a:endParaRPr lang="en-IN"/>
          </a:p>
        </p:txBody>
      </p:sp>
      <p:sp>
        <p:nvSpPr>
          <p:cNvPr id="5" name="Footer Placeholder 4">
            <a:extLst>
              <a:ext uri="{FF2B5EF4-FFF2-40B4-BE49-F238E27FC236}">
                <a16:creationId xmlns:a16="http://schemas.microsoft.com/office/drawing/2014/main" id="{76CD96FB-721C-EE6D-F60B-36C919423C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D24C8D-2BB0-D867-1D5A-B7741848416D}"/>
              </a:ext>
            </a:extLst>
          </p:cNvPr>
          <p:cNvSpPr>
            <a:spLocks noGrp="1"/>
          </p:cNvSpPr>
          <p:nvPr>
            <p:ph type="sldNum" sz="quarter" idx="12"/>
          </p:nvPr>
        </p:nvSpPr>
        <p:spPr/>
        <p:txBody>
          <a:bodyPr/>
          <a:lstStyle/>
          <a:p>
            <a:fld id="{61A5CD09-A949-426D-93D1-EEDB0016E1FE}" type="slidenum">
              <a:rPr lang="en-IN" smtClean="0"/>
              <a:t>‹#›</a:t>
            </a:fld>
            <a:endParaRPr lang="en-IN"/>
          </a:p>
        </p:txBody>
      </p:sp>
    </p:spTree>
    <p:extLst>
      <p:ext uri="{BB962C8B-B14F-4D97-AF65-F5344CB8AC3E}">
        <p14:creationId xmlns:p14="http://schemas.microsoft.com/office/powerpoint/2010/main" val="872700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16A8B-0332-8E04-283E-EA52409D66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7409EC-216A-032E-1364-CFA92AC643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2199E8-058A-350A-0E55-EBD75ADACE63}"/>
              </a:ext>
            </a:extLst>
          </p:cNvPr>
          <p:cNvSpPr>
            <a:spLocks noGrp="1"/>
          </p:cNvSpPr>
          <p:nvPr>
            <p:ph type="dt" sz="half" idx="10"/>
          </p:nvPr>
        </p:nvSpPr>
        <p:spPr/>
        <p:txBody>
          <a:bodyPr/>
          <a:lstStyle/>
          <a:p>
            <a:fld id="{F1FB6C53-E482-49F6-AED7-945C4673D6D5}" type="datetimeFigureOut">
              <a:rPr lang="en-IN" smtClean="0"/>
              <a:t>29-01-2023</a:t>
            </a:fld>
            <a:endParaRPr lang="en-IN"/>
          </a:p>
        </p:txBody>
      </p:sp>
      <p:sp>
        <p:nvSpPr>
          <p:cNvPr id="5" name="Footer Placeholder 4">
            <a:extLst>
              <a:ext uri="{FF2B5EF4-FFF2-40B4-BE49-F238E27FC236}">
                <a16:creationId xmlns:a16="http://schemas.microsoft.com/office/drawing/2014/main" id="{C685A43F-04C8-7ECC-8742-6A7EB554F7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9FB0D6-2A78-C93C-98B9-0F7AE9F62A86}"/>
              </a:ext>
            </a:extLst>
          </p:cNvPr>
          <p:cNvSpPr>
            <a:spLocks noGrp="1"/>
          </p:cNvSpPr>
          <p:nvPr>
            <p:ph type="sldNum" sz="quarter" idx="12"/>
          </p:nvPr>
        </p:nvSpPr>
        <p:spPr/>
        <p:txBody>
          <a:bodyPr/>
          <a:lstStyle/>
          <a:p>
            <a:fld id="{61A5CD09-A949-426D-93D1-EEDB0016E1FE}" type="slidenum">
              <a:rPr lang="en-IN" smtClean="0"/>
              <a:t>‹#›</a:t>
            </a:fld>
            <a:endParaRPr lang="en-IN"/>
          </a:p>
        </p:txBody>
      </p:sp>
    </p:spTree>
    <p:extLst>
      <p:ext uri="{BB962C8B-B14F-4D97-AF65-F5344CB8AC3E}">
        <p14:creationId xmlns:p14="http://schemas.microsoft.com/office/powerpoint/2010/main" val="4094414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F8C3C-CB91-0AFA-2C04-FEF30EEF64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9551C63-71A8-6891-C3A5-10A616648E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815B0D-2C9E-D809-5638-932E3EC65B78}"/>
              </a:ext>
            </a:extLst>
          </p:cNvPr>
          <p:cNvSpPr>
            <a:spLocks noGrp="1"/>
          </p:cNvSpPr>
          <p:nvPr>
            <p:ph type="dt" sz="half" idx="10"/>
          </p:nvPr>
        </p:nvSpPr>
        <p:spPr/>
        <p:txBody>
          <a:bodyPr/>
          <a:lstStyle/>
          <a:p>
            <a:fld id="{F1FB6C53-E482-49F6-AED7-945C4673D6D5}" type="datetimeFigureOut">
              <a:rPr lang="en-IN" smtClean="0"/>
              <a:t>29-01-2023</a:t>
            </a:fld>
            <a:endParaRPr lang="en-IN"/>
          </a:p>
        </p:txBody>
      </p:sp>
      <p:sp>
        <p:nvSpPr>
          <p:cNvPr id="5" name="Footer Placeholder 4">
            <a:extLst>
              <a:ext uri="{FF2B5EF4-FFF2-40B4-BE49-F238E27FC236}">
                <a16:creationId xmlns:a16="http://schemas.microsoft.com/office/drawing/2014/main" id="{E5BC4989-9580-1D7B-563F-0BA1E779FC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4BBE51-C7F3-EAB8-7D20-D2AFC56BBDD1}"/>
              </a:ext>
            </a:extLst>
          </p:cNvPr>
          <p:cNvSpPr>
            <a:spLocks noGrp="1"/>
          </p:cNvSpPr>
          <p:nvPr>
            <p:ph type="sldNum" sz="quarter" idx="12"/>
          </p:nvPr>
        </p:nvSpPr>
        <p:spPr/>
        <p:txBody>
          <a:bodyPr/>
          <a:lstStyle/>
          <a:p>
            <a:fld id="{61A5CD09-A949-426D-93D1-EEDB0016E1FE}" type="slidenum">
              <a:rPr lang="en-IN" smtClean="0"/>
              <a:t>‹#›</a:t>
            </a:fld>
            <a:endParaRPr lang="en-IN"/>
          </a:p>
        </p:txBody>
      </p:sp>
    </p:spTree>
    <p:extLst>
      <p:ext uri="{BB962C8B-B14F-4D97-AF65-F5344CB8AC3E}">
        <p14:creationId xmlns:p14="http://schemas.microsoft.com/office/powerpoint/2010/main" val="3671739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6B023-C1F2-7C6C-9AD2-8BBA6B678E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589E1F-45B6-A54D-EE00-D733A78FB4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0F4CAD-FA3E-7A02-ED77-758AEE28D8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6218C25-D77B-B5C0-4B15-A266152D95A8}"/>
              </a:ext>
            </a:extLst>
          </p:cNvPr>
          <p:cNvSpPr>
            <a:spLocks noGrp="1"/>
          </p:cNvSpPr>
          <p:nvPr>
            <p:ph type="dt" sz="half" idx="10"/>
          </p:nvPr>
        </p:nvSpPr>
        <p:spPr/>
        <p:txBody>
          <a:bodyPr/>
          <a:lstStyle/>
          <a:p>
            <a:fld id="{F1FB6C53-E482-49F6-AED7-945C4673D6D5}" type="datetimeFigureOut">
              <a:rPr lang="en-IN" smtClean="0"/>
              <a:t>29-01-2023</a:t>
            </a:fld>
            <a:endParaRPr lang="en-IN"/>
          </a:p>
        </p:txBody>
      </p:sp>
      <p:sp>
        <p:nvSpPr>
          <p:cNvPr id="6" name="Footer Placeholder 5">
            <a:extLst>
              <a:ext uri="{FF2B5EF4-FFF2-40B4-BE49-F238E27FC236}">
                <a16:creationId xmlns:a16="http://schemas.microsoft.com/office/drawing/2014/main" id="{15A03A47-6A20-9A05-DD23-5E6AD931D6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97AF22-99BA-2217-F6E5-034F8B9883AF}"/>
              </a:ext>
            </a:extLst>
          </p:cNvPr>
          <p:cNvSpPr>
            <a:spLocks noGrp="1"/>
          </p:cNvSpPr>
          <p:nvPr>
            <p:ph type="sldNum" sz="quarter" idx="12"/>
          </p:nvPr>
        </p:nvSpPr>
        <p:spPr/>
        <p:txBody>
          <a:bodyPr/>
          <a:lstStyle/>
          <a:p>
            <a:fld id="{61A5CD09-A949-426D-93D1-EEDB0016E1FE}" type="slidenum">
              <a:rPr lang="en-IN" smtClean="0"/>
              <a:t>‹#›</a:t>
            </a:fld>
            <a:endParaRPr lang="en-IN"/>
          </a:p>
        </p:txBody>
      </p:sp>
    </p:spTree>
    <p:extLst>
      <p:ext uri="{BB962C8B-B14F-4D97-AF65-F5344CB8AC3E}">
        <p14:creationId xmlns:p14="http://schemas.microsoft.com/office/powerpoint/2010/main" val="193165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F7EC4-15E6-301C-D5C8-3BB1B251B0B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16446A-F2D4-273A-48A9-0B9A030BBA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51BD04-A5DD-7CFF-9AF3-52AC75E66D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1C382EA-5E5D-30F3-3F5D-9485833F1D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CE9AD0-5BB6-D248-00EC-B074CF3ABC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61F8932-8C7D-31F7-08F9-F23E7F7A0E81}"/>
              </a:ext>
            </a:extLst>
          </p:cNvPr>
          <p:cNvSpPr>
            <a:spLocks noGrp="1"/>
          </p:cNvSpPr>
          <p:nvPr>
            <p:ph type="dt" sz="half" idx="10"/>
          </p:nvPr>
        </p:nvSpPr>
        <p:spPr/>
        <p:txBody>
          <a:bodyPr/>
          <a:lstStyle/>
          <a:p>
            <a:fld id="{F1FB6C53-E482-49F6-AED7-945C4673D6D5}" type="datetimeFigureOut">
              <a:rPr lang="en-IN" smtClean="0"/>
              <a:t>29-01-2023</a:t>
            </a:fld>
            <a:endParaRPr lang="en-IN"/>
          </a:p>
        </p:txBody>
      </p:sp>
      <p:sp>
        <p:nvSpPr>
          <p:cNvPr id="8" name="Footer Placeholder 7">
            <a:extLst>
              <a:ext uri="{FF2B5EF4-FFF2-40B4-BE49-F238E27FC236}">
                <a16:creationId xmlns:a16="http://schemas.microsoft.com/office/drawing/2014/main" id="{87066AE3-7548-D86E-C50D-AF5D6212374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B35948E-02AC-C4EA-A3C4-2147308C9931}"/>
              </a:ext>
            </a:extLst>
          </p:cNvPr>
          <p:cNvSpPr>
            <a:spLocks noGrp="1"/>
          </p:cNvSpPr>
          <p:nvPr>
            <p:ph type="sldNum" sz="quarter" idx="12"/>
          </p:nvPr>
        </p:nvSpPr>
        <p:spPr/>
        <p:txBody>
          <a:bodyPr/>
          <a:lstStyle/>
          <a:p>
            <a:fld id="{61A5CD09-A949-426D-93D1-EEDB0016E1FE}" type="slidenum">
              <a:rPr lang="en-IN" smtClean="0"/>
              <a:t>‹#›</a:t>
            </a:fld>
            <a:endParaRPr lang="en-IN"/>
          </a:p>
        </p:txBody>
      </p:sp>
    </p:spTree>
    <p:extLst>
      <p:ext uri="{BB962C8B-B14F-4D97-AF65-F5344CB8AC3E}">
        <p14:creationId xmlns:p14="http://schemas.microsoft.com/office/powerpoint/2010/main" val="2213369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47D0A-DFE4-614E-2C27-6DF032ED1D2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FF9EAE3-5646-8708-B4BD-2AA8092AFACE}"/>
              </a:ext>
            </a:extLst>
          </p:cNvPr>
          <p:cNvSpPr>
            <a:spLocks noGrp="1"/>
          </p:cNvSpPr>
          <p:nvPr>
            <p:ph type="dt" sz="half" idx="10"/>
          </p:nvPr>
        </p:nvSpPr>
        <p:spPr/>
        <p:txBody>
          <a:bodyPr/>
          <a:lstStyle/>
          <a:p>
            <a:fld id="{F1FB6C53-E482-49F6-AED7-945C4673D6D5}" type="datetimeFigureOut">
              <a:rPr lang="en-IN" smtClean="0"/>
              <a:t>29-01-2023</a:t>
            </a:fld>
            <a:endParaRPr lang="en-IN"/>
          </a:p>
        </p:txBody>
      </p:sp>
      <p:sp>
        <p:nvSpPr>
          <p:cNvPr id="4" name="Footer Placeholder 3">
            <a:extLst>
              <a:ext uri="{FF2B5EF4-FFF2-40B4-BE49-F238E27FC236}">
                <a16:creationId xmlns:a16="http://schemas.microsoft.com/office/drawing/2014/main" id="{06942148-49E3-1367-D14C-3344E80FBB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1C0226F-6B30-87AB-A72B-D7F7505D1AA7}"/>
              </a:ext>
            </a:extLst>
          </p:cNvPr>
          <p:cNvSpPr>
            <a:spLocks noGrp="1"/>
          </p:cNvSpPr>
          <p:nvPr>
            <p:ph type="sldNum" sz="quarter" idx="12"/>
          </p:nvPr>
        </p:nvSpPr>
        <p:spPr/>
        <p:txBody>
          <a:bodyPr/>
          <a:lstStyle/>
          <a:p>
            <a:fld id="{61A5CD09-A949-426D-93D1-EEDB0016E1FE}" type="slidenum">
              <a:rPr lang="en-IN" smtClean="0"/>
              <a:t>‹#›</a:t>
            </a:fld>
            <a:endParaRPr lang="en-IN"/>
          </a:p>
        </p:txBody>
      </p:sp>
    </p:spTree>
    <p:extLst>
      <p:ext uri="{BB962C8B-B14F-4D97-AF65-F5344CB8AC3E}">
        <p14:creationId xmlns:p14="http://schemas.microsoft.com/office/powerpoint/2010/main" val="1280389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87FAC8-0721-BE37-E379-C4899CEADB2C}"/>
              </a:ext>
            </a:extLst>
          </p:cNvPr>
          <p:cNvSpPr>
            <a:spLocks noGrp="1"/>
          </p:cNvSpPr>
          <p:nvPr>
            <p:ph type="dt" sz="half" idx="10"/>
          </p:nvPr>
        </p:nvSpPr>
        <p:spPr/>
        <p:txBody>
          <a:bodyPr/>
          <a:lstStyle/>
          <a:p>
            <a:fld id="{F1FB6C53-E482-49F6-AED7-945C4673D6D5}" type="datetimeFigureOut">
              <a:rPr lang="en-IN" smtClean="0"/>
              <a:t>29-01-2023</a:t>
            </a:fld>
            <a:endParaRPr lang="en-IN"/>
          </a:p>
        </p:txBody>
      </p:sp>
      <p:sp>
        <p:nvSpPr>
          <p:cNvPr id="3" name="Footer Placeholder 2">
            <a:extLst>
              <a:ext uri="{FF2B5EF4-FFF2-40B4-BE49-F238E27FC236}">
                <a16:creationId xmlns:a16="http://schemas.microsoft.com/office/drawing/2014/main" id="{3448876F-FAC3-4FBA-D4BA-7FBB183BF05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682A523-BECA-8222-5B2D-535B959B0782}"/>
              </a:ext>
            </a:extLst>
          </p:cNvPr>
          <p:cNvSpPr>
            <a:spLocks noGrp="1"/>
          </p:cNvSpPr>
          <p:nvPr>
            <p:ph type="sldNum" sz="quarter" idx="12"/>
          </p:nvPr>
        </p:nvSpPr>
        <p:spPr/>
        <p:txBody>
          <a:bodyPr/>
          <a:lstStyle/>
          <a:p>
            <a:fld id="{61A5CD09-A949-426D-93D1-EEDB0016E1FE}" type="slidenum">
              <a:rPr lang="en-IN" smtClean="0"/>
              <a:t>‹#›</a:t>
            </a:fld>
            <a:endParaRPr lang="en-IN"/>
          </a:p>
        </p:txBody>
      </p:sp>
    </p:spTree>
    <p:extLst>
      <p:ext uri="{BB962C8B-B14F-4D97-AF65-F5344CB8AC3E}">
        <p14:creationId xmlns:p14="http://schemas.microsoft.com/office/powerpoint/2010/main" val="1125084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2A658-23BB-1D4A-3DFF-987559EB2F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83D0154-3F0B-1664-EA13-091B009836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74CCA30-26FC-A5E4-BBE6-8B5257E222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BD904-EDF4-0D3B-75B2-117373C5D019}"/>
              </a:ext>
            </a:extLst>
          </p:cNvPr>
          <p:cNvSpPr>
            <a:spLocks noGrp="1"/>
          </p:cNvSpPr>
          <p:nvPr>
            <p:ph type="dt" sz="half" idx="10"/>
          </p:nvPr>
        </p:nvSpPr>
        <p:spPr/>
        <p:txBody>
          <a:bodyPr/>
          <a:lstStyle/>
          <a:p>
            <a:fld id="{F1FB6C53-E482-49F6-AED7-945C4673D6D5}" type="datetimeFigureOut">
              <a:rPr lang="en-IN" smtClean="0"/>
              <a:t>29-01-2023</a:t>
            </a:fld>
            <a:endParaRPr lang="en-IN"/>
          </a:p>
        </p:txBody>
      </p:sp>
      <p:sp>
        <p:nvSpPr>
          <p:cNvPr id="6" name="Footer Placeholder 5">
            <a:extLst>
              <a:ext uri="{FF2B5EF4-FFF2-40B4-BE49-F238E27FC236}">
                <a16:creationId xmlns:a16="http://schemas.microsoft.com/office/drawing/2014/main" id="{B2EE0AC8-D055-BE03-FD87-A98B69FA50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8A4CCD-152A-FB46-5E1F-CE3C2DA3C159}"/>
              </a:ext>
            </a:extLst>
          </p:cNvPr>
          <p:cNvSpPr>
            <a:spLocks noGrp="1"/>
          </p:cNvSpPr>
          <p:nvPr>
            <p:ph type="sldNum" sz="quarter" idx="12"/>
          </p:nvPr>
        </p:nvSpPr>
        <p:spPr/>
        <p:txBody>
          <a:bodyPr/>
          <a:lstStyle/>
          <a:p>
            <a:fld id="{61A5CD09-A949-426D-93D1-EEDB0016E1FE}" type="slidenum">
              <a:rPr lang="en-IN" smtClean="0"/>
              <a:t>‹#›</a:t>
            </a:fld>
            <a:endParaRPr lang="en-IN"/>
          </a:p>
        </p:txBody>
      </p:sp>
    </p:spTree>
    <p:extLst>
      <p:ext uri="{BB962C8B-B14F-4D97-AF65-F5344CB8AC3E}">
        <p14:creationId xmlns:p14="http://schemas.microsoft.com/office/powerpoint/2010/main" val="3351534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D1467-B525-2E2F-D924-91AE44224B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413076-B869-617E-88D7-334B929DE6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223B975-CB5C-60A9-BA93-277CA3D3C9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BD0D58-5C6B-268A-86A7-569EEBEC7C8D}"/>
              </a:ext>
            </a:extLst>
          </p:cNvPr>
          <p:cNvSpPr>
            <a:spLocks noGrp="1"/>
          </p:cNvSpPr>
          <p:nvPr>
            <p:ph type="dt" sz="half" idx="10"/>
          </p:nvPr>
        </p:nvSpPr>
        <p:spPr/>
        <p:txBody>
          <a:bodyPr/>
          <a:lstStyle/>
          <a:p>
            <a:fld id="{F1FB6C53-E482-49F6-AED7-945C4673D6D5}" type="datetimeFigureOut">
              <a:rPr lang="en-IN" smtClean="0"/>
              <a:t>29-01-2023</a:t>
            </a:fld>
            <a:endParaRPr lang="en-IN"/>
          </a:p>
        </p:txBody>
      </p:sp>
      <p:sp>
        <p:nvSpPr>
          <p:cNvPr id="6" name="Footer Placeholder 5">
            <a:extLst>
              <a:ext uri="{FF2B5EF4-FFF2-40B4-BE49-F238E27FC236}">
                <a16:creationId xmlns:a16="http://schemas.microsoft.com/office/drawing/2014/main" id="{7283C7F4-EE35-2A6E-CC50-9B1E92EDEB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88DDAF-2A72-7091-9C15-4344ED82498F}"/>
              </a:ext>
            </a:extLst>
          </p:cNvPr>
          <p:cNvSpPr>
            <a:spLocks noGrp="1"/>
          </p:cNvSpPr>
          <p:nvPr>
            <p:ph type="sldNum" sz="quarter" idx="12"/>
          </p:nvPr>
        </p:nvSpPr>
        <p:spPr/>
        <p:txBody>
          <a:bodyPr/>
          <a:lstStyle/>
          <a:p>
            <a:fld id="{61A5CD09-A949-426D-93D1-EEDB0016E1FE}" type="slidenum">
              <a:rPr lang="en-IN" smtClean="0"/>
              <a:t>‹#›</a:t>
            </a:fld>
            <a:endParaRPr lang="en-IN"/>
          </a:p>
        </p:txBody>
      </p:sp>
    </p:spTree>
    <p:extLst>
      <p:ext uri="{BB962C8B-B14F-4D97-AF65-F5344CB8AC3E}">
        <p14:creationId xmlns:p14="http://schemas.microsoft.com/office/powerpoint/2010/main" val="3206698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3C56CD-7E2C-E281-1F80-8C84AB6867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3BA8AE-44F6-26D2-39F0-B5ADD9DD67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BCBCD0-6AAF-9A12-7AF0-E2230FB2F1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FB6C53-E482-49F6-AED7-945C4673D6D5}" type="datetimeFigureOut">
              <a:rPr lang="en-IN" smtClean="0"/>
              <a:t>29-01-2023</a:t>
            </a:fld>
            <a:endParaRPr lang="en-IN"/>
          </a:p>
        </p:txBody>
      </p:sp>
      <p:sp>
        <p:nvSpPr>
          <p:cNvPr id="5" name="Footer Placeholder 4">
            <a:extLst>
              <a:ext uri="{FF2B5EF4-FFF2-40B4-BE49-F238E27FC236}">
                <a16:creationId xmlns:a16="http://schemas.microsoft.com/office/drawing/2014/main" id="{487A0984-88EE-6988-CDFC-34367BAD4F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A6995B2-C3DA-5561-3DA5-A59B613675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A5CD09-A949-426D-93D1-EEDB0016E1FE}" type="slidenum">
              <a:rPr lang="en-IN" smtClean="0"/>
              <a:t>‹#›</a:t>
            </a:fld>
            <a:endParaRPr lang="en-IN"/>
          </a:p>
        </p:txBody>
      </p:sp>
    </p:spTree>
    <p:extLst>
      <p:ext uri="{BB962C8B-B14F-4D97-AF65-F5344CB8AC3E}">
        <p14:creationId xmlns:p14="http://schemas.microsoft.com/office/powerpoint/2010/main" val="341259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F5BBC-B60C-EBF7-DFF9-45F1D4DF72FC}"/>
              </a:ext>
            </a:extLst>
          </p:cNvPr>
          <p:cNvSpPr>
            <a:spLocks noGrp="1"/>
          </p:cNvSpPr>
          <p:nvPr>
            <p:ph type="title"/>
          </p:nvPr>
        </p:nvSpPr>
        <p:spPr/>
        <p:txBody>
          <a:bodyPr/>
          <a:lstStyle/>
          <a:p>
            <a:endParaRPr lang="en-US"/>
          </a:p>
        </p:txBody>
      </p:sp>
      <p:pic>
        <p:nvPicPr>
          <p:cNvPr id="3074" name="Picture 2" descr="Tenses">
            <a:extLst>
              <a:ext uri="{FF2B5EF4-FFF2-40B4-BE49-F238E27FC236}">
                <a16:creationId xmlns:a16="http://schemas.microsoft.com/office/drawing/2014/main" id="{7ACAC6F0-3506-F541-FCE8-F59161FD32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3855"/>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550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20 Examples of Present Perfect Tense Sentences » OnlyMyEnglish">
            <a:extLst>
              <a:ext uri="{FF2B5EF4-FFF2-40B4-BE49-F238E27FC236}">
                <a16:creationId xmlns:a16="http://schemas.microsoft.com/office/drawing/2014/main" id="{795FA051-56E5-8E05-7873-1AD0B917B7A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2722"/>
          <a:stretch/>
        </p:blipFill>
        <p:spPr bwMode="auto">
          <a:xfrm>
            <a:off x="609600" y="311726"/>
            <a:ext cx="10903527" cy="6310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717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B20B89-F7F3-EDBA-367C-F5C47DBBE3F8}"/>
              </a:ext>
            </a:extLst>
          </p:cNvPr>
          <p:cNvPicPr>
            <a:picLocks noChangeAspect="1"/>
          </p:cNvPicPr>
          <p:nvPr/>
        </p:nvPicPr>
        <p:blipFill>
          <a:blip r:embed="rId2"/>
          <a:stretch>
            <a:fillRect/>
          </a:stretch>
        </p:blipFill>
        <p:spPr>
          <a:xfrm>
            <a:off x="0" y="0"/>
            <a:ext cx="12288982" cy="6858000"/>
          </a:xfrm>
          <a:prstGeom prst="rect">
            <a:avLst/>
          </a:prstGeom>
        </p:spPr>
      </p:pic>
    </p:spTree>
    <p:extLst>
      <p:ext uri="{BB962C8B-B14F-4D97-AF65-F5344CB8AC3E}">
        <p14:creationId xmlns:p14="http://schemas.microsoft.com/office/powerpoint/2010/main" val="931771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Present Perfect Tense with ALREADY and YET - English Study Here">
            <a:extLst>
              <a:ext uri="{FF2B5EF4-FFF2-40B4-BE49-F238E27FC236}">
                <a16:creationId xmlns:a16="http://schemas.microsoft.com/office/drawing/2014/main" id="{C8E89D1E-E764-9548-9476-0589A05C603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6790"/>
          <a:stretch/>
        </p:blipFill>
        <p:spPr bwMode="auto">
          <a:xfrm>
            <a:off x="207818" y="720436"/>
            <a:ext cx="11748655" cy="5555673"/>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0E3E7272-A291-3187-9D31-41C4894F5A70}"/>
              </a:ext>
            </a:extLst>
          </p:cNvPr>
          <p:cNvSpPr/>
          <p:nvPr/>
        </p:nvSpPr>
        <p:spPr>
          <a:xfrm>
            <a:off x="1714500" y="1974273"/>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35146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A39FA8-DB21-DC0A-53D7-0FC6A7026458}"/>
              </a:ext>
            </a:extLst>
          </p:cNvPr>
          <p:cNvPicPr>
            <a:picLocks noChangeAspect="1"/>
          </p:cNvPicPr>
          <p:nvPr/>
        </p:nvPicPr>
        <p:blipFill>
          <a:blip r:embed="rId2"/>
          <a:stretch>
            <a:fillRect/>
          </a:stretch>
        </p:blipFill>
        <p:spPr>
          <a:xfrm>
            <a:off x="138546" y="166256"/>
            <a:ext cx="12053454" cy="6442362"/>
          </a:xfrm>
          <a:prstGeom prst="rect">
            <a:avLst/>
          </a:prstGeom>
        </p:spPr>
      </p:pic>
    </p:spTree>
    <p:extLst>
      <p:ext uri="{BB962C8B-B14F-4D97-AF65-F5344CB8AC3E}">
        <p14:creationId xmlns:p14="http://schemas.microsoft.com/office/powerpoint/2010/main" val="3809127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2B911B-87B7-E81B-EF2D-3A14F8FE503A}"/>
              </a:ext>
            </a:extLst>
          </p:cNvPr>
          <p:cNvPicPr>
            <a:picLocks noChangeAspect="1"/>
          </p:cNvPicPr>
          <p:nvPr/>
        </p:nvPicPr>
        <p:blipFill>
          <a:blip r:embed="rId2"/>
          <a:stretch>
            <a:fillRect/>
          </a:stretch>
        </p:blipFill>
        <p:spPr>
          <a:xfrm>
            <a:off x="1" y="0"/>
            <a:ext cx="12095018" cy="6857999"/>
          </a:xfrm>
          <a:prstGeom prst="rect">
            <a:avLst/>
          </a:prstGeom>
        </p:spPr>
      </p:pic>
    </p:spTree>
    <p:extLst>
      <p:ext uri="{BB962C8B-B14F-4D97-AF65-F5344CB8AC3E}">
        <p14:creationId xmlns:p14="http://schemas.microsoft.com/office/powerpoint/2010/main" val="1450360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333E2-17AF-9ACE-ADC4-C534E725A666}"/>
              </a:ext>
            </a:extLst>
          </p:cNvPr>
          <p:cNvSpPr>
            <a:spLocks noGrp="1"/>
          </p:cNvSpPr>
          <p:nvPr>
            <p:ph type="title"/>
          </p:nvPr>
        </p:nvSpPr>
        <p:spPr/>
        <p:txBody>
          <a:bodyPr/>
          <a:lstStyle/>
          <a:p>
            <a:r>
              <a:rPr lang="en-IN" b="1" dirty="0"/>
              <a:t>REGULAR AND IRREGULAR PAST PARTICIPLES</a:t>
            </a:r>
          </a:p>
        </p:txBody>
      </p:sp>
      <p:sp>
        <p:nvSpPr>
          <p:cNvPr id="3" name="Content Placeholder 2">
            <a:extLst>
              <a:ext uri="{FF2B5EF4-FFF2-40B4-BE49-F238E27FC236}">
                <a16:creationId xmlns:a16="http://schemas.microsoft.com/office/drawing/2014/main" id="{91E441C8-2812-D41C-1586-2C95536C06E8}"/>
              </a:ext>
            </a:extLst>
          </p:cNvPr>
          <p:cNvSpPr>
            <a:spLocks noGrp="1"/>
          </p:cNvSpPr>
          <p:nvPr>
            <p:ph idx="1"/>
          </p:nvPr>
        </p:nvSpPr>
        <p:spPr/>
        <p:txBody>
          <a:bodyPr/>
          <a:lstStyle/>
          <a:p>
            <a:r>
              <a:rPr lang="en-US" b="0" i="0" dirty="0">
                <a:solidFill>
                  <a:srgbClr val="35373A"/>
                </a:solidFill>
                <a:effectLst/>
                <a:latin typeface="LanguageToolFontRegular"/>
              </a:rPr>
              <a:t>If you can form the simple past tense and past participle of a verb simply by adding “–ed</a:t>
            </a:r>
            <a:r>
              <a:rPr lang="en-US" b="0" i="1" dirty="0">
                <a:solidFill>
                  <a:srgbClr val="35373A"/>
                </a:solidFill>
                <a:effectLst/>
                <a:latin typeface="LanguageToolFontRegular"/>
              </a:rPr>
              <a:t>” </a:t>
            </a:r>
            <a:r>
              <a:rPr lang="en-US" b="0" i="0" dirty="0">
                <a:solidFill>
                  <a:srgbClr val="35373A"/>
                </a:solidFill>
                <a:effectLst/>
                <a:latin typeface="LanguageToolFontRegular"/>
              </a:rPr>
              <a:t>or “–d” to it, then it’s a </a:t>
            </a:r>
            <a:r>
              <a:rPr lang="en-US" b="0" i="1" dirty="0">
                <a:solidFill>
                  <a:srgbClr val="35373A"/>
                </a:solidFill>
                <a:effectLst/>
                <a:latin typeface="LanguageToolFontRegular"/>
              </a:rPr>
              <a:t>regular verb. </a:t>
            </a:r>
            <a:r>
              <a:rPr lang="en-US" b="0" i="0" dirty="0">
                <a:solidFill>
                  <a:srgbClr val="35373A"/>
                </a:solidFill>
                <a:effectLst/>
                <a:latin typeface="LanguageToolFontRegular"/>
              </a:rPr>
              <a:t>A verb that doesn’t follow these patterns is an </a:t>
            </a:r>
            <a:r>
              <a:rPr lang="en-US" b="0" i="1" dirty="0">
                <a:solidFill>
                  <a:srgbClr val="35373A"/>
                </a:solidFill>
                <a:effectLst/>
                <a:latin typeface="LanguageToolFontRegular"/>
              </a:rPr>
              <a:t>irregular</a:t>
            </a:r>
            <a:r>
              <a:rPr lang="en-US" b="0" i="0" dirty="0">
                <a:solidFill>
                  <a:srgbClr val="35373A"/>
                </a:solidFill>
                <a:effectLst/>
                <a:latin typeface="LanguageToolFontRegular"/>
              </a:rPr>
              <a:t> verb. </a:t>
            </a:r>
            <a:endParaRPr lang="en-IN" dirty="0"/>
          </a:p>
        </p:txBody>
      </p:sp>
    </p:spTree>
    <p:extLst>
      <p:ext uri="{BB962C8B-B14F-4D97-AF65-F5344CB8AC3E}">
        <p14:creationId xmlns:p14="http://schemas.microsoft.com/office/powerpoint/2010/main" val="1355734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2C7F09-A532-03C0-BE49-19F4D8FF54EF}"/>
              </a:ext>
            </a:extLst>
          </p:cNvPr>
          <p:cNvPicPr>
            <a:picLocks noChangeAspect="1"/>
          </p:cNvPicPr>
          <p:nvPr/>
        </p:nvPicPr>
        <p:blipFill>
          <a:blip r:embed="rId2"/>
          <a:stretch>
            <a:fillRect/>
          </a:stretch>
        </p:blipFill>
        <p:spPr>
          <a:xfrm>
            <a:off x="1911927" y="0"/>
            <a:ext cx="8312728" cy="6858000"/>
          </a:xfrm>
          <a:prstGeom prst="rect">
            <a:avLst/>
          </a:prstGeom>
        </p:spPr>
      </p:pic>
    </p:spTree>
    <p:extLst>
      <p:ext uri="{BB962C8B-B14F-4D97-AF65-F5344CB8AC3E}">
        <p14:creationId xmlns:p14="http://schemas.microsoft.com/office/powerpoint/2010/main" val="4067382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10 Examples of Regular and Irregular Verbs, V1 V2 v3 Form, Past and Past  Participle - English Study Here">
            <a:extLst>
              <a:ext uri="{FF2B5EF4-FFF2-40B4-BE49-F238E27FC236}">
                <a16:creationId xmlns:a16="http://schemas.microsoft.com/office/drawing/2014/main" id="{BAB5BB60-D815-6FC3-C80D-596CF54C239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7384"/>
          <a:stretch/>
        </p:blipFill>
        <p:spPr bwMode="auto">
          <a:xfrm>
            <a:off x="359764" y="269823"/>
            <a:ext cx="11542426" cy="6430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994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PRESENT PERFECT">
            <a:extLst>
              <a:ext uri="{FF2B5EF4-FFF2-40B4-BE49-F238E27FC236}">
                <a16:creationId xmlns:a16="http://schemas.microsoft.com/office/drawing/2014/main" id="{7BECEAA6-C9A4-F44F-4E4E-31BCF84676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5246" y="193964"/>
            <a:ext cx="5690754" cy="6508969"/>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Present Perfect Tense | முற்றுப்பெற்ற நிகழ் காலம்">
            <a:extLst>
              <a:ext uri="{FF2B5EF4-FFF2-40B4-BE49-F238E27FC236}">
                <a16:creationId xmlns:a16="http://schemas.microsoft.com/office/drawing/2014/main" id="{4FC25FE8-9A65-1049-C780-F2C471A7C7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152" y="3073908"/>
            <a:ext cx="4842611" cy="3629025"/>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Present Perfect in English">
            <a:extLst>
              <a:ext uri="{FF2B5EF4-FFF2-40B4-BE49-F238E27FC236}">
                <a16:creationId xmlns:a16="http://schemas.microsoft.com/office/drawing/2014/main" id="{88B95288-CBA1-AE84-60C3-8D2614493C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5537" y="277092"/>
            <a:ext cx="4693226" cy="2613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215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19108-E164-B30A-3A2B-3F55411BCB99}"/>
              </a:ext>
            </a:extLst>
          </p:cNvPr>
          <p:cNvSpPr>
            <a:spLocks noGrp="1"/>
          </p:cNvSpPr>
          <p:nvPr>
            <p:ph type="title"/>
          </p:nvPr>
        </p:nvSpPr>
        <p:spPr/>
        <p:txBody>
          <a:bodyPr>
            <a:normAutofit/>
          </a:bodyPr>
          <a:lstStyle/>
          <a:p>
            <a:r>
              <a:rPr lang="en-IN" sz="6600" dirty="0"/>
              <a:t>SIMPLE PAST</a:t>
            </a:r>
          </a:p>
        </p:txBody>
      </p:sp>
      <p:sp>
        <p:nvSpPr>
          <p:cNvPr id="3" name="Content Placeholder 2">
            <a:extLst>
              <a:ext uri="{FF2B5EF4-FFF2-40B4-BE49-F238E27FC236}">
                <a16:creationId xmlns:a16="http://schemas.microsoft.com/office/drawing/2014/main" id="{3D1ABCF6-25E6-9252-F605-73820F467180}"/>
              </a:ext>
            </a:extLst>
          </p:cNvPr>
          <p:cNvSpPr>
            <a:spLocks noGrp="1"/>
          </p:cNvSpPr>
          <p:nvPr>
            <p:ph idx="1"/>
          </p:nvPr>
        </p:nvSpPr>
        <p:spPr/>
        <p:txBody>
          <a:bodyPr/>
          <a:lstStyle/>
          <a:p>
            <a:r>
              <a:rPr lang="en-US" b="0" i="0" dirty="0">
                <a:solidFill>
                  <a:srgbClr val="202124"/>
                </a:solidFill>
                <a:effectLst/>
                <a:latin typeface="arial" panose="020B0604020202020204" pitchFamily="34" charset="0"/>
              </a:rPr>
              <a:t>The simple past tense, in English, is </a:t>
            </a:r>
            <a:r>
              <a:rPr lang="en-US" b="1" i="0" dirty="0">
                <a:solidFill>
                  <a:srgbClr val="202124"/>
                </a:solidFill>
                <a:effectLst/>
                <a:latin typeface="arial" panose="020B0604020202020204" pitchFamily="34" charset="0"/>
              </a:rPr>
              <a:t>used to represent an action/event that took place in the past</a:t>
            </a:r>
            <a:r>
              <a:rPr lang="en-US" b="0" i="0" dirty="0">
                <a:solidFill>
                  <a:srgbClr val="202124"/>
                </a:solidFill>
                <a:effectLst/>
                <a:latin typeface="arial" panose="020B0604020202020204" pitchFamily="34" charset="0"/>
              </a:rPr>
              <a:t>. With many verbs, the simple past tense is formed by adding an 'ed' or a 'd' to the end of the base verb.</a:t>
            </a:r>
            <a:endParaRPr lang="en-IN" dirty="0"/>
          </a:p>
        </p:txBody>
      </p:sp>
    </p:spTree>
    <p:extLst>
      <p:ext uri="{BB962C8B-B14F-4D97-AF65-F5344CB8AC3E}">
        <p14:creationId xmlns:p14="http://schemas.microsoft.com/office/powerpoint/2010/main" val="1885249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What is Tense? | English Grammar | Home Revise - YouTube">
            <a:extLst>
              <a:ext uri="{FF2B5EF4-FFF2-40B4-BE49-F238E27FC236}">
                <a16:creationId xmlns:a16="http://schemas.microsoft.com/office/drawing/2014/main" id="{0742624E-47D5-A41B-4CDE-7C1B0AB3A4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594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307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imple Past Indefinite Tense- Examples, Formula, Exercise, Rules, Structure">
            <a:extLst>
              <a:ext uri="{FF2B5EF4-FFF2-40B4-BE49-F238E27FC236}">
                <a16:creationId xmlns:a16="http://schemas.microsoft.com/office/drawing/2014/main" id="{3192BCF9-9CE7-26B4-1665-3867A68828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5746" y="914400"/>
            <a:ext cx="11236036" cy="5763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6796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s 10241"/>
          <p:cNvSpPr/>
          <p:nvPr/>
        </p:nvSpPr>
        <p:spPr>
          <a:xfrm>
            <a:off x="1676400" y="76200"/>
            <a:ext cx="8839200" cy="762000"/>
          </a:xfrm>
          <a:prstGeom prst="rect">
            <a:avLst/>
          </a:prstGeom>
          <a:noFill/>
          <a:ln w="9525">
            <a:noFill/>
          </a:ln>
        </p:spPr>
        <p:txBody>
          <a:bodyPr anchor="b" anchorCtr="0">
            <a:spAutoFit/>
          </a:bodyPr>
          <a:lstStyle/>
          <a:p>
            <a:pPr algn="ctr"/>
            <a:r>
              <a:rPr sz="4400" b="1" u="sng">
                <a:solidFill>
                  <a:schemeClr val="tx2"/>
                </a:solidFill>
                <a:effectLst>
                  <a:outerShdw blurRad="38100" dist="38100" dir="2700000">
                    <a:srgbClr val="C0C0C0"/>
                  </a:outerShdw>
                </a:effectLst>
                <a:latin typeface="Verdana" panose="020B0604030504040204" pitchFamily="34" charset="0"/>
              </a:rPr>
              <a:t>The Simple Past</a:t>
            </a:r>
          </a:p>
        </p:txBody>
      </p:sp>
      <p:sp>
        <p:nvSpPr>
          <p:cNvPr id="10243" name="Action Button: Back or Previous 10242">
            <a:hlinkClick r:id="" action="ppaction://hlinkshowjump?jump=previousslide">
              <a:snd r:embed="rId2" name="type.wav"/>
            </a:hlinkClick>
          </p:cNvPr>
          <p:cNvSpPr/>
          <p:nvPr/>
        </p:nvSpPr>
        <p:spPr>
          <a:xfrm>
            <a:off x="1828800" y="6172200"/>
            <a:ext cx="914400" cy="457200"/>
          </a:xfrm>
          <a:prstGeom prst="actionButtonBackPrevious">
            <a:avLst/>
          </a:prstGeom>
          <a:solidFill>
            <a:schemeClr val="hlink"/>
          </a:solidFill>
          <a:ln w="9525" cap="flat" cmpd="sng">
            <a:solidFill>
              <a:schemeClr val="tx1"/>
            </a:solidFill>
            <a:prstDash val="solid"/>
            <a:miter/>
            <a:headEnd type="none" w="med" len="med"/>
            <a:tailEnd type="none" w="med" len="med"/>
          </a:ln>
        </p:spPr>
        <p:txBody>
          <a:bodyPr/>
          <a:lstStyle/>
          <a:p>
            <a:endParaRPr lang="en-US"/>
          </a:p>
        </p:txBody>
      </p:sp>
      <p:sp>
        <p:nvSpPr>
          <p:cNvPr id="10244" name="Action Button: Forward or Next 10243">
            <a:hlinkClick r:id="" action="ppaction://hlinkshowjump?jump=nextslide">
              <a:snd r:embed="rId2" name="type.wav"/>
            </a:hlinkClick>
          </p:cNvPr>
          <p:cNvSpPr/>
          <p:nvPr/>
        </p:nvSpPr>
        <p:spPr>
          <a:xfrm>
            <a:off x="9448800" y="6172200"/>
            <a:ext cx="914400" cy="457200"/>
          </a:xfrm>
          <a:prstGeom prst="actionButtonForwardNext">
            <a:avLst/>
          </a:prstGeom>
          <a:solidFill>
            <a:schemeClr val="hlink"/>
          </a:solidFill>
          <a:ln w="9525" cap="flat" cmpd="sng">
            <a:solidFill>
              <a:schemeClr val="tx1"/>
            </a:solidFill>
            <a:prstDash val="solid"/>
            <a:miter/>
            <a:headEnd type="none" w="med" len="med"/>
            <a:tailEnd type="none" w="med" len="med"/>
          </a:ln>
        </p:spPr>
        <p:txBody>
          <a:bodyPr/>
          <a:lstStyle/>
          <a:p>
            <a:endParaRPr lang="en-US"/>
          </a:p>
        </p:txBody>
      </p:sp>
      <p:sp>
        <p:nvSpPr>
          <p:cNvPr id="10245" name="Rectangles 10244"/>
          <p:cNvSpPr/>
          <p:nvPr/>
        </p:nvSpPr>
        <p:spPr>
          <a:xfrm>
            <a:off x="1676400" y="914400"/>
            <a:ext cx="8686800" cy="1600200"/>
          </a:xfrm>
          <a:prstGeom prst="rect">
            <a:avLst/>
          </a:prstGeom>
          <a:noFill/>
          <a:ln w="9525">
            <a:noFill/>
          </a:ln>
        </p:spPr>
        <p:txBody>
          <a:bodyPr/>
          <a:lstStyle/>
          <a:p>
            <a:pPr marL="342900" indent="-342900">
              <a:spcBef>
                <a:spcPct val="20000"/>
              </a:spcBef>
              <a:buClr>
                <a:schemeClr val="folHlink"/>
              </a:buClr>
              <a:buSzPct val="75000"/>
              <a:buFont typeface="Wingdings" panose="05000000000000000000" pitchFamily="2" charset="2"/>
            </a:pPr>
            <a:r>
              <a:rPr sz="2000">
                <a:solidFill>
                  <a:schemeClr val="hlink"/>
                </a:solidFill>
                <a:latin typeface="Verdana" panose="020B0604030504040204" pitchFamily="34" charset="0"/>
              </a:rPr>
              <a:t>    	</a:t>
            </a:r>
            <a:r>
              <a:rPr b="1">
                <a:solidFill>
                  <a:schemeClr val="folHlink"/>
                </a:solidFill>
                <a:latin typeface="Verdana" panose="020B0604030504040204" pitchFamily="34" charset="0"/>
              </a:rPr>
              <a:t>We use the simple past to indicate exactly when an action or event took place in the past.</a:t>
            </a:r>
          </a:p>
          <a:p>
            <a:pPr marL="342900" indent="-342900">
              <a:spcBef>
                <a:spcPct val="20000"/>
              </a:spcBef>
              <a:buClr>
                <a:schemeClr val="folHlink"/>
              </a:buClr>
              <a:buSzPct val="75000"/>
              <a:buFont typeface="Wingdings" panose="05000000000000000000" pitchFamily="2" charset="2"/>
            </a:pPr>
            <a:endParaRPr b="1">
              <a:solidFill>
                <a:schemeClr val="folHlink"/>
              </a:solidFill>
              <a:latin typeface="Verdana" panose="020B0604030504040204" pitchFamily="34" charset="0"/>
            </a:endParaRPr>
          </a:p>
        </p:txBody>
      </p:sp>
      <p:sp>
        <p:nvSpPr>
          <p:cNvPr id="10246" name="Rectangles 10245"/>
          <p:cNvSpPr/>
          <p:nvPr/>
        </p:nvSpPr>
        <p:spPr>
          <a:xfrm>
            <a:off x="3352800" y="4800600"/>
            <a:ext cx="6172200" cy="914400"/>
          </a:xfrm>
          <a:prstGeom prst="rect">
            <a:avLst/>
          </a:prstGeom>
          <a:noFill/>
          <a:ln w="9525">
            <a:noFill/>
          </a:ln>
        </p:spPr>
        <p:txBody>
          <a:bodyPr/>
          <a:lstStyle/>
          <a:p>
            <a:pPr marL="342900" indent="-342900">
              <a:spcBef>
                <a:spcPct val="20000"/>
              </a:spcBef>
              <a:buClr>
                <a:schemeClr val="folHlink"/>
              </a:buClr>
              <a:buSzPct val="75000"/>
              <a:buFont typeface="Wingdings" panose="05000000000000000000" pitchFamily="2" charset="2"/>
            </a:pPr>
            <a:r>
              <a:rPr b="1">
                <a:solidFill>
                  <a:schemeClr val="hlink"/>
                </a:solidFill>
                <a:latin typeface="Verdana" panose="020B0604030504040204" pitchFamily="34" charset="0"/>
              </a:rPr>
              <a:t>I </a:t>
            </a:r>
            <a:r>
              <a:rPr b="1" u="sng">
                <a:solidFill>
                  <a:schemeClr val="folHlink"/>
                </a:solidFill>
                <a:latin typeface="Verdana" panose="020B0604030504040204" pitchFamily="34" charset="0"/>
              </a:rPr>
              <a:t>visited</a:t>
            </a:r>
            <a:r>
              <a:rPr b="1">
                <a:solidFill>
                  <a:schemeClr val="hlink"/>
                </a:solidFill>
                <a:latin typeface="Verdana" panose="020B0604030504040204" pitchFamily="34" charset="0"/>
              </a:rPr>
              <a:t> my sister </a:t>
            </a:r>
            <a:r>
              <a:rPr b="1" u="sng">
                <a:solidFill>
                  <a:schemeClr val="hlink"/>
                </a:solidFill>
                <a:latin typeface="Verdana" panose="020B0604030504040204" pitchFamily="34" charset="0"/>
              </a:rPr>
              <a:t>yesterday</a:t>
            </a:r>
            <a:r>
              <a:rPr b="1">
                <a:solidFill>
                  <a:schemeClr val="hlink"/>
                </a:solidFill>
                <a:latin typeface="Verdana" panose="020B0604030504040204" pitchFamily="34" charset="0"/>
              </a:rPr>
              <a:t>.</a:t>
            </a:r>
          </a:p>
          <a:p>
            <a:pPr marL="342900" indent="-342900">
              <a:spcBef>
                <a:spcPct val="20000"/>
              </a:spcBef>
              <a:buClr>
                <a:schemeClr val="folHlink"/>
              </a:buClr>
              <a:buSzPct val="75000"/>
              <a:buFont typeface="Wingdings" panose="05000000000000000000" pitchFamily="2" charset="2"/>
            </a:pPr>
            <a:r>
              <a:rPr b="1">
                <a:solidFill>
                  <a:schemeClr val="hlink"/>
                </a:solidFill>
                <a:latin typeface="Verdana" panose="020B0604030504040204" pitchFamily="34" charset="0"/>
              </a:rPr>
              <a:t>We </a:t>
            </a:r>
            <a:r>
              <a:rPr b="1" u="sng">
                <a:solidFill>
                  <a:schemeClr val="folHlink"/>
                </a:solidFill>
                <a:latin typeface="Verdana" panose="020B0604030504040204" pitchFamily="34" charset="0"/>
              </a:rPr>
              <a:t>went</a:t>
            </a:r>
            <a:r>
              <a:rPr b="1">
                <a:solidFill>
                  <a:schemeClr val="hlink"/>
                </a:solidFill>
                <a:latin typeface="Verdana" panose="020B0604030504040204" pitchFamily="34" charset="0"/>
              </a:rPr>
              <a:t> out to dinner </a:t>
            </a:r>
            <a:r>
              <a:rPr b="1" u="sng">
                <a:solidFill>
                  <a:schemeClr val="hlink"/>
                </a:solidFill>
                <a:latin typeface="Verdana" panose="020B0604030504040204" pitchFamily="34" charset="0"/>
              </a:rPr>
              <a:t>last night</a:t>
            </a:r>
            <a:r>
              <a:rPr b="1">
                <a:solidFill>
                  <a:schemeClr val="hlink"/>
                </a:solidFill>
                <a:latin typeface="Verdana" panose="020B0604030504040204" pitchFamily="34" charset="0"/>
              </a:rPr>
              <a:t>.</a:t>
            </a:r>
          </a:p>
        </p:txBody>
      </p:sp>
      <p:grpSp>
        <p:nvGrpSpPr>
          <p:cNvPr id="10247" name="Group 10246"/>
          <p:cNvGrpSpPr/>
          <p:nvPr/>
        </p:nvGrpSpPr>
        <p:grpSpPr>
          <a:xfrm>
            <a:off x="3886200" y="3200400"/>
            <a:ext cx="533400" cy="685800"/>
            <a:chOff x="768" y="2592"/>
            <a:chExt cx="336" cy="432"/>
          </a:xfrm>
        </p:grpSpPr>
        <p:sp>
          <p:nvSpPr>
            <p:cNvPr id="10248" name="Straight Connector 10247"/>
            <p:cNvSpPr/>
            <p:nvPr/>
          </p:nvSpPr>
          <p:spPr>
            <a:xfrm>
              <a:off x="768" y="2592"/>
              <a:ext cx="336" cy="384"/>
            </a:xfrm>
            <a:prstGeom prst="line">
              <a:avLst/>
            </a:prstGeom>
            <a:ln w="57150" cap="flat" cmpd="sng">
              <a:solidFill>
                <a:schemeClr val="folHlink"/>
              </a:solidFill>
              <a:prstDash val="solid"/>
              <a:miter/>
              <a:headEnd type="none" w="med" len="med"/>
              <a:tailEnd type="none" w="med" len="med"/>
            </a:ln>
          </p:spPr>
        </p:sp>
        <p:sp>
          <p:nvSpPr>
            <p:cNvPr id="10249" name="Straight Connector 10248"/>
            <p:cNvSpPr/>
            <p:nvPr/>
          </p:nvSpPr>
          <p:spPr>
            <a:xfrm flipH="1">
              <a:off x="768" y="2592"/>
              <a:ext cx="336" cy="432"/>
            </a:xfrm>
            <a:prstGeom prst="line">
              <a:avLst/>
            </a:prstGeom>
            <a:ln w="57150" cap="flat" cmpd="sng">
              <a:solidFill>
                <a:schemeClr val="folHlink"/>
              </a:solidFill>
              <a:prstDash val="solid"/>
              <a:miter/>
              <a:headEnd type="none" w="med" len="med"/>
              <a:tailEnd type="none" w="med" len="med"/>
            </a:ln>
          </p:spPr>
        </p:sp>
      </p:grpSp>
      <p:grpSp>
        <p:nvGrpSpPr>
          <p:cNvPr id="10253" name="Group 10252"/>
          <p:cNvGrpSpPr/>
          <p:nvPr/>
        </p:nvGrpSpPr>
        <p:grpSpPr>
          <a:xfrm>
            <a:off x="1905000" y="2362200"/>
            <a:ext cx="8077200" cy="2133600"/>
            <a:chOff x="288" y="1824"/>
            <a:chExt cx="5088" cy="1344"/>
          </a:xfrm>
        </p:grpSpPr>
        <p:sp>
          <p:nvSpPr>
            <p:cNvPr id="10254" name="Straight Connector 10253"/>
            <p:cNvSpPr/>
            <p:nvPr/>
          </p:nvSpPr>
          <p:spPr>
            <a:xfrm>
              <a:off x="288" y="2592"/>
              <a:ext cx="5088" cy="0"/>
            </a:xfrm>
            <a:prstGeom prst="line">
              <a:avLst/>
            </a:prstGeom>
            <a:ln w="57150" cap="flat" cmpd="sng">
              <a:solidFill>
                <a:schemeClr val="tx1"/>
              </a:solidFill>
              <a:prstDash val="solid"/>
              <a:miter/>
              <a:headEnd type="none" w="med" len="med"/>
              <a:tailEnd type="none" w="med" len="med"/>
            </a:ln>
          </p:spPr>
        </p:sp>
        <p:sp>
          <p:nvSpPr>
            <p:cNvPr id="10255" name="Straight Connector 10254"/>
            <p:cNvSpPr/>
            <p:nvPr/>
          </p:nvSpPr>
          <p:spPr>
            <a:xfrm>
              <a:off x="2832" y="1824"/>
              <a:ext cx="0" cy="1344"/>
            </a:xfrm>
            <a:prstGeom prst="line">
              <a:avLst/>
            </a:prstGeom>
            <a:ln w="57150" cap="flat" cmpd="sng">
              <a:solidFill>
                <a:schemeClr val="tx1"/>
              </a:solidFill>
              <a:prstDash val="solid"/>
              <a:miter/>
              <a:headEnd type="none" w="med" len="med"/>
              <a:tailEnd type="none" w="med" len="med"/>
            </a:ln>
          </p:spPr>
        </p:sp>
      </p:grpSp>
    </p:spTree>
  </p:cSld>
  <p:clrMapOvr>
    <a:masterClrMapping/>
  </p:clrMapOvr>
  <p:transition advClick="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0245"/>
                                        </p:tgtEl>
                                        <p:attrNameLst>
                                          <p:attrName>style.visibility</p:attrName>
                                        </p:attrNameLst>
                                      </p:cBhvr>
                                      <p:to>
                                        <p:strVal val="visible"/>
                                      </p:to>
                                    </p:set>
                                    <p:anim calcmode="lin" valueType="num">
                                      <p:cBhvr>
                                        <p:cTn id="7" dur="500" fill="hold"/>
                                        <p:tgtEl>
                                          <p:spTgt spid="10245"/>
                                        </p:tgtEl>
                                        <p:attrNameLst>
                                          <p:attrName>ppt_w</p:attrName>
                                        </p:attrNameLst>
                                      </p:cBhvr>
                                      <p:tavLst>
                                        <p:tav tm="0">
                                          <p:val>
                                            <p:fltVal val="0"/>
                                          </p:val>
                                        </p:tav>
                                        <p:tav tm="100000">
                                          <p:val>
                                            <p:strVal val="#ppt_w"/>
                                          </p:val>
                                        </p:tav>
                                      </p:tavLst>
                                    </p:anim>
                                    <p:anim calcmode="lin" valueType="num">
                                      <p:cBhvr>
                                        <p:cTn id="8" dur="500" fill="hold"/>
                                        <p:tgtEl>
                                          <p:spTgt spid="10245"/>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11000"/>
                                  </p:stCondLst>
                                  <p:childTnLst>
                                    <p:set>
                                      <p:cBhvr>
                                        <p:cTn id="11" dur="1" fill="hold">
                                          <p:stCondLst>
                                            <p:cond delay="0"/>
                                          </p:stCondLst>
                                        </p:cTn>
                                        <p:tgtEl>
                                          <p:spTgt spid="10246"/>
                                        </p:tgtEl>
                                        <p:attrNameLst>
                                          <p:attrName>style.visibility</p:attrName>
                                        </p:attrNameLst>
                                      </p:cBhvr>
                                      <p:to>
                                        <p:strVal val="visible"/>
                                      </p:to>
                                    </p:set>
                                    <p:anim calcmode="lin" valueType="num">
                                      <p:cBhvr>
                                        <p:cTn id="12" dur="500" fill="hold"/>
                                        <p:tgtEl>
                                          <p:spTgt spid="10246"/>
                                        </p:tgtEl>
                                        <p:attrNameLst>
                                          <p:attrName>ppt_w</p:attrName>
                                        </p:attrNameLst>
                                      </p:cBhvr>
                                      <p:tavLst>
                                        <p:tav tm="0">
                                          <p:val>
                                            <p:fltVal val="0"/>
                                          </p:val>
                                        </p:tav>
                                        <p:tav tm="100000">
                                          <p:val>
                                            <p:strVal val="#ppt_w"/>
                                          </p:val>
                                        </p:tav>
                                      </p:tavLst>
                                    </p:anim>
                                    <p:anim calcmode="lin" valueType="num">
                                      <p:cBhvr>
                                        <p:cTn id="13" dur="500" fill="hold"/>
                                        <p:tgtEl>
                                          <p:spTgt spid="10246"/>
                                        </p:tgtEl>
                                        <p:attrNameLst>
                                          <p:attrName>ppt_h</p:attrName>
                                        </p:attrNameLst>
                                      </p:cBhvr>
                                      <p:tavLst>
                                        <p:tav tm="0">
                                          <p:val>
                                            <p:fltVal val="0"/>
                                          </p:val>
                                        </p:tav>
                                        <p:tav tm="100000">
                                          <p:val>
                                            <p:strVal val="#ppt_h"/>
                                          </p:val>
                                        </p:tav>
                                      </p:tavLst>
                                    </p:anim>
                                  </p:childTnLst>
                                </p:cTn>
                              </p:par>
                            </p:childTnLst>
                          </p:cTn>
                        </p:par>
                        <p:par>
                          <p:cTn id="14" fill="hold">
                            <p:stCondLst>
                              <p:cond delay="12000"/>
                            </p:stCondLst>
                            <p:childTnLst>
                              <p:par>
                                <p:cTn id="15" presetID="3" presetClass="entr" presetSubtype="10" fill="hold" nodeType="afterEffect">
                                  <p:stCondLst>
                                    <p:cond delay="1000"/>
                                  </p:stCondLst>
                                  <p:childTnLst>
                                    <p:set>
                                      <p:cBhvr>
                                        <p:cTn id="16" dur="1" fill="hold">
                                          <p:stCondLst>
                                            <p:cond delay="0"/>
                                          </p:stCondLst>
                                        </p:cTn>
                                        <p:tgtEl>
                                          <p:spTgt spid="10247"/>
                                        </p:tgtEl>
                                        <p:attrNameLst>
                                          <p:attrName>style.visibility</p:attrName>
                                        </p:attrNameLst>
                                      </p:cBhvr>
                                      <p:to>
                                        <p:strVal val="visible"/>
                                      </p:to>
                                    </p:set>
                                    <p:animEffect transition="in" filter="blinds(horizontal)">
                                      <p:cBhvr>
                                        <p:cTn id="17" dur="500"/>
                                        <p:tgtEl>
                                          <p:spTgt spid="10247"/>
                                        </p:tgtEl>
                                      </p:cBhvr>
                                    </p:animEffect>
                                  </p:childTnLst>
                                </p:cTn>
                              </p:par>
                            </p:childTnLst>
                          </p:cTn>
                        </p:par>
                        <p:par>
                          <p:cTn id="18" fill="hold">
                            <p:stCondLst>
                              <p:cond delay="13500"/>
                            </p:stCondLst>
                            <p:childTnLst>
                              <p:par>
                                <p:cTn id="19" presetID="9" presetClass="entr" presetSubtype="0" fill="hold" nodeType="afterEffect">
                                  <p:stCondLst>
                                    <p:cond delay="1000"/>
                                  </p:stCondLst>
                                  <p:childTnLst>
                                    <p:set>
                                      <p:cBhvr>
                                        <p:cTn id="20" dur="1" fill="hold">
                                          <p:stCondLst>
                                            <p:cond delay="0"/>
                                          </p:stCondLst>
                                        </p:cTn>
                                        <p:tgtEl>
                                          <p:spTgt spid="10253"/>
                                        </p:tgtEl>
                                        <p:attrNameLst>
                                          <p:attrName>style.visibility</p:attrName>
                                        </p:attrNameLst>
                                      </p:cBhvr>
                                      <p:to>
                                        <p:strVal val="visible"/>
                                      </p:to>
                                    </p:set>
                                    <p:animEffect transition="in" filter="dissolve">
                                      <p:cBhvr>
                                        <p:cTn id="21" dur="500"/>
                                        <p:tgtEl>
                                          <p:spTgt spid="10253"/>
                                        </p:tgtEl>
                                      </p:cBhvr>
                                    </p:animEffect>
                                  </p:childTnLst>
                                </p:cTn>
                              </p:par>
                            </p:childTnLst>
                          </p:cTn>
                        </p:par>
                        <p:par>
                          <p:cTn id="22" fill="hold">
                            <p:stCondLst>
                              <p:cond delay="15000"/>
                            </p:stCondLst>
                            <p:childTnLst>
                              <p:par>
                                <p:cTn id="23" presetID="9" presetClass="entr" presetSubtype="0" fill="hold" nodeType="afterEffect">
                                  <p:stCondLst>
                                    <p:cond delay="1000"/>
                                  </p:stCondLst>
                                  <p:childTnLst>
                                    <p:set>
                                      <p:cBhvr>
                                        <p:cTn id="24" dur="1" fill="hold">
                                          <p:stCondLst>
                                            <p:cond delay="0"/>
                                          </p:stCondLst>
                                        </p:cTn>
                                        <p:tgtEl>
                                          <p:spTgt spid="10244"/>
                                        </p:tgtEl>
                                        <p:attrNameLst>
                                          <p:attrName>style.visibility</p:attrName>
                                        </p:attrNameLst>
                                      </p:cBhvr>
                                      <p:to>
                                        <p:strVal val="visible"/>
                                      </p:to>
                                    </p:set>
                                    <p:animEffect transition="in" filter="dissolve">
                                      <p:cBhvr>
                                        <p:cTn id="25"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p:bldP spid="1024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s 11265"/>
          <p:cNvSpPr/>
          <p:nvPr/>
        </p:nvSpPr>
        <p:spPr>
          <a:xfrm>
            <a:off x="1676400" y="76200"/>
            <a:ext cx="8839200" cy="762000"/>
          </a:xfrm>
          <a:prstGeom prst="rect">
            <a:avLst/>
          </a:prstGeom>
          <a:noFill/>
          <a:ln w="9525">
            <a:noFill/>
          </a:ln>
        </p:spPr>
        <p:txBody>
          <a:bodyPr anchor="b" anchorCtr="0">
            <a:spAutoFit/>
          </a:bodyPr>
          <a:lstStyle/>
          <a:p>
            <a:pPr algn="ctr"/>
            <a:r>
              <a:rPr sz="4400" b="1" u="sng">
                <a:solidFill>
                  <a:schemeClr val="tx2"/>
                </a:solidFill>
                <a:effectLst>
                  <a:outerShdw blurRad="38100" dist="38100" dir="2700000">
                    <a:srgbClr val="C0C0C0"/>
                  </a:outerShdw>
                </a:effectLst>
                <a:latin typeface="Verdana" panose="020B0604030504040204" pitchFamily="34" charset="0"/>
              </a:rPr>
              <a:t>The Simple Past</a:t>
            </a:r>
          </a:p>
        </p:txBody>
      </p:sp>
      <p:sp>
        <p:nvSpPr>
          <p:cNvPr id="11267" name="Action Button: Back or Previous 11266">
            <a:hlinkClick r:id="" action="ppaction://hlinkshowjump?jump=previousslide">
              <a:snd r:embed="rId2" name="type.wav"/>
            </a:hlinkClick>
          </p:cNvPr>
          <p:cNvSpPr/>
          <p:nvPr/>
        </p:nvSpPr>
        <p:spPr>
          <a:xfrm>
            <a:off x="1828800" y="6172200"/>
            <a:ext cx="914400" cy="457200"/>
          </a:xfrm>
          <a:prstGeom prst="actionButtonBackPrevious">
            <a:avLst/>
          </a:prstGeom>
          <a:solidFill>
            <a:schemeClr val="hlink"/>
          </a:solidFill>
          <a:ln w="9525" cap="flat" cmpd="sng">
            <a:solidFill>
              <a:schemeClr val="tx1"/>
            </a:solidFill>
            <a:prstDash val="solid"/>
            <a:miter/>
            <a:headEnd type="none" w="med" len="med"/>
            <a:tailEnd type="none" w="med" len="med"/>
          </a:ln>
        </p:spPr>
        <p:txBody>
          <a:bodyPr/>
          <a:lstStyle/>
          <a:p>
            <a:endParaRPr lang="en-US"/>
          </a:p>
        </p:txBody>
      </p:sp>
      <p:sp>
        <p:nvSpPr>
          <p:cNvPr id="11268" name="Action Button: Forward or Next 11267">
            <a:hlinkClick r:id="" action="ppaction://hlinkshowjump?jump=nextslide">
              <a:snd r:embed="rId2" name="type.wav"/>
            </a:hlinkClick>
          </p:cNvPr>
          <p:cNvSpPr/>
          <p:nvPr/>
        </p:nvSpPr>
        <p:spPr>
          <a:xfrm>
            <a:off x="9448800" y="6172200"/>
            <a:ext cx="914400" cy="457200"/>
          </a:xfrm>
          <a:prstGeom prst="actionButtonForwardNext">
            <a:avLst/>
          </a:prstGeom>
          <a:solidFill>
            <a:schemeClr val="hlink"/>
          </a:solidFill>
          <a:ln w="9525" cap="flat" cmpd="sng">
            <a:solidFill>
              <a:schemeClr val="tx1"/>
            </a:solidFill>
            <a:prstDash val="solid"/>
            <a:miter/>
            <a:headEnd type="none" w="med" len="med"/>
            <a:tailEnd type="none" w="med" len="med"/>
          </a:ln>
        </p:spPr>
        <p:txBody>
          <a:bodyPr/>
          <a:lstStyle/>
          <a:p>
            <a:endParaRPr lang="en-US"/>
          </a:p>
        </p:txBody>
      </p:sp>
      <p:sp>
        <p:nvSpPr>
          <p:cNvPr id="11269" name="Rectangles 11268"/>
          <p:cNvSpPr/>
          <p:nvPr/>
        </p:nvSpPr>
        <p:spPr>
          <a:xfrm>
            <a:off x="1676400" y="914400"/>
            <a:ext cx="8686800" cy="1600200"/>
          </a:xfrm>
          <a:prstGeom prst="rect">
            <a:avLst/>
          </a:prstGeom>
          <a:noFill/>
          <a:ln w="9525">
            <a:noFill/>
          </a:ln>
        </p:spPr>
        <p:txBody>
          <a:bodyPr/>
          <a:lstStyle/>
          <a:p>
            <a:pPr marL="342900" indent="-342900">
              <a:spcBef>
                <a:spcPct val="20000"/>
              </a:spcBef>
              <a:buClr>
                <a:schemeClr val="folHlink"/>
              </a:buClr>
              <a:buSzPct val="75000"/>
              <a:buFont typeface="Wingdings" panose="05000000000000000000" pitchFamily="2" charset="2"/>
            </a:pPr>
            <a:r>
              <a:rPr sz="2000">
                <a:solidFill>
                  <a:schemeClr val="hlink"/>
                </a:solidFill>
                <a:latin typeface="Verdana" panose="020B0604030504040204" pitchFamily="34" charset="0"/>
              </a:rPr>
              <a:t>    	</a:t>
            </a:r>
            <a:r>
              <a:rPr b="1">
                <a:solidFill>
                  <a:schemeClr val="folHlink"/>
                </a:solidFill>
                <a:latin typeface="Verdana" panose="020B0604030504040204" pitchFamily="34" charset="0"/>
              </a:rPr>
              <a:t>The simple past is used to describe actions and/or events that are now completed and no longer true in the present.</a:t>
            </a:r>
          </a:p>
          <a:p>
            <a:pPr marL="342900" indent="-342900">
              <a:spcBef>
                <a:spcPct val="20000"/>
              </a:spcBef>
              <a:buClr>
                <a:schemeClr val="folHlink"/>
              </a:buClr>
              <a:buSzPct val="75000"/>
              <a:buFont typeface="Wingdings" panose="05000000000000000000" pitchFamily="2" charset="2"/>
            </a:pPr>
            <a:endParaRPr b="1">
              <a:solidFill>
                <a:schemeClr val="folHlink"/>
              </a:solidFill>
              <a:latin typeface="Verdana" panose="020B0604030504040204" pitchFamily="34" charset="0"/>
            </a:endParaRPr>
          </a:p>
        </p:txBody>
      </p:sp>
      <p:sp>
        <p:nvSpPr>
          <p:cNvPr id="11270" name="Rectangles 11269"/>
          <p:cNvSpPr/>
          <p:nvPr/>
        </p:nvSpPr>
        <p:spPr>
          <a:xfrm>
            <a:off x="1828800" y="4419600"/>
            <a:ext cx="9144000" cy="914400"/>
          </a:xfrm>
          <a:prstGeom prst="rect">
            <a:avLst/>
          </a:prstGeom>
          <a:noFill/>
          <a:ln w="9525">
            <a:noFill/>
          </a:ln>
        </p:spPr>
        <p:txBody>
          <a:bodyPr/>
          <a:lstStyle/>
          <a:p>
            <a:pPr marL="342900" indent="-342900">
              <a:spcBef>
                <a:spcPct val="20000"/>
              </a:spcBef>
              <a:buClr>
                <a:schemeClr val="folHlink"/>
              </a:buClr>
              <a:buSzPct val="75000"/>
              <a:buFont typeface="Wingdings" panose="05000000000000000000" pitchFamily="2" charset="2"/>
            </a:pPr>
            <a:r>
              <a:rPr b="1">
                <a:solidFill>
                  <a:schemeClr val="hlink"/>
                </a:solidFill>
                <a:latin typeface="Verdana" panose="020B0604030504040204" pitchFamily="34" charset="0"/>
              </a:rPr>
              <a:t>I </a:t>
            </a:r>
            <a:r>
              <a:rPr b="1" u="sng">
                <a:solidFill>
                  <a:schemeClr val="folHlink"/>
                </a:solidFill>
                <a:latin typeface="Verdana" panose="020B0604030504040204" pitchFamily="34" charset="0"/>
              </a:rPr>
              <a:t>attended</a:t>
            </a:r>
            <a:r>
              <a:rPr b="1">
                <a:solidFill>
                  <a:schemeClr val="hlink"/>
                </a:solidFill>
                <a:latin typeface="Verdana" panose="020B0604030504040204" pitchFamily="34" charset="0"/>
              </a:rPr>
              <a:t> MJC in 1998.  (I no longer attend MJC.)</a:t>
            </a:r>
          </a:p>
          <a:p>
            <a:pPr marL="342900" indent="-342900">
              <a:spcBef>
                <a:spcPct val="20000"/>
              </a:spcBef>
              <a:buClr>
                <a:schemeClr val="folHlink"/>
              </a:buClr>
              <a:buSzPct val="75000"/>
              <a:buFont typeface="Wingdings" panose="05000000000000000000" pitchFamily="2" charset="2"/>
            </a:pPr>
            <a:r>
              <a:rPr b="1">
                <a:solidFill>
                  <a:schemeClr val="hlink"/>
                </a:solidFill>
                <a:latin typeface="Verdana" panose="020B0604030504040204" pitchFamily="34" charset="0"/>
              </a:rPr>
              <a:t>I </a:t>
            </a:r>
            <a:r>
              <a:rPr b="1" u="sng">
                <a:solidFill>
                  <a:schemeClr val="folHlink"/>
                </a:solidFill>
                <a:latin typeface="Verdana" panose="020B0604030504040204" pitchFamily="34" charset="0"/>
              </a:rPr>
              <a:t>saw</a:t>
            </a:r>
            <a:r>
              <a:rPr b="1">
                <a:solidFill>
                  <a:schemeClr val="hlink"/>
                </a:solidFill>
                <a:latin typeface="Verdana" panose="020B0604030504040204" pitchFamily="34" charset="0"/>
              </a:rPr>
              <a:t> a movie every weekend when I was a teenager.  (I don’t see movies very much anymore.)</a:t>
            </a:r>
          </a:p>
        </p:txBody>
      </p:sp>
      <p:grpSp>
        <p:nvGrpSpPr>
          <p:cNvPr id="11271" name="Group 11270"/>
          <p:cNvGrpSpPr/>
          <p:nvPr/>
        </p:nvGrpSpPr>
        <p:grpSpPr>
          <a:xfrm>
            <a:off x="3886200" y="3048000"/>
            <a:ext cx="533400" cy="685800"/>
            <a:chOff x="768" y="2592"/>
            <a:chExt cx="336" cy="432"/>
          </a:xfrm>
        </p:grpSpPr>
        <p:sp>
          <p:nvSpPr>
            <p:cNvPr id="11272" name="Straight Connector 11271"/>
            <p:cNvSpPr/>
            <p:nvPr/>
          </p:nvSpPr>
          <p:spPr>
            <a:xfrm>
              <a:off x="768" y="2592"/>
              <a:ext cx="336" cy="384"/>
            </a:xfrm>
            <a:prstGeom prst="line">
              <a:avLst/>
            </a:prstGeom>
            <a:ln w="57150" cap="flat" cmpd="sng">
              <a:solidFill>
                <a:schemeClr val="folHlink"/>
              </a:solidFill>
              <a:prstDash val="solid"/>
              <a:miter/>
              <a:headEnd type="none" w="med" len="med"/>
              <a:tailEnd type="none" w="med" len="med"/>
            </a:ln>
          </p:spPr>
        </p:sp>
        <p:sp>
          <p:nvSpPr>
            <p:cNvPr id="11273" name="Straight Connector 11272"/>
            <p:cNvSpPr/>
            <p:nvPr/>
          </p:nvSpPr>
          <p:spPr>
            <a:xfrm flipH="1">
              <a:off x="768" y="2592"/>
              <a:ext cx="336" cy="432"/>
            </a:xfrm>
            <a:prstGeom prst="line">
              <a:avLst/>
            </a:prstGeom>
            <a:ln w="57150" cap="flat" cmpd="sng">
              <a:solidFill>
                <a:schemeClr val="folHlink"/>
              </a:solidFill>
              <a:prstDash val="solid"/>
              <a:miter/>
              <a:headEnd type="none" w="med" len="med"/>
              <a:tailEnd type="none" w="med" len="med"/>
            </a:ln>
          </p:spPr>
        </p:sp>
      </p:grpSp>
      <p:grpSp>
        <p:nvGrpSpPr>
          <p:cNvPr id="11274" name="Group 11273"/>
          <p:cNvGrpSpPr/>
          <p:nvPr/>
        </p:nvGrpSpPr>
        <p:grpSpPr>
          <a:xfrm>
            <a:off x="1905000" y="2209800"/>
            <a:ext cx="8077200" cy="2133600"/>
            <a:chOff x="288" y="1824"/>
            <a:chExt cx="5088" cy="1344"/>
          </a:xfrm>
        </p:grpSpPr>
        <p:sp>
          <p:nvSpPr>
            <p:cNvPr id="11275" name="Straight Connector 11274"/>
            <p:cNvSpPr/>
            <p:nvPr/>
          </p:nvSpPr>
          <p:spPr>
            <a:xfrm>
              <a:off x="288" y="2592"/>
              <a:ext cx="5088" cy="0"/>
            </a:xfrm>
            <a:prstGeom prst="line">
              <a:avLst/>
            </a:prstGeom>
            <a:ln w="57150" cap="flat" cmpd="sng">
              <a:solidFill>
                <a:schemeClr val="tx1"/>
              </a:solidFill>
              <a:prstDash val="solid"/>
              <a:miter/>
              <a:headEnd type="none" w="med" len="med"/>
              <a:tailEnd type="none" w="med" len="med"/>
            </a:ln>
          </p:spPr>
        </p:sp>
        <p:sp>
          <p:nvSpPr>
            <p:cNvPr id="11276" name="Straight Connector 11275"/>
            <p:cNvSpPr/>
            <p:nvPr/>
          </p:nvSpPr>
          <p:spPr>
            <a:xfrm>
              <a:off x="2832" y="1824"/>
              <a:ext cx="0" cy="1344"/>
            </a:xfrm>
            <a:prstGeom prst="line">
              <a:avLst/>
            </a:prstGeom>
            <a:ln w="57150" cap="flat" cmpd="sng">
              <a:solidFill>
                <a:schemeClr val="tx1"/>
              </a:solidFill>
              <a:prstDash val="solid"/>
              <a:miter/>
              <a:headEnd type="none" w="med" len="med"/>
              <a:tailEnd type="none" w="med" len="med"/>
            </a:ln>
          </p:spPr>
        </p:sp>
      </p:grpSp>
    </p:spTree>
  </p:cSld>
  <p:clrMapOvr>
    <a:masterClrMapping/>
  </p:clrMapOvr>
  <p:transition advClick="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1269"/>
                                        </p:tgtEl>
                                        <p:attrNameLst>
                                          <p:attrName>style.visibility</p:attrName>
                                        </p:attrNameLst>
                                      </p:cBhvr>
                                      <p:to>
                                        <p:strVal val="visible"/>
                                      </p:to>
                                    </p:set>
                                    <p:anim calcmode="lin" valueType="num">
                                      <p:cBhvr>
                                        <p:cTn id="7" dur="500" fill="hold"/>
                                        <p:tgtEl>
                                          <p:spTgt spid="11269"/>
                                        </p:tgtEl>
                                        <p:attrNameLst>
                                          <p:attrName>ppt_w</p:attrName>
                                        </p:attrNameLst>
                                      </p:cBhvr>
                                      <p:tavLst>
                                        <p:tav tm="0">
                                          <p:val>
                                            <p:fltVal val="0"/>
                                          </p:val>
                                        </p:tav>
                                        <p:tav tm="100000">
                                          <p:val>
                                            <p:strVal val="#ppt_w"/>
                                          </p:val>
                                        </p:tav>
                                      </p:tavLst>
                                    </p:anim>
                                    <p:anim calcmode="lin" valueType="num">
                                      <p:cBhvr>
                                        <p:cTn id="8" dur="500" fill="hold"/>
                                        <p:tgtEl>
                                          <p:spTgt spid="11269"/>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3" presetClass="entr" presetSubtype="10" fill="hold" grpId="0" nodeType="afterEffect">
                                  <p:stCondLst>
                                    <p:cond delay="11000"/>
                                  </p:stCondLst>
                                  <p:childTnLst>
                                    <p:set>
                                      <p:cBhvr>
                                        <p:cTn id="11" dur="1" fill="hold">
                                          <p:stCondLst>
                                            <p:cond delay="0"/>
                                          </p:stCondLst>
                                        </p:cTn>
                                        <p:tgtEl>
                                          <p:spTgt spid="11270"/>
                                        </p:tgtEl>
                                        <p:attrNameLst>
                                          <p:attrName>style.visibility</p:attrName>
                                        </p:attrNameLst>
                                      </p:cBhvr>
                                      <p:to>
                                        <p:strVal val="visible"/>
                                      </p:to>
                                    </p:set>
                                    <p:animEffect transition="in" filter="blinds(horizontal)">
                                      <p:cBhvr>
                                        <p:cTn id="12" dur="500"/>
                                        <p:tgtEl>
                                          <p:spTgt spid="11270"/>
                                        </p:tgtEl>
                                      </p:cBhvr>
                                    </p:animEffect>
                                  </p:childTnLst>
                                </p:cTn>
                              </p:par>
                            </p:childTnLst>
                          </p:cTn>
                        </p:par>
                        <p:par>
                          <p:cTn id="13" fill="hold">
                            <p:stCondLst>
                              <p:cond delay="12000"/>
                            </p:stCondLst>
                            <p:childTnLst>
                              <p:par>
                                <p:cTn id="14" presetID="9" presetClass="entr" presetSubtype="0" fill="hold" nodeType="afterEffect">
                                  <p:stCondLst>
                                    <p:cond delay="3000"/>
                                  </p:stCondLst>
                                  <p:childTnLst>
                                    <p:set>
                                      <p:cBhvr>
                                        <p:cTn id="15" dur="1" fill="hold">
                                          <p:stCondLst>
                                            <p:cond delay="0"/>
                                          </p:stCondLst>
                                        </p:cTn>
                                        <p:tgtEl>
                                          <p:spTgt spid="11274"/>
                                        </p:tgtEl>
                                        <p:attrNameLst>
                                          <p:attrName>style.visibility</p:attrName>
                                        </p:attrNameLst>
                                      </p:cBhvr>
                                      <p:to>
                                        <p:strVal val="visible"/>
                                      </p:to>
                                    </p:set>
                                    <p:animEffect transition="in" filter="dissolve">
                                      <p:cBhvr>
                                        <p:cTn id="16" dur="500"/>
                                        <p:tgtEl>
                                          <p:spTgt spid="11274"/>
                                        </p:tgtEl>
                                      </p:cBhvr>
                                    </p:animEffect>
                                  </p:childTnLst>
                                </p:cTn>
                              </p:par>
                            </p:childTnLst>
                          </p:cTn>
                        </p:par>
                        <p:par>
                          <p:cTn id="17" fill="hold">
                            <p:stCondLst>
                              <p:cond delay="15500"/>
                            </p:stCondLst>
                            <p:childTnLst>
                              <p:par>
                                <p:cTn id="18" presetID="3" presetClass="entr" presetSubtype="10" fill="hold" nodeType="afterEffect">
                                  <p:stCondLst>
                                    <p:cond delay="3000"/>
                                  </p:stCondLst>
                                  <p:childTnLst>
                                    <p:set>
                                      <p:cBhvr>
                                        <p:cTn id="19" dur="1" fill="hold">
                                          <p:stCondLst>
                                            <p:cond delay="0"/>
                                          </p:stCondLst>
                                        </p:cTn>
                                        <p:tgtEl>
                                          <p:spTgt spid="11271"/>
                                        </p:tgtEl>
                                        <p:attrNameLst>
                                          <p:attrName>style.visibility</p:attrName>
                                        </p:attrNameLst>
                                      </p:cBhvr>
                                      <p:to>
                                        <p:strVal val="visible"/>
                                      </p:to>
                                    </p:set>
                                    <p:animEffect transition="in" filter="blinds(horizontal)">
                                      <p:cBhvr>
                                        <p:cTn id="20" dur="500"/>
                                        <p:tgtEl>
                                          <p:spTgt spid="11271"/>
                                        </p:tgtEl>
                                      </p:cBhvr>
                                    </p:animEffect>
                                  </p:childTnLst>
                                </p:cTn>
                              </p:par>
                            </p:childTnLst>
                          </p:cTn>
                        </p:par>
                        <p:par>
                          <p:cTn id="21" fill="hold">
                            <p:stCondLst>
                              <p:cond delay="19000"/>
                            </p:stCondLst>
                            <p:childTnLst>
                              <p:par>
                                <p:cTn id="22" presetID="9" presetClass="entr" presetSubtype="0" fill="hold" nodeType="afterEffect">
                                  <p:stCondLst>
                                    <p:cond delay="1000"/>
                                  </p:stCondLst>
                                  <p:childTnLst>
                                    <p:set>
                                      <p:cBhvr>
                                        <p:cTn id="23" dur="1" fill="hold">
                                          <p:stCondLst>
                                            <p:cond delay="0"/>
                                          </p:stCondLst>
                                        </p:cTn>
                                        <p:tgtEl>
                                          <p:spTgt spid="11268"/>
                                        </p:tgtEl>
                                        <p:attrNameLst>
                                          <p:attrName>style.visibility</p:attrName>
                                        </p:attrNameLst>
                                      </p:cBhvr>
                                      <p:to>
                                        <p:strVal val="visible"/>
                                      </p:to>
                                    </p:set>
                                    <p:animEffect transition="in" filter="dissolve">
                                      <p:cBhvr>
                                        <p:cTn id="24" dur="5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p:bldP spid="1127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9567" y="1500174"/>
            <a:ext cx="10777928" cy="4187952"/>
          </a:xfrm>
        </p:spPr>
        <p:txBody>
          <a:bodyPr/>
          <a:lstStyle/>
          <a:p>
            <a:r>
              <a:rPr lang="en-US" dirty="0"/>
              <a:t>The Simple Past is used for actions that started and finished at a specific time in the past. It’s also possible to use the simple past in a sentence without specifying a time, but it must have previously been made clear that the speaker is referring to a finished period. </a:t>
            </a:r>
          </a:p>
          <a:p>
            <a:r>
              <a:rPr lang="en-US" i="1" dirty="0"/>
              <a:t>I saw a movie last week.</a:t>
            </a:r>
            <a:endParaRPr lang="en-US" dirty="0"/>
          </a:p>
          <a:p>
            <a:pPr marL="0" indent="0">
              <a:buNone/>
            </a:pPr>
            <a:endParaRPr lang="en-US" dirty="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5472" y="1428736"/>
            <a:ext cx="8183880" cy="4187952"/>
          </a:xfrm>
        </p:spPr>
        <p:txBody>
          <a:bodyPr/>
          <a:lstStyle/>
          <a:p>
            <a:r>
              <a:rPr lang="en-US" dirty="0"/>
              <a:t>The Simple Past is used to describe several actions that were completed in the past or a series of actions.</a:t>
            </a:r>
          </a:p>
          <a:p>
            <a:endParaRPr lang="en-US" dirty="0"/>
          </a:p>
          <a:p>
            <a:r>
              <a:rPr lang="en-US" i="1" dirty="0"/>
              <a:t>I finished work, walked to the beach and met my friends.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66910" y="1571612"/>
            <a:ext cx="8183880" cy="4187952"/>
          </a:xfrm>
        </p:spPr>
        <p:txBody>
          <a:bodyPr/>
          <a:lstStyle/>
          <a:p>
            <a:r>
              <a:rPr lang="en-US" dirty="0"/>
              <a:t>The Simple Past is used to describe a process that started and finished in the past. In this case, the process of the action is long and is used by specifying time periods such as ‘the whole year’ or ‘all day’.</a:t>
            </a:r>
          </a:p>
          <a:p>
            <a:r>
              <a:rPr lang="en-US" dirty="0"/>
              <a:t> </a:t>
            </a:r>
          </a:p>
          <a:p>
            <a:r>
              <a:rPr lang="en-US" i="1" dirty="0"/>
              <a:t>I lived in Italy for five years.</a:t>
            </a:r>
            <a:endParaRPr lang="en-US" dirty="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24034" y="1500174"/>
            <a:ext cx="8183880" cy="4187952"/>
          </a:xfrm>
        </p:spPr>
        <p:txBody>
          <a:bodyPr>
            <a:normAutofit/>
          </a:bodyPr>
          <a:lstStyle/>
          <a:p>
            <a:r>
              <a:rPr lang="en-US" dirty="0"/>
              <a:t>The Simple Past can also be used in sentences that describe past habits. These sentences have the same purpose as the expression ‘used to’. It should be clear in this kind of sentence that the action referred to is a habit. Time expressions like </a:t>
            </a:r>
            <a:r>
              <a:rPr lang="en-US" i="1" dirty="0"/>
              <a:t>always, often, usually </a:t>
            </a:r>
            <a:r>
              <a:rPr lang="en-US" dirty="0"/>
              <a:t>and </a:t>
            </a:r>
            <a:r>
              <a:rPr lang="en-US" i="1" dirty="0"/>
              <a:t>never</a:t>
            </a:r>
            <a:r>
              <a:rPr lang="en-US" dirty="0"/>
              <a:t> can be used to underline this.</a:t>
            </a:r>
          </a:p>
          <a:p>
            <a:r>
              <a:rPr lang="en-US" dirty="0"/>
              <a:t> </a:t>
            </a:r>
          </a:p>
          <a:p>
            <a:r>
              <a:rPr lang="en-US" i="1" dirty="0"/>
              <a:t>I often played football when I was a young man</a:t>
            </a:r>
            <a:endParaRPr lang="en-US" dirty="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SSC Exams (Non Technical)/ Railway Exams - Difference Between Past Simple Vs  Present Perfect Tense (in Hindi) Offered by Unacademy">
            <a:extLst>
              <a:ext uri="{FF2B5EF4-FFF2-40B4-BE49-F238E27FC236}">
                <a16:creationId xmlns:a16="http://schemas.microsoft.com/office/drawing/2014/main" id="{0EFC6668-057B-AA98-12B3-AB62CE2E17F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287ACA2C-6155-2172-B732-A2DC9BC4A65A}"/>
              </a:ext>
            </a:extLst>
          </p:cNvPr>
          <p:cNvPicPr>
            <a:picLocks noChangeAspect="1"/>
          </p:cNvPicPr>
          <p:nvPr/>
        </p:nvPicPr>
        <p:blipFill rotWithShape="1">
          <a:blip r:embed="rId2"/>
          <a:srcRect l="-16667" t="5859" r="-16667"/>
          <a:stretch/>
        </p:blipFill>
        <p:spPr>
          <a:xfrm>
            <a:off x="0" y="401782"/>
            <a:ext cx="12192000" cy="6456218"/>
          </a:xfrm>
          <a:prstGeom prst="rect">
            <a:avLst/>
          </a:prstGeom>
        </p:spPr>
      </p:pic>
    </p:spTree>
    <p:extLst>
      <p:ext uri="{BB962C8B-B14F-4D97-AF65-F5344CB8AC3E}">
        <p14:creationId xmlns:p14="http://schemas.microsoft.com/office/powerpoint/2010/main" val="2371024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Differences Between Present Perfect Tense and Simple Past Tense - English  Study Page">
            <a:extLst>
              <a:ext uri="{FF2B5EF4-FFF2-40B4-BE49-F238E27FC236}">
                <a16:creationId xmlns:a16="http://schemas.microsoft.com/office/drawing/2014/main" id="{04B9D9A8-0B80-8F36-FEDF-10392D1820D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6066"/>
          <a:stretch/>
        </p:blipFill>
        <p:spPr bwMode="auto">
          <a:xfrm>
            <a:off x="1" y="110836"/>
            <a:ext cx="12052092" cy="6382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730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5AAF1A-8CE0-D08B-331D-7DD548501272}"/>
              </a:ext>
            </a:extLst>
          </p:cNvPr>
          <p:cNvPicPr>
            <a:picLocks noChangeAspect="1"/>
          </p:cNvPicPr>
          <p:nvPr/>
        </p:nvPicPr>
        <p:blipFill>
          <a:blip r:embed="rId2"/>
          <a:stretch>
            <a:fillRect/>
          </a:stretch>
        </p:blipFill>
        <p:spPr>
          <a:xfrm>
            <a:off x="138545" y="0"/>
            <a:ext cx="11942619" cy="6857999"/>
          </a:xfrm>
          <a:prstGeom prst="rect">
            <a:avLst/>
          </a:prstGeom>
        </p:spPr>
      </p:pic>
    </p:spTree>
    <p:extLst>
      <p:ext uri="{BB962C8B-B14F-4D97-AF65-F5344CB8AC3E}">
        <p14:creationId xmlns:p14="http://schemas.microsoft.com/office/powerpoint/2010/main" val="3219344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is a tense? write the kinds of a tense in your notebook​ - Brainly.in">
            <a:extLst>
              <a:ext uri="{FF2B5EF4-FFF2-40B4-BE49-F238E27FC236}">
                <a16:creationId xmlns:a16="http://schemas.microsoft.com/office/drawing/2014/main" id="{8A090F61-E31C-AC9A-5C72-12FEC89B06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3345" y="810491"/>
            <a:ext cx="11083637" cy="5728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3406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F9584-F428-1262-D0DD-F539529F715E}"/>
              </a:ext>
            </a:extLst>
          </p:cNvPr>
          <p:cNvSpPr>
            <a:spLocks noGrp="1"/>
          </p:cNvSpPr>
          <p:nvPr>
            <p:ph type="title"/>
          </p:nvPr>
        </p:nvSpPr>
        <p:spPr/>
        <p:txBody>
          <a:bodyPr/>
          <a:lstStyle/>
          <a:p>
            <a:r>
              <a:rPr lang="en-IN" b="1" dirty="0"/>
              <a:t>Use the Present perfect for an indefinite time in the past:</a:t>
            </a:r>
          </a:p>
        </p:txBody>
      </p:sp>
      <p:sp>
        <p:nvSpPr>
          <p:cNvPr id="3" name="Content Placeholder 2">
            <a:extLst>
              <a:ext uri="{FF2B5EF4-FFF2-40B4-BE49-F238E27FC236}">
                <a16:creationId xmlns:a16="http://schemas.microsoft.com/office/drawing/2014/main" id="{4E850EEF-70D4-4C52-1A01-556D200F13A3}"/>
              </a:ext>
            </a:extLst>
          </p:cNvPr>
          <p:cNvSpPr>
            <a:spLocks noGrp="1"/>
          </p:cNvSpPr>
          <p:nvPr>
            <p:ph idx="1"/>
          </p:nvPr>
        </p:nvSpPr>
        <p:spPr/>
        <p:txBody>
          <a:bodyPr/>
          <a:lstStyle/>
          <a:p>
            <a:r>
              <a:rPr lang="en-IN" dirty="0"/>
              <a:t>Have you ever seen an alligator?</a:t>
            </a:r>
          </a:p>
          <a:p>
            <a:r>
              <a:rPr lang="en-IN" dirty="0"/>
              <a:t>Yes, I have. I’ve seen a few alligators in my life.</a:t>
            </a:r>
          </a:p>
          <a:p>
            <a:r>
              <a:rPr lang="en-IN" dirty="0"/>
              <a:t>No, I haven’t . I’ve never seen one.</a:t>
            </a:r>
          </a:p>
        </p:txBody>
      </p:sp>
    </p:spTree>
    <p:extLst>
      <p:ext uri="{BB962C8B-B14F-4D97-AF65-F5344CB8AC3E}">
        <p14:creationId xmlns:p14="http://schemas.microsoft.com/office/powerpoint/2010/main" val="38076148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1DE25-4F24-53EF-1A02-2A013976B79F}"/>
              </a:ext>
            </a:extLst>
          </p:cNvPr>
          <p:cNvSpPr>
            <a:spLocks noGrp="1"/>
          </p:cNvSpPr>
          <p:nvPr>
            <p:ph type="title"/>
          </p:nvPr>
        </p:nvSpPr>
        <p:spPr/>
        <p:txBody>
          <a:bodyPr/>
          <a:lstStyle/>
          <a:p>
            <a:r>
              <a:rPr lang="en-IN" b="1" dirty="0"/>
              <a:t>Use the simple past for a specific event in the past:</a:t>
            </a:r>
          </a:p>
        </p:txBody>
      </p:sp>
      <p:sp>
        <p:nvSpPr>
          <p:cNvPr id="3" name="Content Placeholder 2">
            <a:extLst>
              <a:ext uri="{FF2B5EF4-FFF2-40B4-BE49-F238E27FC236}">
                <a16:creationId xmlns:a16="http://schemas.microsoft.com/office/drawing/2014/main" id="{29E1D736-2833-AB3F-07AD-4A9674C88ED2}"/>
              </a:ext>
            </a:extLst>
          </p:cNvPr>
          <p:cNvSpPr>
            <a:spLocks noGrp="1"/>
          </p:cNvSpPr>
          <p:nvPr>
            <p:ph idx="1"/>
          </p:nvPr>
        </p:nvSpPr>
        <p:spPr/>
        <p:txBody>
          <a:bodyPr/>
          <a:lstStyle/>
          <a:p>
            <a:r>
              <a:rPr lang="en-IN" dirty="0"/>
              <a:t>Have you ever seen an alligator?</a:t>
            </a:r>
          </a:p>
          <a:p>
            <a:r>
              <a:rPr lang="en-IN" dirty="0"/>
              <a:t>I saw a big alligator at the new park last week.</a:t>
            </a:r>
          </a:p>
          <a:p>
            <a:r>
              <a:rPr lang="en-IN" dirty="0"/>
              <a:t>I didn’t go to the alligator park last </a:t>
            </a:r>
            <a:r>
              <a:rPr lang="en-IN" dirty="0" err="1"/>
              <a:t>week,so</a:t>
            </a:r>
            <a:r>
              <a:rPr lang="en-IN" dirty="0"/>
              <a:t> I didn’t see any.</a:t>
            </a:r>
          </a:p>
        </p:txBody>
      </p:sp>
    </p:spTree>
    <p:extLst>
      <p:ext uri="{BB962C8B-B14F-4D97-AF65-F5344CB8AC3E}">
        <p14:creationId xmlns:p14="http://schemas.microsoft.com/office/powerpoint/2010/main" val="42725700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EBE44-BA0F-611A-BA30-3366B06B1EC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9936AF-E2E1-DB4C-C4DE-D546A102C381}"/>
              </a:ext>
            </a:extLst>
          </p:cNvPr>
          <p:cNvSpPr>
            <a:spLocks noGrp="1"/>
          </p:cNvSpPr>
          <p:nvPr>
            <p:ph idx="1"/>
          </p:nvPr>
        </p:nvSpPr>
        <p:spPr/>
        <p:txBody>
          <a:bodyPr/>
          <a:lstStyle/>
          <a:p>
            <a:endParaRPr lang="en-US" dirty="0"/>
          </a:p>
        </p:txBody>
      </p:sp>
      <p:pic>
        <p:nvPicPr>
          <p:cNvPr id="1026" name="Picture 2" descr="Index of /wp-content/uploads/2016/04">
            <a:extLst>
              <a:ext uri="{FF2B5EF4-FFF2-40B4-BE49-F238E27FC236}">
                <a16:creationId xmlns:a16="http://schemas.microsoft.com/office/drawing/2014/main" id="{BE219161-F69F-9B15-ED0D-B2A5997D8D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324"/>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1358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604F5F-3BD2-0012-15CB-A7D7C285F25B}"/>
              </a:ext>
            </a:extLst>
          </p:cNvPr>
          <p:cNvPicPr>
            <a:picLocks noChangeAspect="1"/>
          </p:cNvPicPr>
          <p:nvPr/>
        </p:nvPicPr>
        <p:blipFill>
          <a:blip r:embed="rId2"/>
          <a:stretch>
            <a:fillRect/>
          </a:stretch>
        </p:blipFill>
        <p:spPr>
          <a:xfrm>
            <a:off x="2244437" y="0"/>
            <a:ext cx="8243454" cy="6968836"/>
          </a:xfrm>
          <a:prstGeom prst="rect">
            <a:avLst/>
          </a:prstGeom>
        </p:spPr>
      </p:pic>
    </p:spTree>
    <p:extLst>
      <p:ext uri="{BB962C8B-B14F-4D97-AF65-F5344CB8AC3E}">
        <p14:creationId xmlns:p14="http://schemas.microsoft.com/office/powerpoint/2010/main" val="37646606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For and Since with Present Perfect Tense - learn English,grammar,english">
            <a:extLst>
              <a:ext uri="{FF2B5EF4-FFF2-40B4-BE49-F238E27FC236}">
                <a16:creationId xmlns:a16="http://schemas.microsoft.com/office/drawing/2014/main" id="{4F738862-C044-6C55-DA1D-759449558F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76945" y="249382"/>
            <a:ext cx="7523020" cy="6608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6295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Using FOR and SINCE in Present Perfect - English Study Here">
            <a:extLst>
              <a:ext uri="{FF2B5EF4-FFF2-40B4-BE49-F238E27FC236}">
                <a16:creationId xmlns:a16="http://schemas.microsoft.com/office/drawing/2014/main" id="{D26F5D8D-D665-FEA1-3315-47A6564A7AA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8868"/>
          <a:stretch/>
        </p:blipFill>
        <p:spPr bwMode="auto">
          <a:xfrm>
            <a:off x="149902" y="193964"/>
            <a:ext cx="12042098" cy="6176857"/>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C249F598-DF5F-2D00-D977-B2571EA70D2D}"/>
              </a:ext>
            </a:extLst>
          </p:cNvPr>
          <p:cNvSpPr/>
          <p:nvPr/>
        </p:nvSpPr>
        <p:spPr>
          <a:xfrm>
            <a:off x="6535882" y="1825626"/>
            <a:ext cx="3657600" cy="10370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454154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2118CA-44BE-2CD2-AB5F-2FEF8756A6DD}"/>
              </a:ext>
            </a:extLst>
          </p:cNvPr>
          <p:cNvPicPr>
            <a:picLocks noChangeAspect="1"/>
          </p:cNvPicPr>
          <p:nvPr/>
        </p:nvPicPr>
        <p:blipFill>
          <a:blip r:embed="rId2"/>
          <a:stretch>
            <a:fillRect/>
          </a:stretch>
        </p:blipFill>
        <p:spPr>
          <a:xfrm>
            <a:off x="332509" y="152401"/>
            <a:ext cx="11346873" cy="6456218"/>
          </a:xfrm>
          <a:prstGeom prst="rect">
            <a:avLst/>
          </a:prstGeom>
        </p:spPr>
      </p:pic>
    </p:spTree>
    <p:extLst>
      <p:ext uri="{BB962C8B-B14F-4D97-AF65-F5344CB8AC3E}">
        <p14:creationId xmlns:p14="http://schemas.microsoft.com/office/powerpoint/2010/main" val="2654288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2CED3C-F455-D1BC-FEC5-52E81EFDF171}"/>
              </a:ext>
            </a:extLst>
          </p:cNvPr>
          <p:cNvPicPr>
            <a:picLocks noChangeAspect="1"/>
          </p:cNvPicPr>
          <p:nvPr/>
        </p:nvPicPr>
        <p:blipFill rotWithShape="1">
          <a:blip r:embed="rId2"/>
          <a:srcRect t="4681" b="6157"/>
          <a:stretch/>
        </p:blipFill>
        <p:spPr>
          <a:xfrm>
            <a:off x="360219" y="1108364"/>
            <a:ext cx="11582400" cy="5015346"/>
          </a:xfrm>
          <a:prstGeom prst="rect">
            <a:avLst/>
          </a:prstGeom>
        </p:spPr>
      </p:pic>
    </p:spTree>
    <p:extLst>
      <p:ext uri="{BB962C8B-B14F-4D97-AF65-F5344CB8AC3E}">
        <p14:creationId xmlns:p14="http://schemas.microsoft.com/office/powerpoint/2010/main" val="36579203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B820A9-3E22-03EA-1CBB-87809E81E64D}"/>
              </a:ext>
            </a:extLst>
          </p:cNvPr>
          <p:cNvPicPr>
            <a:picLocks noChangeAspect="1"/>
          </p:cNvPicPr>
          <p:nvPr/>
        </p:nvPicPr>
        <p:blipFill>
          <a:blip r:embed="rId2"/>
          <a:stretch>
            <a:fillRect/>
          </a:stretch>
        </p:blipFill>
        <p:spPr>
          <a:xfrm>
            <a:off x="110836" y="0"/>
            <a:ext cx="12081163" cy="6705599"/>
          </a:xfrm>
          <a:prstGeom prst="rect">
            <a:avLst/>
          </a:prstGeom>
        </p:spPr>
      </p:pic>
    </p:spTree>
    <p:extLst>
      <p:ext uri="{BB962C8B-B14F-4D97-AF65-F5344CB8AC3E}">
        <p14:creationId xmlns:p14="http://schemas.microsoft.com/office/powerpoint/2010/main" val="25958161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3BDECF-6E58-4B7A-2C9E-166F47712BFD}"/>
              </a:ext>
            </a:extLst>
          </p:cNvPr>
          <p:cNvPicPr>
            <a:picLocks noChangeAspect="1"/>
          </p:cNvPicPr>
          <p:nvPr/>
        </p:nvPicPr>
        <p:blipFill>
          <a:blip r:embed="rId2"/>
          <a:stretch>
            <a:fillRect/>
          </a:stretch>
        </p:blipFill>
        <p:spPr>
          <a:xfrm>
            <a:off x="166255" y="0"/>
            <a:ext cx="12898581" cy="6858000"/>
          </a:xfrm>
          <a:prstGeom prst="rect">
            <a:avLst/>
          </a:prstGeom>
        </p:spPr>
      </p:pic>
    </p:spTree>
    <p:extLst>
      <p:ext uri="{BB962C8B-B14F-4D97-AF65-F5344CB8AC3E}">
        <p14:creationId xmlns:p14="http://schemas.microsoft.com/office/powerpoint/2010/main" val="2455862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enses Chart - Javatpoint">
            <a:extLst>
              <a:ext uri="{FF2B5EF4-FFF2-40B4-BE49-F238E27FC236}">
                <a16:creationId xmlns:a16="http://schemas.microsoft.com/office/drawing/2014/main" id="{CBA873A5-166B-9303-9871-CB7F9C179F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5745" y="277091"/>
            <a:ext cx="10778837" cy="624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6925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589508-C20C-A23C-8F8B-A375F5F0E3B8}"/>
              </a:ext>
            </a:extLst>
          </p:cNvPr>
          <p:cNvPicPr>
            <a:picLocks noChangeAspect="1"/>
          </p:cNvPicPr>
          <p:nvPr/>
        </p:nvPicPr>
        <p:blipFill>
          <a:blip r:embed="rId2"/>
          <a:stretch>
            <a:fillRect/>
          </a:stretch>
        </p:blipFill>
        <p:spPr>
          <a:xfrm>
            <a:off x="457200" y="193964"/>
            <a:ext cx="11333018" cy="6664036"/>
          </a:xfrm>
          <a:prstGeom prst="rect">
            <a:avLst/>
          </a:prstGeom>
        </p:spPr>
      </p:pic>
    </p:spTree>
    <p:extLst>
      <p:ext uri="{BB962C8B-B14F-4D97-AF65-F5344CB8AC3E}">
        <p14:creationId xmlns:p14="http://schemas.microsoft.com/office/powerpoint/2010/main" val="20727698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42BA3A-40BF-4D43-31A6-7B5C2D50855D}"/>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6700724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01E96C-A7CC-4D14-E36F-58F0B4FC044B}"/>
              </a:ext>
            </a:extLst>
          </p:cNvPr>
          <p:cNvPicPr>
            <a:picLocks noChangeAspect="1"/>
          </p:cNvPicPr>
          <p:nvPr/>
        </p:nvPicPr>
        <p:blipFill>
          <a:blip r:embed="rId2"/>
          <a:stretch>
            <a:fillRect/>
          </a:stretch>
        </p:blipFill>
        <p:spPr>
          <a:xfrm>
            <a:off x="96982" y="0"/>
            <a:ext cx="11998036" cy="6858000"/>
          </a:xfrm>
          <a:prstGeom prst="rect">
            <a:avLst/>
          </a:prstGeom>
        </p:spPr>
      </p:pic>
    </p:spTree>
    <p:extLst>
      <p:ext uri="{BB962C8B-B14F-4D97-AF65-F5344CB8AC3E}">
        <p14:creationId xmlns:p14="http://schemas.microsoft.com/office/powerpoint/2010/main" val="17741623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C78CC1-2F1A-26FF-6BA4-235BFE131C53}"/>
              </a:ext>
            </a:extLst>
          </p:cNvPr>
          <p:cNvPicPr>
            <a:picLocks noChangeAspect="1"/>
          </p:cNvPicPr>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29629353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8E50CF-E2A7-FD8B-59EB-AB09024D5266}"/>
              </a:ext>
            </a:extLst>
          </p:cNvPr>
          <p:cNvSpPr>
            <a:spLocks noGrp="1"/>
          </p:cNvSpPr>
          <p:nvPr>
            <p:ph idx="1"/>
          </p:nvPr>
        </p:nvSpPr>
        <p:spPr/>
        <p:txBody>
          <a:bodyPr/>
          <a:lstStyle/>
          <a:p>
            <a:pPr marL="0" indent="0">
              <a:buNone/>
            </a:pPr>
            <a:r>
              <a:rPr lang="en-IN" dirty="0"/>
              <a:t> </a:t>
            </a:r>
          </a:p>
          <a:p>
            <a:endParaRPr lang="en-IN" dirty="0"/>
          </a:p>
          <a:p>
            <a:endParaRPr lang="en-IN" dirty="0"/>
          </a:p>
          <a:p>
            <a:pPr marL="0" indent="0">
              <a:buNone/>
            </a:pPr>
            <a:r>
              <a:rPr lang="en-IN" dirty="0"/>
              <a:t>                                      WORKSHEET ON SIMPLE PAST</a:t>
            </a:r>
          </a:p>
        </p:txBody>
      </p:sp>
    </p:spTree>
    <p:extLst>
      <p:ext uri="{BB962C8B-B14F-4D97-AF65-F5344CB8AC3E}">
        <p14:creationId xmlns:p14="http://schemas.microsoft.com/office/powerpoint/2010/main" val="34097663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460172-472D-6451-42CB-E7570ADF52AD}"/>
              </a:ext>
            </a:extLst>
          </p:cNvPr>
          <p:cNvSpPr>
            <a:spLocks noGrp="1"/>
          </p:cNvSpPr>
          <p:nvPr>
            <p:ph idx="1"/>
          </p:nvPr>
        </p:nvSpPr>
        <p:spPr>
          <a:xfrm>
            <a:off x="838200" y="633845"/>
            <a:ext cx="10515600" cy="6461805"/>
          </a:xfrm>
        </p:spPr>
        <p:txBody>
          <a:bodyPr>
            <a:normAutofit fontScale="92500" lnSpcReduction="20000"/>
          </a:bodyPr>
          <a:lstStyle/>
          <a:p>
            <a:pPr>
              <a:buFont typeface="+mj-lt"/>
              <a:buAutoNum type="arabicPeriod"/>
            </a:pPr>
            <a:r>
              <a:rPr lang="en-US" dirty="0">
                <a:solidFill>
                  <a:srgbClr val="404040"/>
                </a:solidFill>
                <a:latin typeface="Open Sans" panose="020B0606030504020204" pitchFamily="34" charset="0"/>
              </a:rPr>
              <a:t>I _____You _________ my window’s glass. </a:t>
            </a:r>
            <a:r>
              <a:rPr lang="en-US" i="1" dirty="0">
                <a:solidFill>
                  <a:srgbClr val="404040"/>
                </a:solidFill>
                <a:latin typeface="Open Sans" panose="020B0606030504020204" pitchFamily="34" charset="0"/>
              </a:rPr>
              <a:t>(break)</a:t>
            </a:r>
            <a:endParaRPr lang="en-US" dirty="0">
              <a:solidFill>
                <a:srgbClr val="404040"/>
              </a:solidFill>
              <a:latin typeface="Open Sans" panose="020B0606030504020204" pitchFamily="34" charset="0"/>
            </a:endParaRPr>
          </a:p>
          <a:p>
            <a:pPr algn="l">
              <a:buFont typeface="+mj-lt"/>
              <a:buAutoNum type="arabicPeriod"/>
            </a:pPr>
            <a:r>
              <a:rPr lang="en-US" b="0" i="0" dirty="0">
                <a:solidFill>
                  <a:srgbClr val="404040"/>
                </a:solidFill>
                <a:effectLst/>
                <a:latin typeface="Open Sans" panose="020B0606030504020204" pitchFamily="34" charset="0"/>
              </a:rPr>
              <a:t> something near that place.</a:t>
            </a:r>
            <a:r>
              <a:rPr lang="en-US" b="0" i="1" dirty="0">
                <a:solidFill>
                  <a:srgbClr val="404040"/>
                </a:solidFill>
                <a:effectLst/>
                <a:latin typeface="Open Sans" panose="020B0606030504020204" pitchFamily="34" charset="0"/>
              </a:rPr>
              <a:t> (see)</a:t>
            </a:r>
            <a:endParaRPr lang="en-US" b="0" i="0" dirty="0">
              <a:solidFill>
                <a:srgbClr val="404040"/>
              </a:solidFill>
              <a:effectLst/>
              <a:latin typeface="Open Sans" panose="020B0606030504020204" pitchFamily="34" charset="0"/>
            </a:endParaRPr>
          </a:p>
          <a:p>
            <a:pPr algn="l">
              <a:buFont typeface="+mj-lt"/>
              <a:buAutoNum type="arabicPeriod"/>
            </a:pPr>
            <a:r>
              <a:rPr lang="en-US" b="0" i="0" dirty="0">
                <a:solidFill>
                  <a:srgbClr val="404040"/>
                </a:solidFill>
                <a:effectLst/>
                <a:latin typeface="Open Sans" panose="020B0606030504020204" pitchFamily="34" charset="0"/>
              </a:rPr>
              <a:t>He _____ from London sometimes ago. </a:t>
            </a:r>
            <a:r>
              <a:rPr lang="en-US" b="0" i="1" dirty="0">
                <a:solidFill>
                  <a:srgbClr val="404040"/>
                </a:solidFill>
                <a:effectLst/>
                <a:latin typeface="Open Sans" panose="020B0606030504020204" pitchFamily="34" charset="0"/>
              </a:rPr>
              <a:t>(come)</a:t>
            </a:r>
            <a:endParaRPr lang="en-US" b="0" i="0" dirty="0">
              <a:solidFill>
                <a:srgbClr val="404040"/>
              </a:solidFill>
              <a:effectLst/>
              <a:latin typeface="Open Sans" panose="020B0606030504020204" pitchFamily="34" charset="0"/>
            </a:endParaRPr>
          </a:p>
          <a:p>
            <a:pPr algn="l">
              <a:buFont typeface="+mj-lt"/>
              <a:buAutoNum type="arabicPeriod"/>
            </a:pPr>
            <a:r>
              <a:rPr lang="en-US" b="0" i="0" dirty="0">
                <a:solidFill>
                  <a:srgbClr val="404040"/>
                </a:solidFill>
                <a:effectLst/>
                <a:latin typeface="Open Sans" panose="020B0606030504020204" pitchFamily="34" charset="0"/>
              </a:rPr>
              <a:t>She ______  an iPhone.</a:t>
            </a:r>
            <a:r>
              <a:rPr lang="en-US" b="0" i="1" dirty="0">
                <a:solidFill>
                  <a:srgbClr val="404040"/>
                </a:solidFill>
                <a:effectLst/>
                <a:latin typeface="Open Sans" panose="020B0606030504020204" pitchFamily="34" charset="0"/>
              </a:rPr>
              <a:t> (buy)</a:t>
            </a:r>
            <a:endParaRPr lang="en-US" b="0" i="0" dirty="0">
              <a:solidFill>
                <a:srgbClr val="404040"/>
              </a:solidFill>
              <a:effectLst/>
              <a:latin typeface="Open Sans" panose="020B0606030504020204" pitchFamily="34" charset="0"/>
            </a:endParaRPr>
          </a:p>
          <a:p>
            <a:pPr algn="l">
              <a:buFont typeface="+mj-lt"/>
              <a:buAutoNum type="arabicPeriod"/>
            </a:pPr>
            <a:r>
              <a:rPr lang="en-US" b="0" i="0" dirty="0">
                <a:solidFill>
                  <a:srgbClr val="404040"/>
                </a:solidFill>
                <a:effectLst/>
                <a:latin typeface="Open Sans" panose="020B0606030504020204" pitchFamily="34" charset="0"/>
              </a:rPr>
              <a:t>He ________ anyone yet for the mission. </a:t>
            </a:r>
            <a:r>
              <a:rPr lang="en-US" b="0" i="1" dirty="0">
                <a:solidFill>
                  <a:srgbClr val="404040"/>
                </a:solidFill>
                <a:effectLst/>
                <a:latin typeface="Open Sans" panose="020B0606030504020204" pitchFamily="34" charset="0"/>
              </a:rPr>
              <a:t>(not/choose)</a:t>
            </a:r>
            <a:endParaRPr lang="en-US" b="0" i="0" dirty="0">
              <a:solidFill>
                <a:srgbClr val="404040"/>
              </a:solidFill>
              <a:effectLst/>
              <a:latin typeface="Open Sans" panose="020B0606030504020204" pitchFamily="34" charset="0"/>
            </a:endParaRPr>
          </a:p>
          <a:p>
            <a:pPr algn="l">
              <a:buFont typeface="+mj-lt"/>
              <a:buAutoNum type="arabicPeriod"/>
            </a:pPr>
            <a:r>
              <a:rPr lang="en-US" b="0" i="0" dirty="0">
                <a:solidFill>
                  <a:srgbClr val="404040"/>
                </a:solidFill>
                <a:effectLst/>
                <a:latin typeface="Open Sans" panose="020B0606030504020204" pitchFamily="34" charset="0"/>
              </a:rPr>
              <a:t>____ they ______ with the committee? </a:t>
            </a:r>
            <a:r>
              <a:rPr lang="en-US" b="0" i="1" dirty="0">
                <a:solidFill>
                  <a:srgbClr val="404040"/>
                </a:solidFill>
                <a:effectLst/>
                <a:latin typeface="Open Sans" panose="020B0606030504020204" pitchFamily="34" charset="0"/>
              </a:rPr>
              <a:t>(speak)</a:t>
            </a:r>
            <a:endParaRPr lang="en-US" b="0" i="0" dirty="0">
              <a:solidFill>
                <a:srgbClr val="404040"/>
              </a:solidFill>
              <a:effectLst/>
              <a:latin typeface="Open Sans" panose="020B0606030504020204" pitchFamily="34" charset="0"/>
            </a:endParaRPr>
          </a:p>
          <a:p>
            <a:pPr algn="l">
              <a:buFont typeface="+mj-lt"/>
              <a:buAutoNum type="arabicPeriod"/>
            </a:pPr>
            <a:r>
              <a:rPr lang="en-US" b="0" i="0" dirty="0">
                <a:solidFill>
                  <a:srgbClr val="404040"/>
                </a:solidFill>
                <a:effectLst/>
                <a:latin typeface="Open Sans" panose="020B0606030504020204" pitchFamily="34" charset="0"/>
              </a:rPr>
              <a:t>He ______ on the table all day. </a:t>
            </a:r>
            <a:r>
              <a:rPr lang="en-US" b="0" i="1" dirty="0">
                <a:solidFill>
                  <a:srgbClr val="404040"/>
                </a:solidFill>
                <a:effectLst/>
                <a:latin typeface="Open Sans" panose="020B0606030504020204" pitchFamily="34" charset="0"/>
              </a:rPr>
              <a:t>(stand)</a:t>
            </a:r>
            <a:endParaRPr lang="en-US" b="0" i="0" dirty="0">
              <a:solidFill>
                <a:srgbClr val="404040"/>
              </a:solidFill>
              <a:effectLst/>
              <a:latin typeface="Open Sans" panose="020B0606030504020204" pitchFamily="34" charset="0"/>
            </a:endParaRPr>
          </a:p>
          <a:p>
            <a:pPr algn="l">
              <a:buFont typeface="+mj-lt"/>
              <a:buAutoNum type="arabicPeriod"/>
            </a:pPr>
            <a:r>
              <a:rPr lang="en-US" b="0" i="0" dirty="0">
                <a:solidFill>
                  <a:srgbClr val="404040"/>
                </a:solidFill>
                <a:effectLst/>
                <a:latin typeface="Open Sans" panose="020B0606030504020204" pitchFamily="34" charset="0"/>
              </a:rPr>
              <a:t>His head ______ to the door. </a:t>
            </a:r>
            <a:r>
              <a:rPr lang="en-US" b="0" i="1" dirty="0">
                <a:solidFill>
                  <a:srgbClr val="404040"/>
                </a:solidFill>
                <a:effectLst/>
                <a:latin typeface="Open Sans" panose="020B0606030504020204" pitchFamily="34" charset="0"/>
              </a:rPr>
              <a:t>(strike)</a:t>
            </a:r>
            <a:endParaRPr lang="en-US" b="0" i="0" dirty="0">
              <a:solidFill>
                <a:srgbClr val="404040"/>
              </a:solidFill>
              <a:effectLst/>
              <a:latin typeface="Open Sans" panose="020B0606030504020204" pitchFamily="34" charset="0"/>
            </a:endParaRPr>
          </a:p>
          <a:p>
            <a:pPr algn="l">
              <a:buFont typeface="+mj-lt"/>
              <a:buAutoNum type="arabicPeriod"/>
            </a:pPr>
            <a:r>
              <a:rPr lang="en-US" b="0" i="0" dirty="0">
                <a:solidFill>
                  <a:srgbClr val="404040"/>
                </a:solidFill>
                <a:effectLst/>
                <a:latin typeface="Open Sans" panose="020B0606030504020204" pitchFamily="34" charset="0"/>
              </a:rPr>
              <a:t>I ______ about this earlier. </a:t>
            </a:r>
            <a:r>
              <a:rPr lang="en-US" b="0" i="1" dirty="0">
                <a:solidFill>
                  <a:srgbClr val="404040"/>
                </a:solidFill>
                <a:effectLst/>
                <a:latin typeface="Open Sans" panose="020B0606030504020204" pitchFamily="34" charset="0"/>
              </a:rPr>
              <a:t>(hear)</a:t>
            </a:r>
            <a:endParaRPr lang="en-US" b="0" i="0" dirty="0">
              <a:solidFill>
                <a:srgbClr val="404040"/>
              </a:solidFill>
              <a:effectLst/>
              <a:latin typeface="Open Sans" panose="020B0606030504020204" pitchFamily="34" charset="0"/>
            </a:endParaRPr>
          </a:p>
          <a:p>
            <a:pPr algn="l">
              <a:buFont typeface="+mj-lt"/>
              <a:buAutoNum type="arabicPeriod"/>
            </a:pPr>
            <a:r>
              <a:rPr lang="en-US" b="0" i="0" dirty="0">
                <a:solidFill>
                  <a:srgbClr val="404040"/>
                </a:solidFill>
                <a:effectLst/>
                <a:latin typeface="Open Sans" panose="020B0606030504020204" pitchFamily="34" charset="0"/>
              </a:rPr>
              <a:t>The birds _____ away in the sky. </a:t>
            </a:r>
            <a:r>
              <a:rPr lang="en-US" b="0" i="1" dirty="0">
                <a:solidFill>
                  <a:srgbClr val="404040"/>
                </a:solidFill>
                <a:effectLst/>
                <a:latin typeface="Open Sans" panose="020B0606030504020204" pitchFamily="34" charset="0"/>
              </a:rPr>
              <a:t>(flying)</a:t>
            </a:r>
            <a:endParaRPr lang="en-US" b="0" i="0" dirty="0">
              <a:solidFill>
                <a:srgbClr val="404040"/>
              </a:solidFill>
              <a:effectLst/>
              <a:latin typeface="Open Sans" panose="020B0606030504020204" pitchFamily="34" charset="0"/>
            </a:endParaRPr>
          </a:p>
          <a:p>
            <a:pPr algn="l">
              <a:buFont typeface="+mj-lt"/>
              <a:buAutoNum type="arabicPeriod"/>
            </a:pPr>
            <a:r>
              <a:rPr lang="en-US" b="0" i="0" dirty="0">
                <a:solidFill>
                  <a:srgbClr val="404040"/>
                </a:solidFill>
                <a:effectLst/>
                <a:latin typeface="Open Sans" panose="020B0606030504020204" pitchFamily="34" charset="0"/>
              </a:rPr>
              <a:t>____ you _____ with her yesterday? </a:t>
            </a:r>
            <a:r>
              <a:rPr lang="en-US" b="0" i="1" dirty="0">
                <a:solidFill>
                  <a:srgbClr val="404040"/>
                </a:solidFill>
                <a:effectLst/>
                <a:latin typeface="Open Sans" panose="020B0606030504020204" pitchFamily="34" charset="0"/>
              </a:rPr>
              <a:t>(sleep)</a:t>
            </a:r>
            <a:endParaRPr lang="en-US" b="0" i="0" dirty="0">
              <a:solidFill>
                <a:srgbClr val="404040"/>
              </a:solidFill>
              <a:effectLst/>
              <a:latin typeface="Open Sans" panose="020B0606030504020204" pitchFamily="34" charset="0"/>
            </a:endParaRPr>
          </a:p>
          <a:p>
            <a:pPr algn="l">
              <a:buFont typeface="+mj-lt"/>
              <a:buAutoNum type="arabicPeriod"/>
            </a:pPr>
            <a:r>
              <a:rPr lang="en-US" b="0" i="0" dirty="0">
                <a:solidFill>
                  <a:srgbClr val="404040"/>
                </a:solidFill>
                <a:effectLst/>
                <a:latin typeface="Open Sans" panose="020B0606030504020204" pitchFamily="34" charset="0"/>
              </a:rPr>
              <a:t>Our soldiers _____ the battle. </a:t>
            </a:r>
            <a:r>
              <a:rPr lang="en-US" b="0" i="1" dirty="0">
                <a:solidFill>
                  <a:srgbClr val="404040"/>
                </a:solidFill>
                <a:effectLst/>
                <a:latin typeface="Open Sans" panose="020B0606030504020204" pitchFamily="34" charset="0"/>
              </a:rPr>
              <a:t>(win)</a:t>
            </a:r>
            <a:endParaRPr lang="en-US" b="0" i="0" dirty="0">
              <a:solidFill>
                <a:srgbClr val="404040"/>
              </a:solidFill>
              <a:effectLst/>
              <a:latin typeface="Open Sans" panose="020B0606030504020204" pitchFamily="34" charset="0"/>
            </a:endParaRPr>
          </a:p>
          <a:p>
            <a:pPr algn="l">
              <a:buFont typeface="+mj-lt"/>
              <a:buAutoNum type="arabicPeriod"/>
            </a:pPr>
            <a:r>
              <a:rPr lang="en-US" b="0" i="0" dirty="0">
                <a:solidFill>
                  <a:srgbClr val="404040"/>
                </a:solidFill>
                <a:effectLst/>
                <a:latin typeface="Open Sans" panose="020B0606030504020204" pitchFamily="34" charset="0"/>
              </a:rPr>
              <a:t>A Farmer _________ suicide after hearing this news. </a:t>
            </a:r>
            <a:r>
              <a:rPr lang="en-US" b="0" i="1" dirty="0">
                <a:solidFill>
                  <a:srgbClr val="404040"/>
                </a:solidFill>
                <a:effectLst/>
                <a:latin typeface="Open Sans" panose="020B0606030504020204" pitchFamily="34" charset="0"/>
              </a:rPr>
              <a:t>(commit)</a:t>
            </a:r>
            <a:endParaRPr lang="en-US" b="0" i="0" dirty="0">
              <a:solidFill>
                <a:srgbClr val="404040"/>
              </a:solidFill>
              <a:effectLst/>
              <a:latin typeface="Open Sans" panose="020B0606030504020204" pitchFamily="34" charset="0"/>
            </a:endParaRPr>
          </a:p>
          <a:p>
            <a:pPr algn="l">
              <a:buFont typeface="+mj-lt"/>
              <a:buAutoNum type="arabicPeriod"/>
            </a:pPr>
            <a:r>
              <a:rPr lang="en-US" b="0" i="0" dirty="0">
                <a:solidFill>
                  <a:srgbClr val="404040"/>
                </a:solidFill>
                <a:effectLst/>
                <a:latin typeface="Open Sans" panose="020B0606030504020204" pitchFamily="34" charset="0"/>
              </a:rPr>
              <a:t>He _____ a letter to the principal. </a:t>
            </a:r>
            <a:r>
              <a:rPr lang="en-US" b="0" i="1" dirty="0">
                <a:solidFill>
                  <a:srgbClr val="404040"/>
                </a:solidFill>
                <a:effectLst/>
                <a:latin typeface="Open Sans" panose="020B0606030504020204" pitchFamily="34" charset="0"/>
              </a:rPr>
              <a:t>(write)</a:t>
            </a:r>
            <a:endParaRPr lang="en-US" b="0" i="0" dirty="0">
              <a:solidFill>
                <a:srgbClr val="404040"/>
              </a:solidFill>
              <a:effectLst/>
              <a:latin typeface="Open Sans" panose="020B0606030504020204" pitchFamily="34" charset="0"/>
            </a:endParaRPr>
          </a:p>
          <a:p>
            <a:pPr algn="l">
              <a:buFont typeface="+mj-lt"/>
              <a:buAutoNum type="arabicPeriod"/>
            </a:pPr>
            <a:r>
              <a:rPr lang="en-US" b="0" i="0" dirty="0">
                <a:solidFill>
                  <a:srgbClr val="404040"/>
                </a:solidFill>
                <a:effectLst/>
                <a:latin typeface="Open Sans" panose="020B0606030504020204" pitchFamily="34" charset="0"/>
              </a:rPr>
              <a:t>An apple _______ from the tree. </a:t>
            </a:r>
            <a:r>
              <a:rPr lang="en-US" b="0" i="1" dirty="0">
                <a:solidFill>
                  <a:srgbClr val="404040"/>
                </a:solidFill>
                <a:effectLst/>
                <a:latin typeface="Open Sans" panose="020B0606030504020204" pitchFamily="34" charset="0"/>
              </a:rPr>
              <a:t>(fall)</a:t>
            </a:r>
            <a:endParaRPr lang="en-US" b="0" i="0" dirty="0">
              <a:solidFill>
                <a:srgbClr val="404040"/>
              </a:solidFill>
              <a:effectLst/>
              <a:latin typeface="Open Sans" panose="020B0606030504020204" pitchFamily="34" charset="0"/>
            </a:endParaRPr>
          </a:p>
        </p:txBody>
      </p:sp>
    </p:spTree>
    <p:extLst>
      <p:ext uri="{BB962C8B-B14F-4D97-AF65-F5344CB8AC3E}">
        <p14:creationId xmlns:p14="http://schemas.microsoft.com/office/powerpoint/2010/main" val="31456750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BC0AB3B4-AB03-6DDA-C857-D34686DAC5BB}"/>
              </a:ext>
            </a:extLst>
          </p:cNvPr>
          <p:cNvSpPr>
            <a:spLocks noGrp="1" noChangeArrowheads="1"/>
          </p:cNvSpPr>
          <p:nvPr>
            <p:ph idx="1"/>
          </p:nvPr>
        </p:nvSpPr>
        <p:spPr bwMode="auto">
          <a:xfrm>
            <a:off x="838199" y="410975"/>
            <a:ext cx="9760527" cy="5816977"/>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You </a:t>
            </a:r>
            <a:r>
              <a:rPr kumimoji="0" lang="en-US" altLang="en-US" sz="2400" b="1" i="0" u="sng" strike="noStrike" cap="none" normalizeH="0" baseline="0" dirty="0">
                <a:ln>
                  <a:noFill/>
                </a:ln>
                <a:solidFill>
                  <a:srgbClr val="404040"/>
                </a:solidFill>
                <a:effectLst/>
                <a:latin typeface="Open Sans" panose="020B0606030504020204" pitchFamily="34" charset="0"/>
                <a:cs typeface="Open Sans" panose="020B0606030504020204" pitchFamily="34" charset="0"/>
              </a:rPr>
              <a:t>broke </a:t>
            </a: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my window’s glass. </a:t>
            </a:r>
            <a:r>
              <a:rPr kumimoji="0" lang="en-US" altLang="en-US" sz="2400" b="0" i="1"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(break)</a:t>
            </a:r>
            <a:endPar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I </a:t>
            </a:r>
            <a:r>
              <a:rPr kumimoji="0" lang="en-US" altLang="en-US" sz="2400" b="1" i="0" u="sng" strike="noStrike" cap="none" normalizeH="0" baseline="0" dirty="0">
                <a:ln>
                  <a:noFill/>
                </a:ln>
                <a:solidFill>
                  <a:srgbClr val="404040"/>
                </a:solidFill>
                <a:effectLst/>
                <a:latin typeface="Open Sans" panose="020B0606030504020204" pitchFamily="34" charset="0"/>
                <a:cs typeface="Open Sans" panose="020B0606030504020204" pitchFamily="34" charset="0"/>
              </a:rPr>
              <a:t>saw</a:t>
            </a: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 something near that place. </a:t>
            </a:r>
            <a:r>
              <a:rPr kumimoji="0" lang="en-US" altLang="en-US" sz="2400" b="0" i="1"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(see)</a:t>
            </a:r>
            <a:endPar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He </a:t>
            </a:r>
            <a:r>
              <a:rPr kumimoji="0" lang="en-US" altLang="en-US" sz="2400" b="1" i="0" u="sng" strike="noStrike" cap="none" normalizeH="0" baseline="0" dirty="0">
                <a:ln>
                  <a:noFill/>
                </a:ln>
                <a:solidFill>
                  <a:srgbClr val="404040"/>
                </a:solidFill>
                <a:effectLst/>
                <a:latin typeface="Open Sans" panose="020B0606030504020204" pitchFamily="34" charset="0"/>
                <a:cs typeface="Open Sans" panose="020B0606030504020204" pitchFamily="34" charset="0"/>
              </a:rPr>
              <a:t>came</a:t>
            </a: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 from London some time ago. </a:t>
            </a:r>
            <a:r>
              <a:rPr kumimoji="0" lang="en-US" altLang="en-US" sz="2400" b="0" i="1"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(come)</a:t>
            </a:r>
            <a:endPar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She </a:t>
            </a:r>
            <a:r>
              <a:rPr kumimoji="0" lang="en-US" altLang="en-US" sz="2400" b="1" i="0" u="sng" strike="noStrike" cap="none" normalizeH="0" baseline="0" dirty="0">
                <a:ln>
                  <a:noFill/>
                </a:ln>
                <a:solidFill>
                  <a:srgbClr val="404040"/>
                </a:solidFill>
                <a:effectLst/>
                <a:latin typeface="Open Sans" panose="020B0606030504020204" pitchFamily="34" charset="0"/>
                <a:cs typeface="Open Sans" panose="020B0606030504020204" pitchFamily="34" charset="0"/>
              </a:rPr>
              <a:t>bought</a:t>
            </a: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 an iPhone. </a:t>
            </a:r>
            <a:r>
              <a:rPr kumimoji="0" lang="en-US" altLang="en-US" sz="2400" b="0" i="1"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(buy)</a:t>
            </a:r>
            <a:endPar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He </a:t>
            </a:r>
            <a:r>
              <a:rPr kumimoji="0" lang="en-US" altLang="en-US" sz="2400" b="1" i="0" u="sng" strike="noStrike" cap="none" normalizeH="0" baseline="0" dirty="0">
                <a:ln>
                  <a:noFill/>
                </a:ln>
                <a:solidFill>
                  <a:srgbClr val="404040"/>
                </a:solidFill>
                <a:effectLst/>
                <a:latin typeface="Open Sans" panose="020B0606030504020204" pitchFamily="34" charset="0"/>
                <a:cs typeface="Open Sans" panose="020B0606030504020204" pitchFamily="34" charset="0"/>
              </a:rPr>
              <a:t>did not choose</a:t>
            </a: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 anyone yet for the mission. </a:t>
            </a:r>
            <a:r>
              <a:rPr kumimoji="0" lang="en-US" altLang="en-US" sz="2400" b="0" i="1"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(not/choose)</a:t>
            </a:r>
            <a:endPar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sng" strike="noStrike" cap="none" normalizeH="0" baseline="0" dirty="0">
                <a:ln>
                  <a:noFill/>
                </a:ln>
                <a:solidFill>
                  <a:srgbClr val="404040"/>
                </a:solidFill>
                <a:effectLst/>
                <a:latin typeface="Open Sans" panose="020B0606030504020204" pitchFamily="34" charset="0"/>
                <a:cs typeface="Open Sans" panose="020B0606030504020204" pitchFamily="34" charset="0"/>
              </a:rPr>
              <a:t>Did</a:t>
            </a: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 they </a:t>
            </a:r>
            <a:r>
              <a:rPr kumimoji="0" lang="en-US" altLang="en-US" sz="2400" b="1" i="0" u="sng" strike="noStrike" cap="none" normalizeH="0" baseline="0" dirty="0">
                <a:ln>
                  <a:noFill/>
                </a:ln>
                <a:solidFill>
                  <a:srgbClr val="404040"/>
                </a:solidFill>
                <a:effectLst/>
                <a:latin typeface="Open Sans" panose="020B0606030504020204" pitchFamily="34" charset="0"/>
                <a:cs typeface="Open Sans" panose="020B0606030504020204" pitchFamily="34" charset="0"/>
              </a:rPr>
              <a:t>speak</a:t>
            </a: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 with the committee? </a:t>
            </a:r>
            <a:r>
              <a:rPr kumimoji="0" lang="en-US" altLang="en-US" sz="2400" b="0" i="1"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(speak)</a:t>
            </a:r>
            <a:endPar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He </a:t>
            </a:r>
            <a:r>
              <a:rPr kumimoji="0" lang="en-US" altLang="en-US" sz="2400" b="1" i="0" u="sng" strike="noStrike" cap="none" normalizeH="0" baseline="0" dirty="0">
                <a:ln>
                  <a:noFill/>
                </a:ln>
                <a:solidFill>
                  <a:srgbClr val="404040"/>
                </a:solidFill>
                <a:effectLst/>
                <a:latin typeface="Open Sans" panose="020B0606030504020204" pitchFamily="34" charset="0"/>
                <a:cs typeface="Open Sans" panose="020B0606030504020204" pitchFamily="34" charset="0"/>
              </a:rPr>
              <a:t>stood</a:t>
            </a: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 on the table all day. </a:t>
            </a:r>
            <a:r>
              <a:rPr kumimoji="0" lang="en-US" altLang="en-US" sz="2400" b="0" i="1"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(stand)</a:t>
            </a:r>
            <a:endPar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His head </a:t>
            </a:r>
            <a:r>
              <a:rPr kumimoji="0" lang="en-US" altLang="en-US" sz="2400" b="1" i="0" u="sng" strike="noStrike" cap="none" normalizeH="0" baseline="0" dirty="0">
                <a:ln>
                  <a:noFill/>
                </a:ln>
                <a:solidFill>
                  <a:srgbClr val="404040"/>
                </a:solidFill>
                <a:effectLst/>
                <a:latin typeface="Open Sans" panose="020B0606030504020204" pitchFamily="34" charset="0"/>
                <a:cs typeface="Open Sans" panose="020B0606030504020204" pitchFamily="34" charset="0"/>
              </a:rPr>
              <a:t>struck</a:t>
            </a: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 the door. </a:t>
            </a:r>
            <a:r>
              <a:rPr kumimoji="0" lang="en-US" altLang="en-US" sz="2400" b="0" i="1"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(strike)</a:t>
            </a:r>
            <a:endPar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I </a:t>
            </a:r>
            <a:r>
              <a:rPr kumimoji="0" lang="en-US" altLang="en-US" sz="2400" b="1" i="0" u="sng" strike="noStrike" cap="none" normalizeH="0" baseline="0" dirty="0">
                <a:ln>
                  <a:noFill/>
                </a:ln>
                <a:solidFill>
                  <a:srgbClr val="404040"/>
                </a:solidFill>
                <a:effectLst/>
                <a:latin typeface="Open Sans" panose="020B0606030504020204" pitchFamily="34" charset="0"/>
                <a:cs typeface="Open Sans" panose="020B0606030504020204" pitchFamily="34" charset="0"/>
              </a:rPr>
              <a:t>heard</a:t>
            </a: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 about this earlier. </a:t>
            </a:r>
            <a:r>
              <a:rPr kumimoji="0" lang="en-US" altLang="en-US" sz="2400" b="0" i="1"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(hear)</a:t>
            </a:r>
            <a:endPar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The birds </a:t>
            </a:r>
            <a:r>
              <a:rPr kumimoji="0" lang="en-US" altLang="en-US" sz="2400" b="1" i="0" u="sng" strike="noStrike" cap="none" normalizeH="0" baseline="0" dirty="0">
                <a:ln>
                  <a:noFill/>
                </a:ln>
                <a:solidFill>
                  <a:srgbClr val="404040"/>
                </a:solidFill>
                <a:effectLst/>
                <a:latin typeface="Open Sans" panose="020B0606030504020204" pitchFamily="34" charset="0"/>
                <a:cs typeface="Open Sans" panose="020B0606030504020204" pitchFamily="34" charset="0"/>
              </a:rPr>
              <a:t>flew</a:t>
            </a: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 away in the sky. </a:t>
            </a:r>
            <a:r>
              <a:rPr kumimoji="0" lang="en-US" altLang="en-US" sz="2400" b="0" i="1"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(flying)</a:t>
            </a:r>
            <a:endPar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Did you </a:t>
            </a:r>
            <a:r>
              <a:rPr kumimoji="0" lang="en-US" altLang="en-US" sz="2400" b="1" i="0" u="sng" strike="noStrike" cap="none" normalizeH="0" baseline="0" dirty="0">
                <a:ln>
                  <a:noFill/>
                </a:ln>
                <a:solidFill>
                  <a:srgbClr val="404040"/>
                </a:solidFill>
                <a:effectLst/>
                <a:latin typeface="Open Sans" panose="020B0606030504020204" pitchFamily="34" charset="0"/>
                <a:cs typeface="Open Sans" panose="020B0606030504020204" pitchFamily="34" charset="0"/>
              </a:rPr>
              <a:t>sleep</a:t>
            </a: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 with her yesterday? </a:t>
            </a:r>
            <a:r>
              <a:rPr kumimoji="0" lang="en-US" altLang="en-US" sz="2400" b="0" i="1"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(sleep)</a:t>
            </a:r>
            <a:endPar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Our soldiers </a:t>
            </a:r>
            <a:r>
              <a:rPr kumimoji="0" lang="en-US" altLang="en-US" sz="2400" b="1" i="0" u="sng" strike="noStrike" cap="none" normalizeH="0" baseline="0" dirty="0">
                <a:ln>
                  <a:noFill/>
                </a:ln>
                <a:solidFill>
                  <a:srgbClr val="404040"/>
                </a:solidFill>
                <a:effectLst/>
                <a:latin typeface="Open Sans" panose="020B0606030504020204" pitchFamily="34" charset="0"/>
                <a:cs typeface="Open Sans" panose="020B0606030504020204" pitchFamily="34" charset="0"/>
              </a:rPr>
              <a:t>won</a:t>
            </a: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 the battle. </a:t>
            </a:r>
            <a:r>
              <a:rPr kumimoji="0" lang="en-US" altLang="en-US" sz="2400" b="0" i="1"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(win)</a:t>
            </a:r>
            <a:endPar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A farmer </a:t>
            </a:r>
            <a:r>
              <a:rPr kumimoji="0" lang="en-US" altLang="en-US" sz="2400" b="1" i="0" u="sng" strike="noStrike" cap="none" normalizeH="0" baseline="0" dirty="0">
                <a:ln>
                  <a:noFill/>
                </a:ln>
                <a:solidFill>
                  <a:srgbClr val="404040"/>
                </a:solidFill>
                <a:effectLst/>
                <a:latin typeface="Open Sans" panose="020B0606030504020204" pitchFamily="34" charset="0"/>
                <a:cs typeface="Open Sans" panose="020B0606030504020204" pitchFamily="34" charset="0"/>
              </a:rPr>
              <a:t>committed</a:t>
            </a: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 suicide after hearing this news. </a:t>
            </a:r>
            <a:r>
              <a:rPr kumimoji="0" lang="en-US" altLang="en-US" sz="2400" b="0" i="1"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(commit)</a:t>
            </a:r>
            <a:endPar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He </a:t>
            </a:r>
            <a:r>
              <a:rPr kumimoji="0" lang="en-US" altLang="en-US" sz="2400" b="1" i="0" u="sng" strike="noStrike" cap="none" normalizeH="0" baseline="0" dirty="0">
                <a:ln>
                  <a:noFill/>
                </a:ln>
                <a:solidFill>
                  <a:srgbClr val="404040"/>
                </a:solidFill>
                <a:effectLst/>
                <a:latin typeface="Open Sans" panose="020B0606030504020204" pitchFamily="34" charset="0"/>
                <a:cs typeface="Open Sans" panose="020B0606030504020204" pitchFamily="34" charset="0"/>
              </a:rPr>
              <a:t>wrote</a:t>
            </a: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 a letter to the principal. </a:t>
            </a:r>
            <a:r>
              <a:rPr kumimoji="0" lang="en-US" altLang="en-US" sz="2400" b="0" i="1"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(write)</a:t>
            </a:r>
            <a:endPar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An apple </a:t>
            </a:r>
            <a:r>
              <a:rPr kumimoji="0" lang="en-US" altLang="en-US" sz="2400" b="1" i="0" u="sng" strike="noStrike" cap="none" normalizeH="0" baseline="0" dirty="0">
                <a:ln>
                  <a:noFill/>
                </a:ln>
                <a:solidFill>
                  <a:srgbClr val="404040"/>
                </a:solidFill>
                <a:effectLst/>
                <a:latin typeface="Open Sans" panose="020B0606030504020204" pitchFamily="34" charset="0"/>
                <a:cs typeface="Open Sans" panose="020B0606030504020204" pitchFamily="34" charset="0"/>
              </a:rPr>
              <a:t>fell</a:t>
            </a: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 from the tree. </a:t>
            </a:r>
            <a:r>
              <a:rPr kumimoji="0" lang="en-US" altLang="en-US" sz="2400" b="0" i="1"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(fall)</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343664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DAE02D-B554-9FB1-19C2-42FE78F81E07}"/>
              </a:ext>
            </a:extLst>
          </p:cNvPr>
          <p:cNvSpPr>
            <a:spLocks noGrp="1"/>
          </p:cNvSpPr>
          <p:nvPr>
            <p:ph idx="1"/>
          </p:nvPr>
        </p:nvSpPr>
        <p:spPr/>
        <p:txBody>
          <a:bodyPr/>
          <a:lstStyle/>
          <a:p>
            <a:endParaRPr lang="en-IN" dirty="0"/>
          </a:p>
          <a:p>
            <a:endParaRPr lang="en-IN" dirty="0"/>
          </a:p>
          <a:p>
            <a:endParaRPr lang="en-IN" dirty="0"/>
          </a:p>
          <a:p>
            <a:pPr marL="0" indent="0">
              <a:buNone/>
            </a:pPr>
            <a:r>
              <a:rPr lang="en-IN" dirty="0"/>
              <a:t>                                   WORKSHEET ON PRESENT PERFECT</a:t>
            </a:r>
          </a:p>
        </p:txBody>
      </p:sp>
    </p:spTree>
    <p:extLst>
      <p:ext uri="{BB962C8B-B14F-4D97-AF65-F5344CB8AC3E}">
        <p14:creationId xmlns:p14="http://schemas.microsoft.com/office/powerpoint/2010/main" val="4575732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4EDAD71E-E44F-57F6-55B6-DA29784004DA}"/>
              </a:ext>
            </a:extLst>
          </p:cNvPr>
          <p:cNvSpPr>
            <a:spLocks noGrp="1" noChangeArrowheads="1"/>
          </p:cNvSpPr>
          <p:nvPr>
            <p:ph idx="1"/>
          </p:nvPr>
        </p:nvSpPr>
        <p:spPr bwMode="auto">
          <a:xfrm>
            <a:off x="869372" y="520511"/>
            <a:ext cx="10093341" cy="5816977"/>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Sam _________ his friend in the 100 m race. </a:t>
            </a:r>
            <a:r>
              <a:rPr kumimoji="0" lang="en-US" altLang="en-US" sz="2400" b="0" i="1"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(beat)</a:t>
            </a:r>
            <a:endPar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The monkey  ___________ on his leg in the jungle. </a:t>
            </a:r>
            <a:r>
              <a:rPr kumimoji="0" lang="en-US" altLang="en-US" sz="2400" b="0" i="1"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(bite)</a:t>
            </a:r>
            <a:endPar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_____ you ______ all the documents carefully? </a:t>
            </a:r>
            <a:r>
              <a:rPr kumimoji="0" lang="en-US" altLang="en-US" sz="2400" b="0" i="1"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(keep)</a:t>
            </a:r>
            <a:endPar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The dust __________  everywhere in the kitchen. </a:t>
            </a:r>
            <a:r>
              <a:rPr kumimoji="0" lang="en-US" altLang="en-US" sz="2400" b="0" i="1"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(blow)</a:t>
            </a:r>
            <a:endPar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She ___________ anything yet for the party wearing. </a:t>
            </a:r>
            <a:r>
              <a:rPr kumimoji="0" lang="en-US" altLang="en-US" sz="2400" b="0" i="1"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(not/ choose)</a:t>
            </a:r>
            <a:endPar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_____ we ______ this task completely? </a:t>
            </a:r>
            <a:r>
              <a:rPr kumimoji="0" lang="en-US" altLang="en-US" sz="2400" b="0" i="1"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(do)</a:t>
            </a:r>
            <a:endPar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He _______ most of the time playing games.</a:t>
            </a:r>
            <a:r>
              <a:rPr kumimoji="0" lang="en-US" altLang="en-US" sz="2400" b="0" i="1"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 (spend)</a:t>
            </a:r>
            <a:endPar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She _________ a single word yet. </a:t>
            </a:r>
            <a:r>
              <a:rPr kumimoji="0" lang="en-US" altLang="en-US" sz="2400" b="0" i="1"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(speak)</a:t>
            </a:r>
            <a:endPar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Where _____ he _______ yesterday?</a:t>
            </a:r>
            <a:r>
              <a:rPr kumimoji="0" lang="en-US" altLang="en-US" sz="2400" b="0" i="1"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 (sit)</a:t>
            </a:r>
            <a:endPar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I __________ all the terms and conditions of your company. </a:t>
            </a:r>
            <a:r>
              <a:rPr kumimoji="0" lang="en-US" altLang="en-US" sz="2400" b="0" i="1"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(read)</a:t>
            </a:r>
            <a:endPar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She _______ already ______ the bill with an extra tip. </a:t>
            </a:r>
            <a:r>
              <a:rPr kumimoji="0" lang="en-US" altLang="en-US" sz="2400" b="0" i="1"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(pay)</a:t>
            </a:r>
            <a:endPar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He ______ suddenly from the cafe. </a:t>
            </a:r>
            <a:r>
              <a:rPr kumimoji="0" lang="en-US" altLang="en-US" sz="2400" b="0" i="1"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(leave)</a:t>
            </a:r>
            <a:endPar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_____ you ______ that musical voice coming from that direction? </a:t>
            </a:r>
            <a:r>
              <a:rPr kumimoji="0" lang="en-US" altLang="en-US" sz="2400" b="0" i="1"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(hear)</a:t>
            </a:r>
            <a:endPar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The grass _______ very long these days. </a:t>
            </a:r>
            <a:r>
              <a:rPr kumimoji="0" lang="en-US" altLang="en-US" sz="2400" b="0" i="1"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(grow)</a:t>
            </a:r>
            <a:endPar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He _________ under the pressure of his boss. </a:t>
            </a:r>
            <a:r>
              <a:rPr kumimoji="0" lang="en-US" altLang="en-US" sz="2400" b="0" i="1"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(work)</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47644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716268CA-DFA3-232C-5009-6C496315C299}"/>
              </a:ext>
            </a:extLst>
          </p:cNvPr>
          <p:cNvSpPr>
            <a:spLocks noGrp="1" noChangeArrowheads="1"/>
          </p:cNvSpPr>
          <p:nvPr>
            <p:ph idx="1"/>
          </p:nvPr>
        </p:nvSpPr>
        <p:spPr bwMode="auto">
          <a:xfrm>
            <a:off x="900545" y="313487"/>
            <a:ext cx="9336980" cy="5816977"/>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Sam </a:t>
            </a:r>
            <a:r>
              <a:rPr kumimoji="0" lang="en-US" altLang="en-US" sz="2400" b="1" i="0" u="sng" strike="noStrike" cap="none" normalizeH="0" baseline="0" dirty="0">
                <a:ln>
                  <a:noFill/>
                </a:ln>
                <a:solidFill>
                  <a:srgbClr val="404040"/>
                </a:solidFill>
                <a:effectLst/>
                <a:latin typeface="Open Sans" panose="020B0606030504020204" pitchFamily="34" charset="0"/>
                <a:cs typeface="Open Sans" panose="020B0606030504020204" pitchFamily="34" charset="0"/>
              </a:rPr>
              <a:t>has beaten</a:t>
            </a: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 his friend in the 100 m race.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The monkey </a:t>
            </a:r>
            <a:r>
              <a:rPr kumimoji="0" lang="en-US" altLang="en-US" sz="2400" b="1" i="0" u="sng" strike="noStrike" cap="none" normalizeH="0" baseline="0" dirty="0">
                <a:ln>
                  <a:noFill/>
                </a:ln>
                <a:solidFill>
                  <a:srgbClr val="404040"/>
                </a:solidFill>
                <a:effectLst/>
                <a:latin typeface="Open Sans" panose="020B0606030504020204" pitchFamily="34" charset="0"/>
                <a:cs typeface="Open Sans" panose="020B0606030504020204" pitchFamily="34" charset="0"/>
              </a:rPr>
              <a:t>has bitten</a:t>
            </a: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 on his leg in the jungle.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sng" strike="noStrike" cap="none" normalizeH="0" baseline="0" dirty="0">
                <a:ln>
                  <a:noFill/>
                </a:ln>
                <a:solidFill>
                  <a:srgbClr val="404040"/>
                </a:solidFill>
                <a:effectLst/>
                <a:latin typeface="Open Sans" panose="020B0606030504020204" pitchFamily="34" charset="0"/>
                <a:cs typeface="Open Sans" panose="020B0606030504020204" pitchFamily="34" charset="0"/>
              </a:rPr>
              <a:t>have</a:t>
            </a: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 you </a:t>
            </a:r>
            <a:r>
              <a:rPr kumimoji="0" lang="en-US" altLang="en-US" sz="2400" b="1" i="0" u="sng" strike="noStrike" cap="none" normalizeH="0" baseline="0" dirty="0">
                <a:ln>
                  <a:noFill/>
                </a:ln>
                <a:solidFill>
                  <a:srgbClr val="404040"/>
                </a:solidFill>
                <a:effectLst/>
                <a:latin typeface="Open Sans" panose="020B0606030504020204" pitchFamily="34" charset="0"/>
                <a:cs typeface="Open Sans" panose="020B0606030504020204" pitchFamily="34" charset="0"/>
              </a:rPr>
              <a:t>kept</a:t>
            </a: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 all the documents carefully?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The dust </a:t>
            </a:r>
            <a:r>
              <a:rPr kumimoji="0" lang="en-US" altLang="en-US" sz="2400" b="1" i="0" u="sng" strike="noStrike" cap="none" normalizeH="0" baseline="0" dirty="0">
                <a:ln>
                  <a:noFill/>
                </a:ln>
                <a:solidFill>
                  <a:srgbClr val="404040"/>
                </a:solidFill>
                <a:effectLst/>
                <a:latin typeface="Open Sans" panose="020B0606030504020204" pitchFamily="34" charset="0"/>
                <a:cs typeface="Open Sans" panose="020B0606030504020204" pitchFamily="34" charset="0"/>
              </a:rPr>
              <a:t>has blown</a:t>
            </a: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 everywhere in the kitchen.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She </a:t>
            </a:r>
            <a:r>
              <a:rPr kumimoji="0" lang="en-US" altLang="en-US" sz="2400" b="1" i="0" u="sng" strike="noStrike" cap="none" normalizeH="0" baseline="0" dirty="0">
                <a:ln>
                  <a:noFill/>
                </a:ln>
                <a:solidFill>
                  <a:srgbClr val="404040"/>
                </a:solidFill>
                <a:effectLst/>
                <a:latin typeface="Open Sans" panose="020B0606030504020204" pitchFamily="34" charset="0"/>
                <a:cs typeface="Open Sans" panose="020B0606030504020204" pitchFamily="34" charset="0"/>
              </a:rPr>
              <a:t>hasn’t chosen</a:t>
            </a: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 anything yet for the party wearing.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have we </a:t>
            </a:r>
            <a:r>
              <a:rPr kumimoji="0" lang="en-US" altLang="en-US" sz="2400" b="1" i="0" u="sng" strike="noStrike" cap="none" normalizeH="0" baseline="0" dirty="0">
                <a:ln>
                  <a:noFill/>
                </a:ln>
                <a:solidFill>
                  <a:srgbClr val="404040"/>
                </a:solidFill>
                <a:effectLst/>
                <a:latin typeface="Open Sans" panose="020B0606030504020204" pitchFamily="34" charset="0"/>
                <a:cs typeface="Open Sans" panose="020B0606030504020204" pitchFamily="34" charset="0"/>
              </a:rPr>
              <a:t>have done</a:t>
            </a: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 this task completely?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He </a:t>
            </a:r>
            <a:r>
              <a:rPr kumimoji="0" lang="en-US" altLang="en-US" sz="2400" b="1" i="0" u="sng" strike="noStrike" cap="none" normalizeH="0" baseline="0" dirty="0">
                <a:ln>
                  <a:noFill/>
                </a:ln>
                <a:solidFill>
                  <a:srgbClr val="404040"/>
                </a:solidFill>
                <a:effectLst/>
                <a:latin typeface="Open Sans" panose="020B0606030504020204" pitchFamily="34" charset="0"/>
                <a:cs typeface="Open Sans" panose="020B0606030504020204" pitchFamily="34" charset="0"/>
              </a:rPr>
              <a:t>has spent</a:t>
            </a: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 most of the time playing games.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She </a:t>
            </a:r>
            <a:r>
              <a:rPr kumimoji="0" lang="en-US" altLang="en-US" sz="2400" b="1" i="0" u="sng" strike="noStrike" cap="none" normalizeH="0" baseline="0" dirty="0">
                <a:ln>
                  <a:noFill/>
                </a:ln>
                <a:solidFill>
                  <a:srgbClr val="404040"/>
                </a:solidFill>
                <a:effectLst/>
                <a:latin typeface="Open Sans" panose="020B0606030504020204" pitchFamily="34" charset="0"/>
                <a:cs typeface="Open Sans" panose="020B0606030504020204" pitchFamily="34" charset="0"/>
              </a:rPr>
              <a:t>has spoken</a:t>
            </a: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 a single word yet.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Where </a:t>
            </a:r>
            <a:r>
              <a:rPr kumimoji="0" lang="en-US" altLang="en-US" sz="2400" b="1" i="0" u="sng" strike="noStrike" cap="none" normalizeH="0" baseline="0" dirty="0">
                <a:ln>
                  <a:noFill/>
                </a:ln>
                <a:solidFill>
                  <a:srgbClr val="404040"/>
                </a:solidFill>
                <a:effectLst/>
                <a:latin typeface="Open Sans" panose="020B0606030504020204" pitchFamily="34" charset="0"/>
                <a:cs typeface="Open Sans" panose="020B0606030504020204" pitchFamily="34" charset="0"/>
              </a:rPr>
              <a:t>has</a:t>
            </a: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 he </a:t>
            </a:r>
            <a:r>
              <a:rPr kumimoji="0" lang="en-US" altLang="en-US" sz="2400" b="1" i="0" u="sng" strike="noStrike" cap="none" normalizeH="0" baseline="0" dirty="0">
                <a:ln>
                  <a:noFill/>
                </a:ln>
                <a:solidFill>
                  <a:srgbClr val="404040"/>
                </a:solidFill>
                <a:effectLst/>
                <a:latin typeface="Open Sans" panose="020B0606030504020204" pitchFamily="34" charset="0"/>
                <a:cs typeface="Open Sans" panose="020B0606030504020204" pitchFamily="34" charset="0"/>
              </a:rPr>
              <a:t>sat</a:t>
            </a: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 yesterday?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I </a:t>
            </a:r>
            <a:r>
              <a:rPr kumimoji="0" lang="en-US" altLang="en-US" sz="2400" b="1" i="0" u="sng" strike="noStrike" cap="none" normalizeH="0" baseline="0" dirty="0">
                <a:ln>
                  <a:noFill/>
                </a:ln>
                <a:solidFill>
                  <a:srgbClr val="404040"/>
                </a:solidFill>
                <a:effectLst/>
                <a:latin typeface="Open Sans" panose="020B0606030504020204" pitchFamily="34" charset="0"/>
                <a:cs typeface="Open Sans" panose="020B0606030504020204" pitchFamily="34" charset="0"/>
              </a:rPr>
              <a:t>have read</a:t>
            </a: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 all the terms and conditions of your company.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She </a:t>
            </a:r>
            <a:r>
              <a:rPr kumimoji="0" lang="en-US" altLang="en-US" sz="2400" b="1" i="0" u="sng" strike="noStrike" cap="none" normalizeH="0" baseline="0" dirty="0">
                <a:ln>
                  <a:noFill/>
                </a:ln>
                <a:solidFill>
                  <a:srgbClr val="404040"/>
                </a:solidFill>
                <a:effectLst/>
                <a:latin typeface="Open Sans" panose="020B0606030504020204" pitchFamily="34" charset="0"/>
                <a:cs typeface="Open Sans" panose="020B0606030504020204" pitchFamily="34" charset="0"/>
              </a:rPr>
              <a:t>has</a:t>
            </a: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 already </a:t>
            </a:r>
            <a:r>
              <a:rPr kumimoji="0" lang="en-US" altLang="en-US" sz="2400" b="1" i="0" u="sng" strike="noStrike" cap="none" normalizeH="0" baseline="0" dirty="0">
                <a:ln>
                  <a:noFill/>
                </a:ln>
                <a:solidFill>
                  <a:srgbClr val="404040"/>
                </a:solidFill>
                <a:effectLst/>
                <a:latin typeface="Open Sans" panose="020B0606030504020204" pitchFamily="34" charset="0"/>
                <a:cs typeface="Open Sans" panose="020B0606030504020204" pitchFamily="34" charset="0"/>
              </a:rPr>
              <a:t>paid</a:t>
            </a: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 the bill with an extra tip.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He </a:t>
            </a:r>
            <a:r>
              <a:rPr kumimoji="0" lang="en-US" altLang="en-US" sz="2400" b="1" i="0" u="sng" strike="noStrike" cap="none" normalizeH="0" baseline="0" dirty="0">
                <a:ln>
                  <a:noFill/>
                </a:ln>
                <a:solidFill>
                  <a:srgbClr val="404040"/>
                </a:solidFill>
                <a:effectLst/>
                <a:latin typeface="Open Sans" panose="020B0606030504020204" pitchFamily="34" charset="0"/>
                <a:cs typeface="Open Sans" panose="020B0606030504020204" pitchFamily="34" charset="0"/>
              </a:rPr>
              <a:t>has left</a:t>
            </a: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 suddenly the cafe.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sng" strike="noStrike" cap="none" normalizeH="0" baseline="0" dirty="0">
                <a:ln>
                  <a:noFill/>
                </a:ln>
                <a:solidFill>
                  <a:srgbClr val="404040"/>
                </a:solidFill>
                <a:effectLst/>
                <a:latin typeface="Open Sans" panose="020B0606030504020204" pitchFamily="34" charset="0"/>
                <a:cs typeface="Open Sans" panose="020B0606030504020204" pitchFamily="34" charset="0"/>
              </a:rPr>
              <a:t>have</a:t>
            </a: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 you </a:t>
            </a:r>
            <a:r>
              <a:rPr kumimoji="0" lang="en-US" altLang="en-US" sz="2400" b="1" i="0" u="sng" strike="noStrike" cap="none" normalizeH="0" baseline="0" dirty="0">
                <a:ln>
                  <a:noFill/>
                </a:ln>
                <a:solidFill>
                  <a:srgbClr val="404040"/>
                </a:solidFill>
                <a:effectLst/>
                <a:latin typeface="Open Sans" panose="020B0606030504020204" pitchFamily="34" charset="0"/>
                <a:cs typeface="Open Sans" panose="020B0606030504020204" pitchFamily="34" charset="0"/>
              </a:rPr>
              <a:t>heard</a:t>
            </a: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 that musical voice coming from that direction?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The grass </a:t>
            </a:r>
            <a:r>
              <a:rPr kumimoji="0" lang="en-US" altLang="en-US" sz="2400" b="1" i="0" u="sng" strike="noStrike" cap="none" normalizeH="0" baseline="0" dirty="0">
                <a:ln>
                  <a:noFill/>
                </a:ln>
                <a:solidFill>
                  <a:srgbClr val="404040"/>
                </a:solidFill>
                <a:effectLst/>
                <a:latin typeface="Open Sans" panose="020B0606030504020204" pitchFamily="34" charset="0"/>
                <a:cs typeface="Open Sans" panose="020B0606030504020204" pitchFamily="34" charset="0"/>
              </a:rPr>
              <a:t>has grown</a:t>
            </a: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 very long these days.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He </a:t>
            </a:r>
            <a:r>
              <a:rPr kumimoji="0" lang="en-US" altLang="en-US" sz="2400" b="1" i="0" u="sng" strike="noStrike" cap="none" normalizeH="0" baseline="0" dirty="0">
                <a:ln>
                  <a:noFill/>
                </a:ln>
                <a:solidFill>
                  <a:srgbClr val="404040"/>
                </a:solidFill>
                <a:effectLst/>
                <a:latin typeface="Open Sans" panose="020B0606030504020204" pitchFamily="34" charset="0"/>
                <a:cs typeface="Open Sans" panose="020B0606030504020204" pitchFamily="34" charset="0"/>
              </a:rPr>
              <a:t>has worked</a:t>
            </a:r>
            <a:r>
              <a:rPr kumimoji="0" lang="en-US" altLang="en-US" sz="2400" b="0" i="0" u="none" strike="noStrike" cap="none" normalizeH="0" baseline="0" dirty="0">
                <a:ln>
                  <a:noFill/>
                </a:ln>
                <a:solidFill>
                  <a:srgbClr val="404040"/>
                </a:solidFill>
                <a:effectLst/>
                <a:latin typeface="Open Sans" panose="020B0606030504020204" pitchFamily="34" charset="0"/>
                <a:cs typeface="Open Sans" panose="020B0606030504020204" pitchFamily="34" charset="0"/>
              </a:rPr>
              <a:t> under the pressure of his boss.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2721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29AC1-B590-A2AC-6BAA-9DEAEAA30CA6}"/>
              </a:ext>
            </a:extLst>
          </p:cNvPr>
          <p:cNvSpPr>
            <a:spLocks noGrp="1"/>
          </p:cNvSpPr>
          <p:nvPr>
            <p:ph type="title"/>
          </p:nvPr>
        </p:nvSpPr>
        <p:spPr/>
        <p:txBody>
          <a:bodyPr/>
          <a:lstStyle/>
          <a:p>
            <a:r>
              <a:rPr lang="en-IN" dirty="0"/>
              <a:t>PRESENT PERFECT</a:t>
            </a:r>
          </a:p>
        </p:txBody>
      </p:sp>
      <p:pic>
        <p:nvPicPr>
          <p:cNvPr id="1026" name="Picture 2" descr="Unacademy - India's largest learning platform">
            <a:extLst>
              <a:ext uri="{FF2B5EF4-FFF2-40B4-BE49-F238E27FC236}">
                <a16:creationId xmlns:a16="http://schemas.microsoft.com/office/drawing/2014/main" id="{A83B3572-5458-7E64-6EE4-4824A786B80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6890"/>
          <a:stretch/>
        </p:blipFill>
        <p:spPr bwMode="auto">
          <a:xfrm>
            <a:off x="1714499" y="1828800"/>
            <a:ext cx="8177645" cy="466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3313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CBE5C-72F8-FB71-D44B-CC0641556AB7}"/>
              </a:ext>
            </a:extLst>
          </p:cNvPr>
          <p:cNvSpPr>
            <a:spLocks noGrp="1"/>
          </p:cNvSpPr>
          <p:nvPr>
            <p:ph type="title"/>
          </p:nvPr>
        </p:nvSpPr>
        <p:spPr>
          <a:xfrm>
            <a:off x="838200" y="365126"/>
            <a:ext cx="10515600" cy="609236"/>
          </a:xfrm>
        </p:spPr>
        <p:txBody>
          <a:bodyPr>
            <a:normAutofit fontScale="90000"/>
          </a:bodyPr>
          <a:lstStyle/>
          <a:p>
            <a:r>
              <a:rPr lang="en-IN" dirty="0"/>
              <a:t>Simple past</a:t>
            </a:r>
          </a:p>
        </p:txBody>
      </p:sp>
      <p:sp>
        <p:nvSpPr>
          <p:cNvPr id="3" name="Content Placeholder 2">
            <a:extLst>
              <a:ext uri="{FF2B5EF4-FFF2-40B4-BE49-F238E27FC236}">
                <a16:creationId xmlns:a16="http://schemas.microsoft.com/office/drawing/2014/main" id="{33E208A1-CFBF-F232-FB9B-1C84D6E15DC9}"/>
              </a:ext>
            </a:extLst>
          </p:cNvPr>
          <p:cNvSpPr>
            <a:spLocks noGrp="1"/>
          </p:cNvSpPr>
          <p:nvPr>
            <p:ph idx="1"/>
          </p:nvPr>
        </p:nvSpPr>
        <p:spPr>
          <a:xfrm>
            <a:off x="838200" y="1319645"/>
            <a:ext cx="10515600" cy="5671090"/>
          </a:xfrm>
        </p:spPr>
        <p:txBody>
          <a:bodyPr>
            <a:normAutofit fontScale="92500" lnSpcReduction="10000"/>
          </a:bodyPr>
          <a:lstStyle/>
          <a:p>
            <a:pPr algn="l"/>
            <a:r>
              <a:rPr lang="en-US" sz="3600" b="0" i="0" dirty="0">
                <a:solidFill>
                  <a:srgbClr val="333333"/>
                </a:solidFill>
                <a:effectLst/>
                <a:latin typeface="PT Serif" panose="020A0603040505020204" pitchFamily="18" charset="0"/>
              </a:rPr>
              <a:t> I _____ to the mall after school.</a:t>
            </a:r>
          </a:p>
          <a:p>
            <a:pPr algn="l"/>
            <a:r>
              <a:rPr lang="en-US" sz="3600" b="0" i="0" dirty="0">
                <a:solidFill>
                  <a:srgbClr val="333333"/>
                </a:solidFill>
                <a:effectLst/>
                <a:latin typeface="PT Serif" panose="020A0603040505020204" pitchFamily="18" charset="0"/>
              </a:rPr>
              <a:t> 1  goes</a:t>
            </a:r>
            <a:br>
              <a:rPr lang="en-US" sz="3600" b="0" i="0" dirty="0">
                <a:solidFill>
                  <a:srgbClr val="333333"/>
                </a:solidFill>
                <a:effectLst/>
                <a:latin typeface="PT Serif" panose="020A0603040505020204" pitchFamily="18" charset="0"/>
              </a:rPr>
            </a:br>
            <a:r>
              <a:rPr lang="en-US" sz="3600" b="0" i="0" dirty="0">
                <a:solidFill>
                  <a:srgbClr val="333333"/>
                </a:solidFill>
                <a:effectLst/>
                <a:latin typeface="PT Serif" panose="020A0603040505020204" pitchFamily="18" charset="0"/>
              </a:rPr>
              <a:t> 2  gone</a:t>
            </a:r>
            <a:br>
              <a:rPr lang="en-US" sz="3600" b="0" i="0" dirty="0">
                <a:solidFill>
                  <a:srgbClr val="333333"/>
                </a:solidFill>
                <a:effectLst/>
                <a:latin typeface="PT Serif" panose="020A0603040505020204" pitchFamily="18" charset="0"/>
              </a:rPr>
            </a:br>
            <a:r>
              <a:rPr lang="en-US" sz="3600" b="0" i="0" dirty="0">
                <a:solidFill>
                  <a:srgbClr val="333333"/>
                </a:solidFill>
                <a:effectLst/>
                <a:latin typeface="PT Serif" panose="020A0603040505020204" pitchFamily="18" charset="0"/>
              </a:rPr>
              <a:t> 3  went</a:t>
            </a:r>
          </a:p>
          <a:p>
            <a:pPr algn="l"/>
            <a:r>
              <a:rPr lang="en-US" sz="3600" b="0" i="0" dirty="0">
                <a:solidFill>
                  <a:srgbClr val="333333"/>
                </a:solidFill>
                <a:effectLst/>
                <a:latin typeface="PT Serif" panose="020A0603040505020204" pitchFamily="18" charset="0"/>
              </a:rPr>
              <a:t>My brother _____ a bear an hour ago.</a:t>
            </a:r>
          </a:p>
          <a:p>
            <a:pPr algn="l"/>
            <a:r>
              <a:rPr lang="en-US" sz="3600" b="0" i="0" dirty="0">
                <a:solidFill>
                  <a:srgbClr val="333333"/>
                </a:solidFill>
                <a:effectLst/>
                <a:latin typeface="PT Serif" panose="020A0603040505020204" pitchFamily="18" charset="0"/>
              </a:rPr>
              <a:t> 1 seen</a:t>
            </a:r>
            <a:br>
              <a:rPr lang="en-US" sz="3600" b="0" i="0" dirty="0">
                <a:solidFill>
                  <a:srgbClr val="333333"/>
                </a:solidFill>
                <a:effectLst/>
                <a:latin typeface="PT Serif" panose="020A0603040505020204" pitchFamily="18" charset="0"/>
              </a:rPr>
            </a:br>
            <a:r>
              <a:rPr lang="en-US" sz="3600" b="0" i="0" dirty="0">
                <a:solidFill>
                  <a:srgbClr val="333333"/>
                </a:solidFill>
                <a:effectLst/>
                <a:latin typeface="PT Serif" panose="020A0603040505020204" pitchFamily="18" charset="0"/>
              </a:rPr>
              <a:t> 2 saw</a:t>
            </a:r>
            <a:br>
              <a:rPr lang="en-US" sz="3600" b="0" i="0" dirty="0">
                <a:solidFill>
                  <a:srgbClr val="333333"/>
                </a:solidFill>
                <a:effectLst/>
                <a:latin typeface="PT Serif" panose="020A0603040505020204" pitchFamily="18" charset="0"/>
              </a:rPr>
            </a:br>
            <a:r>
              <a:rPr lang="en-US" sz="3600" b="0" i="0" dirty="0">
                <a:solidFill>
                  <a:srgbClr val="333333"/>
                </a:solidFill>
                <a:effectLst/>
                <a:latin typeface="PT Serif" panose="020A0603040505020204" pitchFamily="18" charset="0"/>
              </a:rPr>
              <a:t> 3 sees</a:t>
            </a:r>
          </a:p>
          <a:p>
            <a:pPr algn="l"/>
            <a:r>
              <a:rPr lang="en-US" sz="3600" b="0" i="0" dirty="0">
                <a:solidFill>
                  <a:srgbClr val="333333"/>
                </a:solidFill>
                <a:effectLst/>
                <a:latin typeface="PT Serif" panose="020A0603040505020204" pitchFamily="18" charset="0"/>
              </a:rPr>
              <a:t>3. _____ Mike visit his grandmother last night?</a:t>
            </a:r>
          </a:p>
          <a:p>
            <a:pPr algn="l"/>
            <a:r>
              <a:rPr lang="en-US" sz="3600" b="0" i="0" dirty="0">
                <a:solidFill>
                  <a:srgbClr val="333333"/>
                </a:solidFill>
                <a:effectLst/>
                <a:latin typeface="PT Serif" panose="020A0603040505020204" pitchFamily="18" charset="0"/>
              </a:rPr>
              <a:t> 1 Did</a:t>
            </a:r>
            <a:br>
              <a:rPr lang="en-US" sz="3600" b="0" i="0" dirty="0">
                <a:solidFill>
                  <a:srgbClr val="333333"/>
                </a:solidFill>
                <a:effectLst/>
                <a:latin typeface="PT Serif" panose="020A0603040505020204" pitchFamily="18" charset="0"/>
              </a:rPr>
            </a:br>
            <a:r>
              <a:rPr lang="en-US" sz="3600" b="0" i="0" dirty="0">
                <a:solidFill>
                  <a:srgbClr val="333333"/>
                </a:solidFill>
                <a:effectLst/>
                <a:latin typeface="PT Serif" panose="020A0603040505020204" pitchFamily="18" charset="0"/>
              </a:rPr>
              <a:t> 2 Are</a:t>
            </a:r>
            <a:br>
              <a:rPr lang="en-US" sz="3600" b="0" i="0" dirty="0">
                <a:solidFill>
                  <a:srgbClr val="333333"/>
                </a:solidFill>
                <a:effectLst/>
                <a:latin typeface="PT Serif" panose="020A0603040505020204" pitchFamily="18" charset="0"/>
              </a:rPr>
            </a:br>
            <a:r>
              <a:rPr lang="en-US" sz="3600" b="0" i="0" dirty="0">
                <a:solidFill>
                  <a:srgbClr val="333333"/>
                </a:solidFill>
                <a:effectLst/>
                <a:latin typeface="PT Serif" panose="020A0603040505020204" pitchFamily="18" charset="0"/>
              </a:rPr>
              <a:t> 3 Does</a:t>
            </a:r>
          </a:p>
        </p:txBody>
      </p:sp>
    </p:spTree>
    <p:extLst>
      <p:ext uri="{BB962C8B-B14F-4D97-AF65-F5344CB8AC3E}">
        <p14:creationId xmlns:p14="http://schemas.microsoft.com/office/powerpoint/2010/main" val="15936460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6568130-FF82-76A0-2E43-64FDFF2C45E0}"/>
              </a:ext>
            </a:extLst>
          </p:cNvPr>
          <p:cNvSpPr>
            <a:spLocks noGrp="1"/>
          </p:cNvSpPr>
          <p:nvPr>
            <p:ph idx="1"/>
          </p:nvPr>
        </p:nvSpPr>
        <p:spPr>
          <a:xfrm>
            <a:off x="533400" y="369888"/>
            <a:ext cx="10515600" cy="5978525"/>
          </a:xfrm>
        </p:spPr>
        <p:txBody>
          <a:bodyPr>
            <a:normAutofit fontScale="92500" lnSpcReduction="20000"/>
          </a:bodyPr>
          <a:lstStyle/>
          <a:p>
            <a:pPr algn="l"/>
            <a:r>
              <a:rPr lang="en-US" b="0" i="0" dirty="0">
                <a:solidFill>
                  <a:srgbClr val="333333"/>
                </a:solidFill>
                <a:effectLst/>
                <a:latin typeface="PT Serif" panose="020A0603040505020204" pitchFamily="18" charset="0"/>
              </a:rPr>
              <a:t>4. Alex did not _____ last weekend.</a:t>
            </a:r>
          </a:p>
          <a:p>
            <a:pPr algn="l"/>
            <a:r>
              <a:rPr lang="en-US" b="0" i="0" dirty="0">
                <a:solidFill>
                  <a:srgbClr val="333333"/>
                </a:solidFill>
                <a:effectLst/>
                <a:latin typeface="PT Serif" panose="020A0603040505020204" pitchFamily="18" charset="0"/>
              </a:rPr>
              <a:t> 1  working</a:t>
            </a:r>
            <a:br>
              <a:rPr lang="en-US" b="0" i="0" dirty="0">
                <a:solidFill>
                  <a:srgbClr val="333333"/>
                </a:solidFill>
                <a:effectLst/>
                <a:latin typeface="PT Serif" panose="020A0603040505020204" pitchFamily="18" charset="0"/>
              </a:rPr>
            </a:br>
            <a:r>
              <a:rPr lang="en-US" b="0" i="0" dirty="0">
                <a:solidFill>
                  <a:srgbClr val="333333"/>
                </a:solidFill>
                <a:effectLst/>
                <a:latin typeface="PT Serif" panose="020A0603040505020204" pitchFamily="18" charset="0"/>
              </a:rPr>
              <a:t> 2 worked</a:t>
            </a:r>
            <a:br>
              <a:rPr lang="en-US" b="0" i="0" dirty="0">
                <a:solidFill>
                  <a:srgbClr val="333333"/>
                </a:solidFill>
                <a:effectLst/>
                <a:latin typeface="PT Serif" panose="020A0603040505020204" pitchFamily="18" charset="0"/>
              </a:rPr>
            </a:br>
            <a:r>
              <a:rPr lang="en-US" b="0" i="0" dirty="0">
                <a:solidFill>
                  <a:srgbClr val="333333"/>
                </a:solidFill>
                <a:effectLst/>
                <a:latin typeface="PT Serif" panose="020A0603040505020204" pitchFamily="18" charset="0"/>
              </a:rPr>
              <a:t> 3 work</a:t>
            </a:r>
          </a:p>
          <a:p>
            <a:pPr algn="l"/>
            <a:r>
              <a:rPr lang="en-US" b="0" i="0" dirty="0">
                <a:solidFill>
                  <a:srgbClr val="333333"/>
                </a:solidFill>
                <a:effectLst/>
                <a:latin typeface="PT Serif" panose="020A0603040505020204" pitchFamily="18" charset="0"/>
              </a:rPr>
              <a:t>5. _____ Judy and Liz at last month's meeting?</a:t>
            </a:r>
          </a:p>
          <a:p>
            <a:pPr algn="l"/>
            <a:r>
              <a:rPr lang="en-US" b="0" i="0" dirty="0">
                <a:solidFill>
                  <a:srgbClr val="333333"/>
                </a:solidFill>
                <a:effectLst/>
                <a:latin typeface="PT Serif" panose="020A0603040505020204" pitchFamily="18" charset="0"/>
              </a:rPr>
              <a:t> 1 Was</a:t>
            </a:r>
            <a:br>
              <a:rPr lang="en-US" b="0" i="0" dirty="0">
                <a:solidFill>
                  <a:srgbClr val="333333"/>
                </a:solidFill>
                <a:effectLst/>
                <a:latin typeface="PT Serif" panose="020A0603040505020204" pitchFamily="18" charset="0"/>
              </a:rPr>
            </a:br>
            <a:r>
              <a:rPr lang="en-US" b="0" i="0" dirty="0">
                <a:solidFill>
                  <a:srgbClr val="333333"/>
                </a:solidFill>
                <a:effectLst/>
                <a:latin typeface="PT Serif" panose="020A0603040505020204" pitchFamily="18" charset="0"/>
              </a:rPr>
              <a:t> 2 Were</a:t>
            </a:r>
            <a:br>
              <a:rPr lang="en-US" b="0" i="0" dirty="0">
                <a:solidFill>
                  <a:srgbClr val="333333"/>
                </a:solidFill>
                <a:effectLst/>
                <a:latin typeface="PT Serif" panose="020A0603040505020204" pitchFamily="18" charset="0"/>
              </a:rPr>
            </a:br>
            <a:r>
              <a:rPr lang="en-US" b="0" i="0" dirty="0">
                <a:solidFill>
                  <a:srgbClr val="333333"/>
                </a:solidFill>
                <a:effectLst/>
                <a:latin typeface="PT Serif" panose="020A0603040505020204" pitchFamily="18" charset="0"/>
              </a:rPr>
              <a:t> 3  Are</a:t>
            </a:r>
          </a:p>
          <a:p>
            <a:pPr algn="l"/>
            <a:r>
              <a:rPr lang="en-US" b="0" i="0" dirty="0">
                <a:solidFill>
                  <a:srgbClr val="333333"/>
                </a:solidFill>
                <a:effectLst/>
                <a:latin typeface="PT Serif" panose="020A0603040505020204" pitchFamily="18" charset="0"/>
              </a:rPr>
              <a:t>6. We _____ not happy after the sad ending.</a:t>
            </a:r>
          </a:p>
          <a:p>
            <a:pPr algn="l"/>
            <a:r>
              <a:rPr lang="en-US" b="0" i="0" dirty="0">
                <a:solidFill>
                  <a:srgbClr val="333333"/>
                </a:solidFill>
                <a:effectLst/>
                <a:latin typeface="PT Serif" panose="020A0603040505020204" pitchFamily="18" charset="0"/>
              </a:rPr>
              <a:t>1  were</a:t>
            </a:r>
            <a:br>
              <a:rPr lang="en-US" b="0" i="0" dirty="0">
                <a:solidFill>
                  <a:srgbClr val="333333"/>
                </a:solidFill>
                <a:effectLst/>
                <a:latin typeface="PT Serif" panose="020A0603040505020204" pitchFamily="18" charset="0"/>
              </a:rPr>
            </a:br>
            <a:r>
              <a:rPr lang="en-US" b="0" i="0" dirty="0">
                <a:solidFill>
                  <a:srgbClr val="333333"/>
                </a:solidFill>
                <a:effectLst/>
                <a:latin typeface="PT Serif" panose="020A0603040505020204" pitchFamily="18" charset="0"/>
              </a:rPr>
              <a:t>2  was</a:t>
            </a:r>
            <a:br>
              <a:rPr lang="en-US" b="0" i="0" dirty="0">
                <a:solidFill>
                  <a:srgbClr val="333333"/>
                </a:solidFill>
                <a:effectLst/>
                <a:latin typeface="PT Serif" panose="020A0603040505020204" pitchFamily="18" charset="0"/>
              </a:rPr>
            </a:br>
            <a:r>
              <a:rPr lang="en-US" b="0" i="0" dirty="0">
                <a:solidFill>
                  <a:srgbClr val="333333"/>
                </a:solidFill>
                <a:effectLst/>
                <a:latin typeface="PT Serif" panose="020A0603040505020204" pitchFamily="18" charset="0"/>
              </a:rPr>
              <a:t>3 did</a:t>
            </a:r>
          </a:p>
          <a:p>
            <a:pPr algn="l"/>
            <a:r>
              <a:rPr lang="en-US" b="0" i="0" dirty="0">
                <a:solidFill>
                  <a:srgbClr val="333333"/>
                </a:solidFill>
                <a:effectLst/>
                <a:latin typeface="PT Serif" panose="020A0603040505020204" pitchFamily="18" charset="0"/>
              </a:rPr>
              <a:t>7. _____ you see Jody's new dog yesterday?</a:t>
            </a:r>
          </a:p>
          <a:p>
            <a:pPr algn="l"/>
            <a:r>
              <a:rPr lang="en-US" b="0" i="0" dirty="0">
                <a:solidFill>
                  <a:srgbClr val="333333"/>
                </a:solidFill>
                <a:effectLst/>
                <a:latin typeface="PT Serif" panose="020A0603040505020204" pitchFamily="18" charset="0"/>
              </a:rPr>
              <a:t>1  Are</a:t>
            </a:r>
            <a:br>
              <a:rPr lang="en-US" b="0" i="0" dirty="0">
                <a:solidFill>
                  <a:srgbClr val="333333"/>
                </a:solidFill>
                <a:effectLst/>
                <a:latin typeface="PT Serif" panose="020A0603040505020204" pitchFamily="18" charset="0"/>
              </a:rPr>
            </a:br>
            <a:r>
              <a:rPr lang="en-US" b="0" i="0" dirty="0">
                <a:solidFill>
                  <a:srgbClr val="333333"/>
                </a:solidFill>
                <a:effectLst/>
                <a:latin typeface="PT Serif" panose="020A0603040505020204" pitchFamily="18" charset="0"/>
              </a:rPr>
              <a:t>2  Did</a:t>
            </a:r>
            <a:br>
              <a:rPr lang="en-US" b="0" i="0" dirty="0">
                <a:solidFill>
                  <a:srgbClr val="333333"/>
                </a:solidFill>
                <a:effectLst/>
                <a:latin typeface="PT Serif" panose="020A0603040505020204" pitchFamily="18" charset="0"/>
              </a:rPr>
            </a:br>
            <a:r>
              <a:rPr lang="en-US" b="0" i="0" dirty="0">
                <a:solidFill>
                  <a:srgbClr val="333333"/>
                </a:solidFill>
                <a:effectLst/>
                <a:latin typeface="PT Serif" panose="020A0603040505020204" pitchFamily="18" charset="0"/>
              </a:rPr>
              <a:t>3  Do</a:t>
            </a:r>
          </a:p>
          <a:p>
            <a:endParaRPr lang="en-IN" dirty="0"/>
          </a:p>
        </p:txBody>
      </p:sp>
    </p:spTree>
    <p:extLst>
      <p:ext uri="{BB962C8B-B14F-4D97-AF65-F5344CB8AC3E}">
        <p14:creationId xmlns:p14="http://schemas.microsoft.com/office/powerpoint/2010/main" val="22799860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BAE6D8-7C07-3B09-E220-BCBDAF18D42B}"/>
              </a:ext>
            </a:extLst>
          </p:cNvPr>
          <p:cNvSpPr>
            <a:spLocks noGrp="1"/>
          </p:cNvSpPr>
          <p:nvPr>
            <p:ph idx="1"/>
          </p:nvPr>
        </p:nvSpPr>
        <p:spPr>
          <a:xfrm>
            <a:off x="630382" y="329333"/>
            <a:ext cx="10515600" cy="6041969"/>
          </a:xfrm>
        </p:spPr>
        <p:txBody>
          <a:bodyPr/>
          <a:lstStyle/>
          <a:p>
            <a:r>
              <a:rPr lang="en-IN" dirty="0"/>
              <a:t>1. WENT</a:t>
            </a:r>
          </a:p>
          <a:p>
            <a:r>
              <a:rPr lang="en-IN" dirty="0"/>
              <a:t>2. SAW</a:t>
            </a:r>
          </a:p>
          <a:p>
            <a:r>
              <a:rPr lang="en-IN" dirty="0"/>
              <a:t>3. DID</a:t>
            </a:r>
          </a:p>
          <a:p>
            <a:r>
              <a:rPr lang="en-IN" dirty="0"/>
              <a:t>4. WORK</a:t>
            </a:r>
          </a:p>
          <a:p>
            <a:r>
              <a:rPr lang="en-IN" dirty="0"/>
              <a:t>5. WERE</a:t>
            </a:r>
          </a:p>
          <a:p>
            <a:r>
              <a:rPr lang="en-IN" dirty="0"/>
              <a:t>6. WERE</a:t>
            </a:r>
          </a:p>
          <a:p>
            <a:r>
              <a:rPr lang="en-IN" dirty="0"/>
              <a:t>7. DID</a:t>
            </a:r>
          </a:p>
        </p:txBody>
      </p:sp>
    </p:spTree>
    <p:extLst>
      <p:ext uri="{BB962C8B-B14F-4D97-AF65-F5344CB8AC3E}">
        <p14:creationId xmlns:p14="http://schemas.microsoft.com/office/powerpoint/2010/main" val="28640180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AE44F-488D-7E9B-596C-DFB2610940C3}"/>
              </a:ext>
            </a:extLst>
          </p:cNvPr>
          <p:cNvSpPr>
            <a:spLocks noGrp="1"/>
          </p:cNvSpPr>
          <p:nvPr>
            <p:ph type="title"/>
          </p:nvPr>
        </p:nvSpPr>
        <p:spPr/>
        <p:txBody>
          <a:bodyPr/>
          <a:lstStyle/>
          <a:p>
            <a:r>
              <a:rPr lang="en-IN" dirty="0"/>
              <a:t>PRESENT PERFECT</a:t>
            </a:r>
          </a:p>
        </p:txBody>
      </p:sp>
      <p:sp>
        <p:nvSpPr>
          <p:cNvPr id="3" name="Content Placeholder 2">
            <a:extLst>
              <a:ext uri="{FF2B5EF4-FFF2-40B4-BE49-F238E27FC236}">
                <a16:creationId xmlns:a16="http://schemas.microsoft.com/office/drawing/2014/main" id="{420BCFEA-0443-2CA6-B2EB-C465988DFBF2}"/>
              </a:ext>
            </a:extLst>
          </p:cNvPr>
          <p:cNvSpPr>
            <a:spLocks noGrp="1"/>
          </p:cNvSpPr>
          <p:nvPr>
            <p:ph idx="1"/>
          </p:nvPr>
        </p:nvSpPr>
        <p:spPr/>
        <p:txBody>
          <a:bodyPr>
            <a:normAutofit fontScale="92500" lnSpcReduction="20000"/>
          </a:bodyPr>
          <a:lstStyle/>
          <a:p>
            <a:pPr algn="l"/>
            <a:r>
              <a:rPr lang="en-US" b="0" i="0" dirty="0">
                <a:solidFill>
                  <a:srgbClr val="333333"/>
                </a:solidFill>
                <a:effectLst/>
                <a:latin typeface="PT Serif" panose="020A0603040505020204" pitchFamily="18" charset="0"/>
              </a:rPr>
              <a:t>Lindsay _____ not been to France.</a:t>
            </a:r>
          </a:p>
          <a:p>
            <a:pPr algn="l"/>
            <a:r>
              <a:rPr lang="en-US" b="0" i="0" dirty="0">
                <a:solidFill>
                  <a:srgbClr val="333333"/>
                </a:solidFill>
                <a:effectLst/>
                <a:latin typeface="PT Serif" panose="020A0603040505020204" pitchFamily="18" charset="0"/>
              </a:rPr>
              <a:t> has</a:t>
            </a:r>
            <a:br>
              <a:rPr lang="en-US" b="0" i="0" dirty="0">
                <a:solidFill>
                  <a:srgbClr val="333333"/>
                </a:solidFill>
                <a:effectLst/>
                <a:latin typeface="PT Serif" panose="020A0603040505020204" pitchFamily="18" charset="0"/>
              </a:rPr>
            </a:br>
            <a:r>
              <a:rPr lang="en-US" b="0" i="0" dirty="0">
                <a:solidFill>
                  <a:srgbClr val="333333"/>
                </a:solidFill>
                <a:effectLst/>
                <a:latin typeface="PT Serif" panose="020A0603040505020204" pitchFamily="18" charset="0"/>
              </a:rPr>
              <a:t> is</a:t>
            </a:r>
            <a:br>
              <a:rPr lang="en-US" b="0" i="0" dirty="0">
                <a:solidFill>
                  <a:srgbClr val="333333"/>
                </a:solidFill>
                <a:effectLst/>
                <a:latin typeface="PT Serif" panose="020A0603040505020204" pitchFamily="18" charset="0"/>
              </a:rPr>
            </a:br>
            <a:r>
              <a:rPr lang="en-US" b="0" i="0" dirty="0">
                <a:solidFill>
                  <a:srgbClr val="333333"/>
                </a:solidFill>
                <a:effectLst/>
                <a:latin typeface="PT Serif" panose="020A0603040505020204" pitchFamily="18" charset="0"/>
              </a:rPr>
              <a:t> have</a:t>
            </a:r>
          </a:p>
          <a:p>
            <a:pPr algn="l"/>
            <a:r>
              <a:rPr lang="en-US" b="0" i="0" dirty="0">
                <a:solidFill>
                  <a:srgbClr val="333333"/>
                </a:solidFill>
                <a:effectLst/>
                <a:latin typeface="PT Serif" panose="020A0603040505020204" pitchFamily="18" charset="0"/>
              </a:rPr>
              <a:t>2. _____ you finished your homework?</a:t>
            </a:r>
          </a:p>
          <a:p>
            <a:pPr algn="l"/>
            <a:r>
              <a:rPr lang="en-US" b="0" i="0" dirty="0">
                <a:solidFill>
                  <a:srgbClr val="333333"/>
                </a:solidFill>
                <a:effectLst/>
                <a:latin typeface="PT Serif" panose="020A0603040505020204" pitchFamily="18" charset="0"/>
              </a:rPr>
              <a:t> Have</a:t>
            </a:r>
            <a:br>
              <a:rPr lang="en-US" b="0" i="0" dirty="0">
                <a:solidFill>
                  <a:srgbClr val="333333"/>
                </a:solidFill>
                <a:effectLst/>
                <a:latin typeface="PT Serif" panose="020A0603040505020204" pitchFamily="18" charset="0"/>
              </a:rPr>
            </a:br>
            <a:r>
              <a:rPr lang="en-US" b="0" i="0" dirty="0">
                <a:solidFill>
                  <a:srgbClr val="333333"/>
                </a:solidFill>
                <a:effectLst/>
                <a:latin typeface="PT Serif" panose="020A0603040505020204" pitchFamily="18" charset="0"/>
              </a:rPr>
              <a:t> Has</a:t>
            </a:r>
            <a:br>
              <a:rPr lang="en-US" b="0" i="0" dirty="0">
                <a:solidFill>
                  <a:srgbClr val="333333"/>
                </a:solidFill>
                <a:effectLst/>
                <a:latin typeface="PT Serif" panose="020A0603040505020204" pitchFamily="18" charset="0"/>
              </a:rPr>
            </a:br>
            <a:r>
              <a:rPr lang="en-US" b="0" i="0" dirty="0">
                <a:solidFill>
                  <a:srgbClr val="333333"/>
                </a:solidFill>
                <a:effectLst/>
                <a:latin typeface="PT Serif" panose="020A0603040505020204" pitchFamily="18" charset="0"/>
              </a:rPr>
              <a:t> Is</a:t>
            </a:r>
          </a:p>
          <a:p>
            <a:pPr algn="l"/>
            <a:r>
              <a:rPr lang="en-US" b="0" i="0" dirty="0">
                <a:solidFill>
                  <a:srgbClr val="333333"/>
                </a:solidFill>
                <a:effectLst/>
                <a:latin typeface="PT Serif" panose="020A0603040505020204" pitchFamily="18" charset="0"/>
              </a:rPr>
              <a:t>3. They___ gone to a rock concert.</a:t>
            </a:r>
          </a:p>
          <a:p>
            <a:pPr algn="l"/>
            <a:r>
              <a:rPr lang="en-US" b="0" i="0" dirty="0">
                <a:solidFill>
                  <a:srgbClr val="333333"/>
                </a:solidFill>
                <a:effectLst/>
                <a:latin typeface="PT Serif" panose="020A0603040505020204" pitchFamily="18" charset="0"/>
              </a:rPr>
              <a:t> 's</a:t>
            </a:r>
            <a:br>
              <a:rPr lang="en-US" b="0" i="0" dirty="0">
                <a:solidFill>
                  <a:srgbClr val="333333"/>
                </a:solidFill>
                <a:effectLst/>
                <a:latin typeface="PT Serif" panose="020A0603040505020204" pitchFamily="18" charset="0"/>
              </a:rPr>
            </a:br>
            <a:r>
              <a:rPr lang="en-US" b="0" i="0" dirty="0">
                <a:solidFill>
                  <a:srgbClr val="333333"/>
                </a:solidFill>
                <a:effectLst/>
                <a:latin typeface="PT Serif" panose="020A0603040505020204" pitchFamily="18" charset="0"/>
              </a:rPr>
              <a:t> 'es</a:t>
            </a:r>
            <a:br>
              <a:rPr lang="en-US" b="0" i="0" dirty="0">
                <a:solidFill>
                  <a:srgbClr val="333333"/>
                </a:solidFill>
                <a:effectLst/>
                <a:latin typeface="PT Serif" panose="020A0603040505020204" pitchFamily="18" charset="0"/>
              </a:rPr>
            </a:br>
            <a:r>
              <a:rPr lang="en-US" b="0" i="0" dirty="0">
                <a:solidFill>
                  <a:srgbClr val="333333"/>
                </a:solidFill>
                <a:effectLst/>
                <a:latin typeface="PT Serif" panose="020A0603040505020204" pitchFamily="18" charset="0"/>
              </a:rPr>
              <a:t> 've</a:t>
            </a:r>
          </a:p>
          <a:p>
            <a:endParaRPr lang="en-IN" dirty="0"/>
          </a:p>
        </p:txBody>
      </p:sp>
    </p:spTree>
    <p:extLst>
      <p:ext uri="{BB962C8B-B14F-4D97-AF65-F5344CB8AC3E}">
        <p14:creationId xmlns:p14="http://schemas.microsoft.com/office/powerpoint/2010/main" val="20121515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CBC00E-1EEE-EC7E-2B13-D1A8C57004FE}"/>
              </a:ext>
            </a:extLst>
          </p:cNvPr>
          <p:cNvSpPr>
            <a:spLocks noGrp="1"/>
          </p:cNvSpPr>
          <p:nvPr>
            <p:ph idx="1"/>
          </p:nvPr>
        </p:nvSpPr>
        <p:spPr/>
        <p:txBody>
          <a:bodyPr/>
          <a:lstStyle/>
          <a:p>
            <a:pPr algn="l"/>
            <a:r>
              <a:rPr lang="en-US" b="0" i="0" dirty="0">
                <a:solidFill>
                  <a:srgbClr val="333333"/>
                </a:solidFill>
                <a:effectLst/>
                <a:latin typeface="PT Serif" panose="020A0603040505020204" pitchFamily="18" charset="0"/>
              </a:rPr>
              <a:t>4. _____ you been to Japan?</a:t>
            </a:r>
          </a:p>
          <a:p>
            <a:pPr algn="l"/>
            <a:r>
              <a:rPr lang="en-US" b="0" i="0" dirty="0">
                <a:solidFill>
                  <a:srgbClr val="333333"/>
                </a:solidFill>
                <a:effectLst/>
                <a:latin typeface="PT Serif" panose="020A0603040505020204" pitchFamily="18" charset="0"/>
              </a:rPr>
              <a:t> Is</a:t>
            </a:r>
            <a:br>
              <a:rPr lang="en-US" b="0" i="0" dirty="0">
                <a:solidFill>
                  <a:srgbClr val="333333"/>
                </a:solidFill>
                <a:effectLst/>
                <a:latin typeface="PT Serif" panose="020A0603040505020204" pitchFamily="18" charset="0"/>
              </a:rPr>
            </a:br>
            <a:r>
              <a:rPr lang="en-US" b="0" i="0" dirty="0">
                <a:solidFill>
                  <a:srgbClr val="333333"/>
                </a:solidFill>
                <a:effectLst/>
                <a:latin typeface="PT Serif" panose="020A0603040505020204" pitchFamily="18" charset="0"/>
              </a:rPr>
              <a:t> Have</a:t>
            </a:r>
            <a:br>
              <a:rPr lang="en-US" b="0" i="0" dirty="0">
                <a:solidFill>
                  <a:srgbClr val="333333"/>
                </a:solidFill>
                <a:effectLst/>
                <a:latin typeface="PT Serif" panose="020A0603040505020204" pitchFamily="18" charset="0"/>
              </a:rPr>
            </a:br>
            <a:r>
              <a:rPr lang="en-US" b="0" i="0" dirty="0">
                <a:solidFill>
                  <a:srgbClr val="333333"/>
                </a:solidFill>
                <a:effectLst/>
                <a:latin typeface="PT Serif" panose="020A0603040505020204" pitchFamily="18" charset="0"/>
              </a:rPr>
              <a:t> Has</a:t>
            </a:r>
          </a:p>
          <a:p>
            <a:pPr algn="l"/>
            <a:r>
              <a:rPr lang="en-US" b="0" i="0" dirty="0">
                <a:solidFill>
                  <a:srgbClr val="333333"/>
                </a:solidFill>
                <a:effectLst/>
                <a:latin typeface="PT Serif" panose="020A0603040505020204" pitchFamily="18" charset="0"/>
              </a:rPr>
              <a:t>5. We _____ never eaten Mexican food.</a:t>
            </a:r>
          </a:p>
          <a:p>
            <a:pPr algn="l"/>
            <a:r>
              <a:rPr lang="en-US" b="0" i="0" dirty="0">
                <a:solidFill>
                  <a:srgbClr val="333333"/>
                </a:solidFill>
                <a:effectLst/>
                <a:latin typeface="PT Serif" panose="020A0603040505020204" pitchFamily="18" charset="0"/>
              </a:rPr>
              <a:t> have</a:t>
            </a:r>
            <a:br>
              <a:rPr lang="en-US" b="0" i="0" dirty="0">
                <a:solidFill>
                  <a:srgbClr val="333333"/>
                </a:solidFill>
                <a:effectLst/>
                <a:latin typeface="PT Serif" panose="020A0603040505020204" pitchFamily="18" charset="0"/>
              </a:rPr>
            </a:br>
            <a:r>
              <a:rPr lang="en-US" b="0" i="0" dirty="0">
                <a:solidFill>
                  <a:srgbClr val="333333"/>
                </a:solidFill>
                <a:effectLst/>
                <a:latin typeface="PT Serif" panose="020A0603040505020204" pitchFamily="18" charset="0"/>
              </a:rPr>
              <a:t> has</a:t>
            </a:r>
            <a:br>
              <a:rPr lang="en-US" b="0" i="0" dirty="0">
                <a:solidFill>
                  <a:srgbClr val="333333"/>
                </a:solidFill>
                <a:effectLst/>
                <a:latin typeface="PT Serif" panose="020A0603040505020204" pitchFamily="18" charset="0"/>
              </a:rPr>
            </a:br>
            <a:r>
              <a:rPr lang="en-US" b="0" i="0" dirty="0">
                <a:solidFill>
                  <a:srgbClr val="333333"/>
                </a:solidFill>
                <a:effectLst/>
                <a:latin typeface="PT Serif" panose="020A0603040505020204" pitchFamily="18" charset="0"/>
              </a:rPr>
              <a:t> are</a:t>
            </a:r>
          </a:p>
          <a:p>
            <a:endParaRPr lang="en-IN" dirty="0"/>
          </a:p>
        </p:txBody>
      </p:sp>
    </p:spTree>
    <p:extLst>
      <p:ext uri="{BB962C8B-B14F-4D97-AF65-F5344CB8AC3E}">
        <p14:creationId xmlns:p14="http://schemas.microsoft.com/office/powerpoint/2010/main" val="20508035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A49DD7-9757-792A-6322-41CC575D8655}"/>
              </a:ext>
            </a:extLst>
          </p:cNvPr>
          <p:cNvSpPr>
            <a:spLocks noGrp="1"/>
          </p:cNvSpPr>
          <p:nvPr>
            <p:ph idx="1"/>
          </p:nvPr>
        </p:nvSpPr>
        <p:spPr/>
        <p:txBody>
          <a:bodyPr/>
          <a:lstStyle/>
          <a:p>
            <a:r>
              <a:rPr lang="en-IN" dirty="0"/>
              <a:t>1 HAS</a:t>
            </a:r>
          </a:p>
          <a:p>
            <a:r>
              <a:rPr lang="en-IN" dirty="0"/>
              <a:t>2 HAVE</a:t>
            </a:r>
          </a:p>
          <a:p>
            <a:r>
              <a:rPr lang="en-IN" dirty="0"/>
              <a:t>3 ‘VE</a:t>
            </a:r>
          </a:p>
          <a:p>
            <a:r>
              <a:rPr lang="en-IN" dirty="0"/>
              <a:t>4 HAVE </a:t>
            </a:r>
          </a:p>
          <a:p>
            <a:r>
              <a:rPr lang="en-IN"/>
              <a:t>5 HAVE</a:t>
            </a:r>
            <a:endParaRPr lang="en-IN" dirty="0"/>
          </a:p>
        </p:txBody>
      </p:sp>
    </p:spTree>
    <p:extLst>
      <p:ext uri="{BB962C8B-B14F-4D97-AF65-F5344CB8AC3E}">
        <p14:creationId xmlns:p14="http://schemas.microsoft.com/office/powerpoint/2010/main" val="35522264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4B3A2D-D31D-D4D8-E060-FAA48727F9CE}"/>
              </a:ext>
            </a:extLst>
          </p:cNvPr>
          <p:cNvPicPr>
            <a:picLocks noChangeAspect="1"/>
          </p:cNvPicPr>
          <p:nvPr/>
        </p:nvPicPr>
        <p:blipFill>
          <a:blip r:embed="rId2"/>
          <a:stretch>
            <a:fillRect/>
          </a:stretch>
        </p:blipFill>
        <p:spPr>
          <a:xfrm>
            <a:off x="831273" y="676275"/>
            <a:ext cx="10834254" cy="5505450"/>
          </a:xfrm>
          <a:prstGeom prst="rect">
            <a:avLst/>
          </a:prstGeom>
        </p:spPr>
      </p:pic>
    </p:spTree>
    <p:extLst>
      <p:ext uri="{BB962C8B-B14F-4D97-AF65-F5344CB8AC3E}">
        <p14:creationId xmlns:p14="http://schemas.microsoft.com/office/powerpoint/2010/main" val="809095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resent Perfect Tense: Definition, Examples, &amp; Rules» OnlyMyEnglish">
            <a:extLst>
              <a:ext uri="{FF2B5EF4-FFF2-40B4-BE49-F238E27FC236}">
                <a16:creationId xmlns:a16="http://schemas.microsoft.com/office/drawing/2014/main" id="{6758552A-13C4-A276-03B3-213DAB7F4AE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5846"/>
          <a:stretch/>
        </p:blipFill>
        <p:spPr bwMode="auto">
          <a:xfrm>
            <a:off x="678873" y="737755"/>
            <a:ext cx="11014363" cy="567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930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1F839-EE02-104A-F25A-71078A4A81D5}"/>
              </a:ext>
            </a:extLst>
          </p:cNvPr>
          <p:cNvSpPr>
            <a:spLocks noGrp="1"/>
          </p:cNvSpPr>
          <p:nvPr>
            <p:ph type="title"/>
          </p:nvPr>
        </p:nvSpPr>
        <p:spPr>
          <a:xfrm>
            <a:off x="838200" y="63699"/>
            <a:ext cx="10515600" cy="752923"/>
          </a:xfrm>
        </p:spPr>
        <p:txBody>
          <a:bodyPr>
            <a:normAutofit/>
          </a:bodyPr>
          <a:lstStyle/>
          <a:p>
            <a:r>
              <a:rPr lang="en-IN" dirty="0"/>
              <a:t>PRESENT PERFECT </a:t>
            </a:r>
          </a:p>
        </p:txBody>
      </p:sp>
      <p:pic>
        <p:nvPicPr>
          <p:cNvPr id="4098" name="Picture 2" descr="Present Perfect Tense in English Woodward English">
            <a:extLst>
              <a:ext uri="{FF2B5EF4-FFF2-40B4-BE49-F238E27FC236}">
                <a16:creationId xmlns:a16="http://schemas.microsoft.com/office/drawing/2014/main" id="{51F601C1-C990-E932-ED5E-6599CB781B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084"/>
          <a:stretch/>
        </p:blipFill>
        <p:spPr bwMode="auto">
          <a:xfrm>
            <a:off x="955963" y="816622"/>
            <a:ext cx="10515599" cy="5293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418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s 14337"/>
          <p:cNvSpPr/>
          <p:nvPr/>
        </p:nvSpPr>
        <p:spPr>
          <a:xfrm>
            <a:off x="1676400" y="76200"/>
            <a:ext cx="8839200" cy="762000"/>
          </a:xfrm>
          <a:prstGeom prst="rect">
            <a:avLst/>
          </a:prstGeom>
          <a:noFill/>
          <a:ln w="9525">
            <a:noFill/>
          </a:ln>
        </p:spPr>
        <p:txBody>
          <a:bodyPr anchor="b" anchorCtr="0">
            <a:spAutoFit/>
          </a:bodyPr>
          <a:lstStyle/>
          <a:p>
            <a:pPr algn="ctr"/>
            <a:r>
              <a:rPr sz="4400" b="1" u="sng">
                <a:solidFill>
                  <a:schemeClr val="tx2"/>
                </a:solidFill>
                <a:effectLst>
                  <a:outerShdw blurRad="38100" dist="38100" dir="2700000">
                    <a:srgbClr val="C0C0C0"/>
                  </a:outerShdw>
                </a:effectLst>
                <a:latin typeface="Verdana" panose="020B0604030504040204" pitchFamily="34" charset="0"/>
              </a:rPr>
              <a:t>The Present Perfect</a:t>
            </a:r>
          </a:p>
        </p:txBody>
      </p:sp>
      <p:sp>
        <p:nvSpPr>
          <p:cNvPr id="14339" name="Action Button: Back or Previous 14338">
            <a:hlinkClick r:id="" action="ppaction://hlinkshowjump?jump=previousslide">
              <a:snd r:embed="rId2" name="type.wav"/>
            </a:hlinkClick>
          </p:cNvPr>
          <p:cNvSpPr/>
          <p:nvPr/>
        </p:nvSpPr>
        <p:spPr>
          <a:xfrm>
            <a:off x="1828800" y="6172200"/>
            <a:ext cx="914400" cy="457200"/>
          </a:xfrm>
          <a:prstGeom prst="actionButtonBackPrevious">
            <a:avLst/>
          </a:prstGeom>
          <a:solidFill>
            <a:schemeClr val="hlink"/>
          </a:solidFill>
          <a:ln w="9525" cap="flat" cmpd="sng">
            <a:solidFill>
              <a:schemeClr val="tx1"/>
            </a:solidFill>
            <a:prstDash val="solid"/>
            <a:miter/>
            <a:headEnd type="none" w="med" len="med"/>
            <a:tailEnd type="none" w="med" len="med"/>
          </a:ln>
        </p:spPr>
        <p:txBody>
          <a:bodyPr/>
          <a:lstStyle/>
          <a:p>
            <a:endParaRPr lang="en-US"/>
          </a:p>
        </p:txBody>
      </p:sp>
      <p:sp>
        <p:nvSpPr>
          <p:cNvPr id="14340" name="Action Button: Forward or Next 14339">
            <a:hlinkClick r:id="" action="ppaction://hlinkshowjump?jump=nextslide">
              <a:snd r:embed="rId2" name="type.wav"/>
            </a:hlinkClick>
          </p:cNvPr>
          <p:cNvSpPr/>
          <p:nvPr/>
        </p:nvSpPr>
        <p:spPr>
          <a:xfrm>
            <a:off x="9448800" y="6172200"/>
            <a:ext cx="914400" cy="457200"/>
          </a:xfrm>
          <a:prstGeom prst="actionButtonForwardNext">
            <a:avLst/>
          </a:prstGeom>
          <a:solidFill>
            <a:schemeClr val="hlink"/>
          </a:solidFill>
          <a:ln w="9525" cap="flat" cmpd="sng">
            <a:solidFill>
              <a:schemeClr val="tx1"/>
            </a:solidFill>
            <a:prstDash val="solid"/>
            <a:miter/>
            <a:headEnd type="none" w="med" len="med"/>
            <a:tailEnd type="none" w="med" len="med"/>
          </a:ln>
        </p:spPr>
        <p:txBody>
          <a:bodyPr/>
          <a:lstStyle/>
          <a:p>
            <a:endParaRPr lang="en-US"/>
          </a:p>
        </p:txBody>
      </p:sp>
      <p:sp>
        <p:nvSpPr>
          <p:cNvPr id="14341" name="Rectangles 14340"/>
          <p:cNvSpPr/>
          <p:nvPr/>
        </p:nvSpPr>
        <p:spPr>
          <a:xfrm>
            <a:off x="1676400" y="914400"/>
            <a:ext cx="8686800" cy="1600200"/>
          </a:xfrm>
          <a:prstGeom prst="rect">
            <a:avLst/>
          </a:prstGeom>
          <a:noFill/>
          <a:ln w="9525">
            <a:noFill/>
          </a:ln>
        </p:spPr>
        <p:txBody>
          <a:bodyPr/>
          <a:lstStyle/>
          <a:p>
            <a:pPr marL="342900" indent="-342900">
              <a:spcBef>
                <a:spcPct val="20000"/>
              </a:spcBef>
              <a:buClr>
                <a:schemeClr val="folHlink"/>
              </a:buClr>
              <a:buSzPct val="75000"/>
              <a:buFont typeface="Wingdings" panose="05000000000000000000" pitchFamily="2" charset="2"/>
            </a:pPr>
            <a:r>
              <a:rPr sz="2000">
                <a:solidFill>
                  <a:schemeClr val="hlink"/>
                </a:solidFill>
                <a:latin typeface="Verdana" panose="020B0604030504040204" pitchFamily="34" charset="0"/>
              </a:rPr>
              <a:t>    	</a:t>
            </a:r>
            <a:r>
              <a:rPr b="1">
                <a:solidFill>
                  <a:schemeClr val="folHlink"/>
                </a:solidFill>
                <a:latin typeface="Verdana" panose="020B0604030504040204" pitchFamily="34" charset="0"/>
              </a:rPr>
              <a:t>The present perfect is used to talk about an event that began in the past and continues up to the present.</a:t>
            </a:r>
          </a:p>
        </p:txBody>
      </p:sp>
      <p:sp>
        <p:nvSpPr>
          <p:cNvPr id="14342" name="Rectangles 14341"/>
          <p:cNvSpPr/>
          <p:nvPr/>
        </p:nvSpPr>
        <p:spPr>
          <a:xfrm>
            <a:off x="1828800" y="4495800"/>
            <a:ext cx="9144000" cy="914400"/>
          </a:xfrm>
          <a:prstGeom prst="rect">
            <a:avLst/>
          </a:prstGeom>
          <a:noFill/>
          <a:ln w="9525">
            <a:noFill/>
          </a:ln>
        </p:spPr>
        <p:txBody>
          <a:bodyPr/>
          <a:lstStyle/>
          <a:p>
            <a:pPr marL="342900" indent="-342900" algn="ctr">
              <a:spcBef>
                <a:spcPct val="20000"/>
              </a:spcBef>
              <a:buClr>
                <a:schemeClr val="folHlink"/>
              </a:buClr>
              <a:buSzPct val="75000"/>
              <a:buFont typeface="Wingdings" panose="05000000000000000000" pitchFamily="2" charset="2"/>
            </a:pPr>
            <a:r>
              <a:rPr b="1">
                <a:solidFill>
                  <a:schemeClr val="hlink"/>
                </a:solidFill>
                <a:latin typeface="Verdana" panose="020B0604030504040204" pitchFamily="34" charset="0"/>
              </a:rPr>
              <a:t>He </a:t>
            </a:r>
            <a:r>
              <a:rPr b="1" u="sng">
                <a:solidFill>
                  <a:schemeClr val="folHlink"/>
                </a:solidFill>
                <a:latin typeface="Verdana" panose="020B0604030504040204" pitchFamily="34" charset="0"/>
              </a:rPr>
              <a:t>has lived</a:t>
            </a:r>
            <a:r>
              <a:rPr b="1">
                <a:solidFill>
                  <a:schemeClr val="hlink"/>
                </a:solidFill>
                <a:latin typeface="Verdana" panose="020B0604030504040204" pitchFamily="34" charset="0"/>
              </a:rPr>
              <a:t> in Modesto for two years.  </a:t>
            </a:r>
          </a:p>
          <a:p>
            <a:pPr marL="342900" indent="-342900">
              <a:spcBef>
                <a:spcPct val="20000"/>
              </a:spcBef>
              <a:buClr>
                <a:schemeClr val="folHlink"/>
              </a:buClr>
              <a:buSzPct val="75000"/>
              <a:buFont typeface="Wingdings" panose="05000000000000000000" pitchFamily="2" charset="2"/>
            </a:pPr>
            <a:r>
              <a:rPr>
                <a:solidFill>
                  <a:schemeClr val="hlink"/>
                </a:solidFill>
                <a:latin typeface="Verdana" panose="020B0604030504040204" pitchFamily="34" charset="0"/>
              </a:rPr>
              <a:t>(He began living in Modesto two years ago and he still lives there.)</a:t>
            </a:r>
          </a:p>
        </p:txBody>
      </p:sp>
      <p:grpSp>
        <p:nvGrpSpPr>
          <p:cNvPr id="14343" name="Group 14342"/>
          <p:cNvGrpSpPr/>
          <p:nvPr/>
        </p:nvGrpSpPr>
        <p:grpSpPr>
          <a:xfrm>
            <a:off x="1905000" y="2133600"/>
            <a:ext cx="8077200" cy="1905000"/>
            <a:chOff x="288" y="1824"/>
            <a:chExt cx="5088" cy="1344"/>
          </a:xfrm>
        </p:grpSpPr>
        <p:sp>
          <p:nvSpPr>
            <p:cNvPr id="14344" name="Straight Connector 14343"/>
            <p:cNvSpPr/>
            <p:nvPr/>
          </p:nvSpPr>
          <p:spPr>
            <a:xfrm>
              <a:off x="288" y="2592"/>
              <a:ext cx="5088" cy="0"/>
            </a:xfrm>
            <a:prstGeom prst="line">
              <a:avLst/>
            </a:prstGeom>
            <a:ln w="57150" cap="flat" cmpd="sng">
              <a:solidFill>
                <a:schemeClr val="tx1"/>
              </a:solidFill>
              <a:prstDash val="solid"/>
              <a:miter/>
              <a:headEnd type="none" w="med" len="med"/>
              <a:tailEnd type="none" w="med" len="med"/>
            </a:ln>
          </p:spPr>
        </p:sp>
        <p:sp>
          <p:nvSpPr>
            <p:cNvPr id="14345" name="Straight Connector 14344"/>
            <p:cNvSpPr/>
            <p:nvPr/>
          </p:nvSpPr>
          <p:spPr>
            <a:xfrm>
              <a:off x="2832" y="1824"/>
              <a:ext cx="0" cy="1344"/>
            </a:xfrm>
            <a:prstGeom prst="line">
              <a:avLst/>
            </a:prstGeom>
            <a:ln w="57150" cap="flat" cmpd="sng">
              <a:solidFill>
                <a:schemeClr val="tx1"/>
              </a:solidFill>
              <a:prstDash val="solid"/>
              <a:miter/>
              <a:headEnd type="none" w="med" len="med"/>
              <a:tailEnd type="none" w="med" len="med"/>
            </a:ln>
          </p:spPr>
        </p:sp>
      </p:grpSp>
      <p:grpSp>
        <p:nvGrpSpPr>
          <p:cNvPr id="14346" name="Group 14345"/>
          <p:cNvGrpSpPr/>
          <p:nvPr/>
        </p:nvGrpSpPr>
        <p:grpSpPr>
          <a:xfrm>
            <a:off x="3200400" y="2895600"/>
            <a:ext cx="533400" cy="685800"/>
            <a:chOff x="768" y="2592"/>
            <a:chExt cx="336" cy="432"/>
          </a:xfrm>
        </p:grpSpPr>
        <p:sp>
          <p:nvSpPr>
            <p:cNvPr id="14347" name="Straight Connector 14346"/>
            <p:cNvSpPr/>
            <p:nvPr/>
          </p:nvSpPr>
          <p:spPr>
            <a:xfrm>
              <a:off x="768" y="2592"/>
              <a:ext cx="336" cy="384"/>
            </a:xfrm>
            <a:prstGeom prst="line">
              <a:avLst/>
            </a:prstGeom>
            <a:ln w="57150" cap="flat" cmpd="sng">
              <a:solidFill>
                <a:schemeClr val="folHlink"/>
              </a:solidFill>
              <a:prstDash val="solid"/>
              <a:miter/>
              <a:headEnd type="none" w="med" len="med"/>
              <a:tailEnd type="none" w="med" len="med"/>
            </a:ln>
          </p:spPr>
        </p:sp>
        <p:sp>
          <p:nvSpPr>
            <p:cNvPr id="14348" name="Straight Connector 14347"/>
            <p:cNvSpPr/>
            <p:nvPr/>
          </p:nvSpPr>
          <p:spPr>
            <a:xfrm flipH="1">
              <a:off x="768" y="2592"/>
              <a:ext cx="336" cy="432"/>
            </a:xfrm>
            <a:prstGeom prst="line">
              <a:avLst/>
            </a:prstGeom>
            <a:ln w="57150" cap="flat" cmpd="sng">
              <a:solidFill>
                <a:schemeClr val="folHlink"/>
              </a:solidFill>
              <a:prstDash val="solid"/>
              <a:miter/>
              <a:headEnd type="none" w="med" len="med"/>
              <a:tailEnd type="none" w="med" len="med"/>
            </a:ln>
          </p:spPr>
        </p:sp>
      </p:grpSp>
      <p:grpSp>
        <p:nvGrpSpPr>
          <p:cNvPr id="14351" name="Group 14350"/>
          <p:cNvGrpSpPr/>
          <p:nvPr/>
        </p:nvGrpSpPr>
        <p:grpSpPr>
          <a:xfrm>
            <a:off x="5638800" y="2895600"/>
            <a:ext cx="533400" cy="685800"/>
            <a:chOff x="768" y="2592"/>
            <a:chExt cx="336" cy="432"/>
          </a:xfrm>
        </p:grpSpPr>
        <p:sp>
          <p:nvSpPr>
            <p:cNvPr id="14352" name="Straight Connector 14351"/>
            <p:cNvSpPr/>
            <p:nvPr/>
          </p:nvSpPr>
          <p:spPr>
            <a:xfrm>
              <a:off x="768" y="2592"/>
              <a:ext cx="336" cy="384"/>
            </a:xfrm>
            <a:prstGeom prst="line">
              <a:avLst/>
            </a:prstGeom>
            <a:ln w="57150" cap="flat" cmpd="sng">
              <a:solidFill>
                <a:schemeClr val="folHlink"/>
              </a:solidFill>
              <a:prstDash val="solid"/>
              <a:miter/>
              <a:headEnd type="none" w="med" len="med"/>
              <a:tailEnd type="none" w="med" len="med"/>
            </a:ln>
          </p:spPr>
        </p:sp>
        <p:sp>
          <p:nvSpPr>
            <p:cNvPr id="14353" name="Straight Connector 14352"/>
            <p:cNvSpPr/>
            <p:nvPr/>
          </p:nvSpPr>
          <p:spPr>
            <a:xfrm flipH="1">
              <a:off x="768" y="2592"/>
              <a:ext cx="336" cy="432"/>
            </a:xfrm>
            <a:prstGeom prst="line">
              <a:avLst/>
            </a:prstGeom>
            <a:ln w="57150" cap="flat" cmpd="sng">
              <a:solidFill>
                <a:schemeClr val="folHlink"/>
              </a:solidFill>
              <a:prstDash val="solid"/>
              <a:miter/>
              <a:headEnd type="none" w="med" len="med"/>
              <a:tailEnd type="none" w="med" len="med"/>
            </a:ln>
          </p:spPr>
        </p:sp>
      </p:grpSp>
      <p:grpSp>
        <p:nvGrpSpPr>
          <p:cNvPr id="14360" name="Group 14359"/>
          <p:cNvGrpSpPr/>
          <p:nvPr/>
        </p:nvGrpSpPr>
        <p:grpSpPr>
          <a:xfrm>
            <a:off x="3962400" y="2895600"/>
            <a:ext cx="533400" cy="685800"/>
            <a:chOff x="768" y="2592"/>
            <a:chExt cx="336" cy="432"/>
          </a:xfrm>
        </p:grpSpPr>
        <p:sp>
          <p:nvSpPr>
            <p:cNvPr id="14361" name="Straight Connector 14360"/>
            <p:cNvSpPr/>
            <p:nvPr/>
          </p:nvSpPr>
          <p:spPr>
            <a:xfrm>
              <a:off x="768" y="2592"/>
              <a:ext cx="336" cy="384"/>
            </a:xfrm>
            <a:prstGeom prst="line">
              <a:avLst/>
            </a:prstGeom>
            <a:ln w="57150" cap="flat" cmpd="sng">
              <a:solidFill>
                <a:schemeClr val="folHlink"/>
              </a:solidFill>
              <a:prstDash val="solid"/>
              <a:miter/>
              <a:headEnd type="none" w="med" len="med"/>
              <a:tailEnd type="none" w="med" len="med"/>
            </a:ln>
          </p:spPr>
        </p:sp>
        <p:sp>
          <p:nvSpPr>
            <p:cNvPr id="14362" name="Straight Connector 14361"/>
            <p:cNvSpPr/>
            <p:nvPr/>
          </p:nvSpPr>
          <p:spPr>
            <a:xfrm flipH="1">
              <a:off x="768" y="2592"/>
              <a:ext cx="336" cy="432"/>
            </a:xfrm>
            <a:prstGeom prst="line">
              <a:avLst/>
            </a:prstGeom>
            <a:ln w="57150" cap="flat" cmpd="sng">
              <a:solidFill>
                <a:schemeClr val="folHlink"/>
              </a:solidFill>
              <a:prstDash val="solid"/>
              <a:miter/>
              <a:headEnd type="none" w="med" len="med"/>
              <a:tailEnd type="none" w="med" len="med"/>
            </a:ln>
          </p:spPr>
        </p:sp>
      </p:grpSp>
      <p:grpSp>
        <p:nvGrpSpPr>
          <p:cNvPr id="14363" name="Group 14362"/>
          <p:cNvGrpSpPr/>
          <p:nvPr/>
        </p:nvGrpSpPr>
        <p:grpSpPr>
          <a:xfrm>
            <a:off x="4800600" y="2895600"/>
            <a:ext cx="533400" cy="685800"/>
            <a:chOff x="768" y="2592"/>
            <a:chExt cx="336" cy="432"/>
          </a:xfrm>
        </p:grpSpPr>
        <p:sp>
          <p:nvSpPr>
            <p:cNvPr id="14364" name="Straight Connector 14363"/>
            <p:cNvSpPr/>
            <p:nvPr/>
          </p:nvSpPr>
          <p:spPr>
            <a:xfrm>
              <a:off x="768" y="2592"/>
              <a:ext cx="336" cy="384"/>
            </a:xfrm>
            <a:prstGeom prst="line">
              <a:avLst/>
            </a:prstGeom>
            <a:ln w="57150" cap="flat" cmpd="sng">
              <a:solidFill>
                <a:schemeClr val="folHlink"/>
              </a:solidFill>
              <a:prstDash val="solid"/>
              <a:miter/>
              <a:headEnd type="none" w="med" len="med"/>
              <a:tailEnd type="none" w="med" len="med"/>
            </a:ln>
          </p:spPr>
        </p:sp>
        <p:sp>
          <p:nvSpPr>
            <p:cNvPr id="14365" name="Straight Connector 14364"/>
            <p:cNvSpPr/>
            <p:nvPr/>
          </p:nvSpPr>
          <p:spPr>
            <a:xfrm flipH="1">
              <a:off x="768" y="2592"/>
              <a:ext cx="336" cy="432"/>
            </a:xfrm>
            <a:prstGeom prst="line">
              <a:avLst/>
            </a:prstGeom>
            <a:ln w="57150" cap="flat" cmpd="sng">
              <a:solidFill>
                <a:schemeClr val="folHlink"/>
              </a:solidFill>
              <a:prstDash val="solid"/>
              <a:miter/>
              <a:headEnd type="none" w="med" len="med"/>
              <a:tailEnd type="none" w="med" len="med"/>
            </a:ln>
          </p:spPr>
        </p:sp>
      </p:grpSp>
    </p:spTree>
  </p:cSld>
  <p:clrMapOvr>
    <a:masterClrMapping/>
  </p:clrMapOvr>
  <p:transition advClick="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4341"/>
                                        </p:tgtEl>
                                        <p:attrNameLst>
                                          <p:attrName>style.visibility</p:attrName>
                                        </p:attrNameLst>
                                      </p:cBhvr>
                                      <p:to>
                                        <p:strVal val="visible"/>
                                      </p:to>
                                    </p:set>
                                    <p:anim calcmode="lin" valueType="num">
                                      <p:cBhvr>
                                        <p:cTn id="7" dur="500" fill="hold"/>
                                        <p:tgtEl>
                                          <p:spTgt spid="14341"/>
                                        </p:tgtEl>
                                        <p:attrNameLst>
                                          <p:attrName>ppt_w</p:attrName>
                                        </p:attrNameLst>
                                      </p:cBhvr>
                                      <p:tavLst>
                                        <p:tav tm="0">
                                          <p:val>
                                            <p:fltVal val="0"/>
                                          </p:val>
                                        </p:tav>
                                        <p:tav tm="100000">
                                          <p:val>
                                            <p:strVal val="#ppt_w"/>
                                          </p:val>
                                        </p:tav>
                                      </p:tavLst>
                                    </p:anim>
                                    <p:anim calcmode="lin" valueType="num">
                                      <p:cBhvr>
                                        <p:cTn id="8" dur="500" fill="hold"/>
                                        <p:tgtEl>
                                          <p:spTgt spid="14341"/>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5000"/>
                                  </p:stCondLst>
                                  <p:childTnLst>
                                    <p:set>
                                      <p:cBhvr>
                                        <p:cTn id="11" dur="1" fill="hold">
                                          <p:stCondLst>
                                            <p:cond delay="0"/>
                                          </p:stCondLst>
                                        </p:cTn>
                                        <p:tgtEl>
                                          <p:spTgt spid="14342"/>
                                        </p:tgtEl>
                                        <p:attrNameLst>
                                          <p:attrName>style.visibility</p:attrName>
                                        </p:attrNameLst>
                                      </p:cBhvr>
                                      <p:to>
                                        <p:strVal val="visible"/>
                                      </p:to>
                                    </p:set>
                                    <p:anim calcmode="lin" valueType="num">
                                      <p:cBhvr>
                                        <p:cTn id="12" dur="500" fill="hold"/>
                                        <p:tgtEl>
                                          <p:spTgt spid="14342"/>
                                        </p:tgtEl>
                                        <p:attrNameLst>
                                          <p:attrName>ppt_w</p:attrName>
                                        </p:attrNameLst>
                                      </p:cBhvr>
                                      <p:tavLst>
                                        <p:tav tm="0">
                                          <p:val>
                                            <p:fltVal val="0"/>
                                          </p:val>
                                        </p:tav>
                                        <p:tav tm="100000">
                                          <p:val>
                                            <p:strVal val="#ppt_w"/>
                                          </p:val>
                                        </p:tav>
                                      </p:tavLst>
                                    </p:anim>
                                    <p:anim calcmode="lin" valueType="num">
                                      <p:cBhvr>
                                        <p:cTn id="13" dur="500" fill="hold"/>
                                        <p:tgtEl>
                                          <p:spTgt spid="14342"/>
                                        </p:tgtEl>
                                        <p:attrNameLst>
                                          <p:attrName>ppt_h</p:attrName>
                                        </p:attrNameLst>
                                      </p:cBhvr>
                                      <p:tavLst>
                                        <p:tav tm="0">
                                          <p:val>
                                            <p:fltVal val="0"/>
                                          </p:val>
                                        </p:tav>
                                        <p:tav tm="100000">
                                          <p:val>
                                            <p:strVal val="#ppt_h"/>
                                          </p:val>
                                        </p:tav>
                                      </p:tavLst>
                                    </p:anim>
                                  </p:childTnLst>
                                </p:cTn>
                              </p:par>
                            </p:childTnLst>
                          </p:cTn>
                        </p:par>
                        <p:par>
                          <p:cTn id="14" fill="hold">
                            <p:stCondLst>
                              <p:cond delay="6000"/>
                            </p:stCondLst>
                            <p:childTnLst>
                              <p:par>
                                <p:cTn id="15" presetID="9" presetClass="entr" presetSubtype="0" fill="hold" nodeType="afterEffect">
                                  <p:stCondLst>
                                    <p:cond delay="1000"/>
                                  </p:stCondLst>
                                  <p:childTnLst>
                                    <p:set>
                                      <p:cBhvr>
                                        <p:cTn id="16" dur="1" fill="hold">
                                          <p:stCondLst>
                                            <p:cond delay="0"/>
                                          </p:stCondLst>
                                        </p:cTn>
                                        <p:tgtEl>
                                          <p:spTgt spid="14343"/>
                                        </p:tgtEl>
                                        <p:attrNameLst>
                                          <p:attrName>style.visibility</p:attrName>
                                        </p:attrNameLst>
                                      </p:cBhvr>
                                      <p:to>
                                        <p:strVal val="visible"/>
                                      </p:to>
                                    </p:set>
                                    <p:animEffect transition="in" filter="dissolve">
                                      <p:cBhvr>
                                        <p:cTn id="17" dur="500"/>
                                        <p:tgtEl>
                                          <p:spTgt spid="14343"/>
                                        </p:tgtEl>
                                      </p:cBhvr>
                                    </p:animEffect>
                                  </p:childTnLst>
                                </p:cTn>
                              </p:par>
                            </p:childTnLst>
                          </p:cTn>
                        </p:par>
                        <p:par>
                          <p:cTn id="18" fill="hold">
                            <p:stCondLst>
                              <p:cond delay="7500"/>
                            </p:stCondLst>
                            <p:childTnLst>
                              <p:par>
                                <p:cTn id="19" presetID="3" presetClass="entr" presetSubtype="10" fill="hold" nodeType="afterEffect">
                                  <p:stCondLst>
                                    <p:cond delay="1000"/>
                                  </p:stCondLst>
                                  <p:childTnLst>
                                    <p:set>
                                      <p:cBhvr>
                                        <p:cTn id="20" dur="1" fill="hold">
                                          <p:stCondLst>
                                            <p:cond delay="0"/>
                                          </p:stCondLst>
                                        </p:cTn>
                                        <p:tgtEl>
                                          <p:spTgt spid="14346"/>
                                        </p:tgtEl>
                                        <p:attrNameLst>
                                          <p:attrName>style.visibility</p:attrName>
                                        </p:attrNameLst>
                                      </p:cBhvr>
                                      <p:to>
                                        <p:strVal val="visible"/>
                                      </p:to>
                                    </p:set>
                                    <p:animEffect transition="in" filter="blinds(horizontal)">
                                      <p:cBhvr>
                                        <p:cTn id="21" dur="500"/>
                                        <p:tgtEl>
                                          <p:spTgt spid="14346"/>
                                        </p:tgtEl>
                                      </p:cBhvr>
                                    </p:animEffect>
                                  </p:childTnLst>
                                </p:cTn>
                              </p:par>
                            </p:childTnLst>
                          </p:cTn>
                        </p:par>
                        <p:par>
                          <p:cTn id="22" fill="hold">
                            <p:stCondLst>
                              <p:cond delay="9000"/>
                            </p:stCondLst>
                            <p:childTnLst>
                              <p:par>
                                <p:cTn id="23" presetID="3" presetClass="entr" presetSubtype="10" fill="hold" nodeType="afterEffect">
                                  <p:stCondLst>
                                    <p:cond delay="1000"/>
                                  </p:stCondLst>
                                  <p:childTnLst>
                                    <p:set>
                                      <p:cBhvr>
                                        <p:cTn id="24" dur="1" fill="hold">
                                          <p:stCondLst>
                                            <p:cond delay="0"/>
                                          </p:stCondLst>
                                        </p:cTn>
                                        <p:tgtEl>
                                          <p:spTgt spid="14360"/>
                                        </p:tgtEl>
                                        <p:attrNameLst>
                                          <p:attrName>style.visibility</p:attrName>
                                        </p:attrNameLst>
                                      </p:cBhvr>
                                      <p:to>
                                        <p:strVal val="visible"/>
                                      </p:to>
                                    </p:set>
                                    <p:animEffect transition="in" filter="blinds(horizontal)">
                                      <p:cBhvr>
                                        <p:cTn id="25" dur="500"/>
                                        <p:tgtEl>
                                          <p:spTgt spid="14360"/>
                                        </p:tgtEl>
                                      </p:cBhvr>
                                    </p:animEffect>
                                  </p:childTnLst>
                                </p:cTn>
                              </p:par>
                            </p:childTnLst>
                          </p:cTn>
                        </p:par>
                        <p:par>
                          <p:cTn id="26" fill="hold">
                            <p:stCondLst>
                              <p:cond delay="10500"/>
                            </p:stCondLst>
                            <p:childTnLst>
                              <p:par>
                                <p:cTn id="27" presetID="3" presetClass="entr" presetSubtype="10" fill="hold" nodeType="afterEffect">
                                  <p:stCondLst>
                                    <p:cond delay="1000"/>
                                  </p:stCondLst>
                                  <p:childTnLst>
                                    <p:set>
                                      <p:cBhvr>
                                        <p:cTn id="28" dur="1" fill="hold">
                                          <p:stCondLst>
                                            <p:cond delay="0"/>
                                          </p:stCondLst>
                                        </p:cTn>
                                        <p:tgtEl>
                                          <p:spTgt spid="14363"/>
                                        </p:tgtEl>
                                        <p:attrNameLst>
                                          <p:attrName>style.visibility</p:attrName>
                                        </p:attrNameLst>
                                      </p:cBhvr>
                                      <p:to>
                                        <p:strVal val="visible"/>
                                      </p:to>
                                    </p:set>
                                    <p:animEffect transition="in" filter="blinds(horizontal)">
                                      <p:cBhvr>
                                        <p:cTn id="29" dur="500"/>
                                        <p:tgtEl>
                                          <p:spTgt spid="14363"/>
                                        </p:tgtEl>
                                      </p:cBhvr>
                                    </p:animEffect>
                                  </p:childTnLst>
                                </p:cTn>
                              </p:par>
                            </p:childTnLst>
                          </p:cTn>
                        </p:par>
                        <p:par>
                          <p:cTn id="30" fill="hold">
                            <p:stCondLst>
                              <p:cond delay="12000"/>
                            </p:stCondLst>
                            <p:childTnLst>
                              <p:par>
                                <p:cTn id="31" presetID="3" presetClass="entr" presetSubtype="10" fill="hold" nodeType="afterEffect">
                                  <p:stCondLst>
                                    <p:cond delay="1000"/>
                                  </p:stCondLst>
                                  <p:childTnLst>
                                    <p:set>
                                      <p:cBhvr>
                                        <p:cTn id="32" dur="1" fill="hold">
                                          <p:stCondLst>
                                            <p:cond delay="0"/>
                                          </p:stCondLst>
                                        </p:cTn>
                                        <p:tgtEl>
                                          <p:spTgt spid="14351"/>
                                        </p:tgtEl>
                                        <p:attrNameLst>
                                          <p:attrName>style.visibility</p:attrName>
                                        </p:attrNameLst>
                                      </p:cBhvr>
                                      <p:to>
                                        <p:strVal val="visible"/>
                                      </p:to>
                                    </p:set>
                                    <p:animEffect transition="in" filter="blinds(horizontal)">
                                      <p:cBhvr>
                                        <p:cTn id="33" dur="500"/>
                                        <p:tgtEl>
                                          <p:spTgt spid="14351"/>
                                        </p:tgtEl>
                                      </p:cBhvr>
                                    </p:animEffect>
                                  </p:childTnLst>
                                </p:cTn>
                              </p:par>
                            </p:childTnLst>
                          </p:cTn>
                        </p:par>
                        <p:par>
                          <p:cTn id="34" fill="hold">
                            <p:stCondLst>
                              <p:cond delay="13500"/>
                            </p:stCondLst>
                            <p:childTnLst>
                              <p:par>
                                <p:cTn id="35" presetID="9" presetClass="entr" presetSubtype="0" fill="hold" nodeType="afterEffect">
                                  <p:stCondLst>
                                    <p:cond delay="1000"/>
                                  </p:stCondLst>
                                  <p:childTnLst>
                                    <p:set>
                                      <p:cBhvr>
                                        <p:cTn id="36" dur="1" fill="hold">
                                          <p:stCondLst>
                                            <p:cond delay="0"/>
                                          </p:stCondLst>
                                        </p:cTn>
                                        <p:tgtEl>
                                          <p:spTgt spid="14340"/>
                                        </p:tgtEl>
                                        <p:attrNameLst>
                                          <p:attrName>style.visibility</p:attrName>
                                        </p:attrNameLst>
                                      </p:cBhvr>
                                      <p:to>
                                        <p:strVal val="visible"/>
                                      </p:to>
                                    </p:set>
                                    <p:animEffect transition="in" filter="dissolve">
                                      <p:cBhvr>
                                        <p:cTn id="37" dur="500"/>
                                        <p:tgtEl>
                                          <p:spTgt spid="1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P spid="1434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s 15361"/>
          <p:cNvSpPr/>
          <p:nvPr/>
        </p:nvSpPr>
        <p:spPr>
          <a:xfrm>
            <a:off x="1676400" y="76200"/>
            <a:ext cx="8839200" cy="762000"/>
          </a:xfrm>
          <a:prstGeom prst="rect">
            <a:avLst/>
          </a:prstGeom>
          <a:noFill/>
          <a:ln w="9525">
            <a:noFill/>
          </a:ln>
        </p:spPr>
        <p:txBody>
          <a:bodyPr anchor="b" anchorCtr="0">
            <a:spAutoFit/>
          </a:bodyPr>
          <a:lstStyle/>
          <a:p>
            <a:pPr algn="ctr"/>
            <a:r>
              <a:rPr sz="4400" b="1" u="sng" dirty="0">
                <a:solidFill>
                  <a:schemeClr val="tx2"/>
                </a:solidFill>
                <a:effectLst>
                  <a:outerShdw blurRad="38100" dist="38100" dir="2700000">
                    <a:srgbClr val="C0C0C0"/>
                  </a:outerShdw>
                </a:effectLst>
                <a:latin typeface="Verdana" panose="020B0604030504040204" pitchFamily="34" charset="0"/>
              </a:rPr>
              <a:t>The Present Perfect</a:t>
            </a:r>
          </a:p>
        </p:txBody>
      </p:sp>
      <p:sp>
        <p:nvSpPr>
          <p:cNvPr id="15363" name="Action Button: Back or Previous 15362">
            <a:hlinkClick r:id="" action="ppaction://hlinkshowjump?jump=previousslide">
              <a:snd r:embed="rId2" name="type.wav"/>
            </a:hlinkClick>
          </p:cNvPr>
          <p:cNvSpPr/>
          <p:nvPr/>
        </p:nvSpPr>
        <p:spPr>
          <a:xfrm>
            <a:off x="1828800" y="6172200"/>
            <a:ext cx="914400" cy="457200"/>
          </a:xfrm>
          <a:prstGeom prst="actionButtonBackPrevious">
            <a:avLst/>
          </a:prstGeom>
          <a:solidFill>
            <a:schemeClr val="hlink"/>
          </a:solidFill>
          <a:ln w="9525" cap="flat" cmpd="sng">
            <a:solidFill>
              <a:schemeClr val="tx1"/>
            </a:solidFill>
            <a:prstDash val="solid"/>
            <a:miter/>
            <a:headEnd type="none" w="med" len="med"/>
            <a:tailEnd type="none" w="med" len="med"/>
          </a:ln>
        </p:spPr>
        <p:txBody>
          <a:bodyPr/>
          <a:lstStyle/>
          <a:p>
            <a:endParaRPr lang="en-US"/>
          </a:p>
        </p:txBody>
      </p:sp>
      <p:sp>
        <p:nvSpPr>
          <p:cNvPr id="15364" name="Action Button: Forward or Next 15363">
            <a:hlinkClick r:id="" action="ppaction://hlinkshowjump?jump=nextslide">
              <a:snd r:embed="rId2" name="type.wav"/>
            </a:hlinkClick>
          </p:cNvPr>
          <p:cNvSpPr/>
          <p:nvPr/>
        </p:nvSpPr>
        <p:spPr>
          <a:xfrm>
            <a:off x="9448800" y="6172200"/>
            <a:ext cx="914400" cy="457200"/>
          </a:xfrm>
          <a:prstGeom prst="actionButtonForwardNext">
            <a:avLst/>
          </a:prstGeom>
          <a:solidFill>
            <a:schemeClr val="hlink"/>
          </a:solidFill>
          <a:ln w="9525" cap="flat" cmpd="sng">
            <a:solidFill>
              <a:schemeClr val="tx1"/>
            </a:solidFill>
            <a:prstDash val="solid"/>
            <a:miter/>
            <a:headEnd type="none" w="med" len="med"/>
            <a:tailEnd type="none" w="med" len="med"/>
          </a:ln>
        </p:spPr>
        <p:txBody>
          <a:bodyPr/>
          <a:lstStyle/>
          <a:p>
            <a:endParaRPr lang="en-US"/>
          </a:p>
        </p:txBody>
      </p:sp>
      <p:sp>
        <p:nvSpPr>
          <p:cNvPr id="15365" name="Rectangles 15364"/>
          <p:cNvSpPr/>
          <p:nvPr/>
        </p:nvSpPr>
        <p:spPr>
          <a:xfrm>
            <a:off x="1676400" y="914400"/>
            <a:ext cx="8686800" cy="1600200"/>
          </a:xfrm>
          <a:prstGeom prst="rect">
            <a:avLst/>
          </a:prstGeom>
          <a:noFill/>
          <a:ln w="9525">
            <a:noFill/>
          </a:ln>
        </p:spPr>
        <p:txBody>
          <a:bodyPr/>
          <a:lstStyle/>
          <a:p>
            <a:pPr marL="342900" indent="-342900">
              <a:spcBef>
                <a:spcPct val="20000"/>
              </a:spcBef>
              <a:buClr>
                <a:schemeClr val="folHlink"/>
              </a:buClr>
              <a:buSzPct val="75000"/>
              <a:buFont typeface="Wingdings" panose="05000000000000000000" pitchFamily="2" charset="2"/>
            </a:pPr>
            <a:r>
              <a:rPr sz="2000">
                <a:solidFill>
                  <a:schemeClr val="hlink"/>
                </a:solidFill>
                <a:latin typeface="Verdana" panose="020B0604030504040204" pitchFamily="34" charset="0"/>
              </a:rPr>
              <a:t>    	</a:t>
            </a:r>
            <a:r>
              <a:rPr b="1">
                <a:solidFill>
                  <a:schemeClr val="folHlink"/>
                </a:solidFill>
                <a:latin typeface="Verdana" panose="020B0604030504040204" pitchFamily="34" charset="0"/>
              </a:rPr>
              <a:t>The present perfect is also used to talk about an event that was completed in the past, but the specific time of the event is not important.</a:t>
            </a:r>
          </a:p>
        </p:txBody>
      </p:sp>
      <p:sp>
        <p:nvSpPr>
          <p:cNvPr id="15366" name="Rectangles 15365"/>
          <p:cNvSpPr/>
          <p:nvPr/>
        </p:nvSpPr>
        <p:spPr>
          <a:xfrm>
            <a:off x="1524000" y="4495800"/>
            <a:ext cx="9144000" cy="914400"/>
          </a:xfrm>
          <a:prstGeom prst="rect">
            <a:avLst/>
          </a:prstGeom>
          <a:noFill/>
          <a:ln w="9525">
            <a:noFill/>
          </a:ln>
        </p:spPr>
        <p:txBody>
          <a:bodyPr/>
          <a:lstStyle/>
          <a:p>
            <a:pPr marL="342900" indent="-342900" algn="ctr">
              <a:spcBef>
                <a:spcPct val="20000"/>
              </a:spcBef>
              <a:buClr>
                <a:schemeClr val="folHlink"/>
              </a:buClr>
              <a:buSzPct val="75000"/>
              <a:buFont typeface="Wingdings" panose="05000000000000000000" pitchFamily="2" charset="2"/>
            </a:pPr>
            <a:r>
              <a:rPr b="1">
                <a:solidFill>
                  <a:schemeClr val="hlink"/>
                </a:solidFill>
                <a:latin typeface="Verdana" panose="020B0604030504040204" pitchFamily="34" charset="0"/>
              </a:rPr>
              <a:t>I </a:t>
            </a:r>
            <a:r>
              <a:rPr b="1" u="sng">
                <a:solidFill>
                  <a:schemeClr val="folHlink"/>
                </a:solidFill>
                <a:latin typeface="Verdana" panose="020B0604030504040204" pitchFamily="34" charset="0"/>
              </a:rPr>
              <a:t>have seen</a:t>
            </a:r>
            <a:r>
              <a:rPr b="1">
                <a:solidFill>
                  <a:schemeClr val="hlink"/>
                </a:solidFill>
                <a:latin typeface="Verdana" panose="020B0604030504040204" pitchFamily="34" charset="0"/>
              </a:rPr>
              <a:t> that movie </a:t>
            </a:r>
            <a:r>
              <a:rPr b="1" u="sng">
                <a:solidFill>
                  <a:schemeClr val="hlink"/>
                </a:solidFill>
                <a:latin typeface="Verdana" panose="020B0604030504040204" pitchFamily="34" charset="0"/>
              </a:rPr>
              <a:t>before</a:t>
            </a:r>
            <a:r>
              <a:rPr b="1">
                <a:solidFill>
                  <a:schemeClr val="hlink"/>
                </a:solidFill>
                <a:latin typeface="Verdana" panose="020B0604030504040204" pitchFamily="34" charset="0"/>
              </a:rPr>
              <a:t>.</a:t>
            </a:r>
          </a:p>
          <a:p>
            <a:pPr marL="342900" indent="-342900" algn="ctr">
              <a:spcBef>
                <a:spcPct val="20000"/>
              </a:spcBef>
              <a:buClr>
                <a:schemeClr val="folHlink"/>
              </a:buClr>
              <a:buSzPct val="75000"/>
              <a:buFont typeface="Wingdings" panose="05000000000000000000" pitchFamily="2" charset="2"/>
            </a:pPr>
            <a:r>
              <a:rPr b="1">
                <a:solidFill>
                  <a:schemeClr val="hlink"/>
                </a:solidFill>
                <a:latin typeface="Verdana" panose="020B0604030504040204" pitchFamily="34" charset="0"/>
              </a:rPr>
              <a:t>He </a:t>
            </a:r>
            <a:r>
              <a:rPr b="1" u="sng">
                <a:solidFill>
                  <a:schemeClr val="folHlink"/>
                </a:solidFill>
                <a:latin typeface="Verdana" panose="020B0604030504040204" pitchFamily="34" charset="0"/>
              </a:rPr>
              <a:t>has</a:t>
            </a:r>
            <a:r>
              <a:rPr b="1">
                <a:solidFill>
                  <a:schemeClr val="hlink"/>
                </a:solidFill>
                <a:latin typeface="Verdana" panose="020B0604030504040204" pitchFamily="34" charset="0"/>
              </a:rPr>
              <a:t> already </a:t>
            </a:r>
            <a:r>
              <a:rPr b="1" u="sng">
                <a:solidFill>
                  <a:schemeClr val="folHlink"/>
                </a:solidFill>
                <a:latin typeface="Verdana" panose="020B0604030504040204" pitchFamily="34" charset="0"/>
              </a:rPr>
              <a:t>visited</a:t>
            </a:r>
            <a:r>
              <a:rPr b="1">
                <a:solidFill>
                  <a:schemeClr val="hlink"/>
                </a:solidFill>
                <a:latin typeface="Verdana" panose="020B0604030504040204" pitchFamily="34" charset="0"/>
              </a:rPr>
              <a:t> Vietnam.</a:t>
            </a:r>
          </a:p>
          <a:p>
            <a:pPr marL="342900" indent="-342900" algn="ctr">
              <a:spcBef>
                <a:spcPct val="20000"/>
              </a:spcBef>
              <a:buClr>
                <a:schemeClr val="folHlink"/>
              </a:buClr>
              <a:buSzPct val="75000"/>
              <a:buFont typeface="Wingdings" panose="05000000000000000000" pitchFamily="2" charset="2"/>
            </a:pPr>
            <a:r>
              <a:rPr>
                <a:solidFill>
                  <a:schemeClr val="hlink"/>
                </a:solidFill>
                <a:latin typeface="Verdana" panose="020B0604030504040204" pitchFamily="34" charset="0"/>
              </a:rPr>
              <a:t>(Specific dates and times are not mentioned.)</a:t>
            </a:r>
          </a:p>
          <a:p>
            <a:pPr marL="342900" indent="-342900">
              <a:spcBef>
                <a:spcPct val="20000"/>
              </a:spcBef>
              <a:buClr>
                <a:schemeClr val="folHlink"/>
              </a:buClr>
              <a:buSzPct val="75000"/>
              <a:buFont typeface="Wingdings" panose="05000000000000000000" pitchFamily="2" charset="2"/>
            </a:pPr>
            <a:endParaRPr>
              <a:solidFill>
                <a:schemeClr val="hlink"/>
              </a:solidFill>
              <a:latin typeface="Verdana" panose="020B0604030504040204" pitchFamily="34" charset="0"/>
            </a:endParaRPr>
          </a:p>
        </p:txBody>
      </p:sp>
      <p:grpSp>
        <p:nvGrpSpPr>
          <p:cNvPr id="15367" name="Group 15366"/>
          <p:cNvGrpSpPr/>
          <p:nvPr/>
        </p:nvGrpSpPr>
        <p:grpSpPr>
          <a:xfrm>
            <a:off x="1905000" y="2438400"/>
            <a:ext cx="8077200" cy="1905000"/>
            <a:chOff x="288" y="1824"/>
            <a:chExt cx="5088" cy="1344"/>
          </a:xfrm>
        </p:grpSpPr>
        <p:sp>
          <p:nvSpPr>
            <p:cNvPr id="15368" name="Straight Connector 15367"/>
            <p:cNvSpPr/>
            <p:nvPr/>
          </p:nvSpPr>
          <p:spPr>
            <a:xfrm>
              <a:off x="288" y="2592"/>
              <a:ext cx="5088" cy="0"/>
            </a:xfrm>
            <a:prstGeom prst="line">
              <a:avLst/>
            </a:prstGeom>
            <a:ln w="57150" cap="flat" cmpd="sng">
              <a:solidFill>
                <a:schemeClr val="tx1"/>
              </a:solidFill>
              <a:prstDash val="solid"/>
              <a:miter/>
              <a:headEnd type="none" w="med" len="med"/>
              <a:tailEnd type="none" w="med" len="med"/>
            </a:ln>
          </p:spPr>
        </p:sp>
        <p:sp>
          <p:nvSpPr>
            <p:cNvPr id="15369" name="Straight Connector 15368"/>
            <p:cNvSpPr/>
            <p:nvPr/>
          </p:nvSpPr>
          <p:spPr>
            <a:xfrm>
              <a:off x="2832" y="1824"/>
              <a:ext cx="0" cy="1344"/>
            </a:xfrm>
            <a:prstGeom prst="line">
              <a:avLst/>
            </a:prstGeom>
            <a:ln w="57150" cap="flat" cmpd="sng">
              <a:solidFill>
                <a:schemeClr val="tx1"/>
              </a:solidFill>
              <a:prstDash val="solid"/>
              <a:miter/>
              <a:headEnd type="none" w="med" len="med"/>
              <a:tailEnd type="none" w="med" len="med"/>
            </a:ln>
          </p:spPr>
        </p:sp>
      </p:grpSp>
      <p:grpSp>
        <p:nvGrpSpPr>
          <p:cNvPr id="15370" name="Group 15369"/>
          <p:cNvGrpSpPr/>
          <p:nvPr/>
        </p:nvGrpSpPr>
        <p:grpSpPr>
          <a:xfrm>
            <a:off x="3200400" y="3200400"/>
            <a:ext cx="533400" cy="685800"/>
            <a:chOff x="768" y="2592"/>
            <a:chExt cx="336" cy="432"/>
          </a:xfrm>
        </p:grpSpPr>
        <p:sp>
          <p:nvSpPr>
            <p:cNvPr id="15371" name="Straight Connector 15370"/>
            <p:cNvSpPr/>
            <p:nvPr/>
          </p:nvSpPr>
          <p:spPr>
            <a:xfrm>
              <a:off x="768" y="2592"/>
              <a:ext cx="336" cy="384"/>
            </a:xfrm>
            <a:prstGeom prst="line">
              <a:avLst/>
            </a:prstGeom>
            <a:ln w="57150" cap="flat" cmpd="sng">
              <a:solidFill>
                <a:schemeClr val="folHlink"/>
              </a:solidFill>
              <a:prstDash val="solid"/>
              <a:miter/>
              <a:headEnd type="none" w="med" len="med"/>
              <a:tailEnd type="none" w="med" len="med"/>
            </a:ln>
          </p:spPr>
        </p:sp>
        <p:sp>
          <p:nvSpPr>
            <p:cNvPr id="15372" name="Straight Connector 15371"/>
            <p:cNvSpPr/>
            <p:nvPr/>
          </p:nvSpPr>
          <p:spPr>
            <a:xfrm flipH="1">
              <a:off x="768" y="2592"/>
              <a:ext cx="336" cy="432"/>
            </a:xfrm>
            <a:prstGeom prst="line">
              <a:avLst/>
            </a:prstGeom>
            <a:ln w="57150" cap="flat" cmpd="sng">
              <a:solidFill>
                <a:schemeClr val="folHlink"/>
              </a:solidFill>
              <a:prstDash val="solid"/>
              <a:miter/>
              <a:headEnd type="none" w="med" len="med"/>
              <a:tailEnd type="none" w="med" len="med"/>
            </a:ln>
          </p:spPr>
        </p:sp>
      </p:grpSp>
    </p:spTree>
  </p:cSld>
  <p:clrMapOvr>
    <a:masterClrMapping/>
  </p:clrMapOvr>
  <p:transition advClick="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5365"/>
                                        </p:tgtEl>
                                        <p:attrNameLst>
                                          <p:attrName>style.visibility</p:attrName>
                                        </p:attrNameLst>
                                      </p:cBhvr>
                                      <p:to>
                                        <p:strVal val="visible"/>
                                      </p:to>
                                    </p:set>
                                    <p:anim calcmode="lin" valueType="num">
                                      <p:cBhvr>
                                        <p:cTn id="7" dur="500" fill="hold"/>
                                        <p:tgtEl>
                                          <p:spTgt spid="15365"/>
                                        </p:tgtEl>
                                        <p:attrNameLst>
                                          <p:attrName>ppt_w</p:attrName>
                                        </p:attrNameLst>
                                      </p:cBhvr>
                                      <p:tavLst>
                                        <p:tav tm="0">
                                          <p:val>
                                            <p:fltVal val="0"/>
                                          </p:val>
                                        </p:tav>
                                        <p:tav tm="100000">
                                          <p:val>
                                            <p:strVal val="#ppt_w"/>
                                          </p:val>
                                        </p:tav>
                                      </p:tavLst>
                                    </p:anim>
                                    <p:anim calcmode="lin" valueType="num">
                                      <p:cBhvr>
                                        <p:cTn id="8" dur="500" fill="hold"/>
                                        <p:tgtEl>
                                          <p:spTgt spid="15365"/>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5000"/>
                                  </p:stCondLst>
                                  <p:childTnLst>
                                    <p:set>
                                      <p:cBhvr>
                                        <p:cTn id="11" dur="1" fill="hold">
                                          <p:stCondLst>
                                            <p:cond delay="0"/>
                                          </p:stCondLst>
                                        </p:cTn>
                                        <p:tgtEl>
                                          <p:spTgt spid="15366"/>
                                        </p:tgtEl>
                                        <p:attrNameLst>
                                          <p:attrName>style.visibility</p:attrName>
                                        </p:attrNameLst>
                                      </p:cBhvr>
                                      <p:to>
                                        <p:strVal val="visible"/>
                                      </p:to>
                                    </p:set>
                                    <p:anim calcmode="lin" valueType="num">
                                      <p:cBhvr>
                                        <p:cTn id="12" dur="500" fill="hold"/>
                                        <p:tgtEl>
                                          <p:spTgt spid="15366"/>
                                        </p:tgtEl>
                                        <p:attrNameLst>
                                          <p:attrName>ppt_w</p:attrName>
                                        </p:attrNameLst>
                                      </p:cBhvr>
                                      <p:tavLst>
                                        <p:tav tm="0">
                                          <p:val>
                                            <p:fltVal val="0"/>
                                          </p:val>
                                        </p:tav>
                                        <p:tav tm="100000">
                                          <p:val>
                                            <p:strVal val="#ppt_w"/>
                                          </p:val>
                                        </p:tav>
                                      </p:tavLst>
                                    </p:anim>
                                    <p:anim calcmode="lin" valueType="num">
                                      <p:cBhvr>
                                        <p:cTn id="13" dur="500" fill="hold"/>
                                        <p:tgtEl>
                                          <p:spTgt spid="15366"/>
                                        </p:tgtEl>
                                        <p:attrNameLst>
                                          <p:attrName>ppt_h</p:attrName>
                                        </p:attrNameLst>
                                      </p:cBhvr>
                                      <p:tavLst>
                                        <p:tav tm="0">
                                          <p:val>
                                            <p:fltVal val="0"/>
                                          </p:val>
                                        </p:tav>
                                        <p:tav tm="100000">
                                          <p:val>
                                            <p:strVal val="#ppt_h"/>
                                          </p:val>
                                        </p:tav>
                                      </p:tavLst>
                                    </p:anim>
                                  </p:childTnLst>
                                </p:cTn>
                              </p:par>
                            </p:childTnLst>
                          </p:cTn>
                        </p:par>
                        <p:par>
                          <p:cTn id="14" fill="hold">
                            <p:stCondLst>
                              <p:cond delay="6000"/>
                            </p:stCondLst>
                            <p:childTnLst>
                              <p:par>
                                <p:cTn id="15" presetID="5" presetClass="entr" presetSubtype="10" fill="hold" nodeType="afterEffect">
                                  <p:stCondLst>
                                    <p:cond delay="1000"/>
                                  </p:stCondLst>
                                  <p:childTnLst>
                                    <p:set>
                                      <p:cBhvr>
                                        <p:cTn id="16" dur="1" fill="hold">
                                          <p:stCondLst>
                                            <p:cond delay="0"/>
                                          </p:stCondLst>
                                        </p:cTn>
                                        <p:tgtEl>
                                          <p:spTgt spid="15367"/>
                                        </p:tgtEl>
                                        <p:attrNameLst>
                                          <p:attrName>style.visibility</p:attrName>
                                        </p:attrNameLst>
                                      </p:cBhvr>
                                      <p:to>
                                        <p:strVal val="visible"/>
                                      </p:to>
                                    </p:set>
                                    <p:animEffect transition="in" filter="checkerboard(across)">
                                      <p:cBhvr>
                                        <p:cTn id="17" dur="500"/>
                                        <p:tgtEl>
                                          <p:spTgt spid="15367"/>
                                        </p:tgtEl>
                                      </p:cBhvr>
                                    </p:animEffect>
                                  </p:childTnLst>
                                </p:cTn>
                              </p:par>
                            </p:childTnLst>
                          </p:cTn>
                        </p:par>
                        <p:par>
                          <p:cTn id="18" fill="hold">
                            <p:stCondLst>
                              <p:cond delay="7500"/>
                            </p:stCondLst>
                            <p:childTnLst>
                              <p:par>
                                <p:cTn id="19" presetID="3" presetClass="entr" presetSubtype="10" fill="hold" nodeType="afterEffect">
                                  <p:stCondLst>
                                    <p:cond delay="1000"/>
                                  </p:stCondLst>
                                  <p:childTnLst>
                                    <p:set>
                                      <p:cBhvr>
                                        <p:cTn id="20" dur="1" fill="hold">
                                          <p:stCondLst>
                                            <p:cond delay="0"/>
                                          </p:stCondLst>
                                        </p:cTn>
                                        <p:tgtEl>
                                          <p:spTgt spid="15370"/>
                                        </p:tgtEl>
                                        <p:attrNameLst>
                                          <p:attrName>style.visibility</p:attrName>
                                        </p:attrNameLst>
                                      </p:cBhvr>
                                      <p:to>
                                        <p:strVal val="visible"/>
                                      </p:to>
                                    </p:set>
                                    <p:animEffect transition="in" filter="blinds(horizontal)">
                                      <p:cBhvr>
                                        <p:cTn id="21" dur="500"/>
                                        <p:tgtEl>
                                          <p:spTgt spid="15370"/>
                                        </p:tgtEl>
                                      </p:cBhvr>
                                    </p:animEffect>
                                  </p:childTnLst>
                                </p:cTn>
                              </p:par>
                            </p:childTnLst>
                          </p:cTn>
                        </p:par>
                        <p:par>
                          <p:cTn id="22" fill="hold">
                            <p:stCondLst>
                              <p:cond delay="9000"/>
                            </p:stCondLst>
                            <p:childTnLst>
                              <p:par>
                                <p:cTn id="23" presetID="9" presetClass="entr" presetSubtype="0" fill="hold" nodeType="afterEffect">
                                  <p:stCondLst>
                                    <p:cond delay="1000"/>
                                  </p:stCondLst>
                                  <p:childTnLst>
                                    <p:set>
                                      <p:cBhvr>
                                        <p:cTn id="24" dur="1" fill="hold">
                                          <p:stCondLst>
                                            <p:cond delay="0"/>
                                          </p:stCondLst>
                                        </p:cTn>
                                        <p:tgtEl>
                                          <p:spTgt spid="15364"/>
                                        </p:tgtEl>
                                        <p:attrNameLst>
                                          <p:attrName>style.visibility</p:attrName>
                                        </p:attrNameLst>
                                      </p:cBhvr>
                                      <p:to>
                                        <p:strVal val="visible"/>
                                      </p:to>
                                    </p:set>
                                    <p:animEffect transition="in" filter="dissolve">
                                      <p:cBhvr>
                                        <p:cTn id="25" dur="5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p:bldP spid="1536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1524</Words>
  <Application>Microsoft Office PowerPoint</Application>
  <PresentationFormat>Widescreen</PresentationFormat>
  <Paragraphs>151</Paragraphs>
  <Slides>56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56</vt:i4>
      </vt:variant>
    </vt:vector>
  </HeadingPairs>
  <TitlesOfParts>
    <vt:vector size="66" baseType="lpstr">
      <vt:lpstr>Arial</vt:lpstr>
      <vt:lpstr>Arial</vt:lpstr>
      <vt:lpstr>Calibri</vt:lpstr>
      <vt:lpstr>Calibri Light</vt:lpstr>
      <vt:lpstr>LanguageToolFontRegular</vt:lpstr>
      <vt:lpstr>Open Sans</vt:lpstr>
      <vt:lpstr>PT Serif</vt:lpstr>
      <vt:lpstr>Verdana</vt:lpstr>
      <vt:lpstr>Wingdings</vt:lpstr>
      <vt:lpstr>Office Theme</vt:lpstr>
      <vt:lpstr>PowerPoint Presentation</vt:lpstr>
      <vt:lpstr>PowerPoint Presentation</vt:lpstr>
      <vt:lpstr>PowerPoint Presentation</vt:lpstr>
      <vt:lpstr>PowerPoint Presentation</vt:lpstr>
      <vt:lpstr>PRESENT PERFECT</vt:lpstr>
      <vt:lpstr>PowerPoint Presentation</vt:lpstr>
      <vt:lpstr>PRESENT PERFECT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REGULAR AND IRREGULAR PAST PARTICIPLES</vt:lpstr>
      <vt:lpstr>PowerPoint Presentation</vt:lpstr>
      <vt:lpstr>PowerPoint Presentation</vt:lpstr>
      <vt:lpstr>PowerPoint Presentation</vt:lpstr>
      <vt:lpstr>SIMPLE PAST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 the Present perfect for an indefinite time in the past:</vt:lpstr>
      <vt:lpstr>Use the simple past for a specific event in the past: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Simple past</vt:lpstr>
      <vt:lpstr>PowerPoint Presentation</vt:lpstr>
      <vt:lpstr>PowerPoint Presentation</vt:lpstr>
      <vt:lpstr>PRESENT PERFECT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TENSES</dc:title>
  <dc:creator>namratasethi19@outlook.com</dc:creator>
  <cp:lastModifiedBy>hp</cp:lastModifiedBy>
  <cp:revision>12</cp:revision>
  <dcterms:created xsi:type="dcterms:W3CDTF">2023-01-28T06:08:48Z</dcterms:created>
  <dcterms:modified xsi:type="dcterms:W3CDTF">2023-01-29T14:02:20Z</dcterms:modified>
</cp:coreProperties>
</file>