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0"/>
  </p:notesMasterIdLst>
  <p:handoutMasterIdLst>
    <p:handoutMasterId r:id="rId31"/>
  </p:handoutMasterIdLst>
  <p:sldIdLst>
    <p:sldId id="266" r:id="rId5"/>
    <p:sldId id="268" r:id="rId6"/>
    <p:sldId id="267" r:id="rId7"/>
    <p:sldId id="278" r:id="rId8"/>
    <p:sldId id="295" r:id="rId9"/>
    <p:sldId id="279" r:id="rId10"/>
    <p:sldId id="280" r:id="rId11"/>
    <p:sldId id="281" r:id="rId12"/>
    <p:sldId id="282" r:id="rId13"/>
    <p:sldId id="283" r:id="rId14"/>
    <p:sldId id="284" r:id="rId15"/>
    <p:sldId id="300" r:id="rId16"/>
    <p:sldId id="301" r:id="rId17"/>
    <p:sldId id="285" r:id="rId18"/>
    <p:sldId id="271" r:id="rId19"/>
    <p:sldId id="286" r:id="rId20"/>
    <p:sldId id="288" r:id="rId21"/>
    <p:sldId id="287" r:id="rId22"/>
    <p:sldId id="289" r:id="rId23"/>
    <p:sldId id="299" r:id="rId24"/>
    <p:sldId id="290" r:id="rId25"/>
    <p:sldId id="291" r:id="rId26"/>
    <p:sldId id="292" r:id="rId27"/>
    <p:sldId id="293" r:id="rId28"/>
    <p:sldId id="29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69" d="100"/>
          <a:sy n="69" d="100"/>
        </p:scale>
        <p:origin x="780" y="54"/>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2/19/2023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2/19/2023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3</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277202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1679708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2/19/2023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2/19/2023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dirty="0"/>
              <a:t>Infinitives + Adjectives</a:t>
            </a:r>
            <a:br>
              <a:rPr lang="en-US" dirty="0"/>
            </a:br>
            <a:r>
              <a:rPr lang="en-US" dirty="0"/>
              <a:t>Infinitives + Nouns</a:t>
            </a:r>
            <a:endParaRPr lang="en-US" noProof="0" dirty="0"/>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With the words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too</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enough</a:t>
            </a:r>
          </a:p>
          <a:p>
            <a:pPr>
              <a:lnSpc>
                <a:spcPct val="90000"/>
              </a:lnSpc>
              <a:buClrTx/>
              <a:buSzTx/>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using the adverbs too and enough, we use the full infinitive to explain why. In these cases, the infinitive is often unnecessary, but it’s nonetheless a helpful addition if the sentence is vague. </a:t>
            </a:r>
          </a:p>
          <a:p>
            <a:pPr>
              <a:lnSpc>
                <a:spcPct val="90000"/>
              </a:lnSpc>
              <a:buClrTx/>
              <a:buSzTx/>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 have too many books to fit in my backpack. </a:t>
            </a:r>
          </a:p>
          <a:p>
            <a:pPr>
              <a:lnSpc>
                <a:spcPct val="90000"/>
              </a:lnSpc>
              <a:buClrTx/>
              <a:buSzTx/>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 collected enough firewood to last the winter. </a:t>
            </a:r>
          </a:p>
          <a:p>
            <a:pPr>
              <a:lnSpc>
                <a:spcPct val="90000"/>
              </a:lnSpc>
              <a:buClrTx/>
              <a:buSzTx/>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They were old enough to vote but not to drink.</a:t>
            </a: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800" b="1" dirty="0"/>
              <a:t>Full infinitives are used in the following situation:</a:t>
            </a:r>
            <a:endParaRPr lang="en-IN" sz="2800" b="1" dirty="0"/>
          </a:p>
        </p:txBody>
      </p:sp>
    </p:spTree>
    <p:extLst>
      <p:ext uri="{BB962C8B-B14F-4D97-AF65-F5344CB8AC3E}">
        <p14:creationId xmlns:p14="http://schemas.microsoft.com/office/powerpoint/2010/main" val="373203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Phrases with most relative pronouns</a:t>
            </a: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Use the full infinitive in phrases that start with one of the relative pronouns who, whom, what, where, when, and how—but not why. </a:t>
            </a: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 don’t understand how to beat the Level 5 boss. </a:t>
            </a: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Playing cards is about knowing when to hold them and when to fold them. </a:t>
            </a: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Here’s a list of whom to call in an emergency. </a:t>
            </a: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Keep in mind that you only use full infinitives when relative pronouns are used as phrases, but not typically when used for questions:</a:t>
            </a:r>
          </a:p>
          <a:p>
            <a:pPr>
              <a:lnSpc>
                <a:spcPct val="90000"/>
              </a:lnSpc>
              <a:buClrTx/>
              <a:buSzTx/>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Correct: I don’t know what to do.</a:t>
            </a:r>
          </a:p>
          <a:p>
            <a:pPr>
              <a:lnSpc>
                <a:spcPct val="90000"/>
              </a:lnSpc>
              <a:buClrTx/>
              <a:buSzTx/>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Incorrect: What to do?</a:t>
            </a: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800" b="1" dirty="0"/>
              <a:t>Full infinitives are used in the following situation:</a:t>
            </a:r>
            <a:endParaRPr lang="en-IN" sz="2800" b="1" dirty="0"/>
          </a:p>
        </p:txBody>
      </p:sp>
    </p:spTree>
    <p:extLst>
      <p:ext uri="{BB962C8B-B14F-4D97-AF65-F5344CB8AC3E}">
        <p14:creationId xmlns:p14="http://schemas.microsoft.com/office/powerpoint/2010/main" val="67633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85FE-6BC3-8B14-A8B0-B4A8007B311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65777236-16BC-248A-4676-D2FE0052FC71}"/>
              </a:ext>
            </a:extLst>
          </p:cNvPr>
          <p:cNvPicPr>
            <a:picLocks noChangeAspect="1"/>
          </p:cNvPicPr>
          <p:nvPr/>
        </p:nvPicPr>
        <p:blipFill rotWithShape="1">
          <a:blip r:embed="rId2"/>
          <a:srcRect b="35661"/>
          <a:stretch/>
        </p:blipFill>
        <p:spPr>
          <a:xfrm>
            <a:off x="30662" y="0"/>
            <a:ext cx="12130676" cy="4412365"/>
          </a:xfrm>
          <a:prstGeom prst="rect">
            <a:avLst/>
          </a:prstGeom>
        </p:spPr>
      </p:pic>
    </p:spTree>
    <p:extLst>
      <p:ext uri="{BB962C8B-B14F-4D97-AF65-F5344CB8AC3E}">
        <p14:creationId xmlns:p14="http://schemas.microsoft.com/office/powerpoint/2010/main" val="49676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C127-8895-4BB5-40E9-D2243DC1AB0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1B39D3C-DEA6-1237-17F7-0E72EB93AB6E}"/>
              </a:ext>
            </a:extLst>
          </p:cNvPr>
          <p:cNvPicPr>
            <a:picLocks noChangeAspect="1"/>
          </p:cNvPicPr>
          <p:nvPr/>
        </p:nvPicPr>
        <p:blipFill rotWithShape="1">
          <a:blip r:embed="rId2"/>
          <a:srcRect b="13729"/>
          <a:stretch/>
        </p:blipFill>
        <p:spPr>
          <a:xfrm>
            <a:off x="0" y="0"/>
            <a:ext cx="12192000" cy="6858000"/>
          </a:xfrm>
          <a:prstGeom prst="rect">
            <a:avLst/>
          </a:prstGeom>
        </p:spPr>
      </p:pic>
    </p:spTree>
    <p:extLst>
      <p:ext uri="{BB962C8B-B14F-4D97-AF65-F5344CB8AC3E}">
        <p14:creationId xmlns:p14="http://schemas.microsoft.com/office/powerpoint/2010/main" val="369675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96C8316-964D-97DB-C665-F0C4EEE514ED}"/>
              </a:ext>
            </a:extLst>
          </p:cNvPr>
          <p:cNvSpPr>
            <a:spLocks noGrp="1"/>
          </p:cNvSpPr>
          <p:nvPr>
            <p:ph type="pic" sz="quarter" idx="13"/>
          </p:nvPr>
        </p:nvSpPr>
        <p:spPr/>
      </p:sp>
      <p:pic>
        <p:nvPicPr>
          <p:cNvPr id="3" name="Picture 2">
            <a:extLst>
              <a:ext uri="{FF2B5EF4-FFF2-40B4-BE49-F238E27FC236}">
                <a16:creationId xmlns:a16="http://schemas.microsoft.com/office/drawing/2014/main" id="{1A7EB92A-E74E-7577-CEC6-A8174FC469B3}"/>
              </a:ext>
            </a:extLst>
          </p:cNvPr>
          <p:cNvPicPr>
            <a:picLocks noChangeAspect="1"/>
          </p:cNvPicPr>
          <p:nvPr/>
        </p:nvPicPr>
        <p:blipFill rotWithShape="1">
          <a:blip r:embed="rId3"/>
          <a:srcRect b="8319"/>
          <a:stretch/>
        </p:blipFill>
        <p:spPr>
          <a:xfrm>
            <a:off x="1" y="36212"/>
            <a:ext cx="12191999" cy="6821788"/>
          </a:xfrm>
          <a:prstGeom prst="rect">
            <a:avLst/>
          </a:prstGeom>
        </p:spPr>
      </p:pic>
    </p:spTree>
    <p:extLst>
      <p:ext uri="{BB962C8B-B14F-4D97-AF65-F5344CB8AC3E}">
        <p14:creationId xmlns:p14="http://schemas.microsoft.com/office/powerpoint/2010/main" val="128562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p:txBody>
          <a:bodyPr/>
          <a:lstStyle/>
          <a:p>
            <a:r>
              <a:rPr lang="en-US" dirty="0"/>
              <a:t>Examples</a:t>
            </a:r>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350335"/>
            <a:ext cx="3227971" cy="2955851"/>
          </a:xfrm>
        </p:spPr>
        <p:txBody>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To stay up late at night is harmful to health.</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(Infinitive used as noun, being the subject to the verb is.)</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a:solidFill>
                  <a:schemeClr val="bg1"/>
                </a:solidFill>
              </a:rPr>
              <a:t>2</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350335"/>
            <a:ext cx="3227971" cy="2955851"/>
          </a:xfrm>
        </p:spPr>
        <p:txBody>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There is no need to stay up late at night.</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(Infinitive used as adjective, post-modifying the noun need.)</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a:solidFill>
                  <a:schemeClr val="bg1"/>
                </a:solidFill>
              </a:rPr>
              <a:t>3</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350336"/>
            <a:ext cx="3227971" cy="2955850"/>
          </a:xfrm>
        </p:spPr>
        <p:txBody>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To stay up late at night, we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relaid</a:t>
            </a:r>
            <a:r>
              <a:rPr lang="en-IN" sz="2400" dirty="0">
                <a:effectLst/>
                <a:latin typeface="Calibri" panose="020F0502020204030204" pitchFamily="34" charset="0"/>
                <a:ea typeface="Calibri" panose="020F0502020204030204" pitchFamily="34" charset="0"/>
                <a:cs typeface="Times New Roman" panose="02020603050405020304" pitchFamily="18" charset="0"/>
              </a:rPr>
              <a:t> the fire with coal.</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(Infinitive as adverb, modifying the verb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relaid</a:t>
            </a:r>
            <a:r>
              <a:rPr lang="en-IN" sz="2400" dirty="0">
                <a:effectLst/>
                <a:latin typeface="Calibri" panose="020F0502020204030204" pitchFamily="34" charset="0"/>
                <a:ea typeface="Calibri" panose="020F0502020204030204" pitchFamily="34" charset="0"/>
                <a:cs typeface="Times New Roman" panose="02020603050405020304" pitchFamily="18" charset="0"/>
              </a:rPr>
              <a:t>, showing the purpose, we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relaid</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2400" dirty="0"/>
          </a:p>
        </p:txBody>
      </p:sp>
    </p:spTree>
    <p:extLst>
      <p:ext uri="{BB962C8B-B14F-4D97-AF65-F5344CB8AC3E}">
        <p14:creationId xmlns:p14="http://schemas.microsoft.com/office/powerpoint/2010/main" val="50223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67542" y="598208"/>
            <a:ext cx="7578350" cy="550669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can often use infinitives after adjectives to tell why the subject feels a certain way.</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Subject + be verb + adjective + infinitive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 am happy to help you.</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She was afraid to ask for help.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He was angry to hear about getting fired.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 am reluctant to quit my job.</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 am sorry to bother you.</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will be easy to 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is going to be hard to finish on 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She has been determined to succeed.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is likely to rain tomorrow.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7" y="2537843"/>
            <a:ext cx="2827943" cy="2295413"/>
          </a:xfrm>
        </p:spPr>
        <p:txBody>
          <a:bodyPr/>
          <a:lstStyle/>
          <a:p>
            <a:pPr algn="ctr"/>
            <a:r>
              <a:rPr lang="en-US" sz="2800" b="1" dirty="0"/>
              <a:t>Adjective</a:t>
            </a:r>
          </a:p>
          <a:p>
            <a:pPr algn="ctr"/>
            <a:r>
              <a:rPr lang="en-US" sz="2800" b="1" dirty="0"/>
              <a:t>+</a:t>
            </a:r>
          </a:p>
          <a:p>
            <a:pPr algn="ctr"/>
            <a:r>
              <a:rPr lang="en-US" sz="2800" b="1" dirty="0"/>
              <a:t>Infinitive</a:t>
            </a:r>
            <a:endParaRPr lang="en-IN" sz="2800" b="1" dirty="0"/>
          </a:p>
        </p:txBody>
      </p:sp>
    </p:spTree>
    <p:extLst>
      <p:ext uri="{BB962C8B-B14F-4D97-AF65-F5344CB8AC3E}">
        <p14:creationId xmlns:p14="http://schemas.microsoft.com/office/powerpoint/2010/main" val="361571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6767" y="3656856"/>
            <a:ext cx="3628369" cy="2743944"/>
            <a:chOff x="-6766" y="3656856"/>
            <a:chExt cx="3628369" cy="2743944"/>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7" name="Freeform: Shape 6">
              <a:extLst>
                <a:ext uri="{FF2B5EF4-FFF2-40B4-BE49-F238E27FC236}">
                  <a16:creationId xmlns:a16="http://schemas.microsoft.com/office/drawing/2014/main" id="{F8E6868B-6755-488B-BEA3-7DFC4EFAA6F5}"/>
                </a:ext>
              </a:extLst>
            </p:cNvPr>
            <p:cNvSpPr/>
            <p:nvPr/>
          </p:nvSpPr>
          <p:spPr>
            <a:xfrm>
              <a:off x="-6766" y="4093029"/>
              <a:ext cx="2998161" cy="2307771"/>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List of Adjectives used mostly with infinites</a:t>
              </a:r>
            </a:p>
          </p:txBody>
        </p:sp>
      </p:grpSp>
      <p:sp>
        <p:nvSpPr>
          <p:cNvPr id="3" name="Picture Placeholder 2">
            <a:extLst>
              <a:ext uri="{FF2B5EF4-FFF2-40B4-BE49-F238E27FC236}">
                <a16:creationId xmlns:a16="http://schemas.microsoft.com/office/drawing/2014/main" id="{4B58BB0F-9B00-2B82-734B-83AFDCABC7D1}"/>
              </a:ext>
            </a:extLst>
          </p:cNvPr>
          <p:cNvSpPr>
            <a:spLocks noGrp="1"/>
          </p:cNvSpPr>
          <p:nvPr>
            <p:ph type="pic" sz="quarter" idx="13"/>
          </p:nvPr>
        </p:nvSpPr>
        <p:spPr/>
      </p:sp>
      <p:pic>
        <p:nvPicPr>
          <p:cNvPr id="4" name="Content Placeholder 3">
            <a:extLst>
              <a:ext uri="{FF2B5EF4-FFF2-40B4-BE49-F238E27FC236}">
                <a16:creationId xmlns:a16="http://schemas.microsoft.com/office/drawing/2014/main" id="{9AECDB72-6DC5-DB18-09C1-9C21584C4AC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659087" y="108857"/>
            <a:ext cx="6977742" cy="6734856"/>
          </a:xfrm>
          <a:prstGeom prst="rect">
            <a:avLst/>
          </a:prstGeom>
        </p:spPr>
      </p:pic>
    </p:spTree>
    <p:extLst>
      <p:ext uri="{BB962C8B-B14F-4D97-AF65-F5344CB8AC3E}">
        <p14:creationId xmlns:p14="http://schemas.microsoft.com/office/powerpoint/2010/main" val="29652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67542" y="598208"/>
            <a:ext cx="7578350" cy="550669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There is also another very common sentence structure that has an infinitive after an adjective. This sentence shows why it is not a good idea to do something or why something is impossible to do.</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Subject + be verb + too + adjective + </a:t>
            </a:r>
            <a:r>
              <a:rPr kumimoji="0" lang="en-US" sz="2800" b="1" i="0" u="none" strike="noStrike" kern="1200" cap="none" spc="0" normalizeH="0" baseline="0" noProof="0" dirty="0" err="1">
                <a:ln>
                  <a:noFill/>
                </a:ln>
                <a:solidFill>
                  <a:prstClr val="black"/>
                </a:solidFill>
                <a:effectLst/>
                <a:uLnTx/>
                <a:uFillTx/>
                <a:latin typeface="Calibri" panose="020F0502020204030204"/>
                <a:ea typeface="+mn-ea"/>
                <a:cs typeface="+mn-cs"/>
              </a:rPr>
              <a:t>infinitive</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This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mountain is too high to climb.</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is too cold to go swimming.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is too hot to exercise outside.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book is too hard to read.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Many economists consider banks to be too big to fail.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7" y="2537843"/>
            <a:ext cx="2827943" cy="2295413"/>
          </a:xfrm>
        </p:spPr>
        <p:txBody>
          <a:bodyPr/>
          <a:lstStyle/>
          <a:p>
            <a:pPr algn="ctr"/>
            <a:r>
              <a:rPr lang="en-US" sz="2800" b="1" dirty="0"/>
              <a:t>Adjective</a:t>
            </a:r>
          </a:p>
          <a:p>
            <a:pPr algn="ctr"/>
            <a:r>
              <a:rPr lang="en-US" sz="2800" b="1" dirty="0"/>
              <a:t>+</a:t>
            </a:r>
          </a:p>
          <a:p>
            <a:pPr algn="ctr"/>
            <a:r>
              <a:rPr lang="en-US" sz="2800" b="1" dirty="0"/>
              <a:t>Infinitive</a:t>
            </a:r>
            <a:endParaRPr lang="en-IN" sz="2800" b="1" dirty="0"/>
          </a:p>
        </p:txBody>
      </p:sp>
    </p:spTree>
    <p:extLst>
      <p:ext uri="{BB962C8B-B14F-4D97-AF65-F5344CB8AC3E}">
        <p14:creationId xmlns:p14="http://schemas.microsoft.com/office/powerpoint/2010/main" val="77950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67542" y="598208"/>
            <a:ext cx="7578350" cy="550669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 can add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"for + person"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 be more specific about who or what group of people that we are talking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about.This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mountain is too dangerous for children to climb, but it is okay for adults.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shirt is too expensive for me to buy.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That English book is too hard for me to study.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 don't need the infinitive if both the speaker and listener already know what it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is.This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book is too hard for me (to read).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food is too spicy for her (to eat).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7" y="2537843"/>
            <a:ext cx="2827943" cy="2295413"/>
          </a:xfrm>
        </p:spPr>
        <p:txBody>
          <a:bodyPr/>
          <a:lstStyle/>
          <a:p>
            <a:pPr algn="ctr"/>
            <a:r>
              <a:rPr lang="en-US" sz="2800" b="1" dirty="0"/>
              <a:t>Adjective</a:t>
            </a:r>
          </a:p>
          <a:p>
            <a:pPr algn="ctr"/>
            <a:r>
              <a:rPr lang="en-US" sz="2800" b="1" dirty="0"/>
              <a:t>+</a:t>
            </a:r>
          </a:p>
          <a:p>
            <a:pPr algn="ctr"/>
            <a:r>
              <a:rPr lang="en-US" sz="2800" b="1" dirty="0"/>
              <a:t>Infinitive</a:t>
            </a:r>
            <a:endParaRPr lang="en-IN" sz="2800" b="1" dirty="0"/>
          </a:p>
        </p:txBody>
      </p:sp>
    </p:spTree>
    <p:extLst>
      <p:ext uri="{BB962C8B-B14F-4D97-AF65-F5344CB8AC3E}">
        <p14:creationId xmlns:p14="http://schemas.microsoft.com/office/powerpoint/2010/main" val="148753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Placeholder 12">
            <a:extLst>
              <a:ext uri="{FF2B5EF4-FFF2-40B4-BE49-F238E27FC236}">
                <a16:creationId xmlns:a16="http://schemas.microsoft.com/office/drawing/2014/main" id="{485F3FAF-AD33-52FE-AE65-3F8B2B526FF4}"/>
              </a:ext>
            </a:extLst>
          </p:cNvPr>
          <p:cNvPicPr>
            <a:picLocks noGrp="1" noChangeAspect="1"/>
          </p:cNvPicPr>
          <p:nvPr>
            <p:ph type="pic" sz="quarter" idx="13"/>
          </p:nvPr>
        </p:nvPicPr>
        <p:blipFill>
          <a:blip r:embed="rId3"/>
          <a:srcRect l="3924" r="3924"/>
          <a:stretch>
            <a:fillRect/>
          </a:stretch>
        </p:blipFill>
        <p:spPr/>
      </p:pic>
    </p:spTree>
    <p:extLst>
      <p:ext uri="{BB962C8B-B14F-4D97-AF65-F5344CB8AC3E}">
        <p14:creationId xmlns:p14="http://schemas.microsoft.com/office/powerpoint/2010/main" val="2343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6B929-B0F0-6215-83A8-9551095489E1}"/>
              </a:ext>
            </a:extLst>
          </p:cNvPr>
          <p:cNvPicPr>
            <a:picLocks noChangeAspect="1"/>
          </p:cNvPicPr>
          <p:nvPr/>
        </p:nvPicPr>
        <p:blipFill>
          <a:blip r:embed="rId2"/>
          <a:stretch>
            <a:fillRect/>
          </a:stretch>
        </p:blipFill>
        <p:spPr>
          <a:xfrm>
            <a:off x="457200" y="204051"/>
            <a:ext cx="11297319" cy="6449898"/>
          </a:xfrm>
          <a:prstGeom prst="rect">
            <a:avLst/>
          </a:prstGeom>
        </p:spPr>
      </p:pic>
    </p:spTree>
    <p:extLst>
      <p:ext uri="{BB962C8B-B14F-4D97-AF65-F5344CB8AC3E}">
        <p14:creationId xmlns:p14="http://schemas.microsoft.com/office/powerpoint/2010/main" val="2566671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44686" y="293914"/>
            <a:ext cx="8151056" cy="6106886"/>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there is a noun or pronoun following the main verb, it should be followed by the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infinitive form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Examples: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 asked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my friend to help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me move next Saturday.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She wanted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him to call</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her.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My coworkers need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me to finish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the project on 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teacher advised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her students to study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for the test.</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last example with the verb “advise” shows just how useful this rule is. Advise is usually followed by a gerund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Our teacher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advised studying</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for the test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but when you add a noun/pronoun object, the noun + infinitive rule takes precedence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The teacher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advised her students to study</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for the test)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7" y="2537843"/>
            <a:ext cx="2827943" cy="2295413"/>
          </a:xfrm>
        </p:spPr>
        <p:txBody>
          <a:bodyPr/>
          <a:lstStyle/>
          <a:p>
            <a:pPr algn="ctr"/>
            <a:r>
              <a:rPr lang="en-US" sz="2800" b="1" dirty="0"/>
              <a:t>Noun </a:t>
            </a:r>
          </a:p>
          <a:p>
            <a:pPr algn="ctr"/>
            <a:r>
              <a:rPr lang="en-US" sz="2800" b="1" dirty="0"/>
              <a:t>+</a:t>
            </a:r>
          </a:p>
          <a:p>
            <a:pPr algn="ctr"/>
            <a:r>
              <a:rPr lang="en-US" sz="2800" b="1" dirty="0"/>
              <a:t>Infinitive</a:t>
            </a:r>
            <a:endParaRPr lang="en-IN" sz="2800" b="1" dirty="0"/>
          </a:p>
        </p:txBody>
      </p:sp>
    </p:spTree>
    <p:extLst>
      <p:ext uri="{BB962C8B-B14F-4D97-AF65-F5344CB8AC3E}">
        <p14:creationId xmlns:p14="http://schemas.microsoft.com/office/powerpoint/2010/main" val="342836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44686" y="293914"/>
            <a:ext cx="8151056" cy="6106886"/>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Spend/Waste Time + Gerund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While the noun + infinitive rule works in almost every case, there is a common exception involving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time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When the phrases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spend time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waste time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are used, the noun “time” is NOT followed by an infinitive. A gerund always follows these phrases. Also note that the noun “time” can be replaced by an amount of time (using the nouns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months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hours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minutes,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etc.) and a gerund is still required.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8" y="2199650"/>
            <a:ext cx="3132742" cy="2295413"/>
          </a:xfrm>
        </p:spPr>
        <p:txBody>
          <a:bodyPr/>
          <a:lstStyle/>
          <a:p>
            <a:pPr algn="ctr"/>
            <a:r>
              <a:rPr lang="en-US" sz="2800" b="1" dirty="0"/>
              <a:t>Noun </a:t>
            </a:r>
          </a:p>
          <a:p>
            <a:pPr algn="ctr"/>
            <a:r>
              <a:rPr lang="en-US" sz="2800" b="1" dirty="0"/>
              <a:t>+</a:t>
            </a:r>
          </a:p>
          <a:p>
            <a:pPr algn="ctr"/>
            <a:r>
              <a:rPr lang="en-US" sz="2800" b="1" dirty="0"/>
              <a:t>Infinitive</a:t>
            </a:r>
          </a:p>
          <a:p>
            <a:pPr algn="ctr"/>
            <a:r>
              <a:rPr lang="en-US" sz="2800" b="1" dirty="0"/>
              <a:t>(The Exception)</a:t>
            </a:r>
            <a:endParaRPr lang="en-IN" sz="2800" b="1" dirty="0"/>
          </a:p>
        </p:txBody>
      </p:sp>
    </p:spTree>
    <p:extLst>
      <p:ext uri="{BB962C8B-B14F-4D97-AF65-F5344CB8AC3E}">
        <p14:creationId xmlns:p14="http://schemas.microsoft.com/office/powerpoint/2010/main" val="46090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67542" y="598208"/>
            <a:ext cx="7578350" cy="550669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spent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time working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on my project last night.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wastes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 lot of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time watching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TV.</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My sister is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spending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five hours helping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out at the auction.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They have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wasted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four days arguing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about 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7" y="2537843"/>
            <a:ext cx="2827943" cy="2295413"/>
          </a:xfrm>
        </p:spPr>
        <p:txBody>
          <a:bodyPr/>
          <a:lstStyle/>
          <a:p>
            <a:pPr algn="ctr"/>
            <a:r>
              <a:rPr lang="en-US" sz="2800" b="1" dirty="0"/>
              <a:t>Noun</a:t>
            </a:r>
          </a:p>
          <a:p>
            <a:pPr algn="ctr"/>
            <a:r>
              <a:rPr lang="en-US" sz="2800" b="1" dirty="0"/>
              <a:t>+</a:t>
            </a:r>
          </a:p>
          <a:p>
            <a:pPr algn="ctr"/>
            <a:r>
              <a:rPr lang="en-US" sz="2800" b="1" dirty="0"/>
              <a:t>Infinitive</a:t>
            </a:r>
            <a:endParaRPr lang="en-IN" sz="2800" b="1" dirty="0"/>
          </a:p>
        </p:txBody>
      </p:sp>
    </p:spTree>
    <p:extLst>
      <p:ext uri="{BB962C8B-B14F-4D97-AF65-F5344CB8AC3E}">
        <p14:creationId xmlns:p14="http://schemas.microsoft.com/office/powerpoint/2010/main" val="228478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a:xfrm>
            <a:off x="3767542" y="598208"/>
            <a:ext cx="7578350" cy="550669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spent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time working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on my project last night.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wastes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 lot of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time watching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TV.</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My sister is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spending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five hours helping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out at the auction.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They have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wasted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four days arguing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about 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But be careful! If the noun “time” is not part of the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spend time/waste time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phrase, the normal noun + infinitive rule applies.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have time to help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you today.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They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need more time to finish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the test.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296257" y="2537843"/>
            <a:ext cx="2827943" cy="2295413"/>
          </a:xfrm>
        </p:spPr>
        <p:txBody>
          <a:bodyPr/>
          <a:lstStyle/>
          <a:p>
            <a:pPr algn="ctr"/>
            <a:r>
              <a:rPr lang="en-US" sz="2800" b="1" dirty="0"/>
              <a:t>Noun</a:t>
            </a:r>
          </a:p>
          <a:p>
            <a:pPr algn="ctr"/>
            <a:r>
              <a:rPr lang="en-US" sz="2800" b="1" dirty="0"/>
              <a:t>+</a:t>
            </a:r>
          </a:p>
          <a:p>
            <a:pPr algn="ctr"/>
            <a:r>
              <a:rPr lang="en-US" sz="2800" b="1" dirty="0"/>
              <a:t>Infinitive</a:t>
            </a:r>
            <a:endParaRPr lang="en-IN" sz="2800" b="1" dirty="0"/>
          </a:p>
        </p:txBody>
      </p:sp>
    </p:spTree>
    <p:extLst>
      <p:ext uri="{BB962C8B-B14F-4D97-AF65-F5344CB8AC3E}">
        <p14:creationId xmlns:p14="http://schemas.microsoft.com/office/powerpoint/2010/main" val="113704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BF13BF-9864-AA85-57BB-575EF76494D4}"/>
              </a:ext>
            </a:extLst>
          </p:cNvPr>
          <p:cNvPicPr>
            <a:picLocks noChangeAspect="1"/>
          </p:cNvPicPr>
          <p:nvPr/>
        </p:nvPicPr>
        <p:blipFill>
          <a:blip r:embed="rId2"/>
          <a:stretch>
            <a:fillRect/>
          </a:stretch>
        </p:blipFill>
        <p:spPr>
          <a:xfrm>
            <a:off x="555172" y="223156"/>
            <a:ext cx="11005458" cy="6634843"/>
          </a:xfrm>
          <a:prstGeom prst="rect">
            <a:avLst/>
          </a:prstGeom>
        </p:spPr>
      </p:pic>
    </p:spTree>
    <p:extLst>
      <p:ext uri="{BB962C8B-B14F-4D97-AF65-F5344CB8AC3E}">
        <p14:creationId xmlns:p14="http://schemas.microsoft.com/office/powerpoint/2010/main" val="256781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US" dirty="0"/>
              <a:t>Definition</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r>
              <a:rPr lang="en-US" sz="2000" dirty="0"/>
              <a:t>Infinitives are a special form of verbs that can be used as a </a:t>
            </a:r>
            <a:r>
              <a:rPr lang="en-US" sz="2000" b="1" i="1" dirty="0">
                <a:solidFill>
                  <a:srgbClr val="FFC000"/>
                </a:solidFill>
              </a:rPr>
              <a:t>noun, adjective, or adverb</a:t>
            </a:r>
            <a:r>
              <a:rPr lang="en-US" sz="2000" dirty="0"/>
              <a:t>. They are usually made by adding the word to before the base verb, and they can be useful when discussing actions without actually doing the action, such as “I want to go home,” or “To err is human.” </a:t>
            </a:r>
          </a:p>
          <a:p>
            <a:r>
              <a:rPr lang="en-US" sz="2000" dirty="0"/>
              <a:t>The infinitive form is crucial to English and many other languages, but the</a:t>
            </a:r>
            <a:r>
              <a:rPr lang="en-US" sz="2000" b="1" i="1" dirty="0">
                <a:solidFill>
                  <a:srgbClr val="FFC000"/>
                </a:solidFill>
              </a:rPr>
              <a:t> grammar rules </a:t>
            </a:r>
            <a:r>
              <a:rPr lang="en-US" sz="2000" dirty="0"/>
              <a:t>for infinitives can be tricky. In this lecture, lets learn all about the different types of infinitives and how to use them, including clear infinitive examples so you can see how they work. </a:t>
            </a:r>
          </a:p>
          <a:p>
            <a:endParaRPr lang="en-US" sz="2000" dirty="0"/>
          </a:p>
        </p:txBody>
      </p:sp>
    </p:spTree>
    <p:extLst>
      <p:ext uri="{BB962C8B-B14F-4D97-AF65-F5344CB8AC3E}">
        <p14:creationId xmlns:p14="http://schemas.microsoft.com/office/powerpoint/2010/main" val="278035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Full infinitives, also known as to-infinitives, are the most common infinitives in writing. You can create a full infinitive by taking the base form of a verb and adding to in front of it. For example, the verb be—which is often conjugated to is, are, was, were, etc.—becomes the full infinitive to be, as in Shakespeare’s famous infinitive example from Hamlet: </a:t>
            </a:r>
          </a:p>
          <a:p>
            <a:pPr lvl="1"/>
            <a:r>
              <a:rPr lang="en-US" b="1" dirty="0">
                <a:latin typeface="Arial" panose="020B0604020202020204" pitchFamily="34" charset="0"/>
                <a:cs typeface="Arial" panose="020B0604020202020204" pitchFamily="34" charset="0"/>
              </a:rPr>
              <a:t>To be or not to be . . .</a:t>
            </a:r>
          </a:p>
          <a:p>
            <a:endParaRPr lang="en-IN" dirty="0"/>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400" dirty="0"/>
              <a:t>There are two main types of infinitives: </a:t>
            </a:r>
            <a:r>
              <a:rPr lang="en-US" sz="2400" b="1" dirty="0"/>
              <a:t>full infinitives</a:t>
            </a:r>
            <a:r>
              <a:rPr lang="en-US" sz="2400" dirty="0"/>
              <a:t> and </a:t>
            </a:r>
            <a:r>
              <a:rPr lang="en-US" sz="2400" b="1" dirty="0"/>
              <a:t>bare infinitives</a:t>
            </a:r>
            <a:r>
              <a:rPr lang="en-US" sz="2400" dirty="0"/>
              <a:t>.</a:t>
            </a:r>
            <a:endParaRPr lang="en-IN" sz="2400" dirty="0"/>
          </a:p>
        </p:txBody>
      </p:sp>
    </p:spTree>
    <p:extLst>
      <p:ext uri="{BB962C8B-B14F-4D97-AF65-F5344CB8AC3E}">
        <p14:creationId xmlns:p14="http://schemas.microsoft.com/office/powerpoint/2010/main" val="95852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565B3E-0779-08E4-0602-BDF08B2F5E13}"/>
              </a:ext>
            </a:extLst>
          </p:cNvPr>
          <p:cNvPicPr>
            <a:picLocks noChangeAspect="1"/>
          </p:cNvPicPr>
          <p:nvPr/>
        </p:nvPicPr>
        <p:blipFill>
          <a:blip r:embed="rId2"/>
          <a:stretch>
            <a:fillRect/>
          </a:stretch>
        </p:blipFill>
        <p:spPr>
          <a:xfrm>
            <a:off x="1970314" y="267916"/>
            <a:ext cx="10221686" cy="6451539"/>
          </a:xfrm>
          <a:prstGeom prst="rect">
            <a:avLst/>
          </a:prstGeom>
        </p:spPr>
      </p:pic>
    </p:spTree>
    <p:extLst>
      <p:ext uri="{BB962C8B-B14F-4D97-AF65-F5344CB8AC3E}">
        <p14:creationId xmlns:p14="http://schemas.microsoft.com/office/powerpoint/2010/main" val="285921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To show purpose or intention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Infinitives are used to explain why someone is doing something, often replacing the phrase “in order to.” In this case, they act as adverbs to describe the main verb.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Mom left</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to buy</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milk.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I’m writing this email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to tell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you something important.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Did you come to college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to study</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to party</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Unlike an adverbial clause, an infinitive phrase used as an adverb does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need an active verb. </a:t>
            </a:r>
          </a:p>
          <a:p>
            <a:pPr marL="0" indent="0">
              <a:buNone/>
            </a:pPr>
            <a:endParaRPr lang="en-IN" sz="1600" dirty="0"/>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800" b="1" dirty="0"/>
              <a:t>Full infinitives are used in the following situation:</a:t>
            </a:r>
            <a:endParaRPr lang="en-IN" sz="2800" b="1" dirty="0"/>
          </a:p>
        </p:txBody>
      </p:sp>
    </p:spTree>
    <p:extLst>
      <p:ext uri="{BB962C8B-B14F-4D97-AF65-F5344CB8AC3E}">
        <p14:creationId xmlns:p14="http://schemas.microsoft.com/office/powerpoint/2010/main" val="299213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To modify nouns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Just like how full infinitives can add extra information about verbs, they can also modify the meanings of nouns. In this case, they act as adjectives and adjective phrases.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need a hero to save us.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Would you like something to drink?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It was a dumb thing to say, and I regret it. </a:t>
            </a:r>
          </a:p>
          <a:p>
            <a:pPr marL="0" indent="0">
              <a:buNone/>
            </a:pPr>
            <a:endParaRPr lang="en-IN" sz="1600" dirty="0"/>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800" b="1" dirty="0"/>
              <a:t>Full infinitives are used in the following situation:</a:t>
            </a:r>
            <a:endParaRPr lang="en-IN" sz="2800" b="1" dirty="0"/>
          </a:p>
        </p:txBody>
      </p:sp>
    </p:spTree>
    <p:extLst>
      <p:ext uri="{BB962C8B-B14F-4D97-AF65-F5344CB8AC3E}">
        <p14:creationId xmlns:p14="http://schemas.microsoft.com/office/powerpoint/2010/main" val="306430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As the subject of a sentence</a:t>
            </a:r>
          </a:p>
          <a:p>
            <a:pPr>
              <a:lnSpc>
                <a:spcPct val="90000"/>
              </a:lnSpc>
              <a:buClrTx/>
              <a:buSzTx/>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If you want to talk about an action in general as the subject of the sentence, use the full infinitive form. </a:t>
            </a:r>
          </a:p>
          <a:p>
            <a:pPr>
              <a:lnSpc>
                <a:spcPct val="90000"/>
              </a:lnSpc>
              <a:buClrTx/>
              <a:buSzTx/>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To love someone requires patience and understanding. </a:t>
            </a:r>
          </a:p>
          <a:p>
            <a:pPr>
              <a:lnSpc>
                <a:spcPct val="90000"/>
              </a:lnSpc>
              <a:buClrTx/>
              <a:buSzTx/>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To go this late seems pointless. </a:t>
            </a:r>
          </a:p>
          <a:p>
            <a:pPr>
              <a:lnSpc>
                <a:spcPct val="90000"/>
              </a:lnSpc>
              <a:buClrTx/>
              <a:buSzTx/>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To unlearn is the highest form of learning.</a:t>
            </a:r>
            <a:endParaRPr lang="en-IN" sz="1600" dirty="0"/>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800" b="1" dirty="0"/>
              <a:t>Full infinitives are used in the following situation:</a:t>
            </a:r>
            <a:endParaRPr lang="en-IN" sz="2800" b="1" dirty="0"/>
          </a:p>
        </p:txBody>
      </p:sp>
    </p:spTree>
    <p:extLst>
      <p:ext uri="{BB962C8B-B14F-4D97-AF65-F5344CB8AC3E}">
        <p14:creationId xmlns:p14="http://schemas.microsoft.com/office/powerpoint/2010/main" val="51459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F2E46-9726-1420-5DBB-B865A82D251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After adjectives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Full infinitives can add context or extra description when used after adjectives.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I’m happy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to be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here.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Isn’t it nice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to leave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the city?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Computers are easy</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 to use</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with practice.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B39BD73-6B9A-1D47-BA1E-895EE5D6C796}"/>
              </a:ext>
            </a:extLst>
          </p:cNvPr>
          <p:cNvSpPr>
            <a:spLocks noGrp="1"/>
          </p:cNvSpPr>
          <p:nvPr>
            <p:ph sz="half" idx="15"/>
          </p:nvPr>
        </p:nvSpPr>
        <p:spPr>
          <a:xfrm>
            <a:off x="3705102" y="415637"/>
            <a:ext cx="7727794" cy="858012"/>
          </a:xfrm>
        </p:spPr>
        <p:txBody>
          <a:bodyPr/>
          <a:lstStyle/>
          <a:p>
            <a:r>
              <a:rPr lang="en-US" sz="2800" b="1" dirty="0"/>
              <a:t>Full infinitives are used in the following situation:</a:t>
            </a:r>
            <a:endParaRPr lang="en-IN" sz="2800" b="1" dirty="0"/>
          </a:p>
        </p:txBody>
      </p:sp>
    </p:spTree>
    <p:extLst>
      <p:ext uri="{BB962C8B-B14F-4D97-AF65-F5344CB8AC3E}">
        <p14:creationId xmlns:p14="http://schemas.microsoft.com/office/powerpoint/2010/main" val="11248656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142</TotalTime>
  <Words>1745</Words>
  <Application>Microsoft Office PowerPoint</Application>
  <PresentationFormat>Widescreen</PresentationFormat>
  <Paragraphs>160</Paragraphs>
  <Slides>25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Rockwell</vt:lpstr>
      <vt:lpstr>Tahoma</vt:lpstr>
      <vt:lpstr>Wingdings</vt:lpstr>
      <vt:lpstr>Atlas</vt:lpstr>
      <vt:lpstr>Infinitives + Adjectives Infinitives + Nouns</vt:lpstr>
      <vt:lpstr>PowerPoint Presentation</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Infinitives + Adjectives Infinitives + Nouns</dc:title>
  <dc:creator>Jasmeen Parmar</dc:creator>
  <cp:lastModifiedBy>hp</cp:lastModifiedBy>
  <cp:revision>11</cp:revision>
  <dcterms:created xsi:type="dcterms:W3CDTF">2023-02-19T09:58:53Z</dcterms:created>
  <dcterms:modified xsi:type="dcterms:W3CDTF">2023-02-19T15:11:45Z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