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7"/>
  </p:notesMasterIdLst>
  <p:sldIdLst>
    <p:sldId id="256" r:id="rId2"/>
    <p:sldId id="258" r:id="rId3"/>
    <p:sldId id="260" r:id="rId4"/>
    <p:sldId id="261" r:id="rId5"/>
    <p:sldId id="313" r:id="rId6"/>
    <p:sldId id="314" r:id="rId7"/>
    <p:sldId id="315" r:id="rId8"/>
    <p:sldId id="316" r:id="rId9"/>
    <p:sldId id="262" r:id="rId10"/>
    <p:sldId id="317" r:id="rId11"/>
    <p:sldId id="318" r:id="rId12"/>
    <p:sldId id="328" r:id="rId13"/>
    <p:sldId id="319" r:id="rId14"/>
    <p:sldId id="320" r:id="rId15"/>
    <p:sldId id="321" r:id="rId16"/>
    <p:sldId id="322" r:id="rId17"/>
    <p:sldId id="265" r:id="rId18"/>
    <p:sldId id="267" r:id="rId19"/>
    <p:sldId id="330" r:id="rId20"/>
    <p:sldId id="329" r:id="rId21"/>
    <p:sldId id="323" r:id="rId22"/>
    <p:sldId id="326" r:id="rId23"/>
    <p:sldId id="327" r:id="rId24"/>
    <p:sldId id="324" r:id="rId25"/>
    <p:sldId id="325"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Montserrat Light" panose="00000400000000000000" pitchFamily="2" charset="0"/>
      <p:regular r:id="rId36"/>
      <p:bold r:id="rId37"/>
      <p:italic r:id="rId38"/>
      <p:boldItalic r:id="rId39"/>
    </p:embeddedFont>
    <p:embeddedFont>
      <p:font typeface="Open Sans ExtraBold" panose="020B0906030804020204" pitchFamily="34" charset="0"/>
      <p:bold r:id="rId40"/>
      <p:boldItalic r:id="rId41"/>
    </p:embeddedFont>
    <p:embeddedFont>
      <p:font typeface="Roboto Condensed Light" panose="02000000000000000000" pitchFamily="2" charset="0"/>
      <p:regular r:id="rId42"/>
      <p:italic r:id="rId43"/>
    </p:embeddedFont>
    <p:embeddedFont>
      <p:font typeface="Work Sans" pitchFamily="2" charset="0"/>
      <p:regular r:id="rId44"/>
      <p:bold r:id="rId45"/>
      <p:italic r:id="rId46"/>
      <p:boldItalic r:id="rId47"/>
    </p:embeddedFont>
    <p:embeddedFont>
      <p:font typeface="Work Sans ExtraBold" pitchFamily="2" charset="0"/>
      <p:bold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29A4D0-3BE7-4FAC-A3C9-2D01323CB105}">
  <a:tblStyle styleId="{D329A4D0-3BE7-4FAC-A3C9-2D01323CB1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216"/>
      </p:cViewPr>
      <p:guideLst>
        <p:guide pos="97"/>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d3aa2a3e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d3aa2a3e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715632f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8b45c5ec1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15632f6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15632f6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8f342dae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8f342dae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1" name="Google Shape;11;p2"/>
          <p:cNvSpPr/>
          <p:nvPr/>
        </p:nvSpPr>
        <p:spPr>
          <a:xfrm>
            <a:off x="2195" y="2795769"/>
            <a:ext cx="2217513" cy="2346590"/>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 y="2523100"/>
            <a:ext cx="2517710" cy="2620381"/>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43660" y="0"/>
            <a:ext cx="2300348" cy="1795036"/>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79780" y="0"/>
            <a:ext cx="2664220" cy="216110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440375" y="609196"/>
            <a:ext cx="805042" cy="805600"/>
            <a:chOff x="310700" y="136696"/>
            <a:chExt cx="805042" cy="805600"/>
          </a:xfrm>
        </p:grpSpPr>
        <p:sp>
          <p:nvSpPr>
            <p:cNvPr id="16" name="Google Shape;16;p2"/>
            <p:cNvSpPr/>
            <p:nvPr/>
          </p:nvSpPr>
          <p:spPr>
            <a:xfrm rot="802252">
              <a:off x="379015" y="204913"/>
              <a:ext cx="668414" cy="66916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79015" y="2049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769850" y="734500"/>
            <a:ext cx="555000" cy="555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092814">
            <a:off x="8698071" y="4621900"/>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093311">
            <a:off x="8788742" y="3860042"/>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093311">
            <a:off x="8433765" y="440277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5111150" y="3356925"/>
            <a:ext cx="3319500" cy="5232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6694950" y="2538525"/>
            <a:ext cx="1735800" cy="81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5" name="Google Shape;25;p3"/>
          <p:cNvSpPr txBox="1">
            <a:spLocks noGrp="1"/>
          </p:cNvSpPr>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 name="Google Shape;26;p3"/>
          <p:cNvSpPr/>
          <p:nvPr/>
        </p:nvSpPr>
        <p:spPr>
          <a:xfrm rot="10800000">
            <a:off x="26" y="2979800"/>
            <a:ext cx="2772793" cy="2163700"/>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39" y="2538553"/>
            <a:ext cx="3211398" cy="2604947"/>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4075620">
            <a:off x="2461138" y="1578465"/>
            <a:ext cx="1018726" cy="1641045"/>
          </a:xfrm>
          <a:custGeom>
            <a:avLst/>
            <a:gdLst/>
            <a:ahLst/>
            <a:cxnLst/>
            <a:rect l="l" t="t" r="r" b="b"/>
            <a:pathLst>
              <a:path w="9181" h="12594" extrusionOk="0">
                <a:moveTo>
                  <a:pt x="5623" y="1"/>
                </a:moveTo>
                <a:cubicBezTo>
                  <a:pt x="4831" y="1"/>
                  <a:pt x="4207" y="182"/>
                  <a:pt x="3861" y="600"/>
                </a:cubicBezTo>
                <a:cubicBezTo>
                  <a:pt x="3204" y="1401"/>
                  <a:pt x="3820" y="3085"/>
                  <a:pt x="4190" y="4687"/>
                </a:cubicBezTo>
                <a:cubicBezTo>
                  <a:pt x="5032" y="8404"/>
                  <a:pt x="1952" y="6432"/>
                  <a:pt x="596" y="9246"/>
                </a:cubicBezTo>
                <a:cubicBezTo>
                  <a:pt x="83" y="10293"/>
                  <a:pt x="1" y="11484"/>
                  <a:pt x="350" y="12593"/>
                </a:cubicBezTo>
                <a:cubicBezTo>
                  <a:pt x="781" y="11587"/>
                  <a:pt x="1356" y="10663"/>
                  <a:pt x="2054" y="9862"/>
                </a:cubicBezTo>
                <a:cubicBezTo>
                  <a:pt x="2896" y="8938"/>
                  <a:pt x="3985" y="8445"/>
                  <a:pt x="5135" y="7993"/>
                </a:cubicBezTo>
                <a:cubicBezTo>
                  <a:pt x="6285" y="7541"/>
                  <a:pt x="7517" y="7028"/>
                  <a:pt x="8236" y="5960"/>
                </a:cubicBezTo>
                <a:cubicBezTo>
                  <a:pt x="8585" y="5426"/>
                  <a:pt x="8729" y="4810"/>
                  <a:pt x="8605" y="4194"/>
                </a:cubicBezTo>
                <a:cubicBezTo>
                  <a:pt x="8482" y="3516"/>
                  <a:pt x="8133" y="2921"/>
                  <a:pt x="7948" y="2263"/>
                </a:cubicBezTo>
                <a:cubicBezTo>
                  <a:pt x="7825" y="1750"/>
                  <a:pt x="8051" y="1216"/>
                  <a:pt x="8523" y="990"/>
                </a:cubicBezTo>
                <a:cubicBezTo>
                  <a:pt x="8729" y="867"/>
                  <a:pt x="8954" y="805"/>
                  <a:pt x="9180" y="744"/>
                </a:cubicBezTo>
                <a:cubicBezTo>
                  <a:pt x="7876" y="286"/>
                  <a:pt x="6617" y="1"/>
                  <a:pt x="5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4075620">
            <a:off x="2651550" y="1155296"/>
            <a:ext cx="1547341" cy="2107142"/>
          </a:xfrm>
          <a:custGeom>
            <a:avLst/>
            <a:gdLst/>
            <a:ahLst/>
            <a:cxnLst/>
            <a:rect l="l" t="t" r="r" b="b"/>
            <a:pathLst>
              <a:path w="13945" h="16171" extrusionOk="0">
                <a:moveTo>
                  <a:pt x="9303" y="0"/>
                </a:moveTo>
                <a:cubicBezTo>
                  <a:pt x="8770" y="103"/>
                  <a:pt x="8215" y="144"/>
                  <a:pt x="7886" y="555"/>
                </a:cubicBezTo>
                <a:cubicBezTo>
                  <a:pt x="7620" y="904"/>
                  <a:pt x="7825" y="1356"/>
                  <a:pt x="7969" y="1684"/>
                </a:cubicBezTo>
                <a:cubicBezTo>
                  <a:pt x="8092" y="2013"/>
                  <a:pt x="8236" y="2341"/>
                  <a:pt x="8318" y="2690"/>
                </a:cubicBezTo>
                <a:cubicBezTo>
                  <a:pt x="8667" y="3779"/>
                  <a:pt x="8359" y="4949"/>
                  <a:pt x="7537" y="5709"/>
                </a:cubicBezTo>
                <a:cubicBezTo>
                  <a:pt x="6736" y="6551"/>
                  <a:pt x="5669" y="6962"/>
                  <a:pt x="4601" y="7373"/>
                </a:cubicBezTo>
                <a:cubicBezTo>
                  <a:pt x="3410" y="7845"/>
                  <a:pt x="2321" y="8400"/>
                  <a:pt x="1500" y="9426"/>
                </a:cubicBezTo>
                <a:cubicBezTo>
                  <a:pt x="884" y="10248"/>
                  <a:pt x="370" y="11131"/>
                  <a:pt x="1" y="12075"/>
                </a:cubicBezTo>
                <a:cubicBezTo>
                  <a:pt x="907" y="14331"/>
                  <a:pt x="3377" y="16170"/>
                  <a:pt x="6288" y="16170"/>
                </a:cubicBezTo>
                <a:cubicBezTo>
                  <a:pt x="6610" y="16170"/>
                  <a:pt x="6938" y="16148"/>
                  <a:pt x="7270" y="16101"/>
                </a:cubicBezTo>
                <a:cubicBezTo>
                  <a:pt x="7948" y="15792"/>
                  <a:pt x="8585" y="15402"/>
                  <a:pt x="9180" y="14971"/>
                </a:cubicBezTo>
                <a:cubicBezTo>
                  <a:pt x="11193" y="13472"/>
                  <a:pt x="12651" y="11377"/>
                  <a:pt x="13308" y="8975"/>
                </a:cubicBezTo>
                <a:cubicBezTo>
                  <a:pt x="13945" y="6674"/>
                  <a:pt x="13904" y="4251"/>
                  <a:pt x="13205" y="1992"/>
                </a:cubicBezTo>
                <a:cubicBezTo>
                  <a:pt x="11973" y="1212"/>
                  <a:pt x="10659" y="534"/>
                  <a:pt x="9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4075620">
            <a:off x="3233779" y="651322"/>
            <a:ext cx="1189605" cy="1758189"/>
          </a:xfrm>
          <a:custGeom>
            <a:avLst/>
            <a:gdLst/>
            <a:ahLst/>
            <a:cxnLst/>
            <a:rect l="l" t="t" r="r" b="b"/>
            <a:pathLst>
              <a:path w="10721" h="13493" extrusionOk="0">
                <a:moveTo>
                  <a:pt x="5011" y="1"/>
                </a:moveTo>
                <a:lnTo>
                  <a:pt x="5011" y="1"/>
                </a:lnTo>
                <a:cubicBezTo>
                  <a:pt x="5278" y="966"/>
                  <a:pt x="5422" y="1972"/>
                  <a:pt x="5463" y="2978"/>
                </a:cubicBezTo>
                <a:cubicBezTo>
                  <a:pt x="5586" y="5751"/>
                  <a:pt x="4724" y="8482"/>
                  <a:pt x="3060" y="10700"/>
                </a:cubicBezTo>
                <a:cubicBezTo>
                  <a:pt x="2218" y="11809"/>
                  <a:pt x="1171" y="12754"/>
                  <a:pt x="0" y="13493"/>
                </a:cubicBezTo>
                <a:cubicBezTo>
                  <a:pt x="5483" y="11665"/>
                  <a:pt x="10720" y="7579"/>
                  <a:pt x="7106" y="1911"/>
                </a:cubicBezTo>
                <a:cubicBezTo>
                  <a:pt x="6736" y="1336"/>
                  <a:pt x="5997" y="658"/>
                  <a:pt x="5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5164741" y="27"/>
            <a:ext cx="3979259" cy="1753449"/>
          </a:xfrm>
          <a:custGeom>
            <a:avLst/>
            <a:gdLst/>
            <a:ahLst/>
            <a:cxnLst/>
            <a:rect l="l" t="t" r="r" b="b"/>
            <a:pathLst>
              <a:path w="46720" h="20446" extrusionOk="0">
                <a:moveTo>
                  <a:pt x="6371" y="1"/>
                </a:moveTo>
                <a:cubicBezTo>
                  <a:pt x="2895" y="1"/>
                  <a:pt x="0" y="1696"/>
                  <a:pt x="0" y="1696"/>
                </a:cubicBezTo>
                <a:lnTo>
                  <a:pt x="0" y="5988"/>
                </a:lnTo>
                <a:cubicBezTo>
                  <a:pt x="513" y="5516"/>
                  <a:pt x="1088" y="5126"/>
                  <a:pt x="1725" y="4859"/>
                </a:cubicBezTo>
                <a:cubicBezTo>
                  <a:pt x="2584" y="4453"/>
                  <a:pt x="3517" y="4246"/>
                  <a:pt x="4458" y="4246"/>
                </a:cubicBezTo>
                <a:cubicBezTo>
                  <a:pt x="5090" y="4246"/>
                  <a:pt x="5726" y="4340"/>
                  <a:pt x="6346" y="4530"/>
                </a:cubicBezTo>
                <a:cubicBezTo>
                  <a:pt x="8276" y="5126"/>
                  <a:pt x="8584" y="6255"/>
                  <a:pt x="8872" y="7343"/>
                </a:cubicBezTo>
                <a:cubicBezTo>
                  <a:pt x="9118" y="8329"/>
                  <a:pt x="9406" y="9356"/>
                  <a:pt x="10966" y="10075"/>
                </a:cubicBezTo>
                <a:cubicBezTo>
                  <a:pt x="12342" y="10711"/>
                  <a:pt x="15320" y="10794"/>
                  <a:pt x="18749" y="10876"/>
                </a:cubicBezTo>
                <a:cubicBezTo>
                  <a:pt x="23452" y="10999"/>
                  <a:pt x="29305" y="11143"/>
                  <a:pt x="33022" y="12888"/>
                </a:cubicBezTo>
                <a:cubicBezTo>
                  <a:pt x="36328" y="14449"/>
                  <a:pt x="37848" y="16420"/>
                  <a:pt x="38546" y="17776"/>
                </a:cubicBezTo>
                <a:cubicBezTo>
                  <a:pt x="39306" y="19275"/>
                  <a:pt x="39244" y="20384"/>
                  <a:pt x="39244" y="20445"/>
                </a:cubicBezTo>
                <a:lnTo>
                  <a:pt x="45652" y="20445"/>
                </a:lnTo>
                <a:cubicBezTo>
                  <a:pt x="45652" y="20445"/>
                  <a:pt x="46720" y="14141"/>
                  <a:pt x="37252" y="10342"/>
                </a:cubicBezTo>
                <a:cubicBezTo>
                  <a:pt x="31633" y="8086"/>
                  <a:pt x="27858" y="7850"/>
                  <a:pt x="24374" y="7850"/>
                </a:cubicBezTo>
                <a:cubicBezTo>
                  <a:pt x="23450" y="7850"/>
                  <a:pt x="22547" y="7867"/>
                  <a:pt x="21635" y="7867"/>
                </a:cubicBezTo>
                <a:cubicBezTo>
                  <a:pt x="20192" y="7867"/>
                  <a:pt x="18728" y="7825"/>
                  <a:pt x="17127" y="7610"/>
                </a:cubicBezTo>
                <a:cubicBezTo>
                  <a:pt x="10720" y="6727"/>
                  <a:pt x="14149" y="2127"/>
                  <a:pt x="9467" y="505"/>
                </a:cubicBezTo>
                <a:cubicBezTo>
                  <a:pt x="8424" y="142"/>
                  <a:pt x="7373" y="1"/>
                  <a:pt x="6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a:off x="5827638" y="21"/>
            <a:ext cx="3316362" cy="1362469"/>
          </a:xfrm>
          <a:custGeom>
            <a:avLst/>
            <a:gdLst/>
            <a:ahLst/>
            <a:cxnLst/>
            <a:rect l="l" t="t" r="r" b="b"/>
            <a:pathLst>
              <a:path w="38937" h="15887" extrusionOk="0">
                <a:moveTo>
                  <a:pt x="4536" y="0"/>
                </a:moveTo>
                <a:cubicBezTo>
                  <a:pt x="1911" y="0"/>
                  <a:pt x="17" y="1782"/>
                  <a:pt x="0" y="1799"/>
                </a:cubicBezTo>
                <a:lnTo>
                  <a:pt x="0" y="15886"/>
                </a:lnTo>
                <a:lnTo>
                  <a:pt x="38936" y="15886"/>
                </a:lnTo>
                <a:cubicBezTo>
                  <a:pt x="38916" y="14983"/>
                  <a:pt x="38690" y="14120"/>
                  <a:pt x="38259" y="13340"/>
                </a:cubicBezTo>
                <a:cubicBezTo>
                  <a:pt x="37047" y="10937"/>
                  <a:pt x="34665" y="9438"/>
                  <a:pt x="32878" y="8596"/>
                </a:cubicBezTo>
                <a:cubicBezTo>
                  <a:pt x="29223" y="6871"/>
                  <a:pt x="23411" y="6727"/>
                  <a:pt x="18749" y="6625"/>
                </a:cubicBezTo>
                <a:cubicBezTo>
                  <a:pt x="15279" y="6543"/>
                  <a:pt x="12260" y="6460"/>
                  <a:pt x="10823" y="5803"/>
                </a:cubicBezTo>
                <a:cubicBezTo>
                  <a:pt x="9118" y="5002"/>
                  <a:pt x="8810" y="3852"/>
                  <a:pt x="8564" y="2846"/>
                </a:cubicBezTo>
                <a:cubicBezTo>
                  <a:pt x="8276" y="1758"/>
                  <a:pt x="8030" y="813"/>
                  <a:pt x="6243" y="259"/>
                </a:cubicBezTo>
                <a:cubicBezTo>
                  <a:pt x="5650" y="76"/>
                  <a:pt x="50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35" name="Google Shape;35;p4"/>
          <p:cNvSpPr txBox="1">
            <a:spLocks noGrp="1"/>
          </p:cNvSpPr>
          <p:nvPr>
            <p:ph type="body" idx="1"/>
          </p:nvPr>
        </p:nvSpPr>
        <p:spPr>
          <a:xfrm>
            <a:off x="713225" y="1415550"/>
            <a:ext cx="7717500" cy="31929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100">
                <a:latin typeface="Montserrat"/>
                <a:ea typeface="Montserrat"/>
                <a:cs typeface="Montserrat"/>
                <a:sym typeface="Montserrat"/>
              </a:defRPr>
            </a:lvl1pPr>
            <a:lvl2pPr marL="914400" lvl="1" indent="-298450" rtl="0">
              <a:spcBef>
                <a:spcPts val="1600"/>
              </a:spcBef>
              <a:spcAft>
                <a:spcPts val="0"/>
              </a:spcAft>
              <a:buSzPts val="1100"/>
              <a:buFont typeface="Roboto Condensed Light"/>
              <a:buAutoNum type="alphaLcPeriod"/>
              <a:defRPr sz="1100"/>
            </a:lvl2pPr>
            <a:lvl3pPr marL="1371600" lvl="2" indent="-298450" rtl="0">
              <a:spcBef>
                <a:spcPts val="1600"/>
              </a:spcBef>
              <a:spcAft>
                <a:spcPts val="0"/>
              </a:spcAft>
              <a:buSzPts val="1100"/>
              <a:buFont typeface="Roboto Condensed Light"/>
              <a:buAutoNum type="romanLcPeriod"/>
              <a:defRPr sz="1100"/>
            </a:lvl3pPr>
            <a:lvl4pPr marL="1828800" lvl="3" indent="-298450" rtl="0">
              <a:spcBef>
                <a:spcPts val="1600"/>
              </a:spcBef>
              <a:spcAft>
                <a:spcPts val="0"/>
              </a:spcAft>
              <a:buSzPts val="1100"/>
              <a:buFont typeface="Roboto Condensed Light"/>
              <a:buAutoNum type="arabicPeriod"/>
              <a:defRPr sz="1100"/>
            </a:lvl4pPr>
            <a:lvl5pPr marL="2286000" lvl="4" indent="-298450" rtl="0">
              <a:spcBef>
                <a:spcPts val="1600"/>
              </a:spcBef>
              <a:spcAft>
                <a:spcPts val="0"/>
              </a:spcAft>
              <a:buSzPts val="1100"/>
              <a:buFont typeface="Roboto Condensed Light"/>
              <a:buAutoNum type="alphaLcPeriod"/>
              <a:defRPr sz="1100"/>
            </a:lvl5pPr>
            <a:lvl6pPr marL="2743200" lvl="5" indent="-298450" rtl="0">
              <a:spcBef>
                <a:spcPts val="1600"/>
              </a:spcBef>
              <a:spcAft>
                <a:spcPts val="0"/>
              </a:spcAft>
              <a:buSzPts val="1100"/>
              <a:buFont typeface="Roboto Condensed Light"/>
              <a:buAutoNum type="romanLcPeriod"/>
              <a:defRPr sz="1100"/>
            </a:lvl6pPr>
            <a:lvl7pPr marL="3200400" lvl="6" indent="-298450" rtl="0">
              <a:spcBef>
                <a:spcPts val="1600"/>
              </a:spcBef>
              <a:spcAft>
                <a:spcPts val="0"/>
              </a:spcAft>
              <a:buSzPts val="1100"/>
              <a:buFont typeface="Roboto Condensed Light"/>
              <a:buAutoNum type="arabicPeriod"/>
              <a:defRPr sz="1100"/>
            </a:lvl7pPr>
            <a:lvl8pPr marL="3657600" lvl="7" indent="-298450" rtl="0">
              <a:spcBef>
                <a:spcPts val="1600"/>
              </a:spcBef>
              <a:spcAft>
                <a:spcPts val="0"/>
              </a:spcAft>
              <a:buSzPts val="1100"/>
              <a:buFont typeface="Roboto Condensed Light"/>
              <a:buAutoNum type="alphaLcPeriod"/>
              <a:defRPr sz="1100"/>
            </a:lvl8pPr>
            <a:lvl9pPr marL="4114800" lvl="8" indent="-298450" rtl="0">
              <a:spcBef>
                <a:spcPts val="1600"/>
              </a:spcBef>
              <a:spcAft>
                <a:spcPts val="1600"/>
              </a:spcAft>
              <a:buSzPts val="1100"/>
              <a:buFont typeface="Roboto Condensed Light"/>
              <a:buAutoNum type="romanLcPeriod"/>
              <a:defRPr sz="1100"/>
            </a:lvl9pPr>
          </a:lstStyle>
          <a:p>
            <a:endParaRPr/>
          </a:p>
        </p:txBody>
      </p:sp>
      <p:sp>
        <p:nvSpPr>
          <p:cNvPr id="36" name="Google Shape;36;p4"/>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347525" y="539500"/>
            <a:ext cx="5083200" cy="1054500"/>
          </a:xfrm>
          <a:prstGeom prst="rect">
            <a:avLst/>
          </a:prstGeom>
        </p:spPr>
        <p:txBody>
          <a:bodyPr spcFirstLastPara="1" wrap="square" lIns="91425" tIns="91425" rIns="91425" bIns="91425" anchor="t" anchorCtr="0">
            <a:noAutofit/>
          </a:bodyPr>
          <a:lstStyle>
            <a:lvl1pPr lvl="0" algn="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40" name="Google Shape;40;p5"/>
          <p:cNvSpPr txBox="1">
            <a:spLocks noGrp="1"/>
          </p:cNvSpPr>
          <p:nvPr>
            <p:ph type="subTitle" idx="1"/>
          </p:nvPr>
        </p:nvSpPr>
        <p:spPr>
          <a:xfrm>
            <a:off x="4116750"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1" name="Google Shape;41;p5"/>
          <p:cNvSpPr txBox="1">
            <a:spLocks noGrp="1"/>
          </p:cNvSpPr>
          <p:nvPr>
            <p:ph type="subTitle" idx="2"/>
          </p:nvPr>
        </p:nvSpPr>
        <p:spPr>
          <a:xfrm>
            <a:off x="4116764"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42" name="Google Shape;42;p5"/>
          <p:cNvSpPr txBox="1">
            <a:spLocks noGrp="1"/>
          </p:cNvSpPr>
          <p:nvPr>
            <p:ph type="subTitle" idx="3"/>
          </p:nvPr>
        </p:nvSpPr>
        <p:spPr>
          <a:xfrm>
            <a:off x="6599523"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3" name="Google Shape;43;p5"/>
          <p:cNvSpPr txBox="1">
            <a:spLocks noGrp="1"/>
          </p:cNvSpPr>
          <p:nvPr>
            <p:ph type="subTitle" idx="4"/>
          </p:nvPr>
        </p:nvSpPr>
        <p:spPr>
          <a:xfrm>
            <a:off x="6599535"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44" name="Google Shape;44;p5"/>
          <p:cNvSpPr/>
          <p:nvPr/>
        </p:nvSpPr>
        <p:spPr>
          <a:xfrm rot="5400000">
            <a:off x="-107446" y="107511"/>
            <a:ext cx="2571733" cy="2356710"/>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350626" y="3807805"/>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 y="12"/>
            <a:ext cx="1078911" cy="1737227"/>
          </a:xfrm>
          <a:custGeom>
            <a:avLst/>
            <a:gdLst/>
            <a:ahLst/>
            <a:cxnLst/>
            <a:rect l="l" t="t" r="r" b="b"/>
            <a:pathLst>
              <a:path w="7435" h="11972" extrusionOk="0">
                <a:moveTo>
                  <a:pt x="1" y="1"/>
                </a:moveTo>
                <a:lnTo>
                  <a:pt x="1" y="11234"/>
                </a:lnTo>
                <a:cubicBezTo>
                  <a:pt x="141" y="11234"/>
                  <a:pt x="268" y="11246"/>
                  <a:pt x="407" y="11246"/>
                </a:cubicBezTo>
                <a:cubicBezTo>
                  <a:pt x="1791" y="11334"/>
                  <a:pt x="3077" y="11971"/>
                  <a:pt x="4470" y="11971"/>
                </a:cubicBezTo>
                <a:cubicBezTo>
                  <a:pt x="4496" y="11971"/>
                  <a:pt x="4523" y="11971"/>
                  <a:pt x="4550" y="11971"/>
                </a:cubicBezTo>
                <a:cubicBezTo>
                  <a:pt x="5554" y="11945"/>
                  <a:pt x="6735" y="11424"/>
                  <a:pt x="7053" y="10408"/>
                </a:cubicBezTo>
                <a:cubicBezTo>
                  <a:pt x="7434" y="9201"/>
                  <a:pt x="6723" y="7854"/>
                  <a:pt x="6291" y="6748"/>
                </a:cubicBezTo>
                <a:cubicBezTo>
                  <a:pt x="5694" y="5236"/>
                  <a:pt x="5516" y="3724"/>
                  <a:pt x="5910" y="2148"/>
                </a:cubicBezTo>
                <a:cubicBezTo>
                  <a:pt x="6100" y="1399"/>
                  <a:pt x="6380" y="687"/>
                  <a:pt x="67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2190580" y="30494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1102205" y="3424722"/>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354451" y="29454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2714601" y="4690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 name="Google Shape;51;p5"/>
          <p:cNvSpPr/>
          <p:nvPr/>
        </p:nvSpPr>
        <p:spPr>
          <a:xfrm>
            <a:off x="167471" y="4201738"/>
            <a:ext cx="488700" cy="488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54" name="Google Shape;54;p6"/>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10"/>
          <p:cNvSpPr txBox="1">
            <a:spLocks noGrp="1"/>
          </p:cNvSpPr>
          <p:nvPr>
            <p:ph type="title"/>
          </p:nvPr>
        </p:nvSpPr>
        <p:spPr>
          <a:xfrm>
            <a:off x="2406000" y="539500"/>
            <a:ext cx="4332000" cy="11400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a:solidFill>
                  <a:schemeClr val="dk2"/>
                </a:solidFill>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BLANK_2_1">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13"/>
          <p:cNvSpPr txBox="1">
            <a:spLocks noGrp="1"/>
          </p:cNvSpPr>
          <p:nvPr>
            <p:ph type="title" idx="2" hasCustomPrompt="1"/>
          </p:nvPr>
        </p:nvSpPr>
        <p:spPr>
          <a:xfrm>
            <a:off x="713431"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a:spLocks noGrp="1"/>
          </p:cNvSpPr>
          <p:nvPr>
            <p:ph type="subTitle" idx="1"/>
          </p:nvPr>
        </p:nvSpPr>
        <p:spPr>
          <a:xfrm>
            <a:off x="713431"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1" name="Google Shape;121;p13"/>
          <p:cNvSpPr txBox="1">
            <a:spLocks noGrp="1"/>
          </p:cNvSpPr>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2" name="Google Shape;122;p13"/>
          <p:cNvSpPr txBox="1">
            <a:spLocks noGrp="1"/>
          </p:cNvSpPr>
          <p:nvPr>
            <p:ph type="title" idx="4" hasCustomPrompt="1"/>
          </p:nvPr>
        </p:nvSpPr>
        <p:spPr>
          <a:xfrm>
            <a:off x="2704902"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a:spLocks noGrp="1"/>
          </p:cNvSpPr>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4" name="Google Shape;124;p13"/>
          <p:cNvSpPr txBox="1">
            <a:spLocks noGrp="1"/>
          </p:cNvSpPr>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5" name="Google Shape;125;p13"/>
          <p:cNvSpPr txBox="1">
            <a:spLocks noGrp="1"/>
          </p:cNvSpPr>
          <p:nvPr>
            <p:ph type="title" idx="7" hasCustomPrompt="1"/>
          </p:nvPr>
        </p:nvSpPr>
        <p:spPr>
          <a:xfrm>
            <a:off x="4696373"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subTitle" idx="8"/>
          </p:nvPr>
        </p:nvSpPr>
        <p:spPr>
          <a:xfrm>
            <a:off x="4696373"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7" name="Google Shape;127;p13"/>
          <p:cNvSpPr txBox="1">
            <a:spLocks noGrp="1"/>
          </p:cNvSpPr>
          <p:nvPr>
            <p:ph type="subTitle" idx="9"/>
          </p:nvPr>
        </p:nvSpPr>
        <p:spPr>
          <a:xfrm>
            <a:off x="4696373"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8" name="Google Shape;128;p13"/>
          <p:cNvSpPr txBox="1">
            <a:spLocks noGrp="1"/>
          </p:cNvSpPr>
          <p:nvPr>
            <p:ph type="title" idx="13" hasCustomPrompt="1"/>
          </p:nvPr>
        </p:nvSpPr>
        <p:spPr>
          <a:xfrm>
            <a:off x="6687844"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3"/>
          <p:cNvSpPr txBox="1">
            <a:spLocks noGrp="1"/>
          </p:cNvSpPr>
          <p:nvPr>
            <p:ph type="subTitle" idx="14"/>
          </p:nvPr>
        </p:nvSpPr>
        <p:spPr>
          <a:xfrm>
            <a:off x="6687844"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30" name="Google Shape;130;p13"/>
          <p:cNvSpPr txBox="1">
            <a:spLocks noGrp="1"/>
          </p:cNvSpPr>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grpSp>
        <p:nvGrpSpPr>
          <p:cNvPr id="131" name="Google Shape;131;p13"/>
          <p:cNvGrpSpPr/>
          <p:nvPr/>
        </p:nvGrpSpPr>
        <p:grpSpPr>
          <a:xfrm rot="10800000" flipH="1">
            <a:off x="900" y="4436207"/>
            <a:ext cx="9144060" cy="707300"/>
            <a:chOff x="900" y="0"/>
            <a:chExt cx="9144060" cy="707300"/>
          </a:xfrm>
        </p:grpSpPr>
        <p:sp>
          <p:nvSpPr>
            <p:cNvPr id="132" name="Google Shape;132;p13"/>
            <p:cNvSpPr/>
            <p:nvPr/>
          </p:nvSpPr>
          <p:spPr>
            <a:xfrm>
              <a:off x="907" y="133950"/>
              <a:ext cx="9144054" cy="573350"/>
            </a:xfrm>
            <a:custGeom>
              <a:avLst/>
              <a:gdLst/>
              <a:ahLst/>
              <a:cxnLst/>
              <a:rect l="l" t="t" r="r" b="b"/>
              <a:pathLst>
                <a:path w="285774" h="22934" extrusionOk="0">
                  <a:moveTo>
                    <a:pt x="142887" y="0"/>
                  </a:moveTo>
                  <a:cubicBezTo>
                    <a:pt x="108308" y="0"/>
                    <a:pt x="42104" y="5668"/>
                    <a:pt x="0" y="9621"/>
                  </a:cubicBezTo>
                  <a:lnTo>
                    <a:pt x="0" y="22933"/>
                  </a:lnTo>
                  <a:cubicBezTo>
                    <a:pt x="0" y="22933"/>
                    <a:pt x="72944" y="6549"/>
                    <a:pt x="141696" y="6549"/>
                  </a:cubicBezTo>
                  <a:cubicBezTo>
                    <a:pt x="231310" y="6549"/>
                    <a:pt x="285774" y="22933"/>
                    <a:pt x="285774" y="22933"/>
                  </a:cubicBezTo>
                  <a:lnTo>
                    <a:pt x="285774" y="8764"/>
                  </a:lnTo>
                  <a:cubicBezTo>
                    <a:pt x="281916" y="8954"/>
                    <a:pt x="277844" y="9097"/>
                    <a:pt x="273605" y="9240"/>
                  </a:cubicBezTo>
                  <a:cubicBezTo>
                    <a:pt x="271460" y="9301"/>
                    <a:pt x="269326" y="9330"/>
                    <a:pt x="267200" y="9330"/>
                  </a:cubicBezTo>
                  <a:cubicBezTo>
                    <a:pt x="249305" y="9330"/>
                    <a:pt x="231979" y="7294"/>
                    <a:pt x="213759" y="5144"/>
                  </a:cubicBezTo>
                  <a:cubicBezTo>
                    <a:pt x="192231" y="2620"/>
                    <a:pt x="169988" y="0"/>
                    <a:pt x="142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907" y="0"/>
              <a:ext cx="9144054"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900" y="104175"/>
              <a:ext cx="9144054" cy="344718"/>
            </a:xfrm>
            <a:custGeom>
              <a:avLst/>
              <a:gdLst/>
              <a:ahLst/>
              <a:cxnLst/>
              <a:rect l="l" t="t" r="r" b="b"/>
              <a:pathLst>
                <a:path w="285774" h="10813" extrusionOk="0">
                  <a:moveTo>
                    <a:pt x="142887" y="0"/>
                  </a:moveTo>
                  <a:cubicBezTo>
                    <a:pt x="108284" y="0"/>
                    <a:pt x="42128" y="5668"/>
                    <a:pt x="0" y="9621"/>
                  </a:cubicBezTo>
                  <a:lnTo>
                    <a:pt x="0" y="10812"/>
                  </a:lnTo>
                  <a:cubicBezTo>
                    <a:pt x="42104" y="6859"/>
                    <a:pt x="108308" y="1191"/>
                    <a:pt x="142887" y="1191"/>
                  </a:cubicBezTo>
                  <a:cubicBezTo>
                    <a:pt x="169988" y="1191"/>
                    <a:pt x="192231" y="3811"/>
                    <a:pt x="213759" y="6335"/>
                  </a:cubicBezTo>
                  <a:cubicBezTo>
                    <a:pt x="231904" y="8476"/>
                    <a:pt x="249162" y="10504"/>
                    <a:pt x="266960" y="10504"/>
                  </a:cubicBezTo>
                  <a:cubicBezTo>
                    <a:pt x="269158" y="10504"/>
                    <a:pt x="271364" y="10473"/>
                    <a:pt x="273581" y="10407"/>
                  </a:cubicBezTo>
                  <a:cubicBezTo>
                    <a:pt x="277844" y="10288"/>
                    <a:pt x="281916" y="10145"/>
                    <a:pt x="285774" y="9955"/>
                  </a:cubicBezTo>
                  <a:lnTo>
                    <a:pt x="285774" y="8764"/>
                  </a:lnTo>
                  <a:cubicBezTo>
                    <a:pt x="281916" y="8955"/>
                    <a:pt x="277844" y="9098"/>
                    <a:pt x="273557" y="9217"/>
                  </a:cubicBezTo>
                  <a:cubicBezTo>
                    <a:pt x="271347" y="9282"/>
                    <a:pt x="269147" y="9313"/>
                    <a:pt x="266956" y="9313"/>
                  </a:cubicBezTo>
                  <a:cubicBezTo>
                    <a:pt x="249218" y="9313"/>
                    <a:pt x="232003" y="7288"/>
                    <a:pt x="213902" y="5168"/>
                  </a:cubicBezTo>
                  <a:cubicBezTo>
                    <a:pt x="192350" y="2620"/>
                    <a:pt x="170059" y="0"/>
                    <a:pt x="142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3"/>
          <p:cNvSpPr/>
          <p:nvPr/>
        </p:nvSpPr>
        <p:spPr>
          <a:xfrm rot="-10492814" flipH="1">
            <a:off x="229755" y="446513"/>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10493311" flipH="1">
            <a:off x="167656" y="53973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10493311" flipH="1">
            <a:off x="249216" y="741923"/>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8" name="Google Shape;138;p13"/>
          <p:cNvSpPr/>
          <p:nvPr/>
        </p:nvSpPr>
        <p:spPr>
          <a:xfrm rot="-10492814" flipH="1">
            <a:off x="8646380" y="364375"/>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10493311" flipH="1">
            <a:off x="8737031" y="20175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10493311" flipH="1">
            <a:off x="8878941" y="67456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1" name="Google Shape;141;p13"/>
          <p:cNvSpPr/>
          <p:nvPr/>
        </p:nvSpPr>
        <p:spPr>
          <a:xfrm rot="5400000" flipH="1">
            <a:off x="8519397" y="-272899"/>
            <a:ext cx="351692" cy="897490"/>
          </a:xfrm>
          <a:custGeom>
            <a:avLst/>
            <a:gdLst/>
            <a:ahLst/>
            <a:cxnLst/>
            <a:rect l="l" t="t" r="r" b="b"/>
            <a:pathLst>
              <a:path w="7251" h="18504" extrusionOk="0">
                <a:moveTo>
                  <a:pt x="802" y="0"/>
                </a:moveTo>
                <a:cubicBezTo>
                  <a:pt x="699" y="329"/>
                  <a:pt x="596" y="658"/>
                  <a:pt x="494" y="986"/>
                </a:cubicBezTo>
                <a:cubicBezTo>
                  <a:pt x="268" y="1767"/>
                  <a:pt x="1" y="2629"/>
                  <a:pt x="186" y="3450"/>
                </a:cubicBezTo>
                <a:cubicBezTo>
                  <a:pt x="514" y="4867"/>
                  <a:pt x="1931" y="5668"/>
                  <a:pt x="2629" y="6859"/>
                </a:cubicBezTo>
                <a:cubicBezTo>
                  <a:pt x="4354" y="9776"/>
                  <a:pt x="3266" y="13472"/>
                  <a:pt x="4971" y="16388"/>
                </a:cubicBezTo>
                <a:cubicBezTo>
                  <a:pt x="5484" y="17333"/>
                  <a:pt x="6285" y="18072"/>
                  <a:pt x="7250" y="18503"/>
                </a:cubicBezTo>
                <a:lnTo>
                  <a:pt x="7250" y="17867"/>
                </a:lnTo>
                <a:cubicBezTo>
                  <a:pt x="6511" y="17456"/>
                  <a:pt x="5874" y="16840"/>
                  <a:pt x="5463" y="16101"/>
                </a:cubicBezTo>
                <a:cubicBezTo>
                  <a:pt x="4662" y="14725"/>
                  <a:pt x="4519" y="13082"/>
                  <a:pt x="4354" y="11542"/>
                </a:cubicBezTo>
                <a:cubicBezTo>
                  <a:pt x="4211" y="10063"/>
                  <a:pt x="4067" y="8543"/>
                  <a:pt x="3451" y="7168"/>
                </a:cubicBezTo>
                <a:cubicBezTo>
                  <a:pt x="3163" y="6572"/>
                  <a:pt x="2794" y="5997"/>
                  <a:pt x="2321" y="5504"/>
                </a:cubicBezTo>
                <a:cubicBezTo>
                  <a:pt x="1890" y="4991"/>
                  <a:pt x="1377" y="4539"/>
                  <a:pt x="1028" y="3964"/>
                </a:cubicBezTo>
                <a:cubicBezTo>
                  <a:pt x="555" y="3163"/>
                  <a:pt x="720" y="2342"/>
                  <a:pt x="945" y="1479"/>
                </a:cubicBezTo>
                <a:cubicBezTo>
                  <a:pt x="1089" y="986"/>
                  <a:pt x="1254" y="493"/>
                  <a:pt x="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9" y="0"/>
            <a:ext cx="876586" cy="463587"/>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53"/>
        <p:cNvGrpSpPr/>
        <p:nvPr/>
      </p:nvGrpSpPr>
      <p:grpSpPr>
        <a:xfrm>
          <a:off x="0" y="0"/>
          <a:ext cx="0" cy="0"/>
          <a:chOff x="0" y="0"/>
          <a:chExt cx="0" cy="0"/>
        </a:xfrm>
      </p:grpSpPr>
      <p:sp>
        <p:nvSpPr>
          <p:cNvPr id="254" name="Google Shape;254;p2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55" name="Google Shape;255;p20"/>
          <p:cNvSpPr txBox="1">
            <a:spLocks noGrp="1"/>
          </p:cNvSpPr>
          <p:nvPr>
            <p:ph type="subTitle" idx="1"/>
          </p:nvPr>
        </p:nvSpPr>
        <p:spPr>
          <a:xfrm>
            <a:off x="713250" y="2186600"/>
            <a:ext cx="3734400" cy="242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256" name="Google Shape;256;p20"/>
          <p:cNvSpPr txBox="1">
            <a:spLocks noGrp="1"/>
          </p:cNvSpPr>
          <p:nvPr>
            <p:ph type="subTitle" idx="2"/>
          </p:nvPr>
        </p:nvSpPr>
        <p:spPr>
          <a:xfrm>
            <a:off x="713250" y="1786100"/>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57" name="Google Shape;257;p20"/>
          <p:cNvSpPr txBox="1">
            <a:spLocks noGrp="1"/>
          </p:cNvSpPr>
          <p:nvPr>
            <p:ph type="subTitle" idx="3"/>
          </p:nvPr>
        </p:nvSpPr>
        <p:spPr>
          <a:xfrm>
            <a:off x="4696325" y="2186600"/>
            <a:ext cx="3734400" cy="242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258" name="Google Shape;258;p20"/>
          <p:cNvSpPr txBox="1">
            <a:spLocks noGrp="1"/>
          </p:cNvSpPr>
          <p:nvPr>
            <p:ph type="subTitle" idx="4"/>
          </p:nvPr>
        </p:nvSpPr>
        <p:spPr>
          <a:xfrm>
            <a:off x="4696325" y="1786100"/>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59" name="Google Shape;259;p20"/>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1pPr>
            <a:lvl2pPr lvl="1">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2pPr>
            <a:lvl3pPr lvl="2">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3pPr>
            <a:lvl4pPr lvl="3">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4pPr>
            <a:lvl5pPr lvl="4">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5pPr>
            <a:lvl6pPr lvl="5">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6pPr>
            <a:lvl7pPr lvl="6">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7pPr>
            <a:lvl8pPr lvl="7">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8pPr>
            <a:lvl9pPr lvl="8">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a:lnSpc>
                <a:spcPct val="100000"/>
              </a:lnSpc>
              <a:spcBef>
                <a:spcPts val="1600"/>
              </a:spcBef>
              <a:spcAft>
                <a:spcPts val="160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8" r:id="rId7"/>
    <p:sldLayoutId id="2147483659"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FF00FF"/>
          </p15:clr>
        </p15:guide>
        <p15:guide id="2" pos="5311">
          <p15:clr>
            <a:srgbClr val="FF00FF"/>
          </p15:clr>
        </p15:guide>
        <p15:guide id="3" orient="horz" pos="340">
          <p15:clr>
            <a:srgbClr val="FF00FF"/>
          </p15:clr>
        </p15:guide>
        <p15:guide id="4" orient="horz" pos="2903">
          <p15:clr>
            <a:srgbClr val="FF00F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Weekly and Monthly analysis of marketing strategies</a:t>
            </a:r>
            <a:endParaRPr sz="3200" dirty="0"/>
          </a:p>
        </p:txBody>
      </p:sp>
      <p:sp>
        <p:nvSpPr>
          <p:cNvPr id="363" name="Google Shape;363;p28"/>
          <p:cNvSpPr txBox="1">
            <a:spLocks noGrp="1"/>
          </p:cNvSpPr>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By Satyam Pandey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B783-1D11-4A44-9F32-8CF699F789C8}"/>
              </a:ext>
            </a:extLst>
          </p:cNvPr>
          <p:cNvSpPr>
            <a:spLocks noGrp="1"/>
          </p:cNvSpPr>
          <p:nvPr>
            <p:ph type="title"/>
          </p:nvPr>
        </p:nvSpPr>
        <p:spPr>
          <a:xfrm>
            <a:off x="276225" y="91825"/>
            <a:ext cx="8572500" cy="1140000"/>
          </a:xfrm>
        </p:spPr>
        <p:txBody>
          <a:bodyPr/>
          <a:lstStyle/>
          <a:p>
            <a:pPr algn="l"/>
            <a:r>
              <a:rPr lang="en-US" sz="2400" dirty="0">
                <a:solidFill>
                  <a:schemeClr val="bg1"/>
                </a:solidFill>
              </a:rPr>
              <a:t>Key pivot for monthly analysis</a:t>
            </a:r>
          </a:p>
        </p:txBody>
      </p:sp>
      <p:sp>
        <p:nvSpPr>
          <p:cNvPr id="11" name="TextBox 10">
            <a:extLst>
              <a:ext uri="{FF2B5EF4-FFF2-40B4-BE49-F238E27FC236}">
                <a16:creationId xmlns:a16="http://schemas.microsoft.com/office/drawing/2014/main" id="{06A7C952-91B5-49A1-85C2-9F46985BBD13}"/>
              </a:ext>
            </a:extLst>
          </p:cNvPr>
          <p:cNvSpPr txBox="1"/>
          <p:nvPr/>
        </p:nvSpPr>
        <p:spPr>
          <a:xfrm>
            <a:off x="2047875" y="1876425"/>
            <a:ext cx="4105275" cy="307777"/>
          </a:xfrm>
          <a:prstGeom prst="rect">
            <a:avLst/>
          </a:prstGeom>
          <a:noFill/>
        </p:spPr>
        <p:txBody>
          <a:bodyPr wrap="square" rtlCol="0">
            <a:spAutoFit/>
          </a:bodyPr>
          <a:lstStyle/>
          <a:p>
            <a:endParaRPr lang="en-US" dirty="0"/>
          </a:p>
        </p:txBody>
      </p:sp>
      <p:pic>
        <p:nvPicPr>
          <p:cNvPr id="13" name="Picture 12">
            <a:extLst>
              <a:ext uri="{FF2B5EF4-FFF2-40B4-BE49-F238E27FC236}">
                <a16:creationId xmlns:a16="http://schemas.microsoft.com/office/drawing/2014/main" id="{11F861DB-58D7-4F6E-8938-855A78750F35}"/>
              </a:ext>
            </a:extLst>
          </p:cNvPr>
          <p:cNvPicPr>
            <a:picLocks noChangeAspect="1"/>
          </p:cNvPicPr>
          <p:nvPr/>
        </p:nvPicPr>
        <p:blipFill>
          <a:blip r:embed="rId2"/>
          <a:stretch>
            <a:fillRect/>
          </a:stretch>
        </p:blipFill>
        <p:spPr>
          <a:xfrm>
            <a:off x="6053013" y="311036"/>
            <a:ext cx="1781424" cy="209579"/>
          </a:xfrm>
          <a:prstGeom prst="rect">
            <a:avLst/>
          </a:prstGeom>
        </p:spPr>
      </p:pic>
      <p:pic>
        <p:nvPicPr>
          <p:cNvPr id="15" name="Picture 14">
            <a:extLst>
              <a:ext uri="{FF2B5EF4-FFF2-40B4-BE49-F238E27FC236}">
                <a16:creationId xmlns:a16="http://schemas.microsoft.com/office/drawing/2014/main" id="{7869C008-4F6A-451B-B8AA-FD85E74E911F}"/>
              </a:ext>
            </a:extLst>
          </p:cNvPr>
          <p:cNvPicPr>
            <a:picLocks noChangeAspect="1"/>
          </p:cNvPicPr>
          <p:nvPr/>
        </p:nvPicPr>
        <p:blipFill>
          <a:blip r:embed="rId3"/>
          <a:stretch>
            <a:fillRect/>
          </a:stretch>
        </p:blipFill>
        <p:spPr>
          <a:xfrm>
            <a:off x="295275" y="744540"/>
            <a:ext cx="4105275" cy="1903409"/>
          </a:xfrm>
          <a:prstGeom prst="rect">
            <a:avLst/>
          </a:prstGeom>
        </p:spPr>
      </p:pic>
      <p:pic>
        <p:nvPicPr>
          <p:cNvPr id="17" name="Picture 16">
            <a:extLst>
              <a:ext uri="{FF2B5EF4-FFF2-40B4-BE49-F238E27FC236}">
                <a16:creationId xmlns:a16="http://schemas.microsoft.com/office/drawing/2014/main" id="{155151B7-949E-4C2E-AC5F-DE534A0F1E1C}"/>
              </a:ext>
            </a:extLst>
          </p:cNvPr>
          <p:cNvPicPr>
            <a:picLocks noChangeAspect="1"/>
          </p:cNvPicPr>
          <p:nvPr/>
        </p:nvPicPr>
        <p:blipFill>
          <a:blip r:embed="rId4"/>
          <a:stretch>
            <a:fillRect/>
          </a:stretch>
        </p:blipFill>
        <p:spPr>
          <a:xfrm>
            <a:off x="4676650" y="739826"/>
            <a:ext cx="4124325" cy="1903408"/>
          </a:xfrm>
          <a:prstGeom prst="rect">
            <a:avLst/>
          </a:prstGeom>
        </p:spPr>
      </p:pic>
      <p:pic>
        <p:nvPicPr>
          <p:cNvPr id="19" name="Picture 18">
            <a:extLst>
              <a:ext uri="{FF2B5EF4-FFF2-40B4-BE49-F238E27FC236}">
                <a16:creationId xmlns:a16="http://schemas.microsoft.com/office/drawing/2014/main" id="{4109E309-68CE-42C3-870D-45D2CDDABE2D}"/>
              </a:ext>
            </a:extLst>
          </p:cNvPr>
          <p:cNvPicPr>
            <a:picLocks noChangeAspect="1"/>
          </p:cNvPicPr>
          <p:nvPr/>
        </p:nvPicPr>
        <p:blipFill>
          <a:blip r:embed="rId5"/>
          <a:stretch>
            <a:fillRect/>
          </a:stretch>
        </p:blipFill>
        <p:spPr>
          <a:xfrm>
            <a:off x="295275" y="2914527"/>
            <a:ext cx="4105275" cy="1903408"/>
          </a:xfrm>
          <a:prstGeom prst="rect">
            <a:avLst/>
          </a:prstGeom>
        </p:spPr>
      </p:pic>
      <p:pic>
        <p:nvPicPr>
          <p:cNvPr id="21" name="Picture 20">
            <a:extLst>
              <a:ext uri="{FF2B5EF4-FFF2-40B4-BE49-F238E27FC236}">
                <a16:creationId xmlns:a16="http://schemas.microsoft.com/office/drawing/2014/main" id="{27558F54-D480-40C1-94E5-EE9D6FB68304}"/>
              </a:ext>
            </a:extLst>
          </p:cNvPr>
          <p:cNvPicPr>
            <a:picLocks noChangeAspect="1"/>
          </p:cNvPicPr>
          <p:nvPr/>
        </p:nvPicPr>
        <p:blipFill>
          <a:blip r:embed="rId6"/>
          <a:stretch>
            <a:fillRect/>
          </a:stretch>
        </p:blipFill>
        <p:spPr>
          <a:xfrm>
            <a:off x="4676650" y="2914527"/>
            <a:ext cx="4105275" cy="1903408"/>
          </a:xfrm>
          <a:prstGeom prst="rect">
            <a:avLst/>
          </a:prstGeom>
        </p:spPr>
      </p:pic>
    </p:spTree>
    <p:extLst>
      <p:ext uri="{BB962C8B-B14F-4D97-AF65-F5344CB8AC3E}">
        <p14:creationId xmlns:p14="http://schemas.microsoft.com/office/powerpoint/2010/main" val="3208819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2F5C-A1B4-46C5-A18D-21C799E9F03F}"/>
              </a:ext>
            </a:extLst>
          </p:cNvPr>
          <p:cNvSpPr>
            <a:spLocks noGrp="1"/>
          </p:cNvSpPr>
          <p:nvPr>
            <p:ph type="title"/>
          </p:nvPr>
        </p:nvSpPr>
        <p:spPr>
          <a:xfrm>
            <a:off x="2406000" y="129925"/>
            <a:ext cx="4332000" cy="1140000"/>
          </a:xfrm>
        </p:spPr>
        <p:txBody>
          <a:bodyPr/>
          <a:lstStyle/>
          <a:p>
            <a:r>
              <a:rPr lang="en-US" sz="2400" dirty="0">
                <a:solidFill>
                  <a:schemeClr val="bg1"/>
                </a:solidFill>
              </a:rPr>
              <a:t>Key pivot charts</a:t>
            </a:r>
          </a:p>
        </p:txBody>
      </p:sp>
      <p:pic>
        <p:nvPicPr>
          <p:cNvPr id="4" name="Picture 3">
            <a:extLst>
              <a:ext uri="{FF2B5EF4-FFF2-40B4-BE49-F238E27FC236}">
                <a16:creationId xmlns:a16="http://schemas.microsoft.com/office/drawing/2014/main" id="{8F161ADB-9207-4B50-8824-2FDBB1A4DD92}"/>
              </a:ext>
            </a:extLst>
          </p:cNvPr>
          <p:cNvPicPr>
            <a:picLocks noChangeAspect="1"/>
          </p:cNvPicPr>
          <p:nvPr/>
        </p:nvPicPr>
        <p:blipFill>
          <a:blip r:embed="rId2"/>
          <a:stretch>
            <a:fillRect/>
          </a:stretch>
        </p:blipFill>
        <p:spPr>
          <a:xfrm>
            <a:off x="323508" y="1489000"/>
            <a:ext cx="4096091" cy="2892500"/>
          </a:xfrm>
          <a:prstGeom prst="rect">
            <a:avLst/>
          </a:prstGeom>
        </p:spPr>
      </p:pic>
      <p:sp>
        <p:nvSpPr>
          <p:cNvPr id="7" name="TextBox 6">
            <a:extLst>
              <a:ext uri="{FF2B5EF4-FFF2-40B4-BE49-F238E27FC236}">
                <a16:creationId xmlns:a16="http://schemas.microsoft.com/office/drawing/2014/main" id="{F3C925EE-DB6E-490A-9AB4-70A0AFA768A7}"/>
              </a:ext>
            </a:extLst>
          </p:cNvPr>
          <p:cNvSpPr txBox="1"/>
          <p:nvPr/>
        </p:nvSpPr>
        <p:spPr>
          <a:xfrm>
            <a:off x="323508" y="904875"/>
            <a:ext cx="4096091" cy="307777"/>
          </a:xfrm>
          <a:prstGeom prst="rect">
            <a:avLst/>
          </a:prstGeom>
          <a:noFill/>
        </p:spPr>
        <p:txBody>
          <a:bodyPr wrap="square" rtlCol="0">
            <a:spAutoFit/>
          </a:bodyPr>
          <a:lstStyle/>
          <a:p>
            <a:pPr algn="ctr"/>
            <a:r>
              <a:rPr lang="en-US" dirty="0">
                <a:solidFill>
                  <a:schemeClr val="bg1"/>
                </a:solidFill>
                <a:latin typeface="Montserrat Light" panose="00000400000000000000" pitchFamily="2" charset="0"/>
              </a:rPr>
              <a:t>Monthly clicks of the campaign</a:t>
            </a:r>
          </a:p>
        </p:txBody>
      </p:sp>
      <p:sp>
        <p:nvSpPr>
          <p:cNvPr id="8" name="TextBox 7">
            <a:extLst>
              <a:ext uri="{FF2B5EF4-FFF2-40B4-BE49-F238E27FC236}">
                <a16:creationId xmlns:a16="http://schemas.microsoft.com/office/drawing/2014/main" id="{A4D4CFDF-3B28-40A6-99F8-48E6EC548124}"/>
              </a:ext>
            </a:extLst>
          </p:cNvPr>
          <p:cNvSpPr txBox="1"/>
          <p:nvPr/>
        </p:nvSpPr>
        <p:spPr>
          <a:xfrm>
            <a:off x="4732989" y="962148"/>
            <a:ext cx="4010022" cy="307777"/>
          </a:xfrm>
          <a:prstGeom prst="rect">
            <a:avLst/>
          </a:prstGeom>
          <a:noFill/>
        </p:spPr>
        <p:txBody>
          <a:bodyPr wrap="square" rtlCol="0">
            <a:spAutoFit/>
          </a:bodyPr>
          <a:lstStyle/>
          <a:p>
            <a:pPr algn="ctr"/>
            <a:r>
              <a:rPr lang="en-US" dirty="0">
                <a:solidFill>
                  <a:schemeClr val="bg1"/>
                </a:solidFill>
                <a:latin typeface="Montserrat Light" panose="00000400000000000000" pitchFamily="2" charset="0"/>
              </a:rPr>
              <a:t>Monthly impressions of the Campaign</a:t>
            </a:r>
          </a:p>
        </p:txBody>
      </p:sp>
      <p:pic>
        <p:nvPicPr>
          <p:cNvPr id="10" name="Picture 9">
            <a:extLst>
              <a:ext uri="{FF2B5EF4-FFF2-40B4-BE49-F238E27FC236}">
                <a16:creationId xmlns:a16="http://schemas.microsoft.com/office/drawing/2014/main" id="{CE34719C-3BA8-4B01-AC62-16AA2211A7B4}"/>
              </a:ext>
            </a:extLst>
          </p:cNvPr>
          <p:cNvPicPr>
            <a:picLocks noChangeAspect="1"/>
          </p:cNvPicPr>
          <p:nvPr/>
        </p:nvPicPr>
        <p:blipFill>
          <a:blip r:embed="rId3"/>
          <a:stretch>
            <a:fillRect/>
          </a:stretch>
        </p:blipFill>
        <p:spPr>
          <a:xfrm>
            <a:off x="4732989" y="1489000"/>
            <a:ext cx="4096091" cy="2892501"/>
          </a:xfrm>
          <a:prstGeom prst="rect">
            <a:avLst/>
          </a:prstGeom>
        </p:spPr>
      </p:pic>
    </p:spTree>
    <p:extLst>
      <p:ext uri="{BB962C8B-B14F-4D97-AF65-F5344CB8AC3E}">
        <p14:creationId xmlns:p14="http://schemas.microsoft.com/office/powerpoint/2010/main" val="311639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E7F9-D161-4798-B65F-B2B3207B0095}"/>
              </a:ext>
            </a:extLst>
          </p:cNvPr>
          <p:cNvSpPr>
            <a:spLocks noGrp="1"/>
          </p:cNvSpPr>
          <p:nvPr>
            <p:ph type="title"/>
          </p:nvPr>
        </p:nvSpPr>
        <p:spPr>
          <a:xfrm>
            <a:off x="2406000" y="168025"/>
            <a:ext cx="4332000" cy="1140000"/>
          </a:xfrm>
        </p:spPr>
        <p:txBody>
          <a:bodyPr/>
          <a:lstStyle/>
          <a:p>
            <a:r>
              <a:rPr lang="en-US" sz="2400" dirty="0">
                <a:solidFill>
                  <a:schemeClr val="bg1"/>
                </a:solidFill>
              </a:rPr>
              <a:t>Key Pivot Charts</a:t>
            </a:r>
          </a:p>
        </p:txBody>
      </p:sp>
      <p:pic>
        <p:nvPicPr>
          <p:cNvPr id="3" name="Picture 2">
            <a:extLst>
              <a:ext uri="{FF2B5EF4-FFF2-40B4-BE49-F238E27FC236}">
                <a16:creationId xmlns:a16="http://schemas.microsoft.com/office/drawing/2014/main" id="{9C243004-7016-45BB-A149-79DC54F47505}"/>
              </a:ext>
            </a:extLst>
          </p:cNvPr>
          <p:cNvPicPr>
            <a:picLocks noChangeAspect="1"/>
          </p:cNvPicPr>
          <p:nvPr/>
        </p:nvPicPr>
        <p:blipFill>
          <a:blip r:embed="rId2"/>
          <a:stretch>
            <a:fillRect/>
          </a:stretch>
        </p:blipFill>
        <p:spPr>
          <a:xfrm>
            <a:off x="4689954" y="1517573"/>
            <a:ext cx="4096091" cy="2892501"/>
          </a:xfrm>
          <a:prstGeom prst="rect">
            <a:avLst/>
          </a:prstGeom>
        </p:spPr>
      </p:pic>
      <p:sp>
        <p:nvSpPr>
          <p:cNvPr id="4" name="TextBox 3">
            <a:extLst>
              <a:ext uri="{FF2B5EF4-FFF2-40B4-BE49-F238E27FC236}">
                <a16:creationId xmlns:a16="http://schemas.microsoft.com/office/drawing/2014/main" id="{0F200F2B-3315-478A-9E68-5BFABF2C12FB}"/>
              </a:ext>
            </a:extLst>
          </p:cNvPr>
          <p:cNvSpPr txBox="1"/>
          <p:nvPr/>
        </p:nvSpPr>
        <p:spPr>
          <a:xfrm>
            <a:off x="4689954" y="1030265"/>
            <a:ext cx="3987321" cy="523220"/>
          </a:xfrm>
          <a:prstGeom prst="rect">
            <a:avLst/>
          </a:prstGeom>
          <a:noFill/>
        </p:spPr>
        <p:txBody>
          <a:bodyPr wrap="square" rtlCol="0">
            <a:spAutoFit/>
          </a:bodyPr>
          <a:lstStyle/>
          <a:p>
            <a:pPr algn="ctr"/>
            <a:r>
              <a:rPr lang="en-US" dirty="0">
                <a:solidFill>
                  <a:schemeClr val="bg1"/>
                </a:solidFill>
                <a:latin typeface="Montserrat Light" panose="00000400000000000000" pitchFamily="2" charset="0"/>
              </a:rPr>
              <a:t>Top 3 months with highest clicks</a:t>
            </a:r>
          </a:p>
          <a:p>
            <a:pPr algn="ctr"/>
            <a:endParaRPr lang="en-US" dirty="0"/>
          </a:p>
        </p:txBody>
      </p:sp>
      <p:pic>
        <p:nvPicPr>
          <p:cNvPr id="6" name="Picture 5">
            <a:extLst>
              <a:ext uri="{FF2B5EF4-FFF2-40B4-BE49-F238E27FC236}">
                <a16:creationId xmlns:a16="http://schemas.microsoft.com/office/drawing/2014/main" id="{8FF61CA9-A80F-4E1E-8431-AC49C1C039C6}"/>
              </a:ext>
            </a:extLst>
          </p:cNvPr>
          <p:cNvPicPr>
            <a:picLocks noChangeAspect="1"/>
          </p:cNvPicPr>
          <p:nvPr/>
        </p:nvPicPr>
        <p:blipFill>
          <a:blip r:embed="rId3"/>
          <a:stretch>
            <a:fillRect/>
          </a:stretch>
        </p:blipFill>
        <p:spPr>
          <a:xfrm>
            <a:off x="289404" y="1517574"/>
            <a:ext cx="4096091" cy="2892501"/>
          </a:xfrm>
          <a:prstGeom prst="rect">
            <a:avLst/>
          </a:prstGeom>
        </p:spPr>
      </p:pic>
      <p:sp>
        <p:nvSpPr>
          <p:cNvPr id="8" name="TextBox 7">
            <a:extLst>
              <a:ext uri="{FF2B5EF4-FFF2-40B4-BE49-F238E27FC236}">
                <a16:creationId xmlns:a16="http://schemas.microsoft.com/office/drawing/2014/main" id="{8AE2B013-0DB7-493E-B5F3-DC7D77EBE4D5}"/>
              </a:ext>
            </a:extLst>
          </p:cNvPr>
          <p:cNvSpPr txBox="1"/>
          <p:nvPr/>
        </p:nvSpPr>
        <p:spPr>
          <a:xfrm>
            <a:off x="-117953" y="1030265"/>
            <a:ext cx="4572000" cy="307777"/>
          </a:xfrm>
          <a:prstGeom prst="rect">
            <a:avLst/>
          </a:prstGeom>
          <a:noFill/>
        </p:spPr>
        <p:txBody>
          <a:bodyPr wrap="square">
            <a:spAutoFit/>
          </a:bodyPr>
          <a:lstStyle/>
          <a:p>
            <a:pPr algn="ctr"/>
            <a:r>
              <a:rPr lang="en-US" dirty="0">
                <a:solidFill>
                  <a:schemeClr val="bg1"/>
                </a:solidFill>
                <a:latin typeface="Montserrat Light" panose="00000400000000000000" pitchFamily="2" charset="0"/>
              </a:rPr>
              <a:t>Monthly Cost spend for Campaign</a:t>
            </a:r>
          </a:p>
        </p:txBody>
      </p:sp>
    </p:spTree>
    <p:extLst>
      <p:ext uri="{BB962C8B-B14F-4D97-AF65-F5344CB8AC3E}">
        <p14:creationId xmlns:p14="http://schemas.microsoft.com/office/powerpoint/2010/main" val="276888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CA0C-F98B-4A36-9D98-C3E55EED7890}"/>
              </a:ext>
            </a:extLst>
          </p:cNvPr>
          <p:cNvSpPr>
            <a:spLocks noGrp="1"/>
          </p:cNvSpPr>
          <p:nvPr>
            <p:ph type="title"/>
          </p:nvPr>
        </p:nvSpPr>
        <p:spPr>
          <a:xfrm>
            <a:off x="2406000" y="307850"/>
            <a:ext cx="4332000" cy="698750"/>
          </a:xfrm>
        </p:spPr>
        <p:txBody>
          <a:bodyPr/>
          <a:lstStyle/>
          <a:p>
            <a:r>
              <a:rPr lang="en-US" sz="2400" dirty="0">
                <a:solidFill>
                  <a:schemeClr val="bg1"/>
                </a:solidFill>
              </a:rPr>
              <a:t>Pivot charts</a:t>
            </a:r>
          </a:p>
        </p:txBody>
      </p:sp>
      <p:pic>
        <p:nvPicPr>
          <p:cNvPr id="4" name="Picture 3">
            <a:extLst>
              <a:ext uri="{FF2B5EF4-FFF2-40B4-BE49-F238E27FC236}">
                <a16:creationId xmlns:a16="http://schemas.microsoft.com/office/drawing/2014/main" id="{027D280E-D90E-4099-81A7-ECF01FE377C4}"/>
              </a:ext>
            </a:extLst>
          </p:cNvPr>
          <p:cNvPicPr>
            <a:picLocks noChangeAspect="1"/>
          </p:cNvPicPr>
          <p:nvPr/>
        </p:nvPicPr>
        <p:blipFill>
          <a:blip r:embed="rId2"/>
          <a:stretch>
            <a:fillRect/>
          </a:stretch>
        </p:blipFill>
        <p:spPr>
          <a:xfrm>
            <a:off x="555559" y="1090471"/>
            <a:ext cx="3700882" cy="1643204"/>
          </a:xfrm>
          <a:prstGeom prst="rect">
            <a:avLst/>
          </a:prstGeom>
        </p:spPr>
      </p:pic>
      <p:pic>
        <p:nvPicPr>
          <p:cNvPr id="6" name="Picture 5">
            <a:extLst>
              <a:ext uri="{FF2B5EF4-FFF2-40B4-BE49-F238E27FC236}">
                <a16:creationId xmlns:a16="http://schemas.microsoft.com/office/drawing/2014/main" id="{F7107758-068E-47A2-9B60-FA4BAC73B889}"/>
              </a:ext>
            </a:extLst>
          </p:cNvPr>
          <p:cNvPicPr>
            <a:picLocks noChangeAspect="1"/>
          </p:cNvPicPr>
          <p:nvPr/>
        </p:nvPicPr>
        <p:blipFill>
          <a:blip r:embed="rId3"/>
          <a:stretch>
            <a:fillRect/>
          </a:stretch>
        </p:blipFill>
        <p:spPr>
          <a:xfrm>
            <a:off x="4887559" y="1090471"/>
            <a:ext cx="3700882" cy="1643204"/>
          </a:xfrm>
          <a:prstGeom prst="rect">
            <a:avLst/>
          </a:prstGeom>
        </p:spPr>
      </p:pic>
      <p:pic>
        <p:nvPicPr>
          <p:cNvPr id="8" name="Picture 7">
            <a:extLst>
              <a:ext uri="{FF2B5EF4-FFF2-40B4-BE49-F238E27FC236}">
                <a16:creationId xmlns:a16="http://schemas.microsoft.com/office/drawing/2014/main" id="{DE96E3C4-7D58-48DF-B88B-BC803918DAEA}"/>
              </a:ext>
            </a:extLst>
          </p:cNvPr>
          <p:cNvPicPr>
            <a:picLocks noChangeAspect="1"/>
          </p:cNvPicPr>
          <p:nvPr/>
        </p:nvPicPr>
        <p:blipFill>
          <a:blip r:embed="rId4"/>
          <a:stretch>
            <a:fillRect/>
          </a:stretch>
        </p:blipFill>
        <p:spPr>
          <a:xfrm>
            <a:off x="555559" y="3090721"/>
            <a:ext cx="3700882" cy="1643204"/>
          </a:xfrm>
          <a:prstGeom prst="rect">
            <a:avLst/>
          </a:prstGeom>
        </p:spPr>
      </p:pic>
      <p:pic>
        <p:nvPicPr>
          <p:cNvPr id="10" name="Picture 9">
            <a:extLst>
              <a:ext uri="{FF2B5EF4-FFF2-40B4-BE49-F238E27FC236}">
                <a16:creationId xmlns:a16="http://schemas.microsoft.com/office/drawing/2014/main" id="{E4F6AB88-1262-49DC-870B-066FE2B20907}"/>
              </a:ext>
            </a:extLst>
          </p:cNvPr>
          <p:cNvPicPr>
            <a:picLocks noChangeAspect="1"/>
          </p:cNvPicPr>
          <p:nvPr/>
        </p:nvPicPr>
        <p:blipFill>
          <a:blip r:embed="rId5"/>
          <a:stretch>
            <a:fillRect/>
          </a:stretch>
        </p:blipFill>
        <p:spPr>
          <a:xfrm>
            <a:off x="4887559" y="3090721"/>
            <a:ext cx="3700883" cy="1643204"/>
          </a:xfrm>
          <a:prstGeom prst="rect">
            <a:avLst/>
          </a:prstGeom>
        </p:spPr>
      </p:pic>
    </p:spTree>
    <p:extLst>
      <p:ext uri="{BB962C8B-B14F-4D97-AF65-F5344CB8AC3E}">
        <p14:creationId xmlns:p14="http://schemas.microsoft.com/office/powerpoint/2010/main" val="405934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9D5BD8-45A3-4FBF-BBFF-8609DC2EDBD3}"/>
              </a:ext>
            </a:extLst>
          </p:cNvPr>
          <p:cNvSpPr>
            <a:spLocks noGrp="1"/>
          </p:cNvSpPr>
          <p:nvPr>
            <p:ph type="subTitle" idx="1"/>
          </p:nvPr>
        </p:nvSpPr>
        <p:spPr>
          <a:xfrm>
            <a:off x="713250" y="1579049"/>
            <a:ext cx="3734400" cy="2421900"/>
          </a:xfrm>
        </p:spPr>
        <p:txBody>
          <a:bodyPr/>
          <a:lstStyle/>
          <a:p>
            <a:r>
              <a:rPr lang="en-US" sz="1300" u="none" strike="noStrike" dirty="0">
                <a:effectLst/>
              </a:rPr>
              <a:t>Ek_Generic_Swimming got the highest clicks in the week.</a:t>
            </a:r>
          </a:p>
          <a:p>
            <a:pPr marL="127000" indent="0">
              <a:buNone/>
            </a:pPr>
            <a:endParaRPr lang="en-US" sz="1300" u="none" strike="noStrike" dirty="0">
              <a:effectLst/>
            </a:endParaRPr>
          </a:p>
          <a:p>
            <a:r>
              <a:rPr lang="en-US" sz="1300" i="0" u="none" strike="noStrike" dirty="0">
                <a:solidFill>
                  <a:schemeClr val="bg1"/>
                </a:solidFill>
                <a:effectLst/>
                <a:latin typeface="Montserrat Light" panose="00000400000000000000" pitchFamily="2" charset="0"/>
              </a:rPr>
              <a:t>8th, 13th and the 14th weeks are the weeks where we got the most number clicks and impressions.</a:t>
            </a:r>
          </a:p>
          <a:p>
            <a:pPr marL="127000" indent="0">
              <a:buNone/>
            </a:pPr>
            <a:endParaRPr lang="en-US" sz="1300" i="0" u="none" strike="noStrike" dirty="0">
              <a:solidFill>
                <a:schemeClr val="bg1"/>
              </a:solidFill>
              <a:effectLst/>
              <a:latin typeface="Montserrat Light" panose="00000400000000000000" pitchFamily="2" charset="0"/>
            </a:endParaRPr>
          </a:p>
          <a:p>
            <a:r>
              <a:rPr lang="en-US" sz="1300" i="0" u="none" strike="noStrike" dirty="0">
                <a:solidFill>
                  <a:schemeClr val="bg1"/>
                </a:solidFill>
                <a:effectLst/>
                <a:latin typeface="Montserrat Light" panose="00000400000000000000" pitchFamily="2" charset="0"/>
              </a:rPr>
              <a:t>Ek_Generic_Quad-tok_Yoga got the highest impressions in the weeks.</a:t>
            </a:r>
          </a:p>
          <a:p>
            <a:pPr marL="127000" indent="0">
              <a:buNone/>
            </a:pPr>
            <a:endParaRPr lang="en-US" sz="1300" i="0" u="none" strike="noStrike" dirty="0">
              <a:solidFill>
                <a:schemeClr val="bg1"/>
              </a:solidFill>
              <a:effectLst/>
              <a:latin typeface="Montserrat Light" panose="00000400000000000000" pitchFamily="2" charset="0"/>
            </a:endParaRPr>
          </a:p>
          <a:p>
            <a:r>
              <a:rPr lang="en-US" sz="1300" i="0" u="none" strike="noStrike" dirty="0">
                <a:solidFill>
                  <a:schemeClr val="bg1"/>
                </a:solidFill>
                <a:effectLst/>
                <a:latin typeface="Montserrat Light" panose="00000400000000000000" pitchFamily="2" charset="0"/>
              </a:rPr>
              <a:t>Ek_Generic_Quad-tok_Yoga got the highest money spend in  weeks</a:t>
            </a:r>
          </a:p>
          <a:p>
            <a:pPr marL="127000" indent="0">
              <a:buNone/>
            </a:pPr>
            <a:endParaRPr lang="en-US" sz="1300" dirty="0">
              <a:solidFill>
                <a:schemeClr val="bg1"/>
              </a:solidFill>
              <a:latin typeface="Montserrat Light" panose="00000400000000000000" pitchFamily="2" charset="0"/>
            </a:endParaRPr>
          </a:p>
          <a:p>
            <a:r>
              <a:rPr lang="en-US" sz="1300" i="0" u="none" strike="noStrike" dirty="0">
                <a:solidFill>
                  <a:schemeClr val="bg1"/>
                </a:solidFill>
                <a:effectLst/>
                <a:latin typeface="Montserrat Light" panose="00000400000000000000" pitchFamily="2" charset="0"/>
              </a:rPr>
              <a:t>8th, 11th and the 13th weeks are the weeks where we got the most spends of money.</a:t>
            </a:r>
          </a:p>
          <a:p>
            <a:endParaRPr lang="en-US" dirty="0"/>
          </a:p>
        </p:txBody>
      </p:sp>
      <p:sp>
        <p:nvSpPr>
          <p:cNvPr id="4" name="Subtitle 3">
            <a:extLst>
              <a:ext uri="{FF2B5EF4-FFF2-40B4-BE49-F238E27FC236}">
                <a16:creationId xmlns:a16="http://schemas.microsoft.com/office/drawing/2014/main" id="{AF03FD7E-784A-4B57-AB75-1ECC79971BA7}"/>
              </a:ext>
            </a:extLst>
          </p:cNvPr>
          <p:cNvSpPr>
            <a:spLocks noGrp="1"/>
          </p:cNvSpPr>
          <p:nvPr>
            <p:ph type="subTitle" idx="2"/>
          </p:nvPr>
        </p:nvSpPr>
        <p:spPr>
          <a:xfrm>
            <a:off x="713250" y="993613"/>
            <a:ext cx="3734400" cy="400500"/>
          </a:xfrm>
        </p:spPr>
        <p:txBody>
          <a:bodyPr/>
          <a:lstStyle/>
          <a:p>
            <a:pPr algn="ctr"/>
            <a:r>
              <a:rPr lang="en-US" dirty="0"/>
              <a:t>Weekly Stat</a:t>
            </a:r>
          </a:p>
        </p:txBody>
      </p:sp>
      <p:sp>
        <p:nvSpPr>
          <p:cNvPr id="5" name="Subtitle 4">
            <a:extLst>
              <a:ext uri="{FF2B5EF4-FFF2-40B4-BE49-F238E27FC236}">
                <a16:creationId xmlns:a16="http://schemas.microsoft.com/office/drawing/2014/main" id="{52EBB1D3-8560-46CE-A358-5660109ACC58}"/>
              </a:ext>
            </a:extLst>
          </p:cNvPr>
          <p:cNvSpPr>
            <a:spLocks noGrp="1"/>
          </p:cNvSpPr>
          <p:nvPr>
            <p:ph type="subTitle" idx="3"/>
          </p:nvPr>
        </p:nvSpPr>
        <p:spPr>
          <a:xfrm>
            <a:off x="4696325" y="1579049"/>
            <a:ext cx="3734400" cy="2421900"/>
          </a:xfrm>
        </p:spPr>
        <p:txBody>
          <a:bodyPr/>
          <a:lstStyle/>
          <a:p>
            <a:r>
              <a:rPr lang="en-US" sz="1300" dirty="0"/>
              <a:t>Ek_Generic_Swimming got the highest clicks in the months.</a:t>
            </a:r>
          </a:p>
          <a:p>
            <a:pPr marL="127000" indent="0">
              <a:buNone/>
            </a:pPr>
            <a:endParaRPr lang="en-US" sz="1300" dirty="0"/>
          </a:p>
          <a:p>
            <a:r>
              <a:rPr lang="en-US" sz="1300" dirty="0"/>
              <a:t>2nd, 3rd and the 4th months are the months where we got the most number Clicks, Impressions and the spend of money.</a:t>
            </a:r>
          </a:p>
          <a:p>
            <a:pPr marL="127000" indent="0">
              <a:buNone/>
            </a:pPr>
            <a:endParaRPr lang="en-US" sz="1300" dirty="0"/>
          </a:p>
          <a:p>
            <a:r>
              <a:rPr lang="en-US" sz="1300" dirty="0"/>
              <a:t>Ek_Generic_Quad-tok_Yoga got the highest Impressions in the months.</a:t>
            </a:r>
          </a:p>
          <a:p>
            <a:pPr marL="127000" indent="0">
              <a:buNone/>
            </a:pPr>
            <a:endParaRPr lang="en-US" sz="1300" dirty="0"/>
          </a:p>
          <a:p>
            <a:r>
              <a:rPr lang="en-US" sz="1300" dirty="0"/>
              <a:t>Ek_Generic_Quad-tok_Yoga got the highest spends in the months.</a:t>
            </a:r>
          </a:p>
        </p:txBody>
      </p:sp>
      <p:sp>
        <p:nvSpPr>
          <p:cNvPr id="6" name="Subtitle 5">
            <a:extLst>
              <a:ext uri="{FF2B5EF4-FFF2-40B4-BE49-F238E27FC236}">
                <a16:creationId xmlns:a16="http://schemas.microsoft.com/office/drawing/2014/main" id="{C6717EF7-F892-42BD-B4CC-D0EA2DCB66EA}"/>
              </a:ext>
            </a:extLst>
          </p:cNvPr>
          <p:cNvSpPr>
            <a:spLocks noGrp="1"/>
          </p:cNvSpPr>
          <p:nvPr>
            <p:ph type="subTitle" idx="4"/>
          </p:nvPr>
        </p:nvSpPr>
        <p:spPr>
          <a:xfrm>
            <a:off x="4696325" y="1002688"/>
            <a:ext cx="3734400" cy="400500"/>
          </a:xfrm>
        </p:spPr>
        <p:txBody>
          <a:bodyPr/>
          <a:lstStyle/>
          <a:p>
            <a:pPr algn="ctr"/>
            <a:r>
              <a:rPr lang="en-US" dirty="0"/>
              <a:t>Monthly Stat</a:t>
            </a:r>
          </a:p>
        </p:txBody>
      </p:sp>
      <p:sp>
        <p:nvSpPr>
          <p:cNvPr id="8" name="TextBox 7">
            <a:extLst>
              <a:ext uri="{FF2B5EF4-FFF2-40B4-BE49-F238E27FC236}">
                <a16:creationId xmlns:a16="http://schemas.microsoft.com/office/drawing/2014/main" id="{A5A660F7-1072-4EDF-9E93-CFF2A43454C7}"/>
              </a:ext>
            </a:extLst>
          </p:cNvPr>
          <p:cNvSpPr txBox="1"/>
          <p:nvPr/>
        </p:nvSpPr>
        <p:spPr>
          <a:xfrm>
            <a:off x="2115050" y="408567"/>
            <a:ext cx="5162550" cy="400110"/>
          </a:xfrm>
          <a:prstGeom prst="rect">
            <a:avLst/>
          </a:prstGeom>
          <a:noFill/>
        </p:spPr>
        <p:txBody>
          <a:bodyPr wrap="square" rtlCol="0">
            <a:spAutoFit/>
          </a:bodyPr>
          <a:lstStyle/>
          <a:p>
            <a:r>
              <a:rPr lang="en-US" sz="2000" b="1" dirty="0">
                <a:solidFill>
                  <a:schemeClr val="bg1"/>
                </a:solidFill>
                <a:latin typeface="Work Sans" pitchFamily="2" charset="0"/>
              </a:rPr>
              <a:t>Inference from google ads analysis</a:t>
            </a:r>
          </a:p>
        </p:txBody>
      </p:sp>
    </p:spTree>
    <p:extLst>
      <p:ext uri="{BB962C8B-B14F-4D97-AF65-F5344CB8AC3E}">
        <p14:creationId xmlns:p14="http://schemas.microsoft.com/office/powerpoint/2010/main" val="314297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DCD3-459B-4C5A-9CEA-4A9EFEF9E375}"/>
              </a:ext>
            </a:extLst>
          </p:cNvPr>
          <p:cNvSpPr>
            <a:spLocks noGrp="1"/>
          </p:cNvSpPr>
          <p:nvPr>
            <p:ph type="title"/>
          </p:nvPr>
        </p:nvSpPr>
        <p:spPr>
          <a:xfrm>
            <a:off x="1880171" y="625749"/>
            <a:ext cx="6745761" cy="1054500"/>
          </a:xfrm>
        </p:spPr>
        <p:txBody>
          <a:bodyPr/>
          <a:lstStyle/>
          <a:p>
            <a:r>
              <a:rPr lang="en-US" sz="2800" dirty="0"/>
              <a:t>Profitable keyword &amp; Returns</a:t>
            </a:r>
          </a:p>
        </p:txBody>
      </p:sp>
      <p:sp>
        <p:nvSpPr>
          <p:cNvPr id="8" name="TextBox 7">
            <a:extLst>
              <a:ext uri="{FF2B5EF4-FFF2-40B4-BE49-F238E27FC236}">
                <a16:creationId xmlns:a16="http://schemas.microsoft.com/office/drawing/2014/main" id="{147B3AB8-D744-4D3E-A2E0-4ADDAA623696}"/>
              </a:ext>
            </a:extLst>
          </p:cNvPr>
          <p:cNvSpPr txBox="1"/>
          <p:nvPr/>
        </p:nvSpPr>
        <p:spPr>
          <a:xfrm>
            <a:off x="3160080" y="1803539"/>
            <a:ext cx="5465852" cy="2893100"/>
          </a:xfrm>
          <a:prstGeom prst="rect">
            <a:avLst/>
          </a:prstGeom>
          <a:noFill/>
        </p:spPr>
        <p:txBody>
          <a:bodyPr wrap="square" rtlCol="0">
            <a:spAutoFit/>
          </a:bodyPr>
          <a:lstStyle/>
          <a:p>
            <a:pPr marL="285750" indent="-285750" algn="just" fontAlgn="b">
              <a:buClr>
                <a:schemeClr val="bg1">
                  <a:lumMod val="95000"/>
                </a:schemeClr>
              </a:buClr>
              <a:buSzPct val="120000"/>
              <a:buFont typeface="Arial" panose="020B0604020202020204" pitchFamily="34" charset="0"/>
              <a:buChar char="•"/>
            </a:pPr>
            <a:r>
              <a:rPr lang="en-US" sz="1400" b="0" i="0" u="none" strike="noStrike" dirty="0">
                <a:solidFill>
                  <a:schemeClr val="bg1">
                    <a:lumMod val="95000"/>
                  </a:schemeClr>
                </a:solidFill>
                <a:effectLst/>
                <a:latin typeface="Montserrat Light" panose="00000400000000000000" pitchFamily="2" charset="0"/>
              </a:rPr>
              <a:t>The most profitable keywords are Booking management store, Pool reservation software and Yoga Studio booking store.</a:t>
            </a:r>
          </a:p>
          <a:p>
            <a:pPr marL="285750" indent="-285750" algn="just" fontAlgn="b">
              <a:buClr>
                <a:schemeClr val="bg1">
                  <a:lumMod val="95000"/>
                </a:schemeClr>
              </a:buClr>
              <a:buSzPct val="120000"/>
              <a:buFont typeface="Arial" panose="020B0604020202020204" pitchFamily="34" charset="0"/>
              <a:buChar char="•"/>
            </a:pPr>
            <a:endParaRPr lang="en-US" dirty="0">
              <a:solidFill>
                <a:schemeClr val="bg1">
                  <a:lumMod val="95000"/>
                </a:schemeClr>
              </a:solidFill>
              <a:latin typeface="Montserrat Light" panose="00000400000000000000" pitchFamily="2" charset="0"/>
            </a:endParaRPr>
          </a:p>
          <a:p>
            <a:pPr marL="285750" indent="-285750" algn="just" fontAlgn="b">
              <a:buClr>
                <a:schemeClr val="bg1">
                  <a:lumMod val="95000"/>
                </a:schemeClr>
              </a:buClr>
              <a:buSzPct val="120000"/>
              <a:buFont typeface="Arial" panose="020B0604020202020204" pitchFamily="34" charset="0"/>
              <a:buChar char="•"/>
            </a:pPr>
            <a:r>
              <a:rPr lang="en-US" sz="1400" b="0" i="0" u="none" strike="noStrike" dirty="0">
                <a:solidFill>
                  <a:schemeClr val="bg1">
                    <a:lumMod val="95000"/>
                  </a:schemeClr>
                </a:solidFill>
                <a:effectLst/>
                <a:latin typeface="Montserrat Light" panose="00000400000000000000" pitchFamily="2" charset="0"/>
              </a:rPr>
              <a:t>The Highest profit was earned by Ek_Generic_Tri-Tok_Reservation followed by Ek_Generic_Swimming and Ek_Generic_Quad-Tok_Yoga with the amount of $3690, $2626 and $1347.</a:t>
            </a:r>
          </a:p>
          <a:p>
            <a:pPr marL="285750" indent="-285750" algn="just" fontAlgn="b">
              <a:buClr>
                <a:schemeClr val="bg1">
                  <a:lumMod val="95000"/>
                </a:schemeClr>
              </a:buClr>
              <a:buSzPct val="120000"/>
              <a:buFont typeface="Arial" panose="020B0604020202020204" pitchFamily="34" charset="0"/>
              <a:buChar char="•"/>
            </a:pPr>
            <a:endParaRPr lang="en-US" dirty="0">
              <a:solidFill>
                <a:schemeClr val="bg1">
                  <a:lumMod val="95000"/>
                </a:schemeClr>
              </a:solidFill>
              <a:latin typeface="Montserrat Light" panose="00000400000000000000" pitchFamily="2" charset="0"/>
            </a:endParaRPr>
          </a:p>
          <a:p>
            <a:pPr marL="285750" indent="-285750" algn="just" fontAlgn="b">
              <a:buClr>
                <a:schemeClr val="bg1">
                  <a:lumMod val="95000"/>
                </a:schemeClr>
              </a:buClr>
              <a:buSzPct val="120000"/>
              <a:buFont typeface="Arial" panose="020B0604020202020204" pitchFamily="34" charset="0"/>
              <a:buChar char="•"/>
            </a:pPr>
            <a:r>
              <a:rPr lang="en-US" sz="1400" b="0" i="0" u="none" strike="noStrike" dirty="0">
                <a:solidFill>
                  <a:schemeClr val="bg1">
                    <a:lumMod val="95000"/>
                  </a:schemeClr>
                </a:solidFill>
                <a:effectLst/>
                <a:latin typeface="Montserrat Light" panose="00000400000000000000" pitchFamily="2" charset="0"/>
              </a:rPr>
              <a:t>There are most of the campaign who not get the payment because of their minimum spends and impressions.</a:t>
            </a:r>
          </a:p>
          <a:p>
            <a:pPr algn="ctr" fontAlgn="b"/>
            <a:endParaRPr lang="en-US" sz="14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03312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71;p34">
            <a:extLst>
              <a:ext uri="{FF2B5EF4-FFF2-40B4-BE49-F238E27FC236}">
                <a16:creationId xmlns:a16="http://schemas.microsoft.com/office/drawing/2014/main" id="{17F84729-D062-4851-BB01-85872051E506}"/>
              </a:ext>
            </a:extLst>
          </p:cNvPr>
          <p:cNvSpPr txBox="1">
            <a:spLocks noGrp="1"/>
          </p:cNvSpPr>
          <p:nvPr>
            <p:ph type="title"/>
          </p:nvPr>
        </p:nvSpPr>
        <p:spPr>
          <a:xfrm>
            <a:off x="713250" y="406106"/>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Listing site analysis</a:t>
            </a:r>
            <a:endParaRPr dirty="0"/>
          </a:p>
        </p:txBody>
      </p:sp>
      <p:sp>
        <p:nvSpPr>
          <p:cNvPr id="4" name="Google Shape;472;p34">
            <a:extLst>
              <a:ext uri="{FF2B5EF4-FFF2-40B4-BE49-F238E27FC236}">
                <a16:creationId xmlns:a16="http://schemas.microsoft.com/office/drawing/2014/main" id="{BCA007CF-B116-4087-8CB6-38D3A26A1113}"/>
              </a:ext>
            </a:extLst>
          </p:cNvPr>
          <p:cNvSpPr txBox="1"/>
          <p:nvPr/>
        </p:nvSpPr>
        <p:spPr>
          <a:xfrm>
            <a:off x="4999668" y="4108758"/>
            <a:ext cx="3506400" cy="500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1200" dirty="0">
                <a:solidFill>
                  <a:schemeClr val="lt1"/>
                </a:solidFill>
                <a:latin typeface="Montserrat Light"/>
                <a:ea typeface="Montserrat Light"/>
                <a:cs typeface="Montserrat Light"/>
                <a:sym typeface="Montserrat Light"/>
              </a:rPr>
              <a:t>Months</a:t>
            </a:r>
            <a:endParaRPr sz="1200" dirty="0">
              <a:solidFill>
                <a:schemeClr val="lt1"/>
              </a:solidFill>
              <a:latin typeface="Montserrat Light"/>
              <a:ea typeface="Montserrat Light"/>
              <a:cs typeface="Montserrat Light"/>
              <a:sym typeface="Montserrat Light"/>
            </a:endParaRPr>
          </a:p>
        </p:txBody>
      </p:sp>
      <p:sp>
        <p:nvSpPr>
          <p:cNvPr id="5" name="Google Shape;474;p34">
            <a:extLst>
              <a:ext uri="{FF2B5EF4-FFF2-40B4-BE49-F238E27FC236}">
                <a16:creationId xmlns:a16="http://schemas.microsoft.com/office/drawing/2014/main" id="{BCC534A4-7108-4681-88E6-8DB94745A4A5}"/>
              </a:ext>
            </a:extLst>
          </p:cNvPr>
          <p:cNvSpPr txBox="1"/>
          <p:nvPr/>
        </p:nvSpPr>
        <p:spPr>
          <a:xfrm>
            <a:off x="2906997" y="2852025"/>
            <a:ext cx="1742700" cy="558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050" dirty="0">
                <a:solidFill>
                  <a:srgbClr val="FFFFFF"/>
                </a:solidFill>
                <a:latin typeface="Montserrat Light"/>
                <a:ea typeface="Montserrat Light"/>
                <a:cs typeface="Montserrat Light"/>
                <a:sym typeface="Montserrat Light"/>
              </a:rPr>
              <a:t>Week 8 got the highest paid with 6380.</a:t>
            </a:r>
            <a:endParaRPr sz="1050" dirty="0">
              <a:solidFill>
                <a:srgbClr val="FFFFFF"/>
              </a:solidFill>
              <a:latin typeface="Montserrat Light"/>
              <a:ea typeface="Montserrat Light"/>
              <a:cs typeface="Montserrat Light"/>
              <a:sym typeface="Montserrat Light"/>
            </a:endParaRPr>
          </a:p>
        </p:txBody>
      </p:sp>
      <p:sp>
        <p:nvSpPr>
          <p:cNvPr id="6" name="Google Shape;475;p34">
            <a:extLst>
              <a:ext uri="{FF2B5EF4-FFF2-40B4-BE49-F238E27FC236}">
                <a16:creationId xmlns:a16="http://schemas.microsoft.com/office/drawing/2014/main" id="{3FEB546C-081D-4E4B-8F63-5C19938476E6}"/>
              </a:ext>
            </a:extLst>
          </p:cNvPr>
          <p:cNvSpPr txBox="1"/>
          <p:nvPr/>
        </p:nvSpPr>
        <p:spPr>
          <a:xfrm>
            <a:off x="2907001" y="250165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800" b="1" dirty="0">
                <a:solidFill>
                  <a:schemeClr val="accent2"/>
                </a:solidFill>
                <a:latin typeface="Work Sans"/>
                <a:ea typeface="Work Sans"/>
                <a:cs typeface="Work Sans"/>
                <a:sym typeface="Work Sans"/>
              </a:rPr>
              <a:t>Paid</a:t>
            </a:r>
            <a:endParaRPr sz="1800" b="1" dirty="0">
              <a:solidFill>
                <a:schemeClr val="accent2"/>
              </a:solidFill>
              <a:latin typeface="Work Sans"/>
              <a:ea typeface="Work Sans"/>
              <a:cs typeface="Work Sans"/>
              <a:sym typeface="Work Sans"/>
            </a:endParaRPr>
          </a:p>
        </p:txBody>
      </p:sp>
      <p:sp>
        <p:nvSpPr>
          <p:cNvPr id="7" name="Google Shape;476;p34">
            <a:extLst>
              <a:ext uri="{FF2B5EF4-FFF2-40B4-BE49-F238E27FC236}">
                <a16:creationId xmlns:a16="http://schemas.microsoft.com/office/drawing/2014/main" id="{81107E7D-702E-48E6-8BEA-91D94EC479EB}"/>
              </a:ext>
            </a:extLst>
          </p:cNvPr>
          <p:cNvSpPr txBox="1"/>
          <p:nvPr/>
        </p:nvSpPr>
        <p:spPr>
          <a:xfrm>
            <a:off x="2906995" y="1653475"/>
            <a:ext cx="1742700" cy="5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050" dirty="0">
                <a:solidFill>
                  <a:srgbClr val="FFFFFF"/>
                </a:solidFill>
                <a:latin typeface="Montserrat Light"/>
                <a:ea typeface="Montserrat Light"/>
                <a:cs typeface="Montserrat Light"/>
                <a:sym typeface="Montserrat Light"/>
              </a:rPr>
              <a:t>Week 46 got highest clicks for different categories</a:t>
            </a:r>
            <a:endParaRPr sz="1050" dirty="0">
              <a:solidFill>
                <a:srgbClr val="FFFFFF"/>
              </a:solidFill>
              <a:latin typeface="Montserrat Light"/>
              <a:ea typeface="Montserrat Light"/>
              <a:cs typeface="Montserrat Light"/>
              <a:sym typeface="Montserrat Light"/>
            </a:endParaRPr>
          </a:p>
        </p:txBody>
      </p:sp>
      <p:sp>
        <p:nvSpPr>
          <p:cNvPr id="8" name="Google Shape;477;p34">
            <a:extLst>
              <a:ext uri="{FF2B5EF4-FFF2-40B4-BE49-F238E27FC236}">
                <a16:creationId xmlns:a16="http://schemas.microsoft.com/office/drawing/2014/main" id="{7CE29B93-0789-4F3C-ACFA-FA2022730BAC}"/>
              </a:ext>
            </a:extLst>
          </p:cNvPr>
          <p:cNvSpPr txBox="1"/>
          <p:nvPr/>
        </p:nvSpPr>
        <p:spPr>
          <a:xfrm>
            <a:off x="2907005" y="130310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accent5"/>
                </a:solidFill>
                <a:latin typeface="Work Sans"/>
                <a:ea typeface="Work Sans"/>
                <a:cs typeface="Work Sans"/>
                <a:sym typeface="Work Sans"/>
              </a:rPr>
              <a:t>Clicks</a:t>
            </a:r>
            <a:endParaRPr sz="1800" b="1" dirty="0">
              <a:solidFill>
                <a:schemeClr val="accent5"/>
              </a:solidFill>
              <a:latin typeface="Work Sans"/>
              <a:ea typeface="Work Sans"/>
              <a:cs typeface="Work Sans"/>
              <a:sym typeface="Work Sans"/>
            </a:endParaRPr>
          </a:p>
        </p:txBody>
      </p:sp>
      <p:sp>
        <p:nvSpPr>
          <p:cNvPr id="9" name="Google Shape;478;p34">
            <a:extLst>
              <a:ext uri="{FF2B5EF4-FFF2-40B4-BE49-F238E27FC236}">
                <a16:creationId xmlns:a16="http://schemas.microsoft.com/office/drawing/2014/main" id="{0130D582-D81D-46AB-A86E-D610863085A9}"/>
              </a:ext>
            </a:extLst>
          </p:cNvPr>
          <p:cNvSpPr txBox="1"/>
          <p:nvPr/>
        </p:nvSpPr>
        <p:spPr>
          <a:xfrm>
            <a:off x="2906997" y="4050575"/>
            <a:ext cx="1742700" cy="5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050" dirty="0">
                <a:solidFill>
                  <a:srgbClr val="FFFFFF"/>
                </a:solidFill>
                <a:latin typeface="Montserrat Light"/>
                <a:ea typeface="Montserrat Light"/>
                <a:cs typeface="Montserrat Light"/>
                <a:sym typeface="Montserrat Light"/>
              </a:rPr>
              <a:t>Week 46 got the highest money spent</a:t>
            </a:r>
            <a:r>
              <a:rPr lang="en-US" sz="1600" dirty="0">
                <a:solidFill>
                  <a:srgbClr val="FFFFFF"/>
                </a:solidFill>
                <a:latin typeface="Montserrat Light"/>
                <a:ea typeface="Montserrat Light"/>
                <a:cs typeface="Montserrat Light"/>
                <a:sym typeface="Montserrat Light"/>
              </a:rPr>
              <a:t>.</a:t>
            </a:r>
            <a:endParaRPr sz="1600" dirty="0">
              <a:solidFill>
                <a:srgbClr val="FFFFFF"/>
              </a:solidFill>
              <a:latin typeface="Montserrat Light"/>
              <a:ea typeface="Montserrat Light"/>
              <a:cs typeface="Montserrat Light"/>
              <a:sym typeface="Montserrat Light"/>
            </a:endParaRPr>
          </a:p>
        </p:txBody>
      </p:sp>
      <p:sp>
        <p:nvSpPr>
          <p:cNvPr id="10" name="Google Shape;479;p34">
            <a:extLst>
              <a:ext uri="{FF2B5EF4-FFF2-40B4-BE49-F238E27FC236}">
                <a16:creationId xmlns:a16="http://schemas.microsoft.com/office/drawing/2014/main" id="{802A863D-2CF2-4D0E-83C1-8291CF2B0B35}"/>
              </a:ext>
            </a:extLst>
          </p:cNvPr>
          <p:cNvSpPr txBox="1"/>
          <p:nvPr/>
        </p:nvSpPr>
        <p:spPr>
          <a:xfrm>
            <a:off x="2906995" y="370020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accent4"/>
                </a:solidFill>
                <a:latin typeface="Work Sans"/>
                <a:ea typeface="Work Sans"/>
                <a:cs typeface="Work Sans"/>
                <a:sym typeface="Work Sans"/>
              </a:rPr>
              <a:t>Money Spent</a:t>
            </a:r>
            <a:endParaRPr sz="1800" b="1" dirty="0">
              <a:solidFill>
                <a:schemeClr val="accent4"/>
              </a:solidFill>
              <a:latin typeface="Work Sans"/>
              <a:ea typeface="Work Sans"/>
              <a:cs typeface="Work Sans"/>
              <a:sym typeface="Work Sans"/>
            </a:endParaRPr>
          </a:p>
        </p:txBody>
      </p:sp>
      <p:sp>
        <p:nvSpPr>
          <p:cNvPr id="11" name="Google Shape;480;p34">
            <a:extLst>
              <a:ext uri="{FF2B5EF4-FFF2-40B4-BE49-F238E27FC236}">
                <a16:creationId xmlns:a16="http://schemas.microsoft.com/office/drawing/2014/main" id="{B69A502C-8C6F-485E-AA8F-373F225AEE67}"/>
              </a:ext>
            </a:extLst>
          </p:cNvPr>
          <p:cNvSpPr txBox="1"/>
          <p:nvPr/>
        </p:nvSpPr>
        <p:spPr>
          <a:xfrm>
            <a:off x="4872987" y="3748800"/>
            <a:ext cx="739200" cy="27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b="1" dirty="0">
              <a:solidFill>
                <a:srgbClr val="FFFFFF"/>
              </a:solidFill>
              <a:latin typeface="Work Sans"/>
              <a:ea typeface="Work Sans"/>
              <a:cs typeface="Work Sans"/>
              <a:sym typeface="Work Sans"/>
            </a:endParaRPr>
          </a:p>
        </p:txBody>
      </p:sp>
      <p:sp>
        <p:nvSpPr>
          <p:cNvPr id="12" name="Google Shape;481;p34">
            <a:extLst>
              <a:ext uri="{FF2B5EF4-FFF2-40B4-BE49-F238E27FC236}">
                <a16:creationId xmlns:a16="http://schemas.microsoft.com/office/drawing/2014/main" id="{EF00BA3B-5D08-4BDA-AFA0-697B52ADF186}"/>
              </a:ext>
            </a:extLst>
          </p:cNvPr>
          <p:cNvSpPr txBox="1"/>
          <p:nvPr/>
        </p:nvSpPr>
        <p:spPr>
          <a:xfrm>
            <a:off x="5120268" y="3700512"/>
            <a:ext cx="3265200" cy="27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b="1" dirty="0">
                <a:solidFill>
                  <a:srgbClr val="FFFFFF"/>
                </a:solidFill>
                <a:latin typeface="Work Sans"/>
                <a:ea typeface="Work Sans"/>
                <a:cs typeface="Work Sans"/>
                <a:sym typeface="Work Sans"/>
              </a:rPr>
              <a:t>1               2               3               4               5</a:t>
            </a:r>
            <a:endParaRPr sz="1200" b="1" dirty="0">
              <a:solidFill>
                <a:srgbClr val="FFFFFF"/>
              </a:solidFill>
              <a:latin typeface="Work Sans"/>
              <a:ea typeface="Work Sans"/>
              <a:cs typeface="Work Sans"/>
              <a:sym typeface="Work Sans"/>
            </a:endParaRPr>
          </a:p>
        </p:txBody>
      </p:sp>
      <p:sp>
        <p:nvSpPr>
          <p:cNvPr id="13" name="Google Shape;482;p34">
            <a:extLst>
              <a:ext uri="{FF2B5EF4-FFF2-40B4-BE49-F238E27FC236}">
                <a16:creationId xmlns:a16="http://schemas.microsoft.com/office/drawing/2014/main" id="{AC62A048-5F94-4744-914A-24CDC9E52AE4}"/>
              </a:ext>
            </a:extLst>
          </p:cNvPr>
          <p:cNvSpPr txBox="1"/>
          <p:nvPr/>
        </p:nvSpPr>
        <p:spPr>
          <a:xfrm>
            <a:off x="6135987" y="3748800"/>
            <a:ext cx="739200" cy="27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FFFFFF"/>
              </a:solidFill>
              <a:latin typeface="Work Sans"/>
              <a:ea typeface="Work Sans"/>
              <a:cs typeface="Work Sans"/>
              <a:sym typeface="Work Sans"/>
            </a:endParaRPr>
          </a:p>
        </p:txBody>
      </p:sp>
      <p:grpSp>
        <p:nvGrpSpPr>
          <p:cNvPr id="14" name="Google Shape;483;p34">
            <a:extLst>
              <a:ext uri="{FF2B5EF4-FFF2-40B4-BE49-F238E27FC236}">
                <a16:creationId xmlns:a16="http://schemas.microsoft.com/office/drawing/2014/main" id="{BD361E4C-0993-4085-AD26-6F364B202203}"/>
              </a:ext>
            </a:extLst>
          </p:cNvPr>
          <p:cNvGrpSpPr/>
          <p:nvPr/>
        </p:nvGrpSpPr>
        <p:grpSpPr>
          <a:xfrm>
            <a:off x="1166077" y="2770568"/>
            <a:ext cx="459239" cy="485359"/>
            <a:chOff x="4010963" y="3763781"/>
            <a:chExt cx="343665" cy="363211"/>
          </a:xfrm>
        </p:grpSpPr>
        <p:sp>
          <p:nvSpPr>
            <p:cNvPr id="15" name="Google Shape;484;p34">
              <a:extLst>
                <a:ext uri="{FF2B5EF4-FFF2-40B4-BE49-F238E27FC236}">
                  <a16:creationId xmlns:a16="http://schemas.microsoft.com/office/drawing/2014/main" id="{5A1939C2-3B92-4D44-9B82-CCB6F3B696C9}"/>
                </a:ext>
              </a:extLst>
            </p:cNvPr>
            <p:cNvSpPr/>
            <p:nvPr/>
          </p:nvSpPr>
          <p:spPr>
            <a:xfrm>
              <a:off x="4152415" y="3763781"/>
              <a:ext cx="202213" cy="221760"/>
            </a:xfrm>
            <a:custGeom>
              <a:avLst/>
              <a:gdLst/>
              <a:ahLst/>
              <a:cxnLst/>
              <a:rect l="l" t="t" r="r" b="b"/>
              <a:pathLst>
                <a:path w="6383" h="7000" extrusionOk="0">
                  <a:moveTo>
                    <a:pt x="3206" y="0"/>
                  </a:moveTo>
                  <a:cubicBezTo>
                    <a:pt x="3000" y="0"/>
                    <a:pt x="2792" y="20"/>
                    <a:pt x="2584" y="58"/>
                  </a:cubicBezTo>
                  <a:cubicBezTo>
                    <a:pt x="1751" y="225"/>
                    <a:pt x="1036" y="701"/>
                    <a:pt x="560" y="1416"/>
                  </a:cubicBezTo>
                  <a:cubicBezTo>
                    <a:pt x="179" y="1987"/>
                    <a:pt x="1" y="2654"/>
                    <a:pt x="24" y="3332"/>
                  </a:cubicBezTo>
                  <a:cubicBezTo>
                    <a:pt x="60" y="3987"/>
                    <a:pt x="274" y="4606"/>
                    <a:pt x="667" y="5107"/>
                  </a:cubicBezTo>
                  <a:lnTo>
                    <a:pt x="596" y="6821"/>
                  </a:lnTo>
                  <a:cubicBezTo>
                    <a:pt x="596" y="6881"/>
                    <a:pt x="620" y="6940"/>
                    <a:pt x="667" y="6964"/>
                  </a:cubicBezTo>
                  <a:cubicBezTo>
                    <a:pt x="691" y="6988"/>
                    <a:pt x="727" y="7000"/>
                    <a:pt x="751" y="7000"/>
                  </a:cubicBezTo>
                  <a:cubicBezTo>
                    <a:pt x="786" y="7000"/>
                    <a:pt x="798" y="7000"/>
                    <a:pt x="834" y="6988"/>
                  </a:cubicBezTo>
                  <a:lnTo>
                    <a:pt x="2382" y="6250"/>
                  </a:lnTo>
                  <a:cubicBezTo>
                    <a:pt x="2653" y="6322"/>
                    <a:pt x="2928" y="6359"/>
                    <a:pt x="3203" y="6359"/>
                  </a:cubicBezTo>
                  <a:cubicBezTo>
                    <a:pt x="3557" y="6359"/>
                    <a:pt x="3910" y="6299"/>
                    <a:pt x="4251" y="6178"/>
                  </a:cubicBezTo>
                  <a:cubicBezTo>
                    <a:pt x="4894" y="5952"/>
                    <a:pt x="5442" y="5523"/>
                    <a:pt x="5811" y="4964"/>
                  </a:cubicBezTo>
                  <a:cubicBezTo>
                    <a:pt x="6132" y="4487"/>
                    <a:pt x="6323" y="3952"/>
                    <a:pt x="6347" y="3380"/>
                  </a:cubicBezTo>
                  <a:cubicBezTo>
                    <a:pt x="6382" y="3249"/>
                    <a:pt x="6311" y="3178"/>
                    <a:pt x="6216" y="3178"/>
                  </a:cubicBezTo>
                  <a:cubicBezTo>
                    <a:pt x="6132" y="3178"/>
                    <a:pt x="6037" y="3237"/>
                    <a:pt x="6037" y="3332"/>
                  </a:cubicBezTo>
                  <a:cubicBezTo>
                    <a:pt x="6013" y="3844"/>
                    <a:pt x="5847" y="4333"/>
                    <a:pt x="5561" y="4749"/>
                  </a:cubicBezTo>
                  <a:cubicBezTo>
                    <a:pt x="5032" y="5547"/>
                    <a:pt x="4142" y="6005"/>
                    <a:pt x="3211" y="6005"/>
                  </a:cubicBezTo>
                  <a:cubicBezTo>
                    <a:pt x="2947" y="6005"/>
                    <a:pt x="2680" y="5969"/>
                    <a:pt x="2418" y="5892"/>
                  </a:cubicBezTo>
                  <a:cubicBezTo>
                    <a:pt x="2404" y="5888"/>
                    <a:pt x="2391" y="5885"/>
                    <a:pt x="2378" y="5885"/>
                  </a:cubicBezTo>
                  <a:cubicBezTo>
                    <a:pt x="2354" y="5885"/>
                    <a:pt x="2329" y="5893"/>
                    <a:pt x="2298" y="5916"/>
                  </a:cubicBezTo>
                  <a:lnTo>
                    <a:pt x="953" y="6547"/>
                  </a:lnTo>
                  <a:lnTo>
                    <a:pt x="1024" y="5047"/>
                  </a:lnTo>
                  <a:cubicBezTo>
                    <a:pt x="1024" y="4999"/>
                    <a:pt x="1013" y="4976"/>
                    <a:pt x="989" y="4928"/>
                  </a:cubicBezTo>
                  <a:cubicBezTo>
                    <a:pt x="215" y="3964"/>
                    <a:pt x="179" y="2618"/>
                    <a:pt x="858" y="1594"/>
                  </a:cubicBezTo>
                  <a:cubicBezTo>
                    <a:pt x="1275" y="975"/>
                    <a:pt x="1917" y="535"/>
                    <a:pt x="2656" y="392"/>
                  </a:cubicBezTo>
                  <a:cubicBezTo>
                    <a:pt x="2846" y="352"/>
                    <a:pt x="3037" y="333"/>
                    <a:pt x="3226" y="333"/>
                  </a:cubicBezTo>
                  <a:cubicBezTo>
                    <a:pt x="3783" y="333"/>
                    <a:pt x="4325" y="500"/>
                    <a:pt x="4787" y="820"/>
                  </a:cubicBezTo>
                  <a:cubicBezTo>
                    <a:pt x="5442" y="1273"/>
                    <a:pt x="5870" y="1939"/>
                    <a:pt x="6013" y="2713"/>
                  </a:cubicBezTo>
                  <a:cubicBezTo>
                    <a:pt x="6024" y="2790"/>
                    <a:pt x="6105" y="2846"/>
                    <a:pt x="6182" y="2846"/>
                  </a:cubicBezTo>
                  <a:cubicBezTo>
                    <a:pt x="6189" y="2846"/>
                    <a:pt x="6197" y="2845"/>
                    <a:pt x="6204" y="2844"/>
                  </a:cubicBezTo>
                  <a:cubicBezTo>
                    <a:pt x="6287" y="2832"/>
                    <a:pt x="6347" y="2737"/>
                    <a:pt x="6335" y="2654"/>
                  </a:cubicBezTo>
                  <a:cubicBezTo>
                    <a:pt x="6192" y="1785"/>
                    <a:pt x="5692" y="1011"/>
                    <a:pt x="4965" y="535"/>
                  </a:cubicBezTo>
                  <a:cubicBezTo>
                    <a:pt x="4438" y="177"/>
                    <a:pt x="3829" y="0"/>
                    <a:pt x="3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5;p34">
              <a:extLst>
                <a:ext uri="{FF2B5EF4-FFF2-40B4-BE49-F238E27FC236}">
                  <a16:creationId xmlns:a16="http://schemas.microsoft.com/office/drawing/2014/main" id="{6EAB89B4-E869-4184-948A-3F11084B4FFE}"/>
                </a:ext>
              </a:extLst>
            </p:cNvPr>
            <p:cNvSpPr/>
            <p:nvPr/>
          </p:nvSpPr>
          <p:spPr>
            <a:xfrm>
              <a:off x="4010963" y="3828662"/>
              <a:ext cx="299154" cy="298331"/>
            </a:xfrm>
            <a:custGeom>
              <a:avLst/>
              <a:gdLst/>
              <a:ahLst/>
              <a:cxnLst/>
              <a:rect l="l" t="t" r="r" b="b"/>
              <a:pathLst>
                <a:path w="9443" h="9417" extrusionOk="0">
                  <a:moveTo>
                    <a:pt x="6752" y="5654"/>
                  </a:moveTo>
                  <a:lnTo>
                    <a:pt x="9038" y="6988"/>
                  </a:lnTo>
                  <a:lnTo>
                    <a:pt x="8597" y="7714"/>
                  </a:lnTo>
                  <a:lnTo>
                    <a:pt x="6323" y="6380"/>
                  </a:lnTo>
                  <a:lnTo>
                    <a:pt x="6752" y="5654"/>
                  </a:lnTo>
                  <a:close/>
                  <a:moveTo>
                    <a:pt x="2516" y="1"/>
                  </a:moveTo>
                  <a:cubicBezTo>
                    <a:pt x="2490" y="1"/>
                    <a:pt x="2464" y="7"/>
                    <a:pt x="2441" y="22"/>
                  </a:cubicBezTo>
                  <a:lnTo>
                    <a:pt x="1429" y="618"/>
                  </a:lnTo>
                  <a:cubicBezTo>
                    <a:pt x="1358" y="665"/>
                    <a:pt x="1322" y="773"/>
                    <a:pt x="1370" y="844"/>
                  </a:cubicBezTo>
                  <a:lnTo>
                    <a:pt x="1477" y="1023"/>
                  </a:lnTo>
                  <a:lnTo>
                    <a:pt x="1060" y="1249"/>
                  </a:lnTo>
                  <a:cubicBezTo>
                    <a:pt x="620" y="1463"/>
                    <a:pt x="298" y="1856"/>
                    <a:pt x="144" y="2320"/>
                  </a:cubicBezTo>
                  <a:cubicBezTo>
                    <a:pt x="1" y="2773"/>
                    <a:pt x="25" y="3273"/>
                    <a:pt x="251" y="3713"/>
                  </a:cubicBezTo>
                  <a:cubicBezTo>
                    <a:pt x="548" y="4297"/>
                    <a:pt x="1668" y="5547"/>
                    <a:pt x="2620" y="6511"/>
                  </a:cubicBezTo>
                  <a:cubicBezTo>
                    <a:pt x="2644" y="6547"/>
                    <a:pt x="2692" y="6559"/>
                    <a:pt x="2739" y="6559"/>
                  </a:cubicBezTo>
                  <a:cubicBezTo>
                    <a:pt x="2787" y="6559"/>
                    <a:pt x="2822" y="6547"/>
                    <a:pt x="2858" y="6511"/>
                  </a:cubicBezTo>
                  <a:cubicBezTo>
                    <a:pt x="2918" y="6452"/>
                    <a:pt x="2918" y="6333"/>
                    <a:pt x="2858" y="6273"/>
                  </a:cubicBezTo>
                  <a:cubicBezTo>
                    <a:pt x="1679" y="5083"/>
                    <a:pt x="775" y="4011"/>
                    <a:pt x="548" y="3570"/>
                  </a:cubicBezTo>
                  <a:cubicBezTo>
                    <a:pt x="191" y="2832"/>
                    <a:pt x="477" y="1927"/>
                    <a:pt x="1203" y="1546"/>
                  </a:cubicBezTo>
                  <a:lnTo>
                    <a:pt x="1632" y="1320"/>
                  </a:lnTo>
                  <a:lnTo>
                    <a:pt x="2572" y="2916"/>
                  </a:lnTo>
                  <a:cubicBezTo>
                    <a:pt x="2477" y="2951"/>
                    <a:pt x="2394" y="2999"/>
                    <a:pt x="2322" y="3070"/>
                  </a:cubicBezTo>
                  <a:cubicBezTo>
                    <a:pt x="1941" y="3404"/>
                    <a:pt x="1882" y="3951"/>
                    <a:pt x="2168" y="4356"/>
                  </a:cubicBezTo>
                  <a:cubicBezTo>
                    <a:pt x="2322" y="4559"/>
                    <a:pt x="4906" y="7154"/>
                    <a:pt x="5120" y="7297"/>
                  </a:cubicBezTo>
                  <a:cubicBezTo>
                    <a:pt x="5275" y="7416"/>
                    <a:pt x="5489" y="7476"/>
                    <a:pt x="5680" y="7476"/>
                  </a:cubicBezTo>
                  <a:cubicBezTo>
                    <a:pt x="5954" y="7476"/>
                    <a:pt x="6204" y="7380"/>
                    <a:pt x="6394" y="7154"/>
                  </a:cubicBezTo>
                  <a:cubicBezTo>
                    <a:pt x="6466" y="7083"/>
                    <a:pt x="6513" y="6988"/>
                    <a:pt x="6561" y="6904"/>
                  </a:cubicBezTo>
                  <a:lnTo>
                    <a:pt x="8156" y="7833"/>
                  </a:lnTo>
                  <a:lnTo>
                    <a:pt x="7930" y="8262"/>
                  </a:lnTo>
                  <a:cubicBezTo>
                    <a:pt x="7654" y="8781"/>
                    <a:pt x="7123" y="9083"/>
                    <a:pt x="6580" y="9083"/>
                  </a:cubicBezTo>
                  <a:cubicBezTo>
                    <a:pt x="6352" y="9083"/>
                    <a:pt x="6121" y="9029"/>
                    <a:pt x="5906" y="8916"/>
                  </a:cubicBezTo>
                  <a:cubicBezTo>
                    <a:pt x="5478" y="8702"/>
                    <a:pt x="4477" y="7869"/>
                    <a:pt x="3334" y="6749"/>
                  </a:cubicBezTo>
                  <a:cubicBezTo>
                    <a:pt x="3305" y="6720"/>
                    <a:pt x="3260" y="6705"/>
                    <a:pt x="3215" y="6705"/>
                  </a:cubicBezTo>
                  <a:cubicBezTo>
                    <a:pt x="3171" y="6705"/>
                    <a:pt x="3126" y="6720"/>
                    <a:pt x="3096" y="6749"/>
                  </a:cubicBezTo>
                  <a:cubicBezTo>
                    <a:pt x="3037" y="6809"/>
                    <a:pt x="3037" y="6928"/>
                    <a:pt x="3096" y="6988"/>
                  </a:cubicBezTo>
                  <a:cubicBezTo>
                    <a:pt x="4287" y="8142"/>
                    <a:pt x="5275" y="8976"/>
                    <a:pt x="5740" y="9214"/>
                  </a:cubicBezTo>
                  <a:cubicBezTo>
                    <a:pt x="5990" y="9357"/>
                    <a:pt x="6275" y="9416"/>
                    <a:pt x="6561" y="9416"/>
                  </a:cubicBezTo>
                  <a:cubicBezTo>
                    <a:pt x="6752" y="9416"/>
                    <a:pt x="6942" y="9381"/>
                    <a:pt x="7144" y="9321"/>
                  </a:cubicBezTo>
                  <a:cubicBezTo>
                    <a:pt x="7597" y="9178"/>
                    <a:pt x="7990" y="8845"/>
                    <a:pt x="8216" y="8416"/>
                  </a:cubicBezTo>
                  <a:lnTo>
                    <a:pt x="8430" y="8000"/>
                  </a:lnTo>
                  <a:lnTo>
                    <a:pt x="8609" y="8107"/>
                  </a:lnTo>
                  <a:cubicBezTo>
                    <a:pt x="8645" y="8119"/>
                    <a:pt x="8668" y="8131"/>
                    <a:pt x="8704" y="8131"/>
                  </a:cubicBezTo>
                  <a:cubicBezTo>
                    <a:pt x="8764" y="8131"/>
                    <a:pt x="8823" y="8107"/>
                    <a:pt x="8847" y="8047"/>
                  </a:cubicBezTo>
                  <a:lnTo>
                    <a:pt x="9442" y="7035"/>
                  </a:lnTo>
                  <a:cubicBezTo>
                    <a:pt x="9419" y="6976"/>
                    <a:pt x="9419" y="6928"/>
                    <a:pt x="9419" y="6880"/>
                  </a:cubicBezTo>
                  <a:cubicBezTo>
                    <a:pt x="9407" y="6845"/>
                    <a:pt x="9371" y="6809"/>
                    <a:pt x="9347" y="6785"/>
                  </a:cubicBezTo>
                  <a:lnTo>
                    <a:pt x="6787" y="5273"/>
                  </a:lnTo>
                  <a:cubicBezTo>
                    <a:pt x="6765" y="5262"/>
                    <a:pt x="6740" y="5257"/>
                    <a:pt x="6713" y="5257"/>
                  </a:cubicBezTo>
                  <a:cubicBezTo>
                    <a:pt x="6655" y="5257"/>
                    <a:pt x="6594" y="5283"/>
                    <a:pt x="6561" y="5333"/>
                  </a:cubicBezTo>
                  <a:lnTo>
                    <a:pt x="5966" y="6345"/>
                  </a:lnTo>
                  <a:cubicBezTo>
                    <a:pt x="5930" y="6392"/>
                    <a:pt x="5930" y="6440"/>
                    <a:pt x="5954" y="6476"/>
                  </a:cubicBezTo>
                  <a:cubicBezTo>
                    <a:pt x="5966" y="6523"/>
                    <a:pt x="5990" y="6559"/>
                    <a:pt x="6025" y="6583"/>
                  </a:cubicBezTo>
                  <a:lnTo>
                    <a:pt x="6251" y="6714"/>
                  </a:lnTo>
                  <a:lnTo>
                    <a:pt x="6228" y="6749"/>
                  </a:lnTo>
                  <a:cubicBezTo>
                    <a:pt x="6204" y="6809"/>
                    <a:pt x="6168" y="6869"/>
                    <a:pt x="6132" y="6928"/>
                  </a:cubicBezTo>
                  <a:cubicBezTo>
                    <a:pt x="6008" y="7067"/>
                    <a:pt x="5834" y="7141"/>
                    <a:pt x="5659" y="7141"/>
                  </a:cubicBezTo>
                  <a:cubicBezTo>
                    <a:pt x="5534" y="7141"/>
                    <a:pt x="5408" y="7103"/>
                    <a:pt x="5299" y="7023"/>
                  </a:cubicBezTo>
                  <a:cubicBezTo>
                    <a:pt x="5120" y="6880"/>
                    <a:pt x="2561" y="4321"/>
                    <a:pt x="2418" y="4142"/>
                  </a:cubicBezTo>
                  <a:cubicBezTo>
                    <a:pt x="2227" y="3892"/>
                    <a:pt x="2275" y="3535"/>
                    <a:pt x="2513" y="3309"/>
                  </a:cubicBezTo>
                  <a:cubicBezTo>
                    <a:pt x="2561" y="3273"/>
                    <a:pt x="2620" y="3237"/>
                    <a:pt x="2692" y="3213"/>
                  </a:cubicBezTo>
                  <a:lnTo>
                    <a:pt x="2727" y="3189"/>
                  </a:lnTo>
                  <a:lnTo>
                    <a:pt x="2858" y="3416"/>
                  </a:lnTo>
                  <a:cubicBezTo>
                    <a:pt x="2882" y="3475"/>
                    <a:pt x="2942" y="3511"/>
                    <a:pt x="3001" y="3511"/>
                  </a:cubicBezTo>
                  <a:cubicBezTo>
                    <a:pt x="3037" y="3511"/>
                    <a:pt x="3061" y="3487"/>
                    <a:pt x="3096" y="3475"/>
                  </a:cubicBezTo>
                  <a:lnTo>
                    <a:pt x="4108" y="2880"/>
                  </a:lnTo>
                  <a:cubicBezTo>
                    <a:pt x="4144" y="2844"/>
                    <a:pt x="4168" y="2820"/>
                    <a:pt x="4180" y="2773"/>
                  </a:cubicBezTo>
                  <a:cubicBezTo>
                    <a:pt x="4192" y="2737"/>
                    <a:pt x="4180" y="2689"/>
                    <a:pt x="4168" y="2642"/>
                  </a:cubicBezTo>
                  <a:lnTo>
                    <a:pt x="3442" y="1404"/>
                  </a:lnTo>
                  <a:cubicBezTo>
                    <a:pt x="3409" y="1355"/>
                    <a:pt x="3348" y="1322"/>
                    <a:pt x="3290" y="1322"/>
                  </a:cubicBezTo>
                  <a:cubicBezTo>
                    <a:pt x="3264" y="1322"/>
                    <a:pt x="3238" y="1329"/>
                    <a:pt x="3215" y="1344"/>
                  </a:cubicBezTo>
                  <a:cubicBezTo>
                    <a:pt x="3144" y="1392"/>
                    <a:pt x="3108" y="1499"/>
                    <a:pt x="3156" y="1570"/>
                  </a:cubicBezTo>
                  <a:lnTo>
                    <a:pt x="3787" y="2654"/>
                  </a:lnTo>
                  <a:lnTo>
                    <a:pt x="3061" y="3082"/>
                  </a:lnTo>
                  <a:lnTo>
                    <a:pt x="1727" y="808"/>
                  </a:lnTo>
                  <a:lnTo>
                    <a:pt x="2453" y="380"/>
                  </a:lnTo>
                  <a:lnTo>
                    <a:pt x="2822" y="1011"/>
                  </a:lnTo>
                  <a:cubicBezTo>
                    <a:pt x="2855" y="1060"/>
                    <a:pt x="2917" y="1087"/>
                    <a:pt x="2975" y="1087"/>
                  </a:cubicBezTo>
                  <a:cubicBezTo>
                    <a:pt x="3001" y="1087"/>
                    <a:pt x="3027" y="1081"/>
                    <a:pt x="3049" y="1070"/>
                  </a:cubicBezTo>
                  <a:cubicBezTo>
                    <a:pt x="3120" y="1023"/>
                    <a:pt x="3156" y="915"/>
                    <a:pt x="3108" y="844"/>
                  </a:cubicBezTo>
                  <a:lnTo>
                    <a:pt x="2656" y="82"/>
                  </a:lnTo>
                  <a:cubicBezTo>
                    <a:pt x="2631" y="33"/>
                    <a:pt x="2573" y="1"/>
                    <a:pt x="2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6;p34">
              <a:extLst>
                <a:ext uri="{FF2B5EF4-FFF2-40B4-BE49-F238E27FC236}">
                  <a16:creationId xmlns:a16="http://schemas.microsoft.com/office/drawing/2014/main" id="{2B204F2D-4ED5-4566-9E47-EEEE942A6343}"/>
                </a:ext>
              </a:extLst>
            </p:cNvPr>
            <p:cNvSpPr/>
            <p:nvPr/>
          </p:nvSpPr>
          <p:spPr>
            <a:xfrm>
              <a:off x="4187104" y="3787731"/>
              <a:ext cx="133943" cy="146520"/>
            </a:xfrm>
            <a:custGeom>
              <a:avLst/>
              <a:gdLst/>
              <a:ahLst/>
              <a:cxnLst/>
              <a:rect l="l" t="t" r="r" b="b"/>
              <a:pathLst>
                <a:path w="4228" h="4625" extrusionOk="0">
                  <a:moveTo>
                    <a:pt x="2742" y="0"/>
                  </a:moveTo>
                  <a:cubicBezTo>
                    <a:pt x="2716" y="0"/>
                    <a:pt x="2690" y="6"/>
                    <a:pt x="2668" y="17"/>
                  </a:cubicBezTo>
                  <a:cubicBezTo>
                    <a:pt x="2596" y="64"/>
                    <a:pt x="2561" y="171"/>
                    <a:pt x="2608" y="243"/>
                  </a:cubicBezTo>
                  <a:lnTo>
                    <a:pt x="2763" y="493"/>
                  </a:lnTo>
                  <a:cubicBezTo>
                    <a:pt x="2549" y="433"/>
                    <a:pt x="2346" y="398"/>
                    <a:pt x="2120" y="398"/>
                  </a:cubicBezTo>
                  <a:cubicBezTo>
                    <a:pt x="953" y="398"/>
                    <a:pt x="1" y="1350"/>
                    <a:pt x="1" y="2505"/>
                  </a:cubicBezTo>
                  <a:cubicBezTo>
                    <a:pt x="1" y="3672"/>
                    <a:pt x="953" y="4624"/>
                    <a:pt x="2120" y="4624"/>
                  </a:cubicBezTo>
                  <a:cubicBezTo>
                    <a:pt x="3275" y="4624"/>
                    <a:pt x="4228" y="3672"/>
                    <a:pt x="4228" y="2505"/>
                  </a:cubicBezTo>
                  <a:cubicBezTo>
                    <a:pt x="4228" y="2362"/>
                    <a:pt x="4204" y="2195"/>
                    <a:pt x="4168" y="2029"/>
                  </a:cubicBezTo>
                  <a:cubicBezTo>
                    <a:pt x="4158" y="1958"/>
                    <a:pt x="4096" y="1904"/>
                    <a:pt x="4012" y="1904"/>
                  </a:cubicBezTo>
                  <a:cubicBezTo>
                    <a:pt x="3998" y="1904"/>
                    <a:pt x="3982" y="1906"/>
                    <a:pt x="3966" y="1910"/>
                  </a:cubicBezTo>
                  <a:cubicBezTo>
                    <a:pt x="3870" y="1922"/>
                    <a:pt x="3811" y="2017"/>
                    <a:pt x="3847" y="2124"/>
                  </a:cubicBezTo>
                  <a:cubicBezTo>
                    <a:pt x="3870" y="2255"/>
                    <a:pt x="3894" y="2386"/>
                    <a:pt x="3894" y="2517"/>
                  </a:cubicBezTo>
                  <a:cubicBezTo>
                    <a:pt x="3894" y="3505"/>
                    <a:pt x="3085" y="4303"/>
                    <a:pt x="2108" y="4303"/>
                  </a:cubicBezTo>
                  <a:cubicBezTo>
                    <a:pt x="1120" y="4303"/>
                    <a:pt x="322" y="3505"/>
                    <a:pt x="322" y="2517"/>
                  </a:cubicBezTo>
                  <a:cubicBezTo>
                    <a:pt x="322" y="1541"/>
                    <a:pt x="1120" y="731"/>
                    <a:pt x="2108" y="731"/>
                  </a:cubicBezTo>
                  <a:cubicBezTo>
                    <a:pt x="2299" y="731"/>
                    <a:pt x="2477" y="767"/>
                    <a:pt x="2656" y="826"/>
                  </a:cubicBezTo>
                  <a:lnTo>
                    <a:pt x="2299" y="910"/>
                  </a:lnTo>
                  <a:cubicBezTo>
                    <a:pt x="2204" y="933"/>
                    <a:pt x="2144" y="1017"/>
                    <a:pt x="2180" y="1124"/>
                  </a:cubicBezTo>
                  <a:cubicBezTo>
                    <a:pt x="2190" y="1195"/>
                    <a:pt x="2260" y="1248"/>
                    <a:pt x="2339" y="1248"/>
                  </a:cubicBezTo>
                  <a:cubicBezTo>
                    <a:pt x="2353" y="1248"/>
                    <a:pt x="2368" y="1247"/>
                    <a:pt x="2382" y="1243"/>
                  </a:cubicBezTo>
                  <a:lnTo>
                    <a:pt x="3204" y="1052"/>
                  </a:lnTo>
                  <a:cubicBezTo>
                    <a:pt x="3311" y="1017"/>
                    <a:pt x="3370" y="898"/>
                    <a:pt x="3311" y="791"/>
                  </a:cubicBezTo>
                  <a:lnTo>
                    <a:pt x="2894" y="76"/>
                  </a:lnTo>
                  <a:cubicBezTo>
                    <a:pt x="2861" y="27"/>
                    <a:pt x="2800" y="0"/>
                    <a:pt x="2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7;p34">
              <a:extLst>
                <a:ext uri="{FF2B5EF4-FFF2-40B4-BE49-F238E27FC236}">
                  <a16:creationId xmlns:a16="http://schemas.microsoft.com/office/drawing/2014/main" id="{88EAC291-3574-4C3F-8186-247B532971A4}"/>
                </a:ext>
              </a:extLst>
            </p:cNvPr>
            <p:cNvSpPr/>
            <p:nvPr/>
          </p:nvSpPr>
          <p:spPr>
            <a:xfrm>
              <a:off x="4220685" y="3840669"/>
              <a:ext cx="39632" cy="52462"/>
            </a:xfrm>
            <a:custGeom>
              <a:avLst/>
              <a:gdLst/>
              <a:ahLst/>
              <a:cxnLst/>
              <a:rect l="l" t="t" r="r" b="b"/>
              <a:pathLst>
                <a:path w="1251" h="1656" extrusionOk="0">
                  <a:moveTo>
                    <a:pt x="572" y="1"/>
                  </a:moveTo>
                  <a:cubicBezTo>
                    <a:pt x="274" y="1"/>
                    <a:pt x="12" y="239"/>
                    <a:pt x="12" y="524"/>
                  </a:cubicBezTo>
                  <a:cubicBezTo>
                    <a:pt x="12" y="608"/>
                    <a:pt x="96" y="679"/>
                    <a:pt x="179" y="679"/>
                  </a:cubicBezTo>
                  <a:cubicBezTo>
                    <a:pt x="274" y="679"/>
                    <a:pt x="346" y="608"/>
                    <a:pt x="346" y="524"/>
                  </a:cubicBezTo>
                  <a:cubicBezTo>
                    <a:pt x="346" y="417"/>
                    <a:pt x="429" y="322"/>
                    <a:pt x="548" y="322"/>
                  </a:cubicBezTo>
                  <a:lnTo>
                    <a:pt x="608" y="322"/>
                  </a:lnTo>
                  <a:cubicBezTo>
                    <a:pt x="655" y="322"/>
                    <a:pt x="667" y="358"/>
                    <a:pt x="691" y="370"/>
                  </a:cubicBezTo>
                  <a:cubicBezTo>
                    <a:pt x="703" y="382"/>
                    <a:pt x="703" y="417"/>
                    <a:pt x="691" y="429"/>
                  </a:cubicBezTo>
                  <a:lnTo>
                    <a:pt x="48" y="1382"/>
                  </a:lnTo>
                  <a:cubicBezTo>
                    <a:pt x="12" y="1429"/>
                    <a:pt x="1" y="1501"/>
                    <a:pt x="36" y="1560"/>
                  </a:cubicBezTo>
                  <a:cubicBezTo>
                    <a:pt x="60" y="1620"/>
                    <a:pt x="120" y="1656"/>
                    <a:pt x="179" y="1656"/>
                  </a:cubicBezTo>
                  <a:lnTo>
                    <a:pt x="1072" y="1656"/>
                  </a:lnTo>
                  <a:cubicBezTo>
                    <a:pt x="1167" y="1656"/>
                    <a:pt x="1239" y="1572"/>
                    <a:pt x="1239" y="1489"/>
                  </a:cubicBezTo>
                  <a:cubicBezTo>
                    <a:pt x="1251" y="1406"/>
                    <a:pt x="1179" y="1322"/>
                    <a:pt x="1084" y="1322"/>
                  </a:cubicBezTo>
                  <a:lnTo>
                    <a:pt x="513" y="1322"/>
                  </a:lnTo>
                  <a:lnTo>
                    <a:pt x="989" y="620"/>
                  </a:lnTo>
                  <a:cubicBezTo>
                    <a:pt x="1072" y="513"/>
                    <a:pt x="1072" y="358"/>
                    <a:pt x="1001" y="227"/>
                  </a:cubicBezTo>
                  <a:cubicBezTo>
                    <a:pt x="929" y="84"/>
                    <a:pt x="786"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8;p34">
              <a:extLst>
                <a:ext uri="{FF2B5EF4-FFF2-40B4-BE49-F238E27FC236}">
                  <a16:creationId xmlns:a16="http://schemas.microsoft.com/office/drawing/2014/main" id="{D033BB3B-0500-41CD-9163-A979FBC97CEC}"/>
                </a:ext>
              </a:extLst>
            </p:cNvPr>
            <p:cNvSpPr/>
            <p:nvPr/>
          </p:nvSpPr>
          <p:spPr>
            <a:xfrm>
              <a:off x="4259905" y="3840669"/>
              <a:ext cx="29082" cy="52082"/>
            </a:xfrm>
            <a:custGeom>
              <a:avLst/>
              <a:gdLst/>
              <a:ahLst/>
              <a:cxnLst/>
              <a:rect l="l" t="t" r="r" b="b"/>
              <a:pathLst>
                <a:path w="918" h="1644" extrusionOk="0">
                  <a:moveTo>
                    <a:pt x="156" y="1"/>
                  </a:moveTo>
                  <a:cubicBezTo>
                    <a:pt x="72" y="1"/>
                    <a:pt x="1" y="72"/>
                    <a:pt x="1" y="167"/>
                  </a:cubicBezTo>
                  <a:lnTo>
                    <a:pt x="1" y="870"/>
                  </a:lnTo>
                  <a:cubicBezTo>
                    <a:pt x="1" y="953"/>
                    <a:pt x="72" y="1025"/>
                    <a:pt x="156" y="1025"/>
                  </a:cubicBezTo>
                  <a:lnTo>
                    <a:pt x="596" y="1025"/>
                  </a:lnTo>
                  <a:lnTo>
                    <a:pt x="596" y="1477"/>
                  </a:lnTo>
                  <a:cubicBezTo>
                    <a:pt x="596" y="1560"/>
                    <a:pt x="668" y="1644"/>
                    <a:pt x="751" y="1644"/>
                  </a:cubicBezTo>
                  <a:cubicBezTo>
                    <a:pt x="846" y="1644"/>
                    <a:pt x="918" y="1560"/>
                    <a:pt x="918" y="1477"/>
                  </a:cubicBezTo>
                  <a:lnTo>
                    <a:pt x="918" y="846"/>
                  </a:lnTo>
                  <a:lnTo>
                    <a:pt x="918" y="155"/>
                  </a:lnTo>
                  <a:cubicBezTo>
                    <a:pt x="918" y="72"/>
                    <a:pt x="846" y="1"/>
                    <a:pt x="739" y="1"/>
                  </a:cubicBezTo>
                  <a:cubicBezTo>
                    <a:pt x="656" y="1"/>
                    <a:pt x="584" y="72"/>
                    <a:pt x="584" y="167"/>
                  </a:cubicBezTo>
                  <a:lnTo>
                    <a:pt x="584" y="703"/>
                  </a:lnTo>
                  <a:lnTo>
                    <a:pt x="322" y="703"/>
                  </a:lnTo>
                  <a:lnTo>
                    <a:pt x="322" y="167"/>
                  </a:lnTo>
                  <a:cubicBezTo>
                    <a:pt x="322" y="72"/>
                    <a:pt x="251" y="1"/>
                    <a:pt x="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89;p34">
            <a:extLst>
              <a:ext uri="{FF2B5EF4-FFF2-40B4-BE49-F238E27FC236}">
                <a16:creationId xmlns:a16="http://schemas.microsoft.com/office/drawing/2014/main" id="{F5B5404B-78E6-457D-A210-1C64CA642DB8}"/>
              </a:ext>
            </a:extLst>
          </p:cNvPr>
          <p:cNvGrpSpPr/>
          <p:nvPr/>
        </p:nvGrpSpPr>
        <p:grpSpPr>
          <a:xfrm>
            <a:off x="1154989" y="3975312"/>
            <a:ext cx="481416" cy="484379"/>
            <a:chOff x="3107608" y="3763401"/>
            <a:chExt cx="360233" cy="362451"/>
          </a:xfrm>
        </p:grpSpPr>
        <p:sp>
          <p:nvSpPr>
            <p:cNvPr id="21" name="Google Shape;490;p34">
              <a:extLst>
                <a:ext uri="{FF2B5EF4-FFF2-40B4-BE49-F238E27FC236}">
                  <a16:creationId xmlns:a16="http://schemas.microsoft.com/office/drawing/2014/main" id="{4D932435-6D00-44BC-BF67-0E2639360229}"/>
                </a:ext>
              </a:extLst>
            </p:cNvPr>
            <p:cNvSpPr/>
            <p:nvPr/>
          </p:nvSpPr>
          <p:spPr>
            <a:xfrm>
              <a:off x="3323349" y="3763401"/>
              <a:ext cx="144492" cy="152729"/>
            </a:xfrm>
            <a:custGeom>
              <a:avLst/>
              <a:gdLst/>
              <a:ahLst/>
              <a:cxnLst/>
              <a:rect l="l" t="t" r="r" b="b"/>
              <a:pathLst>
                <a:path w="4561" h="4821" extrusionOk="0">
                  <a:moveTo>
                    <a:pt x="2354" y="0"/>
                  </a:moveTo>
                  <a:cubicBezTo>
                    <a:pt x="1649" y="0"/>
                    <a:pt x="958" y="340"/>
                    <a:pt x="524" y="975"/>
                  </a:cubicBezTo>
                  <a:cubicBezTo>
                    <a:pt x="1" y="1761"/>
                    <a:pt x="36" y="2761"/>
                    <a:pt x="584" y="3511"/>
                  </a:cubicBezTo>
                  <a:lnTo>
                    <a:pt x="536" y="4642"/>
                  </a:lnTo>
                  <a:cubicBezTo>
                    <a:pt x="536" y="4702"/>
                    <a:pt x="572" y="4761"/>
                    <a:pt x="620" y="4797"/>
                  </a:cubicBezTo>
                  <a:cubicBezTo>
                    <a:pt x="644" y="4809"/>
                    <a:pt x="679" y="4821"/>
                    <a:pt x="703" y="4821"/>
                  </a:cubicBezTo>
                  <a:cubicBezTo>
                    <a:pt x="739" y="4821"/>
                    <a:pt x="751" y="4821"/>
                    <a:pt x="775" y="4809"/>
                  </a:cubicBezTo>
                  <a:lnTo>
                    <a:pt x="1810" y="4333"/>
                  </a:lnTo>
                  <a:cubicBezTo>
                    <a:pt x="1987" y="4375"/>
                    <a:pt x="2166" y="4395"/>
                    <a:pt x="2342" y="4395"/>
                  </a:cubicBezTo>
                  <a:cubicBezTo>
                    <a:pt x="3067" y="4395"/>
                    <a:pt x="3756" y="4048"/>
                    <a:pt x="4168" y="3416"/>
                  </a:cubicBezTo>
                  <a:cubicBezTo>
                    <a:pt x="4323" y="3214"/>
                    <a:pt x="4430" y="2975"/>
                    <a:pt x="4489" y="2725"/>
                  </a:cubicBezTo>
                  <a:cubicBezTo>
                    <a:pt x="4501" y="2630"/>
                    <a:pt x="4454" y="2547"/>
                    <a:pt x="4370" y="2511"/>
                  </a:cubicBezTo>
                  <a:cubicBezTo>
                    <a:pt x="4360" y="2510"/>
                    <a:pt x="4351" y="2509"/>
                    <a:pt x="4341" y="2509"/>
                  </a:cubicBezTo>
                  <a:cubicBezTo>
                    <a:pt x="4258" y="2509"/>
                    <a:pt x="4188" y="2555"/>
                    <a:pt x="4156" y="2630"/>
                  </a:cubicBezTo>
                  <a:cubicBezTo>
                    <a:pt x="4108" y="2844"/>
                    <a:pt x="4025" y="3035"/>
                    <a:pt x="3906" y="3225"/>
                  </a:cubicBezTo>
                  <a:cubicBezTo>
                    <a:pt x="3551" y="3749"/>
                    <a:pt x="2961" y="4059"/>
                    <a:pt x="2349" y="4059"/>
                  </a:cubicBezTo>
                  <a:cubicBezTo>
                    <a:pt x="2182" y="4059"/>
                    <a:pt x="2013" y="4036"/>
                    <a:pt x="1846" y="3987"/>
                  </a:cubicBezTo>
                  <a:cubicBezTo>
                    <a:pt x="1831" y="3982"/>
                    <a:pt x="1816" y="3980"/>
                    <a:pt x="1801" y="3980"/>
                  </a:cubicBezTo>
                  <a:cubicBezTo>
                    <a:pt x="1779" y="3980"/>
                    <a:pt x="1755" y="3985"/>
                    <a:pt x="1727" y="3999"/>
                  </a:cubicBezTo>
                  <a:lnTo>
                    <a:pt x="894" y="4392"/>
                  </a:lnTo>
                  <a:lnTo>
                    <a:pt x="941" y="3464"/>
                  </a:lnTo>
                  <a:cubicBezTo>
                    <a:pt x="941" y="3416"/>
                    <a:pt x="929" y="3392"/>
                    <a:pt x="917" y="3344"/>
                  </a:cubicBezTo>
                  <a:cubicBezTo>
                    <a:pt x="405" y="2713"/>
                    <a:pt x="382" y="1832"/>
                    <a:pt x="822" y="1154"/>
                  </a:cubicBezTo>
                  <a:cubicBezTo>
                    <a:pt x="1096" y="749"/>
                    <a:pt x="1513" y="475"/>
                    <a:pt x="2001" y="368"/>
                  </a:cubicBezTo>
                  <a:cubicBezTo>
                    <a:pt x="2120" y="348"/>
                    <a:pt x="2239" y="337"/>
                    <a:pt x="2357" y="337"/>
                  </a:cubicBezTo>
                  <a:cubicBezTo>
                    <a:pt x="2723" y="337"/>
                    <a:pt x="3079" y="438"/>
                    <a:pt x="3394" y="654"/>
                  </a:cubicBezTo>
                  <a:cubicBezTo>
                    <a:pt x="3870" y="963"/>
                    <a:pt x="4168" y="1475"/>
                    <a:pt x="4215" y="2035"/>
                  </a:cubicBezTo>
                  <a:cubicBezTo>
                    <a:pt x="4226" y="2123"/>
                    <a:pt x="4299" y="2191"/>
                    <a:pt x="4376" y="2191"/>
                  </a:cubicBezTo>
                  <a:cubicBezTo>
                    <a:pt x="4382" y="2191"/>
                    <a:pt x="4388" y="2190"/>
                    <a:pt x="4394" y="2190"/>
                  </a:cubicBezTo>
                  <a:cubicBezTo>
                    <a:pt x="4489" y="2166"/>
                    <a:pt x="4561" y="2094"/>
                    <a:pt x="4549" y="2011"/>
                  </a:cubicBezTo>
                  <a:cubicBezTo>
                    <a:pt x="4489" y="1332"/>
                    <a:pt x="4132" y="737"/>
                    <a:pt x="3572" y="368"/>
                  </a:cubicBezTo>
                  <a:cubicBezTo>
                    <a:pt x="3196" y="120"/>
                    <a:pt x="2773" y="0"/>
                    <a:pt x="2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1;p34">
              <a:extLst>
                <a:ext uri="{FF2B5EF4-FFF2-40B4-BE49-F238E27FC236}">
                  <a16:creationId xmlns:a16="http://schemas.microsoft.com/office/drawing/2014/main" id="{A23F6B70-86F6-4039-9D00-0C3E768521C0}"/>
                </a:ext>
              </a:extLst>
            </p:cNvPr>
            <p:cNvSpPr/>
            <p:nvPr/>
          </p:nvSpPr>
          <p:spPr>
            <a:xfrm>
              <a:off x="3107608" y="3863256"/>
              <a:ext cx="333844" cy="262596"/>
            </a:xfrm>
            <a:custGeom>
              <a:avLst/>
              <a:gdLst/>
              <a:ahLst/>
              <a:cxnLst/>
              <a:rect l="l" t="t" r="r" b="b"/>
              <a:pathLst>
                <a:path w="10538" h="8289" extrusionOk="0">
                  <a:moveTo>
                    <a:pt x="4894" y="2121"/>
                  </a:moveTo>
                  <a:lnTo>
                    <a:pt x="5108" y="2324"/>
                  </a:lnTo>
                  <a:lnTo>
                    <a:pt x="4822" y="2609"/>
                  </a:lnTo>
                  <a:lnTo>
                    <a:pt x="4537" y="2883"/>
                  </a:lnTo>
                  <a:lnTo>
                    <a:pt x="4334" y="2681"/>
                  </a:lnTo>
                  <a:lnTo>
                    <a:pt x="4894" y="2121"/>
                  </a:lnTo>
                  <a:close/>
                  <a:moveTo>
                    <a:pt x="5894" y="3431"/>
                  </a:moveTo>
                  <a:cubicBezTo>
                    <a:pt x="5965" y="3431"/>
                    <a:pt x="6025" y="3455"/>
                    <a:pt x="6084" y="3502"/>
                  </a:cubicBezTo>
                  <a:lnTo>
                    <a:pt x="6275" y="3693"/>
                  </a:lnTo>
                  <a:cubicBezTo>
                    <a:pt x="6382" y="3800"/>
                    <a:pt x="6382" y="3967"/>
                    <a:pt x="6275" y="4062"/>
                  </a:cubicBezTo>
                  <a:cubicBezTo>
                    <a:pt x="6227" y="4110"/>
                    <a:pt x="6156" y="4145"/>
                    <a:pt x="6084" y="4145"/>
                  </a:cubicBezTo>
                  <a:cubicBezTo>
                    <a:pt x="6013" y="4145"/>
                    <a:pt x="5953" y="4110"/>
                    <a:pt x="5894" y="4062"/>
                  </a:cubicBezTo>
                  <a:lnTo>
                    <a:pt x="5703" y="3872"/>
                  </a:lnTo>
                  <a:cubicBezTo>
                    <a:pt x="5596" y="3764"/>
                    <a:pt x="5596" y="3586"/>
                    <a:pt x="5703" y="3502"/>
                  </a:cubicBezTo>
                  <a:cubicBezTo>
                    <a:pt x="5739" y="3455"/>
                    <a:pt x="5810" y="3431"/>
                    <a:pt x="5894" y="3431"/>
                  </a:cubicBezTo>
                  <a:close/>
                  <a:moveTo>
                    <a:pt x="6453" y="1955"/>
                  </a:moveTo>
                  <a:lnTo>
                    <a:pt x="8085" y="3919"/>
                  </a:lnTo>
                  <a:cubicBezTo>
                    <a:pt x="8406" y="4324"/>
                    <a:pt x="8454" y="4812"/>
                    <a:pt x="8192" y="5062"/>
                  </a:cubicBezTo>
                  <a:lnTo>
                    <a:pt x="7275" y="5991"/>
                  </a:lnTo>
                  <a:cubicBezTo>
                    <a:pt x="7159" y="6102"/>
                    <a:pt x="7004" y="6155"/>
                    <a:pt x="6835" y="6155"/>
                  </a:cubicBezTo>
                  <a:cubicBezTo>
                    <a:pt x="6606" y="6155"/>
                    <a:pt x="6351" y="6057"/>
                    <a:pt x="6132" y="5872"/>
                  </a:cubicBezTo>
                  <a:lnTo>
                    <a:pt x="4167" y="4241"/>
                  </a:lnTo>
                  <a:lnTo>
                    <a:pt x="4167" y="4062"/>
                  </a:lnTo>
                  <a:cubicBezTo>
                    <a:pt x="4191" y="3824"/>
                    <a:pt x="4298" y="3610"/>
                    <a:pt x="4465" y="3443"/>
                  </a:cubicBezTo>
                  <a:lnTo>
                    <a:pt x="4941" y="2967"/>
                  </a:lnTo>
                  <a:lnTo>
                    <a:pt x="5358" y="3383"/>
                  </a:lnTo>
                  <a:cubicBezTo>
                    <a:pt x="5239" y="3610"/>
                    <a:pt x="5263" y="3907"/>
                    <a:pt x="5453" y="4098"/>
                  </a:cubicBezTo>
                  <a:lnTo>
                    <a:pt x="5656" y="4288"/>
                  </a:lnTo>
                  <a:cubicBezTo>
                    <a:pt x="5775" y="4407"/>
                    <a:pt x="5918" y="4467"/>
                    <a:pt x="6084" y="4467"/>
                  </a:cubicBezTo>
                  <a:cubicBezTo>
                    <a:pt x="6191" y="4467"/>
                    <a:pt x="6287" y="4431"/>
                    <a:pt x="6370" y="4395"/>
                  </a:cubicBezTo>
                  <a:lnTo>
                    <a:pt x="7239" y="5265"/>
                  </a:lnTo>
                  <a:cubicBezTo>
                    <a:pt x="7275" y="5300"/>
                    <a:pt x="7323" y="5312"/>
                    <a:pt x="7358" y="5312"/>
                  </a:cubicBezTo>
                  <a:cubicBezTo>
                    <a:pt x="7406" y="5312"/>
                    <a:pt x="7454" y="5300"/>
                    <a:pt x="7477" y="5265"/>
                  </a:cubicBezTo>
                  <a:cubicBezTo>
                    <a:pt x="7537" y="5217"/>
                    <a:pt x="7537" y="5086"/>
                    <a:pt x="7477" y="5026"/>
                  </a:cubicBezTo>
                  <a:lnTo>
                    <a:pt x="6608" y="4157"/>
                  </a:lnTo>
                  <a:cubicBezTo>
                    <a:pt x="6727" y="3931"/>
                    <a:pt x="6692" y="3633"/>
                    <a:pt x="6501" y="3443"/>
                  </a:cubicBezTo>
                  <a:lnTo>
                    <a:pt x="6311" y="3252"/>
                  </a:lnTo>
                  <a:cubicBezTo>
                    <a:pt x="6188" y="3130"/>
                    <a:pt x="6032" y="3073"/>
                    <a:pt x="5880" y="3073"/>
                  </a:cubicBezTo>
                  <a:cubicBezTo>
                    <a:pt x="5779" y="3073"/>
                    <a:pt x="5681" y="3098"/>
                    <a:pt x="5596" y="3145"/>
                  </a:cubicBezTo>
                  <a:lnTo>
                    <a:pt x="5179" y="2729"/>
                  </a:lnTo>
                  <a:lnTo>
                    <a:pt x="5453" y="2443"/>
                  </a:lnTo>
                  <a:lnTo>
                    <a:pt x="5656" y="2252"/>
                  </a:lnTo>
                  <a:cubicBezTo>
                    <a:pt x="5834" y="2074"/>
                    <a:pt x="6084" y="1967"/>
                    <a:pt x="6334" y="1955"/>
                  </a:cubicBezTo>
                  <a:close/>
                  <a:moveTo>
                    <a:pt x="1928" y="1"/>
                  </a:moveTo>
                  <a:cubicBezTo>
                    <a:pt x="1921" y="1"/>
                    <a:pt x="1913" y="1"/>
                    <a:pt x="1905" y="2"/>
                  </a:cubicBezTo>
                  <a:cubicBezTo>
                    <a:pt x="1477" y="62"/>
                    <a:pt x="1072" y="252"/>
                    <a:pt x="762" y="550"/>
                  </a:cubicBezTo>
                  <a:cubicBezTo>
                    <a:pt x="0" y="1312"/>
                    <a:pt x="0" y="2562"/>
                    <a:pt x="762" y="3324"/>
                  </a:cubicBezTo>
                  <a:lnTo>
                    <a:pt x="1393" y="3967"/>
                  </a:lnTo>
                  <a:cubicBezTo>
                    <a:pt x="1750" y="4324"/>
                    <a:pt x="1810" y="4884"/>
                    <a:pt x="1524" y="5300"/>
                  </a:cubicBezTo>
                  <a:cubicBezTo>
                    <a:pt x="1489" y="5360"/>
                    <a:pt x="1500" y="5455"/>
                    <a:pt x="1548" y="5515"/>
                  </a:cubicBezTo>
                  <a:lnTo>
                    <a:pt x="2131" y="6086"/>
                  </a:lnTo>
                  <a:cubicBezTo>
                    <a:pt x="2155" y="6122"/>
                    <a:pt x="2203" y="6134"/>
                    <a:pt x="2239" y="6134"/>
                  </a:cubicBezTo>
                  <a:lnTo>
                    <a:pt x="2262" y="6134"/>
                  </a:lnTo>
                  <a:cubicBezTo>
                    <a:pt x="2298" y="6134"/>
                    <a:pt x="2346" y="6110"/>
                    <a:pt x="2381" y="6074"/>
                  </a:cubicBezTo>
                  <a:cubicBezTo>
                    <a:pt x="3084" y="5193"/>
                    <a:pt x="3001" y="3931"/>
                    <a:pt x="2215" y="3145"/>
                  </a:cubicBezTo>
                  <a:lnTo>
                    <a:pt x="1572" y="2502"/>
                  </a:lnTo>
                  <a:cubicBezTo>
                    <a:pt x="1429" y="2359"/>
                    <a:pt x="1334" y="2145"/>
                    <a:pt x="1334" y="1919"/>
                  </a:cubicBezTo>
                  <a:cubicBezTo>
                    <a:pt x="1334" y="1705"/>
                    <a:pt x="1429" y="1502"/>
                    <a:pt x="1572" y="1347"/>
                  </a:cubicBezTo>
                  <a:cubicBezTo>
                    <a:pt x="1727" y="1193"/>
                    <a:pt x="1929" y="1109"/>
                    <a:pt x="2155" y="1109"/>
                  </a:cubicBezTo>
                  <a:cubicBezTo>
                    <a:pt x="2381" y="1109"/>
                    <a:pt x="2572" y="1193"/>
                    <a:pt x="2739" y="1347"/>
                  </a:cubicBezTo>
                  <a:lnTo>
                    <a:pt x="3965" y="2574"/>
                  </a:lnTo>
                  <a:cubicBezTo>
                    <a:pt x="3941" y="2609"/>
                    <a:pt x="3929" y="2657"/>
                    <a:pt x="3929" y="2693"/>
                  </a:cubicBezTo>
                  <a:cubicBezTo>
                    <a:pt x="3929" y="2740"/>
                    <a:pt x="3941" y="2788"/>
                    <a:pt x="3965" y="2812"/>
                  </a:cubicBezTo>
                  <a:lnTo>
                    <a:pt x="4298" y="3145"/>
                  </a:lnTo>
                  <a:lnTo>
                    <a:pt x="4227" y="3217"/>
                  </a:lnTo>
                  <a:cubicBezTo>
                    <a:pt x="3929" y="3514"/>
                    <a:pt x="3775" y="3931"/>
                    <a:pt x="3834" y="4348"/>
                  </a:cubicBezTo>
                  <a:cubicBezTo>
                    <a:pt x="3870" y="4586"/>
                    <a:pt x="3965" y="4812"/>
                    <a:pt x="4120" y="5003"/>
                  </a:cubicBezTo>
                  <a:lnTo>
                    <a:pt x="6275" y="7777"/>
                  </a:lnTo>
                  <a:cubicBezTo>
                    <a:pt x="6513" y="8086"/>
                    <a:pt x="6870" y="8265"/>
                    <a:pt x="7263" y="8289"/>
                  </a:cubicBezTo>
                  <a:lnTo>
                    <a:pt x="7346" y="8289"/>
                  </a:lnTo>
                  <a:cubicBezTo>
                    <a:pt x="7704" y="8289"/>
                    <a:pt x="8049" y="8146"/>
                    <a:pt x="8311" y="7896"/>
                  </a:cubicBezTo>
                  <a:lnTo>
                    <a:pt x="9549" y="6658"/>
                  </a:lnTo>
                  <a:cubicBezTo>
                    <a:pt x="9609" y="6598"/>
                    <a:pt x="9609" y="6479"/>
                    <a:pt x="9549" y="6419"/>
                  </a:cubicBezTo>
                  <a:cubicBezTo>
                    <a:pt x="9519" y="6390"/>
                    <a:pt x="9475" y="6375"/>
                    <a:pt x="9430" y="6375"/>
                  </a:cubicBezTo>
                  <a:cubicBezTo>
                    <a:pt x="9385" y="6375"/>
                    <a:pt x="9341" y="6390"/>
                    <a:pt x="9311" y="6419"/>
                  </a:cubicBezTo>
                  <a:lnTo>
                    <a:pt x="8073" y="7658"/>
                  </a:lnTo>
                  <a:cubicBezTo>
                    <a:pt x="7880" y="7850"/>
                    <a:pt x="7613" y="7956"/>
                    <a:pt x="7332" y="7956"/>
                  </a:cubicBezTo>
                  <a:cubicBezTo>
                    <a:pt x="7317" y="7956"/>
                    <a:pt x="7302" y="7956"/>
                    <a:pt x="7287" y="7955"/>
                  </a:cubicBezTo>
                  <a:cubicBezTo>
                    <a:pt x="6989" y="7932"/>
                    <a:pt x="6727" y="7789"/>
                    <a:pt x="6549" y="7562"/>
                  </a:cubicBezTo>
                  <a:lnTo>
                    <a:pt x="4501" y="4943"/>
                  </a:lnTo>
                  <a:lnTo>
                    <a:pt x="5918" y="6122"/>
                  </a:lnTo>
                  <a:cubicBezTo>
                    <a:pt x="6203" y="6360"/>
                    <a:pt x="6525" y="6479"/>
                    <a:pt x="6846" y="6479"/>
                  </a:cubicBezTo>
                  <a:cubicBezTo>
                    <a:pt x="7108" y="6479"/>
                    <a:pt x="7346" y="6384"/>
                    <a:pt x="7525" y="6205"/>
                  </a:cubicBezTo>
                  <a:lnTo>
                    <a:pt x="8454" y="5288"/>
                  </a:lnTo>
                  <a:cubicBezTo>
                    <a:pt x="8835" y="4895"/>
                    <a:pt x="8787" y="4217"/>
                    <a:pt x="8358" y="3681"/>
                  </a:cubicBezTo>
                  <a:lnTo>
                    <a:pt x="7192" y="2264"/>
                  </a:lnTo>
                  <a:lnTo>
                    <a:pt x="9811" y="4300"/>
                  </a:lnTo>
                  <a:cubicBezTo>
                    <a:pt x="10049" y="4479"/>
                    <a:pt x="10180" y="4753"/>
                    <a:pt x="10192" y="5050"/>
                  </a:cubicBezTo>
                  <a:cubicBezTo>
                    <a:pt x="10204" y="5348"/>
                    <a:pt x="10109" y="5634"/>
                    <a:pt x="9894" y="5836"/>
                  </a:cubicBezTo>
                  <a:cubicBezTo>
                    <a:pt x="9835" y="5896"/>
                    <a:pt x="9835" y="6015"/>
                    <a:pt x="9894" y="6074"/>
                  </a:cubicBezTo>
                  <a:cubicBezTo>
                    <a:pt x="9924" y="6104"/>
                    <a:pt x="9969" y="6119"/>
                    <a:pt x="10013" y="6119"/>
                  </a:cubicBezTo>
                  <a:cubicBezTo>
                    <a:pt x="10058" y="6119"/>
                    <a:pt x="10103" y="6104"/>
                    <a:pt x="10132" y="6074"/>
                  </a:cubicBezTo>
                  <a:cubicBezTo>
                    <a:pt x="10382" y="5824"/>
                    <a:pt x="10537" y="5455"/>
                    <a:pt x="10502" y="5062"/>
                  </a:cubicBezTo>
                  <a:cubicBezTo>
                    <a:pt x="10478" y="4681"/>
                    <a:pt x="10299" y="4324"/>
                    <a:pt x="9990" y="4086"/>
                  </a:cubicBezTo>
                  <a:lnTo>
                    <a:pt x="7227" y="1943"/>
                  </a:lnTo>
                  <a:lnTo>
                    <a:pt x="7215" y="1919"/>
                  </a:lnTo>
                  <a:cubicBezTo>
                    <a:pt x="7025" y="1776"/>
                    <a:pt x="6799" y="1669"/>
                    <a:pt x="6561" y="1645"/>
                  </a:cubicBezTo>
                  <a:cubicBezTo>
                    <a:pt x="6498" y="1636"/>
                    <a:pt x="6436" y="1632"/>
                    <a:pt x="6374" y="1632"/>
                  </a:cubicBezTo>
                  <a:cubicBezTo>
                    <a:pt x="6022" y="1632"/>
                    <a:pt x="5683" y="1773"/>
                    <a:pt x="5429" y="2026"/>
                  </a:cubicBezTo>
                  <a:lnTo>
                    <a:pt x="5358" y="2097"/>
                  </a:lnTo>
                  <a:lnTo>
                    <a:pt x="5025" y="1776"/>
                  </a:lnTo>
                  <a:cubicBezTo>
                    <a:pt x="5001" y="1740"/>
                    <a:pt x="4953" y="1728"/>
                    <a:pt x="4906" y="1728"/>
                  </a:cubicBezTo>
                  <a:cubicBezTo>
                    <a:pt x="4870" y="1728"/>
                    <a:pt x="4822" y="1740"/>
                    <a:pt x="4787" y="1776"/>
                  </a:cubicBezTo>
                  <a:lnTo>
                    <a:pt x="3560" y="538"/>
                  </a:lnTo>
                  <a:cubicBezTo>
                    <a:pt x="3298" y="288"/>
                    <a:pt x="2989" y="109"/>
                    <a:pt x="2643" y="38"/>
                  </a:cubicBezTo>
                  <a:cubicBezTo>
                    <a:pt x="2627" y="31"/>
                    <a:pt x="2610" y="27"/>
                    <a:pt x="2593" y="27"/>
                  </a:cubicBezTo>
                  <a:cubicBezTo>
                    <a:pt x="2525" y="27"/>
                    <a:pt x="2460" y="81"/>
                    <a:pt x="2441" y="157"/>
                  </a:cubicBezTo>
                  <a:cubicBezTo>
                    <a:pt x="2405" y="240"/>
                    <a:pt x="2465" y="335"/>
                    <a:pt x="2560" y="359"/>
                  </a:cubicBezTo>
                  <a:cubicBezTo>
                    <a:pt x="2846" y="431"/>
                    <a:pt x="3096" y="585"/>
                    <a:pt x="3298" y="788"/>
                  </a:cubicBezTo>
                  <a:lnTo>
                    <a:pt x="4537" y="2026"/>
                  </a:lnTo>
                  <a:lnTo>
                    <a:pt x="4215" y="2359"/>
                  </a:lnTo>
                  <a:lnTo>
                    <a:pt x="2977" y="1121"/>
                  </a:lnTo>
                  <a:cubicBezTo>
                    <a:pt x="2751" y="895"/>
                    <a:pt x="2465" y="776"/>
                    <a:pt x="2155" y="776"/>
                  </a:cubicBezTo>
                  <a:cubicBezTo>
                    <a:pt x="1846" y="776"/>
                    <a:pt x="1560" y="895"/>
                    <a:pt x="1334" y="1121"/>
                  </a:cubicBezTo>
                  <a:cubicBezTo>
                    <a:pt x="1119" y="1347"/>
                    <a:pt x="1000" y="1621"/>
                    <a:pt x="1000" y="1943"/>
                  </a:cubicBezTo>
                  <a:cubicBezTo>
                    <a:pt x="1000" y="2252"/>
                    <a:pt x="1119" y="2538"/>
                    <a:pt x="1334" y="2752"/>
                  </a:cubicBezTo>
                  <a:lnTo>
                    <a:pt x="1977" y="3395"/>
                  </a:lnTo>
                  <a:cubicBezTo>
                    <a:pt x="2608" y="4026"/>
                    <a:pt x="2703" y="4991"/>
                    <a:pt x="2227" y="5729"/>
                  </a:cubicBezTo>
                  <a:lnTo>
                    <a:pt x="1893" y="5396"/>
                  </a:lnTo>
                  <a:cubicBezTo>
                    <a:pt x="2167" y="4860"/>
                    <a:pt x="2084" y="4181"/>
                    <a:pt x="1655" y="3741"/>
                  </a:cubicBezTo>
                  <a:lnTo>
                    <a:pt x="1012" y="3098"/>
                  </a:lnTo>
                  <a:cubicBezTo>
                    <a:pt x="381" y="2478"/>
                    <a:pt x="381" y="1431"/>
                    <a:pt x="1012" y="812"/>
                  </a:cubicBezTo>
                  <a:cubicBezTo>
                    <a:pt x="1262" y="550"/>
                    <a:pt x="1596" y="395"/>
                    <a:pt x="1953" y="347"/>
                  </a:cubicBezTo>
                  <a:cubicBezTo>
                    <a:pt x="2036" y="335"/>
                    <a:pt x="2108" y="252"/>
                    <a:pt x="2096" y="157"/>
                  </a:cubicBezTo>
                  <a:cubicBezTo>
                    <a:pt x="2085" y="69"/>
                    <a:pt x="2023" y="1"/>
                    <a:pt x="1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2;p34">
              <a:extLst>
                <a:ext uri="{FF2B5EF4-FFF2-40B4-BE49-F238E27FC236}">
                  <a16:creationId xmlns:a16="http://schemas.microsoft.com/office/drawing/2014/main" id="{E823E68B-F721-477A-8A7D-FF04372DCCCC}"/>
                </a:ext>
              </a:extLst>
            </p:cNvPr>
            <p:cNvSpPr/>
            <p:nvPr/>
          </p:nvSpPr>
          <p:spPr>
            <a:xfrm>
              <a:off x="3361840" y="3799453"/>
              <a:ext cx="74701" cy="71438"/>
            </a:xfrm>
            <a:custGeom>
              <a:avLst/>
              <a:gdLst/>
              <a:ahLst/>
              <a:cxnLst/>
              <a:rect l="l" t="t" r="r" b="b"/>
              <a:pathLst>
                <a:path w="2358" h="2255" extrusionOk="0">
                  <a:moveTo>
                    <a:pt x="1441" y="337"/>
                  </a:moveTo>
                  <a:cubicBezTo>
                    <a:pt x="1572" y="337"/>
                    <a:pt x="1691" y="385"/>
                    <a:pt x="1798" y="480"/>
                  </a:cubicBezTo>
                  <a:cubicBezTo>
                    <a:pt x="1988" y="682"/>
                    <a:pt x="1988" y="1004"/>
                    <a:pt x="1798" y="1194"/>
                  </a:cubicBezTo>
                  <a:cubicBezTo>
                    <a:pt x="1703" y="1296"/>
                    <a:pt x="1572" y="1346"/>
                    <a:pt x="1441" y="1346"/>
                  </a:cubicBezTo>
                  <a:cubicBezTo>
                    <a:pt x="1310" y="1346"/>
                    <a:pt x="1179" y="1296"/>
                    <a:pt x="1084" y="1194"/>
                  </a:cubicBezTo>
                  <a:cubicBezTo>
                    <a:pt x="893" y="1004"/>
                    <a:pt x="893" y="682"/>
                    <a:pt x="1084" y="480"/>
                  </a:cubicBezTo>
                  <a:cubicBezTo>
                    <a:pt x="1191" y="385"/>
                    <a:pt x="1310" y="337"/>
                    <a:pt x="1441" y="337"/>
                  </a:cubicBezTo>
                  <a:close/>
                  <a:moveTo>
                    <a:pt x="1424" y="1"/>
                  </a:moveTo>
                  <a:cubicBezTo>
                    <a:pt x="1209" y="1"/>
                    <a:pt x="994" y="81"/>
                    <a:pt x="833" y="242"/>
                  </a:cubicBezTo>
                  <a:cubicBezTo>
                    <a:pt x="548" y="528"/>
                    <a:pt x="500" y="980"/>
                    <a:pt x="726" y="1302"/>
                  </a:cubicBezTo>
                  <a:lnTo>
                    <a:pt x="60" y="1968"/>
                  </a:lnTo>
                  <a:cubicBezTo>
                    <a:pt x="0" y="2028"/>
                    <a:pt x="0" y="2147"/>
                    <a:pt x="60" y="2206"/>
                  </a:cubicBezTo>
                  <a:cubicBezTo>
                    <a:pt x="83" y="2242"/>
                    <a:pt x="131" y="2254"/>
                    <a:pt x="167" y="2254"/>
                  </a:cubicBezTo>
                  <a:cubicBezTo>
                    <a:pt x="214" y="2254"/>
                    <a:pt x="262" y="2242"/>
                    <a:pt x="286" y="2206"/>
                  </a:cubicBezTo>
                  <a:lnTo>
                    <a:pt x="964" y="1540"/>
                  </a:lnTo>
                  <a:cubicBezTo>
                    <a:pt x="1095" y="1635"/>
                    <a:pt x="1262" y="1671"/>
                    <a:pt x="1417" y="1671"/>
                  </a:cubicBezTo>
                  <a:cubicBezTo>
                    <a:pt x="1643" y="1671"/>
                    <a:pt x="1857" y="1587"/>
                    <a:pt x="2012" y="1421"/>
                  </a:cubicBezTo>
                  <a:cubicBezTo>
                    <a:pt x="2357" y="1111"/>
                    <a:pt x="2357" y="575"/>
                    <a:pt x="2024" y="242"/>
                  </a:cubicBezTo>
                  <a:cubicBezTo>
                    <a:pt x="1857" y="81"/>
                    <a:pt x="1640" y="1"/>
                    <a:pt x="1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493;p34">
            <a:extLst>
              <a:ext uri="{FF2B5EF4-FFF2-40B4-BE49-F238E27FC236}">
                <a16:creationId xmlns:a16="http://schemas.microsoft.com/office/drawing/2014/main" id="{DE85C62D-F2A7-4C11-B7EC-54B3FDC54F35}"/>
              </a:ext>
            </a:extLst>
          </p:cNvPr>
          <p:cNvGrpSpPr/>
          <p:nvPr/>
        </p:nvGrpSpPr>
        <p:grpSpPr>
          <a:xfrm>
            <a:off x="1147649" y="1569860"/>
            <a:ext cx="493487" cy="468299"/>
            <a:chOff x="1293706" y="1966416"/>
            <a:chExt cx="369294" cy="350444"/>
          </a:xfrm>
        </p:grpSpPr>
        <p:sp>
          <p:nvSpPr>
            <p:cNvPr id="25" name="Google Shape;494;p34">
              <a:extLst>
                <a:ext uri="{FF2B5EF4-FFF2-40B4-BE49-F238E27FC236}">
                  <a16:creationId xmlns:a16="http://schemas.microsoft.com/office/drawing/2014/main" id="{5BB684A0-7583-43C9-A22B-D7CB5B876ADD}"/>
                </a:ext>
              </a:extLst>
            </p:cNvPr>
            <p:cNvSpPr/>
            <p:nvPr/>
          </p:nvSpPr>
          <p:spPr>
            <a:xfrm>
              <a:off x="1509067" y="1966416"/>
              <a:ext cx="153933" cy="162994"/>
            </a:xfrm>
            <a:custGeom>
              <a:avLst/>
              <a:gdLst/>
              <a:ahLst/>
              <a:cxnLst/>
              <a:rect l="l" t="t" r="r" b="b"/>
              <a:pathLst>
                <a:path w="4859" h="5145" extrusionOk="0">
                  <a:moveTo>
                    <a:pt x="2514" y="0"/>
                  </a:moveTo>
                  <a:cubicBezTo>
                    <a:pt x="1759" y="0"/>
                    <a:pt x="1016" y="363"/>
                    <a:pt x="560" y="1036"/>
                  </a:cubicBezTo>
                  <a:cubicBezTo>
                    <a:pt x="1" y="1870"/>
                    <a:pt x="36" y="2953"/>
                    <a:pt x="632" y="3739"/>
                  </a:cubicBezTo>
                  <a:lnTo>
                    <a:pt x="572" y="4965"/>
                  </a:lnTo>
                  <a:cubicBezTo>
                    <a:pt x="572" y="5025"/>
                    <a:pt x="596" y="5085"/>
                    <a:pt x="643" y="5108"/>
                  </a:cubicBezTo>
                  <a:cubicBezTo>
                    <a:pt x="679" y="5120"/>
                    <a:pt x="703" y="5144"/>
                    <a:pt x="739" y="5144"/>
                  </a:cubicBezTo>
                  <a:cubicBezTo>
                    <a:pt x="763" y="5144"/>
                    <a:pt x="774" y="5144"/>
                    <a:pt x="810" y="5120"/>
                  </a:cubicBezTo>
                  <a:lnTo>
                    <a:pt x="1929" y="4608"/>
                  </a:lnTo>
                  <a:cubicBezTo>
                    <a:pt x="2120" y="4644"/>
                    <a:pt x="2310" y="4680"/>
                    <a:pt x="2501" y="4680"/>
                  </a:cubicBezTo>
                  <a:cubicBezTo>
                    <a:pt x="3275" y="4680"/>
                    <a:pt x="4013" y="4311"/>
                    <a:pt x="4453" y="3632"/>
                  </a:cubicBezTo>
                  <a:cubicBezTo>
                    <a:pt x="4692" y="3275"/>
                    <a:pt x="4823" y="2858"/>
                    <a:pt x="4846" y="2441"/>
                  </a:cubicBezTo>
                  <a:cubicBezTo>
                    <a:pt x="4858" y="2370"/>
                    <a:pt x="4787" y="2287"/>
                    <a:pt x="4692" y="2287"/>
                  </a:cubicBezTo>
                  <a:cubicBezTo>
                    <a:pt x="4608" y="2287"/>
                    <a:pt x="4513" y="2358"/>
                    <a:pt x="4513" y="2441"/>
                  </a:cubicBezTo>
                  <a:cubicBezTo>
                    <a:pt x="4501" y="2799"/>
                    <a:pt x="4382" y="3156"/>
                    <a:pt x="4168" y="3453"/>
                  </a:cubicBezTo>
                  <a:cubicBezTo>
                    <a:pt x="3786" y="4030"/>
                    <a:pt x="3158" y="4352"/>
                    <a:pt x="2504" y="4352"/>
                  </a:cubicBezTo>
                  <a:cubicBezTo>
                    <a:pt x="2321" y="4352"/>
                    <a:pt x="2136" y="4327"/>
                    <a:pt x="1953" y="4275"/>
                  </a:cubicBezTo>
                  <a:cubicBezTo>
                    <a:pt x="1933" y="4270"/>
                    <a:pt x="1918" y="4267"/>
                    <a:pt x="1903" y="4267"/>
                  </a:cubicBezTo>
                  <a:cubicBezTo>
                    <a:pt x="1882" y="4267"/>
                    <a:pt x="1862" y="4273"/>
                    <a:pt x="1834" y="4287"/>
                  </a:cubicBezTo>
                  <a:lnTo>
                    <a:pt x="929" y="4727"/>
                  </a:lnTo>
                  <a:lnTo>
                    <a:pt x="977" y="3715"/>
                  </a:lnTo>
                  <a:cubicBezTo>
                    <a:pt x="977" y="3668"/>
                    <a:pt x="953" y="3632"/>
                    <a:pt x="941" y="3596"/>
                  </a:cubicBezTo>
                  <a:cubicBezTo>
                    <a:pt x="393" y="2906"/>
                    <a:pt x="358" y="1953"/>
                    <a:pt x="858" y="1227"/>
                  </a:cubicBezTo>
                  <a:cubicBezTo>
                    <a:pt x="1237" y="646"/>
                    <a:pt x="1868" y="336"/>
                    <a:pt x="2512" y="336"/>
                  </a:cubicBezTo>
                  <a:cubicBezTo>
                    <a:pt x="2898" y="336"/>
                    <a:pt x="3288" y="447"/>
                    <a:pt x="3632" y="679"/>
                  </a:cubicBezTo>
                  <a:cubicBezTo>
                    <a:pt x="4037" y="941"/>
                    <a:pt x="4334" y="1358"/>
                    <a:pt x="4453" y="1822"/>
                  </a:cubicBezTo>
                  <a:cubicBezTo>
                    <a:pt x="4484" y="1893"/>
                    <a:pt x="4548" y="1947"/>
                    <a:pt x="4618" y="1947"/>
                  </a:cubicBezTo>
                  <a:cubicBezTo>
                    <a:pt x="4631" y="1947"/>
                    <a:pt x="4643" y="1945"/>
                    <a:pt x="4656" y="1941"/>
                  </a:cubicBezTo>
                  <a:cubicBezTo>
                    <a:pt x="4751" y="1906"/>
                    <a:pt x="4811" y="1822"/>
                    <a:pt x="4787" y="1727"/>
                  </a:cubicBezTo>
                  <a:cubicBezTo>
                    <a:pt x="4632" y="1179"/>
                    <a:pt x="4287" y="703"/>
                    <a:pt x="3811" y="393"/>
                  </a:cubicBezTo>
                  <a:cubicBezTo>
                    <a:pt x="3412" y="128"/>
                    <a:pt x="2961" y="0"/>
                    <a:pt x="2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5;p34">
              <a:extLst>
                <a:ext uri="{FF2B5EF4-FFF2-40B4-BE49-F238E27FC236}">
                  <a16:creationId xmlns:a16="http://schemas.microsoft.com/office/drawing/2014/main" id="{AB7F4437-9947-4174-8E5D-A3292A0548BF}"/>
                </a:ext>
              </a:extLst>
            </p:cNvPr>
            <p:cNvSpPr/>
            <p:nvPr/>
          </p:nvSpPr>
          <p:spPr>
            <a:xfrm>
              <a:off x="1574328" y="2021096"/>
              <a:ext cx="28702" cy="54363"/>
            </a:xfrm>
            <a:custGeom>
              <a:avLst/>
              <a:gdLst/>
              <a:ahLst/>
              <a:cxnLst/>
              <a:rect l="l" t="t" r="r" b="b"/>
              <a:pathLst>
                <a:path w="906" h="1716" extrusionOk="0">
                  <a:moveTo>
                    <a:pt x="179" y="1"/>
                  </a:moveTo>
                  <a:cubicBezTo>
                    <a:pt x="84" y="1"/>
                    <a:pt x="12" y="84"/>
                    <a:pt x="12" y="168"/>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22" y="1715"/>
                    <a:pt x="893" y="1644"/>
                    <a:pt x="893" y="1549"/>
                  </a:cubicBezTo>
                  <a:cubicBezTo>
                    <a:pt x="905" y="1465"/>
                    <a:pt x="834" y="1394"/>
                    <a:pt x="727" y="1394"/>
                  </a:cubicBezTo>
                  <a:lnTo>
                    <a:pt x="608" y="1394"/>
                  </a:lnTo>
                  <a:lnTo>
                    <a:pt x="608" y="168"/>
                  </a:lnTo>
                  <a:cubicBezTo>
                    <a:pt x="608" y="84"/>
                    <a:pt x="536"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6;p34">
              <a:extLst>
                <a:ext uri="{FF2B5EF4-FFF2-40B4-BE49-F238E27FC236}">
                  <a16:creationId xmlns:a16="http://schemas.microsoft.com/office/drawing/2014/main" id="{8EFC7065-87C8-476A-94C6-615870EE92CE}"/>
                </a:ext>
              </a:extLst>
            </p:cNvPr>
            <p:cNvSpPr/>
            <p:nvPr/>
          </p:nvSpPr>
          <p:spPr>
            <a:xfrm>
              <a:off x="1578098" y="2004147"/>
              <a:ext cx="15872" cy="16252"/>
            </a:xfrm>
            <a:custGeom>
              <a:avLst/>
              <a:gdLst/>
              <a:ahLst/>
              <a:cxnLst/>
              <a:rect l="l" t="t" r="r" b="b"/>
              <a:pathLst>
                <a:path w="501" h="513" extrusionOk="0">
                  <a:moveTo>
                    <a:pt x="250" y="0"/>
                  </a:moveTo>
                  <a:cubicBezTo>
                    <a:pt x="119" y="0"/>
                    <a:pt x="0" y="119"/>
                    <a:pt x="0" y="262"/>
                  </a:cubicBezTo>
                  <a:cubicBezTo>
                    <a:pt x="0" y="393"/>
                    <a:pt x="119" y="512"/>
                    <a:pt x="250" y="512"/>
                  </a:cubicBezTo>
                  <a:cubicBezTo>
                    <a:pt x="381" y="512"/>
                    <a:pt x="500" y="393"/>
                    <a:pt x="500" y="262"/>
                  </a:cubicBezTo>
                  <a:cubicBezTo>
                    <a:pt x="489" y="107"/>
                    <a:pt x="381"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7;p34">
              <a:extLst>
                <a:ext uri="{FF2B5EF4-FFF2-40B4-BE49-F238E27FC236}">
                  <a16:creationId xmlns:a16="http://schemas.microsoft.com/office/drawing/2014/main" id="{82BFA589-48CC-4307-96BC-A47A9B6CDD4E}"/>
                </a:ext>
              </a:extLst>
            </p:cNvPr>
            <p:cNvSpPr/>
            <p:nvPr/>
          </p:nvSpPr>
          <p:spPr>
            <a:xfrm>
              <a:off x="1293706" y="1999997"/>
              <a:ext cx="274982" cy="316863"/>
            </a:xfrm>
            <a:custGeom>
              <a:avLst/>
              <a:gdLst/>
              <a:ahLst/>
              <a:cxnLst/>
              <a:rect l="l" t="t" r="r" b="b"/>
              <a:pathLst>
                <a:path w="8680" h="10002" extrusionOk="0">
                  <a:moveTo>
                    <a:pt x="2096" y="2655"/>
                  </a:moveTo>
                  <a:lnTo>
                    <a:pt x="2096" y="3727"/>
                  </a:lnTo>
                  <a:cubicBezTo>
                    <a:pt x="1905" y="3644"/>
                    <a:pt x="1762" y="3465"/>
                    <a:pt x="1762" y="3251"/>
                  </a:cubicBezTo>
                  <a:lnTo>
                    <a:pt x="1762" y="3132"/>
                  </a:lnTo>
                  <a:cubicBezTo>
                    <a:pt x="1762" y="2905"/>
                    <a:pt x="1893" y="2727"/>
                    <a:pt x="2096" y="2655"/>
                  </a:cubicBezTo>
                  <a:close/>
                  <a:moveTo>
                    <a:pt x="6620" y="2655"/>
                  </a:moveTo>
                  <a:cubicBezTo>
                    <a:pt x="6822" y="2727"/>
                    <a:pt x="6965" y="2905"/>
                    <a:pt x="6965" y="3132"/>
                  </a:cubicBezTo>
                  <a:lnTo>
                    <a:pt x="6965" y="3251"/>
                  </a:lnTo>
                  <a:cubicBezTo>
                    <a:pt x="6965" y="3465"/>
                    <a:pt x="6834" y="3644"/>
                    <a:pt x="6620" y="3727"/>
                  </a:cubicBezTo>
                  <a:lnTo>
                    <a:pt x="6620" y="2655"/>
                  </a:lnTo>
                  <a:close/>
                  <a:moveTo>
                    <a:pt x="6703" y="4060"/>
                  </a:moveTo>
                  <a:lnTo>
                    <a:pt x="6858" y="5394"/>
                  </a:lnTo>
                  <a:lnTo>
                    <a:pt x="6346" y="5394"/>
                  </a:lnTo>
                  <a:cubicBezTo>
                    <a:pt x="6525" y="5108"/>
                    <a:pt x="6620" y="4763"/>
                    <a:pt x="6620" y="4406"/>
                  </a:cubicBezTo>
                  <a:lnTo>
                    <a:pt x="6620" y="4084"/>
                  </a:lnTo>
                  <a:cubicBezTo>
                    <a:pt x="6656" y="4084"/>
                    <a:pt x="6668" y="4060"/>
                    <a:pt x="6703" y="4060"/>
                  </a:cubicBezTo>
                  <a:close/>
                  <a:moveTo>
                    <a:pt x="3739" y="1405"/>
                  </a:moveTo>
                  <a:cubicBezTo>
                    <a:pt x="3810" y="1643"/>
                    <a:pt x="3941" y="1953"/>
                    <a:pt x="4132" y="2251"/>
                  </a:cubicBezTo>
                  <a:cubicBezTo>
                    <a:pt x="4572" y="2870"/>
                    <a:pt x="5179" y="3227"/>
                    <a:pt x="5917" y="3274"/>
                  </a:cubicBezTo>
                  <a:lnTo>
                    <a:pt x="5917" y="3572"/>
                  </a:lnTo>
                  <a:cubicBezTo>
                    <a:pt x="5906" y="4215"/>
                    <a:pt x="5572" y="4822"/>
                    <a:pt x="5001" y="5168"/>
                  </a:cubicBezTo>
                  <a:lnTo>
                    <a:pt x="4751" y="5310"/>
                  </a:lnTo>
                  <a:cubicBezTo>
                    <a:pt x="4632" y="5382"/>
                    <a:pt x="4498" y="5418"/>
                    <a:pt x="4364" y="5418"/>
                  </a:cubicBezTo>
                  <a:cubicBezTo>
                    <a:pt x="4230" y="5418"/>
                    <a:pt x="4096" y="5382"/>
                    <a:pt x="3977" y="5310"/>
                  </a:cubicBezTo>
                  <a:lnTo>
                    <a:pt x="3727" y="5168"/>
                  </a:lnTo>
                  <a:cubicBezTo>
                    <a:pt x="3155" y="4834"/>
                    <a:pt x="2810" y="4227"/>
                    <a:pt x="2810" y="3572"/>
                  </a:cubicBezTo>
                  <a:lnTo>
                    <a:pt x="2810" y="2322"/>
                  </a:lnTo>
                  <a:cubicBezTo>
                    <a:pt x="3024" y="2239"/>
                    <a:pt x="3429" y="1977"/>
                    <a:pt x="3739" y="1405"/>
                  </a:cubicBezTo>
                  <a:close/>
                  <a:moveTo>
                    <a:pt x="5477" y="5715"/>
                  </a:moveTo>
                  <a:cubicBezTo>
                    <a:pt x="5429" y="5727"/>
                    <a:pt x="5394" y="5763"/>
                    <a:pt x="5346" y="5775"/>
                  </a:cubicBezTo>
                  <a:lnTo>
                    <a:pt x="5346" y="5715"/>
                  </a:lnTo>
                  <a:close/>
                  <a:moveTo>
                    <a:pt x="5001" y="5549"/>
                  </a:moveTo>
                  <a:lnTo>
                    <a:pt x="5001" y="5870"/>
                  </a:lnTo>
                  <a:cubicBezTo>
                    <a:pt x="4953" y="5882"/>
                    <a:pt x="4894" y="5882"/>
                    <a:pt x="4846" y="5882"/>
                  </a:cubicBezTo>
                  <a:cubicBezTo>
                    <a:pt x="4822" y="5810"/>
                    <a:pt x="4798" y="5751"/>
                    <a:pt x="4727" y="5691"/>
                  </a:cubicBezTo>
                  <a:cubicBezTo>
                    <a:pt x="4786" y="5656"/>
                    <a:pt x="4846" y="5644"/>
                    <a:pt x="4905" y="5596"/>
                  </a:cubicBezTo>
                  <a:lnTo>
                    <a:pt x="5001" y="5549"/>
                  </a:lnTo>
                  <a:close/>
                  <a:moveTo>
                    <a:pt x="4378" y="5881"/>
                  </a:moveTo>
                  <a:cubicBezTo>
                    <a:pt x="4474" y="5881"/>
                    <a:pt x="4536" y="5960"/>
                    <a:pt x="4536" y="6061"/>
                  </a:cubicBezTo>
                  <a:cubicBezTo>
                    <a:pt x="4536" y="6168"/>
                    <a:pt x="4465" y="6239"/>
                    <a:pt x="4358" y="6239"/>
                  </a:cubicBezTo>
                  <a:cubicBezTo>
                    <a:pt x="4263" y="6239"/>
                    <a:pt x="4179" y="6168"/>
                    <a:pt x="4179" y="6061"/>
                  </a:cubicBezTo>
                  <a:cubicBezTo>
                    <a:pt x="4179" y="5953"/>
                    <a:pt x="4263" y="5882"/>
                    <a:pt x="4358" y="5882"/>
                  </a:cubicBezTo>
                  <a:cubicBezTo>
                    <a:pt x="4365" y="5881"/>
                    <a:pt x="4371" y="5881"/>
                    <a:pt x="4378" y="5881"/>
                  </a:cubicBezTo>
                  <a:close/>
                  <a:moveTo>
                    <a:pt x="3703" y="5537"/>
                  </a:moveTo>
                  <a:lnTo>
                    <a:pt x="3798" y="5584"/>
                  </a:lnTo>
                  <a:lnTo>
                    <a:pt x="3977" y="5668"/>
                  </a:lnTo>
                  <a:cubicBezTo>
                    <a:pt x="3882" y="5763"/>
                    <a:pt x="3822" y="5894"/>
                    <a:pt x="3822" y="6025"/>
                  </a:cubicBezTo>
                  <a:cubicBezTo>
                    <a:pt x="3846" y="6144"/>
                    <a:pt x="3870" y="6251"/>
                    <a:pt x="3917" y="6322"/>
                  </a:cubicBezTo>
                  <a:lnTo>
                    <a:pt x="3703" y="6180"/>
                  </a:lnTo>
                  <a:lnTo>
                    <a:pt x="3703" y="5537"/>
                  </a:lnTo>
                  <a:close/>
                  <a:moveTo>
                    <a:pt x="4870" y="6203"/>
                  </a:moveTo>
                  <a:cubicBezTo>
                    <a:pt x="4882" y="6215"/>
                    <a:pt x="4897" y="6221"/>
                    <a:pt x="4914" y="6221"/>
                  </a:cubicBezTo>
                  <a:cubicBezTo>
                    <a:pt x="4932" y="6221"/>
                    <a:pt x="4953" y="6215"/>
                    <a:pt x="4977" y="6203"/>
                  </a:cubicBezTo>
                  <a:lnTo>
                    <a:pt x="4977" y="6203"/>
                  </a:lnTo>
                  <a:lnTo>
                    <a:pt x="4810" y="6322"/>
                  </a:lnTo>
                  <a:cubicBezTo>
                    <a:pt x="4834" y="6299"/>
                    <a:pt x="4846" y="6251"/>
                    <a:pt x="4870" y="6203"/>
                  </a:cubicBezTo>
                  <a:close/>
                  <a:moveTo>
                    <a:pt x="4465" y="6561"/>
                  </a:moveTo>
                  <a:lnTo>
                    <a:pt x="4358" y="6644"/>
                  </a:lnTo>
                  <a:lnTo>
                    <a:pt x="4239" y="6561"/>
                  </a:lnTo>
                  <a:lnTo>
                    <a:pt x="4239" y="6561"/>
                  </a:lnTo>
                  <a:cubicBezTo>
                    <a:pt x="4274" y="6584"/>
                    <a:pt x="4322" y="6584"/>
                    <a:pt x="4346" y="6584"/>
                  </a:cubicBezTo>
                  <a:cubicBezTo>
                    <a:pt x="4393" y="6584"/>
                    <a:pt x="4417" y="6584"/>
                    <a:pt x="4465" y="6561"/>
                  </a:cubicBezTo>
                  <a:close/>
                  <a:moveTo>
                    <a:pt x="5013" y="6596"/>
                  </a:moveTo>
                  <a:lnTo>
                    <a:pt x="5013" y="7334"/>
                  </a:lnTo>
                  <a:lnTo>
                    <a:pt x="4620" y="6882"/>
                  </a:lnTo>
                  <a:lnTo>
                    <a:pt x="5013" y="6596"/>
                  </a:lnTo>
                  <a:close/>
                  <a:moveTo>
                    <a:pt x="3727" y="6608"/>
                  </a:moveTo>
                  <a:lnTo>
                    <a:pt x="4120" y="6894"/>
                  </a:lnTo>
                  <a:lnTo>
                    <a:pt x="3727" y="7358"/>
                  </a:lnTo>
                  <a:lnTo>
                    <a:pt x="3727" y="6608"/>
                  </a:lnTo>
                  <a:close/>
                  <a:moveTo>
                    <a:pt x="4334" y="0"/>
                  </a:moveTo>
                  <a:cubicBezTo>
                    <a:pt x="3715" y="0"/>
                    <a:pt x="3143" y="226"/>
                    <a:pt x="2691" y="631"/>
                  </a:cubicBezTo>
                  <a:cubicBezTo>
                    <a:pt x="2250" y="1024"/>
                    <a:pt x="1953" y="1584"/>
                    <a:pt x="1869" y="2179"/>
                  </a:cubicBezTo>
                  <a:lnTo>
                    <a:pt x="1846" y="2370"/>
                  </a:lnTo>
                  <a:cubicBezTo>
                    <a:pt x="1560" y="2501"/>
                    <a:pt x="1369" y="2798"/>
                    <a:pt x="1369" y="3132"/>
                  </a:cubicBezTo>
                  <a:lnTo>
                    <a:pt x="1369" y="3251"/>
                  </a:lnTo>
                  <a:cubicBezTo>
                    <a:pt x="1369" y="3501"/>
                    <a:pt x="1488" y="3727"/>
                    <a:pt x="1655" y="3882"/>
                  </a:cubicBezTo>
                  <a:lnTo>
                    <a:pt x="1453" y="5537"/>
                  </a:lnTo>
                  <a:cubicBezTo>
                    <a:pt x="1453" y="5584"/>
                    <a:pt x="1476" y="5644"/>
                    <a:pt x="1500" y="5668"/>
                  </a:cubicBezTo>
                  <a:cubicBezTo>
                    <a:pt x="1536" y="5703"/>
                    <a:pt x="1572" y="5727"/>
                    <a:pt x="1631" y="5727"/>
                  </a:cubicBezTo>
                  <a:lnTo>
                    <a:pt x="3334" y="5727"/>
                  </a:lnTo>
                  <a:lnTo>
                    <a:pt x="3334" y="6168"/>
                  </a:lnTo>
                  <a:lnTo>
                    <a:pt x="1607" y="6715"/>
                  </a:lnTo>
                  <a:cubicBezTo>
                    <a:pt x="655" y="7025"/>
                    <a:pt x="0" y="7906"/>
                    <a:pt x="0" y="8918"/>
                  </a:cubicBezTo>
                  <a:lnTo>
                    <a:pt x="0" y="9835"/>
                  </a:lnTo>
                  <a:cubicBezTo>
                    <a:pt x="0" y="9930"/>
                    <a:pt x="72" y="10001"/>
                    <a:pt x="167" y="10001"/>
                  </a:cubicBezTo>
                  <a:lnTo>
                    <a:pt x="2262" y="10001"/>
                  </a:lnTo>
                  <a:cubicBezTo>
                    <a:pt x="2346" y="10001"/>
                    <a:pt x="2429" y="9930"/>
                    <a:pt x="2429" y="9835"/>
                  </a:cubicBezTo>
                  <a:cubicBezTo>
                    <a:pt x="2429" y="9751"/>
                    <a:pt x="2346" y="9680"/>
                    <a:pt x="2262" y="9680"/>
                  </a:cubicBezTo>
                  <a:lnTo>
                    <a:pt x="322" y="9680"/>
                  </a:lnTo>
                  <a:lnTo>
                    <a:pt x="322" y="8930"/>
                  </a:lnTo>
                  <a:cubicBezTo>
                    <a:pt x="322" y="8073"/>
                    <a:pt x="881" y="7323"/>
                    <a:pt x="1691" y="7061"/>
                  </a:cubicBezTo>
                  <a:lnTo>
                    <a:pt x="3322" y="6537"/>
                  </a:lnTo>
                  <a:lnTo>
                    <a:pt x="3322" y="7835"/>
                  </a:lnTo>
                  <a:cubicBezTo>
                    <a:pt x="3322" y="7906"/>
                    <a:pt x="3358" y="7966"/>
                    <a:pt x="3417" y="7989"/>
                  </a:cubicBezTo>
                  <a:cubicBezTo>
                    <a:pt x="3441" y="7989"/>
                    <a:pt x="3465" y="8013"/>
                    <a:pt x="3477" y="8013"/>
                  </a:cubicBezTo>
                  <a:cubicBezTo>
                    <a:pt x="3524" y="8013"/>
                    <a:pt x="3584" y="7989"/>
                    <a:pt x="3620" y="7954"/>
                  </a:cubicBezTo>
                  <a:lnTo>
                    <a:pt x="4298" y="7144"/>
                  </a:lnTo>
                  <a:lnTo>
                    <a:pt x="4989" y="7954"/>
                  </a:lnTo>
                  <a:cubicBezTo>
                    <a:pt x="5013" y="7989"/>
                    <a:pt x="5060" y="8013"/>
                    <a:pt x="5120" y="8013"/>
                  </a:cubicBezTo>
                  <a:cubicBezTo>
                    <a:pt x="5132" y="8013"/>
                    <a:pt x="5167" y="8013"/>
                    <a:pt x="5179" y="7989"/>
                  </a:cubicBezTo>
                  <a:cubicBezTo>
                    <a:pt x="5251" y="7966"/>
                    <a:pt x="5286" y="7906"/>
                    <a:pt x="5286" y="7835"/>
                  </a:cubicBezTo>
                  <a:lnTo>
                    <a:pt x="5286" y="6537"/>
                  </a:lnTo>
                  <a:lnTo>
                    <a:pt x="6906" y="7061"/>
                  </a:lnTo>
                  <a:cubicBezTo>
                    <a:pt x="7727" y="7323"/>
                    <a:pt x="8275" y="8073"/>
                    <a:pt x="8275" y="8930"/>
                  </a:cubicBezTo>
                  <a:lnTo>
                    <a:pt x="8275" y="9680"/>
                  </a:lnTo>
                  <a:lnTo>
                    <a:pt x="2917" y="9680"/>
                  </a:lnTo>
                  <a:cubicBezTo>
                    <a:pt x="2822" y="9680"/>
                    <a:pt x="2750" y="9751"/>
                    <a:pt x="2750" y="9835"/>
                  </a:cubicBezTo>
                  <a:cubicBezTo>
                    <a:pt x="2750" y="9930"/>
                    <a:pt x="2822" y="10001"/>
                    <a:pt x="2917" y="10001"/>
                  </a:cubicBezTo>
                  <a:lnTo>
                    <a:pt x="8513" y="10001"/>
                  </a:lnTo>
                  <a:cubicBezTo>
                    <a:pt x="8608" y="10001"/>
                    <a:pt x="8680" y="9930"/>
                    <a:pt x="8680" y="9835"/>
                  </a:cubicBezTo>
                  <a:lnTo>
                    <a:pt x="8680" y="8918"/>
                  </a:lnTo>
                  <a:cubicBezTo>
                    <a:pt x="8680" y="7906"/>
                    <a:pt x="8037" y="7013"/>
                    <a:pt x="7072" y="6715"/>
                  </a:cubicBezTo>
                  <a:lnTo>
                    <a:pt x="5346" y="6168"/>
                  </a:lnTo>
                  <a:lnTo>
                    <a:pt x="5346" y="6144"/>
                  </a:lnTo>
                  <a:cubicBezTo>
                    <a:pt x="5608" y="6061"/>
                    <a:pt x="5846" y="5930"/>
                    <a:pt x="6060" y="5727"/>
                  </a:cubicBezTo>
                  <a:lnTo>
                    <a:pt x="7037" y="5727"/>
                  </a:lnTo>
                  <a:cubicBezTo>
                    <a:pt x="7084" y="5727"/>
                    <a:pt x="7132" y="5715"/>
                    <a:pt x="7180" y="5668"/>
                  </a:cubicBezTo>
                  <a:cubicBezTo>
                    <a:pt x="7203" y="5644"/>
                    <a:pt x="7215" y="5584"/>
                    <a:pt x="7215" y="5537"/>
                  </a:cubicBezTo>
                  <a:lnTo>
                    <a:pt x="7025" y="3882"/>
                  </a:lnTo>
                  <a:cubicBezTo>
                    <a:pt x="7203" y="3739"/>
                    <a:pt x="7311" y="3501"/>
                    <a:pt x="7311" y="3251"/>
                  </a:cubicBezTo>
                  <a:lnTo>
                    <a:pt x="7311" y="3132"/>
                  </a:lnTo>
                  <a:cubicBezTo>
                    <a:pt x="7311" y="2798"/>
                    <a:pt x="7108" y="2501"/>
                    <a:pt x="6834" y="2370"/>
                  </a:cubicBezTo>
                  <a:lnTo>
                    <a:pt x="6799" y="2179"/>
                  </a:lnTo>
                  <a:cubicBezTo>
                    <a:pt x="6727" y="1548"/>
                    <a:pt x="6418" y="988"/>
                    <a:pt x="5941" y="584"/>
                  </a:cubicBezTo>
                  <a:cubicBezTo>
                    <a:pt x="5909" y="557"/>
                    <a:pt x="5870" y="545"/>
                    <a:pt x="5831" y="545"/>
                  </a:cubicBezTo>
                  <a:cubicBezTo>
                    <a:pt x="5783" y="545"/>
                    <a:pt x="5736" y="563"/>
                    <a:pt x="5703" y="596"/>
                  </a:cubicBezTo>
                  <a:cubicBezTo>
                    <a:pt x="5644" y="667"/>
                    <a:pt x="5656" y="774"/>
                    <a:pt x="5715" y="834"/>
                  </a:cubicBezTo>
                  <a:cubicBezTo>
                    <a:pt x="6132" y="1179"/>
                    <a:pt x="6382" y="1667"/>
                    <a:pt x="6465" y="2203"/>
                  </a:cubicBezTo>
                  <a:lnTo>
                    <a:pt x="6465" y="2262"/>
                  </a:lnTo>
                  <a:lnTo>
                    <a:pt x="6429" y="2262"/>
                  </a:lnTo>
                  <a:cubicBezTo>
                    <a:pt x="6334" y="2262"/>
                    <a:pt x="6263" y="2334"/>
                    <a:pt x="6263" y="2429"/>
                  </a:cubicBezTo>
                  <a:lnTo>
                    <a:pt x="6263" y="3905"/>
                  </a:lnTo>
                  <a:lnTo>
                    <a:pt x="6263" y="3917"/>
                  </a:lnTo>
                  <a:lnTo>
                    <a:pt x="6263" y="3929"/>
                  </a:lnTo>
                  <a:lnTo>
                    <a:pt x="6263" y="4382"/>
                  </a:lnTo>
                  <a:cubicBezTo>
                    <a:pt x="6263" y="4751"/>
                    <a:pt x="6132" y="5096"/>
                    <a:pt x="5894" y="5358"/>
                  </a:cubicBezTo>
                  <a:lnTo>
                    <a:pt x="5322" y="5358"/>
                  </a:lnTo>
                  <a:lnTo>
                    <a:pt x="5322" y="5310"/>
                  </a:lnTo>
                  <a:cubicBezTo>
                    <a:pt x="5894" y="4894"/>
                    <a:pt x="6239" y="4239"/>
                    <a:pt x="6239" y="3524"/>
                  </a:cubicBezTo>
                  <a:lnTo>
                    <a:pt x="6239" y="3072"/>
                  </a:lnTo>
                  <a:cubicBezTo>
                    <a:pt x="6239" y="2977"/>
                    <a:pt x="6168" y="2905"/>
                    <a:pt x="6072" y="2905"/>
                  </a:cubicBezTo>
                  <a:cubicBezTo>
                    <a:pt x="4596" y="2905"/>
                    <a:pt x="4096" y="1619"/>
                    <a:pt x="3929" y="869"/>
                  </a:cubicBezTo>
                  <a:cubicBezTo>
                    <a:pt x="3929" y="846"/>
                    <a:pt x="3917" y="834"/>
                    <a:pt x="3917" y="822"/>
                  </a:cubicBezTo>
                  <a:cubicBezTo>
                    <a:pt x="3889" y="720"/>
                    <a:pt x="3811" y="683"/>
                    <a:pt x="3755" y="683"/>
                  </a:cubicBezTo>
                  <a:cubicBezTo>
                    <a:pt x="3739" y="683"/>
                    <a:pt x="3725" y="686"/>
                    <a:pt x="3715" y="691"/>
                  </a:cubicBezTo>
                  <a:cubicBezTo>
                    <a:pt x="3655" y="703"/>
                    <a:pt x="3596" y="750"/>
                    <a:pt x="3584" y="810"/>
                  </a:cubicBezTo>
                  <a:cubicBezTo>
                    <a:pt x="3310" y="1679"/>
                    <a:pt x="2750" y="1953"/>
                    <a:pt x="2608" y="2012"/>
                  </a:cubicBezTo>
                  <a:cubicBezTo>
                    <a:pt x="2512" y="2012"/>
                    <a:pt x="2441" y="2084"/>
                    <a:pt x="2441" y="2179"/>
                  </a:cubicBezTo>
                  <a:lnTo>
                    <a:pt x="2441" y="3548"/>
                  </a:lnTo>
                  <a:cubicBezTo>
                    <a:pt x="2441" y="4239"/>
                    <a:pt x="2786" y="4918"/>
                    <a:pt x="3346" y="5334"/>
                  </a:cubicBezTo>
                  <a:lnTo>
                    <a:pt x="3346" y="5370"/>
                  </a:lnTo>
                  <a:lnTo>
                    <a:pt x="1846" y="5370"/>
                  </a:lnTo>
                  <a:lnTo>
                    <a:pt x="2012" y="4048"/>
                  </a:lnTo>
                  <a:cubicBezTo>
                    <a:pt x="2084" y="4060"/>
                    <a:pt x="2155" y="4084"/>
                    <a:pt x="2250" y="4084"/>
                  </a:cubicBezTo>
                  <a:cubicBezTo>
                    <a:pt x="2334" y="4084"/>
                    <a:pt x="2417" y="4001"/>
                    <a:pt x="2417" y="3917"/>
                  </a:cubicBezTo>
                  <a:lnTo>
                    <a:pt x="2417" y="2441"/>
                  </a:lnTo>
                  <a:cubicBezTo>
                    <a:pt x="2417" y="2358"/>
                    <a:pt x="2334" y="2274"/>
                    <a:pt x="2250" y="2274"/>
                  </a:cubicBezTo>
                  <a:lnTo>
                    <a:pt x="2215" y="2274"/>
                  </a:lnTo>
                  <a:lnTo>
                    <a:pt x="2215" y="2215"/>
                  </a:lnTo>
                  <a:cubicBezTo>
                    <a:pt x="2274" y="1703"/>
                    <a:pt x="2536" y="1227"/>
                    <a:pt x="2917" y="881"/>
                  </a:cubicBezTo>
                  <a:cubicBezTo>
                    <a:pt x="3310" y="536"/>
                    <a:pt x="3810" y="346"/>
                    <a:pt x="4334" y="346"/>
                  </a:cubicBezTo>
                  <a:cubicBezTo>
                    <a:pt x="4608" y="346"/>
                    <a:pt x="4894" y="405"/>
                    <a:pt x="5167" y="512"/>
                  </a:cubicBezTo>
                  <a:cubicBezTo>
                    <a:pt x="5187" y="518"/>
                    <a:pt x="5208" y="521"/>
                    <a:pt x="5229" y="521"/>
                  </a:cubicBezTo>
                  <a:cubicBezTo>
                    <a:pt x="5297" y="521"/>
                    <a:pt x="5366" y="490"/>
                    <a:pt x="5394" y="417"/>
                  </a:cubicBezTo>
                  <a:cubicBezTo>
                    <a:pt x="5417" y="334"/>
                    <a:pt x="5394" y="226"/>
                    <a:pt x="5298" y="191"/>
                  </a:cubicBezTo>
                  <a:cubicBezTo>
                    <a:pt x="4989" y="60"/>
                    <a:pt x="4679" y="0"/>
                    <a:pt x="4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8;p34">
              <a:extLst>
                <a:ext uri="{FF2B5EF4-FFF2-40B4-BE49-F238E27FC236}">
                  <a16:creationId xmlns:a16="http://schemas.microsoft.com/office/drawing/2014/main" id="{328EC494-1378-4AE9-A38E-82863CED6AA0}"/>
                </a:ext>
              </a:extLst>
            </p:cNvPr>
            <p:cNvSpPr/>
            <p:nvPr/>
          </p:nvSpPr>
          <p:spPr>
            <a:xfrm>
              <a:off x="1426826" y="2243648"/>
              <a:ext cx="10233" cy="11341"/>
            </a:xfrm>
            <a:custGeom>
              <a:avLst/>
              <a:gdLst/>
              <a:ahLst/>
              <a:cxnLst/>
              <a:rect l="l" t="t" r="r" b="b"/>
              <a:pathLst>
                <a:path w="323" h="358" extrusionOk="0">
                  <a:moveTo>
                    <a:pt x="156" y="1"/>
                  </a:moveTo>
                  <a:cubicBezTo>
                    <a:pt x="72" y="1"/>
                    <a:pt x="1" y="84"/>
                    <a:pt x="1" y="167"/>
                  </a:cubicBezTo>
                  <a:lnTo>
                    <a:pt x="1" y="203"/>
                  </a:lnTo>
                  <a:cubicBezTo>
                    <a:pt x="1" y="286"/>
                    <a:pt x="72" y="358"/>
                    <a:pt x="156" y="358"/>
                  </a:cubicBezTo>
                  <a:cubicBezTo>
                    <a:pt x="251" y="358"/>
                    <a:pt x="322" y="286"/>
                    <a:pt x="322" y="203"/>
                  </a:cubicBezTo>
                  <a:lnTo>
                    <a:pt x="322" y="167"/>
                  </a:lnTo>
                  <a:cubicBezTo>
                    <a:pt x="322" y="84"/>
                    <a:pt x="251" y="1"/>
                    <a:pt x="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9;p34">
              <a:extLst>
                <a:ext uri="{FF2B5EF4-FFF2-40B4-BE49-F238E27FC236}">
                  <a16:creationId xmlns:a16="http://schemas.microsoft.com/office/drawing/2014/main" id="{C8C56A3F-1524-4EA9-B966-04298915F005}"/>
                </a:ext>
              </a:extLst>
            </p:cNvPr>
            <p:cNvSpPr/>
            <p:nvPr/>
          </p:nvSpPr>
          <p:spPr>
            <a:xfrm>
              <a:off x="1426826" y="2262149"/>
              <a:ext cx="10233" cy="11341"/>
            </a:xfrm>
            <a:custGeom>
              <a:avLst/>
              <a:gdLst/>
              <a:ahLst/>
              <a:cxnLst/>
              <a:rect l="l" t="t" r="r" b="b"/>
              <a:pathLst>
                <a:path w="323" h="358" extrusionOk="0">
                  <a:moveTo>
                    <a:pt x="156" y="0"/>
                  </a:moveTo>
                  <a:cubicBezTo>
                    <a:pt x="72" y="0"/>
                    <a:pt x="1" y="72"/>
                    <a:pt x="1" y="167"/>
                  </a:cubicBezTo>
                  <a:lnTo>
                    <a:pt x="1" y="191"/>
                  </a:lnTo>
                  <a:cubicBezTo>
                    <a:pt x="1" y="286"/>
                    <a:pt x="72" y="357"/>
                    <a:pt x="156" y="357"/>
                  </a:cubicBezTo>
                  <a:cubicBezTo>
                    <a:pt x="251" y="357"/>
                    <a:pt x="322" y="286"/>
                    <a:pt x="322" y="191"/>
                  </a:cubicBezTo>
                  <a:lnTo>
                    <a:pt x="322" y="167"/>
                  </a:lnTo>
                  <a:cubicBezTo>
                    <a:pt x="322" y="72"/>
                    <a:pt x="251" y="0"/>
                    <a:pt x="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0;p34">
              <a:extLst>
                <a:ext uri="{FF2B5EF4-FFF2-40B4-BE49-F238E27FC236}">
                  <a16:creationId xmlns:a16="http://schemas.microsoft.com/office/drawing/2014/main" id="{B525B998-32C3-4349-B5F0-AA063C322551}"/>
                </a:ext>
              </a:extLst>
            </p:cNvPr>
            <p:cNvSpPr/>
            <p:nvPr/>
          </p:nvSpPr>
          <p:spPr>
            <a:xfrm>
              <a:off x="1471336" y="2261389"/>
              <a:ext cx="63804" cy="30571"/>
            </a:xfrm>
            <a:custGeom>
              <a:avLst/>
              <a:gdLst/>
              <a:ahLst/>
              <a:cxnLst/>
              <a:rect l="l" t="t" r="r" b="b"/>
              <a:pathLst>
                <a:path w="2014" h="965" extrusionOk="0">
                  <a:moveTo>
                    <a:pt x="1596" y="322"/>
                  </a:moveTo>
                  <a:cubicBezTo>
                    <a:pt x="1644" y="322"/>
                    <a:pt x="1668" y="346"/>
                    <a:pt x="1668" y="393"/>
                  </a:cubicBezTo>
                  <a:lnTo>
                    <a:pt x="1668" y="560"/>
                  </a:lnTo>
                  <a:cubicBezTo>
                    <a:pt x="1668" y="607"/>
                    <a:pt x="1644" y="631"/>
                    <a:pt x="1596" y="631"/>
                  </a:cubicBezTo>
                  <a:lnTo>
                    <a:pt x="394" y="631"/>
                  </a:lnTo>
                  <a:cubicBezTo>
                    <a:pt x="346" y="631"/>
                    <a:pt x="310" y="607"/>
                    <a:pt x="310" y="560"/>
                  </a:cubicBezTo>
                  <a:lnTo>
                    <a:pt x="310" y="393"/>
                  </a:lnTo>
                  <a:cubicBezTo>
                    <a:pt x="310" y="346"/>
                    <a:pt x="346" y="322"/>
                    <a:pt x="394" y="322"/>
                  </a:cubicBezTo>
                  <a:close/>
                  <a:moveTo>
                    <a:pt x="406" y="0"/>
                  </a:moveTo>
                  <a:cubicBezTo>
                    <a:pt x="180" y="0"/>
                    <a:pt x="1" y="179"/>
                    <a:pt x="1" y="393"/>
                  </a:cubicBezTo>
                  <a:lnTo>
                    <a:pt x="1" y="560"/>
                  </a:lnTo>
                  <a:cubicBezTo>
                    <a:pt x="1" y="786"/>
                    <a:pt x="180" y="965"/>
                    <a:pt x="406" y="965"/>
                  </a:cubicBezTo>
                  <a:lnTo>
                    <a:pt x="1608" y="965"/>
                  </a:lnTo>
                  <a:cubicBezTo>
                    <a:pt x="1834" y="965"/>
                    <a:pt x="2013" y="786"/>
                    <a:pt x="2013" y="560"/>
                  </a:cubicBezTo>
                  <a:lnTo>
                    <a:pt x="2013" y="393"/>
                  </a:lnTo>
                  <a:cubicBezTo>
                    <a:pt x="2013" y="179"/>
                    <a:pt x="1834" y="0"/>
                    <a:pt x="1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01;p34">
              <a:extLst>
                <a:ext uri="{FF2B5EF4-FFF2-40B4-BE49-F238E27FC236}">
                  <a16:creationId xmlns:a16="http://schemas.microsoft.com/office/drawing/2014/main" id="{64B3B951-1881-4270-BA0F-63E7B59018C0}"/>
                </a:ext>
              </a:extLst>
            </p:cNvPr>
            <p:cNvSpPr/>
            <p:nvPr/>
          </p:nvSpPr>
          <p:spPr>
            <a:xfrm>
              <a:off x="1420807" y="2092788"/>
              <a:ext cx="22271" cy="36971"/>
            </a:xfrm>
            <a:custGeom>
              <a:avLst/>
              <a:gdLst/>
              <a:ahLst/>
              <a:cxnLst/>
              <a:rect l="l" t="t" r="r" b="b"/>
              <a:pathLst>
                <a:path w="703" h="1167" extrusionOk="0">
                  <a:moveTo>
                    <a:pt x="167" y="0"/>
                  </a:moveTo>
                  <a:cubicBezTo>
                    <a:pt x="84" y="0"/>
                    <a:pt x="0" y="84"/>
                    <a:pt x="0" y="167"/>
                  </a:cubicBezTo>
                  <a:lnTo>
                    <a:pt x="0" y="1000"/>
                  </a:lnTo>
                  <a:cubicBezTo>
                    <a:pt x="0" y="1096"/>
                    <a:pt x="84" y="1167"/>
                    <a:pt x="167" y="1167"/>
                  </a:cubicBezTo>
                  <a:lnTo>
                    <a:pt x="536" y="1167"/>
                  </a:lnTo>
                  <a:cubicBezTo>
                    <a:pt x="632" y="1167"/>
                    <a:pt x="703" y="1096"/>
                    <a:pt x="703" y="1000"/>
                  </a:cubicBezTo>
                  <a:cubicBezTo>
                    <a:pt x="703" y="893"/>
                    <a:pt x="620" y="822"/>
                    <a:pt x="524" y="822"/>
                  </a:cubicBezTo>
                  <a:lnTo>
                    <a:pt x="334" y="822"/>
                  </a:lnTo>
                  <a:lnTo>
                    <a:pt x="334" y="167"/>
                  </a:lnTo>
                  <a:cubicBezTo>
                    <a:pt x="334" y="84"/>
                    <a:pt x="262"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502;p34">
            <a:extLst>
              <a:ext uri="{FF2B5EF4-FFF2-40B4-BE49-F238E27FC236}">
                <a16:creationId xmlns:a16="http://schemas.microsoft.com/office/drawing/2014/main" id="{CCF2BF13-8E64-44D6-9034-E91A9EB0BFC6}"/>
              </a:ext>
            </a:extLst>
          </p:cNvPr>
          <p:cNvSpPr/>
          <p:nvPr/>
        </p:nvSpPr>
        <p:spPr>
          <a:xfrm>
            <a:off x="1035103" y="1460800"/>
            <a:ext cx="721200" cy="7212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3;p34">
            <a:extLst>
              <a:ext uri="{FF2B5EF4-FFF2-40B4-BE49-F238E27FC236}">
                <a16:creationId xmlns:a16="http://schemas.microsoft.com/office/drawing/2014/main" id="{902B25EA-99D7-4404-AAF0-663CE3877DF0}"/>
              </a:ext>
            </a:extLst>
          </p:cNvPr>
          <p:cNvSpPr/>
          <p:nvPr/>
        </p:nvSpPr>
        <p:spPr>
          <a:xfrm>
            <a:off x="1035103" y="2652713"/>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4;p34">
            <a:extLst>
              <a:ext uri="{FF2B5EF4-FFF2-40B4-BE49-F238E27FC236}">
                <a16:creationId xmlns:a16="http://schemas.microsoft.com/office/drawing/2014/main" id="{3420681E-912C-4761-BBF4-F540B0AB5B74}"/>
              </a:ext>
            </a:extLst>
          </p:cNvPr>
          <p:cNvSpPr/>
          <p:nvPr/>
        </p:nvSpPr>
        <p:spPr>
          <a:xfrm>
            <a:off x="1035103" y="3856900"/>
            <a:ext cx="721200" cy="7212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5;p34">
            <a:extLst>
              <a:ext uri="{FF2B5EF4-FFF2-40B4-BE49-F238E27FC236}">
                <a16:creationId xmlns:a16="http://schemas.microsoft.com/office/drawing/2014/main" id="{397317CA-B13E-44E9-94DF-5847DDEE499E}"/>
              </a:ext>
            </a:extLst>
          </p:cNvPr>
          <p:cNvSpPr txBox="1"/>
          <p:nvPr/>
        </p:nvSpPr>
        <p:spPr>
          <a:xfrm>
            <a:off x="1814516" y="3841153"/>
            <a:ext cx="1117500" cy="7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4"/>
                </a:solidFill>
                <a:latin typeface="Work Sans"/>
                <a:ea typeface="Work Sans"/>
                <a:cs typeface="Work Sans"/>
                <a:sym typeface="Work Sans"/>
              </a:rPr>
              <a:t>10.3%</a:t>
            </a:r>
            <a:endParaRPr sz="2000" b="1" dirty="0">
              <a:solidFill>
                <a:schemeClr val="accent4"/>
              </a:solidFill>
              <a:latin typeface="Work Sans"/>
              <a:ea typeface="Work Sans"/>
              <a:cs typeface="Work Sans"/>
              <a:sym typeface="Work Sans"/>
            </a:endParaRPr>
          </a:p>
        </p:txBody>
      </p:sp>
      <p:sp>
        <p:nvSpPr>
          <p:cNvPr id="37" name="Google Shape;506;p34">
            <a:extLst>
              <a:ext uri="{FF2B5EF4-FFF2-40B4-BE49-F238E27FC236}">
                <a16:creationId xmlns:a16="http://schemas.microsoft.com/office/drawing/2014/main" id="{C655F63D-6A06-40BC-9543-8765E35819D6}"/>
              </a:ext>
            </a:extLst>
          </p:cNvPr>
          <p:cNvSpPr txBox="1"/>
          <p:nvPr/>
        </p:nvSpPr>
        <p:spPr>
          <a:xfrm>
            <a:off x="1814516" y="2648470"/>
            <a:ext cx="1117500" cy="7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2"/>
                </a:solidFill>
                <a:latin typeface="Work Sans"/>
                <a:ea typeface="Work Sans"/>
                <a:cs typeface="Work Sans"/>
                <a:sym typeface="Work Sans"/>
              </a:rPr>
              <a:t>27.1%</a:t>
            </a:r>
            <a:endParaRPr sz="2000" b="1" dirty="0">
              <a:solidFill>
                <a:schemeClr val="accent2"/>
              </a:solidFill>
              <a:latin typeface="Work Sans"/>
              <a:ea typeface="Work Sans"/>
              <a:cs typeface="Work Sans"/>
              <a:sym typeface="Work Sans"/>
            </a:endParaRPr>
          </a:p>
        </p:txBody>
      </p:sp>
      <p:sp>
        <p:nvSpPr>
          <p:cNvPr id="38" name="Google Shape;507;p34">
            <a:extLst>
              <a:ext uri="{FF2B5EF4-FFF2-40B4-BE49-F238E27FC236}">
                <a16:creationId xmlns:a16="http://schemas.microsoft.com/office/drawing/2014/main" id="{06F4E159-5EB0-4F5D-984C-07951E8BC1F3}"/>
              </a:ext>
            </a:extLst>
          </p:cNvPr>
          <p:cNvSpPr txBox="1"/>
          <p:nvPr/>
        </p:nvSpPr>
        <p:spPr>
          <a:xfrm>
            <a:off x="1814516" y="1449175"/>
            <a:ext cx="1117500" cy="7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5"/>
                </a:solidFill>
                <a:latin typeface="Work Sans"/>
                <a:ea typeface="Work Sans"/>
                <a:cs typeface="Work Sans"/>
                <a:sym typeface="Work Sans"/>
              </a:rPr>
              <a:t>6.9%</a:t>
            </a:r>
            <a:endParaRPr sz="2000" b="1" dirty="0">
              <a:solidFill>
                <a:schemeClr val="accent5"/>
              </a:solidFill>
              <a:latin typeface="Work Sans"/>
              <a:ea typeface="Work Sans"/>
              <a:cs typeface="Work Sans"/>
              <a:sym typeface="Work Sans"/>
            </a:endParaRPr>
          </a:p>
        </p:txBody>
      </p:sp>
      <p:sp>
        <p:nvSpPr>
          <p:cNvPr id="40" name="TextBox 39">
            <a:extLst>
              <a:ext uri="{FF2B5EF4-FFF2-40B4-BE49-F238E27FC236}">
                <a16:creationId xmlns:a16="http://schemas.microsoft.com/office/drawing/2014/main" id="{321F36B5-2AA6-4C95-B5B5-8BBE986F7F0E}"/>
              </a:ext>
            </a:extLst>
          </p:cNvPr>
          <p:cNvSpPr txBox="1"/>
          <p:nvPr/>
        </p:nvSpPr>
        <p:spPr>
          <a:xfrm>
            <a:off x="2286000" y="2409514"/>
            <a:ext cx="4572000" cy="307777"/>
          </a:xfrm>
          <a:prstGeom prst="rect">
            <a:avLst/>
          </a:prstGeom>
          <a:noFill/>
        </p:spPr>
        <p:txBody>
          <a:bodyPr wrap="square">
            <a:spAutoFit/>
          </a:bodyPr>
          <a:lstStyle/>
          <a:p>
            <a:r>
              <a:rPr lang="en-US" dirty="0"/>
              <a:t> </a:t>
            </a:r>
          </a:p>
        </p:txBody>
      </p:sp>
      <p:sp>
        <p:nvSpPr>
          <p:cNvPr id="42" name="TextBox 41">
            <a:extLst>
              <a:ext uri="{FF2B5EF4-FFF2-40B4-BE49-F238E27FC236}">
                <a16:creationId xmlns:a16="http://schemas.microsoft.com/office/drawing/2014/main" id="{A9113C5E-6EA9-4717-B516-A1DF8DD16D71}"/>
              </a:ext>
            </a:extLst>
          </p:cNvPr>
          <p:cNvSpPr txBox="1"/>
          <p:nvPr/>
        </p:nvSpPr>
        <p:spPr>
          <a:xfrm>
            <a:off x="2286000" y="2409514"/>
            <a:ext cx="4572000" cy="307777"/>
          </a:xfrm>
          <a:prstGeom prst="rect">
            <a:avLst/>
          </a:prstGeom>
          <a:noFill/>
        </p:spPr>
        <p:txBody>
          <a:bodyPr wrap="square">
            <a:spAutoFit/>
          </a:bodyPr>
          <a:lstStyle/>
          <a:p>
            <a:r>
              <a:rPr lang="en-US" dirty="0"/>
              <a:t> </a:t>
            </a:r>
          </a:p>
        </p:txBody>
      </p:sp>
      <p:sp>
        <p:nvSpPr>
          <p:cNvPr id="44" name="TextBox 43">
            <a:extLst>
              <a:ext uri="{FF2B5EF4-FFF2-40B4-BE49-F238E27FC236}">
                <a16:creationId xmlns:a16="http://schemas.microsoft.com/office/drawing/2014/main" id="{27719A94-7863-4561-A345-68E5C0F5EF19}"/>
              </a:ext>
            </a:extLst>
          </p:cNvPr>
          <p:cNvSpPr txBox="1"/>
          <p:nvPr/>
        </p:nvSpPr>
        <p:spPr>
          <a:xfrm>
            <a:off x="2286000" y="2409514"/>
            <a:ext cx="4572000" cy="307777"/>
          </a:xfrm>
          <a:prstGeom prst="rect">
            <a:avLst/>
          </a:prstGeom>
          <a:noFill/>
        </p:spPr>
        <p:txBody>
          <a:bodyPr wrap="square">
            <a:spAutoFit/>
          </a:bodyPr>
          <a:lstStyle/>
          <a:p>
            <a:r>
              <a:rPr lang="en-US" dirty="0"/>
              <a:t> </a:t>
            </a:r>
          </a:p>
        </p:txBody>
      </p:sp>
      <p:pic>
        <p:nvPicPr>
          <p:cNvPr id="46" name="Picture 45">
            <a:extLst>
              <a:ext uri="{FF2B5EF4-FFF2-40B4-BE49-F238E27FC236}">
                <a16:creationId xmlns:a16="http://schemas.microsoft.com/office/drawing/2014/main" id="{AD0F02F3-0C7D-406F-8ACE-0AB98DAE62AA}"/>
              </a:ext>
            </a:extLst>
          </p:cNvPr>
          <p:cNvPicPr>
            <a:picLocks noChangeAspect="1"/>
          </p:cNvPicPr>
          <p:nvPr/>
        </p:nvPicPr>
        <p:blipFill>
          <a:blip r:embed="rId2"/>
          <a:stretch>
            <a:fillRect/>
          </a:stretch>
        </p:blipFill>
        <p:spPr>
          <a:xfrm>
            <a:off x="4469258" y="1394700"/>
            <a:ext cx="4572000" cy="2186627"/>
          </a:xfrm>
          <a:prstGeom prst="rect">
            <a:avLst/>
          </a:prstGeom>
        </p:spPr>
      </p:pic>
    </p:spTree>
    <p:extLst>
      <p:ext uri="{BB962C8B-B14F-4D97-AF65-F5344CB8AC3E}">
        <p14:creationId xmlns:p14="http://schemas.microsoft.com/office/powerpoint/2010/main" val="2759661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7"/>
          <p:cNvSpPr txBox="1">
            <a:spLocks noGrp="1"/>
          </p:cNvSpPr>
          <p:nvPr>
            <p:ph type="title"/>
          </p:nvPr>
        </p:nvSpPr>
        <p:spPr>
          <a:xfrm>
            <a:off x="713225" y="343977"/>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Audience demographics</a:t>
            </a:r>
            <a:endParaRPr dirty="0"/>
          </a:p>
        </p:txBody>
      </p:sp>
      <p:grpSp>
        <p:nvGrpSpPr>
          <p:cNvPr id="568" name="Google Shape;568;p37"/>
          <p:cNvGrpSpPr/>
          <p:nvPr/>
        </p:nvGrpSpPr>
        <p:grpSpPr>
          <a:xfrm>
            <a:off x="1934118" y="1406643"/>
            <a:ext cx="6032631" cy="3419174"/>
            <a:chOff x="235800" y="830650"/>
            <a:chExt cx="6978450" cy="4588844"/>
          </a:xfrm>
        </p:grpSpPr>
        <p:sp>
          <p:nvSpPr>
            <p:cNvPr id="569" name="Google Shape;569;p37"/>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7"/>
          <p:cNvGrpSpPr/>
          <p:nvPr/>
        </p:nvGrpSpPr>
        <p:grpSpPr>
          <a:xfrm>
            <a:off x="7444917" y="3987164"/>
            <a:ext cx="209822" cy="210007"/>
            <a:chOff x="2204826" y="1867297"/>
            <a:chExt cx="744843" cy="745498"/>
          </a:xfrm>
          <a:solidFill>
            <a:schemeClr val="tx2"/>
          </a:solidFill>
        </p:grpSpPr>
        <p:sp>
          <p:nvSpPr>
            <p:cNvPr id="596" name="Google Shape;596;p37"/>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7"/>
          <p:cNvGrpSpPr/>
          <p:nvPr/>
        </p:nvGrpSpPr>
        <p:grpSpPr>
          <a:xfrm>
            <a:off x="4754419" y="2582494"/>
            <a:ext cx="209822" cy="210007"/>
            <a:chOff x="2204826" y="1867297"/>
            <a:chExt cx="744843" cy="745498"/>
          </a:xfrm>
          <a:solidFill>
            <a:srgbClr val="00B050"/>
          </a:solidFill>
        </p:grpSpPr>
        <p:sp>
          <p:nvSpPr>
            <p:cNvPr id="599" name="Google Shape;599;p37"/>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7"/>
          <p:cNvGrpSpPr/>
          <p:nvPr/>
        </p:nvGrpSpPr>
        <p:grpSpPr>
          <a:xfrm>
            <a:off x="2596541" y="2639103"/>
            <a:ext cx="209822" cy="210007"/>
            <a:chOff x="2204826" y="1867297"/>
            <a:chExt cx="744843" cy="745498"/>
          </a:xfrm>
          <a:solidFill>
            <a:srgbClr val="FF0000"/>
          </a:solidFill>
        </p:grpSpPr>
        <p:sp>
          <p:nvSpPr>
            <p:cNvPr id="602" name="Google Shape;602;p37"/>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37"/>
          <p:cNvGrpSpPr/>
          <p:nvPr/>
        </p:nvGrpSpPr>
        <p:grpSpPr>
          <a:xfrm>
            <a:off x="7053626" y="3659312"/>
            <a:ext cx="209822" cy="210007"/>
            <a:chOff x="2204826" y="1867297"/>
            <a:chExt cx="744843" cy="745498"/>
          </a:xfrm>
          <a:solidFill>
            <a:srgbClr val="00B0F0"/>
          </a:solidFill>
        </p:grpSpPr>
        <p:sp>
          <p:nvSpPr>
            <p:cNvPr id="605" name="Google Shape;605;p37"/>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601;p37">
            <a:extLst>
              <a:ext uri="{FF2B5EF4-FFF2-40B4-BE49-F238E27FC236}">
                <a16:creationId xmlns:a16="http://schemas.microsoft.com/office/drawing/2014/main" id="{2648BF8C-5D87-4A09-AAE8-9CAF2DD8E9C3}"/>
              </a:ext>
            </a:extLst>
          </p:cNvPr>
          <p:cNvGrpSpPr/>
          <p:nvPr/>
        </p:nvGrpSpPr>
        <p:grpSpPr>
          <a:xfrm>
            <a:off x="2428449" y="2014235"/>
            <a:ext cx="209822" cy="210007"/>
            <a:chOff x="2204826" y="1867297"/>
            <a:chExt cx="744843" cy="745498"/>
          </a:xfrm>
          <a:solidFill>
            <a:srgbClr val="FFFF00"/>
          </a:solidFill>
        </p:grpSpPr>
        <p:sp>
          <p:nvSpPr>
            <p:cNvPr id="43" name="Google Shape;602;p37">
              <a:extLst>
                <a:ext uri="{FF2B5EF4-FFF2-40B4-BE49-F238E27FC236}">
                  <a16:creationId xmlns:a16="http://schemas.microsoft.com/office/drawing/2014/main" id="{67E8D4D3-119B-4951-A7A9-EA128D308CA4}"/>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3;p37">
              <a:extLst>
                <a:ext uri="{FF2B5EF4-FFF2-40B4-BE49-F238E27FC236}">
                  <a16:creationId xmlns:a16="http://schemas.microsoft.com/office/drawing/2014/main" id="{1DC92D3E-F83A-417E-AD2E-FD9B0CC1D548}"/>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50DD683-7FEB-4EC1-BA70-FF66E1AC272B}"/>
              </a:ext>
            </a:extLst>
          </p:cNvPr>
          <p:cNvSpPr txBox="1"/>
          <p:nvPr/>
        </p:nvSpPr>
        <p:spPr>
          <a:xfrm>
            <a:off x="2364996" y="1462984"/>
            <a:ext cx="1054616" cy="307777"/>
          </a:xfrm>
          <a:prstGeom prst="rect">
            <a:avLst/>
          </a:prstGeom>
          <a:noFill/>
        </p:spPr>
        <p:txBody>
          <a:bodyPr wrap="square" rtlCol="0">
            <a:spAutoFit/>
          </a:bodyPr>
          <a:lstStyle/>
          <a:p>
            <a:r>
              <a:rPr lang="en-US" dirty="0">
                <a:solidFill>
                  <a:schemeClr val="bg1"/>
                </a:solidFill>
                <a:latin typeface="+mn-lt"/>
              </a:rPr>
              <a:t>Canada</a:t>
            </a:r>
          </a:p>
        </p:txBody>
      </p:sp>
      <p:sp>
        <p:nvSpPr>
          <p:cNvPr id="3" name="TextBox 2">
            <a:extLst>
              <a:ext uri="{FF2B5EF4-FFF2-40B4-BE49-F238E27FC236}">
                <a16:creationId xmlns:a16="http://schemas.microsoft.com/office/drawing/2014/main" id="{1F3B845B-0E2E-4C01-8D11-DD005DACED96}"/>
              </a:ext>
            </a:extLst>
          </p:cNvPr>
          <p:cNvSpPr txBox="1"/>
          <p:nvPr/>
        </p:nvSpPr>
        <p:spPr>
          <a:xfrm>
            <a:off x="1767895" y="2582494"/>
            <a:ext cx="834028" cy="307777"/>
          </a:xfrm>
          <a:prstGeom prst="rect">
            <a:avLst/>
          </a:prstGeom>
          <a:noFill/>
        </p:spPr>
        <p:txBody>
          <a:bodyPr wrap="square" rtlCol="0">
            <a:spAutoFit/>
          </a:bodyPr>
          <a:lstStyle/>
          <a:p>
            <a:r>
              <a:rPr lang="en-US" dirty="0">
                <a:solidFill>
                  <a:schemeClr val="bg1"/>
                </a:solidFill>
                <a:latin typeface="+mn-lt"/>
              </a:rPr>
              <a:t>USA</a:t>
            </a:r>
            <a:r>
              <a:rPr lang="en-US" dirty="0">
                <a:highlight>
                  <a:srgbClr val="FFFF00"/>
                </a:highlight>
              </a:rPr>
              <a:t> </a:t>
            </a:r>
          </a:p>
        </p:txBody>
      </p:sp>
      <p:sp>
        <p:nvSpPr>
          <p:cNvPr id="4" name="TextBox 3">
            <a:extLst>
              <a:ext uri="{FF2B5EF4-FFF2-40B4-BE49-F238E27FC236}">
                <a16:creationId xmlns:a16="http://schemas.microsoft.com/office/drawing/2014/main" id="{2457746D-48C2-4B08-996E-D637FC7E100C}"/>
              </a:ext>
            </a:extLst>
          </p:cNvPr>
          <p:cNvSpPr txBox="1"/>
          <p:nvPr/>
        </p:nvSpPr>
        <p:spPr>
          <a:xfrm>
            <a:off x="7887769" y="3821400"/>
            <a:ext cx="1390995" cy="307777"/>
          </a:xfrm>
          <a:prstGeom prst="rect">
            <a:avLst/>
          </a:prstGeom>
          <a:noFill/>
        </p:spPr>
        <p:txBody>
          <a:bodyPr wrap="square" rtlCol="0">
            <a:spAutoFit/>
          </a:bodyPr>
          <a:lstStyle/>
          <a:p>
            <a:r>
              <a:rPr lang="en-US" dirty="0">
                <a:solidFill>
                  <a:schemeClr val="bg1"/>
                </a:solidFill>
              </a:rPr>
              <a:t>Australia</a:t>
            </a:r>
          </a:p>
        </p:txBody>
      </p:sp>
      <p:sp>
        <p:nvSpPr>
          <p:cNvPr id="5" name="TextBox 4">
            <a:extLst>
              <a:ext uri="{FF2B5EF4-FFF2-40B4-BE49-F238E27FC236}">
                <a16:creationId xmlns:a16="http://schemas.microsoft.com/office/drawing/2014/main" id="{B987947D-4CC8-4589-8C01-B3E4957F9880}"/>
              </a:ext>
            </a:extLst>
          </p:cNvPr>
          <p:cNvSpPr txBox="1"/>
          <p:nvPr/>
        </p:nvSpPr>
        <p:spPr>
          <a:xfrm>
            <a:off x="4378817" y="2379713"/>
            <a:ext cx="879140" cy="307777"/>
          </a:xfrm>
          <a:prstGeom prst="rect">
            <a:avLst/>
          </a:prstGeom>
          <a:noFill/>
        </p:spPr>
        <p:txBody>
          <a:bodyPr wrap="square" rtlCol="0">
            <a:spAutoFit/>
          </a:bodyPr>
          <a:lstStyle/>
          <a:p>
            <a:r>
              <a:rPr lang="en-US" dirty="0">
                <a:solidFill>
                  <a:schemeClr val="bg1"/>
                </a:solidFill>
              </a:rPr>
              <a:t>UK</a:t>
            </a:r>
          </a:p>
        </p:txBody>
      </p:sp>
      <p:sp>
        <p:nvSpPr>
          <p:cNvPr id="6" name="TextBox 5">
            <a:extLst>
              <a:ext uri="{FF2B5EF4-FFF2-40B4-BE49-F238E27FC236}">
                <a16:creationId xmlns:a16="http://schemas.microsoft.com/office/drawing/2014/main" id="{19641466-87AE-409F-A730-43508A34B22E}"/>
              </a:ext>
            </a:extLst>
          </p:cNvPr>
          <p:cNvSpPr txBox="1"/>
          <p:nvPr/>
        </p:nvSpPr>
        <p:spPr>
          <a:xfrm>
            <a:off x="7314985" y="3302660"/>
            <a:ext cx="1419900" cy="307777"/>
          </a:xfrm>
          <a:prstGeom prst="rect">
            <a:avLst/>
          </a:prstGeom>
          <a:noFill/>
        </p:spPr>
        <p:txBody>
          <a:bodyPr wrap="square" rtlCol="0">
            <a:spAutoFit/>
          </a:bodyPr>
          <a:lstStyle/>
          <a:p>
            <a:r>
              <a:rPr lang="en-US" dirty="0">
                <a:solidFill>
                  <a:schemeClr val="bg1"/>
                </a:solidFill>
              </a:rPr>
              <a:t>Singapore</a:t>
            </a:r>
          </a:p>
        </p:txBody>
      </p:sp>
      <p:grpSp>
        <p:nvGrpSpPr>
          <p:cNvPr id="50" name="Google Shape;601;p37">
            <a:extLst>
              <a:ext uri="{FF2B5EF4-FFF2-40B4-BE49-F238E27FC236}">
                <a16:creationId xmlns:a16="http://schemas.microsoft.com/office/drawing/2014/main" id="{C955BF02-D576-4660-9FB5-9D3F971DEBF7}"/>
              </a:ext>
            </a:extLst>
          </p:cNvPr>
          <p:cNvGrpSpPr/>
          <p:nvPr/>
        </p:nvGrpSpPr>
        <p:grpSpPr>
          <a:xfrm>
            <a:off x="200270" y="3272114"/>
            <a:ext cx="209822" cy="210007"/>
            <a:chOff x="2204826" y="1867297"/>
            <a:chExt cx="744843" cy="745498"/>
          </a:xfrm>
          <a:solidFill>
            <a:srgbClr val="FF0000"/>
          </a:solidFill>
        </p:grpSpPr>
        <p:sp>
          <p:nvSpPr>
            <p:cNvPr id="51" name="Google Shape;602;p37">
              <a:extLst>
                <a:ext uri="{FF2B5EF4-FFF2-40B4-BE49-F238E27FC236}">
                  <a16:creationId xmlns:a16="http://schemas.microsoft.com/office/drawing/2014/main" id="{1CFBF40C-058F-407D-9E02-E873EB384DA1}"/>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03;p37">
              <a:extLst>
                <a:ext uri="{FF2B5EF4-FFF2-40B4-BE49-F238E27FC236}">
                  <a16:creationId xmlns:a16="http://schemas.microsoft.com/office/drawing/2014/main" id="{1310F4D1-B2FF-4234-BB87-2041C15D9F3F}"/>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601;p37">
            <a:extLst>
              <a:ext uri="{FF2B5EF4-FFF2-40B4-BE49-F238E27FC236}">
                <a16:creationId xmlns:a16="http://schemas.microsoft.com/office/drawing/2014/main" id="{820D06F6-0031-41E6-959D-6DB817324624}"/>
              </a:ext>
            </a:extLst>
          </p:cNvPr>
          <p:cNvGrpSpPr/>
          <p:nvPr/>
        </p:nvGrpSpPr>
        <p:grpSpPr>
          <a:xfrm>
            <a:off x="216415" y="4571088"/>
            <a:ext cx="209822" cy="210007"/>
            <a:chOff x="2204826" y="1867297"/>
            <a:chExt cx="744843" cy="745498"/>
          </a:xfrm>
          <a:solidFill>
            <a:srgbClr val="FFFF00"/>
          </a:solidFill>
        </p:grpSpPr>
        <p:sp>
          <p:nvSpPr>
            <p:cNvPr id="54" name="Google Shape;602;p37">
              <a:extLst>
                <a:ext uri="{FF2B5EF4-FFF2-40B4-BE49-F238E27FC236}">
                  <a16:creationId xmlns:a16="http://schemas.microsoft.com/office/drawing/2014/main" id="{C24D00F8-2942-4145-A716-91890B8BD639}"/>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03;p37">
              <a:extLst>
                <a:ext uri="{FF2B5EF4-FFF2-40B4-BE49-F238E27FC236}">
                  <a16:creationId xmlns:a16="http://schemas.microsoft.com/office/drawing/2014/main" id="{4C0E5039-63D3-4400-BEC4-A0D8CB219DC3}"/>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98;p37">
            <a:extLst>
              <a:ext uri="{FF2B5EF4-FFF2-40B4-BE49-F238E27FC236}">
                <a16:creationId xmlns:a16="http://schemas.microsoft.com/office/drawing/2014/main" id="{8A22894B-5581-442C-AEF8-DA87425197C7}"/>
              </a:ext>
            </a:extLst>
          </p:cNvPr>
          <p:cNvGrpSpPr/>
          <p:nvPr/>
        </p:nvGrpSpPr>
        <p:grpSpPr>
          <a:xfrm>
            <a:off x="202321" y="3620469"/>
            <a:ext cx="209822" cy="210007"/>
            <a:chOff x="2204826" y="1867297"/>
            <a:chExt cx="744843" cy="745498"/>
          </a:xfrm>
          <a:solidFill>
            <a:srgbClr val="00B050"/>
          </a:solidFill>
        </p:grpSpPr>
        <p:sp>
          <p:nvSpPr>
            <p:cNvPr id="58" name="Google Shape;599;p37">
              <a:extLst>
                <a:ext uri="{FF2B5EF4-FFF2-40B4-BE49-F238E27FC236}">
                  <a16:creationId xmlns:a16="http://schemas.microsoft.com/office/drawing/2014/main" id="{39AAC1AE-F8BD-4466-B171-5A0F0EADB4F5}"/>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00;p37">
              <a:extLst>
                <a:ext uri="{FF2B5EF4-FFF2-40B4-BE49-F238E27FC236}">
                  <a16:creationId xmlns:a16="http://schemas.microsoft.com/office/drawing/2014/main" id="{8E9B8B24-3DD6-4EC6-A709-6C42D4C1FD24}"/>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4;p37">
            <a:extLst>
              <a:ext uri="{FF2B5EF4-FFF2-40B4-BE49-F238E27FC236}">
                <a16:creationId xmlns:a16="http://schemas.microsoft.com/office/drawing/2014/main" id="{416DBBC5-934D-4D5F-A4AE-291907B00DD9}"/>
              </a:ext>
            </a:extLst>
          </p:cNvPr>
          <p:cNvGrpSpPr/>
          <p:nvPr/>
        </p:nvGrpSpPr>
        <p:grpSpPr>
          <a:xfrm>
            <a:off x="211035" y="3942221"/>
            <a:ext cx="209822" cy="210007"/>
            <a:chOff x="2204826" y="1867297"/>
            <a:chExt cx="744843" cy="745498"/>
          </a:xfrm>
          <a:solidFill>
            <a:srgbClr val="00B0F0"/>
          </a:solidFill>
        </p:grpSpPr>
        <p:sp>
          <p:nvSpPr>
            <p:cNvPr id="61" name="Google Shape;605;p37">
              <a:extLst>
                <a:ext uri="{FF2B5EF4-FFF2-40B4-BE49-F238E27FC236}">
                  <a16:creationId xmlns:a16="http://schemas.microsoft.com/office/drawing/2014/main" id="{D57F0C38-38F2-4038-9B15-349058952947}"/>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06;p37">
              <a:extLst>
                <a:ext uri="{FF2B5EF4-FFF2-40B4-BE49-F238E27FC236}">
                  <a16:creationId xmlns:a16="http://schemas.microsoft.com/office/drawing/2014/main" id="{2ADE1B49-C643-4543-A4FE-B5D51A2956EE}"/>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595;p37">
            <a:extLst>
              <a:ext uri="{FF2B5EF4-FFF2-40B4-BE49-F238E27FC236}">
                <a16:creationId xmlns:a16="http://schemas.microsoft.com/office/drawing/2014/main" id="{2303BF05-5B69-4A74-A480-92EBE38D4A5F}"/>
              </a:ext>
            </a:extLst>
          </p:cNvPr>
          <p:cNvGrpSpPr/>
          <p:nvPr/>
        </p:nvGrpSpPr>
        <p:grpSpPr>
          <a:xfrm>
            <a:off x="211036" y="4254663"/>
            <a:ext cx="209822" cy="210007"/>
            <a:chOff x="2204826" y="1867297"/>
            <a:chExt cx="744843" cy="745498"/>
          </a:xfrm>
          <a:solidFill>
            <a:schemeClr val="tx2"/>
          </a:solidFill>
        </p:grpSpPr>
        <p:sp>
          <p:nvSpPr>
            <p:cNvPr id="64" name="Google Shape;596;p37">
              <a:extLst>
                <a:ext uri="{FF2B5EF4-FFF2-40B4-BE49-F238E27FC236}">
                  <a16:creationId xmlns:a16="http://schemas.microsoft.com/office/drawing/2014/main" id="{B9C7B677-96BF-494C-91E9-603BD9292EA8}"/>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97;p37">
              <a:extLst>
                <a:ext uri="{FF2B5EF4-FFF2-40B4-BE49-F238E27FC236}">
                  <a16:creationId xmlns:a16="http://schemas.microsoft.com/office/drawing/2014/main" id="{AC00176A-BF32-4DDD-9851-C037DCEFD43C}"/>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1D5F632D-AC95-40F0-8D71-C295681C8A90}"/>
              </a:ext>
            </a:extLst>
          </p:cNvPr>
          <p:cNvSpPr txBox="1"/>
          <p:nvPr/>
        </p:nvSpPr>
        <p:spPr>
          <a:xfrm>
            <a:off x="560733" y="3175343"/>
            <a:ext cx="1655141" cy="1671740"/>
          </a:xfrm>
          <a:prstGeom prst="rect">
            <a:avLst/>
          </a:prstGeom>
          <a:noFill/>
        </p:spPr>
        <p:txBody>
          <a:bodyPr wrap="square" rtlCol="0">
            <a:spAutoFit/>
          </a:bodyPr>
          <a:lstStyle/>
          <a:p>
            <a:pPr>
              <a:lnSpc>
                <a:spcPct val="150000"/>
              </a:lnSpc>
            </a:pPr>
            <a:r>
              <a:rPr lang="en-US" dirty="0">
                <a:solidFill>
                  <a:schemeClr val="bg1"/>
                </a:solidFill>
                <a:latin typeface="Montserrat Light" panose="00000400000000000000" pitchFamily="2" charset="0"/>
              </a:rPr>
              <a:t>Highest – 46.9%</a:t>
            </a:r>
          </a:p>
          <a:p>
            <a:pPr>
              <a:lnSpc>
                <a:spcPct val="150000"/>
              </a:lnSpc>
            </a:pPr>
            <a:r>
              <a:rPr lang="en-US" dirty="0">
                <a:solidFill>
                  <a:schemeClr val="bg1"/>
                </a:solidFill>
                <a:latin typeface="Montserrat Light" panose="00000400000000000000" pitchFamily="2" charset="0"/>
              </a:rPr>
              <a:t>High – 19.9%</a:t>
            </a:r>
          </a:p>
          <a:p>
            <a:pPr>
              <a:lnSpc>
                <a:spcPct val="150000"/>
              </a:lnSpc>
            </a:pPr>
            <a:r>
              <a:rPr lang="en-US" dirty="0">
                <a:solidFill>
                  <a:schemeClr val="bg1"/>
                </a:solidFill>
                <a:latin typeface="Montserrat Light" panose="00000400000000000000" pitchFamily="2" charset="0"/>
              </a:rPr>
              <a:t>Medium – 12.2%</a:t>
            </a:r>
          </a:p>
          <a:p>
            <a:pPr>
              <a:lnSpc>
                <a:spcPct val="150000"/>
              </a:lnSpc>
            </a:pPr>
            <a:r>
              <a:rPr lang="en-US" dirty="0">
                <a:solidFill>
                  <a:schemeClr val="bg1"/>
                </a:solidFill>
                <a:latin typeface="Montserrat Light" panose="00000400000000000000" pitchFamily="2" charset="0"/>
              </a:rPr>
              <a:t>Low – 10.7%</a:t>
            </a:r>
          </a:p>
          <a:p>
            <a:pPr>
              <a:lnSpc>
                <a:spcPct val="150000"/>
              </a:lnSpc>
            </a:pPr>
            <a:r>
              <a:rPr lang="en-US" dirty="0">
                <a:solidFill>
                  <a:schemeClr val="bg1"/>
                </a:solidFill>
                <a:latin typeface="Montserrat Light" panose="00000400000000000000" pitchFamily="2" charset="0"/>
              </a:rPr>
              <a:t>Lowest – 10.09%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9"/>
          <p:cNvSpPr/>
          <p:nvPr/>
        </p:nvSpPr>
        <p:spPr>
          <a:xfrm>
            <a:off x="5403958" y="1634509"/>
            <a:ext cx="285327" cy="484784"/>
          </a:xfrm>
          <a:custGeom>
            <a:avLst/>
            <a:gdLst/>
            <a:ahLst/>
            <a:cxnLst/>
            <a:rect l="l" t="t" r="r" b="b"/>
            <a:pathLst>
              <a:path w="6609" h="11229" extrusionOk="0">
                <a:moveTo>
                  <a:pt x="3310" y="1941"/>
                </a:moveTo>
                <a:cubicBezTo>
                  <a:pt x="3632" y="1941"/>
                  <a:pt x="3918" y="2227"/>
                  <a:pt x="3918" y="2572"/>
                </a:cubicBezTo>
                <a:lnTo>
                  <a:pt x="3918" y="2882"/>
                </a:lnTo>
                <a:cubicBezTo>
                  <a:pt x="3918" y="3037"/>
                  <a:pt x="3799" y="3156"/>
                  <a:pt x="3644" y="3156"/>
                </a:cubicBezTo>
                <a:lnTo>
                  <a:pt x="2953" y="3156"/>
                </a:lnTo>
                <a:cubicBezTo>
                  <a:pt x="2798" y="3156"/>
                  <a:pt x="2679" y="3037"/>
                  <a:pt x="2679" y="2882"/>
                </a:cubicBezTo>
                <a:lnTo>
                  <a:pt x="2679" y="2572"/>
                </a:lnTo>
                <a:cubicBezTo>
                  <a:pt x="2679" y="2227"/>
                  <a:pt x="2965" y="1941"/>
                  <a:pt x="3310" y="1941"/>
                </a:cubicBezTo>
                <a:close/>
                <a:moveTo>
                  <a:pt x="3918" y="10371"/>
                </a:moveTo>
                <a:lnTo>
                  <a:pt x="3918" y="10633"/>
                </a:lnTo>
                <a:lnTo>
                  <a:pt x="3906" y="10633"/>
                </a:lnTo>
                <a:cubicBezTo>
                  <a:pt x="3906" y="10788"/>
                  <a:pt x="3787" y="10907"/>
                  <a:pt x="3632" y="10907"/>
                </a:cubicBezTo>
                <a:lnTo>
                  <a:pt x="2929" y="10907"/>
                </a:lnTo>
                <a:cubicBezTo>
                  <a:pt x="2787" y="10907"/>
                  <a:pt x="2668" y="10788"/>
                  <a:pt x="2668" y="10633"/>
                </a:cubicBezTo>
                <a:lnTo>
                  <a:pt x="2668" y="10371"/>
                </a:lnTo>
                <a:close/>
                <a:moveTo>
                  <a:pt x="2572" y="1"/>
                </a:moveTo>
                <a:cubicBezTo>
                  <a:pt x="1144" y="1"/>
                  <a:pt x="1" y="1156"/>
                  <a:pt x="1" y="2572"/>
                </a:cubicBezTo>
                <a:lnTo>
                  <a:pt x="1" y="2751"/>
                </a:lnTo>
                <a:cubicBezTo>
                  <a:pt x="1" y="2834"/>
                  <a:pt x="72" y="2918"/>
                  <a:pt x="167" y="2918"/>
                </a:cubicBezTo>
                <a:cubicBezTo>
                  <a:pt x="251" y="2918"/>
                  <a:pt x="334" y="2834"/>
                  <a:pt x="334" y="2751"/>
                </a:cubicBezTo>
                <a:lnTo>
                  <a:pt x="334" y="2572"/>
                </a:lnTo>
                <a:cubicBezTo>
                  <a:pt x="334" y="1334"/>
                  <a:pt x="1346" y="322"/>
                  <a:pt x="2572" y="322"/>
                </a:cubicBezTo>
                <a:lnTo>
                  <a:pt x="3132" y="322"/>
                </a:lnTo>
                <a:lnTo>
                  <a:pt x="3132" y="1632"/>
                </a:lnTo>
                <a:cubicBezTo>
                  <a:pt x="2679" y="1703"/>
                  <a:pt x="2334" y="2096"/>
                  <a:pt x="2334" y="2572"/>
                </a:cubicBezTo>
                <a:lnTo>
                  <a:pt x="2334" y="2882"/>
                </a:lnTo>
                <a:cubicBezTo>
                  <a:pt x="2334" y="3204"/>
                  <a:pt x="2608" y="3489"/>
                  <a:pt x="2953" y="3489"/>
                </a:cubicBezTo>
                <a:lnTo>
                  <a:pt x="3644" y="3489"/>
                </a:lnTo>
                <a:cubicBezTo>
                  <a:pt x="3977" y="3489"/>
                  <a:pt x="4263" y="3227"/>
                  <a:pt x="4263" y="2882"/>
                </a:cubicBezTo>
                <a:lnTo>
                  <a:pt x="4263" y="2572"/>
                </a:lnTo>
                <a:cubicBezTo>
                  <a:pt x="4263" y="2108"/>
                  <a:pt x="3918" y="1703"/>
                  <a:pt x="3465" y="1632"/>
                </a:cubicBezTo>
                <a:lnTo>
                  <a:pt x="3465" y="322"/>
                </a:lnTo>
                <a:lnTo>
                  <a:pt x="4025" y="322"/>
                </a:lnTo>
                <a:cubicBezTo>
                  <a:pt x="5251" y="322"/>
                  <a:pt x="6263" y="1334"/>
                  <a:pt x="6263" y="2572"/>
                </a:cubicBezTo>
                <a:lnTo>
                  <a:pt x="6263" y="3632"/>
                </a:lnTo>
                <a:lnTo>
                  <a:pt x="5882" y="3632"/>
                </a:lnTo>
                <a:cubicBezTo>
                  <a:pt x="5549" y="3632"/>
                  <a:pt x="5275" y="3894"/>
                  <a:pt x="5275" y="4239"/>
                </a:cubicBezTo>
                <a:lnTo>
                  <a:pt x="5275" y="4430"/>
                </a:lnTo>
                <a:cubicBezTo>
                  <a:pt x="5275" y="4525"/>
                  <a:pt x="5346" y="4597"/>
                  <a:pt x="5430" y="4597"/>
                </a:cubicBezTo>
                <a:cubicBezTo>
                  <a:pt x="5525" y="4597"/>
                  <a:pt x="5596" y="4525"/>
                  <a:pt x="5596" y="4430"/>
                </a:cubicBezTo>
                <a:lnTo>
                  <a:pt x="5596" y="4239"/>
                </a:lnTo>
                <a:cubicBezTo>
                  <a:pt x="5596" y="4085"/>
                  <a:pt x="5716" y="3966"/>
                  <a:pt x="5870" y="3966"/>
                </a:cubicBezTo>
                <a:lnTo>
                  <a:pt x="6251" y="3966"/>
                </a:lnTo>
                <a:lnTo>
                  <a:pt x="6251" y="7264"/>
                </a:lnTo>
                <a:lnTo>
                  <a:pt x="5870" y="7264"/>
                </a:lnTo>
                <a:cubicBezTo>
                  <a:pt x="5716" y="7264"/>
                  <a:pt x="5596" y="7144"/>
                  <a:pt x="5596" y="6990"/>
                </a:cubicBezTo>
                <a:lnTo>
                  <a:pt x="5596" y="5216"/>
                </a:lnTo>
                <a:cubicBezTo>
                  <a:pt x="5596" y="5132"/>
                  <a:pt x="5525" y="5061"/>
                  <a:pt x="5430" y="5061"/>
                </a:cubicBezTo>
                <a:cubicBezTo>
                  <a:pt x="5346" y="5061"/>
                  <a:pt x="5275" y="5132"/>
                  <a:pt x="5275" y="5216"/>
                </a:cubicBezTo>
                <a:lnTo>
                  <a:pt x="5275" y="6990"/>
                </a:lnTo>
                <a:cubicBezTo>
                  <a:pt x="5275" y="7323"/>
                  <a:pt x="5537" y="7597"/>
                  <a:pt x="5882" y="7597"/>
                </a:cubicBezTo>
                <a:lnTo>
                  <a:pt x="6263" y="7597"/>
                </a:lnTo>
                <a:lnTo>
                  <a:pt x="6263" y="8228"/>
                </a:lnTo>
                <a:cubicBezTo>
                  <a:pt x="6263" y="9228"/>
                  <a:pt x="5454" y="10038"/>
                  <a:pt x="4453" y="10038"/>
                </a:cubicBezTo>
                <a:lnTo>
                  <a:pt x="2144" y="10038"/>
                </a:lnTo>
                <a:cubicBezTo>
                  <a:pt x="1144" y="10038"/>
                  <a:pt x="334" y="9228"/>
                  <a:pt x="334" y="8228"/>
                </a:cubicBezTo>
                <a:lnTo>
                  <a:pt x="334" y="7597"/>
                </a:lnTo>
                <a:lnTo>
                  <a:pt x="715" y="7597"/>
                </a:lnTo>
                <a:cubicBezTo>
                  <a:pt x="1048" y="7597"/>
                  <a:pt x="1322" y="7335"/>
                  <a:pt x="1322" y="6990"/>
                </a:cubicBezTo>
                <a:lnTo>
                  <a:pt x="1322" y="6811"/>
                </a:lnTo>
                <a:cubicBezTo>
                  <a:pt x="1322" y="6728"/>
                  <a:pt x="1251" y="6644"/>
                  <a:pt x="1167" y="6644"/>
                </a:cubicBezTo>
                <a:cubicBezTo>
                  <a:pt x="1072" y="6644"/>
                  <a:pt x="1001" y="6728"/>
                  <a:pt x="1001" y="6811"/>
                </a:cubicBezTo>
                <a:lnTo>
                  <a:pt x="1001" y="6990"/>
                </a:lnTo>
                <a:cubicBezTo>
                  <a:pt x="1001" y="7144"/>
                  <a:pt x="882" y="7264"/>
                  <a:pt x="727" y="7264"/>
                </a:cubicBezTo>
                <a:lnTo>
                  <a:pt x="346" y="7264"/>
                </a:lnTo>
                <a:lnTo>
                  <a:pt x="346" y="3966"/>
                </a:lnTo>
                <a:lnTo>
                  <a:pt x="727" y="3966"/>
                </a:lnTo>
                <a:cubicBezTo>
                  <a:pt x="882" y="3966"/>
                  <a:pt x="1001" y="4085"/>
                  <a:pt x="1001" y="4239"/>
                </a:cubicBezTo>
                <a:lnTo>
                  <a:pt x="1001" y="6037"/>
                </a:lnTo>
                <a:cubicBezTo>
                  <a:pt x="1001" y="6132"/>
                  <a:pt x="1072" y="6204"/>
                  <a:pt x="1167" y="6204"/>
                </a:cubicBezTo>
                <a:cubicBezTo>
                  <a:pt x="1251" y="6204"/>
                  <a:pt x="1322" y="6132"/>
                  <a:pt x="1322" y="6037"/>
                </a:cubicBezTo>
                <a:lnTo>
                  <a:pt x="1322" y="4239"/>
                </a:lnTo>
                <a:cubicBezTo>
                  <a:pt x="1322" y="3906"/>
                  <a:pt x="1060" y="3620"/>
                  <a:pt x="715" y="3620"/>
                </a:cubicBezTo>
                <a:lnTo>
                  <a:pt x="334" y="3620"/>
                </a:lnTo>
                <a:lnTo>
                  <a:pt x="334" y="3501"/>
                </a:lnTo>
                <a:cubicBezTo>
                  <a:pt x="334" y="3418"/>
                  <a:pt x="251" y="3346"/>
                  <a:pt x="167" y="3346"/>
                </a:cubicBezTo>
                <a:cubicBezTo>
                  <a:pt x="72" y="3346"/>
                  <a:pt x="1" y="3418"/>
                  <a:pt x="1" y="3501"/>
                </a:cubicBezTo>
                <a:lnTo>
                  <a:pt x="1" y="8216"/>
                </a:lnTo>
                <a:cubicBezTo>
                  <a:pt x="1" y="9383"/>
                  <a:pt x="953" y="10347"/>
                  <a:pt x="2144" y="10347"/>
                </a:cubicBezTo>
                <a:lnTo>
                  <a:pt x="2334" y="10347"/>
                </a:lnTo>
                <a:lnTo>
                  <a:pt x="2334" y="10621"/>
                </a:lnTo>
                <a:cubicBezTo>
                  <a:pt x="2334" y="10943"/>
                  <a:pt x="2608" y="11228"/>
                  <a:pt x="2953" y="11228"/>
                </a:cubicBezTo>
                <a:lnTo>
                  <a:pt x="3644" y="11228"/>
                </a:lnTo>
                <a:cubicBezTo>
                  <a:pt x="3977" y="11228"/>
                  <a:pt x="4263" y="10966"/>
                  <a:pt x="4263" y="10621"/>
                </a:cubicBezTo>
                <a:lnTo>
                  <a:pt x="4263" y="10347"/>
                </a:lnTo>
                <a:lnTo>
                  <a:pt x="4465" y="10347"/>
                </a:lnTo>
                <a:cubicBezTo>
                  <a:pt x="5644" y="10347"/>
                  <a:pt x="6608" y="9407"/>
                  <a:pt x="6608" y="8216"/>
                </a:cubicBezTo>
                <a:lnTo>
                  <a:pt x="6608" y="2572"/>
                </a:lnTo>
                <a:cubicBezTo>
                  <a:pt x="6585" y="1156"/>
                  <a:pt x="5418" y="1"/>
                  <a:pt x="4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39"/>
          <p:cNvGrpSpPr/>
          <p:nvPr/>
        </p:nvGrpSpPr>
        <p:grpSpPr>
          <a:xfrm>
            <a:off x="7112392" y="1730954"/>
            <a:ext cx="423799" cy="388339"/>
            <a:chOff x="2312623" y="2468584"/>
            <a:chExt cx="312698" cy="286534"/>
          </a:xfrm>
        </p:grpSpPr>
        <p:sp>
          <p:nvSpPr>
            <p:cNvPr id="619" name="Google Shape;619;p39"/>
            <p:cNvSpPr/>
            <p:nvPr/>
          </p:nvSpPr>
          <p:spPr>
            <a:xfrm>
              <a:off x="2416866" y="2706195"/>
              <a:ext cx="34122" cy="34154"/>
            </a:xfrm>
            <a:custGeom>
              <a:avLst/>
              <a:gdLst/>
              <a:ahLst/>
              <a:cxnLst/>
              <a:rect l="l" t="t" r="r" b="b"/>
              <a:pathLst>
                <a:path w="1072" h="1073" extrusionOk="0">
                  <a:moveTo>
                    <a:pt x="536" y="275"/>
                  </a:moveTo>
                  <a:cubicBezTo>
                    <a:pt x="679" y="275"/>
                    <a:pt x="798" y="394"/>
                    <a:pt x="798" y="525"/>
                  </a:cubicBezTo>
                  <a:cubicBezTo>
                    <a:pt x="798" y="656"/>
                    <a:pt x="679" y="775"/>
                    <a:pt x="536" y="775"/>
                  </a:cubicBezTo>
                  <a:cubicBezTo>
                    <a:pt x="405" y="775"/>
                    <a:pt x="286" y="656"/>
                    <a:pt x="286" y="525"/>
                  </a:cubicBezTo>
                  <a:cubicBezTo>
                    <a:pt x="286" y="394"/>
                    <a:pt x="393" y="275"/>
                    <a:pt x="536" y="275"/>
                  </a:cubicBezTo>
                  <a:close/>
                  <a:moveTo>
                    <a:pt x="536" y="1"/>
                  </a:moveTo>
                  <a:cubicBezTo>
                    <a:pt x="238" y="1"/>
                    <a:pt x="0" y="239"/>
                    <a:pt x="0" y="536"/>
                  </a:cubicBezTo>
                  <a:cubicBezTo>
                    <a:pt x="0" y="834"/>
                    <a:pt x="238" y="1072"/>
                    <a:pt x="536" y="1072"/>
                  </a:cubicBezTo>
                  <a:cubicBezTo>
                    <a:pt x="833" y="1072"/>
                    <a:pt x="1072" y="834"/>
                    <a:pt x="1072" y="536"/>
                  </a:cubicBezTo>
                  <a:cubicBezTo>
                    <a:pt x="1072" y="239"/>
                    <a:pt x="833" y="1"/>
                    <a:pt x="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2527126" y="2706195"/>
              <a:ext cx="34536" cy="34154"/>
            </a:xfrm>
            <a:custGeom>
              <a:avLst/>
              <a:gdLst/>
              <a:ahLst/>
              <a:cxnLst/>
              <a:rect l="l" t="t" r="r" b="b"/>
              <a:pathLst>
                <a:path w="1085" h="1073" extrusionOk="0">
                  <a:moveTo>
                    <a:pt x="537" y="275"/>
                  </a:moveTo>
                  <a:cubicBezTo>
                    <a:pt x="679" y="275"/>
                    <a:pt x="798" y="394"/>
                    <a:pt x="798" y="525"/>
                  </a:cubicBezTo>
                  <a:cubicBezTo>
                    <a:pt x="798" y="656"/>
                    <a:pt x="679" y="775"/>
                    <a:pt x="537" y="775"/>
                  </a:cubicBezTo>
                  <a:cubicBezTo>
                    <a:pt x="406" y="775"/>
                    <a:pt x="287" y="656"/>
                    <a:pt x="287" y="525"/>
                  </a:cubicBezTo>
                  <a:cubicBezTo>
                    <a:pt x="287" y="394"/>
                    <a:pt x="406" y="275"/>
                    <a:pt x="537" y="275"/>
                  </a:cubicBezTo>
                  <a:close/>
                  <a:moveTo>
                    <a:pt x="537" y="1"/>
                  </a:moveTo>
                  <a:cubicBezTo>
                    <a:pt x="239" y="1"/>
                    <a:pt x="1" y="239"/>
                    <a:pt x="1" y="536"/>
                  </a:cubicBezTo>
                  <a:cubicBezTo>
                    <a:pt x="1" y="834"/>
                    <a:pt x="239" y="1072"/>
                    <a:pt x="537" y="1072"/>
                  </a:cubicBezTo>
                  <a:cubicBezTo>
                    <a:pt x="834" y="1072"/>
                    <a:pt x="1084" y="834"/>
                    <a:pt x="1084" y="536"/>
                  </a:cubicBezTo>
                  <a:cubicBezTo>
                    <a:pt x="1084" y="239"/>
                    <a:pt x="834" y="1"/>
                    <a:pt x="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2312623" y="2468584"/>
              <a:ext cx="312698" cy="286534"/>
            </a:xfrm>
            <a:custGeom>
              <a:avLst/>
              <a:gdLst/>
              <a:ahLst/>
              <a:cxnLst/>
              <a:rect l="l" t="t" r="r" b="b"/>
              <a:pathLst>
                <a:path w="9824" h="9002" extrusionOk="0">
                  <a:moveTo>
                    <a:pt x="3370" y="1679"/>
                  </a:moveTo>
                  <a:lnTo>
                    <a:pt x="3370" y="2513"/>
                  </a:lnTo>
                  <a:lnTo>
                    <a:pt x="2799" y="2513"/>
                  </a:lnTo>
                  <a:lnTo>
                    <a:pt x="2501" y="1679"/>
                  </a:lnTo>
                  <a:close/>
                  <a:moveTo>
                    <a:pt x="4513" y="1679"/>
                  </a:moveTo>
                  <a:lnTo>
                    <a:pt x="4513" y="2513"/>
                  </a:lnTo>
                  <a:lnTo>
                    <a:pt x="3656" y="2513"/>
                  </a:lnTo>
                  <a:lnTo>
                    <a:pt x="3656" y="1679"/>
                  </a:lnTo>
                  <a:close/>
                  <a:moveTo>
                    <a:pt x="5656" y="1679"/>
                  </a:moveTo>
                  <a:lnTo>
                    <a:pt x="5656" y="2513"/>
                  </a:lnTo>
                  <a:lnTo>
                    <a:pt x="4799" y="2513"/>
                  </a:lnTo>
                  <a:lnTo>
                    <a:pt x="4799" y="1679"/>
                  </a:lnTo>
                  <a:close/>
                  <a:moveTo>
                    <a:pt x="6811" y="1679"/>
                  </a:moveTo>
                  <a:lnTo>
                    <a:pt x="6811" y="2513"/>
                  </a:lnTo>
                  <a:lnTo>
                    <a:pt x="5942" y="2513"/>
                  </a:lnTo>
                  <a:lnTo>
                    <a:pt x="5942" y="1679"/>
                  </a:lnTo>
                  <a:close/>
                  <a:moveTo>
                    <a:pt x="7954" y="1679"/>
                  </a:moveTo>
                  <a:lnTo>
                    <a:pt x="7954" y="2513"/>
                  </a:lnTo>
                  <a:lnTo>
                    <a:pt x="7085" y="2513"/>
                  </a:lnTo>
                  <a:lnTo>
                    <a:pt x="7085" y="1679"/>
                  </a:lnTo>
                  <a:close/>
                  <a:moveTo>
                    <a:pt x="8633" y="1679"/>
                  </a:moveTo>
                  <a:lnTo>
                    <a:pt x="8442" y="2513"/>
                  </a:lnTo>
                  <a:lnTo>
                    <a:pt x="8240" y="2513"/>
                  </a:lnTo>
                  <a:lnTo>
                    <a:pt x="8240" y="1679"/>
                  </a:lnTo>
                  <a:close/>
                  <a:moveTo>
                    <a:pt x="8383" y="2810"/>
                  </a:moveTo>
                  <a:lnTo>
                    <a:pt x="8252" y="3406"/>
                  </a:lnTo>
                  <a:lnTo>
                    <a:pt x="8252" y="2810"/>
                  </a:lnTo>
                  <a:close/>
                  <a:moveTo>
                    <a:pt x="3370" y="2810"/>
                  </a:moveTo>
                  <a:lnTo>
                    <a:pt x="3370" y="3680"/>
                  </a:lnTo>
                  <a:lnTo>
                    <a:pt x="3204" y="3680"/>
                  </a:lnTo>
                  <a:lnTo>
                    <a:pt x="2894" y="2810"/>
                  </a:lnTo>
                  <a:close/>
                  <a:moveTo>
                    <a:pt x="4513" y="2810"/>
                  </a:moveTo>
                  <a:lnTo>
                    <a:pt x="4513" y="3680"/>
                  </a:lnTo>
                  <a:lnTo>
                    <a:pt x="3656" y="3680"/>
                  </a:lnTo>
                  <a:lnTo>
                    <a:pt x="3656" y="2810"/>
                  </a:lnTo>
                  <a:close/>
                  <a:moveTo>
                    <a:pt x="5656" y="2810"/>
                  </a:moveTo>
                  <a:lnTo>
                    <a:pt x="5656" y="3680"/>
                  </a:lnTo>
                  <a:lnTo>
                    <a:pt x="4799" y="3680"/>
                  </a:lnTo>
                  <a:lnTo>
                    <a:pt x="4799" y="2810"/>
                  </a:lnTo>
                  <a:close/>
                  <a:moveTo>
                    <a:pt x="6811" y="2810"/>
                  </a:moveTo>
                  <a:lnTo>
                    <a:pt x="6811" y="3680"/>
                  </a:lnTo>
                  <a:lnTo>
                    <a:pt x="5942" y="3680"/>
                  </a:lnTo>
                  <a:lnTo>
                    <a:pt x="5942" y="2810"/>
                  </a:lnTo>
                  <a:close/>
                  <a:moveTo>
                    <a:pt x="7954" y="2810"/>
                  </a:moveTo>
                  <a:lnTo>
                    <a:pt x="7954" y="3680"/>
                  </a:lnTo>
                  <a:lnTo>
                    <a:pt x="7085" y="3680"/>
                  </a:lnTo>
                  <a:lnTo>
                    <a:pt x="7085" y="2810"/>
                  </a:lnTo>
                  <a:close/>
                  <a:moveTo>
                    <a:pt x="3370" y="3953"/>
                  </a:moveTo>
                  <a:lnTo>
                    <a:pt x="3370" y="4132"/>
                  </a:lnTo>
                  <a:lnTo>
                    <a:pt x="3311" y="3953"/>
                  </a:lnTo>
                  <a:close/>
                  <a:moveTo>
                    <a:pt x="4513" y="3941"/>
                  </a:moveTo>
                  <a:lnTo>
                    <a:pt x="4513" y="4608"/>
                  </a:lnTo>
                  <a:cubicBezTo>
                    <a:pt x="4305" y="4608"/>
                    <a:pt x="4153" y="4629"/>
                    <a:pt x="4022" y="4629"/>
                  </a:cubicBezTo>
                  <a:cubicBezTo>
                    <a:pt x="3891" y="4629"/>
                    <a:pt x="3781" y="4608"/>
                    <a:pt x="3656" y="4525"/>
                  </a:cubicBezTo>
                  <a:lnTo>
                    <a:pt x="3656" y="3941"/>
                  </a:lnTo>
                  <a:close/>
                  <a:moveTo>
                    <a:pt x="5656" y="3953"/>
                  </a:moveTo>
                  <a:lnTo>
                    <a:pt x="5656" y="4632"/>
                  </a:lnTo>
                  <a:lnTo>
                    <a:pt x="4799" y="4632"/>
                  </a:lnTo>
                  <a:lnTo>
                    <a:pt x="4799" y="3953"/>
                  </a:lnTo>
                  <a:close/>
                  <a:moveTo>
                    <a:pt x="6799" y="3953"/>
                  </a:moveTo>
                  <a:lnTo>
                    <a:pt x="6799" y="4632"/>
                  </a:lnTo>
                  <a:lnTo>
                    <a:pt x="5942" y="4632"/>
                  </a:lnTo>
                  <a:lnTo>
                    <a:pt x="5942" y="3953"/>
                  </a:lnTo>
                  <a:close/>
                  <a:moveTo>
                    <a:pt x="7954" y="3953"/>
                  </a:moveTo>
                  <a:lnTo>
                    <a:pt x="7954" y="4632"/>
                  </a:lnTo>
                  <a:lnTo>
                    <a:pt x="7085" y="4632"/>
                  </a:lnTo>
                  <a:lnTo>
                    <a:pt x="7085" y="3953"/>
                  </a:lnTo>
                  <a:close/>
                  <a:moveTo>
                    <a:pt x="3811" y="7263"/>
                  </a:moveTo>
                  <a:cubicBezTo>
                    <a:pt x="4216" y="7263"/>
                    <a:pt x="4549" y="7585"/>
                    <a:pt x="4549" y="7990"/>
                  </a:cubicBezTo>
                  <a:cubicBezTo>
                    <a:pt x="4549" y="8394"/>
                    <a:pt x="4216" y="8716"/>
                    <a:pt x="3811" y="8716"/>
                  </a:cubicBezTo>
                  <a:cubicBezTo>
                    <a:pt x="3418" y="8716"/>
                    <a:pt x="3085" y="8394"/>
                    <a:pt x="3085" y="7990"/>
                  </a:cubicBezTo>
                  <a:cubicBezTo>
                    <a:pt x="3085" y="7585"/>
                    <a:pt x="3418" y="7263"/>
                    <a:pt x="3811" y="7263"/>
                  </a:cubicBezTo>
                  <a:close/>
                  <a:moveTo>
                    <a:pt x="7287" y="7263"/>
                  </a:moveTo>
                  <a:cubicBezTo>
                    <a:pt x="7680" y="7263"/>
                    <a:pt x="8014" y="7585"/>
                    <a:pt x="8014" y="7990"/>
                  </a:cubicBezTo>
                  <a:cubicBezTo>
                    <a:pt x="8014" y="8394"/>
                    <a:pt x="7680" y="8716"/>
                    <a:pt x="7287" y="8716"/>
                  </a:cubicBezTo>
                  <a:cubicBezTo>
                    <a:pt x="6883" y="8716"/>
                    <a:pt x="6549" y="8394"/>
                    <a:pt x="6549" y="7990"/>
                  </a:cubicBezTo>
                  <a:cubicBezTo>
                    <a:pt x="6549" y="7585"/>
                    <a:pt x="6883" y="7263"/>
                    <a:pt x="7287" y="7263"/>
                  </a:cubicBezTo>
                  <a:close/>
                  <a:moveTo>
                    <a:pt x="525" y="0"/>
                  </a:moveTo>
                  <a:cubicBezTo>
                    <a:pt x="239" y="0"/>
                    <a:pt x="1" y="239"/>
                    <a:pt x="1" y="512"/>
                  </a:cubicBezTo>
                  <a:cubicBezTo>
                    <a:pt x="1" y="798"/>
                    <a:pt x="239" y="1036"/>
                    <a:pt x="525" y="1036"/>
                  </a:cubicBezTo>
                  <a:lnTo>
                    <a:pt x="1168" y="1036"/>
                  </a:lnTo>
                  <a:lnTo>
                    <a:pt x="1965" y="3299"/>
                  </a:lnTo>
                  <a:cubicBezTo>
                    <a:pt x="1995" y="3357"/>
                    <a:pt x="2048" y="3400"/>
                    <a:pt x="2106" y="3400"/>
                  </a:cubicBezTo>
                  <a:cubicBezTo>
                    <a:pt x="2119" y="3400"/>
                    <a:pt x="2131" y="3398"/>
                    <a:pt x="2144" y="3394"/>
                  </a:cubicBezTo>
                  <a:cubicBezTo>
                    <a:pt x="2227" y="3358"/>
                    <a:pt x="2263" y="3287"/>
                    <a:pt x="2239" y="3215"/>
                  </a:cubicBezTo>
                  <a:cubicBezTo>
                    <a:pt x="1453" y="1001"/>
                    <a:pt x="1418" y="905"/>
                    <a:pt x="1418" y="893"/>
                  </a:cubicBezTo>
                  <a:cubicBezTo>
                    <a:pt x="1394" y="798"/>
                    <a:pt x="1299" y="762"/>
                    <a:pt x="1215" y="762"/>
                  </a:cubicBezTo>
                  <a:lnTo>
                    <a:pt x="525" y="762"/>
                  </a:lnTo>
                  <a:cubicBezTo>
                    <a:pt x="394" y="762"/>
                    <a:pt x="287" y="655"/>
                    <a:pt x="287" y="512"/>
                  </a:cubicBezTo>
                  <a:cubicBezTo>
                    <a:pt x="287" y="381"/>
                    <a:pt x="394" y="274"/>
                    <a:pt x="525" y="274"/>
                  </a:cubicBezTo>
                  <a:lnTo>
                    <a:pt x="1215" y="274"/>
                  </a:lnTo>
                  <a:cubicBezTo>
                    <a:pt x="1489" y="274"/>
                    <a:pt x="1751" y="441"/>
                    <a:pt x="1846" y="691"/>
                  </a:cubicBezTo>
                  <a:cubicBezTo>
                    <a:pt x="2013" y="1167"/>
                    <a:pt x="3001" y="3918"/>
                    <a:pt x="3132" y="4322"/>
                  </a:cubicBezTo>
                  <a:cubicBezTo>
                    <a:pt x="3239" y="4620"/>
                    <a:pt x="3573" y="4906"/>
                    <a:pt x="3989" y="4906"/>
                  </a:cubicBezTo>
                  <a:lnTo>
                    <a:pt x="9192" y="4906"/>
                  </a:lnTo>
                  <a:cubicBezTo>
                    <a:pt x="9323" y="4906"/>
                    <a:pt x="9431" y="5013"/>
                    <a:pt x="9431" y="5144"/>
                  </a:cubicBezTo>
                  <a:cubicBezTo>
                    <a:pt x="9431" y="5275"/>
                    <a:pt x="9323" y="5382"/>
                    <a:pt x="9192" y="5382"/>
                  </a:cubicBezTo>
                  <a:lnTo>
                    <a:pt x="3989" y="5382"/>
                  </a:lnTo>
                  <a:cubicBezTo>
                    <a:pt x="3430" y="5382"/>
                    <a:pt x="2918" y="5061"/>
                    <a:pt x="2704" y="4537"/>
                  </a:cubicBezTo>
                  <a:lnTo>
                    <a:pt x="2418" y="3715"/>
                  </a:lnTo>
                  <a:cubicBezTo>
                    <a:pt x="2390" y="3660"/>
                    <a:pt x="2342" y="3620"/>
                    <a:pt x="2289" y="3620"/>
                  </a:cubicBezTo>
                  <a:cubicBezTo>
                    <a:pt x="2273" y="3620"/>
                    <a:pt x="2256" y="3624"/>
                    <a:pt x="2239" y="3632"/>
                  </a:cubicBezTo>
                  <a:cubicBezTo>
                    <a:pt x="2168" y="3656"/>
                    <a:pt x="2120" y="3727"/>
                    <a:pt x="2144" y="3810"/>
                  </a:cubicBezTo>
                  <a:cubicBezTo>
                    <a:pt x="2370" y="4406"/>
                    <a:pt x="2382" y="4656"/>
                    <a:pt x="2668" y="5013"/>
                  </a:cubicBezTo>
                  <a:lnTo>
                    <a:pt x="2346" y="5477"/>
                  </a:lnTo>
                  <a:cubicBezTo>
                    <a:pt x="1870" y="6168"/>
                    <a:pt x="2287" y="7132"/>
                    <a:pt x="3120" y="7239"/>
                  </a:cubicBezTo>
                  <a:cubicBezTo>
                    <a:pt x="2442" y="7871"/>
                    <a:pt x="2882" y="9002"/>
                    <a:pt x="3811" y="9002"/>
                  </a:cubicBezTo>
                  <a:cubicBezTo>
                    <a:pt x="4740" y="9002"/>
                    <a:pt x="5168" y="7882"/>
                    <a:pt x="4513" y="7263"/>
                  </a:cubicBezTo>
                  <a:lnTo>
                    <a:pt x="6585" y="7263"/>
                  </a:lnTo>
                  <a:cubicBezTo>
                    <a:pt x="5930" y="7882"/>
                    <a:pt x="6371" y="9002"/>
                    <a:pt x="7287" y="9002"/>
                  </a:cubicBezTo>
                  <a:cubicBezTo>
                    <a:pt x="8204" y="9002"/>
                    <a:pt x="8633" y="7882"/>
                    <a:pt x="7978" y="7263"/>
                  </a:cubicBezTo>
                  <a:lnTo>
                    <a:pt x="8180" y="7263"/>
                  </a:lnTo>
                  <a:cubicBezTo>
                    <a:pt x="8454" y="7263"/>
                    <a:pt x="8692" y="7025"/>
                    <a:pt x="8692" y="6739"/>
                  </a:cubicBezTo>
                  <a:cubicBezTo>
                    <a:pt x="8692" y="6454"/>
                    <a:pt x="8454" y="6216"/>
                    <a:pt x="8180" y="6216"/>
                  </a:cubicBezTo>
                  <a:lnTo>
                    <a:pt x="6883" y="6216"/>
                  </a:lnTo>
                  <a:cubicBezTo>
                    <a:pt x="6811" y="6216"/>
                    <a:pt x="6728" y="6275"/>
                    <a:pt x="6728" y="6370"/>
                  </a:cubicBezTo>
                  <a:cubicBezTo>
                    <a:pt x="6728" y="6442"/>
                    <a:pt x="6787" y="6513"/>
                    <a:pt x="6883" y="6513"/>
                  </a:cubicBezTo>
                  <a:lnTo>
                    <a:pt x="8180" y="6513"/>
                  </a:lnTo>
                  <a:cubicBezTo>
                    <a:pt x="8311" y="6513"/>
                    <a:pt x="8419" y="6620"/>
                    <a:pt x="8419" y="6751"/>
                  </a:cubicBezTo>
                  <a:cubicBezTo>
                    <a:pt x="8419" y="6894"/>
                    <a:pt x="8311" y="6989"/>
                    <a:pt x="8180" y="6989"/>
                  </a:cubicBezTo>
                  <a:lnTo>
                    <a:pt x="3275" y="6989"/>
                  </a:lnTo>
                  <a:cubicBezTo>
                    <a:pt x="2596" y="6989"/>
                    <a:pt x="2192" y="6216"/>
                    <a:pt x="2584" y="5656"/>
                  </a:cubicBezTo>
                  <a:lnTo>
                    <a:pt x="2858" y="5239"/>
                  </a:lnTo>
                  <a:cubicBezTo>
                    <a:pt x="2977" y="5346"/>
                    <a:pt x="3120" y="5430"/>
                    <a:pt x="3251" y="5501"/>
                  </a:cubicBezTo>
                  <a:lnTo>
                    <a:pt x="2965" y="5918"/>
                  </a:lnTo>
                  <a:cubicBezTo>
                    <a:pt x="2787" y="6180"/>
                    <a:pt x="2965" y="6513"/>
                    <a:pt x="3275" y="6513"/>
                  </a:cubicBezTo>
                  <a:lnTo>
                    <a:pt x="6347" y="6513"/>
                  </a:lnTo>
                  <a:cubicBezTo>
                    <a:pt x="6418" y="6513"/>
                    <a:pt x="6490" y="6454"/>
                    <a:pt x="6490" y="6370"/>
                  </a:cubicBezTo>
                  <a:cubicBezTo>
                    <a:pt x="6490" y="6299"/>
                    <a:pt x="6430" y="6216"/>
                    <a:pt x="6347" y="6216"/>
                  </a:cubicBezTo>
                  <a:lnTo>
                    <a:pt x="3275" y="6216"/>
                  </a:lnTo>
                  <a:cubicBezTo>
                    <a:pt x="3204" y="6216"/>
                    <a:pt x="3156" y="6132"/>
                    <a:pt x="3204" y="6073"/>
                  </a:cubicBezTo>
                  <a:lnTo>
                    <a:pt x="3537" y="5596"/>
                  </a:lnTo>
                  <a:cubicBezTo>
                    <a:pt x="3723" y="5653"/>
                    <a:pt x="3776" y="5666"/>
                    <a:pt x="4361" y="5666"/>
                  </a:cubicBezTo>
                  <a:cubicBezTo>
                    <a:pt x="4909" y="5666"/>
                    <a:pt x="5923" y="5655"/>
                    <a:pt x="7950" y="5655"/>
                  </a:cubicBezTo>
                  <a:cubicBezTo>
                    <a:pt x="8328" y="5655"/>
                    <a:pt x="8741" y="5655"/>
                    <a:pt x="9192" y="5656"/>
                  </a:cubicBezTo>
                  <a:cubicBezTo>
                    <a:pt x="9466" y="5656"/>
                    <a:pt x="9704" y="5418"/>
                    <a:pt x="9704" y="5132"/>
                  </a:cubicBezTo>
                  <a:cubicBezTo>
                    <a:pt x="9704" y="4870"/>
                    <a:pt x="9466" y="4632"/>
                    <a:pt x="9192" y="4632"/>
                  </a:cubicBezTo>
                  <a:lnTo>
                    <a:pt x="9038" y="4632"/>
                  </a:lnTo>
                  <a:lnTo>
                    <a:pt x="9704" y="1703"/>
                  </a:lnTo>
                  <a:cubicBezTo>
                    <a:pt x="9823" y="1155"/>
                    <a:pt x="9407" y="643"/>
                    <a:pt x="8859" y="643"/>
                  </a:cubicBezTo>
                  <a:lnTo>
                    <a:pt x="6085" y="643"/>
                  </a:lnTo>
                  <a:cubicBezTo>
                    <a:pt x="6013" y="643"/>
                    <a:pt x="5942" y="691"/>
                    <a:pt x="5942" y="786"/>
                  </a:cubicBezTo>
                  <a:cubicBezTo>
                    <a:pt x="5942" y="858"/>
                    <a:pt x="6002" y="941"/>
                    <a:pt x="6085" y="941"/>
                  </a:cubicBezTo>
                  <a:lnTo>
                    <a:pt x="8859" y="941"/>
                  </a:lnTo>
                  <a:cubicBezTo>
                    <a:pt x="9252" y="941"/>
                    <a:pt x="9526" y="1286"/>
                    <a:pt x="9442" y="1667"/>
                  </a:cubicBezTo>
                  <a:lnTo>
                    <a:pt x="8752" y="4644"/>
                  </a:lnTo>
                  <a:lnTo>
                    <a:pt x="8264" y="4644"/>
                  </a:lnTo>
                  <a:cubicBezTo>
                    <a:pt x="8335" y="4322"/>
                    <a:pt x="8871" y="2001"/>
                    <a:pt x="8966" y="1584"/>
                  </a:cubicBezTo>
                  <a:cubicBezTo>
                    <a:pt x="8978" y="1501"/>
                    <a:pt x="8919" y="1405"/>
                    <a:pt x="8835" y="1405"/>
                  </a:cubicBezTo>
                  <a:lnTo>
                    <a:pt x="2406" y="1405"/>
                  </a:lnTo>
                  <a:lnTo>
                    <a:pt x="2239" y="941"/>
                  </a:lnTo>
                  <a:lnTo>
                    <a:pt x="5537" y="941"/>
                  </a:lnTo>
                  <a:cubicBezTo>
                    <a:pt x="5621" y="941"/>
                    <a:pt x="5692" y="882"/>
                    <a:pt x="5692" y="786"/>
                  </a:cubicBezTo>
                  <a:cubicBezTo>
                    <a:pt x="5692" y="715"/>
                    <a:pt x="5632" y="643"/>
                    <a:pt x="5537" y="643"/>
                  </a:cubicBezTo>
                  <a:lnTo>
                    <a:pt x="2132" y="643"/>
                  </a:lnTo>
                  <a:cubicBezTo>
                    <a:pt x="2001" y="286"/>
                    <a:pt x="1644" y="0"/>
                    <a:pt x="1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9"/>
          <p:cNvGrpSpPr/>
          <p:nvPr/>
        </p:nvGrpSpPr>
        <p:grpSpPr>
          <a:xfrm>
            <a:off x="3576277" y="1641383"/>
            <a:ext cx="447397" cy="471037"/>
            <a:chOff x="7985143" y="2900613"/>
            <a:chExt cx="330109" cy="347552"/>
          </a:xfrm>
        </p:grpSpPr>
        <p:sp>
          <p:nvSpPr>
            <p:cNvPr id="623" name="Google Shape;623;p39"/>
            <p:cNvSpPr/>
            <p:nvPr/>
          </p:nvSpPr>
          <p:spPr>
            <a:xfrm>
              <a:off x="8143943" y="3145449"/>
              <a:ext cx="13273" cy="10631"/>
            </a:xfrm>
            <a:custGeom>
              <a:avLst/>
              <a:gdLst/>
              <a:ahLst/>
              <a:cxnLst/>
              <a:rect l="l" t="t" r="r" b="b"/>
              <a:pathLst>
                <a:path w="417" h="334" extrusionOk="0">
                  <a:moveTo>
                    <a:pt x="155" y="0"/>
                  </a:moveTo>
                  <a:cubicBezTo>
                    <a:pt x="72" y="0"/>
                    <a:pt x="0" y="71"/>
                    <a:pt x="0" y="167"/>
                  </a:cubicBezTo>
                  <a:cubicBezTo>
                    <a:pt x="0" y="250"/>
                    <a:pt x="72" y="333"/>
                    <a:pt x="155" y="333"/>
                  </a:cubicBezTo>
                  <a:lnTo>
                    <a:pt x="250" y="333"/>
                  </a:lnTo>
                  <a:cubicBezTo>
                    <a:pt x="334" y="333"/>
                    <a:pt x="417" y="250"/>
                    <a:pt x="417" y="167"/>
                  </a:cubicBezTo>
                  <a:cubicBezTo>
                    <a:pt x="393" y="60"/>
                    <a:pt x="334" y="0"/>
                    <a:pt x="2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8163264" y="3005970"/>
              <a:ext cx="32" cy="32"/>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8163264" y="3005970"/>
              <a:ext cx="5347" cy="11013"/>
            </a:xfrm>
            <a:custGeom>
              <a:avLst/>
              <a:gdLst/>
              <a:ahLst/>
              <a:cxnLst/>
              <a:rect l="l" t="t" r="r" b="b"/>
              <a:pathLst>
                <a:path w="168" h="346" extrusionOk="0">
                  <a:moveTo>
                    <a:pt x="1" y="1"/>
                  </a:moveTo>
                  <a:cubicBezTo>
                    <a:pt x="20" y="70"/>
                    <a:pt x="97" y="228"/>
                    <a:pt x="143" y="308"/>
                  </a:cubicBezTo>
                  <a:lnTo>
                    <a:pt x="143" y="308"/>
                  </a:lnTo>
                  <a:cubicBezTo>
                    <a:pt x="118" y="259"/>
                    <a:pt x="78" y="164"/>
                    <a:pt x="1" y="1"/>
                  </a:cubicBezTo>
                  <a:close/>
                  <a:moveTo>
                    <a:pt x="143" y="308"/>
                  </a:moveTo>
                  <a:lnTo>
                    <a:pt x="143" y="308"/>
                  </a:lnTo>
                  <a:cubicBezTo>
                    <a:pt x="153" y="327"/>
                    <a:pt x="161" y="339"/>
                    <a:pt x="167" y="346"/>
                  </a:cubicBezTo>
                  <a:cubicBezTo>
                    <a:pt x="161" y="338"/>
                    <a:pt x="153" y="325"/>
                    <a:pt x="143" y="3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8163264" y="3005588"/>
              <a:ext cx="32" cy="414"/>
            </a:xfrm>
            <a:custGeom>
              <a:avLst/>
              <a:gdLst/>
              <a:ahLst/>
              <a:cxnLst/>
              <a:rect l="l" t="t" r="r" b="b"/>
              <a:pathLst>
                <a:path w="1" h="13" extrusionOk="0">
                  <a:moveTo>
                    <a:pt x="1" y="1"/>
                  </a:moveTo>
                  <a:cubicBezTo>
                    <a:pt x="1" y="13"/>
                    <a:pt x="1" y="13"/>
                    <a:pt x="1" y="1"/>
                  </a:cubicBezTo>
                  <a:cubicBezTo>
                    <a:pt x="1" y="13"/>
                    <a:pt x="1" y="1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8168579" y="3016952"/>
              <a:ext cx="32" cy="796"/>
            </a:xfrm>
            <a:custGeom>
              <a:avLst/>
              <a:gdLst/>
              <a:ahLst/>
              <a:cxnLst/>
              <a:rect l="l" t="t" r="r" b="b"/>
              <a:pathLst>
                <a:path w="1" h="25" extrusionOk="0">
                  <a:moveTo>
                    <a:pt x="0" y="1"/>
                  </a:moveTo>
                  <a:cubicBezTo>
                    <a:pt x="0" y="25"/>
                    <a:pt x="0" y="25"/>
                    <a:pt x="0" y="1"/>
                  </a:cubicBezTo>
                  <a:cubicBezTo>
                    <a:pt x="0" y="25"/>
                    <a:pt x="0" y="2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7985143" y="2900613"/>
              <a:ext cx="330109" cy="347552"/>
            </a:xfrm>
            <a:custGeom>
              <a:avLst/>
              <a:gdLst/>
              <a:ahLst/>
              <a:cxnLst/>
              <a:rect l="l" t="t" r="r" b="b"/>
              <a:pathLst>
                <a:path w="10371" h="10919" extrusionOk="0">
                  <a:moveTo>
                    <a:pt x="5120" y="3060"/>
                  </a:moveTo>
                  <a:lnTo>
                    <a:pt x="5358" y="3572"/>
                  </a:lnTo>
                  <a:lnTo>
                    <a:pt x="4882" y="3572"/>
                  </a:lnTo>
                  <a:lnTo>
                    <a:pt x="5120" y="3060"/>
                  </a:lnTo>
                  <a:close/>
                  <a:moveTo>
                    <a:pt x="5501" y="3882"/>
                  </a:moveTo>
                  <a:lnTo>
                    <a:pt x="5644" y="4180"/>
                  </a:lnTo>
                  <a:lnTo>
                    <a:pt x="4596" y="4180"/>
                  </a:lnTo>
                  <a:lnTo>
                    <a:pt x="4727" y="3882"/>
                  </a:lnTo>
                  <a:close/>
                  <a:moveTo>
                    <a:pt x="3120" y="2799"/>
                  </a:moveTo>
                  <a:lnTo>
                    <a:pt x="3703" y="3644"/>
                  </a:lnTo>
                  <a:lnTo>
                    <a:pt x="3334" y="4037"/>
                  </a:lnTo>
                  <a:cubicBezTo>
                    <a:pt x="3239" y="4120"/>
                    <a:pt x="3239" y="4227"/>
                    <a:pt x="3239" y="4299"/>
                  </a:cubicBezTo>
                  <a:lnTo>
                    <a:pt x="2703" y="4299"/>
                  </a:lnTo>
                  <a:cubicBezTo>
                    <a:pt x="2703" y="4227"/>
                    <a:pt x="2727" y="4120"/>
                    <a:pt x="2620" y="4037"/>
                  </a:cubicBezTo>
                  <a:lnTo>
                    <a:pt x="2227" y="3644"/>
                  </a:lnTo>
                  <a:lnTo>
                    <a:pt x="2810" y="2799"/>
                  </a:lnTo>
                  <a:lnTo>
                    <a:pt x="2810" y="3465"/>
                  </a:lnTo>
                  <a:cubicBezTo>
                    <a:pt x="2739" y="3477"/>
                    <a:pt x="2668" y="3537"/>
                    <a:pt x="2668" y="3632"/>
                  </a:cubicBezTo>
                  <a:cubicBezTo>
                    <a:pt x="2668" y="3715"/>
                    <a:pt x="2739" y="3799"/>
                    <a:pt x="2822" y="3799"/>
                  </a:cubicBezTo>
                  <a:lnTo>
                    <a:pt x="3096" y="3799"/>
                  </a:lnTo>
                  <a:cubicBezTo>
                    <a:pt x="3180" y="3799"/>
                    <a:pt x="3263" y="3715"/>
                    <a:pt x="3263" y="3632"/>
                  </a:cubicBezTo>
                  <a:cubicBezTo>
                    <a:pt x="3263" y="3561"/>
                    <a:pt x="3203" y="3477"/>
                    <a:pt x="3120" y="3465"/>
                  </a:cubicBezTo>
                  <a:lnTo>
                    <a:pt x="3120" y="2799"/>
                  </a:lnTo>
                  <a:close/>
                  <a:moveTo>
                    <a:pt x="2414" y="4793"/>
                  </a:moveTo>
                  <a:cubicBezTo>
                    <a:pt x="2416" y="4793"/>
                    <a:pt x="2422" y="4795"/>
                    <a:pt x="2429" y="4799"/>
                  </a:cubicBezTo>
                  <a:cubicBezTo>
                    <a:pt x="2414" y="4799"/>
                    <a:pt x="2408" y="4793"/>
                    <a:pt x="2414" y="4793"/>
                  </a:cubicBezTo>
                  <a:close/>
                  <a:moveTo>
                    <a:pt x="3549" y="4620"/>
                  </a:moveTo>
                  <a:cubicBezTo>
                    <a:pt x="3549" y="4620"/>
                    <a:pt x="3572" y="4620"/>
                    <a:pt x="3572" y="4644"/>
                  </a:cubicBezTo>
                  <a:lnTo>
                    <a:pt x="3572" y="4787"/>
                  </a:lnTo>
                  <a:cubicBezTo>
                    <a:pt x="3572" y="4787"/>
                    <a:pt x="3572" y="4799"/>
                    <a:pt x="3549" y="4799"/>
                  </a:cubicBezTo>
                  <a:lnTo>
                    <a:pt x="2429" y="4799"/>
                  </a:lnTo>
                  <a:lnTo>
                    <a:pt x="2406" y="4644"/>
                  </a:lnTo>
                  <a:cubicBezTo>
                    <a:pt x="2406" y="4644"/>
                    <a:pt x="2406" y="4620"/>
                    <a:pt x="2429" y="4620"/>
                  </a:cubicBezTo>
                  <a:close/>
                  <a:moveTo>
                    <a:pt x="3251" y="5120"/>
                  </a:moveTo>
                  <a:lnTo>
                    <a:pt x="3251" y="5537"/>
                  </a:lnTo>
                  <a:lnTo>
                    <a:pt x="2727" y="5537"/>
                  </a:lnTo>
                  <a:lnTo>
                    <a:pt x="2727" y="5120"/>
                  </a:lnTo>
                  <a:close/>
                  <a:moveTo>
                    <a:pt x="3394" y="5858"/>
                  </a:moveTo>
                  <a:cubicBezTo>
                    <a:pt x="3418" y="5858"/>
                    <a:pt x="3441" y="5882"/>
                    <a:pt x="3441" y="5882"/>
                  </a:cubicBezTo>
                  <a:cubicBezTo>
                    <a:pt x="3453" y="5894"/>
                    <a:pt x="3453" y="5906"/>
                    <a:pt x="3453" y="5918"/>
                  </a:cubicBezTo>
                  <a:lnTo>
                    <a:pt x="3418" y="6811"/>
                  </a:lnTo>
                  <a:lnTo>
                    <a:pt x="2525" y="6811"/>
                  </a:lnTo>
                  <a:lnTo>
                    <a:pt x="2501" y="5918"/>
                  </a:lnTo>
                  <a:cubicBezTo>
                    <a:pt x="2501" y="5894"/>
                    <a:pt x="2513" y="5882"/>
                    <a:pt x="2513" y="5882"/>
                  </a:cubicBezTo>
                  <a:cubicBezTo>
                    <a:pt x="2513" y="5882"/>
                    <a:pt x="2537" y="5858"/>
                    <a:pt x="2560" y="5858"/>
                  </a:cubicBezTo>
                  <a:close/>
                  <a:moveTo>
                    <a:pt x="4954" y="4501"/>
                  </a:moveTo>
                  <a:lnTo>
                    <a:pt x="4954" y="6835"/>
                  </a:lnTo>
                  <a:lnTo>
                    <a:pt x="4489" y="6835"/>
                  </a:lnTo>
                  <a:lnTo>
                    <a:pt x="4489" y="4501"/>
                  </a:lnTo>
                  <a:close/>
                  <a:moveTo>
                    <a:pt x="5739" y="4501"/>
                  </a:moveTo>
                  <a:lnTo>
                    <a:pt x="5739" y="6835"/>
                  </a:lnTo>
                  <a:lnTo>
                    <a:pt x="5287" y="6835"/>
                  </a:lnTo>
                  <a:lnTo>
                    <a:pt x="5287" y="4501"/>
                  </a:lnTo>
                  <a:close/>
                  <a:moveTo>
                    <a:pt x="9252" y="1120"/>
                  </a:moveTo>
                  <a:cubicBezTo>
                    <a:pt x="9287" y="1120"/>
                    <a:pt x="9311" y="1144"/>
                    <a:pt x="9311" y="1179"/>
                  </a:cubicBezTo>
                  <a:lnTo>
                    <a:pt x="9311" y="6835"/>
                  </a:lnTo>
                  <a:lnTo>
                    <a:pt x="8335" y="6835"/>
                  </a:lnTo>
                  <a:lnTo>
                    <a:pt x="8335" y="1822"/>
                  </a:lnTo>
                  <a:cubicBezTo>
                    <a:pt x="8335" y="1691"/>
                    <a:pt x="8216" y="1572"/>
                    <a:pt x="8085" y="1572"/>
                  </a:cubicBezTo>
                  <a:lnTo>
                    <a:pt x="6692" y="1572"/>
                  </a:lnTo>
                  <a:cubicBezTo>
                    <a:pt x="6561" y="1572"/>
                    <a:pt x="6442" y="1691"/>
                    <a:pt x="6442" y="1822"/>
                  </a:cubicBezTo>
                  <a:lnTo>
                    <a:pt x="6442" y="6835"/>
                  </a:lnTo>
                  <a:lnTo>
                    <a:pt x="6061" y="6835"/>
                  </a:lnTo>
                  <a:lnTo>
                    <a:pt x="6061" y="4346"/>
                  </a:lnTo>
                  <a:cubicBezTo>
                    <a:pt x="6061" y="4311"/>
                    <a:pt x="6061" y="4299"/>
                    <a:pt x="6037" y="4263"/>
                  </a:cubicBezTo>
                  <a:cubicBezTo>
                    <a:pt x="5690" y="3506"/>
                    <a:pt x="5585" y="3288"/>
                    <a:pt x="5581" y="3288"/>
                  </a:cubicBezTo>
                  <a:lnTo>
                    <a:pt x="5581" y="3288"/>
                  </a:lnTo>
                  <a:cubicBezTo>
                    <a:pt x="5580" y="3288"/>
                    <a:pt x="5582" y="3292"/>
                    <a:pt x="5585" y="3299"/>
                  </a:cubicBezTo>
                  <a:cubicBezTo>
                    <a:pt x="5525" y="3168"/>
                    <a:pt x="5430" y="3001"/>
                    <a:pt x="5323" y="2775"/>
                  </a:cubicBezTo>
                  <a:cubicBezTo>
                    <a:pt x="5281" y="2679"/>
                    <a:pt x="5192" y="2632"/>
                    <a:pt x="5102" y="2632"/>
                  </a:cubicBezTo>
                  <a:cubicBezTo>
                    <a:pt x="5013" y="2632"/>
                    <a:pt x="4924" y="2679"/>
                    <a:pt x="4882" y="2775"/>
                  </a:cubicBezTo>
                  <a:cubicBezTo>
                    <a:pt x="4811" y="2941"/>
                    <a:pt x="4239" y="4132"/>
                    <a:pt x="4180" y="4263"/>
                  </a:cubicBezTo>
                  <a:cubicBezTo>
                    <a:pt x="4168" y="4287"/>
                    <a:pt x="4168" y="4311"/>
                    <a:pt x="4168" y="4346"/>
                  </a:cubicBezTo>
                  <a:lnTo>
                    <a:pt x="4168" y="6835"/>
                  </a:lnTo>
                  <a:lnTo>
                    <a:pt x="3739" y="6835"/>
                  </a:lnTo>
                  <a:lnTo>
                    <a:pt x="3763" y="5954"/>
                  </a:lnTo>
                  <a:cubicBezTo>
                    <a:pt x="3763" y="5847"/>
                    <a:pt x="3739" y="5739"/>
                    <a:pt x="3656" y="5668"/>
                  </a:cubicBezTo>
                  <a:cubicBezTo>
                    <a:pt x="3632" y="5644"/>
                    <a:pt x="3596" y="5608"/>
                    <a:pt x="3561" y="5597"/>
                  </a:cubicBezTo>
                  <a:lnTo>
                    <a:pt x="3561" y="5132"/>
                  </a:lnTo>
                  <a:cubicBezTo>
                    <a:pt x="3739" y="5120"/>
                    <a:pt x="3870" y="4965"/>
                    <a:pt x="3870" y="4799"/>
                  </a:cubicBezTo>
                  <a:lnTo>
                    <a:pt x="3870" y="4656"/>
                  </a:lnTo>
                  <a:cubicBezTo>
                    <a:pt x="3870" y="4477"/>
                    <a:pt x="3739" y="4323"/>
                    <a:pt x="3561" y="4323"/>
                  </a:cubicBezTo>
                  <a:lnTo>
                    <a:pt x="3561" y="4263"/>
                  </a:lnTo>
                  <a:lnTo>
                    <a:pt x="3942" y="3870"/>
                  </a:lnTo>
                  <a:cubicBezTo>
                    <a:pt x="4049" y="3763"/>
                    <a:pt x="4061" y="3608"/>
                    <a:pt x="3977" y="3489"/>
                  </a:cubicBezTo>
                  <a:lnTo>
                    <a:pt x="3120" y="2263"/>
                  </a:lnTo>
                  <a:cubicBezTo>
                    <a:pt x="3078" y="2203"/>
                    <a:pt x="3013" y="2173"/>
                    <a:pt x="2949" y="2173"/>
                  </a:cubicBezTo>
                  <a:cubicBezTo>
                    <a:pt x="2885" y="2173"/>
                    <a:pt x="2822" y="2203"/>
                    <a:pt x="2787" y="2263"/>
                  </a:cubicBezTo>
                  <a:lnTo>
                    <a:pt x="1929" y="3489"/>
                  </a:lnTo>
                  <a:cubicBezTo>
                    <a:pt x="1858" y="3608"/>
                    <a:pt x="1870" y="3775"/>
                    <a:pt x="1965" y="3870"/>
                  </a:cubicBezTo>
                  <a:lnTo>
                    <a:pt x="2346" y="4263"/>
                  </a:lnTo>
                  <a:lnTo>
                    <a:pt x="2346" y="4323"/>
                  </a:lnTo>
                  <a:cubicBezTo>
                    <a:pt x="2168" y="4346"/>
                    <a:pt x="2037" y="4489"/>
                    <a:pt x="2037" y="4656"/>
                  </a:cubicBezTo>
                  <a:lnTo>
                    <a:pt x="2037" y="4799"/>
                  </a:lnTo>
                  <a:cubicBezTo>
                    <a:pt x="2037" y="4989"/>
                    <a:pt x="2168" y="5132"/>
                    <a:pt x="2346" y="5132"/>
                  </a:cubicBezTo>
                  <a:lnTo>
                    <a:pt x="2346" y="5597"/>
                  </a:lnTo>
                  <a:cubicBezTo>
                    <a:pt x="2310" y="5608"/>
                    <a:pt x="2275" y="5644"/>
                    <a:pt x="2251" y="5668"/>
                  </a:cubicBezTo>
                  <a:cubicBezTo>
                    <a:pt x="2168" y="5739"/>
                    <a:pt x="2132" y="5847"/>
                    <a:pt x="2144" y="5954"/>
                  </a:cubicBezTo>
                  <a:lnTo>
                    <a:pt x="2168" y="6835"/>
                  </a:lnTo>
                  <a:lnTo>
                    <a:pt x="1013" y="6835"/>
                  </a:lnTo>
                  <a:lnTo>
                    <a:pt x="1013" y="1179"/>
                  </a:lnTo>
                  <a:lnTo>
                    <a:pt x="1060" y="1179"/>
                  </a:lnTo>
                  <a:cubicBezTo>
                    <a:pt x="1060" y="1144"/>
                    <a:pt x="1084" y="1120"/>
                    <a:pt x="1120" y="1120"/>
                  </a:cubicBezTo>
                  <a:close/>
                  <a:moveTo>
                    <a:pt x="8002" y="1917"/>
                  </a:moveTo>
                  <a:lnTo>
                    <a:pt x="8002" y="2644"/>
                  </a:lnTo>
                  <a:lnTo>
                    <a:pt x="7752" y="2644"/>
                  </a:lnTo>
                  <a:cubicBezTo>
                    <a:pt x="7668" y="2644"/>
                    <a:pt x="7585" y="2715"/>
                    <a:pt x="7585" y="2810"/>
                  </a:cubicBezTo>
                  <a:cubicBezTo>
                    <a:pt x="7585" y="2870"/>
                    <a:pt x="7668" y="2941"/>
                    <a:pt x="7752" y="2941"/>
                  </a:cubicBezTo>
                  <a:lnTo>
                    <a:pt x="8002" y="2941"/>
                  </a:lnTo>
                  <a:lnTo>
                    <a:pt x="8002" y="3668"/>
                  </a:lnTo>
                  <a:lnTo>
                    <a:pt x="7752" y="3668"/>
                  </a:lnTo>
                  <a:cubicBezTo>
                    <a:pt x="7668" y="3668"/>
                    <a:pt x="7585" y="3751"/>
                    <a:pt x="7585" y="3834"/>
                  </a:cubicBezTo>
                  <a:cubicBezTo>
                    <a:pt x="7585" y="3930"/>
                    <a:pt x="7668" y="4001"/>
                    <a:pt x="7752" y="4001"/>
                  </a:cubicBezTo>
                  <a:lnTo>
                    <a:pt x="8002" y="4001"/>
                  </a:lnTo>
                  <a:lnTo>
                    <a:pt x="8002" y="4727"/>
                  </a:lnTo>
                  <a:lnTo>
                    <a:pt x="7752" y="4727"/>
                  </a:lnTo>
                  <a:cubicBezTo>
                    <a:pt x="7668" y="4727"/>
                    <a:pt x="7585" y="4799"/>
                    <a:pt x="7585" y="4894"/>
                  </a:cubicBezTo>
                  <a:cubicBezTo>
                    <a:pt x="7585" y="4989"/>
                    <a:pt x="7668" y="5061"/>
                    <a:pt x="7752" y="5061"/>
                  </a:cubicBezTo>
                  <a:lnTo>
                    <a:pt x="8002" y="5061"/>
                  </a:lnTo>
                  <a:lnTo>
                    <a:pt x="8002" y="5787"/>
                  </a:lnTo>
                  <a:lnTo>
                    <a:pt x="7752" y="5787"/>
                  </a:lnTo>
                  <a:cubicBezTo>
                    <a:pt x="7668" y="5787"/>
                    <a:pt x="7585" y="5858"/>
                    <a:pt x="7585" y="5954"/>
                  </a:cubicBezTo>
                  <a:cubicBezTo>
                    <a:pt x="7585" y="6037"/>
                    <a:pt x="7668" y="6120"/>
                    <a:pt x="7752" y="6120"/>
                  </a:cubicBezTo>
                  <a:lnTo>
                    <a:pt x="8002" y="6120"/>
                  </a:lnTo>
                  <a:lnTo>
                    <a:pt x="8002" y="6847"/>
                  </a:lnTo>
                  <a:lnTo>
                    <a:pt x="6775" y="6847"/>
                  </a:lnTo>
                  <a:lnTo>
                    <a:pt x="6775" y="1917"/>
                  </a:lnTo>
                  <a:close/>
                  <a:moveTo>
                    <a:pt x="10049" y="7144"/>
                  </a:moveTo>
                  <a:lnTo>
                    <a:pt x="10049" y="8347"/>
                  </a:lnTo>
                  <a:cubicBezTo>
                    <a:pt x="10049" y="8454"/>
                    <a:pt x="9954" y="8561"/>
                    <a:pt x="9835" y="8561"/>
                  </a:cubicBezTo>
                  <a:lnTo>
                    <a:pt x="501" y="8561"/>
                  </a:lnTo>
                  <a:cubicBezTo>
                    <a:pt x="393" y="8561"/>
                    <a:pt x="298" y="8466"/>
                    <a:pt x="298" y="8347"/>
                  </a:cubicBezTo>
                  <a:lnTo>
                    <a:pt x="298" y="7144"/>
                  </a:lnTo>
                  <a:close/>
                  <a:moveTo>
                    <a:pt x="5966" y="8871"/>
                  </a:moveTo>
                  <a:lnTo>
                    <a:pt x="5966" y="9787"/>
                  </a:lnTo>
                  <a:lnTo>
                    <a:pt x="4299" y="9787"/>
                  </a:lnTo>
                  <a:lnTo>
                    <a:pt x="4299" y="8871"/>
                  </a:lnTo>
                  <a:close/>
                  <a:moveTo>
                    <a:pt x="524" y="1"/>
                  </a:moveTo>
                  <a:cubicBezTo>
                    <a:pt x="239" y="1"/>
                    <a:pt x="1" y="239"/>
                    <a:pt x="1" y="524"/>
                  </a:cubicBezTo>
                  <a:lnTo>
                    <a:pt x="1" y="8347"/>
                  </a:lnTo>
                  <a:cubicBezTo>
                    <a:pt x="1" y="8633"/>
                    <a:pt x="239" y="8871"/>
                    <a:pt x="524" y="8871"/>
                  </a:cubicBezTo>
                  <a:lnTo>
                    <a:pt x="3989" y="8871"/>
                  </a:lnTo>
                  <a:lnTo>
                    <a:pt x="3989" y="9787"/>
                  </a:lnTo>
                  <a:lnTo>
                    <a:pt x="3465" y="9787"/>
                  </a:lnTo>
                  <a:cubicBezTo>
                    <a:pt x="3215" y="9787"/>
                    <a:pt x="3001" y="10002"/>
                    <a:pt x="3001" y="10252"/>
                  </a:cubicBezTo>
                  <a:lnTo>
                    <a:pt x="3001" y="10466"/>
                  </a:lnTo>
                  <a:cubicBezTo>
                    <a:pt x="3001" y="10716"/>
                    <a:pt x="3215" y="10919"/>
                    <a:pt x="3465" y="10919"/>
                  </a:cubicBezTo>
                  <a:lnTo>
                    <a:pt x="4739" y="10919"/>
                  </a:lnTo>
                  <a:cubicBezTo>
                    <a:pt x="4835" y="10919"/>
                    <a:pt x="4906" y="10847"/>
                    <a:pt x="4906" y="10764"/>
                  </a:cubicBezTo>
                  <a:cubicBezTo>
                    <a:pt x="4906" y="10669"/>
                    <a:pt x="4835" y="10597"/>
                    <a:pt x="4739" y="10597"/>
                  </a:cubicBezTo>
                  <a:lnTo>
                    <a:pt x="3465" y="10597"/>
                  </a:lnTo>
                  <a:cubicBezTo>
                    <a:pt x="3394" y="10597"/>
                    <a:pt x="3322" y="10538"/>
                    <a:pt x="3322" y="10442"/>
                  </a:cubicBezTo>
                  <a:lnTo>
                    <a:pt x="3322" y="10240"/>
                  </a:lnTo>
                  <a:cubicBezTo>
                    <a:pt x="3322" y="10168"/>
                    <a:pt x="3382" y="10085"/>
                    <a:pt x="3465" y="10085"/>
                  </a:cubicBezTo>
                  <a:lnTo>
                    <a:pt x="6811" y="10085"/>
                  </a:lnTo>
                  <a:cubicBezTo>
                    <a:pt x="6894" y="10085"/>
                    <a:pt x="6966" y="10145"/>
                    <a:pt x="6966" y="10240"/>
                  </a:cubicBezTo>
                  <a:lnTo>
                    <a:pt x="6966" y="10442"/>
                  </a:lnTo>
                  <a:cubicBezTo>
                    <a:pt x="6966" y="10526"/>
                    <a:pt x="6906" y="10597"/>
                    <a:pt x="6811" y="10597"/>
                  </a:cubicBezTo>
                  <a:lnTo>
                    <a:pt x="5489" y="10597"/>
                  </a:lnTo>
                  <a:cubicBezTo>
                    <a:pt x="5406" y="10597"/>
                    <a:pt x="5323" y="10669"/>
                    <a:pt x="5323" y="10764"/>
                  </a:cubicBezTo>
                  <a:cubicBezTo>
                    <a:pt x="5323" y="10847"/>
                    <a:pt x="5406" y="10919"/>
                    <a:pt x="5489" y="10919"/>
                  </a:cubicBezTo>
                  <a:lnTo>
                    <a:pt x="6811" y="10919"/>
                  </a:lnTo>
                  <a:cubicBezTo>
                    <a:pt x="7073" y="10919"/>
                    <a:pt x="7275" y="10716"/>
                    <a:pt x="7275" y="10466"/>
                  </a:cubicBezTo>
                  <a:lnTo>
                    <a:pt x="7275" y="10252"/>
                  </a:lnTo>
                  <a:cubicBezTo>
                    <a:pt x="7275" y="10002"/>
                    <a:pt x="7061" y="9787"/>
                    <a:pt x="6811" y="9787"/>
                  </a:cubicBezTo>
                  <a:lnTo>
                    <a:pt x="6299" y="9787"/>
                  </a:lnTo>
                  <a:lnTo>
                    <a:pt x="6299" y="8871"/>
                  </a:lnTo>
                  <a:lnTo>
                    <a:pt x="9847" y="8871"/>
                  </a:lnTo>
                  <a:cubicBezTo>
                    <a:pt x="10133" y="8871"/>
                    <a:pt x="10371" y="8633"/>
                    <a:pt x="10371" y="8347"/>
                  </a:cubicBezTo>
                  <a:lnTo>
                    <a:pt x="10371" y="4727"/>
                  </a:lnTo>
                  <a:cubicBezTo>
                    <a:pt x="10371" y="4644"/>
                    <a:pt x="10299" y="4573"/>
                    <a:pt x="10204" y="4573"/>
                  </a:cubicBezTo>
                  <a:cubicBezTo>
                    <a:pt x="10121" y="4573"/>
                    <a:pt x="10049" y="4644"/>
                    <a:pt x="10049" y="4727"/>
                  </a:cubicBezTo>
                  <a:lnTo>
                    <a:pt x="10049" y="6811"/>
                  </a:lnTo>
                  <a:lnTo>
                    <a:pt x="9633" y="6811"/>
                  </a:lnTo>
                  <a:lnTo>
                    <a:pt x="9633" y="1155"/>
                  </a:lnTo>
                  <a:cubicBezTo>
                    <a:pt x="9633" y="953"/>
                    <a:pt x="9466" y="786"/>
                    <a:pt x="9252" y="786"/>
                  </a:cubicBezTo>
                  <a:lnTo>
                    <a:pt x="1120" y="786"/>
                  </a:lnTo>
                  <a:cubicBezTo>
                    <a:pt x="905" y="786"/>
                    <a:pt x="739" y="953"/>
                    <a:pt x="739" y="1155"/>
                  </a:cubicBezTo>
                  <a:lnTo>
                    <a:pt x="739" y="6811"/>
                  </a:lnTo>
                  <a:lnTo>
                    <a:pt x="322" y="6811"/>
                  </a:lnTo>
                  <a:lnTo>
                    <a:pt x="322" y="524"/>
                  </a:lnTo>
                  <a:cubicBezTo>
                    <a:pt x="322" y="417"/>
                    <a:pt x="417" y="310"/>
                    <a:pt x="536" y="310"/>
                  </a:cubicBezTo>
                  <a:lnTo>
                    <a:pt x="9871" y="310"/>
                  </a:lnTo>
                  <a:cubicBezTo>
                    <a:pt x="9966" y="310"/>
                    <a:pt x="10073" y="405"/>
                    <a:pt x="10073" y="524"/>
                  </a:cubicBezTo>
                  <a:lnTo>
                    <a:pt x="10073" y="3977"/>
                  </a:lnTo>
                  <a:cubicBezTo>
                    <a:pt x="10049" y="4073"/>
                    <a:pt x="10121" y="4156"/>
                    <a:pt x="10204" y="4156"/>
                  </a:cubicBezTo>
                  <a:cubicBezTo>
                    <a:pt x="10299" y="4156"/>
                    <a:pt x="10371" y="4073"/>
                    <a:pt x="10371" y="3989"/>
                  </a:cubicBezTo>
                  <a:lnTo>
                    <a:pt x="10371" y="524"/>
                  </a:lnTo>
                  <a:cubicBezTo>
                    <a:pt x="10371" y="239"/>
                    <a:pt x="10133" y="1"/>
                    <a:pt x="98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8168579" y="3016952"/>
              <a:ext cx="32" cy="32"/>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8168579" y="3017715"/>
              <a:ext cx="32" cy="32"/>
            </a:xfrm>
            <a:custGeom>
              <a:avLst/>
              <a:gdLst/>
              <a:ahLst/>
              <a:cxnLst/>
              <a:rect l="l" t="t" r="r" b="b"/>
              <a:pathLst>
                <a:path w="1" h="1" extrusionOk="0">
                  <a:moveTo>
                    <a:pt x="0" y="1"/>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39"/>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Most Valuable Categories</a:t>
            </a:r>
            <a:endParaRPr dirty="0"/>
          </a:p>
        </p:txBody>
      </p:sp>
      <p:graphicFrame>
        <p:nvGraphicFramePr>
          <p:cNvPr id="632" name="Google Shape;632;p39"/>
          <p:cNvGraphicFramePr/>
          <p:nvPr>
            <p:extLst>
              <p:ext uri="{D42A27DB-BD31-4B8C-83A1-F6EECF244321}">
                <p14:modId xmlns:p14="http://schemas.microsoft.com/office/powerpoint/2010/main" val="2006035190"/>
              </p:ext>
            </p:extLst>
          </p:nvPr>
        </p:nvGraphicFramePr>
        <p:xfrm>
          <a:off x="914075" y="1952825"/>
          <a:ext cx="7315800" cy="2655750"/>
        </p:xfrm>
        <a:graphic>
          <a:graphicData uri="http://schemas.openxmlformats.org/drawingml/2006/table">
            <a:tbl>
              <a:tblPr>
                <a:noFill/>
                <a:tableStyleId>{D329A4D0-3BE7-4FAC-A3C9-2D01323CB105}</a:tableStyleId>
              </a:tblPr>
              <a:tblGrid>
                <a:gridCol w="1995150">
                  <a:extLst>
                    <a:ext uri="{9D8B030D-6E8A-4147-A177-3AD203B41FA5}">
                      <a16:colId xmlns:a16="http://schemas.microsoft.com/office/drawing/2014/main" val="20000"/>
                    </a:ext>
                  </a:extLst>
                </a:gridCol>
                <a:gridCol w="1773550">
                  <a:extLst>
                    <a:ext uri="{9D8B030D-6E8A-4147-A177-3AD203B41FA5}">
                      <a16:colId xmlns:a16="http://schemas.microsoft.com/office/drawing/2014/main" val="20001"/>
                    </a:ext>
                  </a:extLst>
                </a:gridCol>
                <a:gridCol w="1773550">
                  <a:extLst>
                    <a:ext uri="{9D8B030D-6E8A-4147-A177-3AD203B41FA5}">
                      <a16:colId xmlns:a16="http://schemas.microsoft.com/office/drawing/2014/main" val="20002"/>
                    </a:ext>
                  </a:extLst>
                </a:gridCol>
                <a:gridCol w="1773550">
                  <a:extLst>
                    <a:ext uri="{9D8B030D-6E8A-4147-A177-3AD203B41FA5}">
                      <a16:colId xmlns:a16="http://schemas.microsoft.com/office/drawing/2014/main" val="20003"/>
                    </a:ext>
                  </a:extLst>
                </a:gridCol>
              </a:tblGrid>
              <a:tr h="796725">
                <a:tc>
                  <a:txBody>
                    <a:bodyPr/>
                    <a:lstStyle/>
                    <a:p>
                      <a:pPr marL="0" lvl="0" indent="0" algn="l" rtl="0">
                        <a:spcBef>
                          <a:spcPts val="0"/>
                        </a:spcBef>
                        <a:spcAft>
                          <a:spcPts val="0"/>
                        </a:spcAft>
                        <a:buNone/>
                      </a:pPr>
                      <a:endParaRPr sz="1600">
                        <a:solidFill>
                          <a:schemeClr val="lt1"/>
                        </a:solidFill>
                        <a:latin typeface="Montserrat Light"/>
                        <a:ea typeface="Montserrat Light"/>
                        <a:cs typeface="Montserrat Light"/>
                        <a:sym typeface="Montserrat Light"/>
                      </a:endParaRPr>
                    </a:p>
                  </a:txBody>
                  <a:tcPr marL="91425" marR="91425" marT="91425" marB="91425">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lt1"/>
                          </a:solidFill>
                          <a:latin typeface="Work Sans"/>
                          <a:ea typeface="Work Sans"/>
                          <a:cs typeface="Work Sans"/>
                          <a:sym typeface="Work Sans"/>
                        </a:rPr>
                        <a:t>Scheduling</a:t>
                      </a:r>
                      <a:endParaRPr sz="1600" b="1" dirty="0">
                        <a:solidFill>
                          <a:schemeClr val="lt1"/>
                        </a:solidFill>
                        <a:latin typeface="Work Sans"/>
                        <a:ea typeface="Work Sans"/>
                        <a:cs typeface="Work Sans"/>
                        <a:sym typeface="Work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lt1"/>
                          </a:solidFill>
                          <a:latin typeface="Work Sans"/>
                          <a:ea typeface="Work Sans"/>
                          <a:cs typeface="Work Sans"/>
                          <a:sym typeface="Work Sans"/>
                        </a:rPr>
                        <a:t>Reservation</a:t>
                      </a:r>
                      <a:endParaRPr sz="1600" b="1" dirty="0">
                        <a:solidFill>
                          <a:schemeClr val="lt1"/>
                        </a:solidFill>
                        <a:latin typeface="Work Sans"/>
                        <a:ea typeface="Work Sans"/>
                        <a:cs typeface="Work Sans"/>
                        <a:sym typeface="Work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lt1"/>
                          </a:solidFill>
                          <a:latin typeface="Work Sans"/>
                          <a:ea typeface="Work Sans"/>
                          <a:cs typeface="Work Sans"/>
                          <a:sym typeface="Work Sans"/>
                        </a:rPr>
                        <a:t>Membership</a:t>
                      </a:r>
                      <a:endParaRPr sz="1600" b="1" dirty="0">
                        <a:solidFill>
                          <a:schemeClr val="lt1"/>
                        </a:solidFill>
                        <a:latin typeface="Work Sans"/>
                        <a:ea typeface="Work Sans"/>
                        <a:cs typeface="Work Sans"/>
                        <a:sym typeface="Work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619675">
                <a:tc>
                  <a:txBody>
                    <a:bodyPr/>
                    <a:lstStyle/>
                    <a:p>
                      <a:pPr marL="0" lvl="0" indent="0" algn="ctr" rtl="0">
                        <a:spcBef>
                          <a:spcPts val="0"/>
                        </a:spcBef>
                        <a:spcAft>
                          <a:spcPts val="0"/>
                        </a:spcAft>
                        <a:buNone/>
                      </a:pPr>
                      <a:r>
                        <a:rPr lang="en" sz="1600" b="1" dirty="0">
                          <a:solidFill>
                            <a:schemeClr val="lt1"/>
                          </a:solidFill>
                          <a:latin typeface="Work Sans"/>
                          <a:ea typeface="Work Sans"/>
                          <a:cs typeface="Work Sans"/>
                          <a:sym typeface="Work Sans"/>
                        </a:rPr>
                        <a:t>Spends</a:t>
                      </a:r>
                      <a:endParaRPr sz="1600" b="1" dirty="0">
                        <a:solidFill>
                          <a:schemeClr val="lt1"/>
                        </a:solidFill>
                        <a:latin typeface="Work Sans"/>
                        <a:ea typeface="Work Sans"/>
                        <a:cs typeface="Work Sans"/>
                        <a:sym typeface="Work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1"/>
                          </a:solidFill>
                          <a:latin typeface="Montserrat Light"/>
                          <a:ea typeface="Montserrat Light"/>
                          <a:cs typeface="Montserrat Light"/>
                          <a:sym typeface="Montserrat Light"/>
                        </a:rPr>
                        <a:t>$8246</a:t>
                      </a:r>
                      <a:endParaRPr sz="1600" dirty="0">
                        <a:solidFill>
                          <a:schemeClr val="lt1"/>
                        </a:solidFill>
                        <a:latin typeface="Montserrat Light"/>
                        <a:ea typeface="Montserrat Light"/>
                        <a:cs typeface="Montserrat Light"/>
                        <a:sym typeface="Montserrat Light"/>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1"/>
                          </a:solidFill>
                          <a:latin typeface="Montserrat Light"/>
                          <a:ea typeface="Montserrat Light"/>
                          <a:cs typeface="Montserrat Light"/>
                          <a:sym typeface="Montserrat Light"/>
                        </a:rPr>
                        <a:t>$5627.75</a:t>
                      </a:r>
                      <a:endParaRPr sz="1600" dirty="0">
                        <a:solidFill>
                          <a:schemeClr val="lt1"/>
                        </a:solidFill>
                        <a:latin typeface="Montserrat Light"/>
                        <a:ea typeface="Montserrat Light"/>
                        <a:cs typeface="Montserrat Light"/>
                        <a:sym typeface="Montserrat Light"/>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1"/>
                          </a:solidFill>
                          <a:latin typeface="Montserrat Light"/>
                          <a:ea typeface="Montserrat Light"/>
                          <a:cs typeface="Montserrat Light"/>
                          <a:sym typeface="Montserrat Light"/>
                        </a:rPr>
                        <a:t>$4273.85</a:t>
                      </a:r>
                      <a:endParaRPr sz="1600" dirty="0">
                        <a:solidFill>
                          <a:schemeClr val="lt1"/>
                        </a:solidFill>
                        <a:latin typeface="Montserrat Light"/>
                        <a:ea typeface="Montserrat Light"/>
                        <a:cs typeface="Montserrat Light"/>
                        <a:sym typeface="Montserrat Light"/>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619675">
                <a:tc>
                  <a:txBody>
                    <a:bodyPr/>
                    <a:lstStyle/>
                    <a:p>
                      <a:pPr marL="0" lvl="0" indent="0" algn="ctr" rtl="0">
                        <a:spcBef>
                          <a:spcPts val="0"/>
                        </a:spcBef>
                        <a:spcAft>
                          <a:spcPts val="0"/>
                        </a:spcAft>
                        <a:buNone/>
                      </a:pPr>
                      <a:r>
                        <a:rPr lang="en" sz="1600" b="1" dirty="0">
                          <a:solidFill>
                            <a:schemeClr val="lt1"/>
                          </a:solidFill>
                          <a:latin typeface="Work Sans"/>
                          <a:ea typeface="Work Sans"/>
                          <a:cs typeface="Work Sans"/>
                          <a:sym typeface="Work Sans"/>
                        </a:rPr>
                        <a:t>Clicks</a:t>
                      </a:r>
                      <a:endParaRPr sz="1600" b="1" dirty="0">
                        <a:solidFill>
                          <a:schemeClr val="lt1"/>
                        </a:solidFill>
                        <a:latin typeface="Work Sans"/>
                        <a:ea typeface="Work Sans"/>
                        <a:cs typeface="Work Sans"/>
                        <a:sym typeface="Work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1"/>
                          </a:solidFill>
                          <a:latin typeface="Montserrat Light"/>
                          <a:ea typeface="Montserrat Light"/>
                          <a:cs typeface="Montserrat Light"/>
                          <a:sym typeface="Montserrat Light"/>
                        </a:rPr>
                        <a:t>1047</a:t>
                      </a:r>
                      <a:endParaRPr sz="1600" dirty="0">
                        <a:solidFill>
                          <a:schemeClr val="lt1"/>
                        </a:solidFill>
                        <a:latin typeface="Montserrat Light"/>
                        <a:ea typeface="Montserrat Light"/>
                        <a:cs typeface="Montserrat Light"/>
                        <a:sym typeface="Montserrat Light"/>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1"/>
                          </a:solidFill>
                          <a:latin typeface="Montserrat Light"/>
                          <a:ea typeface="Montserrat Light"/>
                          <a:cs typeface="Montserrat Light"/>
                          <a:sym typeface="Montserrat Light"/>
                        </a:rPr>
                        <a:t>704</a:t>
                      </a:r>
                      <a:endParaRPr sz="1600" dirty="0">
                        <a:solidFill>
                          <a:schemeClr val="lt1"/>
                        </a:solidFill>
                        <a:latin typeface="Montserrat Light"/>
                        <a:ea typeface="Montserrat Light"/>
                        <a:cs typeface="Montserrat Light"/>
                        <a:sym typeface="Montserrat Light"/>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1"/>
                          </a:solidFill>
                          <a:latin typeface="Montserrat Light"/>
                          <a:ea typeface="Montserrat Light"/>
                          <a:cs typeface="Montserrat Light"/>
                          <a:sym typeface="Montserrat Light"/>
                        </a:rPr>
                        <a:t>482</a:t>
                      </a:r>
                      <a:endParaRPr sz="1600" dirty="0">
                        <a:solidFill>
                          <a:schemeClr val="lt1"/>
                        </a:solidFill>
                        <a:latin typeface="Montserrat Light"/>
                        <a:ea typeface="Montserrat Light"/>
                        <a:cs typeface="Montserrat Light"/>
                        <a:sym typeface="Montserrat Light"/>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2"/>
                  </a:ext>
                </a:extLst>
              </a:tr>
              <a:tr h="619675">
                <a:tc>
                  <a:txBody>
                    <a:bodyPr/>
                    <a:lstStyle/>
                    <a:p>
                      <a:pPr marL="0" lvl="0" indent="0" algn="ctr" rtl="0">
                        <a:spcBef>
                          <a:spcPts val="0"/>
                        </a:spcBef>
                        <a:spcAft>
                          <a:spcPts val="0"/>
                        </a:spcAft>
                        <a:buNone/>
                      </a:pPr>
                      <a:r>
                        <a:rPr lang="en" sz="1600" b="1" dirty="0">
                          <a:solidFill>
                            <a:schemeClr val="lt1"/>
                          </a:solidFill>
                          <a:latin typeface="Work Sans"/>
                          <a:ea typeface="Work Sans"/>
                          <a:cs typeface="Work Sans"/>
                          <a:sym typeface="Work Sans"/>
                        </a:rPr>
                        <a:t>Paid</a:t>
                      </a:r>
                      <a:endParaRPr sz="1600" b="1" dirty="0">
                        <a:solidFill>
                          <a:schemeClr val="lt1"/>
                        </a:solidFill>
                        <a:latin typeface="Work Sans"/>
                        <a:ea typeface="Work Sans"/>
                        <a:cs typeface="Work Sans"/>
                        <a:sym typeface="Work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1"/>
                          </a:solidFill>
                          <a:latin typeface="Montserrat Light"/>
                          <a:ea typeface="Montserrat Light"/>
                          <a:cs typeface="Montserrat Light"/>
                          <a:sym typeface="Montserrat Light"/>
                        </a:rPr>
                        <a:t>$7744</a:t>
                      </a:r>
                      <a:endParaRPr sz="1600" dirty="0">
                        <a:solidFill>
                          <a:schemeClr val="lt1"/>
                        </a:solidFill>
                        <a:latin typeface="Montserrat Light"/>
                        <a:ea typeface="Montserrat Light"/>
                        <a:cs typeface="Montserrat Light"/>
                        <a:sym typeface="Montserrat Light"/>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1"/>
                          </a:solidFill>
                          <a:latin typeface="Montserrat Light"/>
                          <a:ea typeface="Montserrat Light"/>
                          <a:cs typeface="Montserrat Light"/>
                          <a:sym typeface="Montserrat Light"/>
                        </a:rPr>
                        <a:t>$4437</a:t>
                      </a:r>
                      <a:endParaRPr sz="1600" dirty="0">
                        <a:solidFill>
                          <a:schemeClr val="lt1"/>
                        </a:solidFill>
                        <a:latin typeface="Montserrat Light"/>
                        <a:ea typeface="Montserrat Light"/>
                        <a:cs typeface="Montserrat Light"/>
                        <a:sym typeface="Montserrat Light"/>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1"/>
                          </a:solidFill>
                          <a:latin typeface="Montserrat Light"/>
                          <a:ea typeface="Montserrat Light"/>
                          <a:cs typeface="Montserrat Light"/>
                          <a:sym typeface="Montserrat Light"/>
                        </a:rPr>
                        <a:t>$1788</a:t>
                      </a:r>
                      <a:endParaRPr sz="1600" dirty="0">
                        <a:solidFill>
                          <a:schemeClr val="lt1"/>
                        </a:solidFill>
                        <a:latin typeface="Montserrat Light"/>
                        <a:ea typeface="Montserrat Light"/>
                        <a:cs typeface="Montserrat Light"/>
                        <a:sym typeface="Montserrat Light"/>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2067-9E89-485D-BE78-D657CE2AAEB0}"/>
              </a:ext>
            </a:extLst>
          </p:cNvPr>
          <p:cNvSpPr>
            <a:spLocks noGrp="1"/>
          </p:cNvSpPr>
          <p:nvPr>
            <p:ph type="title"/>
          </p:nvPr>
        </p:nvSpPr>
        <p:spPr/>
        <p:txBody>
          <a:bodyPr/>
          <a:lstStyle/>
          <a:p>
            <a:r>
              <a:rPr lang="en-US" sz="2400" dirty="0"/>
              <a:t>Key pivot tables</a:t>
            </a:r>
          </a:p>
        </p:txBody>
      </p:sp>
      <p:pic>
        <p:nvPicPr>
          <p:cNvPr id="9" name="Picture 8">
            <a:extLst>
              <a:ext uri="{FF2B5EF4-FFF2-40B4-BE49-F238E27FC236}">
                <a16:creationId xmlns:a16="http://schemas.microsoft.com/office/drawing/2014/main" id="{C5774D8A-1754-4848-9921-7DA629B18FEB}"/>
              </a:ext>
            </a:extLst>
          </p:cNvPr>
          <p:cNvPicPr>
            <a:picLocks noChangeAspect="1"/>
          </p:cNvPicPr>
          <p:nvPr/>
        </p:nvPicPr>
        <p:blipFill>
          <a:blip r:embed="rId2"/>
          <a:stretch>
            <a:fillRect/>
          </a:stretch>
        </p:blipFill>
        <p:spPr>
          <a:xfrm>
            <a:off x="6643563" y="741160"/>
            <a:ext cx="1781424" cy="209579"/>
          </a:xfrm>
          <a:prstGeom prst="rect">
            <a:avLst/>
          </a:prstGeom>
        </p:spPr>
      </p:pic>
      <p:pic>
        <p:nvPicPr>
          <p:cNvPr id="11" name="Picture 10">
            <a:extLst>
              <a:ext uri="{FF2B5EF4-FFF2-40B4-BE49-F238E27FC236}">
                <a16:creationId xmlns:a16="http://schemas.microsoft.com/office/drawing/2014/main" id="{73C4EAF4-9268-45DA-ADD2-06DECEB0CEA6}"/>
              </a:ext>
            </a:extLst>
          </p:cNvPr>
          <p:cNvPicPr>
            <a:picLocks noChangeAspect="1"/>
          </p:cNvPicPr>
          <p:nvPr/>
        </p:nvPicPr>
        <p:blipFill>
          <a:blip r:embed="rId3"/>
          <a:stretch>
            <a:fillRect/>
          </a:stretch>
        </p:blipFill>
        <p:spPr>
          <a:xfrm>
            <a:off x="276039" y="1374550"/>
            <a:ext cx="2448267" cy="3362794"/>
          </a:xfrm>
          <a:prstGeom prst="rect">
            <a:avLst/>
          </a:prstGeom>
        </p:spPr>
      </p:pic>
      <p:pic>
        <p:nvPicPr>
          <p:cNvPr id="13" name="Picture 12">
            <a:extLst>
              <a:ext uri="{FF2B5EF4-FFF2-40B4-BE49-F238E27FC236}">
                <a16:creationId xmlns:a16="http://schemas.microsoft.com/office/drawing/2014/main" id="{90F56D17-51FD-4E9C-B405-BEA8B3D8E52E}"/>
              </a:ext>
            </a:extLst>
          </p:cNvPr>
          <p:cNvPicPr>
            <a:picLocks noChangeAspect="1"/>
          </p:cNvPicPr>
          <p:nvPr/>
        </p:nvPicPr>
        <p:blipFill>
          <a:blip r:embed="rId4"/>
          <a:stretch>
            <a:fillRect/>
          </a:stretch>
        </p:blipFill>
        <p:spPr>
          <a:xfrm>
            <a:off x="3143051" y="1374550"/>
            <a:ext cx="2638793" cy="3381847"/>
          </a:xfrm>
          <a:prstGeom prst="rect">
            <a:avLst/>
          </a:prstGeom>
        </p:spPr>
      </p:pic>
      <p:pic>
        <p:nvPicPr>
          <p:cNvPr id="15" name="Picture 14">
            <a:extLst>
              <a:ext uri="{FF2B5EF4-FFF2-40B4-BE49-F238E27FC236}">
                <a16:creationId xmlns:a16="http://schemas.microsoft.com/office/drawing/2014/main" id="{991694F5-81E4-49DE-87BB-5CE33BFFC7CB}"/>
              </a:ext>
            </a:extLst>
          </p:cNvPr>
          <p:cNvPicPr>
            <a:picLocks noChangeAspect="1"/>
          </p:cNvPicPr>
          <p:nvPr/>
        </p:nvPicPr>
        <p:blipFill>
          <a:blip r:embed="rId5"/>
          <a:stretch>
            <a:fillRect/>
          </a:stretch>
        </p:blipFill>
        <p:spPr>
          <a:xfrm>
            <a:off x="6200589" y="1374550"/>
            <a:ext cx="2638793" cy="3362794"/>
          </a:xfrm>
          <a:prstGeom prst="rect">
            <a:avLst/>
          </a:prstGeom>
        </p:spPr>
      </p:pic>
    </p:spTree>
    <p:extLst>
      <p:ext uri="{BB962C8B-B14F-4D97-AF65-F5344CB8AC3E}">
        <p14:creationId xmlns:p14="http://schemas.microsoft.com/office/powerpoint/2010/main" val="389430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4" name="Google Shape;374;p30"/>
          <p:cNvGrpSpPr/>
          <p:nvPr/>
        </p:nvGrpSpPr>
        <p:grpSpPr>
          <a:xfrm>
            <a:off x="7186772" y="2261872"/>
            <a:ext cx="744843" cy="745498"/>
            <a:chOff x="2204826" y="1867297"/>
            <a:chExt cx="744843" cy="745498"/>
          </a:xfrm>
        </p:grpSpPr>
        <p:sp>
          <p:nvSpPr>
            <p:cNvPr id="375" name="Google Shape;375;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0"/>
          <p:cNvGrpSpPr/>
          <p:nvPr/>
        </p:nvGrpSpPr>
        <p:grpSpPr>
          <a:xfrm>
            <a:off x="5195301" y="2261872"/>
            <a:ext cx="744843" cy="745498"/>
            <a:chOff x="2204826" y="1867297"/>
            <a:chExt cx="744843" cy="745498"/>
          </a:xfrm>
        </p:grpSpPr>
        <p:sp>
          <p:nvSpPr>
            <p:cNvPr id="378" name="Google Shape;378;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0"/>
          <p:cNvGrpSpPr/>
          <p:nvPr/>
        </p:nvGrpSpPr>
        <p:grpSpPr>
          <a:xfrm>
            <a:off x="3203831" y="2261872"/>
            <a:ext cx="744843" cy="745498"/>
            <a:chOff x="2204826" y="1867297"/>
            <a:chExt cx="744843" cy="745498"/>
          </a:xfrm>
        </p:grpSpPr>
        <p:sp>
          <p:nvSpPr>
            <p:cNvPr id="381" name="Google Shape;381;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0"/>
          <p:cNvGrpSpPr/>
          <p:nvPr/>
        </p:nvGrpSpPr>
        <p:grpSpPr>
          <a:xfrm>
            <a:off x="1212360" y="2261872"/>
            <a:ext cx="744843" cy="745498"/>
            <a:chOff x="1212251" y="1954572"/>
            <a:chExt cx="744843" cy="745498"/>
          </a:xfrm>
        </p:grpSpPr>
        <p:sp>
          <p:nvSpPr>
            <p:cNvPr id="384" name="Google Shape;384;p30"/>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87" name="Google Shape;387;p30"/>
          <p:cNvSpPr txBox="1">
            <a:spLocks noGrp="1"/>
          </p:cNvSpPr>
          <p:nvPr>
            <p:ph type="title" idx="2"/>
          </p:nvPr>
        </p:nvSpPr>
        <p:spPr>
          <a:xfrm>
            <a:off x="713431"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88" name="Google Shape;388;p30"/>
          <p:cNvSpPr txBox="1">
            <a:spLocks noGrp="1"/>
          </p:cNvSpPr>
          <p:nvPr>
            <p:ph type="subTitle" idx="1"/>
          </p:nvPr>
        </p:nvSpPr>
        <p:spPr>
          <a:xfrm>
            <a:off x="713431" y="34506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dirty="0"/>
              <a:t>Introduce our data set and explain, what we are going to do with it.</a:t>
            </a:r>
            <a:endParaRPr sz="1200" dirty="0"/>
          </a:p>
        </p:txBody>
      </p:sp>
      <p:sp>
        <p:nvSpPr>
          <p:cNvPr id="389" name="Google Shape;389;p30"/>
          <p:cNvSpPr txBox="1">
            <a:spLocks noGrp="1"/>
          </p:cNvSpPr>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Introduction</a:t>
            </a:r>
            <a:endParaRPr dirty="0"/>
          </a:p>
        </p:txBody>
      </p:sp>
      <p:sp>
        <p:nvSpPr>
          <p:cNvPr id="390" name="Google Shape;390;p30"/>
          <p:cNvSpPr txBox="1">
            <a:spLocks noGrp="1"/>
          </p:cNvSpPr>
          <p:nvPr>
            <p:ph type="title" idx="4"/>
          </p:nvPr>
        </p:nvSpPr>
        <p:spPr>
          <a:xfrm>
            <a:off x="2704902"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91" name="Google Shape;391;p30"/>
          <p:cNvSpPr txBox="1">
            <a:spLocks noGrp="1"/>
          </p:cNvSpPr>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t>Here, We are presenting how our data looks like and features of it.</a:t>
            </a:r>
            <a:endParaRPr sz="1200" dirty="0"/>
          </a:p>
        </p:txBody>
      </p:sp>
      <p:sp>
        <p:nvSpPr>
          <p:cNvPr id="392" name="Google Shape;392;p30"/>
          <p:cNvSpPr txBox="1">
            <a:spLocks noGrp="1"/>
          </p:cNvSpPr>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Presentation</a:t>
            </a:r>
            <a:endParaRPr dirty="0"/>
          </a:p>
        </p:txBody>
      </p:sp>
      <p:sp>
        <p:nvSpPr>
          <p:cNvPr id="393" name="Google Shape;393;p30"/>
          <p:cNvSpPr txBox="1">
            <a:spLocks noGrp="1"/>
          </p:cNvSpPr>
          <p:nvPr>
            <p:ph type="title" idx="7"/>
          </p:nvPr>
        </p:nvSpPr>
        <p:spPr>
          <a:xfrm>
            <a:off x="4696373"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94" name="Google Shape;394;p30"/>
          <p:cNvSpPr txBox="1">
            <a:spLocks noGrp="1"/>
          </p:cNvSpPr>
          <p:nvPr>
            <p:ph type="subTitle" idx="8"/>
          </p:nvPr>
        </p:nvSpPr>
        <p:spPr>
          <a:xfrm>
            <a:off x="4696373" y="34506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t>We do analysis of data and create some observations by which we understand it.</a:t>
            </a:r>
            <a:endParaRPr sz="1200" dirty="0"/>
          </a:p>
        </p:txBody>
      </p:sp>
      <p:sp>
        <p:nvSpPr>
          <p:cNvPr id="395" name="Google Shape;395;p30"/>
          <p:cNvSpPr txBox="1">
            <a:spLocks noGrp="1"/>
          </p:cNvSpPr>
          <p:nvPr>
            <p:ph type="subTitle" idx="9"/>
          </p:nvPr>
        </p:nvSpPr>
        <p:spPr>
          <a:xfrm>
            <a:off x="4696373"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Analysis</a:t>
            </a:r>
            <a:endParaRPr/>
          </a:p>
        </p:txBody>
      </p:sp>
      <p:sp>
        <p:nvSpPr>
          <p:cNvPr id="396" name="Google Shape;396;p30"/>
          <p:cNvSpPr txBox="1">
            <a:spLocks noGrp="1"/>
          </p:cNvSpPr>
          <p:nvPr>
            <p:ph type="title" idx="13"/>
          </p:nvPr>
        </p:nvSpPr>
        <p:spPr>
          <a:xfrm>
            <a:off x="6687844"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97" name="Google Shape;397;p30"/>
          <p:cNvSpPr txBox="1">
            <a:spLocks noGrp="1"/>
          </p:cNvSpPr>
          <p:nvPr>
            <p:ph type="subTitle" idx="14"/>
          </p:nvPr>
        </p:nvSpPr>
        <p:spPr>
          <a:xfrm>
            <a:off x="6687844" y="34506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t>Finally, by Analyzing the data, we reached out on some conclusions.</a:t>
            </a:r>
            <a:endParaRPr sz="1200" dirty="0"/>
          </a:p>
        </p:txBody>
      </p:sp>
      <p:sp>
        <p:nvSpPr>
          <p:cNvPr id="398" name="Google Shape;398;p30"/>
          <p:cNvSpPr txBox="1">
            <a:spLocks noGrp="1"/>
          </p:cNvSpPr>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Conclusion</a:t>
            </a:r>
            <a:endParaRPr/>
          </a:p>
        </p:txBody>
      </p:sp>
      <p:grpSp>
        <p:nvGrpSpPr>
          <p:cNvPr id="399" name="Google Shape;399;p30"/>
          <p:cNvGrpSpPr/>
          <p:nvPr/>
        </p:nvGrpSpPr>
        <p:grpSpPr>
          <a:xfrm>
            <a:off x="7362841" y="1791577"/>
            <a:ext cx="392705" cy="261429"/>
            <a:chOff x="4629306" y="3409193"/>
            <a:chExt cx="367255" cy="244486"/>
          </a:xfrm>
        </p:grpSpPr>
        <p:sp>
          <p:nvSpPr>
            <p:cNvPr id="400" name="Google Shape;400;p30"/>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0"/>
          <p:cNvGrpSpPr/>
          <p:nvPr/>
        </p:nvGrpSpPr>
        <p:grpSpPr>
          <a:xfrm>
            <a:off x="5380288" y="1772342"/>
            <a:ext cx="374871" cy="299890"/>
            <a:chOff x="7500054" y="2934735"/>
            <a:chExt cx="350576" cy="280454"/>
          </a:xfrm>
        </p:grpSpPr>
        <p:sp>
          <p:nvSpPr>
            <p:cNvPr id="411"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0"/>
          <p:cNvGrpSpPr/>
          <p:nvPr/>
        </p:nvGrpSpPr>
        <p:grpSpPr>
          <a:xfrm>
            <a:off x="1396529" y="1734018"/>
            <a:ext cx="376504" cy="376504"/>
            <a:chOff x="1819576" y="1511679"/>
            <a:chExt cx="352103" cy="352103"/>
          </a:xfrm>
        </p:grpSpPr>
        <p:sp>
          <p:nvSpPr>
            <p:cNvPr id="420" name="Google Shape;420;p30"/>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0"/>
          <p:cNvGrpSpPr/>
          <p:nvPr/>
        </p:nvGrpSpPr>
        <p:grpSpPr>
          <a:xfrm>
            <a:off x="3382724" y="1753878"/>
            <a:ext cx="387055" cy="336784"/>
            <a:chOff x="3716358" y="1544655"/>
            <a:chExt cx="361971" cy="314958"/>
          </a:xfrm>
        </p:grpSpPr>
        <p:sp>
          <p:nvSpPr>
            <p:cNvPr id="425" name="Google Shape;425;p30"/>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30"/>
            <p:cNvGrpSpPr/>
            <p:nvPr/>
          </p:nvGrpSpPr>
          <p:grpSpPr>
            <a:xfrm>
              <a:off x="3716358" y="1544655"/>
              <a:ext cx="361971" cy="314958"/>
              <a:chOff x="3716358" y="1544655"/>
              <a:chExt cx="361971" cy="314958"/>
            </a:xfrm>
          </p:grpSpPr>
          <p:sp>
            <p:nvSpPr>
              <p:cNvPr id="431" name="Google Shape;431;p30"/>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E5F4-2397-4F95-9AF3-8D936EDD69BA}"/>
              </a:ext>
            </a:extLst>
          </p:cNvPr>
          <p:cNvSpPr>
            <a:spLocks noGrp="1"/>
          </p:cNvSpPr>
          <p:nvPr>
            <p:ph type="title"/>
          </p:nvPr>
        </p:nvSpPr>
        <p:spPr/>
        <p:txBody>
          <a:bodyPr/>
          <a:lstStyle/>
          <a:p>
            <a:r>
              <a:rPr lang="en-US" sz="2400" dirty="0"/>
              <a:t>Key Pivot Charts</a:t>
            </a:r>
          </a:p>
        </p:txBody>
      </p:sp>
      <p:pic>
        <p:nvPicPr>
          <p:cNvPr id="4" name="Picture 3">
            <a:extLst>
              <a:ext uri="{FF2B5EF4-FFF2-40B4-BE49-F238E27FC236}">
                <a16:creationId xmlns:a16="http://schemas.microsoft.com/office/drawing/2014/main" id="{633475BC-17EB-426C-9980-97676502A243}"/>
              </a:ext>
            </a:extLst>
          </p:cNvPr>
          <p:cNvPicPr>
            <a:picLocks noChangeAspect="1"/>
          </p:cNvPicPr>
          <p:nvPr/>
        </p:nvPicPr>
        <p:blipFill>
          <a:blip r:embed="rId2"/>
          <a:stretch>
            <a:fillRect/>
          </a:stretch>
        </p:blipFill>
        <p:spPr>
          <a:xfrm>
            <a:off x="475879" y="1790502"/>
            <a:ext cx="4096096" cy="2810267"/>
          </a:xfrm>
          <a:prstGeom prst="rect">
            <a:avLst/>
          </a:prstGeom>
        </p:spPr>
      </p:pic>
      <p:pic>
        <p:nvPicPr>
          <p:cNvPr id="6" name="Picture 5">
            <a:extLst>
              <a:ext uri="{FF2B5EF4-FFF2-40B4-BE49-F238E27FC236}">
                <a16:creationId xmlns:a16="http://schemas.microsoft.com/office/drawing/2014/main" id="{CD44ED5F-9B2E-405F-B70B-DD1D40E7BF51}"/>
              </a:ext>
            </a:extLst>
          </p:cNvPr>
          <p:cNvPicPr>
            <a:picLocks noChangeAspect="1"/>
          </p:cNvPicPr>
          <p:nvPr/>
        </p:nvPicPr>
        <p:blipFill>
          <a:blip r:embed="rId3"/>
          <a:stretch>
            <a:fillRect/>
          </a:stretch>
        </p:blipFill>
        <p:spPr>
          <a:xfrm>
            <a:off x="4828805" y="1793733"/>
            <a:ext cx="4096096" cy="2810267"/>
          </a:xfrm>
          <a:prstGeom prst="rect">
            <a:avLst/>
          </a:prstGeom>
        </p:spPr>
      </p:pic>
      <p:sp>
        <p:nvSpPr>
          <p:cNvPr id="7" name="TextBox 6">
            <a:extLst>
              <a:ext uri="{FF2B5EF4-FFF2-40B4-BE49-F238E27FC236}">
                <a16:creationId xmlns:a16="http://schemas.microsoft.com/office/drawing/2014/main" id="{48745FD7-CDE5-4485-BB52-1455B1E832F9}"/>
              </a:ext>
            </a:extLst>
          </p:cNvPr>
          <p:cNvSpPr txBox="1"/>
          <p:nvPr/>
        </p:nvSpPr>
        <p:spPr>
          <a:xfrm>
            <a:off x="400050" y="1247775"/>
            <a:ext cx="3962400" cy="307777"/>
          </a:xfrm>
          <a:prstGeom prst="rect">
            <a:avLst/>
          </a:prstGeom>
          <a:noFill/>
        </p:spPr>
        <p:txBody>
          <a:bodyPr wrap="square" rtlCol="0">
            <a:spAutoFit/>
          </a:bodyPr>
          <a:lstStyle/>
          <a:p>
            <a:pPr algn="ctr"/>
            <a:r>
              <a:rPr lang="en-US" dirty="0">
                <a:solidFill>
                  <a:schemeClr val="bg1"/>
                </a:solidFill>
                <a:latin typeface="Montserrat Light" panose="00000400000000000000" pitchFamily="2" charset="0"/>
              </a:rPr>
              <a:t>Categories With Clicks</a:t>
            </a:r>
          </a:p>
        </p:txBody>
      </p:sp>
      <p:sp>
        <p:nvSpPr>
          <p:cNvPr id="8" name="TextBox 7">
            <a:extLst>
              <a:ext uri="{FF2B5EF4-FFF2-40B4-BE49-F238E27FC236}">
                <a16:creationId xmlns:a16="http://schemas.microsoft.com/office/drawing/2014/main" id="{D847F630-027F-4035-B19D-18B0C4B96038}"/>
              </a:ext>
            </a:extLst>
          </p:cNvPr>
          <p:cNvSpPr txBox="1"/>
          <p:nvPr/>
        </p:nvSpPr>
        <p:spPr>
          <a:xfrm>
            <a:off x="4905375" y="1247775"/>
            <a:ext cx="3762375" cy="307777"/>
          </a:xfrm>
          <a:prstGeom prst="rect">
            <a:avLst/>
          </a:prstGeom>
          <a:noFill/>
        </p:spPr>
        <p:txBody>
          <a:bodyPr wrap="square" rtlCol="0">
            <a:spAutoFit/>
          </a:bodyPr>
          <a:lstStyle/>
          <a:p>
            <a:pPr algn="ctr"/>
            <a:r>
              <a:rPr lang="en-US" dirty="0">
                <a:solidFill>
                  <a:schemeClr val="bg1"/>
                </a:solidFill>
                <a:latin typeface="Montserrat Light" panose="00000400000000000000" pitchFamily="2" charset="0"/>
              </a:rPr>
              <a:t>Categories With Payments</a:t>
            </a:r>
          </a:p>
        </p:txBody>
      </p:sp>
    </p:spTree>
    <p:extLst>
      <p:ext uri="{BB962C8B-B14F-4D97-AF65-F5344CB8AC3E}">
        <p14:creationId xmlns:p14="http://schemas.microsoft.com/office/powerpoint/2010/main" val="105317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60E7-4106-4B81-999C-A58448F366A8}"/>
              </a:ext>
            </a:extLst>
          </p:cNvPr>
          <p:cNvSpPr>
            <a:spLocks noGrp="1"/>
          </p:cNvSpPr>
          <p:nvPr>
            <p:ph type="title"/>
          </p:nvPr>
        </p:nvSpPr>
        <p:spPr/>
        <p:txBody>
          <a:bodyPr/>
          <a:lstStyle/>
          <a:p>
            <a:r>
              <a:rPr lang="en-US" dirty="0"/>
              <a:t>Key Findings</a:t>
            </a:r>
          </a:p>
        </p:txBody>
      </p:sp>
      <p:sp>
        <p:nvSpPr>
          <p:cNvPr id="15" name="TextBox 14">
            <a:extLst>
              <a:ext uri="{FF2B5EF4-FFF2-40B4-BE49-F238E27FC236}">
                <a16:creationId xmlns:a16="http://schemas.microsoft.com/office/drawing/2014/main" id="{73862B76-A44D-45E8-9E8B-51B098D0CDF4}"/>
              </a:ext>
            </a:extLst>
          </p:cNvPr>
          <p:cNvSpPr txBox="1"/>
          <p:nvPr/>
        </p:nvSpPr>
        <p:spPr>
          <a:xfrm>
            <a:off x="842481" y="1828800"/>
            <a:ext cx="7438490" cy="2031325"/>
          </a:xfrm>
          <a:prstGeom prst="rect">
            <a:avLst/>
          </a:prstGeom>
          <a:noFill/>
        </p:spPr>
        <p:txBody>
          <a:bodyPr wrap="square" rtlCol="0">
            <a:spAutoFit/>
          </a:bodyPr>
          <a:lstStyle/>
          <a:p>
            <a:pPr marL="444500" indent="-285750">
              <a:buClr>
                <a:schemeClr val="bg1"/>
              </a:buClr>
              <a:buFont typeface="Arial" panose="020B0604020202020204" pitchFamily="34" charset="0"/>
              <a:buChar char="•"/>
            </a:pPr>
            <a:r>
              <a:rPr lang="en-US" sz="1600" dirty="0">
                <a:solidFill>
                  <a:schemeClr val="bg1">
                    <a:lumMod val="95000"/>
                  </a:schemeClr>
                </a:solidFill>
                <a:latin typeface="Montserrat Light" panose="00000400000000000000" pitchFamily="2" charset="0"/>
              </a:rPr>
              <a:t>If we spends more on the campaigns there is more profit.</a:t>
            </a:r>
          </a:p>
          <a:p>
            <a:pPr marL="444500" indent="-285750">
              <a:buClr>
                <a:schemeClr val="bg1"/>
              </a:buClr>
              <a:buFont typeface="Arial" panose="020B0604020202020204" pitchFamily="34" charset="0"/>
              <a:buChar char="•"/>
            </a:pPr>
            <a:endParaRPr lang="en-US" sz="1600" dirty="0">
              <a:solidFill>
                <a:schemeClr val="bg1">
                  <a:lumMod val="95000"/>
                </a:schemeClr>
              </a:solidFill>
              <a:latin typeface="Montserrat Light" panose="00000400000000000000" pitchFamily="2" charset="0"/>
            </a:endParaRPr>
          </a:p>
          <a:p>
            <a:pPr marL="444500" indent="-285750">
              <a:buClr>
                <a:schemeClr val="bg1"/>
              </a:buClr>
              <a:buFont typeface="Arial" panose="020B0604020202020204" pitchFamily="34" charset="0"/>
              <a:buChar char="•"/>
            </a:pPr>
            <a:r>
              <a:rPr lang="en-US" sz="1600" dirty="0">
                <a:solidFill>
                  <a:schemeClr val="bg1">
                    <a:lumMod val="95000"/>
                  </a:schemeClr>
                </a:solidFill>
                <a:latin typeface="Montserrat Light" panose="00000400000000000000" pitchFamily="2" charset="0"/>
              </a:rPr>
              <a:t>High Impressions helps into high profits.</a:t>
            </a:r>
          </a:p>
          <a:p>
            <a:pPr marL="444500" indent="-285750">
              <a:buClr>
                <a:schemeClr val="bg1"/>
              </a:buClr>
              <a:buFont typeface="Arial" panose="020B0604020202020204" pitchFamily="34" charset="0"/>
              <a:buChar char="•"/>
            </a:pPr>
            <a:endParaRPr lang="en-US" sz="1600" dirty="0">
              <a:solidFill>
                <a:schemeClr val="bg1">
                  <a:lumMod val="95000"/>
                </a:schemeClr>
              </a:solidFill>
              <a:latin typeface="Montserrat Light" panose="00000400000000000000" pitchFamily="2" charset="0"/>
            </a:endParaRPr>
          </a:p>
          <a:p>
            <a:pPr marL="444500" indent="-285750">
              <a:buClr>
                <a:schemeClr val="bg1"/>
              </a:buClr>
              <a:buFont typeface="Arial" panose="020B0604020202020204" pitchFamily="34" charset="0"/>
              <a:buChar char="•"/>
            </a:pPr>
            <a:r>
              <a:rPr lang="en-US" sz="1600" dirty="0">
                <a:solidFill>
                  <a:schemeClr val="bg1">
                    <a:lumMod val="95000"/>
                  </a:schemeClr>
                </a:solidFill>
                <a:latin typeface="Montserrat Light" panose="00000400000000000000" pitchFamily="2" charset="0"/>
              </a:rPr>
              <a:t>USA has the highest number of sales.</a:t>
            </a:r>
          </a:p>
          <a:p>
            <a:pPr marL="444500" indent="-285750">
              <a:buClr>
                <a:schemeClr val="bg1"/>
              </a:buClr>
              <a:buFont typeface="Arial" panose="020B0604020202020204" pitchFamily="34" charset="0"/>
              <a:buChar char="•"/>
            </a:pPr>
            <a:endParaRPr lang="en-US" sz="1600" dirty="0">
              <a:solidFill>
                <a:schemeClr val="bg1">
                  <a:lumMod val="95000"/>
                </a:schemeClr>
              </a:solidFill>
              <a:latin typeface="Montserrat Light" panose="00000400000000000000" pitchFamily="2" charset="0"/>
            </a:endParaRPr>
          </a:p>
          <a:p>
            <a:pPr marL="444500" indent="-285750">
              <a:buClr>
                <a:schemeClr val="bg1"/>
              </a:buClr>
              <a:buFont typeface="Arial" panose="020B0604020202020204" pitchFamily="34" charset="0"/>
              <a:buChar char="•"/>
            </a:pPr>
            <a:r>
              <a:rPr lang="en-US" sz="1600" dirty="0">
                <a:solidFill>
                  <a:schemeClr val="bg1">
                    <a:lumMod val="95000"/>
                  </a:schemeClr>
                </a:solidFill>
                <a:latin typeface="Montserrat Light" panose="00000400000000000000" pitchFamily="2" charset="0"/>
              </a:rPr>
              <a:t>Scheduling is the most demanding category.</a:t>
            </a:r>
          </a:p>
          <a:p>
            <a:endParaRPr lang="en-US" dirty="0"/>
          </a:p>
        </p:txBody>
      </p:sp>
    </p:spTree>
    <p:extLst>
      <p:ext uri="{BB962C8B-B14F-4D97-AF65-F5344CB8AC3E}">
        <p14:creationId xmlns:p14="http://schemas.microsoft.com/office/powerpoint/2010/main" val="581879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BE7D-E2AD-428B-8161-66ADB2DDA767}"/>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59D16F7-CB1B-47F7-A64B-8246515AF63C}"/>
              </a:ext>
            </a:extLst>
          </p:cNvPr>
          <p:cNvSpPr>
            <a:spLocks noGrp="1"/>
          </p:cNvSpPr>
          <p:nvPr>
            <p:ph type="body" idx="1"/>
          </p:nvPr>
        </p:nvSpPr>
        <p:spPr/>
        <p:txBody>
          <a:bodyPr/>
          <a:lstStyle/>
          <a:p>
            <a:pPr algn="just"/>
            <a:r>
              <a:rPr lang="en-US" sz="1200" dirty="0" err="1">
                <a:solidFill>
                  <a:srgbClr val="FFFF00"/>
                </a:solidFill>
                <a:latin typeface="Montserrat Light" panose="00000400000000000000" pitchFamily="2" charset="0"/>
              </a:rPr>
              <a:t>EK_Generic_Swimming</a:t>
            </a:r>
            <a:r>
              <a:rPr lang="en-US" sz="1200" dirty="0">
                <a:solidFill>
                  <a:srgbClr val="FFFF00"/>
                </a:solidFill>
                <a:latin typeface="Montserrat Light" panose="00000400000000000000" pitchFamily="2" charset="0"/>
              </a:rPr>
              <a:t> </a:t>
            </a:r>
            <a:r>
              <a:rPr lang="en-US" sz="1200" dirty="0">
                <a:solidFill>
                  <a:schemeClr val="bg1"/>
                </a:solidFill>
                <a:latin typeface="Montserrat Light" panose="00000400000000000000" pitchFamily="2" charset="0"/>
              </a:rPr>
              <a:t>Dominates Performance: Among all the campaigns, "</a:t>
            </a:r>
            <a:r>
              <a:rPr lang="en-US" sz="1200" dirty="0" err="1">
                <a:solidFill>
                  <a:srgbClr val="FFFF00"/>
                </a:solidFill>
                <a:latin typeface="Montserrat Light" panose="00000400000000000000" pitchFamily="2" charset="0"/>
              </a:rPr>
              <a:t>EK_Generic_Swimming</a:t>
            </a:r>
            <a:r>
              <a:rPr lang="en-US" sz="1200" dirty="0">
                <a:solidFill>
                  <a:schemeClr val="bg1"/>
                </a:solidFill>
                <a:latin typeface="Montserrat Light" panose="00000400000000000000" pitchFamily="2" charset="0"/>
              </a:rPr>
              <a:t>" emerged as the top performer with the highest number of clicks, impressions, and overall return on investment. This campaign's success highlights the significance of tailoring ad content to specific products or services to resonate effectively with our target audience.</a:t>
            </a:r>
          </a:p>
          <a:p>
            <a:pPr algn="just"/>
            <a:endParaRPr lang="en-US" sz="1200" dirty="0">
              <a:solidFill>
                <a:schemeClr val="bg1"/>
              </a:solidFill>
              <a:latin typeface="Montserrat Light" panose="00000400000000000000" pitchFamily="2" charset="0"/>
            </a:endParaRPr>
          </a:p>
          <a:p>
            <a:pPr algn="just"/>
            <a:r>
              <a:rPr lang="en-US" sz="1200" dirty="0">
                <a:solidFill>
                  <a:srgbClr val="FFFF00"/>
                </a:solidFill>
                <a:latin typeface="Montserrat Light" panose="00000400000000000000" pitchFamily="2" charset="0"/>
              </a:rPr>
              <a:t>Scheduling</a:t>
            </a:r>
            <a:r>
              <a:rPr lang="en-US" sz="1200" dirty="0">
                <a:latin typeface="Montserrat Light" panose="00000400000000000000" pitchFamily="2" charset="0"/>
              </a:rPr>
              <a:t> Category Drives Success: The </a:t>
            </a:r>
            <a:r>
              <a:rPr lang="en-US" sz="1200" dirty="0">
                <a:solidFill>
                  <a:srgbClr val="FFFF00"/>
                </a:solidFill>
                <a:latin typeface="Montserrat Light" panose="00000400000000000000" pitchFamily="2" charset="0"/>
              </a:rPr>
              <a:t>"Scheduling</a:t>
            </a:r>
            <a:r>
              <a:rPr lang="en-US" sz="1200" dirty="0">
                <a:latin typeface="Montserrat Light" panose="00000400000000000000" pitchFamily="2" charset="0"/>
              </a:rPr>
              <a:t>" category exhibited remarkable performance, boasting the highest spend, clicks, and return. This result emphasizes the importance of strategically aligning our marketing efforts with specific timeframes and events that resonate well with our customers. Fine-tuning our campaigns within this category can further enhance our overall marketing effectiveness.</a:t>
            </a:r>
          </a:p>
          <a:p>
            <a:pPr algn="just"/>
            <a:endParaRPr lang="en-US" sz="1200" dirty="0">
              <a:latin typeface="Montserrat Light" panose="00000400000000000000" pitchFamily="2" charset="0"/>
            </a:endParaRPr>
          </a:p>
          <a:p>
            <a:pPr algn="just"/>
            <a:r>
              <a:rPr lang="en-US" sz="1200" dirty="0">
                <a:latin typeface="Montserrat Light" panose="00000400000000000000" pitchFamily="2" charset="0"/>
              </a:rPr>
              <a:t>Optimization Opportunities: While "</a:t>
            </a:r>
            <a:r>
              <a:rPr lang="en-US" sz="1200" dirty="0" err="1">
                <a:solidFill>
                  <a:srgbClr val="FFFF00"/>
                </a:solidFill>
                <a:latin typeface="Montserrat Light" panose="00000400000000000000" pitchFamily="2" charset="0"/>
              </a:rPr>
              <a:t>EK_Generic_Swimming</a:t>
            </a:r>
            <a:r>
              <a:rPr lang="en-US" sz="1200" dirty="0">
                <a:latin typeface="Montserrat Light" panose="00000400000000000000" pitchFamily="2" charset="0"/>
              </a:rPr>
              <a:t>" and the "</a:t>
            </a:r>
            <a:r>
              <a:rPr lang="en-US" sz="1200" dirty="0">
                <a:solidFill>
                  <a:srgbClr val="FFFF00"/>
                </a:solidFill>
                <a:latin typeface="Montserrat Light" panose="00000400000000000000" pitchFamily="2" charset="0"/>
              </a:rPr>
              <a:t>Scheduling</a:t>
            </a:r>
            <a:r>
              <a:rPr lang="en-US" sz="1200" dirty="0">
                <a:latin typeface="Montserrat Light" panose="00000400000000000000" pitchFamily="2" charset="0"/>
              </a:rPr>
              <a:t>" category have demonstrated excellent performance, other campaigns may benefit from optimization. Analyzing the top-performing campaigns can provide valuable insights for refining and improving the underperforming ones.</a:t>
            </a:r>
          </a:p>
          <a:p>
            <a:endParaRPr lang="en-US" sz="1200" dirty="0"/>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pPr marL="158750" indent="0">
              <a:buNone/>
            </a:pPr>
            <a:endParaRPr lang="en-US" dirty="0"/>
          </a:p>
        </p:txBody>
      </p:sp>
    </p:spTree>
    <p:extLst>
      <p:ext uri="{BB962C8B-B14F-4D97-AF65-F5344CB8AC3E}">
        <p14:creationId xmlns:p14="http://schemas.microsoft.com/office/powerpoint/2010/main" val="876674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F548E52-95C8-4A95-A481-A9195448FA04}"/>
              </a:ext>
            </a:extLst>
          </p:cNvPr>
          <p:cNvSpPr txBox="1"/>
          <p:nvPr/>
        </p:nvSpPr>
        <p:spPr>
          <a:xfrm>
            <a:off x="863029" y="1037690"/>
            <a:ext cx="7417941" cy="3231654"/>
          </a:xfrm>
          <a:prstGeom prst="rect">
            <a:avLst/>
          </a:prstGeom>
          <a:noFill/>
        </p:spPr>
        <p:txBody>
          <a:bodyPr wrap="square" rtlCol="0">
            <a:spAutoFit/>
          </a:bodyPr>
          <a:lstStyle/>
          <a:p>
            <a:pPr marL="342900" indent="-342900" algn="just">
              <a:buClr>
                <a:schemeClr val="bg1">
                  <a:lumMod val="95000"/>
                </a:schemeClr>
              </a:buClr>
              <a:buFont typeface="+mj-lt"/>
              <a:buAutoNum type="arabicPeriod" startAt="4"/>
            </a:pPr>
            <a:r>
              <a:rPr lang="en-US" sz="1200" dirty="0">
                <a:solidFill>
                  <a:schemeClr val="bg1"/>
                </a:solidFill>
                <a:latin typeface="Montserrat Light" panose="00000400000000000000" pitchFamily="2" charset="0"/>
              </a:rPr>
              <a:t>Maximizing Returns: To achieve greater returns on investment, a balanced approach is essential. Allocating resources to well-performing campaigns like "</a:t>
            </a:r>
            <a:r>
              <a:rPr lang="en-US" sz="1200" dirty="0" err="1">
                <a:solidFill>
                  <a:srgbClr val="FFFF00"/>
                </a:solidFill>
                <a:latin typeface="Montserrat Light" panose="00000400000000000000" pitchFamily="2" charset="0"/>
              </a:rPr>
              <a:t>EK_Generic_Swimming</a:t>
            </a:r>
            <a:r>
              <a:rPr lang="en-US" sz="1200" dirty="0">
                <a:solidFill>
                  <a:schemeClr val="bg1"/>
                </a:solidFill>
                <a:latin typeface="Montserrat Light" panose="00000400000000000000" pitchFamily="2" charset="0"/>
              </a:rPr>
              <a:t>" and the "</a:t>
            </a:r>
            <a:r>
              <a:rPr lang="en-US" sz="1200" dirty="0">
                <a:solidFill>
                  <a:srgbClr val="FFFF00"/>
                </a:solidFill>
                <a:latin typeface="Montserrat Light" panose="00000400000000000000" pitchFamily="2" charset="0"/>
              </a:rPr>
              <a:t>Scheduling</a:t>
            </a:r>
            <a:r>
              <a:rPr lang="en-US" sz="1200" dirty="0">
                <a:solidFill>
                  <a:schemeClr val="bg1"/>
                </a:solidFill>
                <a:latin typeface="Montserrat Light" panose="00000400000000000000" pitchFamily="2" charset="0"/>
              </a:rPr>
              <a:t>" category, while concurrently optimizing lower-performing campaigns, can yield improved overall results.</a:t>
            </a:r>
          </a:p>
          <a:p>
            <a:pPr marL="342900" indent="-342900" algn="just">
              <a:buClr>
                <a:schemeClr val="bg1">
                  <a:lumMod val="95000"/>
                </a:schemeClr>
              </a:buClr>
              <a:buFont typeface="+mj-lt"/>
              <a:buAutoNum type="arabicPeriod" startAt="4"/>
            </a:pPr>
            <a:endParaRPr lang="en-US" sz="1200" dirty="0">
              <a:solidFill>
                <a:schemeClr val="bg1"/>
              </a:solidFill>
              <a:latin typeface="Montserrat Light" panose="00000400000000000000" pitchFamily="2" charset="0"/>
            </a:endParaRPr>
          </a:p>
          <a:p>
            <a:pPr marL="342900" indent="-342900" algn="just">
              <a:buClr>
                <a:schemeClr val="bg1">
                  <a:lumMod val="95000"/>
                </a:schemeClr>
              </a:buClr>
              <a:buFont typeface="+mj-lt"/>
              <a:buAutoNum type="arabicPeriod" startAt="4"/>
            </a:pPr>
            <a:r>
              <a:rPr lang="en-US" sz="1200" dirty="0">
                <a:solidFill>
                  <a:schemeClr val="bg1"/>
                </a:solidFill>
                <a:latin typeface="Montserrat Light" panose="00000400000000000000" pitchFamily="2" charset="0"/>
              </a:rPr>
              <a:t>Data-Driven Decision Making: This analysis underscores the importance of data-driven decision-making in our marketing endeavors. By continuously monitoring and analyzing campaign performance, we can make informed choices, adapt strategies, and capitalize on opportunities as they arise.</a:t>
            </a:r>
          </a:p>
          <a:p>
            <a:pPr marL="342900" indent="-342900" algn="just">
              <a:buClr>
                <a:schemeClr val="bg1">
                  <a:lumMod val="95000"/>
                </a:schemeClr>
              </a:buClr>
              <a:buFont typeface="+mj-lt"/>
              <a:buAutoNum type="arabicPeriod" startAt="4"/>
            </a:pPr>
            <a:endParaRPr lang="en-US" sz="1200" dirty="0">
              <a:solidFill>
                <a:schemeClr val="bg1"/>
              </a:solidFill>
              <a:latin typeface="Montserrat Light" panose="00000400000000000000" pitchFamily="2" charset="0"/>
            </a:endParaRPr>
          </a:p>
          <a:p>
            <a:pPr marL="342900" indent="-342900" algn="just">
              <a:buClr>
                <a:schemeClr val="bg1">
                  <a:lumMod val="95000"/>
                </a:schemeClr>
              </a:buClr>
              <a:buFont typeface="+mj-lt"/>
              <a:buAutoNum type="arabicPeriod" startAt="4"/>
            </a:pPr>
            <a:r>
              <a:rPr lang="en-US" sz="1200" dirty="0">
                <a:solidFill>
                  <a:schemeClr val="bg1"/>
                </a:solidFill>
                <a:latin typeface="Montserrat Light" panose="00000400000000000000" pitchFamily="2" charset="0"/>
              </a:rPr>
              <a:t>If we talk about the comparison between both the data, we can say that the Google ads analysis data is more preferable in terms of analysis because it has all the feature columns which are necessary for the analysis such as Clicks, Impressions, Spends and the returns.</a:t>
            </a:r>
          </a:p>
          <a:p>
            <a:pPr marL="342900" indent="-342900" algn="just">
              <a:buClr>
                <a:schemeClr val="bg1">
                  <a:lumMod val="95000"/>
                </a:schemeClr>
              </a:buClr>
              <a:buFont typeface="+mj-lt"/>
              <a:buAutoNum type="arabicPeriod" startAt="4"/>
            </a:pPr>
            <a:endParaRPr lang="en-US" sz="1200" dirty="0">
              <a:solidFill>
                <a:schemeClr val="bg1"/>
              </a:solidFill>
              <a:latin typeface="Montserrat Light" panose="00000400000000000000" pitchFamily="2" charset="0"/>
            </a:endParaRPr>
          </a:p>
          <a:p>
            <a:pPr marL="342900" indent="-342900" algn="just">
              <a:buClr>
                <a:schemeClr val="bg1">
                  <a:lumMod val="95000"/>
                </a:schemeClr>
              </a:buClr>
              <a:buFont typeface="+mj-lt"/>
              <a:buAutoNum type="arabicPeriod" startAt="4"/>
            </a:pPr>
            <a:r>
              <a:rPr lang="en-US" sz="1200" dirty="0">
                <a:solidFill>
                  <a:schemeClr val="bg1"/>
                </a:solidFill>
                <a:latin typeface="Montserrat Light" panose="00000400000000000000" pitchFamily="2" charset="0"/>
              </a:rPr>
              <a:t>But if we haven’t the Impression column and validated dates then we prefer the listing store analysis it gives us the sorted data with each categories. So, it will helpful for us to analyze it individually.</a:t>
            </a:r>
            <a:endParaRPr lang="en-US" dirty="0">
              <a:solidFill>
                <a:schemeClr val="bg1"/>
              </a:solidFill>
              <a:latin typeface="Montserrat Light" panose="00000400000000000000" pitchFamily="2" charset="0"/>
            </a:endParaRPr>
          </a:p>
        </p:txBody>
      </p:sp>
    </p:spTree>
    <p:extLst>
      <p:ext uri="{BB962C8B-B14F-4D97-AF65-F5344CB8AC3E}">
        <p14:creationId xmlns:p14="http://schemas.microsoft.com/office/powerpoint/2010/main" val="1583285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0FC5-E557-461C-9271-23FB2BAF2F8B}"/>
              </a:ext>
            </a:extLst>
          </p:cNvPr>
          <p:cNvSpPr>
            <a:spLocks noGrp="1"/>
          </p:cNvSpPr>
          <p:nvPr>
            <p:ph type="title"/>
          </p:nvPr>
        </p:nvSpPr>
        <p:spPr/>
        <p:txBody>
          <a:bodyPr/>
          <a:lstStyle/>
          <a:p>
            <a:r>
              <a:rPr lang="en-US" dirty="0"/>
              <a:t>Recommendations</a:t>
            </a:r>
          </a:p>
        </p:txBody>
      </p:sp>
      <p:sp>
        <p:nvSpPr>
          <p:cNvPr id="7" name="TextBox 6">
            <a:extLst>
              <a:ext uri="{FF2B5EF4-FFF2-40B4-BE49-F238E27FC236}">
                <a16:creationId xmlns:a16="http://schemas.microsoft.com/office/drawing/2014/main" id="{26DD4B86-A2B5-44E1-A58B-387542141606}"/>
              </a:ext>
            </a:extLst>
          </p:cNvPr>
          <p:cNvSpPr txBox="1"/>
          <p:nvPr/>
        </p:nvSpPr>
        <p:spPr>
          <a:xfrm>
            <a:off x="3226084" y="1594000"/>
            <a:ext cx="5548045" cy="3077766"/>
          </a:xfrm>
          <a:prstGeom prst="rect">
            <a:avLst/>
          </a:prstGeom>
          <a:noFill/>
        </p:spPr>
        <p:txBody>
          <a:bodyPr wrap="square" rtlCol="0">
            <a:spAutoFit/>
          </a:bodyPr>
          <a:lstStyle/>
          <a:p>
            <a:pPr marL="330200" indent="-171450">
              <a:buClr>
                <a:schemeClr val="bg1"/>
              </a:buClr>
              <a:buFont typeface="Arial" panose="020B0604020202020204" pitchFamily="34" charset="0"/>
              <a:buChar char="•"/>
            </a:pPr>
            <a:r>
              <a:rPr lang="en-US" sz="1800" dirty="0">
                <a:solidFill>
                  <a:schemeClr val="bg1"/>
                </a:solidFill>
                <a:latin typeface="Montserrat Light" panose="00000400000000000000" pitchFamily="2" charset="0"/>
              </a:rPr>
              <a:t>We have to spend more on some campaign to get high profit.</a:t>
            </a:r>
          </a:p>
          <a:p>
            <a:pPr marL="158750">
              <a:buClr>
                <a:schemeClr val="bg1"/>
              </a:buClr>
            </a:pPr>
            <a:endParaRPr lang="en-US" sz="1800" dirty="0">
              <a:solidFill>
                <a:schemeClr val="bg1"/>
              </a:solidFill>
              <a:latin typeface="Montserrat Light" panose="00000400000000000000" pitchFamily="2" charset="0"/>
            </a:endParaRPr>
          </a:p>
          <a:p>
            <a:pPr marL="330200" indent="-171450">
              <a:buClr>
                <a:schemeClr val="bg1"/>
              </a:buClr>
              <a:buFont typeface="Arial" panose="020B0604020202020204" pitchFamily="34" charset="0"/>
              <a:buChar char="•"/>
            </a:pPr>
            <a:r>
              <a:rPr lang="en-US" sz="1800" dirty="0">
                <a:solidFill>
                  <a:schemeClr val="bg1"/>
                </a:solidFill>
                <a:latin typeface="Montserrat Light" panose="00000400000000000000" pitchFamily="2" charset="0"/>
              </a:rPr>
              <a:t>We have to do a good SEO for the keywords.</a:t>
            </a:r>
          </a:p>
          <a:p>
            <a:pPr marL="158750">
              <a:buClr>
                <a:schemeClr val="bg1"/>
              </a:buClr>
            </a:pPr>
            <a:endParaRPr lang="en-US" sz="1800" dirty="0">
              <a:solidFill>
                <a:schemeClr val="bg1"/>
              </a:solidFill>
              <a:latin typeface="Montserrat Light" panose="00000400000000000000" pitchFamily="2" charset="0"/>
            </a:endParaRPr>
          </a:p>
          <a:p>
            <a:pPr marL="330200" indent="-171450">
              <a:buClr>
                <a:schemeClr val="bg1"/>
              </a:buClr>
              <a:buFont typeface="Arial" panose="020B0604020202020204" pitchFamily="34" charset="0"/>
              <a:buChar char="•"/>
            </a:pPr>
            <a:r>
              <a:rPr lang="en-US" sz="1800" dirty="0">
                <a:solidFill>
                  <a:schemeClr val="bg1"/>
                </a:solidFill>
                <a:latin typeface="Montserrat Light" panose="00000400000000000000" pitchFamily="2" charset="0"/>
              </a:rPr>
              <a:t>Enhance the categories where we achieve more.</a:t>
            </a:r>
          </a:p>
          <a:p>
            <a:pPr marL="330200" indent="-171450">
              <a:buClr>
                <a:schemeClr val="bg1"/>
              </a:buClr>
              <a:buFont typeface="Arial" panose="020B0604020202020204" pitchFamily="34" charset="0"/>
              <a:buChar char="•"/>
            </a:pPr>
            <a:endParaRPr lang="en-US" sz="1800" dirty="0">
              <a:solidFill>
                <a:schemeClr val="bg1"/>
              </a:solidFill>
              <a:latin typeface="Montserrat Light" panose="00000400000000000000" pitchFamily="2" charset="0"/>
            </a:endParaRPr>
          </a:p>
          <a:p>
            <a:pPr marL="330200" indent="-171450">
              <a:buClr>
                <a:schemeClr val="bg1"/>
              </a:buClr>
              <a:buFont typeface="Arial" panose="020B0604020202020204" pitchFamily="34" charset="0"/>
              <a:buChar char="•"/>
            </a:pPr>
            <a:r>
              <a:rPr lang="en-US" sz="1800" dirty="0">
                <a:solidFill>
                  <a:schemeClr val="bg1"/>
                </a:solidFill>
                <a:latin typeface="Montserrat Light" panose="00000400000000000000" pitchFamily="2" charset="0"/>
              </a:rPr>
              <a:t>Where we experience loss, analyze it and shift it with the profitable one.</a:t>
            </a:r>
          </a:p>
          <a:p>
            <a:endParaRPr lang="en-US" dirty="0"/>
          </a:p>
        </p:txBody>
      </p:sp>
    </p:spTree>
    <p:extLst>
      <p:ext uri="{BB962C8B-B14F-4D97-AF65-F5344CB8AC3E}">
        <p14:creationId xmlns:p14="http://schemas.microsoft.com/office/powerpoint/2010/main" val="306117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03CB-E3E0-4378-B5AF-D15CEB5B3BAA}"/>
              </a:ext>
            </a:extLst>
          </p:cNvPr>
          <p:cNvSpPr>
            <a:spLocks noGrp="1"/>
          </p:cNvSpPr>
          <p:nvPr>
            <p:ph type="ctrTitle"/>
          </p:nvPr>
        </p:nvSpPr>
        <p:spPr>
          <a:xfrm>
            <a:off x="1246274" y="768325"/>
            <a:ext cx="6327600" cy="1324500"/>
          </a:xfrm>
        </p:spPr>
        <p:txBody>
          <a:bodyPr/>
          <a:lstStyle/>
          <a:p>
            <a:r>
              <a:rPr lang="en-US" dirty="0"/>
              <a:t>Thank you</a:t>
            </a:r>
          </a:p>
        </p:txBody>
      </p:sp>
      <p:sp>
        <p:nvSpPr>
          <p:cNvPr id="4" name="TextBox 3">
            <a:extLst>
              <a:ext uri="{FF2B5EF4-FFF2-40B4-BE49-F238E27FC236}">
                <a16:creationId xmlns:a16="http://schemas.microsoft.com/office/drawing/2014/main" id="{6D3753D3-8315-480E-8EBC-C94B0A70ECF2}"/>
              </a:ext>
            </a:extLst>
          </p:cNvPr>
          <p:cNvSpPr txBox="1"/>
          <p:nvPr/>
        </p:nvSpPr>
        <p:spPr>
          <a:xfrm>
            <a:off x="1837736" y="2269625"/>
            <a:ext cx="5468527" cy="954107"/>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“If you torture the data long enough, it will confess to anything”</a:t>
            </a:r>
          </a:p>
        </p:txBody>
      </p:sp>
      <p:sp>
        <p:nvSpPr>
          <p:cNvPr id="5" name="TextBox 4">
            <a:extLst>
              <a:ext uri="{FF2B5EF4-FFF2-40B4-BE49-F238E27FC236}">
                <a16:creationId xmlns:a16="http://schemas.microsoft.com/office/drawing/2014/main" id="{3D1BA76F-C37D-465F-8F85-ECA465C5637C}"/>
              </a:ext>
            </a:extLst>
          </p:cNvPr>
          <p:cNvSpPr txBox="1"/>
          <p:nvPr/>
        </p:nvSpPr>
        <p:spPr>
          <a:xfrm>
            <a:off x="3438525" y="3400532"/>
            <a:ext cx="2724150"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Ronald H. Coase</a:t>
            </a:r>
          </a:p>
        </p:txBody>
      </p:sp>
    </p:spTree>
    <p:extLst>
      <p:ext uri="{BB962C8B-B14F-4D97-AF65-F5344CB8AC3E}">
        <p14:creationId xmlns:p14="http://schemas.microsoft.com/office/powerpoint/2010/main" val="424942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447" name="Google Shape;447;p32"/>
          <p:cNvSpPr txBox="1">
            <a:spLocks noGrp="1"/>
          </p:cNvSpPr>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sp>
        <p:nvSpPr>
          <p:cNvPr id="448" name="Google Shape;448;p32"/>
          <p:cNvSpPr txBox="1">
            <a:spLocks noGrp="1"/>
          </p:cNvSpPr>
          <p:nvPr>
            <p:ph type="subTitle" idx="1"/>
          </p:nvPr>
        </p:nvSpPr>
        <p:spPr>
          <a:xfrm>
            <a:off x="2894049" y="3998975"/>
            <a:ext cx="5624624" cy="6096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pPr>
            <a:r>
              <a:rPr lang="en-US" sz="1400" dirty="0">
                <a:solidFill>
                  <a:schemeClr val="bg1">
                    <a:lumMod val="95000"/>
                  </a:schemeClr>
                </a:solidFill>
              </a:rPr>
              <a:t>Welcome to our marketing strategy analysis comparing the effectiveness of Google Ads and Listing Site campaigns.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3"/>
          <p:cNvSpPr txBox="1">
            <a:spLocks noGrp="1"/>
          </p:cNvSpPr>
          <p:nvPr>
            <p:ph type="title"/>
          </p:nvPr>
        </p:nvSpPr>
        <p:spPr>
          <a:xfrm>
            <a:off x="2317898" y="539500"/>
            <a:ext cx="6112827" cy="136372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b="0" i="0" dirty="0">
                <a:solidFill>
                  <a:schemeClr val="bg1">
                    <a:lumMod val="85000"/>
                  </a:schemeClr>
                </a:solidFill>
                <a:effectLst/>
                <a:latin typeface="Montserrat Light" panose="00000400000000000000" pitchFamily="2" charset="0"/>
              </a:rPr>
              <a:t>In this analysis, we explore the data-driven insights obtained from both Google Ads and Listing Site campaigns. By evaluating key metrics such as impressions, clicks, click-through rates (CTR), conversions, and cost per conversion, we aim to understand the strengths and weaknesses of each strategy.</a:t>
            </a:r>
            <a:endParaRPr sz="1400" dirty="0">
              <a:solidFill>
                <a:schemeClr val="bg1">
                  <a:lumMod val="85000"/>
                </a:schemeClr>
              </a:solidFill>
              <a:latin typeface="Montserrat Light" panose="00000400000000000000" pitchFamily="2" charset="0"/>
            </a:endParaRPr>
          </a:p>
        </p:txBody>
      </p:sp>
      <p:pic>
        <p:nvPicPr>
          <p:cNvPr id="2" name="Picture 1">
            <a:extLst>
              <a:ext uri="{FF2B5EF4-FFF2-40B4-BE49-F238E27FC236}">
                <a16:creationId xmlns:a16="http://schemas.microsoft.com/office/drawing/2014/main" id="{3974C258-B83A-4112-BBF3-E3357D8CD1A1}"/>
              </a:ext>
            </a:extLst>
          </p:cNvPr>
          <p:cNvPicPr>
            <a:picLocks noChangeAspect="1"/>
          </p:cNvPicPr>
          <p:nvPr/>
        </p:nvPicPr>
        <p:blipFill>
          <a:blip r:embed="rId3"/>
          <a:stretch>
            <a:fillRect/>
          </a:stretch>
        </p:blipFill>
        <p:spPr>
          <a:xfrm>
            <a:off x="1817512" y="686157"/>
            <a:ext cx="384081" cy="347502"/>
          </a:xfrm>
          <a:prstGeom prst="rect">
            <a:avLst/>
          </a:prstGeom>
          <a:noFill/>
        </p:spPr>
      </p:pic>
      <p:sp>
        <p:nvSpPr>
          <p:cNvPr id="11" name="TextBox 10">
            <a:extLst>
              <a:ext uri="{FF2B5EF4-FFF2-40B4-BE49-F238E27FC236}">
                <a16:creationId xmlns:a16="http://schemas.microsoft.com/office/drawing/2014/main" id="{393164F2-712C-4C41-803C-F17C08357D69}"/>
              </a:ext>
            </a:extLst>
          </p:cNvPr>
          <p:cNvSpPr txBox="1"/>
          <p:nvPr/>
        </p:nvSpPr>
        <p:spPr>
          <a:xfrm>
            <a:off x="3338623" y="2147777"/>
            <a:ext cx="5390707" cy="2246769"/>
          </a:xfrm>
          <a:prstGeom prst="rect">
            <a:avLst/>
          </a:prstGeom>
          <a:noFill/>
        </p:spPr>
        <p:txBody>
          <a:bodyPr wrap="square" rtlCol="0">
            <a:spAutoFit/>
          </a:bodyPr>
          <a:lstStyle/>
          <a:p>
            <a:pPr algn="just"/>
            <a:r>
              <a:rPr lang="en-US" dirty="0">
                <a:solidFill>
                  <a:schemeClr val="bg1">
                    <a:lumMod val="85000"/>
                  </a:schemeClr>
                </a:solidFill>
                <a:latin typeface="Montserrat Light" panose="00000400000000000000" pitchFamily="2" charset="0"/>
              </a:rPr>
              <a:t>The goal of this analysis is to equip our marketing team with valuable information that will help us optimize our marketing mix, enhance customer engagement, and ultimately drive higher returns on investment. Join us as we uncover the essential findings and recommendations that will shape the future of our marketing efforts.</a:t>
            </a:r>
          </a:p>
          <a:p>
            <a:pPr algn="just"/>
            <a:endParaRPr lang="en-US" dirty="0">
              <a:solidFill>
                <a:schemeClr val="bg1">
                  <a:lumMod val="85000"/>
                </a:schemeClr>
              </a:solidFill>
              <a:latin typeface="Montserrat Light" panose="00000400000000000000" pitchFamily="2" charset="0"/>
            </a:endParaRPr>
          </a:p>
          <a:p>
            <a:pPr algn="just"/>
            <a:r>
              <a:rPr lang="en-US" dirty="0">
                <a:solidFill>
                  <a:schemeClr val="bg1">
                    <a:lumMod val="85000"/>
                  </a:schemeClr>
                </a:solidFill>
                <a:latin typeface="Montserrat Light" panose="00000400000000000000" pitchFamily="2" charset="0"/>
              </a:rPr>
              <a:t>Let's embark on this journey to unlock the potential of these two marketing strategies and make more strategic decisions moving forward.</a:t>
            </a:r>
          </a:p>
        </p:txBody>
      </p:sp>
      <p:pic>
        <p:nvPicPr>
          <p:cNvPr id="12" name="Picture 11">
            <a:extLst>
              <a:ext uri="{FF2B5EF4-FFF2-40B4-BE49-F238E27FC236}">
                <a16:creationId xmlns:a16="http://schemas.microsoft.com/office/drawing/2014/main" id="{68BF215E-4B3D-4EE1-8B70-BE2668895B2B}"/>
              </a:ext>
            </a:extLst>
          </p:cNvPr>
          <p:cNvPicPr>
            <a:picLocks noChangeAspect="1"/>
          </p:cNvPicPr>
          <p:nvPr/>
        </p:nvPicPr>
        <p:blipFill>
          <a:blip r:embed="rId4"/>
          <a:stretch>
            <a:fillRect/>
          </a:stretch>
        </p:blipFill>
        <p:spPr>
          <a:xfrm>
            <a:off x="2849524" y="2236828"/>
            <a:ext cx="353599" cy="268247"/>
          </a:xfrm>
          <a:prstGeom prst="rect">
            <a:avLst/>
          </a:prstGeom>
        </p:spPr>
      </p:pic>
      <p:pic>
        <p:nvPicPr>
          <p:cNvPr id="13" name="Picture 12">
            <a:extLst>
              <a:ext uri="{FF2B5EF4-FFF2-40B4-BE49-F238E27FC236}">
                <a16:creationId xmlns:a16="http://schemas.microsoft.com/office/drawing/2014/main" id="{9C8D18E6-6019-468F-A757-C89F5F5A592B}"/>
              </a:ext>
            </a:extLst>
          </p:cNvPr>
          <p:cNvPicPr>
            <a:picLocks noChangeAspect="1"/>
          </p:cNvPicPr>
          <p:nvPr/>
        </p:nvPicPr>
        <p:blipFill>
          <a:blip r:embed="rId4"/>
          <a:stretch>
            <a:fillRect/>
          </a:stretch>
        </p:blipFill>
        <p:spPr>
          <a:xfrm>
            <a:off x="2849524" y="3742323"/>
            <a:ext cx="353599" cy="2682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1638-0064-49E4-B0F7-A79889166D18}"/>
              </a:ext>
            </a:extLst>
          </p:cNvPr>
          <p:cNvSpPr>
            <a:spLocks noGrp="1"/>
          </p:cNvSpPr>
          <p:nvPr>
            <p:ph type="title"/>
          </p:nvPr>
        </p:nvSpPr>
        <p:spPr/>
        <p:txBody>
          <a:bodyPr/>
          <a:lstStyle/>
          <a:p>
            <a:r>
              <a:rPr lang="en-US" dirty="0"/>
              <a:t>Presentation</a:t>
            </a:r>
          </a:p>
        </p:txBody>
      </p:sp>
      <p:sp>
        <p:nvSpPr>
          <p:cNvPr id="3" name="Title 2">
            <a:extLst>
              <a:ext uri="{FF2B5EF4-FFF2-40B4-BE49-F238E27FC236}">
                <a16:creationId xmlns:a16="http://schemas.microsoft.com/office/drawing/2014/main" id="{8CA8BC0B-C8E3-4F98-900C-308627A67DB2}"/>
              </a:ext>
            </a:extLst>
          </p:cNvPr>
          <p:cNvSpPr>
            <a:spLocks noGrp="1"/>
          </p:cNvSpPr>
          <p:nvPr>
            <p:ph type="title" idx="2"/>
          </p:nvPr>
        </p:nvSpPr>
        <p:spPr/>
        <p:txBody>
          <a:bodyPr/>
          <a:lstStyle/>
          <a:p>
            <a:r>
              <a:rPr lang="en-US" dirty="0"/>
              <a:t>02</a:t>
            </a:r>
          </a:p>
        </p:txBody>
      </p:sp>
      <p:sp>
        <p:nvSpPr>
          <p:cNvPr id="5" name="TextBox 4">
            <a:extLst>
              <a:ext uri="{FF2B5EF4-FFF2-40B4-BE49-F238E27FC236}">
                <a16:creationId xmlns:a16="http://schemas.microsoft.com/office/drawing/2014/main" id="{A30D03EC-763B-4C48-8368-1347045DBFB5}"/>
              </a:ext>
            </a:extLst>
          </p:cNvPr>
          <p:cNvSpPr txBox="1"/>
          <p:nvPr/>
        </p:nvSpPr>
        <p:spPr>
          <a:xfrm>
            <a:off x="4018138" y="4082902"/>
            <a:ext cx="4412512" cy="523220"/>
          </a:xfrm>
          <a:prstGeom prst="rect">
            <a:avLst/>
          </a:prstGeom>
          <a:noFill/>
        </p:spPr>
        <p:txBody>
          <a:bodyPr wrap="square" rtlCol="0">
            <a:spAutoFit/>
          </a:bodyPr>
          <a:lstStyle/>
          <a:p>
            <a:pPr algn="r"/>
            <a:r>
              <a:rPr lang="en-US" dirty="0">
                <a:solidFill>
                  <a:schemeClr val="bg1">
                    <a:lumMod val="95000"/>
                  </a:schemeClr>
                </a:solidFill>
                <a:latin typeface="Montserrat Light" panose="00000400000000000000" pitchFamily="2" charset="0"/>
              </a:rPr>
              <a:t>Here, we present our data, explain its features and understand what we conclude with it.</a:t>
            </a:r>
          </a:p>
        </p:txBody>
      </p:sp>
    </p:spTree>
    <p:extLst>
      <p:ext uri="{BB962C8B-B14F-4D97-AF65-F5344CB8AC3E}">
        <p14:creationId xmlns:p14="http://schemas.microsoft.com/office/powerpoint/2010/main" val="396058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8315-1369-4B9F-BEE0-40AA27C35955}"/>
              </a:ext>
            </a:extLst>
          </p:cNvPr>
          <p:cNvSpPr>
            <a:spLocks noGrp="1"/>
          </p:cNvSpPr>
          <p:nvPr>
            <p:ph type="title"/>
          </p:nvPr>
        </p:nvSpPr>
        <p:spPr>
          <a:xfrm>
            <a:off x="643270" y="358746"/>
            <a:ext cx="7857460" cy="757672"/>
          </a:xfrm>
        </p:spPr>
        <p:txBody>
          <a:bodyPr/>
          <a:lstStyle/>
          <a:p>
            <a:r>
              <a:rPr lang="en-US" sz="3200" dirty="0">
                <a:solidFill>
                  <a:schemeClr val="bg1"/>
                </a:solidFill>
              </a:rPr>
              <a:t>Dataset to be analyzed</a:t>
            </a:r>
          </a:p>
        </p:txBody>
      </p:sp>
      <p:sp>
        <p:nvSpPr>
          <p:cNvPr id="3" name="TextBox 2">
            <a:extLst>
              <a:ext uri="{FF2B5EF4-FFF2-40B4-BE49-F238E27FC236}">
                <a16:creationId xmlns:a16="http://schemas.microsoft.com/office/drawing/2014/main" id="{9A3C1931-94EC-48AC-B733-8C7B2F9C80D2}"/>
              </a:ext>
            </a:extLst>
          </p:cNvPr>
          <p:cNvSpPr txBox="1"/>
          <p:nvPr/>
        </p:nvSpPr>
        <p:spPr>
          <a:xfrm>
            <a:off x="425302" y="1373564"/>
            <a:ext cx="2902689" cy="400110"/>
          </a:xfrm>
          <a:prstGeom prst="rect">
            <a:avLst/>
          </a:prstGeom>
          <a:noFill/>
        </p:spPr>
        <p:txBody>
          <a:bodyPr wrap="square" rtlCol="0">
            <a:spAutoFit/>
          </a:bodyPr>
          <a:lstStyle/>
          <a:p>
            <a:pPr algn="ctr"/>
            <a:r>
              <a:rPr lang="en-US" sz="2000" b="1" dirty="0">
                <a:solidFill>
                  <a:schemeClr val="bg1">
                    <a:lumMod val="95000"/>
                  </a:schemeClr>
                </a:solidFill>
                <a:latin typeface="Söhne"/>
              </a:rPr>
              <a:t>Google ads analysis data</a:t>
            </a:r>
          </a:p>
        </p:txBody>
      </p:sp>
      <p:sp>
        <p:nvSpPr>
          <p:cNvPr id="4" name="TextBox 3">
            <a:extLst>
              <a:ext uri="{FF2B5EF4-FFF2-40B4-BE49-F238E27FC236}">
                <a16:creationId xmlns:a16="http://schemas.microsoft.com/office/drawing/2014/main" id="{F16BA5F6-626D-471E-99AC-53ABD473BF30}"/>
              </a:ext>
            </a:extLst>
          </p:cNvPr>
          <p:cNvSpPr txBox="1"/>
          <p:nvPr/>
        </p:nvSpPr>
        <p:spPr>
          <a:xfrm>
            <a:off x="5512982" y="1341666"/>
            <a:ext cx="3205716" cy="400110"/>
          </a:xfrm>
          <a:prstGeom prst="rect">
            <a:avLst/>
          </a:prstGeom>
          <a:noFill/>
        </p:spPr>
        <p:txBody>
          <a:bodyPr wrap="square" rtlCol="0">
            <a:spAutoFit/>
          </a:bodyPr>
          <a:lstStyle/>
          <a:p>
            <a:pPr algn="ctr"/>
            <a:r>
              <a:rPr lang="en-US" sz="2000" b="1" dirty="0">
                <a:solidFill>
                  <a:schemeClr val="bg1">
                    <a:lumMod val="95000"/>
                  </a:schemeClr>
                </a:solidFill>
                <a:latin typeface="Söhne"/>
              </a:rPr>
              <a:t>Listing site analysis data</a:t>
            </a:r>
          </a:p>
        </p:txBody>
      </p:sp>
      <p:pic>
        <p:nvPicPr>
          <p:cNvPr id="6" name="Picture 5">
            <a:extLst>
              <a:ext uri="{FF2B5EF4-FFF2-40B4-BE49-F238E27FC236}">
                <a16:creationId xmlns:a16="http://schemas.microsoft.com/office/drawing/2014/main" id="{B086EA48-D008-421C-9AA0-A0A324E563C9}"/>
              </a:ext>
            </a:extLst>
          </p:cNvPr>
          <p:cNvPicPr>
            <a:picLocks noChangeAspect="1"/>
          </p:cNvPicPr>
          <p:nvPr/>
        </p:nvPicPr>
        <p:blipFill>
          <a:blip r:embed="rId2"/>
          <a:stretch>
            <a:fillRect/>
          </a:stretch>
        </p:blipFill>
        <p:spPr>
          <a:xfrm>
            <a:off x="159490" y="2114695"/>
            <a:ext cx="4284921" cy="2393509"/>
          </a:xfrm>
          <a:prstGeom prst="rect">
            <a:avLst/>
          </a:prstGeom>
        </p:spPr>
      </p:pic>
      <p:pic>
        <p:nvPicPr>
          <p:cNvPr id="8" name="Picture 7">
            <a:extLst>
              <a:ext uri="{FF2B5EF4-FFF2-40B4-BE49-F238E27FC236}">
                <a16:creationId xmlns:a16="http://schemas.microsoft.com/office/drawing/2014/main" id="{C25A86FD-3080-462A-BFAF-0CA024A4EEF1}"/>
              </a:ext>
            </a:extLst>
          </p:cNvPr>
          <p:cNvPicPr>
            <a:picLocks noChangeAspect="1"/>
          </p:cNvPicPr>
          <p:nvPr/>
        </p:nvPicPr>
        <p:blipFill>
          <a:blip r:embed="rId3"/>
          <a:stretch>
            <a:fillRect/>
          </a:stretch>
        </p:blipFill>
        <p:spPr>
          <a:xfrm>
            <a:off x="4699591" y="2114695"/>
            <a:ext cx="4284921" cy="2393508"/>
          </a:xfrm>
          <a:prstGeom prst="rect">
            <a:avLst/>
          </a:prstGeom>
        </p:spPr>
      </p:pic>
    </p:spTree>
    <p:extLst>
      <p:ext uri="{BB962C8B-B14F-4D97-AF65-F5344CB8AC3E}">
        <p14:creationId xmlns:p14="http://schemas.microsoft.com/office/powerpoint/2010/main" val="120717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29A2-FE8C-45C6-ACF0-CFA5247B7A86}"/>
              </a:ext>
            </a:extLst>
          </p:cNvPr>
          <p:cNvSpPr>
            <a:spLocks noGrp="1"/>
          </p:cNvSpPr>
          <p:nvPr>
            <p:ph type="title"/>
          </p:nvPr>
        </p:nvSpPr>
        <p:spPr/>
        <p:txBody>
          <a:bodyPr/>
          <a:lstStyle/>
          <a:p>
            <a:pPr algn="ctr"/>
            <a:r>
              <a:rPr lang="en-US" sz="3200" dirty="0"/>
              <a:t>Various components of data</a:t>
            </a:r>
          </a:p>
        </p:txBody>
      </p:sp>
      <p:sp>
        <p:nvSpPr>
          <p:cNvPr id="3" name="Subtitle 2">
            <a:extLst>
              <a:ext uri="{FF2B5EF4-FFF2-40B4-BE49-F238E27FC236}">
                <a16:creationId xmlns:a16="http://schemas.microsoft.com/office/drawing/2014/main" id="{DD6343D0-BB34-4B33-9ABF-68152783953D}"/>
              </a:ext>
            </a:extLst>
          </p:cNvPr>
          <p:cNvSpPr>
            <a:spLocks noGrp="1"/>
          </p:cNvSpPr>
          <p:nvPr>
            <p:ph type="subTitle" idx="1"/>
          </p:nvPr>
        </p:nvSpPr>
        <p:spPr/>
        <p:txBody>
          <a:bodyPr/>
          <a:lstStyle/>
          <a:p>
            <a:r>
              <a:rPr lang="en-US" sz="1400" dirty="0"/>
              <a:t>Date – Individual day</a:t>
            </a:r>
          </a:p>
          <a:p>
            <a:r>
              <a:rPr lang="en-US" sz="1400" dirty="0"/>
              <a:t>Campaign – Product </a:t>
            </a:r>
          </a:p>
          <a:p>
            <a:r>
              <a:rPr lang="en-US" sz="1400" dirty="0"/>
              <a:t>Ad group – Specific group of keyword</a:t>
            </a:r>
          </a:p>
          <a:p>
            <a:r>
              <a:rPr lang="en-US" sz="1400" dirty="0"/>
              <a:t>Search keyword</a:t>
            </a:r>
          </a:p>
          <a:p>
            <a:r>
              <a:rPr lang="en-US" sz="1400" dirty="0"/>
              <a:t>Clicks – Number of clicks by user</a:t>
            </a:r>
          </a:p>
          <a:p>
            <a:r>
              <a:rPr lang="en-US" sz="1400" dirty="0"/>
              <a:t>Impressions – Number of views</a:t>
            </a:r>
          </a:p>
          <a:p>
            <a:r>
              <a:rPr lang="en-US" sz="1400" dirty="0"/>
              <a:t>Cost – money spend on ads </a:t>
            </a:r>
          </a:p>
          <a:p>
            <a:r>
              <a:rPr lang="en-US" sz="1400" dirty="0"/>
              <a:t>Payment - Money received</a:t>
            </a:r>
          </a:p>
          <a:p>
            <a:endParaRPr lang="en-US" dirty="0"/>
          </a:p>
          <a:p>
            <a:endParaRPr lang="en-US" dirty="0"/>
          </a:p>
          <a:p>
            <a:endParaRPr lang="en-US" dirty="0"/>
          </a:p>
        </p:txBody>
      </p:sp>
      <p:sp>
        <p:nvSpPr>
          <p:cNvPr id="4" name="Subtitle 3">
            <a:extLst>
              <a:ext uri="{FF2B5EF4-FFF2-40B4-BE49-F238E27FC236}">
                <a16:creationId xmlns:a16="http://schemas.microsoft.com/office/drawing/2014/main" id="{34EC73FF-588F-4EF3-AC00-0CC56A1B9BA4}"/>
              </a:ext>
            </a:extLst>
          </p:cNvPr>
          <p:cNvSpPr>
            <a:spLocks noGrp="1"/>
          </p:cNvSpPr>
          <p:nvPr>
            <p:ph type="subTitle" idx="2"/>
          </p:nvPr>
        </p:nvSpPr>
        <p:spPr/>
        <p:txBody>
          <a:bodyPr/>
          <a:lstStyle/>
          <a:p>
            <a:r>
              <a:rPr lang="en-US" dirty="0"/>
              <a:t>Google ads analysis data</a:t>
            </a:r>
          </a:p>
        </p:txBody>
      </p:sp>
      <p:sp>
        <p:nvSpPr>
          <p:cNvPr id="5" name="Subtitle 4">
            <a:extLst>
              <a:ext uri="{FF2B5EF4-FFF2-40B4-BE49-F238E27FC236}">
                <a16:creationId xmlns:a16="http://schemas.microsoft.com/office/drawing/2014/main" id="{C405971F-9237-4BCA-86F7-ECE4BE1D0960}"/>
              </a:ext>
            </a:extLst>
          </p:cNvPr>
          <p:cNvSpPr>
            <a:spLocks noGrp="1"/>
          </p:cNvSpPr>
          <p:nvPr>
            <p:ph type="subTitle" idx="3"/>
          </p:nvPr>
        </p:nvSpPr>
        <p:spPr/>
        <p:txBody>
          <a:bodyPr/>
          <a:lstStyle/>
          <a:p>
            <a:r>
              <a:rPr lang="en-US" sz="1400" dirty="0"/>
              <a:t>Categories - Products</a:t>
            </a:r>
          </a:p>
          <a:p>
            <a:r>
              <a:rPr lang="en-US" sz="1400" dirty="0"/>
              <a:t>Date of report – Individual day</a:t>
            </a:r>
          </a:p>
          <a:p>
            <a:r>
              <a:rPr lang="en-US" sz="1400" dirty="0"/>
              <a:t>Clicks –Number of clicks by user</a:t>
            </a:r>
          </a:p>
          <a:p>
            <a:r>
              <a:rPr lang="en-US" sz="1400" dirty="0"/>
              <a:t>Money spent – Money spend on ads</a:t>
            </a:r>
          </a:p>
          <a:p>
            <a:r>
              <a:rPr lang="en-US" sz="1400" dirty="0"/>
              <a:t>Channel – Channel showing ads</a:t>
            </a:r>
          </a:p>
          <a:p>
            <a:r>
              <a:rPr lang="en-US" sz="1400" dirty="0"/>
              <a:t>Location – Audience engaged</a:t>
            </a:r>
          </a:p>
          <a:p>
            <a:r>
              <a:rPr lang="en-US" sz="1400" dirty="0"/>
              <a:t>Paid - Money received</a:t>
            </a:r>
          </a:p>
          <a:p>
            <a:endParaRPr lang="en-US" dirty="0"/>
          </a:p>
        </p:txBody>
      </p:sp>
      <p:sp>
        <p:nvSpPr>
          <p:cNvPr id="6" name="Subtitle 5">
            <a:extLst>
              <a:ext uri="{FF2B5EF4-FFF2-40B4-BE49-F238E27FC236}">
                <a16:creationId xmlns:a16="http://schemas.microsoft.com/office/drawing/2014/main" id="{670759E0-C733-4F05-96E8-289D566A30AE}"/>
              </a:ext>
            </a:extLst>
          </p:cNvPr>
          <p:cNvSpPr>
            <a:spLocks noGrp="1"/>
          </p:cNvSpPr>
          <p:nvPr>
            <p:ph type="subTitle" idx="4"/>
          </p:nvPr>
        </p:nvSpPr>
        <p:spPr/>
        <p:txBody>
          <a:bodyPr/>
          <a:lstStyle/>
          <a:p>
            <a:r>
              <a:rPr lang="en-US" dirty="0"/>
              <a:t>Listing site analysis data</a:t>
            </a:r>
          </a:p>
        </p:txBody>
      </p:sp>
    </p:spTree>
    <p:extLst>
      <p:ext uri="{BB962C8B-B14F-4D97-AF65-F5344CB8AC3E}">
        <p14:creationId xmlns:p14="http://schemas.microsoft.com/office/powerpoint/2010/main" val="63974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E15B-21BC-49B8-AD39-055CEE4BFEB4}"/>
              </a:ext>
            </a:extLst>
          </p:cNvPr>
          <p:cNvSpPr>
            <a:spLocks noGrp="1"/>
          </p:cNvSpPr>
          <p:nvPr>
            <p:ph type="title"/>
          </p:nvPr>
        </p:nvSpPr>
        <p:spPr>
          <a:xfrm>
            <a:off x="4486275" y="3356925"/>
            <a:ext cx="3944375" cy="523200"/>
          </a:xfrm>
        </p:spPr>
        <p:txBody>
          <a:bodyPr/>
          <a:lstStyle/>
          <a:p>
            <a:r>
              <a:rPr lang="en-US" dirty="0"/>
              <a:t>Analysis of data</a:t>
            </a:r>
          </a:p>
        </p:txBody>
      </p:sp>
      <p:sp>
        <p:nvSpPr>
          <p:cNvPr id="3" name="Title 2">
            <a:extLst>
              <a:ext uri="{FF2B5EF4-FFF2-40B4-BE49-F238E27FC236}">
                <a16:creationId xmlns:a16="http://schemas.microsoft.com/office/drawing/2014/main" id="{CF9B2D7F-C09B-4794-9168-DECEDFBC1D8C}"/>
              </a:ext>
            </a:extLst>
          </p:cNvPr>
          <p:cNvSpPr>
            <a:spLocks noGrp="1"/>
          </p:cNvSpPr>
          <p:nvPr>
            <p:ph type="title" idx="2"/>
          </p:nvPr>
        </p:nvSpPr>
        <p:spPr/>
        <p:txBody>
          <a:bodyPr/>
          <a:lstStyle/>
          <a:p>
            <a:r>
              <a:rPr lang="en-US" dirty="0"/>
              <a:t>03</a:t>
            </a:r>
          </a:p>
        </p:txBody>
      </p:sp>
      <p:sp>
        <p:nvSpPr>
          <p:cNvPr id="4" name="Subtitle 3">
            <a:extLst>
              <a:ext uri="{FF2B5EF4-FFF2-40B4-BE49-F238E27FC236}">
                <a16:creationId xmlns:a16="http://schemas.microsoft.com/office/drawing/2014/main" id="{B0959BFC-376A-4D85-A1AA-E8A4D536D1C7}"/>
              </a:ext>
            </a:extLst>
          </p:cNvPr>
          <p:cNvSpPr>
            <a:spLocks noGrp="1"/>
          </p:cNvSpPr>
          <p:nvPr>
            <p:ph type="subTitle" idx="1"/>
          </p:nvPr>
        </p:nvSpPr>
        <p:spPr>
          <a:xfrm>
            <a:off x="3295650" y="3998975"/>
            <a:ext cx="5134925" cy="609600"/>
          </a:xfrm>
        </p:spPr>
        <p:txBody>
          <a:bodyPr/>
          <a:lstStyle/>
          <a:p>
            <a:r>
              <a:rPr lang="en-US" sz="1400" dirty="0"/>
              <a:t>After viewing the data and analyzing the columns now, we are ready with the analysis part.</a:t>
            </a:r>
          </a:p>
        </p:txBody>
      </p:sp>
    </p:spTree>
    <p:extLst>
      <p:ext uri="{BB962C8B-B14F-4D97-AF65-F5344CB8AC3E}">
        <p14:creationId xmlns:p14="http://schemas.microsoft.com/office/powerpoint/2010/main" val="427386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title"/>
          </p:nvPr>
        </p:nvSpPr>
        <p:spPr>
          <a:xfrm>
            <a:off x="713250" y="406106"/>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Google ads analysis</a:t>
            </a:r>
            <a:endParaRPr dirty="0"/>
          </a:p>
        </p:txBody>
      </p:sp>
      <p:sp>
        <p:nvSpPr>
          <p:cNvPr id="472" name="Google Shape;472;p34"/>
          <p:cNvSpPr txBox="1"/>
          <p:nvPr/>
        </p:nvSpPr>
        <p:spPr>
          <a:xfrm>
            <a:off x="4999668" y="4108758"/>
            <a:ext cx="3506400" cy="500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1200" dirty="0">
                <a:solidFill>
                  <a:schemeClr val="lt1"/>
                </a:solidFill>
                <a:latin typeface="Montserrat Light"/>
                <a:ea typeface="Montserrat Light"/>
                <a:cs typeface="Montserrat Light"/>
                <a:sym typeface="Montserrat Light"/>
              </a:rPr>
              <a:t>Months</a:t>
            </a:r>
            <a:endParaRPr sz="1200" dirty="0">
              <a:solidFill>
                <a:schemeClr val="lt1"/>
              </a:solidFill>
              <a:latin typeface="Montserrat Light"/>
              <a:ea typeface="Montserrat Light"/>
              <a:cs typeface="Montserrat Light"/>
              <a:sym typeface="Montserrat Light"/>
            </a:endParaRPr>
          </a:p>
        </p:txBody>
      </p:sp>
      <p:sp>
        <p:nvSpPr>
          <p:cNvPr id="474" name="Google Shape;474;p34"/>
          <p:cNvSpPr txBox="1"/>
          <p:nvPr/>
        </p:nvSpPr>
        <p:spPr>
          <a:xfrm>
            <a:off x="2906997" y="2852025"/>
            <a:ext cx="1742700" cy="558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050" dirty="0">
                <a:solidFill>
                  <a:srgbClr val="FFFFFF"/>
                </a:solidFill>
                <a:latin typeface="Montserrat Light"/>
                <a:ea typeface="Montserrat Light"/>
                <a:cs typeface="Montserrat Light"/>
                <a:sym typeface="Montserrat Light"/>
              </a:rPr>
              <a:t>Ek_generic_Quad-Tok_Yoga got the highest impressions</a:t>
            </a:r>
            <a:endParaRPr sz="1050" dirty="0">
              <a:solidFill>
                <a:srgbClr val="FFFFFF"/>
              </a:solidFill>
              <a:latin typeface="Montserrat Light"/>
              <a:ea typeface="Montserrat Light"/>
              <a:cs typeface="Montserrat Light"/>
              <a:sym typeface="Montserrat Light"/>
            </a:endParaRPr>
          </a:p>
        </p:txBody>
      </p:sp>
      <p:sp>
        <p:nvSpPr>
          <p:cNvPr id="475" name="Google Shape;475;p34"/>
          <p:cNvSpPr txBox="1"/>
          <p:nvPr/>
        </p:nvSpPr>
        <p:spPr>
          <a:xfrm>
            <a:off x="2907001" y="250165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800" b="1" dirty="0">
                <a:solidFill>
                  <a:schemeClr val="accent2"/>
                </a:solidFill>
                <a:latin typeface="Work Sans"/>
                <a:ea typeface="Work Sans"/>
                <a:cs typeface="Work Sans"/>
                <a:sym typeface="Work Sans"/>
              </a:rPr>
              <a:t>Impressions</a:t>
            </a:r>
            <a:endParaRPr sz="1800" b="1" dirty="0">
              <a:solidFill>
                <a:schemeClr val="accent2"/>
              </a:solidFill>
              <a:latin typeface="Work Sans"/>
              <a:ea typeface="Work Sans"/>
              <a:cs typeface="Work Sans"/>
              <a:sym typeface="Work Sans"/>
            </a:endParaRPr>
          </a:p>
        </p:txBody>
      </p:sp>
      <p:sp>
        <p:nvSpPr>
          <p:cNvPr id="476" name="Google Shape;476;p34"/>
          <p:cNvSpPr txBox="1"/>
          <p:nvPr/>
        </p:nvSpPr>
        <p:spPr>
          <a:xfrm>
            <a:off x="2906995" y="1653475"/>
            <a:ext cx="1742700" cy="5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050" dirty="0">
                <a:solidFill>
                  <a:srgbClr val="FFFFFF"/>
                </a:solidFill>
                <a:latin typeface="Montserrat Light"/>
                <a:ea typeface="Montserrat Light"/>
                <a:cs typeface="Montserrat Light"/>
                <a:sym typeface="Montserrat Light"/>
              </a:rPr>
              <a:t>Ek_Generic_Swimming got the highest clicks</a:t>
            </a:r>
            <a:endParaRPr sz="1050" dirty="0">
              <a:solidFill>
                <a:srgbClr val="FFFFFF"/>
              </a:solidFill>
              <a:latin typeface="Montserrat Light"/>
              <a:ea typeface="Montserrat Light"/>
              <a:cs typeface="Montserrat Light"/>
              <a:sym typeface="Montserrat Light"/>
            </a:endParaRPr>
          </a:p>
        </p:txBody>
      </p:sp>
      <p:sp>
        <p:nvSpPr>
          <p:cNvPr id="477" name="Google Shape;477;p34"/>
          <p:cNvSpPr txBox="1"/>
          <p:nvPr/>
        </p:nvSpPr>
        <p:spPr>
          <a:xfrm>
            <a:off x="2907005" y="130310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accent5"/>
                </a:solidFill>
                <a:latin typeface="Work Sans"/>
                <a:ea typeface="Work Sans"/>
                <a:cs typeface="Work Sans"/>
                <a:sym typeface="Work Sans"/>
              </a:rPr>
              <a:t>Clicks</a:t>
            </a:r>
            <a:endParaRPr sz="1800" b="1" dirty="0">
              <a:solidFill>
                <a:schemeClr val="accent5"/>
              </a:solidFill>
              <a:latin typeface="Work Sans"/>
              <a:ea typeface="Work Sans"/>
              <a:cs typeface="Work Sans"/>
              <a:sym typeface="Work Sans"/>
            </a:endParaRPr>
          </a:p>
        </p:txBody>
      </p:sp>
      <p:sp>
        <p:nvSpPr>
          <p:cNvPr id="478" name="Google Shape;478;p34"/>
          <p:cNvSpPr txBox="1"/>
          <p:nvPr/>
        </p:nvSpPr>
        <p:spPr>
          <a:xfrm>
            <a:off x="2906997" y="4050575"/>
            <a:ext cx="1742700" cy="558000"/>
          </a:xfrm>
          <a:prstGeom prst="rect">
            <a:avLst/>
          </a:prstGeom>
          <a:noFill/>
          <a:ln>
            <a:noFill/>
          </a:ln>
        </p:spPr>
        <p:txBody>
          <a:bodyPr spcFirstLastPara="1" wrap="square" lIns="91425" tIns="91425" rIns="91425" bIns="91425" anchor="t" anchorCtr="0">
            <a:noAutofit/>
          </a:bodyPr>
          <a:lstStyle/>
          <a:p>
            <a:pPr>
              <a:spcAft>
                <a:spcPts val="1600"/>
              </a:spcAft>
            </a:pPr>
            <a:r>
              <a:rPr lang="en-US" sz="1050" dirty="0">
                <a:solidFill>
                  <a:srgbClr val="FFFFFF"/>
                </a:solidFill>
                <a:latin typeface="Montserrat Light"/>
                <a:ea typeface="Montserrat Light"/>
                <a:cs typeface="Montserrat Light"/>
                <a:sym typeface="Montserrat Light"/>
              </a:rPr>
              <a:t>Ek_generic_Quad-Tok_Yoga got the highest money spend</a:t>
            </a:r>
          </a:p>
          <a:p>
            <a:pPr marL="0" lvl="0" indent="0" algn="l" rtl="0">
              <a:spcBef>
                <a:spcPts val="0"/>
              </a:spcBef>
              <a:spcAft>
                <a:spcPts val="1600"/>
              </a:spcAft>
              <a:buNone/>
            </a:pPr>
            <a:endParaRPr sz="1600" dirty="0">
              <a:solidFill>
                <a:srgbClr val="FFFFFF"/>
              </a:solidFill>
              <a:latin typeface="Montserrat Light"/>
              <a:ea typeface="Montserrat Light"/>
              <a:cs typeface="Montserrat Light"/>
              <a:sym typeface="Montserrat Light"/>
            </a:endParaRPr>
          </a:p>
        </p:txBody>
      </p:sp>
      <p:sp>
        <p:nvSpPr>
          <p:cNvPr id="479" name="Google Shape;479;p34"/>
          <p:cNvSpPr txBox="1"/>
          <p:nvPr/>
        </p:nvSpPr>
        <p:spPr>
          <a:xfrm>
            <a:off x="2906995" y="370020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accent4"/>
                </a:solidFill>
                <a:latin typeface="Work Sans"/>
                <a:ea typeface="Work Sans"/>
                <a:cs typeface="Work Sans"/>
                <a:sym typeface="Work Sans"/>
              </a:rPr>
              <a:t>Cost</a:t>
            </a:r>
            <a:endParaRPr sz="1800" b="1" dirty="0">
              <a:solidFill>
                <a:schemeClr val="accent4"/>
              </a:solidFill>
              <a:latin typeface="Work Sans"/>
              <a:ea typeface="Work Sans"/>
              <a:cs typeface="Work Sans"/>
              <a:sym typeface="Work Sans"/>
            </a:endParaRPr>
          </a:p>
        </p:txBody>
      </p:sp>
      <p:sp>
        <p:nvSpPr>
          <p:cNvPr id="480" name="Google Shape;480;p34"/>
          <p:cNvSpPr txBox="1"/>
          <p:nvPr/>
        </p:nvSpPr>
        <p:spPr>
          <a:xfrm>
            <a:off x="4872987" y="3748800"/>
            <a:ext cx="739200" cy="27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b="1" dirty="0">
              <a:solidFill>
                <a:srgbClr val="FFFFFF"/>
              </a:solidFill>
              <a:latin typeface="Work Sans"/>
              <a:ea typeface="Work Sans"/>
              <a:cs typeface="Work Sans"/>
              <a:sym typeface="Work Sans"/>
            </a:endParaRPr>
          </a:p>
        </p:txBody>
      </p:sp>
      <p:sp>
        <p:nvSpPr>
          <p:cNvPr id="481" name="Google Shape;481;p34"/>
          <p:cNvSpPr txBox="1"/>
          <p:nvPr/>
        </p:nvSpPr>
        <p:spPr>
          <a:xfrm>
            <a:off x="5120268" y="3700512"/>
            <a:ext cx="3265200" cy="27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b="1" dirty="0">
                <a:solidFill>
                  <a:srgbClr val="FFFFFF"/>
                </a:solidFill>
                <a:latin typeface="Work Sans"/>
                <a:ea typeface="Work Sans"/>
                <a:cs typeface="Work Sans"/>
                <a:sym typeface="Work Sans"/>
              </a:rPr>
              <a:t>1               2               3               4               5</a:t>
            </a:r>
            <a:endParaRPr sz="1200" b="1" dirty="0">
              <a:solidFill>
                <a:srgbClr val="FFFFFF"/>
              </a:solidFill>
              <a:latin typeface="Work Sans"/>
              <a:ea typeface="Work Sans"/>
              <a:cs typeface="Work Sans"/>
              <a:sym typeface="Work Sans"/>
            </a:endParaRPr>
          </a:p>
        </p:txBody>
      </p:sp>
      <p:sp>
        <p:nvSpPr>
          <p:cNvPr id="482" name="Google Shape;482;p34"/>
          <p:cNvSpPr txBox="1"/>
          <p:nvPr/>
        </p:nvSpPr>
        <p:spPr>
          <a:xfrm>
            <a:off x="6135987" y="3748800"/>
            <a:ext cx="739200" cy="27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FFFFFF"/>
              </a:solidFill>
              <a:latin typeface="Work Sans"/>
              <a:ea typeface="Work Sans"/>
              <a:cs typeface="Work Sans"/>
              <a:sym typeface="Work Sans"/>
            </a:endParaRPr>
          </a:p>
        </p:txBody>
      </p:sp>
      <p:grpSp>
        <p:nvGrpSpPr>
          <p:cNvPr id="483" name="Google Shape;483;p34"/>
          <p:cNvGrpSpPr/>
          <p:nvPr/>
        </p:nvGrpSpPr>
        <p:grpSpPr>
          <a:xfrm>
            <a:off x="1166083" y="2770633"/>
            <a:ext cx="459239" cy="485359"/>
            <a:chOff x="4010963" y="3763781"/>
            <a:chExt cx="343665" cy="363211"/>
          </a:xfrm>
        </p:grpSpPr>
        <p:sp>
          <p:nvSpPr>
            <p:cNvPr id="484" name="Google Shape;484;p34"/>
            <p:cNvSpPr/>
            <p:nvPr/>
          </p:nvSpPr>
          <p:spPr>
            <a:xfrm>
              <a:off x="4152415" y="3763781"/>
              <a:ext cx="202213" cy="221760"/>
            </a:xfrm>
            <a:custGeom>
              <a:avLst/>
              <a:gdLst/>
              <a:ahLst/>
              <a:cxnLst/>
              <a:rect l="l" t="t" r="r" b="b"/>
              <a:pathLst>
                <a:path w="6383" h="7000" extrusionOk="0">
                  <a:moveTo>
                    <a:pt x="3206" y="0"/>
                  </a:moveTo>
                  <a:cubicBezTo>
                    <a:pt x="3000" y="0"/>
                    <a:pt x="2792" y="20"/>
                    <a:pt x="2584" y="58"/>
                  </a:cubicBezTo>
                  <a:cubicBezTo>
                    <a:pt x="1751" y="225"/>
                    <a:pt x="1036" y="701"/>
                    <a:pt x="560" y="1416"/>
                  </a:cubicBezTo>
                  <a:cubicBezTo>
                    <a:pt x="179" y="1987"/>
                    <a:pt x="1" y="2654"/>
                    <a:pt x="24" y="3332"/>
                  </a:cubicBezTo>
                  <a:cubicBezTo>
                    <a:pt x="60" y="3987"/>
                    <a:pt x="274" y="4606"/>
                    <a:pt x="667" y="5107"/>
                  </a:cubicBezTo>
                  <a:lnTo>
                    <a:pt x="596" y="6821"/>
                  </a:lnTo>
                  <a:cubicBezTo>
                    <a:pt x="596" y="6881"/>
                    <a:pt x="620" y="6940"/>
                    <a:pt x="667" y="6964"/>
                  </a:cubicBezTo>
                  <a:cubicBezTo>
                    <a:pt x="691" y="6988"/>
                    <a:pt x="727" y="7000"/>
                    <a:pt x="751" y="7000"/>
                  </a:cubicBezTo>
                  <a:cubicBezTo>
                    <a:pt x="786" y="7000"/>
                    <a:pt x="798" y="7000"/>
                    <a:pt x="834" y="6988"/>
                  </a:cubicBezTo>
                  <a:lnTo>
                    <a:pt x="2382" y="6250"/>
                  </a:lnTo>
                  <a:cubicBezTo>
                    <a:pt x="2653" y="6322"/>
                    <a:pt x="2928" y="6359"/>
                    <a:pt x="3203" y="6359"/>
                  </a:cubicBezTo>
                  <a:cubicBezTo>
                    <a:pt x="3557" y="6359"/>
                    <a:pt x="3910" y="6299"/>
                    <a:pt x="4251" y="6178"/>
                  </a:cubicBezTo>
                  <a:cubicBezTo>
                    <a:pt x="4894" y="5952"/>
                    <a:pt x="5442" y="5523"/>
                    <a:pt x="5811" y="4964"/>
                  </a:cubicBezTo>
                  <a:cubicBezTo>
                    <a:pt x="6132" y="4487"/>
                    <a:pt x="6323" y="3952"/>
                    <a:pt x="6347" y="3380"/>
                  </a:cubicBezTo>
                  <a:cubicBezTo>
                    <a:pt x="6382" y="3249"/>
                    <a:pt x="6311" y="3178"/>
                    <a:pt x="6216" y="3178"/>
                  </a:cubicBezTo>
                  <a:cubicBezTo>
                    <a:pt x="6132" y="3178"/>
                    <a:pt x="6037" y="3237"/>
                    <a:pt x="6037" y="3332"/>
                  </a:cubicBezTo>
                  <a:cubicBezTo>
                    <a:pt x="6013" y="3844"/>
                    <a:pt x="5847" y="4333"/>
                    <a:pt x="5561" y="4749"/>
                  </a:cubicBezTo>
                  <a:cubicBezTo>
                    <a:pt x="5032" y="5547"/>
                    <a:pt x="4142" y="6005"/>
                    <a:pt x="3211" y="6005"/>
                  </a:cubicBezTo>
                  <a:cubicBezTo>
                    <a:pt x="2947" y="6005"/>
                    <a:pt x="2680" y="5969"/>
                    <a:pt x="2418" y="5892"/>
                  </a:cubicBezTo>
                  <a:cubicBezTo>
                    <a:pt x="2404" y="5888"/>
                    <a:pt x="2391" y="5885"/>
                    <a:pt x="2378" y="5885"/>
                  </a:cubicBezTo>
                  <a:cubicBezTo>
                    <a:pt x="2354" y="5885"/>
                    <a:pt x="2329" y="5893"/>
                    <a:pt x="2298" y="5916"/>
                  </a:cubicBezTo>
                  <a:lnTo>
                    <a:pt x="953" y="6547"/>
                  </a:lnTo>
                  <a:lnTo>
                    <a:pt x="1024" y="5047"/>
                  </a:lnTo>
                  <a:cubicBezTo>
                    <a:pt x="1024" y="4999"/>
                    <a:pt x="1013" y="4976"/>
                    <a:pt x="989" y="4928"/>
                  </a:cubicBezTo>
                  <a:cubicBezTo>
                    <a:pt x="215" y="3964"/>
                    <a:pt x="179" y="2618"/>
                    <a:pt x="858" y="1594"/>
                  </a:cubicBezTo>
                  <a:cubicBezTo>
                    <a:pt x="1275" y="975"/>
                    <a:pt x="1917" y="535"/>
                    <a:pt x="2656" y="392"/>
                  </a:cubicBezTo>
                  <a:cubicBezTo>
                    <a:pt x="2846" y="352"/>
                    <a:pt x="3037" y="333"/>
                    <a:pt x="3226" y="333"/>
                  </a:cubicBezTo>
                  <a:cubicBezTo>
                    <a:pt x="3783" y="333"/>
                    <a:pt x="4325" y="500"/>
                    <a:pt x="4787" y="820"/>
                  </a:cubicBezTo>
                  <a:cubicBezTo>
                    <a:pt x="5442" y="1273"/>
                    <a:pt x="5870" y="1939"/>
                    <a:pt x="6013" y="2713"/>
                  </a:cubicBezTo>
                  <a:cubicBezTo>
                    <a:pt x="6024" y="2790"/>
                    <a:pt x="6105" y="2846"/>
                    <a:pt x="6182" y="2846"/>
                  </a:cubicBezTo>
                  <a:cubicBezTo>
                    <a:pt x="6189" y="2846"/>
                    <a:pt x="6197" y="2845"/>
                    <a:pt x="6204" y="2844"/>
                  </a:cubicBezTo>
                  <a:cubicBezTo>
                    <a:pt x="6287" y="2832"/>
                    <a:pt x="6347" y="2737"/>
                    <a:pt x="6335" y="2654"/>
                  </a:cubicBezTo>
                  <a:cubicBezTo>
                    <a:pt x="6192" y="1785"/>
                    <a:pt x="5692" y="1011"/>
                    <a:pt x="4965" y="535"/>
                  </a:cubicBezTo>
                  <a:cubicBezTo>
                    <a:pt x="4438" y="177"/>
                    <a:pt x="3829" y="0"/>
                    <a:pt x="3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4010963" y="3828662"/>
              <a:ext cx="299154" cy="298331"/>
            </a:xfrm>
            <a:custGeom>
              <a:avLst/>
              <a:gdLst/>
              <a:ahLst/>
              <a:cxnLst/>
              <a:rect l="l" t="t" r="r" b="b"/>
              <a:pathLst>
                <a:path w="9443" h="9417" extrusionOk="0">
                  <a:moveTo>
                    <a:pt x="6752" y="5654"/>
                  </a:moveTo>
                  <a:lnTo>
                    <a:pt x="9038" y="6988"/>
                  </a:lnTo>
                  <a:lnTo>
                    <a:pt x="8597" y="7714"/>
                  </a:lnTo>
                  <a:lnTo>
                    <a:pt x="6323" y="6380"/>
                  </a:lnTo>
                  <a:lnTo>
                    <a:pt x="6752" y="5654"/>
                  </a:lnTo>
                  <a:close/>
                  <a:moveTo>
                    <a:pt x="2516" y="1"/>
                  </a:moveTo>
                  <a:cubicBezTo>
                    <a:pt x="2490" y="1"/>
                    <a:pt x="2464" y="7"/>
                    <a:pt x="2441" y="22"/>
                  </a:cubicBezTo>
                  <a:lnTo>
                    <a:pt x="1429" y="618"/>
                  </a:lnTo>
                  <a:cubicBezTo>
                    <a:pt x="1358" y="665"/>
                    <a:pt x="1322" y="773"/>
                    <a:pt x="1370" y="844"/>
                  </a:cubicBezTo>
                  <a:lnTo>
                    <a:pt x="1477" y="1023"/>
                  </a:lnTo>
                  <a:lnTo>
                    <a:pt x="1060" y="1249"/>
                  </a:lnTo>
                  <a:cubicBezTo>
                    <a:pt x="620" y="1463"/>
                    <a:pt x="298" y="1856"/>
                    <a:pt x="144" y="2320"/>
                  </a:cubicBezTo>
                  <a:cubicBezTo>
                    <a:pt x="1" y="2773"/>
                    <a:pt x="25" y="3273"/>
                    <a:pt x="251" y="3713"/>
                  </a:cubicBezTo>
                  <a:cubicBezTo>
                    <a:pt x="548" y="4297"/>
                    <a:pt x="1668" y="5547"/>
                    <a:pt x="2620" y="6511"/>
                  </a:cubicBezTo>
                  <a:cubicBezTo>
                    <a:pt x="2644" y="6547"/>
                    <a:pt x="2692" y="6559"/>
                    <a:pt x="2739" y="6559"/>
                  </a:cubicBezTo>
                  <a:cubicBezTo>
                    <a:pt x="2787" y="6559"/>
                    <a:pt x="2822" y="6547"/>
                    <a:pt x="2858" y="6511"/>
                  </a:cubicBezTo>
                  <a:cubicBezTo>
                    <a:pt x="2918" y="6452"/>
                    <a:pt x="2918" y="6333"/>
                    <a:pt x="2858" y="6273"/>
                  </a:cubicBezTo>
                  <a:cubicBezTo>
                    <a:pt x="1679" y="5083"/>
                    <a:pt x="775" y="4011"/>
                    <a:pt x="548" y="3570"/>
                  </a:cubicBezTo>
                  <a:cubicBezTo>
                    <a:pt x="191" y="2832"/>
                    <a:pt x="477" y="1927"/>
                    <a:pt x="1203" y="1546"/>
                  </a:cubicBezTo>
                  <a:lnTo>
                    <a:pt x="1632" y="1320"/>
                  </a:lnTo>
                  <a:lnTo>
                    <a:pt x="2572" y="2916"/>
                  </a:lnTo>
                  <a:cubicBezTo>
                    <a:pt x="2477" y="2951"/>
                    <a:pt x="2394" y="2999"/>
                    <a:pt x="2322" y="3070"/>
                  </a:cubicBezTo>
                  <a:cubicBezTo>
                    <a:pt x="1941" y="3404"/>
                    <a:pt x="1882" y="3951"/>
                    <a:pt x="2168" y="4356"/>
                  </a:cubicBezTo>
                  <a:cubicBezTo>
                    <a:pt x="2322" y="4559"/>
                    <a:pt x="4906" y="7154"/>
                    <a:pt x="5120" y="7297"/>
                  </a:cubicBezTo>
                  <a:cubicBezTo>
                    <a:pt x="5275" y="7416"/>
                    <a:pt x="5489" y="7476"/>
                    <a:pt x="5680" y="7476"/>
                  </a:cubicBezTo>
                  <a:cubicBezTo>
                    <a:pt x="5954" y="7476"/>
                    <a:pt x="6204" y="7380"/>
                    <a:pt x="6394" y="7154"/>
                  </a:cubicBezTo>
                  <a:cubicBezTo>
                    <a:pt x="6466" y="7083"/>
                    <a:pt x="6513" y="6988"/>
                    <a:pt x="6561" y="6904"/>
                  </a:cubicBezTo>
                  <a:lnTo>
                    <a:pt x="8156" y="7833"/>
                  </a:lnTo>
                  <a:lnTo>
                    <a:pt x="7930" y="8262"/>
                  </a:lnTo>
                  <a:cubicBezTo>
                    <a:pt x="7654" y="8781"/>
                    <a:pt x="7123" y="9083"/>
                    <a:pt x="6580" y="9083"/>
                  </a:cubicBezTo>
                  <a:cubicBezTo>
                    <a:pt x="6352" y="9083"/>
                    <a:pt x="6121" y="9029"/>
                    <a:pt x="5906" y="8916"/>
                  </a:cubicBezTo>
                  <a:cubicBezTo>
                    <a:pt x="5478" y="8702"/>
                    <a:pt x="4477" y="7869"/>
                    <a:pt x="3334" y="6749"/>
                  </a:cubicBezTo>
                  <a:cubicBezTo>
                    <a:pt x="3305" y="6720"/>
                    <a:pt x="3260" y="6705"/>
                    <a:pt x="3215" y="6705"/>
                  </a:cubicBezTo>
                  <a:cubicBezTo>
                    <a:pt x="3171" y="6705"/>
                    <a:pt x="3126" y="6720"/>
                    <a:pt x="3096" y="6749"/>
                  </a:cubicBezTo>
                  <a:cubicBezTo>
                    <a:pt x="3037" y="6809"/>
                    <a:pt x="3037" y="6928"/>
                    <a:pt x="3096" y="6988"/>
                  </a:cubicBezTo>
                  <a:cubicBezTo>
                    <a:pt x="4287" y="8142"/>
                    <a:pt x="5275" y="8976"/>
                    <a:pt x="5740" y="9214"/>
                  </a:cubicBezTo>
                  <a:cubicBezTo>
                    <a:pt x="5990" y="9357"/>
                    <a:pt x="6275" y="9416"/>
                    <a:pt x="6561" y="9416"/>
                  </a:cubicBezTo>
                  <a:cubicBezTo>
                    <a:pt x="6752" y="9416"/>
                    <a:pt x="6942" y="9381"/>
                    <a:pt x="7144" y="9321"/>
                  </a:cubicBezTo>
                  <a:cubicBezTo>
                    <a:pt x="7597" y="9178"/>
                    <a:pt x="7990" y="8845"/>
                    <a:pt x="8216" y="8416"/>
                  </a:cubicBezTo>
                  <a:lnTo>
                    <a:pt x="8430" y="8000"/>
                  </a:lnTo>
                  <a:lnTo>
                    <a:pt x="8609" y="8107"/>
                  </a:lnTo>
                  <a:cubicBezTo>
                    <a:pt x="8645" y="8119"/>
                    <a:pt x="8668" y="8131"/>
                    <a:pt x="8704" y="8131"/>
                  </a:cubicBezTo>
                  <a:cubicBezTo>
                    <a:pt x="8764" y="8131"/>
                    <a:pt x="8823" y="8107"/>
                    <a:pt x="8847" y="8047"/>
                  </a:cubicBezTo>
                  <a:lnTo>
                    <a:pt x="9442" y="7035"/>
                  </a:lnTo>
                  <a:cubicBezTo>
                    <a:pt x="9419" y="6976"/>
                    <a:pt x="9419" y="6928"/>
                    <a:pt x="9419" y="6880"/>
                  </a:cubicBezTo>
                  <a:cubicBezTo>
                    <a:pt x="9407" y="6845"/>
                    <a:pt x="9371" y="6809"/>
                    <a:pt x="9347" y="6785"/>
                  </a:cubicBezTo>
                  <a:lnTo>
                    <a:pt x="6787" y="5273"/>
                  </a:lnTo>
                  <a:cubicBezTo>
                    <a:pt x="6765" y="5262"/>
                    <a:pt x="6740" y="5257"/>
                    <a:pt x="6713" y="5257"/>
                  </a:cubicBezTo>
                  <a:cubicBezTo>
                    <a:pt x="6655" y="5257"/>
                    <a:pt x="6594" y="5283"/>
                    <a:pt x="6561" y="5333"/>
                  </a:cubicBezTo>
                  <a:lnTo>
                    <a:pt x="5966" y="6345"/>
                  </a:lnTo>
                  <a:cubicBezTo>
                    <a:pt x="5930" y="6392"/>
                    <a:pt x="5930" y="6440"/>
                    <a:pt x="5954" y="6476"/>
                  </a:cubicBezTo>
                  <a:cubicBezTo>
                    <a:pt x="5966" y="6523"/>
                    <a:pt x="5990" y="6559"/>
                    <a:pt x="6025" y="6583"/>
                  </a:cubicBezTo>
                  <a:lnTo>
                    <a:pt x="6251" y="6714"/>
                  </a:lnTo>
                  <a:lnTo>
                    <a:pt x="6228" y="6749"/>
                  </a:lnTo>
                  <a:cubicBezTo>
                    <a:pt x="6204" y="6809"/>
                    <a:pt x="6168" y="6869"/>
                    <a:pt x="6132" y="6928"/>
                  </a:cubicBezTo>
                  <a:cubicBezTo>
                    <a:pt x="6008" y="7067"/>
                    <a:pt x="5834" y="7141"/>
                    <a:pt x="5659" y="7141"/>
                  </a:cubicBezTo>
                  <a:cubicBezTo>
                    <a:pt x="5534" y="7141"/>
                    <a:pt x="5408" y="7103"/>
                    <a:pt x="5299" y="7023"/>
                  </a:cubicBezTo>
                  <a:cubicBezTo>
                    <a:pt x="5120" y="6880"/>
                    <a:pt x="2561" y="4321"/>
                    <a:pt x="2418" y="4142"/>
                  </a:cubicBezTo>
                  <a:cubicBezTo>
                    <a:pt x="2227" y="3892"/>
                    <a:pt x="2275" y="3535"/>
                    <a:pt x="2513" y="3309"/>
                  </a:cubicBezTo>
                  <a:cubicBezTo>
                    <a:pt x="2561" y="3273"/>
                    <a:pt x="2620" y="3237"/>
                    <a:pt x="2692" y="3213"/>
                  </a:cubicBezTo>
                  <a:lnTo>
                    <a:pt x="2727" y="3189"/>
                  </a:lnTo>
                  <a:lnTo>
                    <a:pt x="2858" y="3416"/>
                  </a:lnTo>
                  <a:cubicBezTo>
                    <a:pt x="2882" y="3475"/>
                    <a:pt x="2942" y="3511"/>
                    <a:pt x="3001" y="3511"/>
                  </a:cubicBezTo>
                  <a:cubicBezTo>
                    <a:pt x="3037" y="3511"/>
                    <a:pt x="3061" y="3487"/>
                    <a:pt x="3096" y="3475"/>
                  </a:cubicBezTo>
                  <a:lnTo>
                    <a:pt x="4108" y="2880"/>
                  </a:lnTo>
                  <a:cubicBezTo>
                    <a:pt x="4144" y="2844"/>
                    <a:pt x="4168" y="2820"/>
                    <a:pt x="4180" y="2773"/>
                  </a:cubicBezTo>
                  <a:cubicBezTo>
                    <a:pt x="4192" y="2737"/>
                    <a:pt x="4180" y="2689"/>
                    <a:pt x="4168" y="2642"/>
                  </a:cubicBezTo>
                  <a:lnTo>
                    <a:pt x="3442" y="1404"/>
                  </a:lnTo>
                  <a:cubicBezTo>
                    <a:pt x="3409" y="1355"/>
                    <a:pt x="3348" y="1322"/>
                    <a:pt x="3290" y="1322"/>
                  </a:cubicBezTo>
                  <a:cubicBezTo>
                    <a:pt x="3264" y="1322"/>
                    <a:pt x="3238" y="1329"/>
                    <a:pt x="3215" y="1344"/>
                  </a:cubicBezTo>
                  <a:cubicBezTo>
                    <a:pt x="3144" y="1392"/>
                    <a:pt x="3108" y="1499"/>
                    <a:pt x="3156" y="1570"/>
                  </a:cubicBezTo>
                  <a:lnTo>
                    <a:pt x="3787" y="2654"/>
                  </a:lnTo>
                  <a:lnTo>
                    <a:pt x="3061" y="3082"/>
                  </a:lnTo>
                  <a:lnTo>
                    <a:pt x="1727" y="808"/>
                  </a:lnTo>
                  <a:lnTo>
                    <a:pt x="2453" y="380"/>
                  </a:lnTo>
                  <a:lnTo>
                    <a:pt x="2822" y="1011"/>
                  </a:lnTo>
                  <a:cubicBezTo>
                    <a:pt x="2855" y="1060"/>
                    <a:pt x="2917" y="1087"/>
                    <a:pt x="2975" y="1087"/>
                  </a:cubicBezTo>
                  <a:cubicBezTo>
                    <a:pt x="3001" y="1087"/>
                    <a:pt x="3027" y="1081"/>
                    <a:pt x="3049" y="1070"/>
                  </a:cubicBezTo>
                  <a:cubicBezTo>
                    <a:pt x="3120" y="1023"/>
                    <a:pt x="3156" y="915"/>
                    <a:pt x="3108" y="844"/>
                  </a:cubicBezTo>
                  <a:lnTo>
                    <a:pt x="2656" y="82"/>
                  </a:lnTo>
                  <a:cubicBezTo>
                    <a:pt x="2631" y="33"/>
                    <a:pt x="2573" y="1"/>
                    <a:pt x="2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187104" y="3787731"/>
              <a:ext cx="133943" cy="146520"/>
            </a:xfrm>
            <a:custGeom>
              <a:avLst/>
              <a:gdLst/>
              <a:ahLst/>
              <a:cxnLst/>
              <a:rect l="l" t="t" r="r" b="b"/>
              <a:pathLst>
                <a:path w="4228" h="4625" extrusionOk="0">
                  <a:moveTo>
                    <a:pt x="2742" y="0"/>
                  </a:moveTo>
                  <a:cubicBezTo>
                    <a:pt x="2716" y="0"/>
                    <a:pt x="2690" y="6"/>
                    <a:pt x="2668" y="17"/>
                  </a:cubicBezTo>
                  <a:cubicBezTo>
                    <a:pt x="2596" y="64"/>
                    <a:pt x="2561" y="171"/>
                    <a:pt x="2608" y="243"/>
                  </a:cubicBezTo>
                  <a:lnTo>
                    <a:pt x="2763" y="493"/>
                  </a:lnTo>
                  <a:cubicBezTo>
                    <a:pt x="2549" y="433"/>
                    <a:pt x="2346" y="398"/>
                    <a:pt x="2120" y="398"/>
                  </a:cubicBezTo>
                  <a:cubicBezTo>
                    <a:pt x="953" y="398"/>
                    <a:pt x="1" y="1350"/>
                    <a:pt x="1" y="2505"/>
                  </a:cubicBezTo>
                  <a:cubicBezTo>
                    <a:pt x="1" y="3672"/>
                    <a:pt x="953" y="4624"/>
                    <a:pt x="2120" y="4624"/>
                  </a:cubicBezTo>
                  <a:cubicBezTo>
                    <a:pt x="3275" y="4624"/>
                    <a:pt x="4228" y="3672"/>
                    <a:pt x="4228" y="2505"/>
                  </a:cubicBezTo>
                  <a:cubicBezTo>
                    <a:pt x="4228" y="2362"/>
                    <a:pt x="4204" y="2195"/>
                    <a:pt x="4168" y="2029"/>
                  </a:cubicBezTo>
                  <a:cubicBezTo>
                    <a:pt x="4158" y="1958"/>
                    <a:pt x="4096" y="1904"/>
                    <a:pt x="4012" y="1904"/>
                  </a:cubicBezTo>
                  <a:cubicBezTo>
                    <a:pt x="3998" y="1904"/>
                    <a:pt x="3982" y="1906"/>
                    <a:pt x="3966" y="1910"/>
                  </a:cubicBezTo>
                  <a:cubicBezTo>
                    <a:pt x="3870" y="1922"/>
                    <a:pt x="3811" y="2017"/>
                    <a:pt x="3847" y="2124"/>
                  </a:cubicBezTo>
                  <a:cubicBezTo>
                    <a:pt x="3870" y="2255"/>
                    <a:pt x="3894" y="2386"/>
                    <a:pt x="3894" y="2517"/>
                  </a:cubicBezTo>
                  <a:cubicBezTo>
                    <a:pt x="3894" y="3505"/>
                    <a:pt x="3085" y="4303"/>
                    <a:pt x="2108" y="4303"/>
                  </a:cubicBezTo>
                  <a:cubicBezTo>
                    <a:pt x="1120" y="4303"/>
                    <a:pt x="322" y="3505"/>
                    <a:pt x="322" y="2517"/>
                  </a:cubicBezTo>
                  <a:cubicBezTo>
                    <a:pt x="322" y="1541"/>
                    <a:pt x="1120" y="731"/>
                    <a:pt x="2108" y="731"/>
                  </a:cubicBezTo>
                  <a:cubicBezTo>
                    <a:pt x="2299" y="731"/>
                    <a:pt x="2477" y="767"/>
                    <a:pt x="2656" y="826"/>
                  </a:cubicBezTo>
                  <a:lnTo>
                    <a:pt x="2299" y="910"/>
                  </a:lnTo>
                  <a:cubicBezTo>
                    <a:pt x="2204" y="933"/>
                    <a:pt x="2144" y="1017"/>
                    <a:pt x="2180" y="1124"/>
                  </a:cubicBezTo>
                  <a:cubicBezTo>
                    <a:pt x="2190" y="1195"/>
                    <a:pt x="2260" y="1248"/>
                    <a:pt x="2339" y="1248"/>
                  </a:cubicBezTo>
                  <a:cubicBezTo>
                    <a:pt x="2353" y="1248"/>
                    <a:pt x="2368" y="1247"/>
                    <a:pt x="2382" y="1243"/>
                  </a:cubicBezTo>
                  <a:lnTo>
                    <a:pt x="3204" y="1052"/>
                  </a:lnTo>
                  <a:cubicBezTo>
                    <a:pt x="3311" y="1017"/>
                    <a:pt x="3370" y="898"/>
                    <a:pt x="3311" y="791"/>
                  </a:cubicBezTo>
                  <a:lnTo>
                    <a:pt x="2894" y="76"/>
                  </a:lnTo>
                  <a:cubicBezTo>
                    <a:pt x="2861" y="27"/>
                    <a:pt x="2800" y="0"/>
                    <a:pt x="2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4220685" y="3840669"/>
              <a:ext cx="39632" cy="52462"/>
            </a:xfrm>
            <a:custGeom>
              <a:avLst/>
              <a:gdLst/>
              <a:ahLst/>
              <a:cxnLst/>
              <a:rect l="l" t="t" r="r" b="b"/>
              <a:pathLst>
                <a:path w="1251" h="1656" extrusionOk="0">
                  <a:moveTo>
                    <a:pt x="572" y="1"/>
                  </a:moveTo>
                  <a:cubicBezTo>
                    <a:pt x="274" y="1"/>
                    <a:pt x="12" y="239"/>
                    <a:pt x="12" y="524"/>
                  </a:cubicBezTo>
                  <a:cubicBezTo>
                    <a:pt x="12" y="608"/>
                    <a:pt x="96" y="679"/>
                    <a:pt x="179" y="679"/>
                  </a:cubicBezTo>
                  <a:cubicBezTo>
                    <a:pt x="274" y="679"/>
                    <a:pt x="346" y="608"/>
                    <a:pt x="346" y="524"/>
                  </a:cubicBezTo>
                  <a:cubicBezTo>
                    <a:pt x="346" y="417"/>
                    <a:pt x="429" y="322"/>
                    <a:pt x="548" y="322"/>
                  </a:cubicBezTo>
                  <a:lnTo>
                    <a:pt x="608" y="322"/>
                  </a:lnTo>
                  <a:cubicBezTo>
                    <a:pt x="655" y="322"/>
                    <a:pt x="667" y="358"/>
                    <a:pt x="691" y="370"/>
                  </a:cubicBezTo>
                  <a:cubicBezTo>
                    <a:pt x="703" y="382"/>
                    <a:pt x="703" y="417"/>
                    <a:pt x="691" y="429"/>
                  </a:cubicBezTo>
                  <a:lnTo>
                    <a:pt x="48" y="1382"/>
                  </a:lnTo>
                  <a:cubicBezTo>
                    <a:pt x="12" y="1429"/>
                    <a:pt x="1" y="1501"/>
                    <a:pt x="36" y="1560"/>
                  </a:cubicBezTo>
                  <a:cubicBezTo>
                    <a:pt x="60" y="1620"/>
                    <a:pt x="120" y="1656"/>
                    <a:pt x="179" y="1656"/>
                  </a:cubicBezTo>
                  <a:lnTo>
                    <a:pt x="1072" y="1656"/>
                  </a:lnTo>
                  <a:cubicBezTo>
                    <a:pt x="1167" y="1656"/>
                    <a:pt x="1239" y="1572"/>
                    <a:pt x="1239" y="1489"/>
                  </a:cubicBezTo>
                  <a:cubicBezTo>
                    <a:pt x="1251" y="1406"/>
                    <a:pt x="1179" y="1322"/>
                    <a:pt x="1084" y="1322"/>
                  </a:cubicBezTo>
                  <a:lnTo>
                    <a:pt x="513" y="1322"/>
                  </a:lnTo>
                  <a:lnTo>
                    <a:pt x="989" y="620"/>
                  </a:lnTo>
                  <a:cubicBezTo>
                    <a:pt x="1072" y="513"/>
                    <a:pt x="1072" y="358"/>
                    <a:pt x="1001" y="227"/>
                  </a:cubicBezTo>
                  <a:cubicBezTo>
                    <a:pt x="929" y="84"/>
                    <a:pt x="786"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4259905" y="3840669"/>
              <a:ext cx="29082" cy="52082"/>
            </a:xfrm>
            <a:custGeom>
              <a:avLst/>
              <a:gdLst/>
              <a:ahLst/>
              <a:cxnLst/>
              <a:rect l="l" t="t" r="r" b="b"/>
              <a:pathLst>
                <a:path w="918" h="1644" extrusionOk="0">
                  <a:moveTo>
                    <a:pt x="156" y="1"/>
                  </a:moveTo>
                  <a:cubicBezTo>
                    <a:pt x="72" y="1"/>
                    <a:pt x="1" y="72"/>
                    <a:pt x="1" y="167"/>
                  </a:cubicBezTo>
                  <a:lnTo>
                    <a:pt x="1" y="870"/>
                  </a:lnTo>
                  <a:cubicBezTo>
                    <a:pt x="1" y="953"/>
                    <a:pt x="72" y="1025"/>
                    <a:pt x="156" y="1025"/>
                  </a:cubicBezTo>
                  <a:lnTo>
                    <a:pt x="596" y="1025"/>
                  </a:lnTo>
                  <a:lnTo>
                    <a:pt x="596" y="1477"/>
                  </a:lnTo>
                  <a:cubicBezTo>
                    <a:pt x="596" y="1560"/>
                    <a:pt x="668" y="1644"/>
                    <a:pt x="751" y="1644"/>
                  </a:cubicBezTo>
                  <a:cubicBezTo>
                    <a:pt x="846" y="1644"/>
                    <a:pt x="918" y="1560"/>
                    <a:pt x="918" y="1477"/>
                  </a:cubicBezTo>
                  <a:lnTo>
                    <a:pt x="918" y="846"/>
                  </a:lnTo>
                  <a:lnTo>
                    <a:pt x="918" y="155"/>
                  </a:lnTo>
                  <a:cubicBezTo>
                    <a:pt x="918" y="72"/>
                    <a:pt x="846" y="1"/>
                    <a:pt x="739" y="1"/>
                  </a:cubicBezTo>
                  <a:cubicBezTo>
                    <a:pt x="656" y="1"/>
                    <a:pt x="584" y="72"/>
                    <a:pt x="584" y="167"/>
                  </a:cubicBezTo>
                  <a:lnTo>
                    <a:pt x="584" y="703"/>
                  </a:lnTo>
                  <a:lnTo>
                    <a:pt x="322" y="703"/>
                  </a:lnTo>
                  <a:lnTo>
                    <a:pt x="322" y="167"/>
                  </a:lnTo>
                  <a:cubicBezTo>
                    <a:pt x="322" y="72"/>
                    <a:pt x="251" y="1"/>
                    <a:pt x="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4"/>
          <p:cNvGrpSpPr/>
          <p:nvPr/>
        </p:nvGrpSpPr>
        <p:grpSpPr>
          <a:xfrm>
            <a:off x="1154989" y="3975312"/>
            <a:ext cx="481416" cy="484379"/>
            <a:chOff x="3107608" y="3763401"/>
            <a:chExt cx="360233" cy="362451"/>
          </a:xfrm>
        </p:grpSpPr>
        <p:sp>
          <p:nvSpPr>
            <p:cNvPr id="490" name="Google Shape;490;p34"/>
            <p:cNvSpPr/>
            <p:nvPr/>
          </p:nvSpPr>
          <p:spPr>
            <a:xfrm>
              <a:off x="3323349" y="3763401"/>
              <a:ext cx="144492" cy="152729"/>
            </a:xfrm>
            <a:custGeom>
              <a:avLst/>
              <a:gdLst/>
              <a:ahLst/>
              <a:cxnLst/>
              <a:rect l="l" t="t" r="r" b="b"/>
              <a:pathLst>
                <a:path w="4561" h="4821" extrusionOk="0">
                  <a:moveTo>
                    <a:pt x="2354" y="0"/>
                  </a:moveTo>
                  <a:cubicBezTo>
                    <a:pt x="1649" y="0"/>
                    <a:pt x="958" y="340"/>
                    <a:pt x="524" y="975"/>
                  </a:cubicBezTo>
                  <a:cubicBezTo>
                    <a:pt x="1" y="1761"/>
                    <a:pt x="36" y="2761"/>
                    <a:pt x="584" y="3511"/>
                  </a:cubicBezTo>
                  <a:lnTo>
                    <a:pt x="536" y="4642"/>
                  </a:lnTo>
                  <a:cubicBezTo>
                    <a:pt x="536" y="4702"/>
                    <a:pt x="572" y="4761"/>
                    <a:pt x="620" y="4797"/>
                  </a:cubicBezTo>
                  <a:cubicBezTo>
                    <a:pt x="644" y="4809"/>
                    <a:pt x="679" y="4821"/>
                    <a:pt x="703" y="4821"/>
                  </a:cubicBezTo>
                  <a:cubicBezTo>
                    <a:pt x="739" y="4821"/>
                    <a:pt x="751" y="4821"/>
                    <a:pt x="775" y="4809"/>
                  </a:cubicBezTo>
                  <a:lnTo>
                    <a:pt x="1810" y="4333"/>
                  </a:lnTo>
                  <a:cubicBezTo>
                    <a:pt x="1987" y="4375"/>
                    <a:pt x="2166" y="4395"/>
                    <a:pt x="2342" y="4395"/>
                  </a:cubicBezTo>
                  <a:cubicBezTo>
                    <a:pt x="3067" y="4395"/>
                    <a:pt x="3756" y="4048"/>
                    <a:pt x="4168" y="3416"/>
                  </a:cubicBezTo>
                  <a:cubicBezTo>
                    <a:pt x="4323" y="3214"/>
                    <a:pt x="4430" y="2975"/>
                    <a:pt x="4489" y="2725"/>
                  </a:cubicBezTo>
                  <a:cubicBezTo>
                    <a:pt x="4501" y="2630"/>
                    <a:pt x="4454" y="2547"/>
                    <a:pt x="4370" y="2511"/>
                  </a:cubicBezTo>
                  <a:cubicBezTo>
                    <a:pt x="4360" y="2510"/>
                    <a:pt x="4351" y="2509"/>
                    <a:pt x="4341" y="2509"/>
                  </a:cubicBezTo>
                  <a:cubicBezTo>
                    <a:pt x="4258" y="2509"/>
                    <a:pt x="4188" y="2555"/>
                    <a:pt x="4156" y="2630"/>
                  </a:cubicBezTo>
                  <a:cubicBezTo>
                    <a:pt x="4108" y="2844"/>
                    <a:pt x="4025" y="3035"/>
                    <a:pt x="3906" y="3225"/>
                  </a:cubicBezTo>
                  <a:cubicBezTo>
                    <a:pt x="3551" y="3749"/>
                    <a:pt x="2961" y="4059"/>
                    <a:pt x="2349" y="4059"/>
                  </a:cubicBezTo>
                  <a:cubicBezTo>
                    <a:pt x="2182" y="4059"/>
                    <a:pt x="2013" y="4036"/>
                    <a:pt x="1846" y="3987"/>
                  </a:cubicBezTo>
                  <a:cubicBezTo>
                    <a:pt x="1831" y="3982"/>
                    <a:pt x="1816" y="3980"/>
                    <a:pt x="1801" y="3980"/>
                  </a:cubicBezTo>
                  <a:cubicBezTo>
                    <a:pt x="1779" y="3980"/>
                    <a:pt x="1755" y="3985"/>
                    <a:pt x="1727" y="3999"/>
                  </a:cubicBezTo>
                  <a:lnTo>
                    <a:pt x="894" y="4392"/>
                  </a:lnTo>
                  <a:lnTo>
                    <a:pt x="941" y="3464"/>
                  </a:lnTo>
                  <a:cubicBezTo>
                    <a:pt x="941" y="3416"/>
                    <a:pt x="929" y="3392"/>
                    <a:pt x="917" y="3344"/>
                  </a:cubicBezTo>
                  <a:cubicBezTo>
                    <a:pt x="405" y="2713"/>
                    <a:pt x="382" y="1832"/>
                    <a:pt x="822" y="1154"/>
                  </a:cubicBezTo>
                  <a:cubicBezTo>
                    <a:pt x="1096" y="749"/>
                    <a:pt x="1513" y="475"/>
                    <a:pt x="2001" y="368"/>
                  </a:cubicBezTo>
                  <a:cubicBezTo>
                    <a:pt x="2120" y="348"/>
                    <a:pt x="2239" y="337"/>
                    <a:pt x="2357" y="337"/>
                  </a:cubicBezTo>
                  <a:cubicBezTo>
                    <a:pt x="2723" y="337"/>
                    <a:pt x="3079" y="438"/>
                    <a:pt x="3394" y="654"/>
                  </a:cubicBezTo>
                  <a:cubicBezTo>
                    <a:pt x="3870" y="963"/>
                    <a:pt x="4168" y="1475"/>
                    <a:pt x="4215" y="2035"/>
                  </a:cubicBezTo>
                  <a:cubicBezTo>
                    <a:pt x="4226" y="2123"/>
                    <a:pt x="4299" y="2191"/>
                    <a:pt x="4376" y="2191"/>
                  </a:cubicBezTo>
                  <a:cubicBezTo>
                    <a:pt x="4382" y="2191"/>
                    <a:pt x="4388" y="2190"/>
                    <a:pt x="4394" y="2190"/>
                  </a:cubicBezTo>
                  <a:cubicBezTo>
                    <a:pt x="4489" y="2166"/>
                    <a:pt x="4561" y="2094"/>
                    <a:pt x="4549" y="2011"/>
                  </a:cubicBezTo>
                  <a:cubicBezTo>
                    <a:pt x="4489" y="1332"/>
                    <a:pt x="4132" y="737"/>
                    <a:pt x="3572" y="368"/>
                  </a:cubicBezTo>
                  <a:cubicBezTo>
                    <a:pt x="3196" y="120"/>
                    <a:pt x="2773" y="0"/>
                    <a:pt x="2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3107608" y="3863256"/>
              <a:ext cx="333844" cy="262596"/>
            </a:xfrm>
            <a:custGeom>
              <a:avLst/>
              <a:gdLst/>
              <a:ahLst/>
              <a:cxnLst/>
              <a:rect l="l" t="t" r="r" b="b"/>
              <a:pathLst>
                <a:path w="10538" h="8289" extrusionOk="0">
                  <a:moveTo>
                    <a:pt x="4894" y="2121"/>
                  </a:moveTo>
                  <a:lnTo>
                    <a:pt x="5108" y="2324"/>
                  </a:lnTo>
                  <a:lnTo>
                    <a:pt x="4822" y="2609"/>
                  </a:lnTo>
                  <a:lnTo>
                    <a:pt x="4537" y="2883"/>
                  </a:lnTo>
                  <a:lnTo>
                    <a:pt x="4334" y="2681"/>
                  </a:lnTo>
                  <a:lnTo>
                    <a:pt x="4894" y="2121"/>
                  </a:lnTo>
                  <a:close/>
                  <a:moveTo>
                    <a:pt x="5894" y="3431"/>
                  </a:moveTo>
                  <a:cubicBezTo>
                    <a:pt x="5965" y="3431"/>
                    <a:pt x="6025" y="3455"/>
                    <a:pt x="6084" y="3502"/>
                  </a:cubicBezTo>
                  <a:lnTo>
                    <a:pt x="6275" y="3693"/>
                  </a:lnTo>
                  <a:cubicBezTo>
                    <a:pt x="6382" y="3800"/>
                    <a:pt x="6382" y="3967"/>
                    <a:pt x="6275" y="4062"/>
                  </a:cubicBezTo>
                  <a:cubicBezTo>
                    <a:pt x="6227" y="4110"/>
                    <a:pt x="6156" y="4145"/>
                    <a:pt x="6084" y="4145"/>
                  </a:cubicBezTo>
                  <a:cubicBezTo>
                    <a:pt x="6013" y="4145"/>
                    <a:pt x="5953" y="4110"/>
                    <a:pt x="5894" y="4062"/>
                  </a:cubicBezTo>
                  <a:lnTo>
                    <a:pt x="5703" y="3872"/>
                  </a:lnTo>
                  <a:cubicBezTo>
                    <a:pt x="5596" y="3764"/>
                    <a:pt x="5596" y="3586"/>
                    <a:pt x="5703" y="3502"/>
                  </a:cubicBezTo>
                  <a:cubicBezTo>
                    <a:pt x="5739" y="3455"/>
                    <a:pt x="5810" y="3431"/>
                    <a:pt x="5894" y="3431"/>
                  </a:cubicBezTo>
                  <a:close/>
                  <a:moveTo>
                    <a:pt x="6453" y="1955"/>
                  </a:moveTo>
                  <a:lnTo>
                    <a:pt x="8085" y="3919"/>
                  </a:lnTo>
                  <a:cubicBezTo>
                    <a:pt x="8406" y="4324"/>
                    <a:pt x="8454" y="4812"/>
                    <a:pt x="8192" y="5062"/>
                  </a:cubicBezTo>
                  <a:lnTo>
                    <a:pt x="7275" y="5991"/>
                  </a:lnTo>
                  <a:cubicBezTo>
                    <a:pt x="7159" y="6102"/>
                    <a:pt x="7004" y="6155"/>
                    <a:pt x="6835" y="6155"/>
                  </a:cubicBezTo>
                  <a:cubicBezTo>
                    <a:pt x="6606" y="6155"/>
                    <a:pt x="6351" y="6057"/>
                    <a:pt x="6132" y="5872"/>
                  </a:cubicBezTo>
                  <a:lnTo>
                    <a:pt x="4167" y="4241"/>
                  </a:lnTo>
                  <a:lnTo>
                    <a:pt x="4167" y="4062"/>
                  </a:lnTo>
                  <a:cubicBezTo>
                    <a:pt x="4191" y="3824"/>
                    <a:pt x="4298" y="3610"/>
                    <a:pt x="4465" y="3443"/>
                  </a:cubicBezTo>
                  <a:lnTo>
                    <a:pt x="4941" y="2967"/>
                  </a:lnTo>
                  <a:lnTo>
                    <a:pt x="5358" y="3383"/>
                  </a:lnTo>
                  <a:cubicBezTo>
                    <a:pt x="5239" y="3610"/>
                    <a:pt x="5263" y="3907"/>
                    <a:pt x="5453" y="4098"/>
                  </a:cubicBezTo>
                  <a:lnTo>
                    <a:pt x="5656" y="4288"/>
                  </a:lnTo>
                  <a:cubicBezTo>
                    <a:pt x="5775" y="4407"/>
                    <a:pt x="5918" y="4467"/>
                    <a:pt x="6084" y="4467"/>
                  </a:cubicBezTo>
                  <a:cubicBezTo>
                    <a:pt x="6191" y="4467"/>
                    <a:pt x="6287" y="4431"/>
                    <a:pt x="6370" y="4395"/>
                  </a:cubicBezTo>
                  <a:lnTo>
                    <a:pt x="7239" y="5265"/>
                  </a:lnTo>
                  <a:cubicBezTo>
                    <a:pt x="7275" y="5300"/>
                    <a:pt x="7323" y="5312"/>
                    <a:pt x="7358" y="5312"/>
                  </a:cubicBezTo>
                  <a:cubicBezTo>
                    <a:pt x="7406" y="5312"/>
                    <a:pt x="7454" y="5300"/>
                    <a:pt x="7477" y="5265"/>
                  </a:cubicBezTo>
                  <a:cubicBezTo>
                    <a:pt x="7537" y="5217"/>
                    <a:pt x="7537" y="5086"/>
                    <a:pt x="7477" y="5026"/>
                  </a:cubicBezTo>
                  <a:lnTo>
                    <a:pt x="6608" y="4157"/>
                  </a:lnTo>
                  <a:cubicBezTo>
                    <a:pt x="6727" y="3931"/>
                    <a:pt x="6692" y="3633"/>
                    <a:pt x="6501" y="3443"/>
                  </a:cubicBezTo>
                  <a:lnTo>
                    <a:pt x="6311" y="3252"/>
                  </a:lnTo>
                  <a:cubicBezTo>
                    <a:pt x="6188" y="3130"/>
                    <a:pt x="6032" y="3073"/>
                    <a:pt x="5880" y="3073"/>
                  </a:cubicBezTo>
                  <a:cubicBezTo>
                    <a:pt x="5779" y="3073"/>
                    <a:pt x="5681" y="3098"/>
                    <a:pt x="5596" y="3145"/>
                  </a:cubicBezTo>
                  <a:lnTo>
                    <a:pt x="5179" y="2729"/>
                  </a:lnTo>
                  <a:lnTo>
                    <a:pt x="5453" y="2443"/>
                  </a:lnTo>
                  <a:lnTo>
                    <a:pt x="5656" y="2252"/>
                  </a:lnTo>
                  <a:cubicBezTo>
                    <a:pt x="5834" y="2074"/>
                    <a:pt x="6084" y="1967"/>
                    <a:pt x="6334" y="1955"/>
                  </a:cubicBezTo>
                  <a:close/>
                  <a:moveTo>
                    <a:pt x="1928" y="1"/>
                  </a:moveTo>
                  <a:cubicBezTo>
                    <a:pt x="1921" y="1"/>
                    <a:pt x="1913" y="1"/>
                    <a:pt x="1905" y="2"/>
                  </a:cubicBezTo>
                  <a:cubicBezTo>
                    <a:pt x="1477" y="62"/>
                    <a:pt x="1072" y="252"/>
                    <a:pt x="762" y="550"/>
                  </a:cubicBezTo>
                  <a:cubicBezTo>
                    <a:pt x="0" y="1312"/>
                    <a:pt x="0" y="2562"/>
                    <a:pt x="762" y="3324"/>
                  </a:cubicBezTo>
                  <a:lnTo>
                    <a:pt x="1393" y="3967"/>
                  </a:lnTo>
                  <a:cubicBezTo>
                    <a:pt x="1750" y="4324"/>
                    <a:pt x="1810" y="4884"/>
                    <a:pt x="1524" y="5300"/>
                  </a:cubicBezTo>
                  <a:cubicBezTo>
                    <a:pt x="1489" y="5360"/>
                    <a:pt x="1500" y="5455"/>
                    <a:pt x="1548" y="5515"/>
                  </a:cubicBezTo>
                  <a:lnTo>
                    <a:pt x="2131" y="6086"/>
                  </a:lnTo>
                  <a:cubicBezTo>
                    <a:pt x="2155" y="6122"/>
                    <a:pt x="2203" y="6134"/>
                    <a:pt x="2239" y="6134"/>
                  </a:cubicBezTo>
                  <a:lnTo>
                    <a:pt x="2262" y="6134"/>
                  </a:lnTo>
                  <a:cubicBezTo>
                    <a:pt x="2298" y="6134"/>
                    <a:pt x="2346" y="6110"/>
                    <a:pt x="2381" y="6074"/>
                  </a:cubicBezTo>
                  <a:cubicBezTo>
                    <a:pt x="3084" y="5193"/>
                    <a:pt x="3001" y="3931"/>
                    <a:pt x="2215" y="3145"/>
                  </a:cubicBezTo>
                  <a:lnTo>
                    <a:pt x="1572" y="2502"/>
                  </a:lnTo>
                  <a:cubicBezTo>
                    <a:pt x="1429" y="2359"/>
                    <a:pt x="1334" y="2145"/>
                    <a:pt x="1334" y="1919"/>
                  </a:cubicBezTo>
                  <a:cubicBezTo>
                    <a:pt x="1334" y="1705"/>
                    <a:pt x="1429" y="1502"/>
                    <a:pt x="1572" y="1347"/>
                  </a:cubicBezTo>
                  <a:cubicBezTo>
                    <a:pt x="1727" y="1193"/>
                    <a:pt x="1929" y="1109"/>
                    <a:pt x="2155" y="1109"/>
                  </a:cubicBezTo>
                  <a:cubicBezTo>
                    <a:pt x="2381" y="1109"/>
                    <a:pt x="2572" y="1193"/>
                    <a:pt x="2739" y="1347"/>
                  </a:cubicBezTo>
                  <a:lnTo>
                    <a:pt x="3965" y="2574"/>
                  </a:lnTo>
                  <a:cubicBezTo>
                    <a:pt x="3941" y="2609"/>
                    <a:pt x="3929" y="2657"/>
                    <a:pt x="3929" y="2693"/>
                  </a:cubicBezTo>
                  <a:cubicBezTo>
                    <a:pt x="3929" y="2740"/>
                    <a:pt x="3941" y="2788"/>
                    <a:pt x="3965" y="2812"/>
                  </a:cubicBezTo>
                  <a:lnTo>
                    <a:pt x="4298" y="3145"/>
                  </a:lnTo>
                  <a:lnTo>
                    <a:pt x="4227" y="3217"/>
                  </a:lnTo>
                  <a:cubicBezTo>
                    <a:pt x="3929" y="3514"/>
                    <a:pt x="3775" y="3931"/>
                    <a:pt x="3834" y="4348"/>
                  </a:cubicBezTo>
                  <a:cubicBezTo>
                    <a:pt x="3870" y="4586"/>
                    <a:pt x="3965" y="4812"/>
                    <a:pt x="4120" y="5003"/>
                  </a:cubicBezTo>
                  <a:lnTo>
                    <a:pt x="6275" y="7777"/>
                  </a:lnTo>
                  <a:cubicBezTo>
                    <a:pt x="6513" y="8086"/>
                    <a:pt x="6870" y="8265"/>
                    <a:pt x="7263" y="8289"/>
                  </a:cubicBezTo>
                  <a:lnTo>
                    <a:pt x="7346" y="8289"/>
                  </a:lnTo>
                  <a:cubicBezTo>
                    <a:pt x="7704" y="8289"/>
                    <a:pt x="8049" y="8146"/>
                    <a:pt x="8311" y="7896"/>
                  </a:cubicBezTo>
                  <a:lnTo>
                    <a:pt x="9549" y="6658"/>
                  </a:lnTo>
                  <a:cubicBezTo>
                    <a:pt x="9609" y="6598"/>
                    <a:pt x="9609" y="6479"/>
                    <a:pt x="9549" y="6419"/>
                  </a:cubicBezTo>
                  <a:cubicBezTo>
                    <a:pt x="9519" y="6390"/>
                    <a:pt x="9475" y="6375"/>
                    <a:pt x="9430" y="6375"/>
                  </a:cubicBezTo>
                  <a:cubicBezTo>
                    <a:pt x="9385" y="6375"/>
                    <a:pt x="9341" y="6390"/>
                    <a:pt x="9311" y="6419"/>
                  </a:cubicBezTo>
                  <a:lnTo>
                    <a:pt x="8073" y="7658"/>
                  </a:lnTo>
                  <a:cubicBezTo>
                    <a:pt x="7880" y="7850"/>
                    <a:pt x="7613" y="7956"/>
                    <a:pt x="7332" y="7956"/>
                  </a:cubicBezTo>
                  <a:cubicBezTo>
                    <a:pt x="7317" y="7956"/>
                    <a:pt x="7302" y="7956"/>
                    <a:pt x="7287" y="7955"/>
                  </a:cubicBezTo>
                  <a:cubicBezTo>
                    <a:pt x="6989" y="7932"/>
                    <a:pt x="6727" y="7789"/>
                    <a:pt x="6549" y="7562"/>
                  </a:cubicBezTo>
                  <a:lnTo>
                    <a:pt x="4501" y="4943"/>
                  </a:lnTo>
                  <a:lnTo>
                    <a:pt x="5918" y="6122"/>
                  </a:lnTo>
                  <a:cubicBezTo>
                    <a:pt x="6203" y="6360"/>
                    <a:pt x="6525" y="6479"/>
                    <a:pt x="6846" y="6479"/>
                  </a:cubicBezTo>
                  <a:cubicBezTo>
                    <a:pt x="7108" y="6479"/>
                    <a:pt x="7346" y="6384"/>
                    <a:pt x="7525" y="6205"/>
                  </a:cubicBezTo>
                  <a:lnTo>
                    <a:pt x="8454" y="5288"/>
                  </a:lnTo>
                  <a:cubicBezTo>
                    <a:pt x="8835" y="4895"/>
                    <a:pt x="8787" y="4217"/>
                    <a:pt x="8358" y="3681"/>
                  </a:cubicBezTo>
                  <a:lnTo>
                    <a:pt x="7192" y="2264"/>
                  </a:lnTo>
                  <a:lnTo>
                    <a:pt x="9811" y="4300"/>
                  </a:lnTo>
                  <a:cubicBezTo>
                    <a:pt x="10049" y="4479"/>
                    <a:pt x="10180" y="4753"/>
                    <a:pt x="10192" y="5050"/>
                  </a:cubicBezTo>
                  <a:cubicBezTo>
                    <a:pt x="10204" y="5348"/>
                    <a:pt x="10109" y="5634"/>
                    <a:pt x="9894" y="5836"/>
                  </a:cubicBezTo>
                  <a:cubicBezTo>
                    <a:pt x="9835" y="5896"/>
                    <a:pt x="9835" y="6015"/>
                    <a:pt x="9894" y="6074"/>
                  </a:cubicBezTo>
                  <a:cubicBezTo>
                    <a:pt x="9924" y="6104"/>
                    <a:pt x="9969" y="6119"/>
                    <a:pt x="10013" y="6119"/>
                  </a:cubicBezTo>
                  <a:cubicBezTo>
                    <a:pt x="10058" y="6119"/>
                    <a:pt x="10103" y="6104"/>
                    <a:pt x="10132" y="6074"/>
                  </a:cubicBezTo>
                  <a:cubicBezTo>
                    <a:pt x="10382" y="5824"/>
                    <a:pt x="10537" y="5455"/>
                    <a:pt x="10502" y="5062"/>
                  </a:cubicBezTo>
                  <a:cubicBezTo>
                    <a:pt x="10478" y="4681"/>
                    <a:pt x="10299" y="4324"/>
                    <a:pt x="9990" y="4086"/>
                  </a:cubicBezTo>
                  <a:lnTo>
                    <a:pt x="7227" y="1943"/>
                  </a:lnTo>
                  <a:lnTo>
                    <a:pt x="7215" y="1919"/>
                  </a:lnTo>
                  <a:cubicBezTo>
                    <a:pt x="7025" y="1776"/>
                    <a:pt x="6799" y="1669"/>
                    <a:pt x="6561" y="1645"/>
                  </a:cubicBezTo>
                  <a:cubicBezTo>
                    <a:pt x="6498" y="1636"/>
                    <a:pt x="6436" y="1632"/>
                    <a:pt x="6374" y="1632"/>
                  </a:cubicBezTo>
                  <a:cubicBezTo>
                    <a:pt x="6022" y="1632"/>
                    <a:pt x="5683" y="1773"/>
                    <a:pt x="5429" y="2026"/>
                  </a:cubicBezTo>
                  <a:lnTo>
                    <a:pt x="5358" y="2097"/>
                  </a:lnTo>
                  <a:lnTo>
                    <a:pt x="5025" y="1776"/>
                  </a:lnTo>
                  <a:cubicBezTo>
                    <a:pt x="5001" y="1740"/>
                    <a:pt x="4953" y="1728"/>
                    <a:pt x="4906" y="1728"/>
                  </a:cubicBezTo>
                  <a:cubicBezTo>
                    <a:pt x="4870" y="1728"/>
                    <a:pt x="4822" y="1740"/>
                    <a:pt x="4787" y="1776"/>
                  </a:cubicBezTo>
                  <a:lnTo>
                    <a:pt x="3560" y="538"/>
                  </a:lnTo>
                  <a:cubicBezTo>
                    <a:pt x="3298" y="288"/>
                    <a:pt x="2989" y="109"/>
                    <a:pt x="2643" y="38"/>
                  </a:cubicBezTo>
                  <a:cubicBezTo>
                    <a:pt x="2627" y="31"/>
                    <a:pt x="2610" y="27"/>
                    <a:pt x="2593" y="27"/>
                  </a:cubicBezTo>
                  <a:cubicBezTo>
                    <a:pt x="2525" y="27"/>
                    <a:pt x="2460" y="81"/>
                    <a:pt x="2441" y="157"/>
                  </a:cubicBezTo>
                  <a:cubicBezTo>
                    <a:pt x="2405" y="240"/>
                    <a:pt x="2465" y="335"/>
                    <a:pt x="2560" y="359"/>
                  </a:cubicBezTo>
                  <a:cubicBezTo>
                    <a:pt x="2846" y="431"/>
                    <a:pt x="3096" y="585"/>
                    <a:pt x="3298" y="788"/>
                  </a:cubicBezTo>
                  <a:lnTo>
                    <a:pt x="4537" y="2026"/>
                  </a:lnTo>
                  <a:lnTo>
                    <a:pt x="4215" y="2359"/>
                  </a:lnTo>
                  <a:lnTo>
                    <a:pt x="2977" y="1121"/>
                  </a:lnTo>
                  <a:cubicBezTo>
                    <a:pt x="2751" y="895"/>
                    <a:pt x="2465" y="776"/>
                    <a:pt x="2155" y="776"/>
                  </a:cubicBezTo>
                  <a:cubicBezTo>
                    <a:pt x="1846" y="776"/>
                    <a:pt x="1560" y="895"/>
                    <a:pt x="1334" y="1121"/>
                  </a:cubicBezTo>
                  <a:cubicBezTo>
                    <a:pt x="1119" y="1347"/>
                    <a:pt x="1000" y="1621"/>
                    <a:pt x="1000" y="1943"/>
                  </a:cubicBezTo>
                  <a:cubicBezTo>
                    <a:pt x="1000" y="2252"/>
                    <a:pt x="1119" y="2538"/>
                    <a:pt x="1334" y="2752"/>
                  </a:cubicBezTo>
                  <a:lnTo>
                    <a:pt x="1977" y="3395"/>
                  </a:lnTo>
                  <a:cubicBezTo>
                    <a:pt x="2608" y="4026"/>
                    <a:pt x="2703" y="4991"/>
                    <a:pt x="2227" y="5729"/>
                  </a:cubicBezTo>
                  <a:lnTo>
                    <a:pt x="1893" y="5396"/>
                  </a:lnTo>
                  <a:cubicBezTo>
                    <a:pt x="2167" y="4860"/>
                    <a:pt x="2084" y="4181"/>
                    <a:pt x="1655" y="3741"/>
                  </a:cubicBezTo>
                  <a:lnTo>
                    <a:pt x="1012" y="3098"/>
                  </a:lnTo>
                  <a:cubicBezTo>
                    <a:pt x="381" y="2478"/>
                    <a:pt x="381" y="1431"/>
                    <a:pt x="1012" y="812"/>
                  </a:cubicBezTo>
                  <a:cubicBezTo>
                    <a:pt x="1262" y="550"/>
                    <a:pt x="1596" y="395"/>
                    <a:pt x="1953" y="347"/>
                  </a:cubicBezTo>
                  <a:cubicBezTo>
                    <a:pt x="2036" y="335"/>
                    <a:pt x="2108" y="252"/>
                    <a:pt x="2096" y="157"/>
                  </a:cubicBezTo>
                  <a:cubicBezTo>
                    <a:pt x="2085" y="69"/>
                    <a:pt x="2023" y="1"/>
                    <a:pt x="1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3361840" y="3799453"/>
              <a:ext cx="74701" cy="71438"/>
            </a:xfrm>
            <a:custGeom>
              <a:avLst/>
              <a:gdLst/>
              <a:ahLst/>
              <a:cxnLst/>
              <a:rect l="l" t="t" r="r" b="b"/>
              <a:pathLst>
                <a:path w="2358" h="2255" extrusionOk="0">
                  <a:moveTo>
                    <a:pt x="1441" y="337"/>
                  </a:moveTo>
                  <a:cubicBezTo>
                    <a:pt x="1572" y="337"/>
                    <a:pt x="1691" y="385"/>
                    <a:pt x="1798" y="480"/>
                  </a:cubicBezTo>
                  <a:cubicBezTo>
                    <a:pt x="1988" y="682"/>
                    <a:pt x="1988" y="1004"/>
                    <a:pt x="1798" y="1194"/>
                  </a:cubicBezTo>
                  <a:cubicBezTo>
                    <a:pt x="1703" y="1296"/>
                    <a:pt x="1572" y="1346"/>
                    <a:pt x="1441" y="1346"/>
                  </a:cubicBezTo>
                  <a:cubicBezTo>
                    <a:pt x="1310" y="1346"/>
                    <a:pt x="1179" y="1296"/>
                    <a:pt x="1084" y="1194"/>
                  </a:cubicBezTo>
                  <a:cubicBezTo>
                    <a:pt x="893" y="1004"/>
                    <a:pt x="893" y="682"/>
                    <a:pt x="1084" y="480"/>
                  </a:cubicBezTo>
                  <a:cubicBezTo>
                    <a:pt x="1191" y="385"/>
                    <a:pt x="1310" y="337"/>
                    <a:pt x="1441" y="337"/>
                  </a:cubicBezTo>
                  <a:close/>
                  <a:moveTo>
                    <a:pt x="1424" y="1"/>
                  </a:moveTo>
                  <a:cubicBezTo>
                    <a:pt x="1209" y="1"/>
                    <a:pt x="994" y="81"/>
                    <a:pt x="833" y="242"/>
                  </a:cubicBezTo>
                  <a:cubicBezTo>
                    <a:pt x="548" y="528"/>
                    <a:pt x="500" y="980"/>
                    <a:pt x="726" y="1302"/>
                  </a:cubicBezTo>
                  <a:lnTo>
                    <a:pt x="60" y="1968"/>
                  </a:lnTo>
                  <a:cubicBezTo>
                    <a:pt x="0" y="2028"/>
                    <a:pt x="0" y="2147"/>
                    <a:pt x="60" y="2206"/>
                  </a:cubicBezTo>
                  <a:cubicBezTo>
                    <a:pt x="83" y="2242"/>
                    <a:pt x="131" y="2254"/>
                    <a:pt x="167" y="2254"/>
                  </a:cubicBezTo>
                  <a:cubicBezTo>
                    <a:pt x="214" y="2254"/>
                    <a:pt x="262" y="2242"/>
                    <a:pt x="286" y="2206"/>
                  </a:cubicBezTo>
                  <a:lnTo>
                    <a:pt x="964" y="1540"/>
                  </a:lnTo>
                  <a:cubicBezTo>
                    <a:pt x="1095" y="1635"/>
                    <a:pt x="1262" y="1671"/>
                    <a:pt x="1417" y="1671"/>
                  </a:cubicBezTo>
                  <a:cubicBezTo>
                    <a:pt x="1643" y="1671"/>
                    <a:pt x="1857" y="1587"/>
                    <a:pt x="2012" y="1421"/>
                  </a:cubicBezTo>
                  <a:cubicBezTo>
                    <a:pt x="2357" y="1111"/>
                    <a:pt x="2357" y="575"/>
                    <a:pt x="2024" y="242"/>
                  </a:cubicBezTo>
                  <a:cubicBezTo>
                    <a:pt x="1857" y="81"/>
                    <a:pt x="1640" y="1"/>
                    <a:pt x="1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4"/>
          <p:cNvGrpSpPr/>
          <p:nvPr/>
        </p:nvGrpSpPr>
        <p:grpSpPr>
          <a:xfrm>
            <a:off x="1149127" y="1569860"/>
            <a:ext cx="493487" cy="468299"/>
            <a:chOff x="1293706" y="1966416"/>
            <a:chExt cx="369294" cy="350444"/>
          </a:xfrm>
        </p:grpSpPr>
        <p:sp>
          <p:nvSpPr>
            <p:cNvPr id="494" name="Google Shape;494;p34"/>
            <p:cNvSpPr/>
            <p:nvPr/>
          </p:nvSpPr>
          <p:spPr>
            <a:xfrm>
              <a:off x="1509067" y="1966416"/>
              <a:ext cx="153933" cy="162994"/>
            </a:xfrm>
            <a:custGeom>
              <a:avLst/>
              <a:gdLst/>
              <a:ahLst/>
              <a:cxnLst/>
              <a:rect l="l" t="t" r="r" b="b"/>
              <a:pathLst>
                <a:path w="4859" h="5145" extrusionOk="0">
                  <a:moveTo>
                    <a:pt x="2514" y="0"/>
                  </a:moveTo>
                  <a:cubicBezTo>
                    <a:pt x="1759" y="0"/>
                    <a:pt x="1016" y="363"/>
                    <a:pt x="560" y="1036"/>
                  </a:cubicBezTo>
                  <a:cubicBezTo>
                    <a:pt x="1" y="1870"/>
                    <a:pt x="36" y="2953"/>
                    <a:pt x="632" y="3739"/>
                  </a:cubicBezTo>
                  <a:lnTo>
                    <a:pt x="572" y="4965"/>
                  </a:lnTo>
                  <a:cubicBezTo>
                    <a:pt x="572" y="5025"/>
                    <a:pt x="596" y="5085"/>
                    <a:pt x="643" y="5108"/>
                  </a:cubicBezTo>
                  <a:cubicBezTo>
                    <a:pt x="679" y="5120"/>
                    <a:pt x="703" y="5144"/>
                    <a:pt x="739" y="5144"/>
                  </a:cubicBezTo>
                  <a:cubicBezTo>
                    <a:pt x="763" y="5144"/>
                    <a:pt x="774" y="5144"/>
                    <a:pt x="810" y="5120"/>
                  </a:cubicBezTo>
                  <a:lnTo>
                    <a:pt x="1929" y="4608"/>
                  </a:lnTo>
                  <a:cubicBezTo>
                    <a:pt x="2120" y="4644"/>
                    <a:pt x="2310" y="4680"/>
                    <a:pt x="2501" y="4680"/>
                  </a:cubicBezTo>
                  <a:cubicBezTo>
                    <a:pt x="3275" y="4680"/>
                    <a:pt x="4013" y="4311"/>
                    <a:pt x="4453" y="3632"/>
                  </a:cubicBezTo>
                  <a:cubicBezTo>
                    <a:pt x="4692" y="3275"/>
                    <a:pt x="4823" y="2858"/>
                    <a:pt x="4846" y="2441"/>
                  </a:cubicBezTo>
                  <a:cubicBezTo>
                    <a:pt x="4858" y="2370"/>
                    <a:pt x="4787" y="2287"/>
                    <a:pt x="4692" y="2287"/>
                  </a:cubicBezTo>
                  <a:cubicBezTo>
                    <a:pt x="4608" y="2287"/>
                    <a:pt x="4513" y="2358"/>
                    <a:pt x="4513" y="2441"/>
                  </a:cubicBezTo>
                  <a:cubicBezTo>
                    <a:pt x="4501" y="2799"/>
                    <a:pt x="4382" y="3156"/>
                    <a:pt x="4168" y="3453"/>
                  </a:cubicBezTo>
                  <a:cubicBezTo>
                    <a:pt x="3786" y="4030"/>
                    <a:pt x="3158" y="4352"/>
                    <a:pt x="2504" y="4352"/>
                  </a:cubicBezTo>
                  <a:cubicBezTo>
                    <a:pt x="2321" y="4352"/>
                    <a:pt x="2136" y="4327"/>
                    <a:pt x="1953" y="4275"/>
                  </a:cubicBezTo>
                  <a:cubicBezTo>
                    <a:pt x="1933" y="4270"/>
                    <a:pt x="1918" y="4267"/>
                    <a:pt x="1903" y="4267"/>
                  </a:cubicBezTo>
                  <a:cubicBezTo>
                    <a:pt x="1882" y="4267"/>
                    <a:pt x="1862" y="4273"/>
                    <a:pt x="1834" y="4287"/>
                  </a:cubicBezTo>
                  <a:lnTo>
                    <a:pt x="929" y="4727"/>
                  </a:lnTo>
                  <a:lnTo>
                    <a:pt x="977" y="3715"/>
                  </a:lnTo>
                  <a:cubicBezTo>
                    <a:pt x="977" y="3668"/>
                    <a:pt x="953" y="3632"/>
                    <a:pt x="941" y="3596"/>
                  </a:cubicBezTo>
                  <a:cubicBezTo>
                    <a:pt x="393" y="2906"/>
                    <a:pt x="358" y="1953"/>
                    <a:pt x="858" y="1227"/>
                  </a:cubicBezTo>
                  <a:cubicBezTo>
                    <a:pt x="1237" y="646"/>
                    <a:pt x="1868" y="336"/>
                    <a:pt x="2512" y="336"/>
                  </a:cubicBezTo>
                  <a:cubicBezTo>
                    <a:pt x="2898" y="336"/>
                    <a:pt x="3288" y="447"/>
                    <a:pt x="3632" y="679"/>
                  </a:cubicBezTo>
                  <a:cubicBezTo>
                    <a:pt x="4037" y="941"/>
                    <a:pt x="4334" y="1358"/>
                    <a:pt x="4453" y="1822"/>
                  </a:cubicBezTo>
                  <a:cubicBezTo>
                    <a:pt x="4484" y="1893"/>
                    <a:pt x="4548" y="1947"/>
                    <a:pt x="4618" y="1947"/>
                  </a:cubicBezTo>
                  <a:cubicBezTo>
                    <a:pt x="4631" y="1947"/>
                    <a:pt x="4643" y="1945"/>
                    <a:pt x="4656" y="1941"/>
                  </a:cubicBezTo>
                  <a:cubicBezTo>
                    <a:pt x="4751" y="1906"/>
                    <a:pt x="4811" y="1822"/>
                    <a:pt x="4787" y="1727"/>
                  </a:cubicBezTo>
                  <a:cubicBezTo>
                    <a:pt x="4632" y="1179"/>
                    <a:pt x="4287" y="703"/>
                    <a:pt x="3811" y="393"/>
                  </a:cubicBezTo>
                  <a:cubicBezTo>
                    <a:pt x="3412" y="128"/>
                    <a:pt x="2961" y="0"/>
                    <a:pt x="2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1574328" y="2021096"/>
              <a:ext cx="28702" cy="54363"/>
            </a:xfrm>
            <a:custGeom>
              <a:avLst/>
              <a:gdLst/>
              <a:ahLst/>
              <a:cxnLst/>
              <a:rect l="l" t="t" r="r" b="b"/>
              <a:pathLst>
                <a:path w="906" h="1716" extrusionOk="0">
                  <a:moveTo>
                    <a:pt x="179" y="1"/>
                  </a:moveTo>
                  <a:cubicBezTo>
                    <a:pt x="84" y="1"/>
                    <a:pt x="12" y="84"/>
                    <a:pt x="12" y="168"/>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22" y="1715"/>
                    <a:pt x="893" y="1644"/>
                    <a:pt x="893" y="1549"/>
                  </a:cubicBezTo>
                  <a:cubicBezTo>
                    <a:pt x="905" y="1465"/>
                    <a:pt x="834" y="1394"/>
                    <a:pt x="727" y="1394"/>
                  </a:cubicBezTo>
                  <a:lnTo>
                    <a:pt x="608" y="1394"/>
                  </a:lnTo>
                  <a:lnTo>
                    <a:pt x="608" y="168"/>
                  </a:lnTo>
                  <a:cubicBezTo>
                    <a:pt x="608" y="84"/>
                    <a:pt x="536"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1578098" y="2004147"/>
              <a:ext cx="15872" cy="16252"/>
            </a:xfrm>
            <a:custGeom>
              <a:avLst/>
              <a:gdLst/>
              <a:ahLst/>
              <a:cxnLst/>
              <a:rect l="l" t="t" r="r" b="b"/>
              <a:pathLst>
                <a:path w="501" h="513" extrusionOk="0">
                  <a:moveTo>
                    <a:pt x="250" y="0"/>
                  </a:moveTo>
                  <a:cubicBezTo>
                    <a:pt x="119" y="0"/>
                    <a:pt x="0" y="119"/>
                    <a:pt x="0" y="262"/>
                  </a:cubicBezTo>
                  <a:cubicBezTo>
                    <a:pt x="0" y="393"/>
                    <a:pt x="119" y="512"/>
                    <a:pt x="250" y="512"/>
                  </a:cubicBezTo>
                  <a:cubicBezTo>
                    <a:pt x="381" y="512"/>
                    <a:pt x="500" y="393"/>
                    <a:pt x="500" y="262"/>
                  </a:cubicBezTo>
                  <a:cubicBezTo>
                    <a:pt x="489" y="107"/>
                    <a:pt x="381"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1293706" y="1999997"/>
              <a:ext cx="274982" cy="316863"/>
            </a:xfrm>
            <a:custGeom>
              <a:avLst/>
              <a:gdLst/>
              <a:ahLst/>
              <a:cxnLst/>
              <a:rect l="l" t="t" r="r" b="b"/>
              <a:pathLst>
                <a:path w="8680" h="10002" extrusionOk="0">
                  <a:moveTo>
                    <a:pt x="2096" y="2655"/>
                  </a:moveTo>
                  <a:lnTo>
                    <a:pt x="2096" y="3727"/>
                  </a:lnTo>
                  <a:cubicBezTo>
                    <a:pt x="1905" y="3644"/>
                    <a:pt x="1762" y="3465"/>
                    <a:pt x="1762" y="3251"/>
                  </a:cubicBezTo>
                  <a:lnTo>
                    <a:pt x="1762" y="3132"/>
                  </a:lnTo>
                  <a:cubicBezTo>
                    <a:pt x="1762" y="2905"/>
                    <a:pt x="1893" y="2727"/>
                    <a:pt x="2096" y="2655"/>
                  </a:cubicBezTo>
                  <a:close/>
                  <a:moveTo>
                    <a:pt x="6620" y="2655"/>
                  </a:moveTo>
                  <a:cubicBezTo>
                    <a:pt x="6822" y="2727"/>
                    <a:pt x="6965" y="2905"/>
                    <a:pt x="6965" y="3132"/>
                  </a:cubicBezTo>
                  <a:lnTo>
                    <a:pt x="6965" y="3251"/>
                  </a:lnTo>
                  <a:cubicBezTo>
                    <a:pt x="6965" y="3465"/>
                    <a:pt x="6834" y="3644"/>
                    <a:pt x="6620" y="3727"/>
                  </a:cubicBezTo>
                  <a:lnTo>
                    <a:pt x="6620" y="2655"/>
                  </a:lnTo>
                  <a:close/>
                  <a:moveTo>
                    <a:pt x="6703" y="4060"/>
                  </a:moveTo>
                  <a:lnTo>
                    <a:pt x="6858" y="5394"/>
                  </a:lnTo>
                  <a:lnTo>
                    <a:pt x="6346" y="5394"/>
                  </a:lnTo>
                  <a:cubicBezTo>
                    <a:pt x="6525" y="5108"/>
                    <a:pt x="6620" y="4763"/>
                    <a:pt x="6620" y="4406"/>
                  </a:cubicBezTo>
                  <a:lnTo>
                    <a:pt x="6620" y="4084"/>
                  </a:lnTo>
                  <a:cubicBezTo>
                    <a:pt x="6656" y="4084"/>
                    <a:pt x="6668" y="4060"/>
                    <a:pt x="6703" y="4060"/>
                  </a:cubicBezTo>
                  <a:close/>
                  <a:moveTo>
                    <a:pt x="3739" y="1405"/>
                  </a:moveTo>
                  <a:cubicBezTo>
                    <a:pt x="3810" y="1643"/>
                    <a:pt x="3941" y="1953"/>
                    <a:pt x="4132" y="2251"/>
                  </a:cubicBezTo>
                  <a:cubicBezTo>
                    <a:pt x="4572" y="2870"/>
                    <a:pt x="5179" y="3227"/>
                    <a:pt x="5917" y="3274"/>
                  </a:cubicBezTo>
                  <a:lnTo>
                    <a:pt x="5917" y="3572"/>
                  </a:lnTo>
                  <a:cubicBezTo>
                    <a:pt x="5906" y="4215"/>
                    <a:pt x="5572" y="4822"/>
                    <a:pt x="5001" y="5168"/>
                  </a:cubicBezTo>
                  <a:lnTo>
                    <a:pt x="4751" y="5310"/>
                  </a:lnTo>
                  <a:cubicBezTo>
                    <a:pt x="4632" y="5382"/>
                    <a:pt x="4498" y="5418"/>
                    <a:pt x="4364" y="5418"/>
                  </a:cubicBezTo>
                  <a:cubicBezTo>
                    <a:pt x="4230" y="5418"/>
                    <a:pt x="4096" y="5382"/>
                    <a:pt x="3977" y="5310"/>
                  </a:cubicBezTo>
                  <a:lnTo>
                    <a:pt x="3727" y="5168"/>
                  </a:lnTo>
                  <a:cubicBezTo>
                    <a:pt x="3155" y="4834"/>
                    <a:pt x="2810" y="4227"/>
                    <a:pt x="2810" y="3572"/>
                  </a:cubicBezTo>
                  <a:lnTo>
                    <a:pt x="2810" y="2322"/>
                  </a:lnTo>
                  <a:cubicBezTo>
                    <a:pt x="3024" y="2239"/>
                    <a:pt x="3429" y="1977"/>
                    <a:pt x="3739" y="1405"/>
                  </a:cubicBezTo>
                  <a:close/>
                  <a:moveTo>
                    <a:pt x="5477" y="5715"/>
                  </a:moveTo>
                  <a:cubicBezTo>
                    <a:pt x="5429" y="5727"/>
                    <a:pt x="5394" y="5763"/>
                    <a:pt x="5346" y="5775"/>
                  </a:cubicBezTo>
                  <a:lnTo>
                    <a:pt x="5346" y="5715"/>
                  </a:lnTo>
                  <a:close/>
                  <a:moveTo>
                    <a:pt x="5001" y="5549"/>
                  </a:moveTo>
                  <a:lnTo>
                    <a:pt x="5001" y="5870"/>
                  </a:lnTo>
                  <a:cubicBezTo>
                    <a:pt x="4953" y="5882"/>
                    <a:pt x="4894" y="5882"/>
                    <a:pt x="4846" y="5882"/>
                  </a:cubicBezTo>
                  <a:cubicBezTo>
                    <a:pt x="4822" y="5810"/>
                    <a:pt x="4798" y="5751"/>
                    <a:pt x="4727" y="5691"/>
                  </a:cubicBezTo>
                  <a:cubicBezTo>
                    <a:pt x="4786" y="5656"/>
                    <a:pt x="4846" y="5644"/>
                    <a:pt x="4905" y="5596"/>
                  </a:cubicBezTo>
                  <a:lnTo>
                    <a:pt x="5001" y="5549"/>
                  </a:lnTo>
                  <a:close/>
                  <a:moveTo>
                    <a:pt x="4378" y="5881"/>
                  </a:moveTo>
                  <a:cubicBezTo>
                    <a:pt x="4474" y="5881"/>
                    <a:pt x="4536" y="5960"/>
                    <a:pt x="4536" y="6061"/>
                  </a:cubicBezTo>
                  <a:cubicBezTo>
                    <a:pt x="4536" y="6168"/>
                    <a:pt x="4465" y="6239"/>
                    <a:pt x="4358" y="6239"/>
                  </a:cubicBezTo>
                  <a:cubicBezTo>
                    <a:pt x="4263" y="6239"/>
                    <a:pt x="4179" y="6168"/>
                    <a:pt x="4179" y="6061"/>
                  </a:cubicBezTo>
                  <a:cubicBezTo>
                    <a:pt x="4179" y="5953"/>
                    <a:pt x="4263" y="5882"/>
                    <a:pt x="4358" y="5882"/>
                  </a:cubicBezTo>
                  <a:cubicBezTo>
                    <a:pt x="4365" y="5881"/>
                    <a:pt x="4371" y="5881"/>
                    <a:pt x="4378" y="5881"/>
                  </a:cubicBezTo>
                  <a:close/>
                  <a:moveTo>
                    <a:pt x="3703" y="5537"/>
                  </a:moveTo>
                  <a:lnTo>
                    <a:pt x="3798" y="5584"/>
                  </a:lnTo>
                  <a:lnTo>
                    <a:pt x="3977" y="5668"/>
                  </a:lnTo>
                  <a:cubicBezTo>
                    <a:pt x="3882" y="5763"/>
                    <a:pt x="3822" y="5894"/>
                    <a:pt x="3822" y="6025"/>
                  </a:cubicBezTo>
                  <a:cubicBezTo>
                    <a:pt x="3846" y="6144"/>
                    <a:pt x="3870" y="6251"/>
                    <a:pt x="3917" y="6322"/>
                  </a:cubicBezTo>
                  <a:lnTo>
                    <a:pt x="3703" y="6180"/>
                  </a:lnTo>
                  <a:lnTo>
                    <a:pt x="3703" y="5537"/>
                  </a:lnTo>
                  <a:close/>
                  <a:moveTo>
                    <a:pt x="4870" y="6203"/>
                  </a:moveTo>
                  <a:cubicBezTo>
                    <a:pt x="4882" y="6215"/>
                    <a:pt x="4897" y="6221"/>
                    <a:pt x="4914" y="6221"/>
                  </a:cubicBezTo>
                  <a:cubicBezTo>
                    <a:pt x="4932" y="6221"/>
                    <a:pt x="4953" y="6215"/>
                    <a:pt x="4977" y="6203"/>
                  </a:cubicBezTo>
                  <a:lnTo>
                    <a:pt x="4977" y="6203"/>
                  </a:lnTo>
                  <a:lnTo>
                    <a:pt x="4810" y="6322"/>
                  </a:lnTo>
                  <a:cubicBezTo>
                    <a:pt x="4834" y="6299"/>
                    <a:pt x="4846" y="6251"/>
                    <a:pt x="4870" y="6203"/>
                  </a:cubicBezTo>
                  <a:close/>
                  <a:moveTo>
                    <a:pt x="4465" y="6561"/>
                  </a:moveTo>
                  <a:lnTo>
                    <a:pt x="4358" y="6644"/>
                  </a:lnTo>
                  <a:lnTo>
                    <a:pt x="4239" y="6561"/>
                  </a:lnTo>
                  <a:lnTo>
                    <a:pt x="4239" y="6561"/>
                  </a:lnTo>
                  <a:cubicBezTo>
                    <a:pt x="4274" y="6584"/>
                    <a:pt x="4322" y="6584"/>
                    <a:pt x="4346" y="6584"/>
                  </a:cubicBezTo>
                  <a:cubicBezTo>
                    <a:pt x="4393" y="6584"/>
                    <a:pt x="4417" y="6584"/>
                    <a:pt x="4465" y="6561"/>
                  </a:cubicBezTo>
                  <a:close/>
                  <a:moveTo>
                    <a:pt x="5013" y="6596"/>
                  </a:moveTo>
                  <a:lnTo>
                    <a:pt x="5013" y="7334"/>
                  </a:lnTo>
                  <a:lnTo>
                    <a:pt x="4620" y="6882"/>
                  </a:lnTo>
                  <a:lnTo>
                    <a:pt x="5013" y="6596"/>
                  </a:lnTo>
                  <a:close/>
                  <a:moveTo>
                    <a:pt x="3727" y="6608"/>
                  </a:moveTo>
                  <a:lnTo>
                    <a:pt x="4120" y="6894"/>
                  </a:lnTo>
                  <a:lnTo>
                    <a:pt x="3727" y="7358"/>
                  </a:lnTo>
                  <a:lnTo>
                    <a:pt x="3727" y="6608"/>
                  </a:lnTo>
                  <a:close/>
                  <a:moveTo>
                    <a:pt x="4334" y="0"/>
                  </a:moveTo>
                  <a:cubicBezTo>
                    <a:pt x="3715" y="0"/>
                    <a:pt x="3143" y="226"/>
                    <a:pt x="2691" y="631"/>
                  </a:cubicBezTo>
                  <a:cubicBezTo>
                    <a:pt x="2250" y="1024"/>
                    <a:pt x="1953" y="1584"/>
                    <a:pt x="1869" y="2179"/>
                  </a:cubicBezTo>
                  <a:lnTo>
                    <a:pt x="1846" y="2370"/>
                  </a:lnTo>
                  <a:cubicBezTo>
                    <a:pt x="1560" y="2501"/>
                    <a:pt x="1369" y="2798"/>
                    <a:pt x="1369" y="3132"/>
                  </a:cubicBezTo>
                  <a:lnTo>
                    <a:pt x="1369" y="3251"/>
                  </a:lnTo>
                  <a:cubicBezTo>
                    <a:pt x="1369" y="3501"/>
                    <a:pt x="1488" y="3727"/>
                    <a:pt x="1655" y="3882"/>
                  </a:cubicBezTo>
                  <a:lnTo>
                    <a:pt x="1453" y="5537"/>
                  </a:lnTo>
                  <a:cubicBezTo>
                    <a:pt x="1453" y="5584"/>
                    <a:pt x="1476" y="5644"/>
                    <a:pt x="1500" y="5668"/>
                  </a:cubicBezTo>
                  <a:cubicBezTo>
                    <a:pt x="1536" y="5703"/>
                    <a:pt x="1572" y="5727"/>
                    <a:pt x="1631" y="5727"/>
                  </a:cubicBezTo>
                  <a:lnTo>
                    <a:pt x="3334" y="5727"/>
                  </a:lnTo>
                  <a:lnTo>
                    <a:pt x="3334" y="6168"/>
                  </a:lnTo>
                  <a:lnTo>
                    <a:pt x="1607" y="6715"/>
                  </a:lnTo>
                  <a:cubicBezTo>
                    <a:pt x="655" y="7025"/>
                    <a:pt x="0" y="7906"/>
                    <a:pt x="0" y="8918"/>
                  </a:cubicBezTo>
                  <a:lnTo>
                    <a:pt x="0" y="9835"/>
                  </a:lnTo>
                  <a:cubicBezTo>
                    <a:pt x="0" y="9930"/>
                    <a:pt x="72" y="10001"/>
                    <a:pt x="167" y="10001"/>
                  </a:cubicBezTo>
                  <a:lnTo>
                    <a:pt x="2262" y="10001"/>
                  </a:lnTo>
                  <a:cubicBezTo>
                    <a:pt x="2346" y="10001"/>
                    <a:pt x="2429" y="9930"/>
                    <a:pt x="2429" y="9835"/>
                  </a:cubicBezTo>
                  <a:cubicBezTo>
                    <a:pt x="2429" y="9751"/>
                    <a:pt x="2346" y="9680"/>
                    <a:pt x="2262" y="9680"/>
                  </a:cubicBezTo>
                  <a:lnTo>
                    <a:pt x="322" y="9680"/>
                  </a:lnTo>
                  <a:lnTo>
                    <a:pt x="322" y="8930"/>
                  </a:lnTo>
                  <a:cubicBezTo>
                    <a:pt x="322" y="8073"/>
                    <a:pt x="881" y="7323"/>
                    <a:pt x="1691" y="7061"/>
                  </a:cubicBezTo>
                  <a:lnTo>
                    <a:pt x="3322" y="6537"/>
                  </a:lnTo>
                  <a:lnTo>
                    <a:pt x="3322" y="7835"/>
                  </a:lnTo>
                  <a:cubicBezTo>
                    <a:pt x="3322" y="7906"/>
                    <a:pt x="3358" y="7966"/>
                    <a:pt x="3417" y="7989"/>
                  </a:cubicBezTo>
                  <a:cubicBezTo>
                    <a:pt x="3441" y="7989"/>
                    <a:pt x="3465" y="8013"/>
                    <a:pt x="3477" y="8013"/>
                  </a:cubicBezTo>
                  <a:cubicBezTo>
                    <a:pt x="3524" y="8013"/>
                    <a:pt x="3584" y="7989"/>
                    <a:pt x="3620" y="7954"/>
                  </a:cubicBezTo>
                  <a:lnTo>
                    <a:pt x="4298" y="7144"/>
                  </a:lnTo>
                  <a:lnTo>
                    <a:pt x="4989" y="7954"/>
                  </a:lnTo>
                  <a:cubicBezTo>
                    <a:pt x="5013" y="7989"/>
                    <a:pt x="5060" y="8013"/>
                    <a:pt x="5120" y="8013"/>
                  </a:cubicBezTo>
                  <a:cubicBezTo>
                    <a:pt x="5132" y="8013"/>
                    <a:pt x="5167" y="8013"/>
                    <a:pt x="5179" y="7989"/>
                  </a:cubicBezTo>
                  <a:cubicBezTo>
                    <a:pt x="5251" y="7966"/>
                    <a:pt x="5286" y="7906"/>
                    <a:pt x="5286" y="7835"/>
                  </a:cubicBezTo>
                  <a:lnTo>
                    <a:pt x="5286" y="6537"/>
                  </a:lnTo>
                  <a:lnTo>
                    <a:pt x="6906" y="7061"/>
                  </a:lnTo>
                  <a:cubicBezTo>
                    <a:pt x="7727" y="7323"/>
                    <a:pt x="8275" y="8073"/>
                    <a:pt x="8275" y="8930"/>
                  </a:cubicBezTo>
                  <a:lnTo>
                    <a:pt x="8275" y="9680"/>
                  </a:lnTo>
                  <a:lnTo>
                    <a:pt x="2917" y="9680"/>
                  </a:lnTo>
                  <a:cubicBezTo>
                    <a:pt x="2822" y="9680"/>
                    <a:pt x="2750" y="9751"/>
                    <a:pt x="2750" y="9835"/>
                  </a:cubicBezTo>
                  <a:cubicBezTo>
                    <a:pt x="2750" y="9930"/>
                    <a:pt x="2822" y="10001"/>
                    <a:pt x="2917" y="10001"/>
                  </a:cubicBezTo>
                  <a:lnTo>
                    <a:pt x="8513" y="10001"/>
                  </a:lnTo>
                  <a:cubicBezTo>
                    <a:pt x="8608" y="10001"/>
                    <a:pt x="8680" y="9930"/>
                    <a:pt x="8680" y="9835"/>
                  </a:cubicBezTo>
                  <a:lnTo>
                    <a:pt x="8680" y="8918"/>
                  </a:lnTo>
                  <a:cubicBezTo>
                    <a:pt x="8680" y="7906"/>
                    <a:pt x="8037" y="7013"/>
                    <a:pt x="7072" y="6715"/>
                  </a:cubicBezTo>
                  <a:lnTo>
                    <a:pt x="5346" y="6168"/>
                  </a:lnTo>
                  <a:lnTo>
                    <a:pt x="5346" y="6144"/>
                  </a:lnTo>
                  <a:cubicBezTo>
                    <a:pt x="5608" y="6061"/>
                    <a:pt x="5846" y="5930"/>
                    <a:pt x="6060" y="5727"/>
                  </a:cubicBezTo>
                  <a:lnTo>
                    <a:pt x="7037" y="5727"/>
                  </a:lnTo>
                  <a:cubicBezTo>
                    <a:pt x="7084" y="5727"/>
                    <a:pt x="7132" y="5715"/>
                    <a:pt x="7180" y="5668"/>
                  </a:cubicBezTo>
                  <a:cubicBezTo>
                    <a:pt x="7203" y="5644"/>
                    <a:pt x="7215" y="5584"/>
                    <a:pt x="7215" y="5537"/>
                  </a:cubicBezTo>
                  <a:lnTo>
                    <a:pt x="7025" y="3882"/>
                  </a:lnTo>
                  <a:cubicBezTo>
                    <a:pt x="7203" y="3739"/>
                    <a:pt x="7311" y="3501"/>
                    <a:pt x="7311" y="3251"/>
                  </a:cubicBezTo>
                  <a:lnTo>
                    <a:pt x="7311" y="3132"/>
                  </a:lnTo>
                  <a:cubicBezTo>
                    <a:pt x="7311" y="2798"/>
                    <a:pt x="7108" y="2501"/>
                    <a:pt x="6834" y="2370"/>
                  </a:cubicBezTo>
                  <a:lnTo>
                    <a:pt x="6799" y="2179"/>
                  </a:lnTo>
                  <a:cubicBezTo>
                    <a:pt x="6727" y="1548"/>
                    <a:pt x="6418" y="988"/>
                    <a:pt x="5941" y="584"/>
                  </a:cubicBezTo>
                  <a:cubicBezTo>
                    <a:pt x="5909" y="557"/>
                    <a:pt x="5870" y="545"/>
                    <a:pt x="5831" y="545"/>
                  </a:cubicBezTo>
                  <a:cubicBezTo>
                    <a:pt x="5783" y="545"/>
                    <a:pt x="5736" y="563"/>
                    <a:pt x="5703" y="596"/>
                  </a:cubicBezTo>
                  <a:cubicBezTo>
                    <a:pt x="5644" y="667"/>
                    <a:pt x="5656" y="774"/>
                    <a:pt x="5715" y="834"/>
                  </a:cubicBezTo>
                  <a:cubicBezTo>
                    <a:pt x="6132" y="1179"/>
                    <a:pt x="6382" y="1667"/>
                    <a:pt x="6465" y="2203"/>
                  </a:cubicBezTo>
                  <a:lnTo>
                    <a:pt x="6465" y="2262"/>
                  </a:lnTo>
                  <a:lnTo>
                    <a:pt x="6429" y="2262"/>
                  </a:lnTo>
                  <a:cubicBezTo>
                    <a:pt x="6334" y="2262"/>
                    <a:pt x="6263" y="2334"/>
                    <a:pt x="6263" y="2429"/>
                  </a:cubicBezTo>
                  <a:lnTo>
                    <a:pt x="6263" y="3905"/>
                  </a:lnTo>
                  <a:lnTo>
                    <a:pt x="6263" y="3917"/>
                  </a:lnTo>
                  <a:lnTo>
                    <a:pt x="6263" y="3929"/>
                  </a:lnTo>
                  <a:lnTo>
                    <a:pt x="6263" y="4382"/>
                  </a:lnTo>
                  <a:cubicBezTo>
                    <a:pt x="6263" y="4751"/>
                    <a:pt x="6132" y="5096"/>
                    <a:pt x="5894" y="5358"/>
                  </a:cubicBezTo>
                  <a:lnTo>
                    <a:pt x="5322" y="5358"/>
                  </a:lnTo>
                  <a:lnTo>
                    <a:pt x="5322" y="5310"/>
                  </a:lnTo>
                  <a:cubicBezTo>
                    <a:pt x="5894" y="4894"/>
                    <a:pt x="6239" y="4239"/>
                    <a:pt x="6239" y="3524"/>
                  </a:cubicBezTo>
                  <a:lnTo>
                    <a:pt x="6239" y="3072"/>
                  </a:lnTo>
                  <a:cubicBezTo>
                    <a:pt x="6239" y="2977"/>
                    <a:pt x="6168" y="2905"/>
                    <a:pt x="6072" y="2905"/>
                  </a:cubicBezTo>
                  <a:cubicBezTo>
                    <a:pt x="4596" y="2905"/>
                    <a:pt x="4096" y="1619"/>
                    <a:pt x="3929" y="869"/>
                  </a:cubicBezTo>
                  <a:cubicBezTo>
                    <a:pt x="3929" y="846"/>
                    <a:pt x="3917" y="834"/>
                    <a:pt x="3917" y="822"/>
                  </a:cubicBezTo>
                  <a:cubicBezTo>
                    <a:pt x="3889" y="720"/>
                    <a:pt x="3811" y="683"/>
                    <a:pt x="3755" y="683"/>
                  </a:cubicBezTo>
                  <a:cubicBezTo>
                    <a:pt x="3739" y="683"/>
                    <a:pt x="3725" y="686"/>
                    <a:pt x="3715" y="691"/>
                  </a:cubicBezTo>
                  <a:cubicBezTo>
                    <a:pt x="3655" y="703"/>
                    <a:pt x="3596" y="750"/>
                    <a:pt x="3584" y="810"/>
                  </a:cubicBezTo>
                  <a:cubicBezTo>
                    <a:pt x="3310" y="1679"/>
                    <a:pt x="2750" y="1953"/>
                    <a:pt x="2608" y="2012"/>
                  </a:cubicBezTo>
                  <a:cubicBezTo>
                    <a:pt x="2512" y="2012"/>
                    <a:pt x="2441" y="2084"/>
                    <a:pt x="2441" y="2179"/>
                  </a:cubicBezTo>
                  <a:lnTo>
                    <a:pt x="2441" y="3548"/>
                  </a:lnTo>
                  <a:cubicBezTo>
                    <a:pt x="2441" y="4239"/>
                    <a:pt x="2786" y="4918"/>
                    <a:pt x="3346" y="5334"/>
                  </a:cubicBezTo>
                  <a:lnTo>
                    <a:pt x="3346" y="5370"/>
                  </a:lnTo>
                  <a:lnTo>
                    <a:pt x="1846" y="5370"/>
                  </a:lnTo>
                  <a:lnTo>
                    <a:pt x="2012" y="4048"/>
                  </a:lnTo>
                  <a:cubicBezTo>
                    <a:pt x="2084" y="4060"/>
                    <a:pt x="2155" y="4084"/>
                    <a:pt x="2250" y="4084"/>
                  </a:cubicBezTo>
                  <a:cubicBezTo>
                    <a:pt x="2334" y="4084"/>
                    <a:pt x="2417" y="4001"/>
                    <a:pt x="2417" y="3917"/>
                  </a:cubicBezTo>
                  <a:lnTo>
                    <a:pt x="2417" y="2441"/>
                  </a:lnTo>
                  <a:cubicBezTo>
                    <a:pt x="2417" y="2358"/>
                    <a:pt x="2334" y="2274"/>
                    <a:pt x="2250" y="2274"/>
                  </a:cubicBezTo>
                  <a:lnTo>
                    <a:pt x="2215" y="2274"/>
                  </a:lnTo>
                  <a:lnTo>
                    <a:pt x="2215" y="2215"/>
                  </a:lnTo>
                  <a:cubicBezTo>
                    <a:pt x="2274" y="1703"/>
                    <a:pt x="2536" y="1227"/>
                    <a:pt x="2917" y="881"/>
                  </a:cubicBezTo>
                  <a:cubicBezTo>
                    <a:pt x="3310" y="536"/>
                    <a:pt x="3810" y="346"/>
                    <a:pt x="4334" y="346"/>
                  </a:cubicBezTo>
                  <a:cubicBezTo>
                    <a:pt x="4608" y="346"/>
                    <a:pt x="4894" y="405"/>
                    <a:pt x="5167" y="512"/>
                  </a:cubicBezTo>
                  <a:cubicBezTo>
                    <a:pt x="5187" y="518"/>
                    <a:pt x="5208" y="521"/>
                    <a:pt x="5229" y="521"/>
                  </a:cubicBezTo>
                  <a:cubicBezTo>
                    <a:pt x="5297" y="521"/>
                    <a:pt x="5366" y="490"/>
                    <a:pt x="5394" y="417"/>
                  </a:cubicBezTo>
                  <a:cubicBezTo>
                    <a:pt x="5417" y="334"/>
                    <a:pt x="5394" y="226"/>
                    <a:pt x="5298" y="191"/>
                  </a:cubicBezTo>
                  <a:cubicBezTo>
                    <a:pt x="4989" y="60"/>
                    <a:pt x="4679" y="0"/>
                    <a:pt x="4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1426826" y="2243648"/>
              <a:ext cx="10233" cy="11341"/>
            </a:xfrm>
            <a:custGeom>
              <a:avLst/>
              <a:gdLst/>
              <a:ahLst/>
              <a:cxnLst/>
              <a:rect l="l" t="t" r="r" b="b"/>
              <a:pathLst>
                <a:path w="323" h="358" extrusionOk="0">
                  <a:moveTo>
                    <a:pt x="156" y="1"/>
                  </a:moveTo>
                  <a:cubicBezTo>
                    <a:pt x="72" y="1"/>
                    <a:pt x="1" y="84"/>
                    <a:pt x="1" y="167"/>
                  </a:cubicBezTo>
                  <a:lnTo>
                    <a:pt x="1" y="203"/>
                  </a:lnTo>
                  <a:cubicBezTo>
                    <a:pt x="1" y="286"/>
                    <a:pt x="72" y="358"/>
                    <a:pt x="156" y="358"/>
                  </a:cubicBezTo>
                  <a:cubicBezTo>
                    <a:pt x="251" y="358"/>
                    <a:pt x="322" y="286"/>
                    <a:pt x="322" y="203"/>
                  </a:cubicBezTo>
                  <a:lnTo>
                    <a:pt x="322" y="167"/>
                  </a:lnTo>
                  <a:cubicBezTo>
                    <a:pt x="322" y="84"/>
                    <a:pt x="251" y="1"/>
                    <a:pt x="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1426826" y="2262149"/>
              <a:ext cx="10233" cy="11341"/>
            </a:xfrm>
            <a:custGeom>
              <a:avLst/>
              <a:gdLst/>
              <a:ahLst/>
              <a:cxnLst/>
              <a:rect l="l" t="t" r="r" b="b"/>
              <a:pathLst>
                <a:path w="323" h="358" extrusionOk="0">
                  <a:moveTo>
                    <a:pt x="156" y="0"/>
                  </a:moveTo>
                  <a:cubicBezTo>
                    <a:pt x="72" y="0"/>
                    <a:pt x="1" y="72"/>
                    <a:pt x="1" y="167"/>
                  </a:cubicBezTo>
                  <a:lnTo>
                    <a:pt x="1" y="191"/>
                  </a:lnTo>
                  <a:cubicBezTo>
                    <a:pt x="1" y="286"/>
                    <a:pt x="72" y="357"/>
                    <a:pt x="156" y="357"/>
                  </a:cubicBezTo>
                  <a:cubicBezTo>
                    <a:pt x="251" y="357"/>
                    <a:pt x="322" y="286"/>
                    <a:pt x="322" y="191"/>
                  </a:cubicBezTo>
                  <a:lnTo>
                    <a:pt x="322" y="167"/>
                  </a:lnTo>
                  <a:cubicBezTo>
                    <a:pt x="322" y="72"/>
                    <a:pt x="251" y="0"/>
                    <a:pt x="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1471336" y="2261389"/>
              <a:ext cx="63804" cy="30571"/>
            </a:xfrm>
            <a:custGeom>
              <a:avLst/>
              <a:gdLst/>
              <a:ahLst/>
              <a:cxnLst/>
              <a:rect l="l" t="t" r="r" b="b"/>
              <a:pathLst>
                <a:path w="2014" h="965" extrusionOk="0">
                  <a:moveTo>
                    <a:pt x="1596" y="322"/>
                  </a:moveTo>
                  <a:cubicBezTo>
                    <a:pt x="1644" y="322"/>
                    <a:pt x="1668" y="346"/>
                    <a:pt x="1668" y="393"/>
                  </a:cubicBezTo>
                  <a:lnTo>
                    <a:pt x="1668" y="560"/>
                  </a:lnTo>
                  <a:cubicBezTo>
                    <a:pt x="1668" y="607"/>
                    <a:pt x="1644" y="631"/>
                    <a:pt x="1596" y="631"/>
                  </a:cubicBezTo>
                  <a:lnTo>
                    <a:pt x="394" y="631"/>
                  </a:lnTo>
                  <a:cubicBezTo>
                    <a:pt x="346" y="631"/>
                    <a:pt x="310" y="607"/>
                    <a:pt x="310" y="560"/>
                  </a:cubicBezTo>
                  <a:lnTo>
                    <a:pt x="310" y="393"/>
                  </a:lnTo>
                  <a:cubicBezTo>
                    <a:pt x="310" y="346"/>
                    <a:pt x="346" y="322"/>
                    <a:pt x="394" y="322"/>
                  </a:cubicBezTo>
                  <a:close/>
                  <a:moveTo>
                    <a:pt x="406" y="0"/>
                  </a:moveTo>
                  <a:cubicBezTo>
                    <a:pt x="180" y="0"/>
                    <a:pt x="1" y="179"/>
                    <a:pt x="1" y="393"/>
                  </a:cubicBezTo>
                  <a:lnTo>
                    <a:pt x="1" y="560"/>
                  </a:lnTo>
                  <a:cubicBezTo>
                    <a:pt x="1" y="786"/>
                    <a:pt x="180" y="965"/>
                    <a:pt x="406" y="965"/>
                  </a:cubicBezTo>
                  <a:lnTo>
                    <a:pt x="1608" y="965"/>
                  </a:lnTo>
                  <a:cubicBezTo>
                    <a:pt x="1834" y="965"/>
                    <a:pt x="2013" y="786"/>
                    <a:pt x="2013" y="560"/>
                  </a:cubicBezTo>
                  <a:lnTo>
                    <a:pt x="2013" y="393"/>
                  </a:lnTo>
                  <a:cubicBezTo>
                    <a:pt x="2013" y="179"/>
                    <a:pt x="1834" y="0"/>
                    <a:pt x="1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1420807" y="2092788"/>
              <a:ext cx="22271" cy="36971"/>
            </a:xfrm>
            <a:custGeom>
              <a:avLst/>
              <a:gdLst/>
              <a:ahLst/>
              <a:cxnLst/>
              <a:rect l="l" t="t" r="r" b="b"/>
              <a:pathLst>
                <a:path w="703" h="1167" extrusionOk="0">
                  <a:moveTo>
                    <a:pt x="167" y="0"/>
                  </a:moveTo>
                  <a:cubicBezTo>
                    <a:pt x="84" y="0"/>
                    <a:pt x="0" y="84"/>
                    <a:pt x="0" y="167"/>
                  </a:cubicBezTo>
                  <a:lnTo>
                    <a:pt x="0" y="1000"/>
                  </a:lnTo>
                  <a:cubicBezTo>
                    <a:pt x="0" y="1096"/>
                    <a:pt x="84" y="1167"/>
                    <a:pt x="167" y="1167"/>
                  </a:cubicBezTo>
                  <a:lnTo>
                    <a:pt x="536" y="1167"/>
                  </a:lnTo>
                  <a:cubicBezTo>
                    <a:pt x="632" y="1167"/>
                    <a:pt x="703" y="1096"/>
                    <a:pt x="703" y="1000"/>
                  </a:cubicBezTo>
                  <a:cubicBezTo>
                    <a:pt x="703" y="893"/>
                    <a:pt x="620" y="822"/>
                    <a:pt x="524" y="822"/>
                  </a:cubicBezTo>
                  <a:lnTo>
                    <a:pt x="334" y="822"/>
                  </a:lnTo>
                  <a:lnTo>
                    <a:pt x="334" y="167"/>
                  </a:lnTo>
                  <a:cubicBezTo>
                    <a:pt x="334" y="84"/>
                    <a:pt x="262"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34"/>
          <p:cNvSpPr/>
          <p:nvPr/>
        </p:nvSpPr>
        <p:spPr>
          <a:xfrm>
            <a:off x="1035103" y="1460800"/>
            <a:ext cx="721200" cy="7212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1035103" y="2652713"/>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1035103" y="3856900"/>
            <a:ext cx="721200" cy="7212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4"/>
          <p:cNvSpPr txBox="1"/>
          <p:nvPr/>
        </p:nvSpPr>
        <p:spPr>
          <a:xfrm>
            <a:off x="1814516" y="3841153"/>
            <a:ext cx="1117500" cy="7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4"/>
                </a:solidFill>
                <a:latin typeface="Work Sans"/>
                <a:ea typeface="Work Sans"/>
                <a:cs typeface="Work Sans"/>
                <a:sym typeface="Work Sans"/>
              </a:rPr>
              <a:t>29.4%</a:t>
            </a:r>
            <a:endParaRPr sz="2000" b="1" dirty="0">
              <a:solidFill>
                <a:schemeClr val="accent4"/>
              </a:solidFill>
              <a:latin typeface="Work Sans"/>
              <a:ea typeface="Work Sans"/>
              <a:cs typeface="Work Sans"/>
              <a:sym typeface="Work Sans"/>
            </a:endParaRPr>
          </a:p>
        </p:txBody>
      </p:sp>
      <p:sp>
        <p:nvSpPr>
          <p:cNvPr id="506" name="Google Shape;506;p34"/>
          <p:cNvSpPr txBox="1"/>
          <p:nvPr/>
        </p:nvSpPr>
        <p:spPr>
          <a:xfrm>
            <a:off x="1814516" y="2648470"/>
            <a:ext cx="1117500" cy="7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2"/>
                </a:solidFill>
                <a:latin typeface="Work Sans"/>
                <a:ea typeface="Work Sans"/>
                <a:cs typeface="Work Sans"/>
                <a:sym typeface="Work Sans"/>
              </a:rPr>
              <a:t>49.1%</a:t>
            </a:r>
            <a:endParaRPr sz="2000" b="1" dirty="0">
              <a:solidFill>
                <a:schemeClr val="accent2"/>
              </a:solidFill>
              <a:latin typeface="Work Sans"/>
              <a:ea typeface="Work Sans"/>
              <a:cs typeface="Work Sans"/>
              <a:sym typeface="Work Sans"/>
            </a:endParaRPr>
          </a:p>
        </p:txBody>
      </p:sp>
      <p:sp>
        <p:nvSpPr>
          <p:cNvPr id="507" name="Google Shape;507;p34"/>
          <p:cNvSpPr txBox="1"/>
          <p:nvPr/>
        </p:nvSpPr>
        <p:spPr>
          <a:xfrm>
            <a:off x="1814516" y="1449175"/>
            <a:ext cx="1117500" cy="7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5"/>
                </a:solidFill>
                <a:latin typeface="Work Sans"/>
                <a:ea typeface="Work Sans"/>
                <a:cs typeface="Work Sans"/>
                <a:sym typeface="Work Sans"/>
              </a:rPr>
              <a:t>29.4%</a:t>
            </a:r>
            <a:endParaRPr sz="2000" b="1" dirty="0">
              <a:solidFill>
                <a:schemeClr val="accent5"/>
              </a:solidFill>
              <a:latin typeface="Work Sans"/>
              <a:ea typeface="Work Sans"/>
              <a:cs typeface="Work Sans"/>
              <a:sym typeface="Work Sans"/>
            </a:endParaRPr>
          </a:p>
        </p:txBody>
      </p:sp>
      <p:pic>
        <p:nvPicPr>
          <p:cNvPr id="1028" name="Picture 4">
            <a:extLst>
              <a:ext uri="{FF2B5EF4-FFF2-40B4-BE49-F238E27FC236}">
                <a16:creationId xmlns:a16="http://schemas.microsoft.com/office/drawing/2014/main" id="{823657F3-383C-475E-91DC-23FB8EA2F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593" y="1449175"/>
            <a:ext cx="4400550" cy="2061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EO Monthly Project Report by Slidesgo">
  <a:themeElements>
    <a:clrScheme name="Simple Light">
      <a:dk1>
        <a:srgbClr val="00343E"/>
      </a:dk1>
      <a:lt1>
        <a:srgbClr val="FFFFFF"/>
      </a:lt1>
      <a:dk2>
        <a:srgbClr val="00343E"/>
      </a:dk2>
      <a:lt2>
        <a:srgbClr val="FFFFFF"/>
      </a:lt2>
      <a:accent1>
        <a:srgbClr val="00677B"/>
      </a:accent1>
      <a:accent2>
        <a:srgbClr val="00AFAD"/>
      </a:accent2>
      <a:accent3>
        <a:srgbClr val="77D6CD"/>
      </a:accent3>
      <a:accent4>
        <a:srgbClr val="6B91C8"/>
      </a:accent4>
      <a:accent5>
        <a:srgbClr val="BF85AE"/>
      </a:accent5>
      <a:accent6>
        <a:srgbClr val="DCC19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1261</Words>
  <Application>Microsoft Office PowerPoint</Application>
  <PresentationFormat>On-screen Show (16:9)</PresentationFormat>
  <Paragraphs>176</Paragraphs>
  <Slides>25</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Söhne</vt:lpstr>
      <vt:lpstr>Calibri</vt:lpstr>
      <vt:lpstr>Montserrat Light</vt:lpstr>
      <vt:lpstr>Open Sans ExtraBold</vt:lpstr>
      <vt:lpstr>Arial</vt:lpstr>
      <vt:lpstr>Times New Roman</vt:lpstr>
      <vt:lpstr>Work Sans</vt:lpstr>
      <vt:lpstr>Livvic</vt:lpstr>
      <vt:lpstr>Work Sans ExtraBold</vt:lpstr>
      <vt:lpstr>Montserrat</vt:lpstr>
      <vt:lpstr>Roboto Condensed Light</vt:lpstr>
      <vt:lpstr>SEO Monthly Project Report by Slidesgo</vt:lpstr>
      <vt:lpstr>Weekly and Monthly analysis of marketing strategies</vt:lpstr>
      <vt:lpstr>Table of contents</vt:lpstr>
      <vt:lpstr>Introduction</vt:lpstr>
      <vt:lpstr>In this analysis, we explore the data-driven insights obtained from both Google Ads and Listing Site campaigns. By evaluating key metrics such as impressions, clicks, click-through rates (CTR), conversions, and cost per conversion, we aim to understand the strengths and weaknesses of each strategy.</vt:lpstr>
      <vt:lpstr>Presentation</vt:lpstr>
      <vt:lpstr>Dataset to be analyzed</vt:lpstr>
      <vt:lpstr>Various components of data</vt:lpstr>
      <vt:lpstr>Analysis of data</vt:lpstr>
      <vt:lpstr>Google ads analysis</vt:lpstr>
      <vt:lpstr>Key pivot for monthly analysis</vt:lpstr>
      <vt:lpstr>Key pivot charts</vt:lpstr>
      <vt:lpstr>Key Pivot Charts</vt:lpstr>
      <vt:lpstr>Pivot charts</vt:lpstr>
      <vt:lpstr>PowerPoint Presentation</vt:lpstr>
      <vt:lpstr>Profitable keyword &amp; Returns</vt:lpstr>
      <vt:lpstr>Listing site analysis</vt:lpstr>
      <vt:lpstr>Audience demographics</vt:lpstr>
      <vt:lpstr>Most Valuable Categories</vt:lpstr>
      <vt:lpstr>Key pivot tables</vt:lpstr>
      <vt:lpstr>Key Pivot Charts</vt:lpstr>
      <vt:lpstr>Key Findings</vt:lpstr>
      <vt:lpstr>Conclusion</vt:lpstr>
      <vt:lpstr>PowerPoint Presentation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and Monthly analysis of marketing strategies</dc:title>
  <dc:creator>satyam pandey</dc:creator>
  <cp:lastModifiedBy>satyam pandey</cp:lastModifiedBy>
  <cp:revision>51</cp:revision>
  <dcterms:modified xsi:type="dcterms:W3CDTF">2023-07-26T19:18:58Z</dcterms:modified>
</cp:coreProperties>
</file>