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Downloads\Jar\Q1-par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Downloads\Jar\Q1-part1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Downloads\Jar\Q1-par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Downloads\Jar\Q1-part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Downloads\Jar\Q1-part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[Q1-part1.xlsx]Categorical Sales!PivotTable1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'Categorical Sales'!$B$3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'Categorical Sales'!$A$4:$A$7</c:f>
              <c:strCache>
                <c:ptCount val="3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</c:strCache>
            </c:strRef>
          </c:cat>
          <c:val>
            <c:numRef>
              <c:f>'Categorical Sales'!$B$4:$B$7</c:f>
              <c:numCache>
                <c:formatCode>General</c:formatCode>
                <c:ptCount val="3"/>
                <c:pt idx="0">
                  <c:v>139054</c:v>
                </c:pt>
                <c:pt idx="1">
                  <c:v>165267</c:v>
                </c:pt>
                <c:pt idx="2">
                  <c:v>127181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D0-4C86-9FB4-8463A52737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60537472"/>
        <c:axId val="860541792"/>
      </c:barChart>
      <c:catAx>
        <c:axId val="86053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541792"/>
        <c:crosses val="autoZero"/>
        <c:auto val="1"/>
        <c:lblAlgn val="ctr"/>
        <c:lblOffset val="100"/>
        <c:noMultiLvlLbl val="0"/>
      </c:catAx>
      <c:valAx>
        <c:axId val="86054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53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Categorical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'Categorical Performance'!$B$10</c:f>
              <c:strCache>
                <c:ptCount val="1"/>
                <c:pt idx="0">
                  <c:v>Average Profit per Order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'Categorical Performance'!$A$11:$A$13</c:f>
              <c:strCache>
                <c:ptCount val="3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</c:strCache>
            </c:strRef>
          </c:cat>
          <c:val>
            <c:numRef>
              <c:f>'Categorical Performance'!$B$11:$B$13</c:f>
              <c:numCache>
                <c:formatCode>General</c:formatCode>
                <c:ptCount val="3"/>
                <c:pt idx="0">
                  <c:v>11.76</c:v>
                </c:pt>
                <c:pt idx="1">
                  <c:v>34.07</c:v>
                </c:pt>
                <c:pt idx="2">
                  <c:v>9.4600000000000009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A-4C8D-A04C-8D8A64366D5C}"/>
            </c:ext>
          </c:extLst>
        </c:ser>
        <c:ser>
          <c:idx val="1"/>
          <c:order val="1"/>
          <c:tx>
            <c:strRef>
              <c:f>'Categorical Performance'!$C$10</c:f>
              <c:strCache>
                <c:ptCount val="1"/>
                <c:pt idx="0">
                  <c:v> Total Profit Margin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'Categorical Performance'!$A$11:$A$13</c:f>
              <c:strCache>
                <c:ptCount val="3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</c:strCache>
            </c:strRef>
          </c:cat>
          <c:val>
            <c:numRef>
              <c:f>'Categorical Performance'!$C$11:$C$13</c:f>
              <c:numCache>
                <c:formatCode>General</c:formatCode>
                <c:ptCount val="3"/>
                <c:pt idx="0">
                  <c:v>8.0299999999999994</c:v>
                </c:pt>
                <c:pt idx="1">
                  <c:v>6.35</c:v>
                </c:pt>
                <c:pt idx="2">
                  <c:v>1.81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A-4C8D-A04C-8D8A64366D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20835456"/>
        <c:axId val="1120834976"/>
      </c:barChart>
      <c:catAx>
        <c:axId val="112083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834976"/>
        <c:crosses val="autoZero"/>
        <c:auto val="1"/>
        <c:lblAlgn val="ctr"/>
        <c:lblOffset val="100"/>
        <c:noMultiLvlLbl val="0"/>
      </c:catAx>
      <c:valAx>
        <c:axId val="112083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83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154288713910761"/>
          <c:y val="0.87615152944591601"/>
          <c:w val="0.59558068241469819"/>
          <c:h val="0.123848470554083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Furniture Targets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'Furniture Targets'!$B$1</c:f>
              <c:strCache>
                <c:ptCount val="1"/>
                <c:pt idx="0">
                  <c:v>Target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'Furniture Targets'!$A$2:$A$13</c:f>
              <c:strCache>
                <c:ptCount val="12"/>
                <c:pt idx="0">
                  <c:v>Apr-2018</c:v>
                </c:pt>
                <c:pt idx="1">
                  <c:v>May-2018</c:v>
                </c:pt>
                <c:pt idx="2">
                  <c:v>Jun-2018</c:v>
                </c:pt>
                <c:pt idx="3">
                  <c:v>Jul-2018</c:v>
                </c:pt>
                <c:pt idx="4">
                  <c:v>Aug-2018</c:v>
                </c:pt>
                <c:pt idx="5">
                  <c:v>Sep-2018</c:v>
                </c:pt>
                <c:pt idx="6">
                  <c:v>Oct-2018</c:v>
                </c:pt>
                <c:pt idx="7">
                  <c:v>Nov-2018</c:v>
                </c:pt>
                <c:pt idx="8">
                  <c:v>Dec-2018</c:v>
                </c:pt>
                <c:pt idx="9">
                  <c:v>Jan-2019</c:v>
                </c:pt>
                <c:pt idx="10">
                  <c:v>Feb-2019</c:v>
                </c:pt>
                <c:pt idx="11">
                  <c:v>Mar-2019</c:v>
                </c:pt>
              </c:strCache>
            </c:strRef>
          </c:cat>
          <c:val>
            <c:numRef>
              <c:f>'Furniture Targets'!$B$2:$B$13</c:f>
              <c:numCache>
                <c:formatCode>General</c:formatCode>
                <c:ptCount val="12"/>
                <c:pt idx="0">
                  <c:v>10400</c:v>
                </c:pt>
                <c:pt idx="1">
                  <c:v>10500</c:v>
                </c:pt>
                <c:pt idx="2">
                  <c:v>10600</c:v>
                </c:pt>
                <c:pt idx="3">
                  <c:v>10800</c:v>
                </c:pt>
                <c:pt idx="4">
                  <c:v>10900</c:v>
                </c:pt>
                <c:pt idx="5">
                  <c:v>11000</c:v>
                </c:pt>
                <c:pt idx="6">
                  <c:v>11100</c:v>
                </c:pt>
                <c:pt idx="7">
                  <c:v>11300</c:v>
                </c:pt>
                <c:pt idx="8">
                  <c:v>11400</c:v>
                </c:pt>
                <c:pt idx="9">
                  <c:v>11500</c:v>
                </c:pt>
                <c:pt idx="10">
                  <c:v>11600</c:v>
                </c:pt>
                <c:pt idx="11">
                  <c:v>11800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B-483E-9F33-A71B7478A783}"/>
            </c:ext>
          </c:extLst>
        </c:ser>
        <c:ser>
          <c:idx val="2"/>
          <c:order val="2"/>
          <c:tx>
            <c:strRef>
              <c:f>'Furniture Targets'!$D$1</c:f>
              <c:strCache>
                <c:ptCount val="1"/>
                <c:pt idx="0">
                  <c:v>Actual Sales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'Furniture Targets'!$A$2:$A$13</c:f>
              <c:strCache>
                <c:ptCount val="12"/>
                <c:pt idx="0">
                  <c:v>Apr-2018</c:v>
                </c:pt>
                <c:pt idx="1">
                  <c:v>May-2018</c:v>
                </c:pt>
                <c:pt idx="2">
                  <c:v>Jun-2018</c:v>
                </c:pt>
                <c:pt idx="3">
                  <c:v>Jul-2018</c:v>
                </c:pt>
                <c:pt idx="4">
                  <c:v>Aug-2018</c:v>
                </c:pt>
                <c:pt idx="5">
                  <c:v>Sep-2018</c:v>
                </c:pt>
                <c:pt idx="6">
                  <c:v>Oct-2018</c:v>
                </c:pt>
                <c:pt idx="7">
                  <c:v>Nov-2018</c:v>
                </c:pt>
                <c:pt idx="8">
                  <c:v>Dec-2018</c:v>
                </c:pt>
                <c:pt idx="9">
                  <c:v>Jan-2019</c:v>
                </c:pt>
                <c:pt idx="10">
                  <c:v>Feb-2019</c:v>
                </c:pt>
                <c:pt idx="11">
                  <c:v>Mar-2019</c:v>
                </c:pt>
              </c:strCache>
            </c:strRef>
          </c:cat>
          <c:val>
            <c:numRef>
              <c:f>'Furniture Targets'!$D$2:$D$13</c:f>
              <c:numCache>
                <c:formatCode>General</c:formatCode>
                <c:ptCount val="12"/>
                <c:pt idx="0">
                  <c:v>12423</c:v>
                </c:pt>
                <c:pt idx="1">
                  <c:v>7633</c:v>
                </c:pt>
                <c:pt idx="2">
                  <c:v>10255</c:v>
                </c:pt>
                <c:pt idx="3">
                  <c:v>6504</c:v>
                </c:pt>
                <c:pt idx="4">
                  <c:v>7342</c:v>
                </c:pt>
                <c:pt idx="5">
                  <c:v>7614</c:v>
                </c:pt>
                <c:pt idx="6">
                  <c:v>8456</c:v>
                </c:pt>
                <c:pt idx="7">
                  <c:v>9373</c:v>
                </c:pt>
                <c:pt idx="8">
                  <c:v>7732</c:v>
                </c:pt>
                <c:pt idx="9">
                  <c:v>5371</c:v>
                </c:pt>
                <c:pt idx="10">
                  <c:v>4285</c:v>
                </c:pt>
                <c:pt idx="11">
                  <c:v>5847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B-483E-9F33-A71B7478A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50247311"/>
        <c:axId val="1650230511"/>
      </c:barChart>
      <c:lineChart>
        <c:grouping val="standard"/>
        <c:varyColors val="0"/>
        <c:ser>
          <c:idx val="1"/>
          <c:order val="1"/>
          <c:tx>
            <c:strRef>
              <c:f>'Furniture Targets'!$C$1</c:f>
              <c:strCache>
                <c:ptCount val="1"/>
                <c:pt idx="0">
                  <c:v>Percentage Change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'Furniture Targets'!$A$2:$A$13</c:f>
              <c:strCache>
                <c:ptCount val="12"/>
                <c:pt idx="0">
                  <c:v>Apr-2018</c:v>
                </c:pt>
                <c:pt idx="1">
                  <c:v>May-2018</c:v>
                </c:pt>
                <c:pt idx="2">
                  <c:v>Jun-2018</c:v>
                </c:pt>
                <c:pt idx="3">
                  <c:v>Jul-2018</c:v>
                </c:pt>
                <c:pt idx="4">
                  <c:v>Aug-2018</c:v>
                </c:pt>
                <c:pt idx="5">
                  <c:v>Sep-2018</c:v>
                </c:pt>
                <c:pt idx="6">
                  <c:v>Oct-2018</c:v>
                </c:pt>
                <c:pt idx="7">
                  <c:v>Nov-2018</c:v>
                </c:pt>
                <c:pt idx="8">
                  <c:v>Dec-2018</c:v>
                </c:pt>
                <c:pt idx="9">
                  <c:v>Jan-2019</c:v>
                </c:pt>
                <c:pt idx="10">
                  <c:v>Feb-2019</c:v>
                </c:pt>
                <c:pt idx="11">
                  <c:v>Mar-2019</c:v>
                </c:pt>
              </c:strCache>
            </c:strRef>
          </c:cat>
          <c:val>
            <c:numRef>
              <c:f>'Furniture Targets'!$C$2:$C$13</c:f>
              <c:numCache>
                <c:formatCode>General</c:formatCode>
                <c:ptCount val="12"/>
                <c:pt idx="1">
                  <c:v>0.96</c:v>
                </c:pt>
                <c:pt idx="2">
                  <c:v>0.95</c:v>
                </c:pt>
                <c:pt idx="3">
                  <c:v>1.89</c:v>
                </c:pt>
                <c:pt idx="4">
                  <c:v>0.93</c:v>
                </c:pt>
                <c:pt idx="5">
                  <c:v>0.92</c:v>
                </c:pt>
                <c:pt idx="6">
                  <c:v>0.91</c:v>
                </c:pt>
                <c:pt idx="7">
                  <c:v>1.8</c:v>
                </c:pt>
                <c:pt idx="8">
                  <c:v>0.88</c:v>
                </c:pt>
                <c:pt idx="9">
                  <c:v>0.88</c:v>
                </c:pt>
                <c:pt idx="10">
                  <c:v>0.87</c:v>
                </c:pt>
                <c:pt idx="11">
                  <c:v>1.72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4B-483E-9F33-A71B7478A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0223791"/>
        <c:axId val="1650244911"/>
      </c:lineChart>
      <c:catAx>
        <c:axId val="165024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230511"/>
        <c:crosses val="autoZero"/>
        <c:auto val="1"/>
        <c:lblAlgn val="ctr"/>
        <c:lblOffset val="100"/>
        <c:noMultiLvlLbl val="0"/>
      </c:catAx>
      <c:valAx>
        <c:axId val="165023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247311"/>
        <c:crosses val="autoZero"/>
        <c:crossBetween val="between"/>
      </c:valAx>
      <c:valAx>
        <c:axId val="1650244911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223791"/>
        <c:crosses val="max"/>
        <c:crossBetween val="between"/>
      </c:valAx>
      <c:catAx>
        <c:axId val="16502237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02449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621033902819475"/>
          <c:y val="0.914645081678223"/>
          <c:w val="0.6287997909134212"/>
          <c:h val="8.1623575038194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3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[Q1-part3.xlsx]Sheet1!PivotTable1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States by Order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Sheet1!$A$4:$A$8</c:f>
              <c:strCache>
                <c:ptCount val="5"/>
                <c:pt idx="0">
                  <c:v>Madhya Pradesh</c:v>
                </c:pt>
                <c:pt idx="1">
                  <c:v>Maharashtra</c:v>
                </c:pt>
                <c:pt idx="2">
                  <c:v>Rajasthan</c:v>
                </c:pt>
                <c:pt idx="3">
                  <c:v>Gujarat</c:v>
                </c:pt>
                <c:pt idx="4">
                  <c:v>Punjab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101</c:v>
                </c:pt>
                <c:pt idx="1">
                  <c:v>90</c:v>
                </c:pt>
                <c:pt idx="2">
                  <c:v>32</c:v>
                </c:pt>
                <c:pt idx="3">
                  <c:v>27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7F-4186-BF67-FA7EFED8FF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03061776"/>
        <c:axId val="1534118720"/>
      </c:barChart>
      <c:catAx>
        <c:axId val="130306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118720"/>
        <c:crosses val="autoZero"/>
        <c:auto val="1"/>
        <c:lblAlgn val="ctr"/>
        <c:lblOffset val="100"/>
        <c:noMultiLvlLbl val="0"/>
      </c:catAx>
      <c:valAx>
        <c:axId val="153411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06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3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[Q1-part3.xlsx]Sheet1!PivotTable2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Sales and Profit</a:t>
            </a:r>
          </a:p>
        </c:rich>
      </c:tx>
      <c:layout>
        <c:manualLayout>
          <c:xMode val="edge"/>
          <c:yMode val="edge"/>
          <c:x val="6.3631889763779523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724759405074366"/>
          <c:y val="0.18300925925925926"/>
          <c:w val="0.8034063867016622"/>
          <c:h val="0.66336431904345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Sum of Amount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Sheet1!$A$14:$A$18</c:f>
              <c:strCache>
                <c:ptCount val="5"/>
                <c:pt idx="0">
                  <c:v>Madhya Pradesh</c:v>
                </c:pt>
                <c:pt idx="1">
                  <c:v>Maharashtra</c:v>
                </c:pt>
                <c:pt idx="2">
                  <c:v>Rajasthan</c:v>
                </c:pt>
                <c:pt idx="3">
                  <c:v>Gujarat</c:v>
                </c:pt>
                <c:pt idx="4">
                  <c:v>Punjab</c:v>
                </c:pt>
              </c:strCache>
            </c:strRef>
          </c:cat>
          <c:val>
            <c:numRef>
              <c:f>Sheet1!$B$14:$B$18</c:f>
              <c:numCache>
                <c:formatCode>General</c:formatCode>
                <c:ptCount val="5"/>
                <c:pt idx="0">
                  <c:v>105140</c:v>
                </c:pt>
                <c:pt idx="1">
                  <c:v>95348</c:v>
                </c:pt>
                <c:pt idx="2">
                  <c:v>21149</c:v>
                </c:pt>
                <c:pt idx="3">
                  <c:v>21058</c:v>
                </c:pt>
                <c:pt idx="4">
                  <c:v>16786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F-4F69-80E8-AA0B61BA0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1811504"/>
        <c:axId val="1601808624"/>
      </c:barChart>
      <c:lineChart>
        <c:grouping val="standard"/>
        <c:varyColors val="0"/>
        <c:ser>
          <c:idx val="1"/>
          <c:order val="1"/>
          <c:tx>
            <c:strRef>
              <c:f>Sheet1!$C$13</c:f>
              <c:strCache>
                <c:ptCount val="1"/>
                <c:pt idx="0">
                  <c:v>Average of Profit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Sheet1!$A$14:$A$18</c:f>
              <c:strCache>
                <c:ptCount val="5"/>
                <c:pt idx="0">
                  <c:v>Madhya Pradesh</c:v>
                </c:pt>
                <c:pt idx="1">
                  <c:v>Maharashtra</c:v>
                </c:pt>
                <c:pt idx="2">
                  <c:v>Rajasthan</c:v>
                </c:pt>
                <c:pt idx="3">
                  <c:v>Gujarat</c:v>
                </c:pt>
                <c:pt idx="4">
                  <c:v>Punjab</c:v>
                </c:pt>
              </c:strCache>
            </c:strRef>
          </c:cat>
          <c:val>
            <c:numRef>
              <c:f>Sheet1!$C$14:$C$18</c:f>
              <c:numCache>
                <c:formatCode>General</c:formatCode>
                <c:ptCount val="5"/>
                <c:pt idx="0">
                  <c:v>16.326470588235296</c:v>
                </c:pt>
                <c:pt idx="1">
                  <c:v>21.296551724137931</c:v>
                </c:pt>
                <c:pt idx="2">
                  <c:v>16.986486486486488</c:v>
                </c:pt>
                <c:pt idx="3">
                  <c:v>5.3448275862068968</c:v>
                </c:pt>
                <c:pt idx="4">
                  <c:v>-10.15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3F-4F69-80E8-AA0B61BA0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4111520"/>
        <c:axId val="1534116800"/>
      </c:lineChart>
      <c:catAx>
        <c:axId val="160181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808624"/>
        <c:crosses val="autoZero"/>
        <c:auto val="1"/>
        <c:lblAlgn val="ctr"/>
        <c:lblOffset val="100"/>
        <c:noMultiLvlLbl val="0"/>
      </c:catAx>
      <c:valAx>
        <c:axId val="160180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811504"/>
        <c:crosses val="autoZero"/>
        <c:crossBetween val="between"/>
      </c:valAx>
      <c:valAx>
        <c:axId val="153411680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111520"/>
        <c:crosses val="max"/>
        <c:crossBetween val="between"/>
      </c:valAx>
      <c:catAx>
        <c:axId val="1534111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34116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266557305336832"/>
          <c:y val="2.032334499854185E-2"/>
          <c:w val="0.52455664916885392"/>
          <c:h val="0.114584426946631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3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0.084</cdr:x>
      <cdr:y>0.41244</cdr:y>
    </cdr:from>
    <cdr:to>
      <cdr:x>0.30933</cdr:x>
      <cdr:y>0.51382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4909294-7413-C65C-1BE9-46A7660A9FB6}"/>
            </a:ext>
          </a:extLst>
        </cdr:cNvPr>
        <cdr:cNvSpPr txBox="1"/>
      </cdr:nvSpPr>
      <cdr:spPr>
        <a:xfrm xmlns:a="http://schemas.openxmlformats.org/drawingml/2006/main">
          <a:off x="400050" y="1136650"/>
          <a:ext cx="1073150" cy="27940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95000"/>
            <a:lumOff val="5000"/>
          </a:scheme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kern="1200">
              <a:solidFill>
                <a:schemeClr val="accent3"/>
              </a:solidFill>
            </a:rPr>
            <a:t>Top</a:t>
          </a:r>
          <a:r>
            <a:rPr lang="en-IN" sz="1100" kern="1200" baseline="0">
              <a:solidFill>
                <a:schemeClr val="accent3"/>
              </a:solidFill>
            </a:rPr>
            <a:t> Performing</a:t>
          </a:r>
          <a:endParaRPr lang="en-IN" sz="1100" kern="1200">
            <a:solidFill>
              <a:schemeClr val="accent3"/>
            </a:solidFill>
          </a:endParaRPr>
        </a:p>
      </cdr:txBody>
    </cdr:sp>
  </cdr:relSizeAnchor>
  <cdr:relSizeAnchor xmlns:cdr="http://schemas.openxmlformats.org/drawingml/2006/chartDrawing">
    <cdr:from>
      <cdr:x>0.688</cdr:x>
      <cdr:y>0.41244</cdr:y>
    </cdr:from>
    <cdr:to>
      <cdr:x>0.94533</cdr:x>
      <cdr:y>0.51382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2291611-44EB-3958-3C82-8ADA44010494}"/>
            </a:ext>
          </a:extLst>
        </cdr:cNvPr>
        <cdr:cNvSpPr txBox="1"/>
      </cdr:nvSpPr>
      <cdr:spPr>
        <a:xfrm xmlns:a="http://schemas.openxmlformats.org/drawingml/2006/main">
          <a:off x="3276600" y="1136650"/>
          <a:ext cx="1225550" cy="27940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95000"/>
            <a:lumOff val="5000"/>
          </a:schemeClr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 kern="1200">
              <a:solidFill>
                <a:schemeClr val="accent3"/>
              </a:solidFill>
            </a:rPr>
            <a:t>Underperforming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B278-BC17-198D-978C-C9FE15E78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67C79-CA63-119D-EDED-60AE00E1B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982E-8FCB-F9EF-7954-C82AA0A3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79B6-B3C7-B6EB-B318-6BC46F1E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E129-6507-E67A-861D-D487B52A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43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C07D-C94D-0407-9539-9CF46A9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28520-0680-A210-22E0-D62D069D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3428-AFE2-3115-78C7-19E19FD9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31346-B00D-0B96-2A5C-FAFB12B6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691C-429C-8FD9-D453-04CA59F2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5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DA0EB-4D07-5968-5693-90C845FA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D7FE-A4F1-FC21-C5BB-735C036B5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AE7E3-5376-FD88-DA8E-AA8BC143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A368-3CA6-1428-7DB1-7198C91A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F867-CE01-1B21-5395-79B8216D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D9E3-FA71-D997-96F7-4C04A706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6FB7-9D2D-9539-7F1E-ABE4A96A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4AA8-3DA0-7A83-093B-BF04F659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96BB-06A3-6E4F-17DC-B4E6CBE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9FCC5-0B66-F141-E738-4889153F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9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8DBF-874A-45D0-A5F4-4049960B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136BD-DA61-859C-0B57-85F50889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9F24-C687-2A41-97BC-9A878C4A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0B4E-08A6-8D33-5B25-EA88BF44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37E0-7061-0A83-2334-20E574D2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5F87-43A6-A5D8-A49F-F60FCFED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53C44-2A99-2545-807B-489ED2CBD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707E8-96C8-150E-A6A6-5A03F5801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AC231-F7A3-47AA-001B-2182246F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42624-074A-4CDB-C9D6-19360FEE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3FDD7-6755-9901-ABAF-993A8F9D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2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EB80-CF08-0009-403B-8CF93E93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75D97-4D99-EB17-6587-85F4B9D1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CC973-5545-7AA0-3EBE-71F0FF66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EACE0-6712-AD92-6AA7-A37454D3D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BE88D-BB8C-5EFD-1F1A-B9DAA3831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CBB9C-BD2A-B563-2BDF-6FF6C1B1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701AD-0522-B559-6EFF-0C0C5F2A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0C4C3-C775-1FCA-BCCB-CC2F06DE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BB9B-53A2-55E5-CDF4-2B4606A0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6F358-043C-5E9F-FA63-AA8A60C9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5AE97-90E2-DBBB-C290-730601E0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39876-61FF-9CAE-7DFF-96EE13C6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6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B5340-72A0-5268-6C16-3D7C2FB2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C1B46-C24C-1264-0246-388F64C2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0014-642D-C80B-C639-89D5A723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9F60-07A3-280B-9CA8-76515154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1A8D-1F88-FACA-127C-E6E8576E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1A2A3-E1A7-9477-0AE7-3CCED23F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3F1B1-1D99-64BF-DB23-A6FB8B2F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C6869-0DBC-7E01-F352-CB55A81D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59FD-B78B-A9D1-4DD4-09F214F3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4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6A58-F1A2-37FD-8650-0D62884D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020D5-21A8-19CB-461A-2035542F8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D02E-FD29-F368-08D5-B1B2FABE0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A1119-2B7A-9881-691C-9B37E3D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D6AE4-D246-A7D9-22D1-7931508E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905C7-3376-150D-B3A4-F39A44C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4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098F9-7DBB-3E0E-43D6-B4B9588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C3633-8C7C-987D-3EF8-A9147AC2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DE98-746B-AC5F-B9A2-C1E05603D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E9AF-4830-4F76-BABE-35B83BEE11B1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9823-DDFB-960F-328A-C62B0AC55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EB4C-661A-5C53-B292-38132B42F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A399-08CB-4E62-A0AB-817403B1C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0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F80D-78EF-8FCA-4B4D-7DD6FE137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538" y="-122549"/>
            <a:ext cx="8788924" cy="800705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+mn-lt"/>
              </a:rPr>
              <a:t>Part-1: Sales and Profitability Analysis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17F73E-613C-4EB4-B640-DFDA8C2B3D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963014"/>
              </p:ext>
            </p:extLst>
          </p:nvPr>
        </p:nvGraphicFramePr>
        <p:xfrm>
          <a:off x="377073" y="900980"/>
          <a:ext cx="5439266" cy="340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35AD3D-E5D1-40D1-8DD5-2FD2A32BA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17131"/>
              </p:ext>
            </p:extLst>
          </p:nvPr>
        </p:nvGraphicFramePr>
        <p:xfrm>
          <a:off x="6375663" y="900979"/>
          <a:ext cx="5586951" cy="340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4F15CE-1CAC-8A37-4763-E4CC3AAA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10569"/>
              </p:ext>
            </p:extLst>
          </p:nvPr>
        </p:nvGraphicFramePr>
        <p:xfrm>
          <a:off x="304800" y="4443297"/>
          <a:ext cx="11789790" cy="2249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320">
                  <a:extLst>
                    <a:ext uri="{9D8B030D-6E8A-4147-A177-3AD203B41FA5}">
                      <a16:colId xmlns:a16="http://schemas.microsoft.com/office/drawing/2014/main" val="710853414"/>
                    </a:ext>
                  </a:extLst>
                </a:gridCol>
                <a:gridCol w="2182604">
                  <a:extLst>
                    <a:ext uri="{9D8B030D-6E8A-4147-A177-3AD203B41FA5}">
                      <a16:colId xmlns:a16="http://schemas.microsoft.com/office/drawing/2014/main" val="2327647248"/>
                    </a:ext>
                  </a:extLst>
                </a:gridCol>
                <a:gridCol w="1884128">
                  <a:extLst>
                    <a:ext uri="{9D8B030D-6E8A-4147-A177-3AD203B41FA5}">
                      <a16:colId xmlns:a16="http://schemas.microsoft.com/office/drawing/2014/main" val="1767430586"/>
                    </a:ext>
                  </a:extLst>
                </a:gridCol>
                <a:gridCol w="1604306">
                  <a:extLst>
                    <a:ext uri="{9D8B030D-6E8A-4147-A177-3AD203B41FA5}">
                      <a16:colId xmlns:a16="http://schemas.microsoft.com/office/drawing/2014/main" val="1642263247"/>
                    </a:ext>
                  </a:extLst>
                </a:gridCol>
                <a:gridCol w="5055432">
                  <a:extLst>
                    <a:ext uri="{9D8B030D-6E8A-4147-A177-3AD203B41FA5}">
                      <a16:colId xmlns:a16="http://schemas.microsoft.com/office/drawing/2014/main" val="2488338827"/>
                    </a:ext>
                  </a:extLst>
                </a:gridCol>
              </a:tblGrid>
              <a:tr h="307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Category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Average Profit per Order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Total Profit Margin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Performance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Reason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1567818"/>
                  </a:ext>
                </a:extLst>
              </a:tr>
              <a:tr h="64732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Clothing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11.76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8.03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Strong demand, decent profitability per transaction and high conversion of sales into profit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7607852"/>
                  </a:ext>
                </a:extLst>
              </a:tr>
              <a:tr h="668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Electronics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34.07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6.35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Moderate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 profitability per transactions but low demand and low conversion of sales into profit maybe because of higher cost of operations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239515"/>
                  </a:ext>
                </a:extLst>
              </a:tr>
              <a:tr h="6261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Furniture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9.46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1.81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Underperforming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Least profitability per transaction, lowest demand and lowest total profit margin which implies low pricing or high cost of operations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1151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4BD18-1334-BD65-B7D6-274C63E48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4F63-02A8-4B7B-6D5C-E596E574B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604" y="-84841"/>
            <a:ext cx="8295588" cy="80070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Part-2: Target Achievement Analysis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135B77E-219F-452C-B803-8FB64AFCA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233956"/>
              </p:ext>
            </p:extLst>
          </p:nvPr>
        </p:nvGraphicFramePr>
        <p:xfrm>
          <a:off x="75414" y="1322110"/>
          <a:ext cx="6183984" cy="4701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3">
            <a:extLst>
              <a:ext uri="{FF2B5EF4-FFF2-40B4-BE49-F238E27FC236}">
                <a16:creationId xmlns:a16="http://schemas.microsoft.com/office/drawing/2014/main" id="{31349633-864B-4E44-9B80-83A4967CE9E3}"/>
              </a:ext>
            </a:extLst>
          </p:cNvPr>
          <p:cNvSpPr txBox="1"/>
          <p:nvPr/>
        </p:nvSpPr>
        <p:spPr>
          <a:xfrm>
            <a:off x="6334812" y="1322109"/>
            <a:ext cx="5781774" cy="4701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700" b="1" u="sng" kern="1200" dirty="0">
                <a:solidFill>
                  <a:schemeClr val="tx1"/>
                </a:solidFill>
              </a:rPr>
              <a:t>Trends and Target fluctuations:</a:t>
            </a:r>
          </a:p>
          <a:p>
            <a:pPr algn="l"/>
            <a:r>
              <a:rPr lang="en-IN" sz="1700" b="0" kern="1200" dirty="0">
                <a:solidFill>
                  <a:schemeClr val="tx1"/>
                </a:solidFill>
              </a:rPr>
              <a:t>Sharp spikes in the red line implying high target in the months of</a:t>
            </a:r>
            <a:r>
              <a:rPr lang="en-IN" sz="1700" b="0" kern="1200" baseline="0" dirty="0">
                <a:solidFill>
                  <a:schemeClr val="tx1"/>
                </a:solidFill>
              </a:rPr>
              <a:t> -</a:t>
            </a:r>
          </a:p>
          <a:p>
            <a:pPr algn="l"/>
            <a:r>
              <a:rPr lang="en-IN" sz="1700" b="0" kern="1200" baseline="0" dirty="0">
                <a:solidFill>
                  <a:schemeClr val="tx1"/>
                </a:solidFill>
              </a:rPr>
              <a:t>1. </a:t>
            </a:r>
            <a:r>
              <a:rPr lang="en-IN" sz="1700" b="1" kern="1200" baseline="0" dirty="0">
                <a:solidFill>
                  <a:schemeClr val="tx1"/>
                </a:solidFill>
              </a:rPr>
              <a:t>July: </a:t>
            </a:r>
            <a:r>
              <a:rPr lang="en-IN" sz="1700" b="0" kern="1200" baseline="0" dirty="0">
                <a:solidFill>
                  <a:schemeClr val="tx1"/>
                </a:solidFill>
              </a:rPr>
              <a:t>1.89% increase, maybe due to any seasonal demand or promotions    </a:t>
            </a:r>
          </a:p>
          <a:p>
            <a:pPr algn="l"/>
            <a:r>
              <a:rPr lang="en-IN" sz="1700" b="0" kern="1200" baseline="0" dirty="0">
                <a:solidFill>
                  <a:schemeClr val="tx1"/>
                </a:solidFill>
              </a:rPr>
              <a:t>2. </a:t>
            </a:r>
            <a:r>
              <a:rPr lang="en-IN" sz="1700" b="1" kern="1200" baseline="0" dirty="0">
                <a:solidFill>
                  <a:schemeClr val="tx1"/>
                </a:solidFill>
              </a:rPr>
              <a:t>November: </a:t>
            </a:r>
            <a:r>
              <a:rPr lang="en-IN" sz="1700" b="0" kern="1200" baseline="0" dirty="0">
                <a:solidFill>
                  <a:schemeClr val="tx1"/>
                </a:solidFill>
              </a:rPr>
              <a:t>1.8% increase, maybe due to festive season</a:t>
            </a:r>
          </a:p>
          <a:p>
            <a:pPr algn="l"/>
            <a:r>
              <a:rPr lang="en-IN" sz="1700" b="0" kern="1200" baseline="0" dirty="0">
                <a:solidFill>
                  <a:schemeClr val="tx1"/>
                </a:solidFill>
              </a:rPr>
              <a:t>3. </a:t>
            </a:r>
            <a:r>
              <a:rPr lang="en-IN" sz="1700" b="1" kern="1200" baseline="0" dirty="0">
                <a:solidFill>
                  <a:schemeClr val="tx1"/>
                </a:solidFill>
              </a:rPr>
              <a:t>March: </a:t>
            </a:r>
            <a:r>
              <a:rPr lang="en-IN" sz="1700" b="0" kern="1200" baseline="0" dirty="0">
                <a:solidFill>
                  <a:schemeClr val="tx1"/>
                </a:solidFill>
              </a:rPr>
              <a:t>1.72% increase, maybe due to pressure of completing the targets by the end of the first </a:t>
            </a:r>
            <a:r>
              <a:rPr lang="en-IN" sz="1700" b="0" kern="1200" baseline="0" dirty="0" err="1">
                <a:solidFill>
                  <a:schemeClr val="tx1"/>
                </a:solidFill>
              </a:rPr>
              <a:t>quater</a:t>
            </a:r>
            <a:endParaRPr lang="en-IN" sz="1700" b="0" kern="1200" baseline="0" dirty="0">
              <a:solidFill>
                <a:schemeClr val="tx1"/>
              </a:solidFill>
            </a:endParaRPr>
          </a:p>
          <a:p>
            <a:pPr algn="l"/>
            <a:endParaRPr lang="en-IN" sz="1700" b="0" kern="1200" baseline="0" dirty="0">
              <a:solidFill>
                <a:schemeClr val="tx1"/>
              </a:solidFill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700" b="1" u="sng" kern="1200" baseline="0" dirty="0">
                <a:solidFill>
                  <a:schemeClr val="tx1"/>
                </a:solidFill>
              </a:rPr>
              <a:t>To align target expectations with actual performance trends:</a:t>
            </a:r>
          </a:p>
          <a:p>
            <a:pPr algn="l"/>
            <a:r>
              <a:rPr lang="en-IN" sz="1700" b="1" kern="1200" baseline="0" dirty="0">
                <a:solidFill>
                  <a:schemeClr val="tx1"/>
                </a:solidFill>
              </a:rPr>
              <a:t>1. </a:t>
            </a:r>
            <a:r>
              <a:rPr lang="en-IN" sz="1700" b="0" kern="1200" baseline="0" dirty="0">
                <a:solidFill>
                  <a:schemeClr val="tx1"/>
                </a:solidFill>
              </a:rPr>
              <a:t>Set the future targets according to - </a:t>
            </a:r>
          </a:p>
          <a:p>
            <a:pPr algn="l"/>
            <a:r>
              <a:rPr lang="en-IN" sz="1700" b="0" kern="1200" baseline="0" dirty="0">
                <a:solidFill>
                  <a:schemeClr val="tx1"/>
                </a:solidFill>
              </a:rPr>
              <a:t>     a. </a:t>
            </a:r>
            <a:r>
              <a:rPr lang="en-IN" sz="1700" b="1" kern="1200" baseline="0" dirty="0">
                <a:solidFill>
                  <a:schemeClr val="tx1"/>
                </a:solidFill>
              </a:rPr>
              <a:t>Seasonality:</a:t>
            </a:r>
            <a:r>
              <a:rPr lang="en-IN" sz="1700" b="0" kern="1200" baseline="0" dirty="0">
                <a:solidFill>
                  <a:schemeClr val="tx1"/>
                </a:solidFill>
              </a:rPr>
              <a:t> low in off-season like Jan, Feb, March,  and high in festive &amp; peak seasons like Apr, Jun, Oct, Nov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b. </a:t>
            </a:r>
            <a:r>
              <a:rPr kumimoji="0" lang="en-IN" sz="17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Actual sales history</a:t>
            </a:r>
            <a:endParaRPr lang="en-IN" sz="1700" b="0" kern="1200" baseline="0" dirty="0">
              <a:solidFill>
                <a:schemeClr val="tx1"/>
              </a:solidFill>
            </a:endParaRPr>
          </a:p>
          <a:p>
            <a:pPr algn="l"/>
            <a:r>
              <a:rPr lang="en-IN" sz="1700" b="1" kern="1200" baseline="0" dirty="0">
                <a:solidFill>
                  <a:schemeClr val="tx1"/>
                </a:solidFill>
              </a:rPr>
              <a:t>2. </a:t>
            </a:r>
            <a:r>
              <a:rPr lang="en-IN" sz="1700" b="0" kern="1200" baseline="0" dirty="0">
                <a:solidFill>
                  <a:schemeClr val="tx1"/>
                </a:solidFill>
              </a:rPr>
              <a:t>Combo discounts and promotions in the poor performing months like Jan, Feb, March, Jul</a:t>
            </a:r>
          </a:p>
          <a:p>
            <a:pPr algn="l"/>
            <a:r>
              <a:rPr lang="en-IN" sz="1700" b="1" kern="1200" baseline="0" dirty="0">
                <a:solidFill>
                  <a:schemeClr val="tx1"/>
                </a:solidFill>
              </a:rPr>
              <a:t>3. 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encouragement</a:t>
            </a:r>
          </a:p>
        </p:txBody>
      </p:sp>
    </p:spTree>
    <p:extLst>
      <p:ext uri="{BB962C8B-B14F-4D97-AF65-F5344CB8AC3E}">
        <p14:creationId xmlns:p14="http://schemas.microsoft.com/office/powerpoint/2010/main" val="58700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BF525-DA0E-122F-EE55-8C18A4455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50B7794-0233-718C-1AB9-BC76F9F6F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148551"/>
              </p:ext>
            </p:extLst>
          </p:nvPr>
        </p:nvGraphicFramePr>
        <p:xfrm>
          <a:off x="169684" y="659877"/>
          <a:ext cx="5542960" cy="333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F9B3DC-0701-7F60-953A-E5173888E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515320"/>
              </p:ext>
            </p:extLst>
          </p:nvPr>
        </p:nvGraphicFramePr>
        <p:xfrm>
          <a:off x="6152560" y="659878"/>
          <a:ext cx="5542960" cy="333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F4BE3-4D38-3979-A800-007882DAC3F6}"/>
              </a:ext>
            </a:extLst>
          </p:cNvPr>
          <p:cNvSpPr txBox="1"/>
          <p:nvPr/>
        </p:nvSpPr>
        <p:spPr>
          <a:xfrm>
            <a:off x="169684" y="3996965"/>
            <a:ext cx="1158868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Disparities: </a:t>
            </a:r>
          </a:p>
          <a:p>
            <a:pPr marL="342900" indent="-342900">
              <a:buAutoNum type="arabicPeriod"/>
            </a:pPr>
            <a:r>
              <a:rPr lang="en-US" dirty="0"/>
              <a:t>Relatively very good sales and orders in Madhya Pradesh and Maharashtra </a:t>
            </a:r>
          </a:p>
          <a:p>
            <a:pPr marL="342900" indent="-342900">
              <a:buAutoNum type="arabicPeriod"/>
            </a:pPr>
            <a:r>
              <a:rPr lang="en-US" dirty="0"/>
              <a:t>Low sales and orders in Rajasthan and Gujarat </a:t>
            </a:r>
          </a:p>
          <a:p>
            <a:pPr marL="342900" indent="-342900">
              <a:buAutoNum type="arabicPeriod"/>
            </a:pPr>
            <a:r>
              <a:rPr lang="en-US" dirty="0"/>
              <a:t>Profitability and reach problem in Punjab </a:t>
            </a:r>
          </a:p>
          <a:p>
            <a:r>
              <a:rPr lang="en-US" sz="2000" b="1" dirty="0"/>
              <a:t>Suggestions: </a:t>
            </a:r>
          </a:p>
          <a:p>
            <a:pPr marL="342900" indent="-342900">
              <a:buAutoNum type="arabicPeriod"/>
            </a:pPr>
            <a:r>
              <a:rPr lang="en-US" dirty="0"/>
              <a:t>Prioritize and focus on Punjab by campaigns, coupons, discounts and combo offers. </a:t>
            </a:r>
          </a:p>
          <a:p>
            <a:pPr marL="342900" indent="-342900">
              <a:buAutoNum type="arabicPeriod"/>
            </a:pPr>
            <a:r>
              <a:rPr lang="en-US" dirty="0"/>
              <a:t>Maintain and improve the performance in Madhya Pradesh and Maharashtra by providing combo offers and reducing operational costs. </a:t>
            </a:r>
          </a:p>
          <a:p>
            <a:pPr marL="342900" indent="-342900">
              <a:buAutoNum type="arabicPeriod"/>
            </a:pPr>
            <a:r>
              <a:rPr lang="en-US" dirty="0"/>
              <a:t>Improve sales in Rajasthan and Gujarat by targeted marketing and promotion, providing coupons and combo offers.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FB82C-88F1-031E-8D41-585E31CBE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189" y="-186196"/>
            <a:ext cx="10119673" cy="800705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+mn-lt"/>
              </a:rPr>
              <a:t>Part 3: Regional Performance Insights </a:t>
            </a:r>
          </a:p>
        </p:txBody>
      </p:sp>
    </p:spTree>
    <p:extLst>
      <p:ext uri="{BB962C8B-B14F-4D97-AF65-F5344CB8AC3E}">
        <p14:creationId xmlns:p14="http://schemas.microsoft.com/office/powerpoint/2010/main" val="236909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342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Part-1: Sales and Profitability Analysis </vt:lpstr>
      <vt:lpstr>Part-2: Target Achievement Analysis </vt:lpstr>
      <vt:lpstr>Part 3: Regional Performance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Kumar</dc:creator>
  <cp:lastModifiedBy>Satyam Kumar</cp:lastModifiedBy>
  <cp:revision>8</cp:revision>
  <dcterms:created xsi:type="dcterms:W3CDTF">2024-12-18T08:48:37Z</dcterms:created>
  <dcterms:modified xsi:type="dcterms:W3CDTF">2025-01-11T07:34:14Z</dcterms:modified>
</cp:coreProperties>
</file>