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70" r:id="rId5"/>
    <p:sldId id="269" r:id="rId6"/>
    <p:sldId id="259" r:id="rId7"/>
    <p:sldId id="260" r:id="rId8"/>
    <p:sldId id="261" r:id="rId9"/>
    <p:sldId id="262" r:id="rId10"/>
    <p:sldId id="263" r:id="rId11"/>
    <p:sldId id="264" r:id="rId12"/>
    <p:sldId id="280" r:id="rId13"/>
    <p:sldId id="271" r:id="rId14"/>
    <p:sldId id="272" r:id="rId15"/>
    <p:sldId id="273" r:id="rId16"/>
    <p:sldId id="274" r:id="rId17"/>
    <p:sldId id="278" r:id="rId18"/>
    <p:sldId id="275" r:id="rId19"/>
    <p:sldId id="276" r:id="rId20"/>
    <p:sldId id="277" r:id="rId21"/>
    <p:sldId id="266"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078CEE-E7B2-4D97-81DD-0440EFD1EADF}" type="datetimeFigureOut">
              <a:rPr lang="en-IN" smtClean="0"/>
              <a:t>23-May-2019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2771D-63B6-477E-BBEE-6ED4FE990AE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78CEE-E7B2-4D97-81DD-0440EFD1EADF}" type="datetimeFigureOut">
              <a:rPr lang="en-IN" smtClean="0"/>
              <a:t>23-May-2019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2771D-63B6-477E-BBEE-6ED4FE990AE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C078CEE-E7B2-4D97-81DD-0440EFD1EADF}" type="datetimeFigureOut">
              <a:rPr lang="en-IN" smtClean="0"/>
              <a:t>23-May-2019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2771D-63B6-477E-BBEE-6ED4FE990AE0}"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78CEE-E7B2-4D97-81DD-0440EFD1EADF}" type="datetimeFigureOut">
              <a:rPr lang="en-IN" smtClean="0"/>
              <a:t>23-May-2019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2771D-63B6-477E-BBEE-6ED4FE990AE0}"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078CEE-E7B2-4D97-81DD-0440EFD1EADF}" type="datetimeFigureOut">
              <a:rPr lang="en-IN" smtClean="0"/>
              <a:t>23-May-2019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2771D-63B6-477E-BBEE-6ED4FE990AE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C078CEE-E7B2-4D97-81DD-0440EFD1EADF}" type="datetimeFigureOut">
              <a:rPr lang="en-IN" smtClean="0"/>
              <a:t>23-May-2019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2771D-63B6-477E-BBEE-6ED4FE990AE0}"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078CEE-E7B2-4D97-81DD-0440EFD1EADF}" type="datetimeFigureOut">
              <a:rPr lang="en-IN" smtClean="0"/>
              <a:t>23-May-2019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72771D-63B6-477E-BBEE-6ED4FE990AE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078CEE-E7B2-4D97-81DD-0440EFD1EADF}" type="datetimeFigureOut">
              <a:rPr lang="en-IN" smtClean="0"/>
              <a:t>23-May-2019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72771D-63B6-477E-BBEE-6ED4FE990A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C078CEE-E7B2-4D97-81DD-0440EFD1EADF}" type="datetimeFigureOut">
              <a:rPr lang="en-IN" smtClean="0"/>
              <a:t>23-May-2019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72771D-63B6-477E-BBEE-6ED4FE990A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C078CEE-E7B2-4D97-81DD-0440EFD1EADF}" type="datetimeFigureOut">
              <a:rPr lang="en-IN" smtClean="0"/>
              <a:t>23-May-2019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2771D-63B6-477E-BBEE-6ED4FE990AE0}"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078CEE-E7B2-4D97-81DD-0440EFD1EADF}" type="datetimeFigureOut">
              <a:rPr lang="en-IN" smtClean="0"/>
              <a:t>23-May-2019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2771D-63B6-477E-BBEE-6ED4FE990AE0}"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C078CEE-E7B2-4D97-81DD-0440EFD1EADF}" type="datetimeFigureOut">
              <a:rPr lang="en-IN" smtClean="0"/>
              <a:t>23-May-2019</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172771D-63B6-477E-BBEE-6ED4FE990AE0}"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818"/>
            <a:ext cx="9036496" cy="2232248"/>
          </a:xfrm>
        </p:spPr>
        <p:txBody>
          <a:bodyPr/>
          <a:lstStyle/>
          <a:p>
            <a:pPr algn="ctr"/>
            <a:r>
              <a:rPr lang="en-IN" sz="4400" dirty="0" smtClean="0"/>
              <a:t>HEALTH CARE ADVISOR</a:t>
            </a:r>
            <a:endParaRPr lang="en-IN" sz="4400" dirty="0"/>
          </a:p>
        </p:txBody>
      </p:sp>
      <p:sp>
        <p:nvSpPr>
          <p:cNvPr id="4" name="TextBox 3"/>
          <p:cNvSpPr txBox="1"/>
          <p:nvPr/>
        </p:nvSpPr>
        <p:spPr>
          <a:xfrm>
            <a:off x="5364088" y="3933056"/>
            <a:ext cx="3456384" cy="2123658"/>
          </a:xfrm>
          <a:prstGeom prst="rect">
            <a:avLst/>
          </a:prstGeom>
          <a:noFill/>
        </p:spPr>
        <p:txBody>
          <a:bodyPr wrap="square" rtlCol="0">
            <a:spAutoFit/>
          </a:bodyPr>
          <a:lstStyle/>
          <a:p>
            <a:r>
              <a:rPr lang="en-IN" sz="2000" dirty="0" smtClean="0">
                <a:latin typeface="Calibri" pitchFamily="34" charset="0"/>
                <a:cs typeface="Calibri" pitchFamily="34" charset="0"/>
              </a:rPr>
              <a:t>Presented By :</a:t>
            </a:r>
          </a:p>
          <a:p>
            <a:endParaRPr lang="en-IN" sz="2000" dirty="0" smtClean="0">
              <a:latin typeface="Calibri" pitchFamily="34" charset="0"/>
              <a:cs typeface="Calibri" pitchFamily="34" charset="0"/>
            </a:endParaRPr>
          </a:p>
          <a:p>
            <a:r>
              <a:rPr lang="en-IN" sz="2000" dirty="0" smtClean="0">
                <a:latin typeface="Calibri" pitchFamily="34" charset="0"/>
                <a:cs typeface="Calibri" pitchFamily="34" charset="0"/>
              </a:rPr>
              <a:t>xyz</a:t>
            </a:r>
            <a:endParaRPr lang="en-IN" sz="2000" dirty="0" smtClean="0">
              <a:latin typeface="Calibri" pitchFamily="34" charset="0"/>
              <a:cs typeface="Calibri" pitchFamily="34" charset="0"/>
            </a:endParaRPr>
          </a:p>
          <a:p>
            <a:endParaRPr lang="en-IN" dirty="0"/>
          </a:p>
          <a:p>
            <a:endParaRPr lang="en-IN" dirty="0" smtClean="0"/>
          </a:p>
          <a:p>
            <a:endParaRPr lang="en-IN" dirty="0"/>
          </a:p>
          <a:p>
            <a:endParaRPr lang="en-IN" dirty="0"/>
          </a:p>
        </p:txBody>
      </p:sp>
      <p:sp>
        <p:nvSpPr>
          <p:cNvPr id="5" name="TextBox 4"/>
          <p:cNvSpPr txBox="1"/>
          <p:nvPr/>
        </p:nvSpPr>
        <p:spPr>
          <a:xfrm>
            <a:off x="251520" y="3967336"/>
            <a:ext cx="2448272" cy="1015663"/>
          </a:xfrm>
          <a:prstGeom prst="rect">
            <a:avLst/>
          </a:prstGeom>
          <a:noFill/>
        </p:spPr>
        <p:txBody>
          <a:bodyPr wrap="square" rtlCol="0">
            <a:spAutoFit/>
          </a:bodyPr>
          <a:lstStyle/>
          <a:p>
            <a:r>
              <a:rPr lang="en-IN" sz="2000" dirty="0" smtClean="0">
                <a:latin typeface="Calibri" pitchFamily="34" charset="0"/>
                <a:cs typeface="Calibri" pitchFamily="34" charset="0"/>
              </a:rPr>
              <a:t>Under Guidance of:</a:t>
            </a:r>
          </a:p>
          <a:p>
            <a:endParaRPr lang="en-IN" sz="2000" dirty="0" smtClean="0">
              <a:latin typeface="Calibri" pitchFamily="34" charset="0"/>
              <a:cs typeface="Calibri" pitchFamily="34" charset="0"/>
            </a:endParaRPr>
          </a:p>
          <a:p>
            <a:r>
              <a:rPr lang="en-IN" sz="2000" dirty="0" smtClean="0">
                <a:latin typeface="Calibri" pitchFamily="34" charset="0"/>
                <a:cs typeface="Calibri" pitchFamily="34" charset="0"/>
              </a:rPr>
              <a:t>xyz</a:t>
            </a:r>
            <a:endParaRPr lang="en-IN" sz="2000" dirty="0" smtClean="0">
              <a:latin typeface="Calibri" pitchFamily="34" charset="0"/>
              <a:cs typeface="Calibri" pitchFamily="34" charset="0"/>
            </a:endParaRPr>
          </a:p>
        </p:txBody>
      </p:sp>
    </p:spTree>
    <p:extLst>
      <p:ext uri="{BB962C8B-B14F-4D97-AF65-F5344CB8AC3E}">
        <p14:creationId xmlns:p14="http://schemas.microsoft.com/office/powerpoint/2010/main" val="1738183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520" y="1196752"/>
            <a:ext cx="8640960" cy="5362005"/>
          </a:xfrm>
        </p:spPr>
        <p:txBody>
          <a:bodyPr>
            <a:normAutofit/>
          </a:bodyPr>
          <a:lstStyle/>
          <a:p>
            <a:pPr marL="342900" indent="-342900" algn="just">
              <a:buFont typeface="Wingdings" pitchFamily="2" charset="2"/>
              <a:buChar char="Ø"/>
            </a:pPr>
            <a:r>
              <a:rPr lang="en-US" b="1" dirty="0"/>
              <a:t>Software Configuration</a:t>
            </a:r>
            <a:endParaRPr lang="en-IN" b="1" dirty="0"/>
          </a:p>
          <a:p>
            <a:pPr algn="just"/>
            <a:r>
              <a:rPr lang="en-US" dirty="0"/>
              <a:t> </a:t>
            </a:r>
            <a:r>
              <a:rPr lang="en-US" dirty="0" smtClean="0"/>
              <a:t>A </a:t>
            </a:r>
            <a:r>
              <a:rPr lang="en-US" dirty="0"/>
              <a:t>major element in building a system is the section of compatible software since the software in  the  market  is  experiencing  in  geometric  progression.  Selected  software  should  be acceptable  by  the  firm  and  one  user  as  well  as  it  should  be  feasible  for  the  system.  This document gives a detailed description of the software requirement specification</a:t>
            </a:r>
            <a:r>
              <a:rPr lang="en-US" dirty="0" smtClean="0"/>
              <a:t>.</a:t>
            </a:r>
            <a:endParaRPr lang="en-IN" dirty="0"/>
          </a:p>
          <a:p>
            <a:pPr algn="just"/>
            <a:r>
              <a:rPr lang="en-US" dirty="0"/>
              <a:t>Front end tool:  HTML, CSS, Bootstrap, Java script</a:t>
            </a:r>
            <a:endParaRPr lang="en-IN" dirty="0"/>
          </a:p>
          <a:p>
            <a:pPr algn="just"/>
            <a:r>
              <a:rPr lang="en-US" dirty="0" smtClean="0"/>
              <a:t>Database Server:  MySQL </a:t>
            </a:r>
            <a:endParaRPr lang="en-IN" dirty="0"/>
          </a:p>
          <a:p>
            <a:pPr algn="just"/>
            <a:r>
              <a:rPr lang="en-US" dirty="0"/>
              <a:t>Operating system: Windows </a:t>
            </a:r>
            <a:r>
              <a:rPr lang="en-US" dirty="0" smtClean="0"/>
              <a:t>10</a:t>
            </a:r>
            <a:endParaRPr lang="en-IN" dirty="0"/>
          </a:p>
          <a:p>
            <a:pPr algn="just"/>
            <a:r>
              <a:rPr lang="en-US" dirty="0"/>
              <a:t>Server </a:t>
            </a:r>
            <a:r>
              <a:rPr lang="en-US" dirty="0" smtClean="0"/>
              <a:t>Side Language: </a:t>
            </a:r>
            <a:r>
              <a:rPr lang="en-US" dirty="0"/>
              <a:t>PHP</a:t>
            </a:r>
            <a:endParaRPr lang="en-IN" dirty="0"/>
          </a:p>
          <a:p>
            <a:pPr algn="just"/>
            <a:r>
              <a:rPr lang="en-IN" dirty="0" smtClean="0"/>
              <a:t>Web Server : Apache HTTP Server</a:t>
            </a:r>
          </a:p>
          <a:p>
            <a:pPr marL="0" indent="0" algn="just">
              <a:buNone/>
            </a:pPr>
            <a:endParaRPr lang="en-IN" dirty="0"/>
          </a:p>
        </p:txBody>
      </p:sp>
    </p:spTree>
    <p:extLst>
      <p:ext uri="{BB962C8B-B14F-4D97-AF65-F5344CB8AC3E}">
        <p14:creationId xmlns:p14="http://schemas.microsoft.com/office/powerpoint/2010/main" val="2410157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1" y="1988840"/>
            <a:ext cx="8640960" cy="4680519"/>
          </a:xfrm>
        </p:spPr>
        <p:txBody>
          <a:bodyPr/>
          <a:lstStyle/>
          <a:p>
            <a:pPr marL="342900" indent="-342900">
              <a:buFont typeface="Wingdings" pitchFamily="2" charset="2"/>
              <a:buChar char="Ø"/>
            </a:pPr>
            <a:r>
              <a:rPr lang="en-IN" b="1" dirty="0" smtClean="0"/>
              <a:t>Use Case Diagram</a:t>
            </a:r>
          </a:p>
          <a:p>
            <a:endParaRPr lang="en-IN" dirty="0"/>
          </a:p>
        </p:txBody>
      </p:sp>
      <p:sp>
        <p:nvSpPr>
          <p:cNvPr id="2" name="Title 1"/>
          <p:cNvSpPr>
            <a:spLocks noGrp="1"/>
          </p:cNvSpPr>
          <p:nvPr>
            <p:ph type="title"/>
          </p:nvPr>
        </p:nvSpPr>
        <p:spPr/>
        <p:txBody>
          <a:bodyPr/>
          <a:lstStyle/>
          <a:p>
            <a:r>
              <a:rPr lang="en-IN" dirty="0" smtClean="0"/>
              <a:t>System design</a:t>
            </a:r>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1" t="2019" r="12501" b="2019"/>
          <a:stretch/>
        </p:blipFill>
        <p:spPr bwMode="auto">
          <a:xfrm>
            <a:off x="1259632" y="2420888"/>
            <a:ext cx="5400160" cy="424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073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520" y="908720"/>
            <a:ext cx="8390830" cy="5400005"/>
          </a:xfrm>
        </p:spPr>
        <p:txBody>
          <a:bodyPr/>
          <a:lstStyle/>
          <a:p>
            <a:pPr marL="342900" indent="-342900">
              <a:buFont typeface="Wingdings" pitchFamily="2" charset="2"/>
              <a:buChar char="Ø"/>
            </a:pPr>
            <a:r>
              <a:rPr lang="en-IN" b="1" dirty="0" smtClean="0"/>
              <a:t>Sequence Diagram</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0808"/>
            <a:ext cx="5054593" cy="434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533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591056"/>
          </a:xfrm>
        </p:spPr>
        <p:txBody>
          <a:bodyPr/>
          <a:lstStyle/>
          <a:p>
            <a:r>
              <a:rPr lang="en-IN" dirty="0" smtClean="0"/>
              <a:t>Snapshots</a:t>
            </a:r>
            <a:br>
              <a:rPr lang="en-IN" dirty="0" smtClean="0"/>
            </a:br>
            <a:r>
              <a:rPr lang="en-IN" sz="2000" dirty="0" smtClean="0">
                <a:latin typeface="Arial Black" pitchFamily="34" charset="0"/>
              </a:rPr>
              <a:t>Homepage</a:t>
            </a:r>
            <a:endParaRPr lang="en-IN" sz="2000" dirty="0">
              <a:latin typeface="Arial Black" pitchFamily="34" charset="0"/>
            </a:endParaRPr>
          </a:p>
        </p:txBody>
      </p:sp>
      <p:pic>
        <p:nvPicPr>
          <p:cNvPr id="7" name="Content Placeholder 6"/>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51520" y="1340768"/>
            <a:ext cx="8640960" cy="5184576"/>
          </a:xfrm>
        </p:spPr>
      </p:pic>
    </p:spTree>
    <p:extLst>
      <p:ext uri="{BB962C8B-B14F-4D97-AF65-F5344CB8AC3E}">
        <p14:creationId xmlns:p14="http://schemas.microsoft.com/office/powerpoint/2010/main" val="3228158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51520" y="1052736"/>
            <a:ext cx="8640960" cy="5578651"/>
          </a:xfrm>
        </p:spPr>
      </p:pic>
      <p:sp>
        <p:nvSpPr>
          <p:cNvPr id="7" name="TextBox 6"/>
          <p:cNvSpPr txBox="1"/>
          <p:nvPr/>
        </p:nvSpPr>
        <p:spPr>
          <a:xfrm>
            <a:off x="221432" y="486846"/>
            <a:ext cx="8640960" cy="400110"/>
          </a:xfrm>
          <a:prstGeom prst="rect">
            <a:avLst/>
          </a:prstGeom>
          <a:noFill/>
        </p:spPr>
        <p:txBody>
          <a:bodyPr wrap="square" rtlCol="0">
            <a:spAutoFit/>
          </a:bodyPr>
          <a:lstStyle/>
          <a:p>
            <a:pPr algn="ctr"/>
            <a:r>
              <a:rPr lang="en-IN" sz="2000" dirty="0" smtClean="0">
                <a:solidFill>
                  <a:schemeClr val="bg1"/>
                </a:solidFill>
                <a:latin typeface="Arial Black" pitchFamily="34" charset="0"/>
              </a:rPr>
              <a:t>Medicine</a:t>
            </a:r>
            <a:r>
              <a:rPr lang="en-IN" sz="2000" dirty="0" smtClean="0">
                <a:latin typeface="Arial Black" pitchFamily="34" charset="0"/>
              </a:rPr>
              <a:t> </a:t>
            </a:r>
            <a:r>
              <a:rPr lang="en-IN" sz="2000" dirty="0" smtClean="0">
                <a:solidFill>
                  <a:schemeClr val="bg1"/>
                </a:solidFill>
                <a:latin typeface="Arial Black" pitchFamily="34" charset="0"/>
              </a:rPr>
              <a:t>Page</a:t>
            </a:r>
            <a:r>
              <a:rPr lang="en-IN" sz="2000" dirty="0" smtClean="0">
                <a:latin typeface="Arial Black" pitchFamily="34" charset="0"/>
              </a:rPr>
              <a:t> </a:t>
            </a:r>
            <a:endParaRPr lang="en-IN" sz="2000" dirty="0">
              <a:latin typeface="Arial Black" pitchFamily="34" charset="0"/>
            </a:endParaRPr>
          </a:p>
        </p:txBody>
      </p:sp>
    </p:spTree>
    <p:extLst>
      <p:ext uri="{BB962C8B-B14F-4D97-AF65-F5344CB8AC3E}">
        <p14:creationId xmlns:p14="http://schemas.microsoft.com/office/powerpoint/2010/main" val="1870047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52728"/>
          </a:xfrm>
        </p:spPr>
        <p:txBody>
          <a:bodyPr>
            <a:normAutofit/>
          </a:bodyPr>
          <a:lstStyle/>
          <a:p>
            <a:r>
              <a:rPr lang="en-IN" sz="2000" dirty="0" smtClean="0">
                <a:latin typeface="Arial Black" pitchFamily="34" charset="0"/>
              </a:rPr>
              <a:t>Disease Page</a:t>
            </a:r>
            <a:endParaRPr lang="en-IN" sz="2000" dirty="0">
              <a:latin typeface="Arial Black" pitchFamily="34" charset="0"/>
            </a:endParaRPr>
          </a:p>
        </p:txBody>
      </p:sp>
      <p:sp>
        <p:nvSpPr>
          <p:cNvPr id="3" name="Content Placeholder 2"/>
          <p:cNvSpPr>
            <a:spLocks noGrp="1"/>
          </p:cNvSpPr>
          <p:nvPr>
            <p:ph sz="quarter" idx="13"/>
          </p:nvPr>
        </p:nvSpPr>
        <p:spPr/>
        <p:txBody>
          <a:bodyPr/>
          <a:lstStyle/>
          <a:p>
            <a:endParaRPr lang="en-IN"/>
          </a:p>
        </p:txBody>
      </p:sp>
      <p:sp>
        <p:nvSpPr>
          <p:cNvPr id="4" name="Content Placeholder 3"/>
          <p:cNvSpPr>
            <a:spLocks noGrp="1"/>
          </p:cNvSpPr>
          <p:nvPr>
            <p:ph sz="quarter" idx="14"/>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52736"/>
            <a:ext cx="8784976" cy="5472608"/>
          </a:xfrm>
          <a:prstGeom prst="rect">
            <a:avLst/>
          </a:prstGeom>
        </p:spPr>
      </p:pic>
    </p:spTree>
    <p:extLst>
      <p:ext uri="{BB962C8B-B14F-4D97-AF65-F5344CB8AC3E}">
        <p14:creationId xmlns:p14="http://schemas.microsoft.com/office/powerpoint/2010/main" val="1240980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251520" y="1052736"/>
            <a:ext cx="8613701" cy="5400600"/>
          </a:xfrm>
        </p:spPr>
      </p:pic>
      <p:sp>
        <p:nvSpPr>
          <p:cNvPr id="11" name="TextBox 10"/>
          <p:cNvSpPr txBox="1"/>
          <p:nvPr/>
        </p:nvSpPr>
        <p:spPr>
          <a:xfrm>
            <a:off x="2483768" y="476672"/>
            <a:ext cx="4248472" cy="400110"/>
          </a:xfrm>
          <a:prstGeom prst="rect">
            <a:avLst/>
          </a:prstGeom>
          <a:noFill/>
        </p:spPr>
        <p:txBody>
          <a:bodyPr wrap="square" rtlCol="0">
            <a:spAutoFit/>
          </a:bodyPr>
          <a:lstStyle/>
          <a:p>
            <a:pPr algn="ctr"/>
            <a:r>
              <a:rPr lang="en-IN" sz="2000" dirty="0" smtClean="0">
                <a:solidFill>
                  <a:schemeClr val="bg1"/>
                </a:solidFill>
                <a:latin typeface="Arial Black" pitchFamily="34" charset="0"/>
              </a:rPr>
              <a:t>Sign up Page</a:t>
            </a:r>
            <a:endParaRPr lang="en-IN" sz="2000" dirty="0">
              <a:solidFill>
                <a:schemeClr val="bg1"/>
              </a:solidFill>
              <a:latin typeface="Arial Black" pitchFamily="34" charset="0"/>
            </a:endParaRPr>
          </a:p>
        </p:txBody>
      </p:sp>
    </p:spTree>
    <p:extLst>
      <p:ext uri="{BB962C8B-B14F-4D97-AF65-F5344CB8AC3E}">
        <p14:creationId xmlns:p14="http://schemas.microsoft.com/office/powerpoint/2010/main" val="2544579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124744"/>
            <a:ext cx="8728661" cy="5256584"/>
          </a:xfrm>
          <a:prstGeom prst="rect">
            <a:avLst/>
          </a:prstGeom>
        </p:spPr>
      </p:pic>
      <p:sp>
        <p:nvSpPr>
          <p:cNvPr id="6" name="TextBox 5"/>
          <p:cNvSpPr txBox="1"/>
          <p:nvPr/>
        </p:nvSpPr>
        <p:spPr>
          <a:xfrm>
            <a:off x="2843808" y="548680"/>
            <a:ext cx="3312368" cy="400110"/>
          </a:xfrm>
          <a:prstGeom prst="rect">
            <a:avLst/>
          </a:prstGeom>
          <a:noFill/>
        </p:spPr>
        <p:txBody>
          <a:bodyPr wrap="square" rtlCol="0">
            <a:spAutoFit/>
          </a:bodyPr>
          <a:lstStyle/>
          <a:p>
            <a:pPr algn="ctr"/>
            <a:r>
              <a:rPr lang="en-IN" sz="2000" dirty="0" smtClean="0">
                <a:solidFill>
                  <a:schemeClr val="bg1"/>
                </a:solidFill>
                <a:latin typeface="Arial Black" pitchFamily="34" charset="0"/>
              </a:rPr>
              <a:t>Login Page</a:t>
            </a:r>
            <a:endParaRPr lang="en-IN" sz="2000" dirty="0">
              <a:solidFill>
                <a:schemeClr val="bg1"/>
              </a:solidFill>
              <a:latin typeface="Arial Black" pitchFamily="34" charset="0"/>
            </a:endParaRPr>
          </a:p>
        </p:txBody>
      </p:sp>
    </p:spTree>
    <p:extLst>
      <p:ext uri="{BB962C8B-B14F-4D97-AF65-F5344CB8AC3E}">
        <p14:creationId xmlns:p14="http://schemas.microsoft.com/office/powerpoint/2010/main" val="234014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14001"/>
            <a:ext cx="8229600" cy="1252728"/>
          </a:xfrm>
        </p:spPr>
        <p:txBody>
          <a:bodyPr>
            <a:normAutofit/>
          </a:bodyPr>
          <a:lstStyle/>
          <a:p>
            <a:r>
              <a:rPr lang="en-IN" sz="2000" dirty="0" smtClean="0">
                <a:latin typeface="Arial Black" pitchFamily="34" charset="0"/>
              </a:rPr>
              <a:t>Symptom Checker Main Page</a:t>
            </a:r>
            <a:endParaRPr lang="en-IN" sz="2000" dirty="0">
              <a:latin typeface="Arial Black" pitchFamily="34" charset="0"/>
            </a:endParaRPr>
          </a:p>
        </p:txBody>
      </p:sp>
      <p:sp>
        <p:nvSpPr>
          <p:cNvPr id="3" name="Content Placeholder 2"/>
          <p:cNvSpPr>
            <a:spLocks noGrp="1"/>
          </p:cNvSpPr>
          <p:nvPr>
            <p:ph sz="quarter" idx="13"/>
          </p:nvPr>
        </p:nvSpPr>
        <p:spPr/>
        <p:txBody>
          <a:bodyPr/>
          <a:lstStyle/>
          <a:p>
            <a:endParaRPr lang="en-IN"/>
          </a:p>
        </p:txBody>
      </p:sp>
      <p:sp>
        <p:nvSpPr>
          <p:cNvPr id="4" name="Content Placeholder 3"/>
          <p:cNvSpPr>
            <a:spLocks noGrp="1"/>
          </p:cNvSpPr>
          <p:nvPr>
            <p:ph sz="quarter" idx="14"/>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19" y="1124744"/>
            <a:ext cx="8712969" cy="5256584"/>
          </a:xfrm>
          <a:prstGeom prst="rect">
            <a:avLst/>
          </a:prstGeom>
        </p:spPr>
      </p:pic>
    </p:spTree>
    <p:extLst>
      <p:ext uri="{BB962C8B-B14F-4D97-AF65-F5344CB8AC3E}">
        <p14:creationId xmlns:p14="http://schemas.microsoft.com/office/powerpoint/2010/main" val="503154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4" y="116632"/>
            <a:ext cx="8229600" cy="1252728"/>
          </a:xfrm>
        </p:spPr>
        <p:txBody>
          <a:bodyPr>
            <a:normAutofit/>
          </a:bodyPr>
          <a:lstStyle/>
          <a:p>
            <a:r>
              <a:rPr lang="en-IN" sz="2000" dirty="0" smtClean="0">
                <a:latin typeface="Arial Black" pitchFamily="34" charset="0"/>
              </a:rPr>
              <a:t>Add Symptom Page</a:t>
            </a:r>
            <a:endParaRPr lang="en-IN" sz="2000" dirty="0">
              <a:latin typeface="Arial Black" pitchFamily="34" charset="0"/>
            </a:endParaRPr>
          </a:p>
        </p:txBody>
      </p:sp>
      <p:sp>
        <p:nvSpPr>
          <p:cNvPr id="3" name="Content Placeholder 2"/>
          <p:cNvSpPr>
            <a:spLocks noGrp="1"/>
          </p:cNvSpPr>
          <p:nvPr>
            <p:ph sz="quarter" idx="13"/>
          </p:nvPr>
        </p:nvSpPr>
        <p:spPr/>
        <p:txBody>
          <a:bodyPr/>
          <a:lstStyle/>
          <a:p>
            <a:endParaRPr lang="en-IN"/>
          </a:p>
        </p:txBody>
      </p:sp>
      <p:sp>
        <p:nvSpPr>
          <p:cNvPr id="4" name="Content Placeholder 3"/>
          <p:cNvSpPr>
            <a:spLocks noGrp="1"/>
          </p:cNvSpPr>
          <p:nvPr>
            <p:ph sz="quarter" idx="14"/>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52736"/>
            <a:ext cx="8712968" cy="5328592"/>
          </a:xfrm>
          <a:prstGeom prst="rect">
            <a:avLst/>
          </a:prstGeom>
        </p:spPr>
      </p:pic>
    </p:spTree>
    <p:extLst>
      <p:ext uri="{BB962C8B-B14F-4D97-AF65-F5344CB8AC3E}">
        <p14:creationId xmlns:p14="http://schemas.microsoft.com/office/powerpoint/2010/main" val="2788275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342900" indent="-342900">
              <a:buFont typeface="Wingdings" pitchFamily="2" charset="2"/>
              <a:buChar char="Ø"/>
            </a:pPr>
            <a:r>
              <a:rPr lang="en-IN" dirty="0" smtClean="0"/>
              <a:t>Introduction</a:t>
            </a:r>
          </a:p>
          <a:p>
            <a:pPr marL="342900" indent="-342900">
              <a:buFont typeface="Wingdings" pitchFamily="2" charset="2"/>
              <a:buChar char="Ø"/>
            </a:pPr>
            <a:r>
              <a:rPr lang="en-IN" dirty="0" smtClean="0"/>
              <a:t>Objective</a:t>
            </a:r>
          </a:p>
          <a:p>
            <a:pPr marL="342900" indent="-342900">
              <a:buFont typeface="Wingdings" pitchFamily="2" charset="2"/>
              <a:buChar char="Ø"/>
            </a:pPr>
            <a:r>
              <a:rPr lang="en-IN" dirty="0" smtClean="0"/>
              <a:t>Motivation</a:t>
            </a:r>
          </a:p>
          <a:p>
            <a:pPr marL="342900" indent="-342900">
              <a:buFont typeface="Wingdings" pitchFamily="2" charset="2"/>
              <a:buChar char="Ø"/>
            </a:pPr>
            <a:r>
              <a:rPr lang="en-IN" dirty="0" smtClean="0"/>
              <a:t>Feasibility Study</a:t>
            </a:r>
          </a:p>
          <a:p>
            <a:pPr marL="342900" indent="-342900">
              <a:buFont typeface="Wingdings" pitchFamily="2" charset="2"/>
              <a:buChar char="Ø"/>
            </a:pPr>
            <a:r>
              <a:rPr lang="en-IN" dirty="0" smtClean="0"/>
              <a:t>Requirement Analysis </a:t>
            </a:r>
            <a:r>
              <a:rPr lang="en-IN" dirty="0"/>
              <a:t>A</a:t>
            </a:r>
            <a:r>
              <a:rPr lang="en-IN" dirty="0" smtClean="0"/>
              <a:t>nd Specification</a:t>
            </a:r>
          </a:p>
          <a:p>
            <a:pPr marL="342900" indent="-342900">
              <a:buFont typeface="Wingdings" pitchFamily="2" charset="2"/>
              <a:buChar char="Ø"/>
            </a:pPr>
            <a:r>
              <a:rPr lang="en-IN" dirty="0" smtClean="0"/>
              <a:t>System Design</a:t>
            </a:r>
          </a:p>
          <a:p>
            <a:pPr marL="342900" indent="-342900">
              <a:buFont typeface="Wingdings" pitchFamily="2" charset="2"/>
              <a:buChar char="Ø"/>
            </a:pPr>
            <a:r>
              <a:rPr lang="en-IN" dirty="0" smtClean="0"/>
              <a:t>Snapshots</a:t>
            </a:r>
          </a:p>
          <a:p>
            <a:pPr marL="342900" indent="-342900">
              <a:buFont typeface="Wingdings" pitchFamily="2" charset="2"/>
              <a:buChar char="Ø"/>
            </a:pPr>
            <a:r>
              <a:rPr lang="en-IN" dirty="0" smtClean="0"/>
              <a:t>Conclusion</a:t>
            </a:r>
          </a:p>
          <a:p>
            <a:pPr marL="0" indent="0">
              <a:buNone/>
            </a:pPr>
            <a:endParaRPr lang="en-IN" dirty="0" smtClean="0"/>
          </a:p>
          <a:p>
            <a:pPr marL="342900" indent="-342900">
              <a:buFont typeface="Wingdings" pitchFamily="2" charset="2"/>
              <a:buChar char="Ø"/>
            </a:pPr>
            <a:endParaRPr lang="en-IN" dirty="0"/>
          </a:p>
        </p:txBody>
      </p:sp>
      <p:sp>
        <p:nvSpPr>
          <p:cNvPr id="2" name="Title 1"/>
          <p:cNvSpPr>
            <a:spLocks noGrp="1"/>
          </p:cNvSpPr>
          <p:nvPr>
            <p:ph type="title"/>
          </p:nvPr>
        </p:nvSpPr>
        <p:spPr>
          <a:xfrm>
            <a:off x="0" y="0"/>
            <a:ext cx="8964488" cy="1524318"/>
          </a:xfrm>
        </p:spPr>
        <p:txBody>
          <a:bodyPr/>
          <a:lstStyle/>
          <a:p>
            <a:r>
              <a:rPr lang="en-IN" dirty="0" smtClean="0"/>
              <a:t>  Content</a:t>
            </a:r>
            <a:endParaRPr lang="en-IN" dirty="0"/>
          </a:p>
        </p:txBody>
      </p:sp>
    </p:spTree>
    <p:extLst>
      <p:ext uri="{BB962C8B-B14F-4D97-AF65-F5344CB8AC3E}">
        <p14:creationId xmlns:p14="http://schemas.microsoft.com/office/powerpoint/2010/main" val="673592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2728"/>
          </a:xfrm>
        </p:spPr>
        <p:txBody>
          <a:bodyPr>
            <a:normAutofit/>
          </a:bodyPr>
          <a:lstStyle/>
          <a:p>
            <a:r>
              <a:rPr lang="en-IN" sz="2000" dirty="0" smtClean="0">
                <a:latin typeface="Arial Black" pitchFamily="34" charset="0"/>
              </a:rPr>
              <a:t>Result Page</a:t>
            </a:r>
            <a:endParaRPr lang="en-IN" sz="2000" dirty="0">
              <a:latin typeface="Arial Black" pitchFamily="34" charset="0"/>
            </a:endParaRPr>
          </a:p>
        </p:txBody>
      </p:sp>
      <p:sp>
        <p:nvSpPr>
          <p:cNvPr id="3" name="Content Placeholder 2"/>
          <p:cNvSpPr>
            <a:spLocks noGrp="1"/>
          </p:cNvSpPr>
          <p:nvPr>
            <p:ph sz="quarter" idx="13"/>
          </p:nvPr>
        </p:nvSpPr>
        <p:spPr/>
        <p:txBody>
          <a:bodyPr/>
          <a:lstStyle/>
          <a:p>
            <a:endParaRPr lang="en-IN"/>
          </a:p>
        </p:txBody>
      </p:sp>
      <p:sp>
        <p:nvSpPr>
          <p:cNvPr id="4" name="Content Placeholder 3"/>
          <p:cNvSpPr>
            <a:spLocks noGrp="1"/>
          </p:cNvSpPr>
          <p:nvPr>
            <p:ph sz="quarter" idx="14"/>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124744"/>
            <a:ext cx="8784976" cy="5328592"/>
          </a:xfrm>
          <a:prstGeom prst="rect">
            <a:avLst/>
          </a:prstGeom>
        </p:spPr>
      </p:pic>
    </p:spTree>
    <p:extLst>
      <p:ext uri="{BB962C8B-B14F-4D97-AF65-F5344CB8AC3E}">
        <p14:creationId xmlns:p14="http://schemas.microsoft.com/office/powerpoint/2010/main" val="33529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75466"/>
            <a:ext cx="8640959" cy="3633853"/>
          </a:xfrm>
        </p:spPr>
        <p:txBody>
          <a:bodyPr>
            <a:normAutofit fontScale="85000" lnSpcReduction="10000"/>
          </a:bodyPr>
          <a:lstStyle/>
          <a:p>
            <a:pPr marL="0" indent="0">
              <a:buNone/>
            </a:pPr>
            <a:r>
              <a:rPr lang="en-US" dirty="0"/>
              <a:t>In  this  project we  had  proposed a  website  which  will  make  use  of  technology  for  health diagnosis.  The  website  will  prove  useful  in  urgent  cases  where  patient  is  unable  to  reach doctor, for emergency cases that do not have doctors in an area, during late night emergencies and  also  for  preliminary  examination  of  patients.  This  project  has  large  scope  as  it  has following features</a:t>
            </a:r>
            <a:r>
              <a:rPr lang="en-US" dirty="0" smtClean="0"/>
              <a:t>:</a:t>
            </a:r>
            <a:r>
              <a:rPr lang="en-US" dirty="0"/>
              <a:t> </a:t>
            </a:r>
            <a:endParaRPr lang="en-IN" dirty="0"/>
          </a:p>
          <a:p>
            <a:pPr>
              <a:buFont typeface="Wingdings" pitchFamily="2" charset="2"/>
              <a:buChar char="Ø"/>
            </a:pPr>
            <a:r>
              <a:rPr lang="en-US" dirty="0" smtClean="0"/>
              <a:t>Automation </a:t>
            </a:r>
            <a:r>
              <a:rPr lang="en-US" dirty="0"/>
              <a:t>of Disease </a:t>
            </a:r>
            <a:r>
              <a:rPr lang="en-US" dirty="0" smtClean="0"/>
              <a:t>Prediction.</a:t>
            </a:r>
            <a:endParaRPr lang="en-IN" dirty="0"/>
          </a:p>
          <a:p>
            <a:pPr>
              <a:buFont typeface="Wingdings" pitchFamily="2" charset="2"/>
              <a:buChar char="Ø"/>
            </a:pPr>
            <a:r>
              <a:rPr lang="en-US" dirty="0" smtClean="0"/>
              <a:t>  </a:t>
            </a:r>
            <a:r>
              <a:rPr lang="en-US" dirty="0"/>
              <a:t>To save the environment by using paper free </a:t>
            </a:r>
            <a:r>
              <a:rPr lang="en-US" dirty="0" smtClean="0"/>
              <a:t>work.</a:t>
            </a:r>
            <a:endParaRPr lang="en-IN" dirty="0"/>
          </a:p>
          <a:p>
            <a:pPr>
              <a:buFont typeface="Wingdings" pitchFamily="2" charset="2"/>
              <a:buChar char="Ø"/>
            </a:pPr>
            <a:r>
              <a:rPr lang="en-US" dirty="0" smtClean="0"/>
              <a:t>To </a:t>
            </a:r>
            <a:r>
              <a:rPr lang="en-US" dirty="0"/>
              <a:t>increase the accuracy and efficiency so that patients can get direct </a:t>
            </a:r>
            <a:r>
              <a:rPr lang="en-US" dirty="0" smtClean="0"/>
              <a:t>help.</a:t>
            </a:r>
            <a:endParaRPr lang="en-IN" dirty="0" smtClean="0"/>
          </a:p>
          <a:p>
            <a:pPr>
              <a:buFont typeface="Wingdings" pitchFamily="2" charset="2"/>
              <a:buChar char="Ø"/>
            </a:pPr>
            <a:r>
              <a:rPr lang="en-US" dirty="0" smtClean="0"/>
              <a:t> Management of disease related data.</a:t>
            </a:r>
            <a:endParaRPr lang="en-IN" dirty="0" smtClean="0"/>
          </a:p>
          <a:p>
            <a:pPr marL="0" indent="0">
              <a:buNone/>
            </a:pPr>
            <a:r>
              <a:rPr lang="en-US" dirty="0"/>
              <a:t> </a:t>
            </a:r>
            <a:endParaRPr lang="en-IN" dirty="0"/>
          </a:p>
          <a:p>
            <a:pPr marL="0" indent="0">
              <a:buNone/>
            </a:pPr>
            <a:endParaRPr lang="en-IN" dirty="0"/>
          </a:p>
          <a:p>
            <a:endParaRPr lang="en-IN" dirty="0"/>
          </a:p>
        </p:txBody>
      </p:sp>
      <p:sp>
        <p:nvSpPr>
          <p:cNvPr id="2" name="Title 1"/>
          <p:cNvSpPr>
            <a:spLocks noGrp="1"/>
          </p:cNvSpPr>
          <p:nvPr>
            <p:ph type="title"/>
          </p:nvPr>
        </p:nvSpPr>
        <p:spPr/>
        <p:txBody>
          <a:bodyPr/>
          <a:lstStyle/>
          <a:p>
            <a:r>
              <a:rPr lang="en-IN" dirty="0"/>
              <a:t>C</a:t>
            </a:r>
            <a:r>
              <a:rPr lang="en-IN" dirty="0" smtClean="0"/>
              <a:t>onclusion</a:t>
            </a:r>
            <a:endParaRPr lang="en-IN" dirty="0"/>
          </a:p>
        </p:txBody>
      </p:sp>
    </p:spTree>
    <p:extLst>
      <p:ext uri="{BB962C8B-B14F-4D97-AF65-F5344CB8AC3E}">
        <p14:creationId xmlns:p14="http://schemas.microsoft.com/office/powerpoint/2010/main" val="911491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4904"/>
            <a:ext cx="8964488" cy="3096344"/>
          </a:xfrm>
        </p:spPr>
        <p:txBody>
          <a:bodyPr>
            <a:normAutofit/>
          </a:bodyPr>
          <a:lstStyle/>
          <a:p>
            <a:pPr algn="ctr"/>
            <a:r>
              <a:rPr lang="en-IN" dirty="0" smtClean="0">
                <a:solidFill>
                  <a:srgbClr val="FF0000"/>
                </a:solidFill>
              </a:rPr>
              <a:t>Special Thanks to </a:t>
            </a:r>
            <a:br>
              <a:rPr lang="en-IN" dirty="0" smtClean="0">
                <a:solidFill>
                  <a:srgbClr val="FF0000"/>
                </a:solidFill>
              </a:rPr>
            </a:br>
            <a:r>
              <a:rPr lang="en-IN" dirty="0" smtClean="0">
                <a:solidFill>
                  <a:srgbClr val="FF0000"/>
                </a:solidFill>
              </a:rPr>
              <a:t>xyz</a:t>
            </a:r>
            <a:r>
              <a:rPr lang="en-IN" dirty="0" smtClean="0">
                <a:solidFill>
                  <a:srgbClr val="FF0000"/>
                </a:solidFill>
              </a:rPr>
              <a:t/>
            </a:r>
            <a:br>
              <a:rPr lang="en-IN" dirty="0" smtClean="0">
                <a:solidFill>
                  <a:srgbClr val="FF0000"/>
                </a:solidFill>
              </a:rPr>
            </a:br>
            <a:endParaRPr lang="en-IN" dirty="0">
              <a:solidFill>
                <a:srgbClr val="FF0000"/>
              </a:solidFill>
            </a:endParaRPr>
          </a:p>
        </p:txBody>
      </p:sp>
    </p:spTree>
    <p:extLst>
      <p:ext uri="{BB962C8B-B14F-4D97-AF65-F5344CB8AC3E}">
        <p14:creationId xmlns:p14="http://schemas.microsoft.com/office/powerpoint/2010/main" val="3034328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75467"/>
            <a:ext cx="8568951" cy="3450696"/>
          </a:xfrm>
        </p:spPr>
        <p:txBody>
          <a:bodyPr>
            <a:noAutofit/>
          </a:bodyPr>
          <a:lstStyle/>
          <a:p>
            <a:pPr marL="0" indent="0" algn="just">
              <a:buNone/>
            </a:pPr>
            <a:r>
              <a:rPr lang="en-US" sz="2000" b="0" dirty="0" smtClean="0"/>
              <a:t>This project  is  to  implement  a  Web  based  Healthcare  Advisor System. It uses a set of disease based on the set of symptoms using DBMS concepts.</a:t>
            </a:r>
          </a:p>
          <a:p>
            <a:pPr marL="0" indent="0" algn="just">
              <a:buNone/>
            </a:pPr>
            <a:r>
              <a:rPr lang="en-IN" sz="2000" dirty="0" smtClean="0"/>
              <a:t> </a:t>
            </a:r>
            <a:r>
              <a:rPr lang="en-US" sz="2000" b="0" dirty="0" smtClean="0"/>
              <a:t>This  system  will  help  the  users to identify certain  diseases by answering certain  questions asked by the system such as age, sex, risk factors etc.</a:t>
            </a:r>
            <a:endParaRPr lang="en-IN" sz="2000" b="0" dirty="0" smtClean="0"/>
          </a:p>
          <a:p>
            <a:pPr marL="0" indent="0" algn="just">
              <a:buNone/>
            </a:pPr>
            <a:r>
              <a:rPr lang="en-US" sz="2000" b="0" dirty="0" smtClean="0"/>
              <a:t>Based  on  the  diagnosis  received,  the  user  will  be  getting  some  suggestion  of  Lab  test, precautions and suggests medicine that are available at the local chemist if required prescribe an advice to visit the doctor. The database will be developed with open source software.</a:t>
            </a:r>
            <a:endParaRPr lang="en-IN" sz="2000" b="0" dirty="0" smtClean="0"/>
          </a:p>
          <a:p>
            <a:pPr marL="0" indent="0" algn="just">
              <a:buNone/>
            </a:pPr>
            <a:r>
              <a:rPr lang="en-US" sz="2000" b="0" dirty="0" smtClean="0"/>
              <a:t> This  application  will  also  provide  online  help  to  the  patients  to  get  more  detail  about  the already diagnosed disease.</a:t>
            </a:r>
            <a:endParaRPr lang="en-IN" sz="2000" b="0" dirty="0" smtClean="0"/>
          </a:p>
          <a:p>
            <a:pPr algn="just"/>
            <a:endParaRPr lang="en-IN" sz="2000" b="0" dirty="0"/>
          </a:p>
        </p:txBody>
      </p:sp>
      <p:sp>
        <p:nvSpPr>
          <p:cNvPr id="2" name="Title 1"/>
          <p:cNvSpPr>
            <a:spLocks noGrp="1"/>
          </p:cNvSpPr>
          <p:nvPr>
            <p:ph type="title"/>
          </p:nvPr>
        </p:nvSpPr>
        <p:spPr/>
        <p:txBody>
          <a:bodyPr/>
          <a:lstStyle/>
          <a:p>
            <a:r>
              <a:rPr lang="en-IN" dirty="0"/>
              <a:t>I</a:t>
            </a:r>
            <a:r>
              <a:rPr lang="en-IN" dirty="0" smtClean="0"/>
              <a:t>ntroduction</a:t>
            </a:r>
            <a:endParaRPr lang="en-IN" dirty="0"/>
          </a:p>
        </p:txBody>
      </p:sp>
    </p:spTree>
    <p:extLst>
      <p:ext uri="{BB962C8B-B14F-4D97-AF65-F5344CB8AC3E}">
        <p14:creationId xmlns:p14="http://schemas.microsoft.com/office/powerpoint/2010/main" val="1516881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75467"/>
            <a:ext cx="8568951" cy="3450696"/>
          </a:xfrm>
        </p:spPr>
        <p:txBody>
          <a:bodyPr/>
          <a:lstStyle/>
          <a:p>
            <a:pPr marL="342900" indent="-342900" algn="just">
              <a:buFont typeface="Wingdings" pitchFamily="2" charset="2"/>
              <a:buChar char="Ø"/>
            </a:pPr>
            <a:r>
              <a:rPr lang="en-US" dirty="0"/>
              <a:t>To diagnose disease based upon symptoms.</a:t>
            </a:r>
            <a:endParaRPr lang="en-IN" dirty="0"/>
          </a:p>
          <a:p>
            <a:pPr marL="342900" indent="-342900" algn="just">
              <a:buFont typeface="Wingdings" pitchFamily="2" charset="2"/>
              <a:buChar char="Ø"/>
            </a:pPr>
            <a:r>
              <a:rPr lang="en-US" dirty="0" smtClean="0"/>
              <a:t> </a:t>
            </a:r>
            <a:r>
              <a:rPr lang="en-US" dirty="0"/>
              <a:t>To record patient’s data and diagnosis.</a:t>
            </a:r>
            <a:endParaRPr lang="en-IN" dirty="0"/>
          </a:p>
          <a:p>
            <a:pPr marL="342900" indent="-342900" algn="just">
              <a:buFont typeface="Wingdings" pitchFamily="2" charset="2"/>
              <a:buChar char="Ø"/>
            </a:pPr>
            <a:r>
              <a:rPr lang="en-US" dirty="0" smtClean="0"/>
              <a:t>To </a:t>
            </a:r>
            <a:r>
              <a:rPr lang="en-US" dirty="0"/>
              <a:t>increase accuracy and reliability</a:t>
            </a:r>
            <a:r>
              <a:rPr lang="en-US" dirty="0" smtClean="0"/>
              <a:t>.</a:t>
            </a:r>
            <a:endParaRPr lang="en-IN" dirty="0"/>
          </a:p>
          <a:p>
            <a:pPr marL="342900" indent="-342900" algn="just">
              <a:buFont typeface="Wingdings" pitchFamily="2" charset="2"/>
              <a:buChar char="Ø"/>
            </a:pPr>
            <a:r>
              <a:rPr lang="en-US" dirty="0" smtClean="0"/>
              <a:t> </a:t>
            </a:r>
            <a:r>
              <a:rPr lang="en-US" dirty="0"/>
              <a:t>To act as disease and symptoms repository.</a:t>
            </a:r>
            <a:endParaRPr lang="en-IN" dirty="0"/>
          </a:p>
          <a:p>
            <a:pPr marL="342900" indent="-342900" algn="just">
              <a:buFont typeface="Wingdings" pitchFamily="2" charset="2"/>
              <a:buChar char="Ø"/>
            </a:pPr>
            <a:r>
              <a:rPr lang="en-US" dirty="0" smtClean="0"/>
              <a:t> </a:t>
            </a:r>
            <a:r>
              <a:rPr lang="en-US" dirty="0"/>
              <a:t>To provide information about </a:t>
            </a:r>
            <a:r>
              <a:rPr lang="en-US" dirty="0" smtClean="0"/>
              <a:t>medicines</a:t>
            </a:r>
            <a:r>
              <a:rPr lang="en-US" dirty="0"/>
              <a:t>, precautions of diseases to the patients.</a:t>
            </a:r>
            <a:endParaRPr lang="en-IN" dirty="0"/>
          </a:p>
          <a:p>
            <a:pPr algn="just"/>
            <a:endParaRPr lang="en-IN" dirty="0"/>
          </a:p>
        </p:txBody>
      </p:sp>
      <p:sp>
        <p:nvSpPr>
          <p:cNvPr id="2" name="Title 1"/>
          <p:cNvSpPr>
            <a:spLocks noGrp="1"/>
          </p:cNvSpPr>
          <p:nvPr>
            <p:ph type="title"/>
          </p:nvPr>
        </p:nvSpPr>
        <p:spPr/>
        <p:txBody>
          <a:bodyPr/>
          <a:lstStyle/>
          <a:p>
            <a:r>
              <a:rPr lang="en-IN" dirty="0" smtClean="0"/>
              <a:t>Objective</a:t>
            </a:r>
            <a:endParaRPr lang="en-IN" dirty="0"/>
          </a:p>
        </p:txBody>
      </p:sp>
    </p:spTree>
    <p:extLst>
      <p:ext uri="{BB962C8B-B14F-4D97-AF65-F5344CB8AC3E}">
        <p14:creationId xmlns:p14="http://schemas.microsoft.com/office/powerpoint/2010/main" val="728727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75466"/>
            <a:ext cx="8640959" cy="3777869"/>
          </a:xfrm>
        </p:spPr>
        <p:txBody>
          <a:bodyPr>
            <a:normAutofit fontScale="92500" lnSpcReduction="20000"/>
          </a:bodyPr>
          <a:lstStyle/>
          <a:p>
            <a:pPr algn="just">
              <a:buFont typeface="Wingdings" pitchFamily="2" charset="2"/>
              <a:buChar char="Ø"/>
            </a:pPr>
            <a:r>
              <a:rPr lang="en-US" dirty="0"/>
              <a:t>With  the  growing  number  of  diseases  and  their  symptoms,  everyone  cannot  manage to be updated with the disease, its symptoms, cure, medicines etc. Due to hike in </a:t>
            </a:r>
            <a:r>
              <a:rPr lang="en-US" dirty="0" smtClean="0"/>
              <a:t>Doctor’s </a:t>
            </a:r>
            <a:r>
              <a:rPr lang="en-US" dirty="0"/>
              <a:t>fees, everyone cannot afford </a:t>
            </a:r>
            <a:r>
              <a:rPr lang="en-US" dirty="0" smtClean="0"/>
              <a:t>fee </a:t>
            </a:r>
            <a:r>
              <a:rPr lang="en-US" dirty="0"/>
              <a:t>and treatment charges.</a:t>
            </a:r>
            <a:endParaRPr lang="en-IN" dirty="0"/>
          </a:p>
          <a:p>
            <a:pPr marL="0" indent="0" algn="just">
              <a:buNone/>
            </a:pPr>
            <a:r>
              <a:rPr lang="en-US" dirty="0"/>
              <a:t> </a:t>
            </a:r>
            <a:endParaRPr lang="en-IN" dirty="0"/>
          </a:p>
          <a:p>
            <a:pPr algn="just">
              <a:buFont typeface="Wingdings" pitchFamily="2" charset="2"/>
              <a:buChar char="Ø"/>
            </a:pPr>
            <a:r>
              <a:rPr lang="en-US" dirty="0"/>
              <a:t>This System is developed taking this fact in mind. This system will provide proper guidance when the  user  specifies  the  symptoms  of  his  illness.  There  are  some  other  features  like  enquiry about disease, symptoms, medicines, and cure with many doctors. User will get report on the basis of the symptoms. User can search for doctor’s help at any point of time.  User can talk about  their  illness  and  get  instant  diagnosis.  System  will  provide  medication,  diet  chart, exercises based upon report of end user</a:t>
            </a:r>
            <a:endParaRPr lang="en-IN" dirty="0"/>
          </a:p>
        </p:txBody>
      </p:sp>
      <p:sp>
        <p:nvSpPr>
          <p:cNvPr id="2" name="Title 1"/>
          <p:cNvSpPr>
            <a:spLocks noGrp="1"/>
          </p:cNvSpPr>
          <p:nvPr>
            <p:ph type="title"/>
          </p:nvPr>
        </p:nvSpPr>
        <p:spPr/>
        <p:txBody>
          <a:bodyPr/>
          <a:lstStyle/>
          <a:p>
            <a:r>
              <a:rPr lang="en-IN" dirty="0"/>
              <a:t>M</a:t>
            </a:r>
            <a:r>
              <a:rPr lang="en-IN" dirty="0" smtClean="0"/>
              <a:t>otivation</a:t>
            </a:r>
            <a:endParaRPr lang="en-IN" dirty="0"/>
          </a:p>
        </p:txBody>
      </p:sp>
    </p:spTree>
    <p:extLst>
      <p:ext uri="{BB962C8B-B14F-4D97-AF65-F5344CB8AC3E}">
        <p14:creationId xmlns:p14="http://schemas.microsoft.com/office/powerpoint/2010/main" val="1081042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75467"/>
            <a:ext cx="8640959" cy="3450696"/>
          </a:xfrm>
        </p:spPr>
        <p:txBody>
          <a:bodyPr>
            <a:normAutofit fontScale="92500" lnSpcReduction="10000"/>
          </a:bodyPr>
          <a:lstStyle/>
          <a:p>
            <a:pPr marL="342900" indent="-342900" algn="just">
              <a:buFont typeface="Wingdings" pitchFamily="2" charset="2"/>
              <a:buChar char="Ø"/>
            </a:pPr>
            <a:r>
              <a:rPr lang="en-IN" b="1" dirty="0" smtClean="0"/>
              <a:t>Technical Feasibility</a:t>
            </a:r>
          </a:p>
          <a:p>
            <a:pPr marL="0" indent="0" algn="just">
              <a:buNone/>
            </a:pPr>
            <a:r>
              <a:rPr lang="en-US" dirty="0" smtClean="0"/>
              <a:t>The </a:t>
            </a:r>
            <a:r>
              <a:rPr lang="en-US" dirty="0"/>
              <a:t>technical feasibility in the proposed system deals with the </a:t>
            </a:r>
            <a:r>
              <a:rPr lang="en-US" dirty="0" smtClean="0"/>
              <a:t>   technology </a:t>
            </a:r>
            <a:r>
              <a:rPr lang="en-US" dirty="0"/>
              <a:t>used in the system. It deals whether the hardware and software used in the system are of the latest technology or not. It happens that after a system is prepared a new technology arises and the user wants the system based on that technology. </a:t>
            </a:r>
            <a:endParaRPr lang="en-US" dirty="0" smtClean="0"/>
          </a:p>
          <a:p>
            <a:pPr marL="0" indent="0" algn="just">
              <a:buNone/>
            </a:pPr>
            <a:r>
              <a:rPr lang="en-US" dirty="0" smtClean="0"/>
              <a:t>This </a:t>
            </a:r>
            <a:r>
              <a:rPr lang="en-US" dirty="0"/>
              <a:t>system use windows platform, HTML</a:t>
            </a:r>
            <a:r>
              <a:rPr lang="en-US" dirty="0" smtClean="0"/>
              <a:t>, CSS</a:t>
            </a:r>
            <a:r>
              <a:rPr lang="en-US" dirty="0"/>
              <a:t>, Bootstrap and  Java  script  as  front  end  technology  and  Microsoft  MySQL  and  PHP  as  backend technology. Thus, “ Health Care Advisor ” is technically feasible</a:t>
            </a:r>
            <a:r>
              <a:rPr lang="en-US" dirty="0" smtClean="0"/>
              <a:t>.</a:t>
            </a:r>
          </a:p>
          <a:p>
            <a:pPr algn="just"/>
            <a:endParaRPr lang="en-US" dirty="0"/>
          </a:p>
          <a:p>
            <a:pPr algn="just"/>
            <a:endParaRPr lang="en-US" dirty="0" smtClean="0"/>
          </a:p>
          <a:p>
            <a:pPr algn="just"/>
            <a:endParaRPr lang="en-US" dirty="0"/>
          </a:p>
          <a:p>
            <a:pPr algn="just"/>
            <a:endParaRPr lang="en-IN" dirty="0"/>
          </a:p>
        </p:txBody>
      </p:sp>
      <p:sp>
        <p:nvSpPr>
          <p:cNvPr id="2" name="Title 1"/>
          <p:cNvSpPr>
            <a:spLocks noGrp="1"/>
          </p:cNvSpPr>
          <p:nvPr>
            <p:ph type="title"/>
          </p:nvPr>
        </p:nvSpPr>
        <p:spPr/>
        <p:txBody>
          <a:bodyPr/>
          <a:lstStyle/>
          <a:p>
            <a:r>
              <a:rPr lang="en-IN" dirty="0" smtClean="0"/>
              <a:t>Feasibility study	</a:t>
            </a:r>
            <a:endParaRPr lang="en-IN" dirty="0"/>
          </a:p>
        </p:txBody>
      </p:sp>
    </p:spTree>
    <p:extLst>
      <p:ext uri="{BB962C8B-B14F-4D97-AF65-F5344CB8AC3E}">
        <p14:creationId xmlns:p14="http://schemas.microsoft.com/office/powerpoint/2010/main" val="970117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520" y="1052736"/>
            <a:ext cx="8642350" cy="5561012"/>
          </a:xfrm>
        </p:spPr>
        <p:txBody>
          <a:bodyPr>
            <a:normAutofit/>
          </a:bodyPr>
          <a:lstStyle/>
          <a:p>
            <a:pPr marL="342900" indent="-342900" algn="just">
              <a:buFont typeface="Wingdings" pitchFamily="2" charset="2"/>
              <a:buChar char="Ø"/>
            </a:pPr>
            <a:r>
              <a:rPr lang="en-IN" b="1" dirty="0" smtClean="0"/>
              <a:t>Economical feasibility</a:t>
            </a:r>
          </a:p>
          <a:p>
            <a:pPr marL="0" indent="0" algn="just">
              <a:buNone/>
            </a:pPr>
            <a:r>
              <a:rPr lang="en-IN" dirty="0"/>
              <a:t> </a:t>
            </a:r>
            <a:r>
              <a:rPr lang="en-US" dirty="0"/>
              <a:t>Economic analysis is the most frequently used method for </a:t>
            </a:r>
            <a:r>
              <a:rPr lang="en-US" dirty="0" smtClean="0"/>
              <a:t> evaluating </a:t>
            </a:r>
            <a:r>
              <a:rPr lang="en-US" dirty="0"/>
              <a:t>the effectiveness of a new  system.  More  commonly  known  as  cost/benefit  analysis.  Microsoft  MySQL  database easily available on the internet.</a:t>
            </a:r>
            <a:endParaRPr lang="en-IN" dirty="0"/>
          </a:p>
          <a:p>
            <a:pPr algn="just"/>
            <a:endParaRPr lang="en-IN" dirty="0" smtClean="0"/>
          </a:p>
          <a:p>
            <a:pPr marL="342900" indent="-342900" algn="just">
              <a:buFont typeface="Wingdings" pitchFamily="2" charset="2"/>
              <a:buChar char="Ø"/>
            </a:pPr>
            <a:r>
              <a:rPr lang="en-IN" b="1" dirty="0" smtClean="0"/>
              <a:t>Operational Feasibility</a:t>
            </a:r>
          </a:p>
          <a:p>
            <a:pPr marL="0" indent="0" algn="just">
              <a:buNone/>
            </a:pPr>
            <a:r>
              <a:rPr lang="en-IN" dirty="0"/>
              <a:t> </a:t>
            </a:r>
            <a:r>
              <a:rPr lang="en-US" dirty="0"/>
              <a:t>The project has been developed in such a way that it becomes very easy even for a person with little computer knowledge to operate it. This software is very user friendly and does not require any technical person to operate  .The  model is easy to handle and user compatible. Thus, the project is operationally </a:t>
            </a:r>
            <a:r>
              <a:rPr lang="en-US" dirty="0" smtClean="0"/>
              <a:t>feasible.</a:t>
            </a:r>
            <a:endParaRPr lang="en-IN" dirty="0" smtClean="0"/>
          </a:p>
        </p:txBody>
      </p:sp>
    </p:spTree>
    <p:extLst>
      <p:ext uri="{BB962C8B-B14F-4D97-AF65-F5344CB8AC3E}">
        <p14:creationId xmlns:p14="http://schemas.microsoft.com/office/powerpoint/2010/main" val="3679314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75466"/>
            <a:ext cx="8568951" cy="3561845"/>
          </a:xfrm>
        </p:spPr>
        <p:txBody>
          <a:bodyPr>
            <a:normAutofit fontScale="85000" lnSpcReduction="10000"/>
          </a:bodyPr>
          <a:lstStyle/>
          <a:p>
            <a:pPr marL="342900" indent="-342900" algn="just">
              <a:buFont typeface="Wingdings" pitchFamily="2" charset="2"/>
              <a:buChar char="Ø"/>
            </a:pPr>
            <a:r>
              <a:rPr lang="en-US" b="1" dirty="0"/>
              <a:t>Patient </a:t>
            </a:r>
            <a:r>
              <a:rPr lang="en-US" b="1" dirty="0" smtClean="0"/>
              <a:t>Module</a:t>
            </a:r>
            <a:endParaRPr lang="en-IN" b="1" dirty="0"/>
          </a:p>
          <a:p>
            <a:pPr marL="0" indent="0" algn="just">
              <a:buNone/>
            </a:pPr>
            <a:r>
              <a:rPr lang="en-US" dirty="0"/>
              <a:t>For the patient login there would be two parts, one is for the new registration and one for the already registered user. Here users have to give email and password to login to the system. We had used SQL database which is used to save patient details</a:t>
            </a:r>
            <a:r>
              <a:rPr lang="en-US" dirty="0" smtClean="0"/>
              <a:t>.</a:t>
            </a:r>
          </a:p>
          <a:p>
            <a:pPr marL="0" indent="0" algn="just">
              <a:buNone/>
            </a:pPr>
            <a:endParaRPr lang="en-IN" dirty="0"/>
          </a:p>
          <a:p>
            <a:pPr marL="342900" indent="-342900" algn="just">
              <a:buFont typeface="Wingdings" pitchFamily="2" charset="2"/>
              <a:buChar char="Ø"/>
            </a:pPr>
            <a:r>
              <a:rPr lang="en-US" b="1" dirty="0"/>
              <a:t>Disease Prediction </a:t>
            </a:r>
            <a:r>
              <a:rPr lang="en-US" b="1" dirty="0" smtClean="0"/>
              <a:t>Module</a:t>
            </a:r>
            <a:endParaRPr lang="en-IN" b="1" dirty="0"/>
          </a:p>
          <a:p>
            <a:pPr marL="0" indent="0" algn="just">
              <a:buNone/>
            </a:pPr>
            <a:r>
              <a:rPr lang="en-US" dirty="0"/>
              <a:t>Patient will specify the symptoms caused due to his illness. System will ask certain question regarding his illness and system predict the disease based on the symptoms specified by the patient. A detailed description about the disease, symptoms, medicine and precaution is also provided by website.</a:t>
            </a:r>
            <a:endParaRPr lang="en-IN" dirty="0"/>
          </a:p>
        </p:txBody>
      </p:sp>
      <p:sp>
        <p:nvSpPr>
          <p:cNvPr id="2" name="Title 1"/>
          <p:cNvSpPr>
            <a:spLocks noGrp="1"/>
          </p:cNvSpPr>
          <p:nvPr>
            <p:ph type="title"/>
          </p:nvPr>
        </p:nvSpPr>
        <p:spPr/>
        <p:txBody>
          <a:bodyPr>
            <a:normAutofit fontScale="90000"/>
          </a:bodyPr>
          <a:lstStyle/>
          <a:p>
            <a:r>
              <a:rPr lang="en-IN" dirty="0" smtClean="0"/>
              <a:t>Requirement analysis and specification</a:t>
            </a:r>
            <a:endParaRPr lang="en-IN" dirty="0"/>
          </a:p>
        </p:txBody>
      </p:sp>
    </p:spTree>
    <p:extLst>
      <p:ext uri="{BB962C8B-B14F-4D97-AF65-F5344CB8AC3E}">
        <p14:creationId xmlns:p14="http://schemas.microsoft.com/office/powerpoint/2010/main" val="3971788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520" y="1124744"/>
            <a:ext cx="8642350" cy="5505450"/>
          </a:xfrm>
        </p:spPr>
        <p:txBody>
          <a:bodyPr>
            <a:normAutofit fontScale="92500" lnSpcReduction="10000"/>
          </a:bodyPr>
          <a:lstStyle/>
          <a:p>
            <a:pPr marL="342900" indent="-342900" algn="just">
              <a:buFont typeface="Wingdings" pitchFamily="2" charset="2"/>
              <a:buChar char="Ø"/>
            </a:pPr>
            <a:r>
              <a:rPr lang="en-US" b="1" dirty="0"/>
              <a:t>Hardware </a:t>
            </a:r>
            <a:r>
              <a:rPr lang="en-US" b="1" dirty="0" smtClean="0"/>
              <a:t>Configuration</a:t>
            </a:r>
            <a:endParaRPr lang="en-IN" b="1" dirty="0"/>
          </a:p>
          <a:p>
            <a:pPr marL="0" indent="0" algn="just">
              <a:buNone/>
            </a:pPr>
            <a:r>
              <a:rPr lang="en-US" dirty="0"/>
              <a:t>The   section   of   hardware   configuration   is   an   important   task   related   to   the   software development  insufficient  random  access  memory  may  affect  adversely  on  the  speed  and efficiency  of  the  entire  system.  The  process  should  be  powerful  to  handle  the  entire operations. The hard disk should have sufficient capacity to store the file and application</a:t>
            </a:r>
            <a:r>
              <a:rPr lang="en-US" dirty="0" smtClean="0"/>
              <a:t>.</a:t>
            </a:r>
            <a:endParaRPr lang="en-IN" dirty="0"/>
          </a:p>
          <a:p>
            <a:pPr algn="just"/>
            <a:r>
              <a:rPr lang="en-US" dirty="0"/>
              <a:t>Processor : Pentium IV and above</a:t>
            </a:r>
            <a:endParaRPr lang="en-IN" dirty="0"/>
          </a:p>
          <a:p>
            <a:pPr algn="just"/>
            <a:r>
              <a:rPr lang="en-US" dirty="0"/>
              <a:t>Processor speed: 1.4 GHz Onwards</a:t>
            </a:r>
            <a:endParaRPr lang="en-IN" dirty="0"/>
          </a:p>
          <a:p>
            <a:pPr algn="just"/>
            <a:r>
              <a:rPr lang="en-US" dirty="0"/>
              <a:t>System memory: 128 Mb minimum 256 Mb recommended</a:t>
            </a:r>
            <a:endParaRPr lang="en-IN" dirty="0"/>
          </a:p>
          <a:p>
            <a:pPr algn="just"/>
            <a:r>
              <a:rPr lang="en-US" dirty="0"/>
              <a:t>Cache size: 512 KB</a:t>
            </a:r>
            <a:endParaRPr lang="en-IN" dirty="0"/>
          </a:p>
          <a:p>
            <a:pPr algn="just"/>
            <a:r>
              <a:rPr lang="en-US" dirty="0"/>
              <a:t>RAM: 512 MB(Minimum)</a:t>
            </a:r>
            <a:endParaRPr lang="en-IN" dirty="0"/>
          </a:p>
          <a:p>
            <a:pPr algn="just"/>
            <a:r>
              <a:rPr lang="en-US" dirty="0"/>
              <a:t>Network card : Any card can provide a 100mbps speed</a:t>
            </a:r>
            <a:endParaRPr lang="en-IN" dirty="0"/>
          </a:p>
          <a:p>
            <a:pPr algn="just"/>
            <a:r>
              <a:rPr lang="en-US" dirty="0"/>
              <a:t>Network connection: UTP or Coaxial cable connection</a:t>
            </a:r>
            <a:endParaRPr lang="en-IN" dirty="0"/>
          </a:p>
          <a:p>
            <a:pPr algn="just"/>
            <a:r>
              <a:rPr lang="en-US" dirty="0"/>
              <a:t>Hard disk: 80Gb</a:t>
            </a:r>
            <a:endParaRPr lang="en-IN" dirty="0"/>
          </a:p>
          <a:p>
            <a:pPr algn="just"/>
            <a:endParaRPr lang="en-IN" dirty="0"/>
          </a:p>
        </p:txBody>
      </p:sp>
    </p:spTree>
    <p:extLst>
      <p:ext uri="{BB962C8B-B14F-4D97-AF65-F5344CB8AC3E}">
        <p14:creationId xmlns:p14="http://schemas.microsoft.com/office/powerpoint/2010/main" val="38184026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80</TotalTime>
  <Words>744</Words>
  <Application>Microsoft Office PowerPoint</Application>
  <PresentationFormat>On-screen Show (4:3)</PresentationFormat>
  <Paragraphs>86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Waveform</vt:lpstr>
      <vt:lpstr>HEALTH CARE ADVISOR</vt:lpstr>
      <vt:lpstr>  Content</vt:lpstr>
      <vt:lpstr>Introduction</vt:lpstr>
      <vt:lpstr>Objective</vt:lpstr>
      <vt:lpstr>Motivation</vt:lpstr>
      <vt:lpstr>Feasibility study </vt:lpstr>
      <vt:lpstr>PowerPoint Presentation</vt:lpstr>
      <vt:lpstr>Requirement analysis and specification</vt:lpstr>
      <vt:lpstr>PowerPoint Presentation</vt:lpstr>
      <vt:lpstr>PowerPoint Presentation</vt:lpstr>
      <vt:lpstr>System design</vt:lpstr>
      <vt:lpstr>PowerPoint Presentation</vt:lpstr>
      <vt:lpstr>Snapshots Homepage</vt:lpstr>
      <vt:lpstr>PowerPoint Presentation</vt:lpstr>
      <vt:lpstr>Disease Page</vt:lpstr>
      <vt:lpstr>PowerPoint Presentation</vt:lpstr>
      <vt:lpstr>PowerPoint Presentation</vt:lpstr>
      <vt:lpstr>Symptom Checker Main Page</vt:lpstr>
      <vt:lpstr>Add Symptom Page</vt:lpstr>
      <vt:lpstr>Result Page</vt:lpstr>
      <vt:lpstr>Conclusion</vt:lpstr>
      <vt:lpstr>Special Thanks to  xyz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advisor</dc:title>
  <dc:creator>Windows User</dc:creator>
  <cp:lastModifiedBy>Windows User</cp:lastModifiedBy>
  <cp:revision>117</cp:revision>
  <dcterms:created xsi:type="dcterms:W3CDTF">2019-05-22T02:02:32Z</dcterms:created>
  <dcterms:modified xsi:type="dcterms:W3CDTF">2019-05-23T12:58:57Z</dcterms:modified>
</cp:coreProperties>
</file>