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TT Rounds Condensed" charset="1" panose="02000506030000020003"/>
      <p:regular r:id="rId14"/>
    </p:embeddedFont>
    <p:embeddedFont>
      <p:font typeface="TT Rounds Condensed Bold" charset="1" panose="02000806030000020003"/>
      <p:regular r:id="rId15"/>
    </p:embeddedFont>
    <p:embeddedFont>
      <p:font typeface="TT Rounds Condensed Italics" charset="1" panose="0200050603000009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embeddings/oleObject1.bin" Type="http://schemas.openxmlformats.org/officeDocument/2006/relationships/oleObjec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media/image51.pn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67680" y="-1500516"/>
            <a:ext cx="13453654" cy="12118229"/>
            <a:chOff x="0" y="0"/>
            <a:chExt cx="676778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6778" cy="609600"/>
            </a:xfrm>
            <a:custGeom>
              <a:avLst/>
              <a:gdLst/>
              <a:ahLst/>
              <a:cxnLst/>
              <a:rect r="r" b="b" t="t" l="l"/>
              <a:pathLst>
                <a:path h="609600" w="676778">
                  <a:moveTo>
                    <a:pt x="203200" y="0"/>
                  </a:moveTo>
                  <a:lnTo>
                    <a:pt x="676778" y="0"/>
                  </a:lnTo>
                  <a:lnTo>
                    <a:pt x="47357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28575"/>
              <a:ext cx="473578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99377" y="0"/>
            <a:ext cx="11999664" cy="10861270"/>
            <a:chOff x="0" y="0"/>
            <a:chExt cx="673494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3494" cy="609600"/>
            </a:xfrm>
            <a:custGeom>
              <a:avLst/>
              <a:gdLst/>
              <a:ahLst/>
              <a:cxnLst/>
              <a:rect r="r" b="b" t="t" l="l"/>
              <a:pathLst>
                <a:path h="609600" w="673494">
                  <a:moveTo>
                    <a:pt x="203200" y="0"/>
                  </a:moveTo>
                  <a:lnTo>
                    <a:pt x="673494" y="0"/>
                  </a:lnTo>
                  <a:lnTo>
                    <a:pt x="47029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3C4A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28575"/>
              <a:ext cx="470294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67420" y="-174918"/>
            <a:ext cx="1784249" cy="1784249"/>
          </a:xfrm>
          <a:custGeom>
            <a:avLst/>
            <a:gdLst/>
            <a:ahLst/>
            <a:cxnLst/>
            <a:rect r="r" b="b" t="t" l="l"/>
            <a:pathLst>
              <a:path h="1784249" w="1784249">
                <a:moveTo>
                  <a:pt x="0" y="0"/>
                </a:moveTo>
                <a:lnTo>
                  <a:pt x="1784249" y="0"/>
                </a:lnTo>
                <a:lnTo>
                  <a:pt x="1784249" y="1784249"/>
                </a:lnTo>
                <a:lnTo>
                  <a:pt x="0" y="1784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9760" y="-32727"/>
            <a:ext cx="8376974" cy="237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09"/>
              </a:lnSpc>
              <a:spcBef>
                <a:spcPct val="0"/>
              </a:spcBef>
            </a:pPr>
            <a:r>
              <a:rPr lang="en-US" sz="1393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Edgistify.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8729" y="1910003"/>
            <a:ext cx="7896213" cy="174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229"/>
              </a:lnSpc>
              <a:spcBef>
                <a:spcPct val="0"/>
              </a:spcBef>
            </a:pPr>
            <a:r>
              <a:rPr lang="en-US" sz="1021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Innovation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760" y="3393623"/>
            <a:ext cx="7896213" cy="174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229"/>
              </a:lnSpc>
              <a:spcBef>
                <a:spcPct val="0"/>
              </a:spcBef>
            </a:pPr>
            <a:r>
              <a:rPr lang="en-US" sz="1021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760" y="8351838"/>
            <a:ext cx="7896213" cy="134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165"/>
              </a:lnSpc>
              <a:spcBef>
                <a:spcPct val="0"/>
              </a:spcBef>
            </a:pPr>
            <a:r>
              <a:rPr lang="en-US" sz="801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Cubit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6896" y="5072394"/>
            <a:ext cx="4161351" cy="1570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0"/>
              </a:lnSpc>
            </a:pPr>
            <a:r>
              <a:rPr lang="en-US" sz="1108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53107" y="8194381"/>
            <a:ext cx="5498562" cy="202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7"/>
              </a:lnSpc>
              <a:spcBef>
                <a:spcPct val="0"/>
              </a:spcBef>
            </a:pPr>
            <a:r>
              <a:rPr lang="en-US" sz="5849">
                <a:solidFill>
                  <a:srgbClr val="04A5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Optimizing supply chain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154519" cy="437284"/>
            <a:chOff x="0" y="0"/>
            <a:chExt cx="689173" cy="22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9173" cy="22910"/>
            </a:xfrm>
            <a:custGeom>
              <a:avLst/>
              <a:gdLst/>
              <a:ahLst/>
              <a:cxnLst/>
              <a:rect r="r" b="b" t="t" l="l"/>
              <a:pathLst>
                <a:path h="22910" w="689173">
                  <a:moveTo>
                    <a:pt x="0" y="0"/>
                  </a:moveTo>
                  <a:lnTo>
                    <a:pt x="689173" y="0"/>
                  </a:lnTo>
                  <a:lnTo>
                    <a:pt x="689173" y="22910"/>
                  </a:lnTo>
                  <a:lnTo>
                    <a:pt x="0" y="22910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89173" cy="51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54519" y="87"/>
            <a:ext cx="5133481" cy="437197"/>
            <a:chOff x="0" y="0"/>
            <a:chExt cx="268946" cy="22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946" cy="22905"/>
            </a:xfrm>
            <a:custGeom>
              <a:avLst/>
              <a:gdLst/>
              <a:ahLst/>
              <a:cxnLst/>
              <a:rect r="r" b="b" t="t" l="l"/>
              <a:pathLst>
                <a:path h="22905" w="268946">
                  <a:moveTo>
                    <a:pt x="0" y="0"/>
                  </a:moveTo>
                  <a:lnTo>
                    <a:pt x="268946" y="0"/>
                  </a:lnTo>
                  <a:lnTo>
                    <a:pt x="268946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8946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559" y="1107475"/>
            <a:ext cx="5764217" cy="437198"/>
            <a:chOff x="0" y="0"/>
            <a:chExt cx="301991" cy="229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61892" y="1112876"/>
            <a:ext cx="5764217" cy="437198"/>
            <a:chOff x="0" y="0"/>
            <a:chExt cx="301991" cy="229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61892" y="2210259"/>
            <a:ext cx="5764217" cy="2905033"/>
            <a:chOff x="0" y="0"/>
            <a:chExt cx="7685623" cy="3873377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>
              <a:off x="-768562" y="-768562"/>
              <a:ext cx="9222748" cy="5410502"/>
            </a:xfrm>
            <a:prstGeom prst="rect">
              <a:avLst/>
            </a:prstGeom>
          </p:spPr>
        </p:pic>
        <p:sp>
          <p:nvSpPr>
            <p:cNvPr name="TextBox 16" id="16"/>
            <p:cNvSpPr txBox="true"/>
            <p:nvPr/>
          </p:nvSpPr>
          <p:spPr>
            <a:xfrm rot="0">
              <a:off x="1377036" y="1228721"/>
              <a:ext cx="409032" cy="21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7"/>
                </a:lnSpc>
                <a:spcBef>
                  <a:spcPct val="0"/>
                </a:spcBef>
              </a:pPr>
              <a:r>
                <a:rPr lang="en-US" sz="100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12.7%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128558" y="519785"/>
              <a:ext cx="405732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13.8%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507415" y="1357755"/>
              <a:ext cx="493367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12.5%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940564" y="1624242"/>
              <a:ext cx="367621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12.1%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291326" y="1380562"/>
              <a:ext cx="440973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12.4%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730576" y="1631437"/>
              <a:ext cx="367621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12.1%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097750" y="1299760"/>
              <a:ext cx="440973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12.5%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908719" y="1819679"/>
              <a:ext cx="440973" cy="214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92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11.8%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999648" y="6015633"/>
            <a:ext cx="5026461" cy="2237238"/>
            <a:chOff x="0" y="0"/>
            <a:chExt cx="6701948" cy="2982984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>
              <a:off x="-652986" y="-652986"/>
              <a:ext cx="7835831" cy="4288956"/>
            </a:xfrm>
            <a:prstGeom prst="rect">
              <a:avLst/>
            </a:prstGeom>
          </p:spPr>
        </p:pic>
        <p:sp>
          <p:nvSpPr>
            <p:cNvPr name="Freeform 26" id="26"/>
            <p:cNvSpPr/>
            <p:nvPr/>
          </p:nvSpPr>
          <p:spPr>
            <a:xfrm flipH="true" flipV="false" rot="0">
              <a:off x="2796349" y="1018937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true" flipV="false" rot="0">
              <a:off x="3476918" y="385733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true" flipV="false" rot="0">
              <a:off x="3715921" y="691382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299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299" y="206361"/>
                  </a:lnTo>
                  <a:lnTo>
                    <a:pt x="40229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true" flipV="false" rot="0">
              <a:off x="5733122" y="1348082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true" flipV="false" rot="0">
              <a:off x="2862630" y="1682559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true" flipV="false" rot="0">
              <a:off x="4118220" y="1999134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true" flipV="false" rot="0">
              <a:off x="1575401" y="60043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true" flipV="false" rot="0">
              <a:off x="2219449" y="2327643"/>
              <a:ext cx="402300" cy="206361"/>
            </a:xfrm>
            <a:custGeom>
              <a:avLst/>
              <a:gdLst/>
              <a:ahLst/>
              <a:cxnLst/>
              <a:rect r="r" b="b" t="t" l="l"/>
              <a:pathLst>
                <a:path h="206361" w="402300">
                  <a:moveTo>
                    <a:pt x="402300" y="0"/>
                  </a:moveTo>
                  <a:lnTo>
                    <a:pt x="0" y="0"/>
                  </a:lnTo>
                  <a:lnTo>
                    <a:pt x="0" y="206361"/>
                  </a:lnTo>
                  <a:lnTo>
                    <a:pt x="402300" y="206361"/>
                  </a:lnTo>
                  <a:lnTo>
                    <a:pt x="40230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2005261" y="95357"/>
              <a:ext cx="415338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325 Km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910551" y="393865"/>
              <a:ext cx="528814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1090 Km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170534" y="726695"/>
              <a:ext cx="488287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1180 Km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189345" y="1383396"/>
              <a:ext cx="512603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2000 Km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300582" y="1717872"/>
              <a:ext cx="415338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830 Km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3262730" y="1054250"/>
              <a:ext cx="415338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830 Km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2654961" y="2362957"/>
              <a:ext cx="415338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585 Km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585872" y="2007266"/>
              <a:ext cx="496392" cy="171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90"/>
                </a:lnSpc>
                <a:spcBef>
                  <a:spcPct val="0"/>
                </a:spcBef>
              </a:pPr>
              <a:r>
                <a:rPr lang="en-US" sz="782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1350 Km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9341" y="2882444"/>
            <a:ext cx="5764217" cy="437198"/>
            <a:chOff x="0" y="0"/>
            <a:chExt cx="301991" cy="2290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2397583" y="1110176"/>
            <a:ext cx="5764217" cy="437198"/>
            <a:chOff x="0" y="0"/>
            <a:chExt cx="301991" cy="2290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3521099" y="3355806"/>
            <a:ext cx="3517186" cy="2659827"/>
          </a:xfrm>
          <a:custGeom>
            <a:avLst/>
            <a:gdLst/>
            <a:ahLst/>
            <a:cxnLst/>
            <a:rect r="r" b="b" t="t" l="l"/>
            <a:pathLst>
              <a:path h="2659827" w="3517186">
                <a:moveTo>
                  <a:pt x="0" y="0"/>
                </a:moveTo>
                <a:lnTo>
                  <a:pt x="3517186" y="0"/>
                </a:lnTo>
                <a:lnTo>
                  <a:pt x="3517186" y="2659827"/>
                </a:lnTo>
                <a:lnTo>
                  <a:pt x="0" y="26598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627" r="0" b="-14606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3445585" y="6803789"/>
            <a:ext cx="3866118" cy="3483211"/>
          </a:xfrm>
          <a:custGeom>
            <a:avLst/>
            <a:gdLst/>
            <a:ahLst/>
            <a:cxnLst/>
            <a:rect r="r" b="b" t="t" l="l"/>
            <a:pathLst>
              <a:path h="3483211" w="3866118">
                <a:moveTo>
                  <a:pt x="0" y="0"/>
                </a:moveTo>
                <a:lnTo>
                  <a:pt x="3866118" y="0"/>
                </a:lnTo>
                <a:lnTo>
                  <a:pt x="3866118" y="3483211"/>
                </a:lnTo>
                <a:lnTo>
                  <a:pt x="0" y="34832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496" r="0" b="-5496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3952084" y="2930069"/>
            <a:ext cx="2655216" cy="30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b="true" sz="17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ONE TO MANY MODEL:</a:t>
            </a:r>
          </a:p>
        </p:txBody>
      </p:sp>
      <p:sp>
        <p:nvSpPr>
          <p:cNvPr name="AutoShape 51" id="51"/>
          <p:cNvSpPr/>
          <p:nvPr/>
        </p:nvSpPr>
        <p:spPr>
          <a:xfrm>
            <a:off x="16502491" y="3103278"/>
            <a:ext cx="104809" cy="356540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 flipV="true">
            <a:off x="12211846" y="1542214"/>
            <a:ext cx="0" cy="8469559"/>
          </a:xfrm>
          <a:prstGeom prst="line">
            <a:avLst/>
          </a:prstGeom>
          <a:ln cap="rnd" w="38100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V="true">
            <a:off x="6071392" y="1555474"/>
            <a:ext cx="0" cy="8469559"/>
          </a:xfrm>
          <a:prstGeom prst="line">
            <a:avLst/>
          </a:prstGeom>
          <a:ln cap="rnd" w="38100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54" id="54"/>
          <p:cNvSpPr/>
          <p:nvPr/>
        </p:nvSpPr>
        <p:spPr>
          <a:xfrm flipH="false" flipV="false" rot="0">
            <a:off x="6156617" y="5295422"/>
            <a:ext cx="669603" cy="288766"/>
          </a:xfrm>
          <a:custGeom>
            <a:avLst/>
            <a:gdLst/>
            <a:ahLst/>
            <a:cxnLst/>
            <a:rect r="r" b="b" t="t" l="l"/>
            <a:pathLst>
              <a:path h="288766" w="669603">
                <a:moveTo>
                  <a:pt x="0" y="0"/>
                </a:moveTo>
                <a:lnTo>
                  <a:pt x="669603" y="0"/>
                </a:lnTo>
                <a:lnTo>
                  <a:pt x="669603" y="288766"/>
                </a:lnTo>
                <a:lnTo>
                  <a:pt x="0" y="2887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6284647" y="1633340"/>
            <a:ext cx="413543" cy="406024"/>
          </a:xfrm>
          <a:custGeom>
            <a:avLst/>
            <a:gdLst/>
            <a:ahLst/>
            <a:cxnLst/>
            <a:rect r="r" b="b" t="t" l="l"/>
            <a:pathLst>
              <a:path h="406024" w="413543">
                <a:moveTo>
                  <a:pt x="0" y="0"/>
                </a:moveTo>
                <a:lnTo>
                  <a:pt x="413543" y="0"/>
                </a:lnTo>
                <a:lnTo>
                  <a:pt x="413543" y="406024"/>
                </a:lnTo>
                <a:lnTo>
                  <a:pt x="0" y="4060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116675" y="6585191"/>
            <a:ext cx="5764217" cy="437198"/>
            <a:chOff x="0" y="0"/>
            <a:chExt cx="301991" cy="2290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aphicFrame>
        <p:nvGraphicFramePr>
          <p:cNvPr name="Object 59" id="59"/>
          <p:cNvGraphicFramePr/>
          <p:nvPr/>
        </p:nvGraphicFramePr>
        <p:xfrm>
          <a:off x="116675" y="7022388"/>
          <a:ext cx="7586157" cy="4274588"/>
        </p:xfrm>
        <a:graphic>
          <a:graphicData uri="http://schemas.openxmlformats.org/presentationml/2006/ole">
            <p:oleObj imgW="9105900" imgH="5791200" r:id="rId12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0" id="60"/>
          <p:cNvSpPr txBox="true"/>
          <p:nvPr/>
        </p:nvSpPr>
        <p:spPr>
          <a:xfrm rot="0">
            <a:off x="1425400" y="1050325"/>
            <a:ext cx="2951440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Problem statement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0" y="1651147"/>
            <a:ext cx="6013335" cy="50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23742" indent="-161871" lvl="1">
              <a:lnSpc>
                <a:spcPts val="2088"/>
              </a:lnSpc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mid-sized Indian brand currently fulfills all B2B and D2C orders from a centralized Mother Warehouse (MW) located in Indore (assumed).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0" y="2252568"/>
            <a:ext cx="5888776" cy="50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24797" indent="-162399" lvl="1">
              <a:lnSpc>
                <a:spcPts val="2095"/>
              </a:lnSpc>
              <a:buFont typeface="Arial"/>
              <a:buChar char="•"/>
            </a:pPr>
            <a:r>
              <a:rPr lang="en-US" sz="150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company seeks to explore regional fulfillment using RDCs (Regional Distribution Centers) to optimize cost and service.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057614" y="1055726"/>
            <a:ext cx="2172772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Key  Statistics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915164" y="2834819"/>
            <a:ext cx="1971913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Assumptions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4889" y="3317706"/>
            <a:ext cx="5738999" cy="338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115"/>
              </a:lnSpc>
              <a:buFont typeface="Arial"/>
              <a:buChar char="•"/>
            </a:pPr>
            <a:r>
              <a:rPr lang="en-US" b="true" sz="150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Mother Warehouse (MW) Location</a:t>
            </a:r>
            <a:r>
              <a:rPr lang="en-US" sz="15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it is assumed to be located in Indore, based on guidance received from the Edgistify organizing team regarding synthetic data usage.</a:t>
            </a:r>
          </a:p>
          <a:p>
            <a:pPr algn="l">
              <a:lnSpc>
                <a:spcPts val="2115"/>
              </a:lnSpc>
            </a:pPr>
          </a:p>
          <a:p>
            <a:pPr algn="l" marL="323850" indent="-161925" lvl="1">
              <a:lnSpc>
                <a:spcPts val="2089"/>
              </a:lnSpc>
              <a:buFont typeface="Arial"/>
              <a:buChar char="•"/>
            </a:pPr>
            <a:r>
              <a:rPr lang="en-US" b="true" sz="150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Distance b/w cities </a:t>
            </a:r>
            <a:r>
              <a:rPr lang="en-US" sz="15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</a:t>
            </a:r>
            <a:r>
              <a:rPr lang="en-US" sz="15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Distances between MW and delivery cities are considered as-the-crow-flies road distances</a:t>
            </a:r>
          </a:p>
          <a:p>
            <a:pPr algn="l">
              <a:lnSpc>
                <a:spcPts val="2089"/>
              </a:lnSpc>
            </a:pPr>
          </a:p>
          <a:p>
            <a:pPr algn="l" marL="323850" indent="-161925" lvl="1">
              <a:lnSpc>
                <a:spcPts val="2089"/>
              </a:lnSpc>
              <a:buFont typeface="Arial"/>
              <a:buChar char="•"/>
            </a:pPr>
            <a:r>
              <a:rPr lang="en-US" b="true" sz="150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</a:t>
            </a:r>
            <a:r>
              <a:rPr lang="en-US" sz="15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; </a:t>
            </a:r>
            <a:r>
              <a:rPr lang="en-US" sz="15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All demand data is assumed to represent monthly order quantities per city (B2C + B2B combined).</a:t>
            </a:r>
          </a:p>
          <a:p>
            <a:pPr algn="l">
              <a:lnSpc>
                <a:spcPts val="2089"/>
              </a:lnSpc>
            </a:pPr>
          </a:p>
          <a:p>
            <a:pPr algn="l" marL="323850" indent="-161925" lvl="1">
              <a:lnSpc>
                <a:spcPts val="2089"/>
              </a:lnSpc>
              <a:buFont typeface="Arial"/>
              <a:buChar char="•"/>
            </a:pPr>
            <a:r>
              <a:rPr lang="en-US" b="true" sz="150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Overhead Price </a:t>
            </a:r>
            <a:r>
              <a:rPr lang="en-US" sz="150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: MW overhead is modeled as a variable cost per unit (₹1–₹2/unit), while RDCs have fixed monthly labor + storage costs.</a:t>
            </a:r>
          </a:p>
          <a:p>
            <a:pPr algn="ctr">
              <a:lnSpc>
                <a:spcPts val="2089"/>
              </a:lnSpc>
            </a:pPr>
          </a:p>
        </p:txBody>
      </p:sp>
      <p:sp>
        <p:nvSpPr>
          <p:cNvPr name="TextBox 66" id="66"/>
          <p:cNvSpPr txBox="true"/>
          <p:nvPr/>
        </p:nvSpPr>
        <p:spPr>
          <a:xfrm rot="0">
            <a:off x="12595488" y="1738098"/>
            <a:ext cx="5566312" cy="102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8"/>
              </a:lnSpc>
            </a:pPr>
            <a:r>
              <a:rPr lang="en-US" sz="14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We propose a shift from the current One-to-Many centralized model to a Hub-and-Spoke fulfillment network — selectively deploying Regional Distribution Centers (RDCs) in cities that meet our volume-based break-even criteria.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4228527" y="1055726"/>
            <a:ext cx="2111335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The RDC Shift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952084" y="6495472"/>
            <a:ext cx="2655216" cy="30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b="true" sz="17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HUB AND SPOKE MODEL: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822701" y="5275871"/>
            <a:ext cx="3037410" cy="30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b="true" sz="17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DISTANCE AND TRANSIT COST: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013335" y="8224296"/>
            <a:ext cx="5888776" cy="19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8"/>
              </a:lnSpc>
            </a:pPr>
            <a:r>
              <a:rPr lang="en-US" sz="1104" i="true">
                <a:solidFill>
                  <a:srgbClr val="545454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*Note: we have assumed the mother warehouse to be in indore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8210622" y="5661125"/>
            <a:ext cx="2103239" cy="24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8"/>
              </a:lnSpc>
            </a:pPr>
            <a:r>
              <a:rPr lang="en-US" sz="14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Distance of Cities from MW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822701" y="1663143"/>
            <a:ext cx="3037410" cy="30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b="true" sz="17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MONTHLY DEMAND PER CITY: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2239523" y="6522640"/>
            <a:ext cx="1483853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RDC Cost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5774355" y="-70221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EIC 2025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-229997" y="-105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Edgistify.</a:t>
            </a:r>
          </a:p>
        </p:txBody>
      </p:sp>
      <p:grpSp>
        <p:nvGrpSpPr>
          <p:cNvPr name="Group 76" id="76"/>
          <p:cNvGrpSpPr/>
          <p:nvPr/>
        </p:nvGrpSpPr>
        <p:grpSpPr>
          <a:xfrm rot="0">
            <a:off x="-823821" y="474419"/>
            <a:ext cx="19927227" cy="577739"/>
            <a:chOff x="0" y="0"/>
            <a:chExt cx="26569636" cy="770318"/>
          </a:xfrm>
        </p:grpSpPr>
        <p:grpSp>
          <p:nvGrpSpPr>
            <p:cNvPr name="Group 77" id="77"/>
            <p:cNvGrpSpPr/>
            <p:nvPr/>
          </p:nvGrpSpPr>
          <p:grpSpPr>
            <a:xfrm rot="0">
              <a:off x="0" y="0"/>
              <a:ext cx="5630110" cy="729775"/>
              <a:chOff x="0" y="0"/>
              <a:chExt cx="1112120" cy="144153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1112120" cy="144153"/>
              </a:xfrm>
              <a:custGeom>
                <a:avLst/>
                <a:gdLst/>
                <a:ahLst/>
                <a:cxnLst/>
                <a:rect r="r" b="b" t="t" l="l"/>
                <a:pathLst>
                  <a:path h="144153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4153"/>
                    </a:lnTo>
                    <a:lnTo>
                      <a:pt x="0" y="144153"/>
                    </a:lnTo>
                    <a:lnTo>
                      <a:pt x="2032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101600" y="-57150"/>
                <a:ext cx="908920" cy="201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0">
              <a:off x="5257254" y="0"/>
              <a:ext cx="5630110" cy="742475"/>
              <a:chOff x="0" y="0"/>
              <a:chExt cx="1112120" cy="146662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83" id="83"/>
            <p:cNvGrpSpPr/>
            <p:nvPr/>
          </p:nvGrpSpPr>
          <p:grpSpPr>
            <a:xfrm rot="0">
              <a:off x="10471729" y="27844"/>
              <a:ext cx="5630110" cy="742475"/>
              <a:chOff x="0" y="0"/>
              <a:chExt cx="1112120" cy="146662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0">
              <a:off x="15652705" y="0"/>
              <a:ext cx="5630110" cy="742475"/>
              <a:chOff x="0" y="0"/>
              <a:chExt cx="1112120" cy="146662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89" id="89"/>
            <p:cNvGrpSpPr/>
            <p:nvPr/>
          </p:nvGrpSpPr>
          <p:grpSpPr>
            <a:xfrm rot="0">
              <a:off x="20939526" y="27844"/>
              <a:ext cx="5630110" cy="742475"/>
              <a:chOff x="0" y="0"/>
              <a:chExt cx="1112120" cy="146662"/>
            </a:xfrm>
          </p:grpSpPr>
          <p:sp>
            <p:nvSpPr>
              <p:cNvPr name="Freeform 90" id="90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91" id="91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</p:grpSp>
      <p:sp>
        <p:nvSpPr>
          <p:cNvPr name="TextBox 92" id="92"/>
          <p:cNvSpPr txBox="true"/>
          <p:nvPr/>
        </p:nvSpPr>
        <p:spPr>
          <a:xfrm rot="0">
            <a:off x="193758" y="591647"/>
            <a:ext cx="2463284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&amp; insights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3887077" y="591647"/>
            <a:ext cx="2712363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 &amp; Approach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7893089" y="603438"/>
            <a:ext cx="2493407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B2B &amp; B2C Analysis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1823043" y="603438"/>
            <a:ext cx="2662952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Layout &amp; Man-Model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5284194" y="591647"/>
            <a:ext cx="3050345" cy="29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  <a:spcBef>
                <a:spcPct val="0"/>
              </a:spcBef>
            </a:pPr>
            <a:r>
              <a:rPr lang="en-US" sz="18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Infrastructure Blueprint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296539" cy="437284"/>
            <a:chOff x="0" y="0"/>
            <a:chExt cx="696614" cy="22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6614" cy="22910"/>
            </a:xfrm>
            <a:custGeom>
              <a:avLst/>
              <a:gdLst/>
              <a:ahLst/>
              <a:cxnLst/>
              <a:rect r="r" b="b" t="t" l="l"/>
              <a:pathLst>
                <a:path h="22910" w="696614">
                  <a:moveTo>
                    <a:pt x="0" y="0"/>
                  </a:moveTo>
                  <a:lnTo>
                    <a:pt x="696614" y="0"/>
                  </a:lnTo>
                  <a:lnTo>
                    <a:pt x="696614" y="22910"/>
                  </a:lnTo>
                  <a:lnTo>
                    <a:pt x="0" y="22910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96614" cy="51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54519" y="87"/>
            <a:ext cx="5133481" cy="437197"/>
            <a:chOff x="0" y="0"/>
            <a:chExt cx="268946" cy="22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946" cy="22905"/>
            </a:xfrm>
            <a:custGeom>
              <a:avLst/>
              <a:gdLst/>
              <a:ahLst/>
              <a:cxnLst/>
              <a:rect r="r" b="b" t="t" l="l"/>
              <a:pathLst>
                <a:path h="22905" w="268946">
                  <a:moveTo>
                    <a:pt x="0" y="0"/>
                  </a:moveTo>
                  <a:lnTo>
                    <a:pt x="268946" y="0"/>
                  </a:lnTo>
                  <a:lnTo>
                    <a:pt x="268946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8946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4559" y="1107475"/>
            <a:ext cx="5764217" cy="437198"/>
            <a:chOff x="0" y="0"/>
            <a:chExt cx="301991" cy="229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3646" y="4252052"/>
            <a:ext cx="5873569" cy="2230894"/>
          </a:xfrm>
          <a:custGeom>
            <a:avLst/>
            <a:gdLst/>
            <a:ahLst/>
            <a:cxnLst/>
            <a:rect r="r" b="b" t="t" l="l"/>
            <a:pathLst>
              <a:path h="2230894" w="5873569">
                <a:moveTo>
                  <a:pt x="0" y="0"/>
                </a:moveTo>
                <a:lnTo>
                  <a:pt x="5873569" y="0"/>
                </a:lnTo>
                <a:lnTo>
                  <a:pt x="5873569" y="2230894"/>
                </a:lnTo>
                <a:lnTo>
                  <a:pt x="0" y="22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0" r="-9" b="-615"/>
            </a:stretch>
          </a:blipFill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969748" y="1016519"/>
            <a:ext cx="6877015" cy="4481467"/>
          </a:xfrm>
          <a:prstGeom prst="rect">
            <a:avLst/>
          </a:prstGeom>
        </p:spPr>
      </p:pic>
      <p:sp>
        <p:nvSpPr>
          <p:cNvPr name="Freeform 13" id="13"/>
          <p:cNvSpPr/>
          <p:nvPr/>
        </p:nvSpPr>
        <p:spPr>
          <a:xfrm flipH="false" flipV="false" rot="0">
            <a:off x="13032739" y="5670618"/>
            <a:ext cx="5113241" cy="3815756"/>
          </a:xfrm>
          <a:custGeom>
            <a:avLst/>
            <a:gdLst/>
            <a:ahLst/>
            <a:cxnLst/>
            <a:rect r="r" b="b" t="t" l="l"/>
            <a:pathLst>
              <a:path h="3815756" w="5113241">
                <a:moveTo>
                  <a:pt x="0" y="0"/>
                </a:moveTo>
                <a:lnTo>
                  <a:pt x="5113241" y="0"/>
                </a:lnTo>
                <a:lnTo>
                  <a:pt x="5113241" y="3815756"/>
                </a:lnTo>
                <a:lnTo>
                  <a:pt x="0" y="3815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652566" y="4924901"/>
            <a:ext cx="5635434" cy="437198"/>
            <a:chOff x="0" y="0"/>
            <a:chExt cx="295244" cy="229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5244" cy="22905"/>
            </a:xfrm>
            <a:custGeom>
              <a:avLst/>
              <a:gdLst/>
              <a:ahLst/>
              <a:cxnLst/>
              <a:rect r="r" b="b" t="t" l="l"/>
              <a:pathLst>
                <a:path h="22905" w="295244">
                  <a:moveTo>
                    <a:pt x="0" y="0"/>
                  </a:moveTo>
                  <a:lnTo>
                    <a:pt x="295244" y="0"/>
                  </a:lnTo>
                  <a:lnTo>
                    <a:pt x="295244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95244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228527" y="1055726"/>
            <a:ext cx="2111335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The RDC Shift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225322" y="1107475"/>
            <a:ext cx="6298461" cy="482128"/>
            <a:chOff x="0" y="0"/>
            <a:chExt cx="8397948" cy="64283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71385" y="0"/>
              <a:ext cx="8326563" cy="582930"/>
              <a:chOff x="0" y="0"/>
              <a:chExt cx="327175" cy="2290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327175" cy="22905"/>
              </a:xfrm>
              <a:custGeom>
                <a:avLst/>
                <a:gdLst/>
                <a:ahLst/>
                <a:cxnLst/>
                <a:rect r="r" b="b" t="t" l="l"/>
                <a:pathLst>
                  <a:path h="22905" w="327175">
                    <a:moveTo>
                      <a:pt x="0" y="0"/>
                    </a:moveTo>
                    <a:lnTo>
                      <a:pt x="327175" y="0"/>
                    </a:lnTo>
                    <a:lnTo>
                      <a:pt x="327175" y="22905"/>
                    </a:lnTo>
                    <a:lnTo>
                      <a:pt x="0" y="22905"/>
                    </a:lnTo>
                    <a:close/>
                  </a:path>
                </a:pathLst>
              </a:custGeom>
              <a:solidFill>
                <a:srgbClr val="04A59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327175" cy="51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0" y="-4443"/>
              <a:ext cx="8397948" cy="647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7"/>
                </a:lnSpc>
                <a:spcBef>
                  <a:spcPct val="0"/>
                </a:spcBef>
              </a:pPr>
              <a:r>
                <a:rPr lang="en-US" b="true" sz="2927">
                  <a:solidFill>
                    <a:srgbClr val="FFFFFF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Approach: Finding the Break-even Point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448964" y="1674487"/>
            <a:ext cx="5851177" cy="5819125"/>
            <a:chOff x="0" y="0"/>
            <a:chExt cx="7801569" cy="775883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801569" cy="7758833"/>
            </a:xfrm>
            <a:custGeom>
              <a:avLst/>
              <a:gdLst/>
              <a:ahLst/>
              <a:cxnLst/>
              <a:rect r="r" b="b" t="t" l="l"/>
              <a:pathLst>
                <a:path h="7758833" w="7801569">
                  <a:moveTo>
                    <a:pt x="0" y="0"/>
                  </a:moveTo>
                  <a:lnTo>
                    <a:pt x="7801569" y="0"/>
                  </a:lnTo>
                  <a:lnTo>
                    <a:pt x="7801569" y="7758833"/>
                  </a:lnTo>
                  <a:lnTo>
                    <a:pt x="0" y="77588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75" r="0" b="-275"/>
              </a:stretch>
            </a:blipFill>
          </p:spPr>
        </p:sp>
        <p:grpSp>
          <p:nvGrpSpPr>
            <p:cNvPr name="Group 25" id="25"/>
            <p:cNvGrpSpPr/>
            <p:nvPr/>
          </p:nvGrpSpPr>
          <p:grpSpPr>
            <a:xfrm rot="0">
              <a:off x="3240127" y="891179"/>
              <a:ext cx="4037788" cy="6412421"/>
              <a:chOff x="0" y="0"/>
              <a:chExt cx="836696" cy="132876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36696" cy="1328760"/>
              </a:xfrm>
              <a:custGeom>
                <a:avLst/>
                <a:gdLst/>
                <a:ahLst/>
                <a:cxnLst/>
                <a:rect r="r" b="b" t="t" l="l"/>
                <a:pathLst>
                  <a:path h="1328760" w="836696">
                    <a:moveTo>
                      <a:pt x="0" y="0"/>
                    </a:moveTo>
                    <a:lnTo>
                      <a:pt x="836696" y="0"/>
                    </a:lnTo>
                    <a:lnTo>
                      <a:pt x="836696" y="1328760"/>
                    </a:lnTo>
                    <a:lnTo>
                      <a:pt x="0" y="1328760"/>
                    </a:lnTo>
                    <a:close/>
                  </a:path>
                </a:pathLst>
              </a:custGeom>
              <a:solidFill>
                <a:srgbClr val="AAF1F0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28575"/>
                <a:ext cx="836696" cy="13573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3153201" y="512625"/>
              <a:ext cx="4264941" cy="630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29190" indent="-164595" lvl="1">
                <a:lnSpc>
                  <a:spcPts val="2123"/>
                </a:lnSpc>
                <a:buFont typeface="Arial"/>
                <a:buChar char="•"/>
              </a:pPr>
              <a:r>
                <a:rPr lang="en-US" sz="15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We identified the break-even point by analyzing order volume data city-wise and visualizing cost trends.</a:t>
              </a:r>
            </a:p>
            <a:p>
              <a:pPr algn="l">
                <a:lnSpc>
                  <a:spcPts val="2123"/>
                </a:lnSpc>
              </a:pPr>
            </a:p>
            <a:p>
              <a:pPr algn="l">
                <a:lnSpc>
                  <a:spcPts val="2123"/>
                </a:lnSpc>
              </a:pPr>
            </a:p>
            <a:p>
              <a:pPr algn="l">
                <a:lnSpc>
                  <a:spcPts val="2123"/>
                </a:lnSpc>
              </a:pPr>
            </a:p>
            <a:p>
              <a:pPr algn="l">
                <a:lnSpc>
                  <a:spcPts val="2123"/>
                </a:lnSpc>
              </a:pPr>
            </a:p>
            <a:p>
              <a:pPr algn="l" marL="329190" indent="-164595" lvl="1">
                <a:lnSpc>
                  <a:spcPts val="2123"/>
                </a:lnSpc>
                <a:buFont typeface="Arial"/>
                <a:buChar char="•"/>
              </a:pPr>
              <a:r>
                <a:rPr lang="en-US" sz="15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Using cost vs volume graphs, we pinpointed the threshold at which the RDC model becomes more cost-effective than the MW model.</a:t>
              </a:r>
            </a:p>
            <a:p>
              <a:pPr algn="l">
                <a:lnSpc>
                  <a:spcPts val="2123"/>
                </a:lnSpc>
              </a:pPr>
            </a:p>
            <a:p>
              <a:pPr algn="l">
                <a:lnSpc>
                  <a:spcPts val="2123"/>
                </a:lnSpc>
              </a:pPr>
            </a:p>
            <a:p>
              <a:pPr algn="l">
                <a:lnSpc>
                  <a:spcPts val="2123"/>
                </a:lnSpc>
              </a:pPr>
            </a:p>
            <a:p>
              <a:pPr algn="l" marL="329190" indent="-164595" lvl="1">
                <a:lnSpc>
                  <a:spcPts val="2123"/>
                </a:lnSpc>
                <a:buFont typeface="Arial"/>
                <a:buChar char="•"/>
              </a:pPr>
              <a:r>
                <a:rPr lang="en-US" sz="152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This break-even volume serves as the minimum order quantity a city must cross for RDC deployment to yield savings.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7301010" y="7244616"/>
            <a:ext cx="4417933" cy="24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8"/>
              </a:lnSpc>
              <a:spcBef>
                <a:spcPct val="0"/>
              </a:spcBef>
            </a:pPr>
            <a:r>
              <a:rPr lang="en-US" sz="1499" i="true">
                <a:solidFill>
                  <a:srgbClr val="545454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*Detailed</a:t>
            </a:r>
            <a:r>
              <a:rPr lang="en-US" sz="1499" i="true">
                <a:solidFill>
                  <a:srgbClr val="545454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break-even graph available in Appendix Slide X*</a:t>
            </a:r>
          </a:p>
        </p:txBody>
      </p:sp>
      <p:sp>
        <p:nvSpPr>
          <p:cNvPr name="AutoShape 30" id="30"/>
          <p:cNvSpPr/>
          <p:nvPr/>
        </p:nvSpPr>
        <p:spPr>
          <a:xfrm>
            <a:off x="6086378" y="1674487"/>
            <a:ext cx="6213764" cy="6204930"/>
          </a:xfrm>
          <a:prstGeom prst="line">
            <a:avLst/>
          </a:prstGeom>
          <a:ln cap="flat" w="28575">
            <a:solidFill>
              <a:srgbClr val="000000">
                <a:alpha val="73725"/>
              </a:srgbClr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12707251" y="1110176"/>
            <a:ext cx="5764217" cy="437198"/>
            <a:chOff x="0" y="0"/>
            <a:chExt cx="301991" cy="2290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01991" cy="22905"/>
            </a:xfrm>
            <a:custGeom>
              <a:avLst/>
              <a:gdLst/>
              <a:ahLst/>
              <a:cxnLst/>
              <a:rect r="r" b="b" t="t" l="l"/>
              <a:pathLst>
                <a:path h="22905" w="301991">
                  <a:moveTo>
                    <a:pt x="0" y="0"/>
                  </a:moveTo>
                  <a:lnTo>
                    <a:pt x="301991" y="0"/>
                  </a:lnTo>
                  <a:lnTo>
                    <a:pt x="3019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3019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2588175" y="1589604"/>
            <a:ext cx="0" cy="8437807"/>
          </a:xfrm>
          <a:prstGeom prst="line">
            <a:avLst/>
          </a:prstGeom>
          <a:ln cap="flat" w="28575">
            <a:solidFill>
              <a:srgbClr val="000000">
                <a:alpha val="73725"/>
              </a:srgbClr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205895" y="7704117"/>
            <a:ext cx="5584291" cy="2232877"/>
            <a:chOff x="0" y="0"/>
            <a:chExt cx="1470760" cy="58808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470760" cy="588083"/>
            </a:xfrm>
            <a:custGeom>
              <a:avLst/>
              <a:gdLst/>
              <a:ahLst/>
              <a:cxnLst/>
              <a:rect r="r" b="b" t="t" l="l"/>
              <a:pathLst>
                <a:path h="588083" w="1470760">
                  <a:moveTo>
                    <a:pt x="0" y="0"/>
                  </a:moveTo>
                  <a:lnTo>
                    <a:pt x="1470760" y="0"/>
                  </a:lnTo>
                  <a:lnTo>
                    <a:pt x="1470760" y="588083"/>
                  </a:lnTo>
                  <a:lnTo>
                    <a:pt x="0" y="588083"/>
                  </a:lnTo>
                  <a:close/>
                </a:path>
              </a:pathLst>
            </a:custGeom>
            <a:solidFill>
              <a:srgbClr val="AAF1F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1470760" cy="61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>
            <a:off x="350120" y="8258754"/>
            <a:ext cx="510200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350120" y="7704117"/>
            <a:ext cx="883521" cy="528506"/>
          </a:xfrm>
          <a:custGeom>
            <a:avLst/>
            <a:gdLst/>
            <a:ahLst/>
            <a:cxnLst/>
            <a:rect r="r" b="b" t="t" l="l"/>
            <a:pathLst>
              <a:path h="528506" w="883521">
                <a:moveTo>
                  <a:pt x="0" y="0"/>
                </a:moveTo>
                <a:lnTo>
                  <a:pt x="883521" y="0"/>
                </a:lnTo>
                <a:lnTo>
                  <a:pt x="883521" y="528507"/>
                </a:lnTo>
                <a:lnTo>
                  <a:pt x="0" y="52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564427" y="7691052"/>
            <a:ext cx="774238" cy="554636"/>
          </a:xfrm>
          <a:custGeom>
            <a:avLst/>
            <a:gdLst/>
            <a:ahLst/>
            <a:cxnLst/>
            <a:rect r="r" b="b" t="t" l="l"/>
            <a:pathLst>
              <a:path h="554636" w="774238">
                <a:moveTo>
                  <a:pt x="0" y="0"/>
                </a:moveTo>
                <a:lnTo>
                  <a:pt x="774238" y="0"/>
                </a:lnTo>
                <a:lnTo>
                  <a:pt x="774238" y="554637"/>
                </a:lnTo>
                <a:lnTo>
                  <a:pt x="0" y="554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15278" y="8543699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8" y="0"/>
                </a:lnTo>
                <a:lnTo>
                  <a:pt x="159978" y="159978"/>
                </a:lnTo>
                <a:lnTo>
                  <a:pt x="0" y="159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708829" y="1050325"/>
            <a:ext cx="2384584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OUR SOLUTION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1819" y="6843070"/>
            <a:ext cx="5895396" cy="4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sz="1399">
                <a:solidFill>
                  <a:srgbClr val="545454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</a:t>
            </a:r>
            <a:r>
              <a:rPr lang="en-US" sz="1399" i="true">
                <a:solidFill>
                  <a:srgbClr val="545454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Break-even volume shows the point where fulfilling from RDCs becomes more cost-effective than the Mother Warehouse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05895" y="1721271"/>
            <a:ext cx="5601546" cy="276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8"/>
              </a:lnSpc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We propose a hybrid model where only orders above the break-even volume are fulfilled via Regional Distribution Centers (RDCs)</a:t>
            </a:r>
          </a:p>
          <a:p>
            <a:pPr algn="l">
              <a:lnSpc>
                <a:spcPts val="2228"/>
              </a:lnSpc>
              <a:spcBef>
                <a:spcPct val="0"/>
              </a:spcBef>
            </a:pPr>
          </a:p>
          <a:p>
            <a:pPr algn="l" marL="345331" indent="-172665" lvl="1">
              <a:lnSpc>
                <a:spcPts val="2228"/>
              </a:lnSpc>
              <a:spcBef>
                <a:spcPct val="0"/>
              </a:spcBef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orders below the break -even point continue to be fulfilled f</a:t>
            </a: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rom the Mother Warehouse (Indore) to avoid unnecessary RDC costs.</a:t>
            </a:r>
          </a:p>
          <a:p>
            <a:pPr algn="l">
              <a:lnSpc>
                <a:spcPts val="2228"/>
              </a:lnSpc>
              <a:spcBef>
                <a:spcPct val="0"/>
              </a:spcBef>
            </a:pPr>
          </a:p>
          <a:p>
            <a:pPr algn="l" marL="345331" indent="-172665" lvl="1">
              <a:lnSpc>
                <a:spcPts val="2228"/>
              </a:lnSpc>
              <a:spcBef>
                <a:spcPct val="0"/>
              </a:spcBef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approach ensures RDCs are utilized only where they yield cost efficiency.</a:t>
            </a:r>
          </a:p>
          <a:p>
            <a:pPr algn="l">
              <a:lnSpc>
                <a:spcPts val="2228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13296539" y="9641772"/>
            <a:ext cx="4849441" cy="4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Fulfilling orders via RDCs in cities where volume exceeds the break-even point results in monthly savings of ₹8.77 lakh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920401" y="4867751"/>
            <a:ext cx="3337917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Cost-Saving Overview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842336" y="1044925"/>
            <a:ext cx="5255895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Average Volume(Above BE) V/S BE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795433" y="8181602"/>
            <a:ext cx="4697135" cy="170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5"/>
              </a:lnSpc>
            </a:pPr>
            <a:r>
              <a:rPr lang="en-US" sz="18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🧭 </a:t>
            </a:r>
            <a:r>
              <a:rPr lang="en-US" sz="1899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Final Fulfillment Strategy</a:t>
            </a:r>
          </a:p>
          <a:p>
            <a:pPr algn="l" marL="345331" indent="-172665" lvl="1">
              <a:lnSpc>
                <a:spcPts val="2228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Deploy RDCs in 6 cities exceeding break-even volume</a:t>
            </a:r>
          </a:p>
          <a:p>
            <a:pPr algn="l" marL="345331" indent="-172665" lvl="1">
              <a:lnSpc>
                <a:spcPts val="2228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Retain MW fulfillment in low-volume zones</a:t>
            </a:r>
          </a:p>
          <a:p>
            <a:pPr algn="l" marL="345331" indent="-172665" lvl="1">
              <a:lnSpc>
                <a:spcPts val="2228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Target monthly savings of ₹8.77L (↓ 4%)</a:t>
            </a:r>
          </a:p>
          <a:p>
            <a:pPr algn="l" marL="345331" indent="-172665" lvl="1">
              <a:lnSpc>
                <a:spcPts val="2228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Enable scalable, regionally optimized network</a:t>
            </a:r>
          </a:p>
          <a:p>
            <a:pPr algn="l">
              <a:lnSpc>
                <a:spcPts val="2228"/>
              </a:lnSpc>
              <a:spcBef>
                <a:spcPct val="0"/>
              </a:spcBef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1313482" y="7822267"/>
            <a:ext cx="3175278" cy="417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Strategic RDCs Locations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46327" y="8468304"/>
            <a:ext cx="909638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Bangalore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127286" y="8979097"/>
            <a:ext cx="722948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Chennai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704120" y="8458779"/>
            <a:ext cx="458629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Delhi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46327" y="8979097"/>
            <a:ext cx="852488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Guwahati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419870" y="8976106"/>
            <a:ext cx="962501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Hyderabad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888333" y="8458779"/>
            <a:ext cx="680918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Kolkata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398558" y="8468304"/>
            <a:ext cx="722948" cy="28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Chennai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2221822" y="8543699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8" y="0"/>
                </a:lnTo>
                <a:lnTo>
                  <a:pt x="159978" y="159978"/>
                </a:lnTo>
                <a:lnTo>
                  <a:pt x="0" y="159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3508679" y="8534174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8" y="0"/>
                </a:lnTo>
                <a:lnTo>
                  <a:pt x="159978" y="159978"/>
                </a:lnTo>
                <a:lnTo>
                  <a:pt x="0" y="159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4690256" y="8534174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7" y="0"/>
                </a:lnTo>
                <a:lnTo>
                  <a:pt x="159977" y="159978"/>
                </a:lnTo>
                <a:lnTo>
                  <a:pt x="0" y="159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3933435" y="9054493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7" y="0"/>
                </a:lnTo>
                <a:lnTo>
                  <a:pt x="159977" y="159977"/>
                </a:lnTo>
                <a:lnTo>
                  <a:pt x="0" y="1599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2221822" y="9055512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8" y="0"/>
                </a:lnTo>
                <a:lnTo>
                  <a:pt x="159978" y="159977"/>
                </a:lnTo>
                <a:lnTo>
                  <a:pt x="0" y="1599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510209" y="9056530"/>
            <a:ext cx="159978" cy="159978"/>
          </a:xfrm>
          <a:custGeom>
            <a:avLst/>
            <a:gdLst/>
            <a:ahLst/>
            <a:cxnLst/>
            <a:rect r="r" b="b" t="t" l="l"/>
            <a:pathLst>
              <a:path h="159978" w="159978">
                <a:moveTo>
                  <a:pt x="0" y="0"/>
                </a:moveTo>
                <a:lnTo>
                  <a:pt x="159978" y="0"/>
                </a:lnTo>
                <a:lnTo>
                  <a:pt x="159978" y="159978"/>
                </a:lnTo>
                <a:lnTo>
                  <a:pt x="0" y="159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-175985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Edgistify.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5774355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EIC 2025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-792430" y="476778"/>
            <a:ext cx="19927227" cy="577739"/>
            <a:chOff x="0" y="0"/>
            <a:chExt cx="26569636" cy="770318"/>
          </a:xfrm>
        </p:grpSpPr>
        <p:grpSp>
          <p:nvGrpSpPr>
            <p:cNvPr name="Group 66" id="66"/>
            <p:cNvGrpSpPr/>
            <p:nvPr/>
          </p:nvGrpSpPr>
          <p:grpSpPr>
            <a:xfrm rot="0">
              <a:off x="0" y="0"/>
              <a:ext cx="5630110" cy="729775"/>
              <a:chOff x="0" y="0"/>
              <a:chExt cx="1112120" cy="144153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1112120" cy="144153"/>
              </a:xfrm>
              <a:custGeom>
                <a:avLst/>
                <a:gdLst/>
                <a:ahLst/>
                <a:cxnLst/>
                <a:rect r="r" b="b" t="t" l="l"/>
                <a:pathLst>
                  <a:path h="144153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4153"/>
                    </a:lnTo>
                    <a:lnTo>
                      <a:pt x="0" y="144153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101600" y="-57150"/>
                <a:ext cx="908920" cy="201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69" id="69"/>
            <p:cNvGrpSpPr/>
            <p:nvPr/>
          </p:nvGrpSpPr>
          <p:grpSpPr>
            <a:xfrm rot="0">
              <a:off x="5257254" y="0"/>
              <a:ext cx="5630110" cy="742475"/>
              <a:chOff x="0" y="0"/>
              <a:chExt cx="1112120" cy="146662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10471729" y="27844"/>
              <a:ext cx="5630110" cy="742475"/>
              <a:chOff x="0" y="0"/>
              <a:chExt cx="1112120" cy="146662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15652705" y="0"/>
              <a:ext cx="5630110" cy="742475"/>
              <a:chOff x="0" y="0"/>
              <a:chExt cx="1112120" cy="146662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20939526" y="27844"/>
              <a:ext cx="5630110" cy="742475"/>
              <a:chOff x="0" y="0"/>
              <a:chExt cx="1112120" cy="146662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1112120" cy="146662"/>
              </a:xfrm>
              <a:custGeom>
                <a:avLst/>
                <a:gdLst/>
                <a:ahLst/>
                <a:cxnLst/>
                <a:rect r="r" b="b" t="t" l="l"/>
                <a:pathLst>
                  <a:path h="146662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46662"/>
                    </a:lnTo>
                    <a:lnTo>
                      <a:pt x="0" y="146662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101600" y="-57150"/>
                <a:ext cx="908920" cy="2038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</p:grpSp>
      <p:sp>
        <p:nvSpPr>
          <p:cNvPr name="TextBox 81" id="81"/>
          <p:cNvSpPr txBox="true"/>
          <p:nvPr/>
        </p:nvSpPr>
        <p:spPr>
          <a:xfrm rot="0">
            <a:off x="296747" y="573692"/>
            <a:ext cx="2463284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&amp; insights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912885" y="565626"/>
            <a:ext cx="2712363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 &amp; Approach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8017554" y="596087"/>
            <a:ext cx="2493407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B2B &amp; B2C Analysis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1901611" y="594005"/>
            <a:ext cx="2662952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Layout &amp; Man-Model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5284194" y="622990"/>
            <a:ext cx="3050345" cy="29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  <a:spcBef>
                <a:spcPct val="0"/>
              </a:spcBef>
            </a:pPr>
            <a:r>
              <a:rPr lang="en-US" sz="18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Infrastructure Blueprint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355473" cy="437284"/>
            <a:chOff x="0" y="0"/>
            <a:chExt cx="699701" cy="22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9701" cy="22910"/>
            </a:xfrm>
            <a:custGeom>
              <a:avLst/>
              <a:gdLst/>
              <a:ahLst/>
              <a:cxnLst/>
              <a:rect r="r" b="b" t="t" l="l"/>
              <a:pathLst>
                <a:path h="22910" w="699701">
                  <a:moveTo>
                    <a:pt x="0" y="0"/>
                  </a:moveTo>
                  <a:lnTo>
                    <a:pt x="699701" y="0"/>
                  </a:lnTo>
                  <a:lnTo>
                    <a:pt x="699701" y="22910"/>
                  </a:lnTo>
                  <a:lnTo>
                    <a:pt x="0" y="22910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99701" cy="51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54519" y="87"/>
            <a:ext cx="5133481" cy="437197"/>
            <a:chOff x="0" y="0"/>
            <a:chExt cx="268946" cy="22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946" cy="22905"/>
            </a:xfrm>
            <a:custGeom>
              <a:avLst/>
              <a:gdLst/>
              <a:ahLst/>
              <a:cxnLst/>
              <a:rect r="r" b="b" t="t" l="l"/>
              <a:pathLst>
                <a:path h="22905" w="268946">
                  <a:moveTo>
                    <a:pt x="0" y="0"/>
                  </a:moveTo>
                  <a:lnTo>
                    <a:pt x="268946" y="0"/>
                  </a:lnTo>
                  <a:lnTo>
                    <a:pt x="268946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8946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600874" y="4967558"/>
            <a:ext cx="1708735" cy="1595813"/>
          </a:xfrm>
          <a:custGeom>
            <a:avLst/>
            <a:gdLst/>
            <a:ahLst/>
            <a:cxnLst/>
            <a:rect r="r" b="b" t="t" l="l"/>
            <a:pathLst>
              <a:path h="1595813" w="1708735">
                <a:moveTo>
                  <a:pt x="0" y="0"/>
                </a:moveTo>
                <a:lnTo>
                  <a:pt x="1708736" y="0"/>
                </a:lnTo>
                <a:lnTo>
                  <a:pt x="1708736" y="1595814"/>
                </a:lnTo>
                <a:lnTo>
                  <a:pt x="0" y="159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12" t="-14594" r="-9499" b="-1326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94283" y="4967558"/>
            <a:ext cx="1663304" cy="1652465"/>
          </a:xfrm>
          <a:custGeom>
            <a:avLst/>
            <a:gdLst/>
            <a:ahLst/>
            <a:cxnLst/>
            <a:rect r="r" b="b" t="t" l="l"/>
            <a:pathLst>
              <a:path h="1652465" w="1663304">
                <a:moveTo>
                  <a:pt x="0" y="0"/>
                </a:moveTo>
                <a:lnTo>
                  <a:pt x="1663304" y="0"/>
                </a:lnTo>
                <a:lnTo>
                  <a:pt x="1663304" y="1652465"/>
                </a:lnTo>
                <a:lnTo>
                  <a:pt x="0" y="1652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339" t="-17997" r="-14212" b="-15423"/>
            </a:stretch>
          </a:blip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41600" y="6928411"/>
            <a:ext cx="4936019" cy="320262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25752" y="1176992"/>
            <a:ext cx="6901459" cy="4147729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flipH="true">
            <a:off x="7469836" y="4967558"/>
            <a:ext cx="890854" cy="72667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8360690" y="4967558"/>
            <a:ext cx="871668" cy="72667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5318241" y="1028700"/>
            <a:ext cx="6084899" cy="437198"/>
            <a:chOff x="0" y="0"/>
            <a:chExt cx="318791" cy="229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8791" cy="22905"/>
            </a:xfrm>
            <a:custGeom>
              <a:avLst/>
              <a:gdLst/>
              <a:ahLst/>
              <a:cxnLst/>
              <a:rect r="r" b="b" t="t" l="l"/>
              <a:pathLst>
                <a:path h="22905" w="318791">
                  <a:moveTo>
                    <a:pt x="0" y="0"/>
                  </a:moveTo>
                  <a:lnTo>
                    <a:pt x="318791" y="0"/>
                  </a:lnTo>
                  <a:lnTo>
                    <a:pt x="31879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1879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409038" y="988062"/>
            <a:ext cx="5846127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Order Type Segmentation: B2B vs B2C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09038" y="6962066"/>
            <a:ext cx="3354824" cy="30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6"/>
              </a:lnSpc>
            </a:pPr>
            <a:r>
              <a:rPr lang="en-US" b="true" sz="179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Distribution of  Total Orders by Type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291899" y="878868"/>
            <a:ext cx="7307303" cy="6455197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 rot="0">
            <a:off x="11754586" y="1067124"/>
            <a:ext cx="6604773" cy="404174"/>
            <a:chOff x="0" y="0"/>
            <a:chExt cx="346028" cy="211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6028" cy="21175"/>
            </a:xfrm>
            <a:custGeom>
              <a:avLst/>
              <a:gdLst/>
              <a:ahLst/>
              <a:cxnLst/>
              <a:rect r="r" b="b" t="t" l="l"/>
              <a:pathLst>
                <a:path h="21175" w="346028">
                  <a:moveTo>
                    <a:pt x="0" y="0"/>
                  </a:moveTo>
                  <a:lnTo>
                    <a:pt x="346028" y="0"/>
                  </a:lnTo>
                  <a:lnTo>
                    <a:pt x="346028" y="21175"/>
                  </a:lnTo>
                  <a:lnTo>
                    <a:pt x="0" y="2117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346028" cy="4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5180128" y="1907574"/>
            <a:ext cx="0" cy="7925194"/>
          </a:xfrm>
          <a:prstGeom prst="line">
            <a:avLst/>
          </a:prstGeom>
          <a:ln cap="flat" w="28575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1674602" y="1907574"/>
            <a:ext cx="0" cy="7925194"/>
          </a:xfrm>
          <a:prstGeom prst="line">
            <a:avLst/>
          </a:prstGeom>
          <a:ln cap="flat" w="28575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-45976" y="1028700"/>
            <a:ext cx="5240391" cy="437198"/>
            <a:chOff x="0" y="0"/>
            <a:chExt cx="274547" cy="2290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4547" cy="22905"/>
            </a:xfrm>
            <a:custGeom>
              <a:avLst/>
              <a:gdLst/>
              <a:ahLst/>
              <a:cxnLst/>
              <a:rect r="r" b="b" t="t" l="l"/>
              <a:pathLst>
                <a:path h="22905" w="274547">
                  <a:moveTo>
                    <a:pt x="0" y="0"/>
                  </a:moveTo>
                  <a:lnTo>
                    <a:pt x="274547" y="0"/>
                  </a:lnTo>
                  <a:lnTo>
                    <a:pt x="274547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274547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355280" y="3018131"/>
            <a:ext cx="4437880" cy="3522160"/>
          </a:xfrm>
          <a:custGeom>
            <a:avLst/>
            <a:gdLst/>
            <a:ahLst/>
            <a:cxnLst/>
            <a:rect r="r" b="b" t="t" l="l"/>
            <a:pathLst>
              <a:path h="3522160" w="4437880">
                <a:moveTo>
                  <a:pt x="0" y="0"/>
                </a:moveTo>
                <a:lnTo>
                  <a:pt x="4437880" y="0"/>
                </a:lnTo>
                <a:lnTo>
                  <a:pt x="4437880" y="3522160"/>
                </a:lnTo>
                <a:lnTo>
                  <a:pt x="0" y="35221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749" t="-14941" r="-11313" b="-31296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90555" y="2061848"/>
            <a:ext cx="666014" cy="452889"/>
          </a:xfrm>
          <a:custGeom>
            <a:avLst/>
            <a:gdLst/>
            <a:ahLst/>
            <a:cxnLst/>
            <a:rect r="r" b="b" t="t" l="l"/>
            <a:pathLst>
              <a:path h="452889" w="666014">
                <a:moveTo>
                  <a:pt x="0" y="0"/>
                </a:moveTo>
                <a:lnTo>
                  <a:pt x="666014" y="0"/>
                </a:lnTo>
                <a:lnTo>
                  <a:pt x="666014" y="452889"/>
                </a:lnTo>
                <a:lnTo>
                  <a:pt x="0" y="4528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2310643" y="8710632"/>
            <a:ext cx="5679617" cy="758560"/>
            <a:chOff x="0" y="0"/>
            <a:chExt cx="1495866" cy="19978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495866" cy="199785"/>
            </a:xfrm>
            <a:custGeom>
              <a:avLst/>
              <a:gdLst/>
              <a:ahLst/>
              <a:cxnLst/>
              <a:rect r="r" b="b" t="t" l="l"/>
              <a:pathLst>
                <a:path h="199785" w="1495866">
                  <a:moveTo>
                    <a:pt x="23173" y="0"/>
                  </a:moveTo>
                  <a:lnTo>
                    <a:pt x="1472694" y="0"/>
                  </a:lnTo>
                  <a:cubicBezTo>
                    <a:pt x="1485491" y="0"/>
                    <a:pt x="1495866" y="10375"/>
                    <a:pt x="1495866" y="23173"/>
                  </a:cubicBezTo>
                  <a:lnTo>
                    <a:pt x="1495866" y="176612"/>
                  </a:lnTo>
                  <a:cubicBezTo>
                    <a:pt x="1495866" y="182758"/>
                    <a:pt x="1493425" y="188652"/>
                    <a:pt x="1489079" y="192998"/>
                  </a:cubicBezTo>
                  <a:cubicBezTo>
                    <a:pt x="1484734" y="197344"/>
                    <a:pt x="1478839" y="199785"/>
                    <a:pt x="1472694" y="199785"/>
                  </a:cubicBezTo>
                  <a:lnTo>
                    <a:pt x="23173" y="199785"/>
                  </a:lnTo>
                  <a:cubicBezTo>
                    <a:pt x="17027" y="199785"/>
                    <a:pt x="11133" y="197344"/>
                    <a:pt x="6787" y="192998"/>
                  </a:cubicBezTo>
                  <a:cubicBezTo>
                    <a:pt x="2441" y="188652"/>
                    <a:pt x="0" y="182758"/>
                    <a:pt x="0" y="176612"/>
                  </a:cubicBezTo>
                  <a:lnTo>
                    <a:pt x="0" y="23173"/>
                  </a:lnTo>
                  <a:cubicBezTo>
                    <a:pt x="0" y="17027"/>
                    <a:pt x="2441" y="11133"/>
                    <a:pt x="6787" y="6787"/>
                  </a:cubicBezTo>
                  <a:cubicBezTo>
                    <a:pt x="11133" y="2441"/>
                    <a:pt x="17027" y="0"/>
                    <a:pt x="23173" y="0"/>
                  </a:cubicBezTo>
                  <a:close/>
                </a:path>
              </a:pathLst>
            </a:custGeom>
            <a:solidFill>
              <a:srgbClr val="C8EAF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495866" cy="228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416836" y="6288285"/>
            <a:ext cx="4558505" cy="3767930"/>
          </a:xfrm>
          <a:custGeom>
            <a:avLst/>
            <a:gdLst/>
            <a:ahLst/>
            <a:cxnLst/>
            <a:rect r="r" b="b" t="t" l="l"/>
            <a:pathLst>
              <a:path h="3767930" w="4558505">
                <a:moveTo>
                  <a:pt x="0" y="0"/>
                </a:moveTo>
                <a:lnTo>
                  <a:pt x="4558505" y="0"/>
                </a:lnTo>
                <a:lnTo>
                  <a:pt x="4558505" y="3767930"/>
                </a:lnTo>
                <a:lnTo>
                  <a:pt x="0" y="3767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0490" r="0" b="-1049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469815" y="971550"/>
            <a:ext cx="6951472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B2B vs B2C Orders in Proposed RDC Cities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170270" y="7106700"/>
            <a:ext cx="5819990" cy="142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152" indent="-151076" lvl="1">
              <a:lnSpc>
                <a:spcPts val="1949"/>
              </a:lnSpc>
              <a:buFont typeface="Arial"/>
              <a:buChar char="•"/>
            </a:pPr>
            <a:r>
              <a:rPr lang="en-US" sz="13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Guwahati, Chennai, and Kolkata show strong B2B volumes — these cities are ideal for RDC routing of bulk, high-volume orders.</a:t>
            </a:r>
          </a:p>
          <a:p>
            <a:pPr algn="l">
              <a:lnSpc>
                <a:spcPts val="1949"/>
              </a:lnSpc>
            </a:pPr>
          </a:p>
          <a:p>
            <a:pPr algn="l" marL="302152" indent="-151076" lvl="1">
              <a:lnSpc>
                <a:spcPts val="1949"/>
              </a:lnSpc>
              <a:buFont typeface="Arial"/>
              <a:buChar char="•"/>
            </a:pPr>
            <a:r>
              <a:rPr lang="en-US" sz="13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Bangalore and Delhi have a more balanced B2B:B2C split, allowing for a hybrid fulfillment approach.</a:t>
            </a:r>
          </a:p>
          <a:p>
            <a:pPr algn="l">
              <a:lnSpc>
                <a:spcPts val="194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-159302" y="971550"/>
            <a:ext cx="5204056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Understanding Demand Type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47069" y="1919682"/>
            <a:ext cx="3928272" cy="708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While our RDC rollout was primarily volume-driven, analyzing B2B and B2C order distribution helped us understand demand behavior across cities.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51016" y="8822539"/>
            <a:ext cx="5539245" cy="50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  <a:spcBef>
                <a:spcPct val="0"/>
              </a:spcBef>
            </a:pPr>
            <a:r>
              <a:rPr lang="en-US" sz="14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Understanding order types (B2B/B2C) didn’t influence current rollout decisions but strengthens our long-term strategic lens.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-254387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Edgistify.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865938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EIC 2025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-731255" y="467473"/>
            <a:ext cx="19927227" cy="542177"/>
            <a:chOff x="0" y="0"/>
            <a:chExt cx="26569636" cy="722903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5630110" cy="684855"/>
              <a:chOff x="0" y="0"/>
              <a:chExt cx="1112120" cy="13528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112120" cy="135280"/>
              </a:xfrm>
              <a:custGeom>
                <a:avLst/>
                <a:gdLst/>
                <a:ahLst/>
                <a:cxnLst/>
                <a:rect r="r" b="b" t="t" l="l"/>
                <a:pathLst>
                  <a:path h="135280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5280"/>
                    </a:lnTo>
                    <a:lnTo>
                      <a:pt x="0" y="13528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101600" y="-57150"/>
                <a:ext cx="908920" cy="1924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5257254" y="0"/>
              <a:ext cx="5630110" cy="696773"/>
              <a:chOff x="0" y="0"/>
              <a:chExt cx="1112120" cy="13763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10471729" y="26130"/>
              <a:ext cx="5630110" cy="696773"/>
              <a:chOff x="0" y="0"/>
              <a:chExt cx="1112120" cy="137634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5652705" y="0"/>
              <a:ext cx="5630110" cy="696773"/>
              <a:chOff x="0" y="0"/>
              <a:chExt cx="1112120" cy="137634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20939526" y="26130"/>
              <a:ext cx="5630110" cy="696773"/>
              <a:chOff x="0" y="0"/>
              <a:chExt cx="1112120" cy="137634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</p:grpSp>
      <p:sp>
        <p:nvSpPr>
          <p:cNvPr name="TextBox 57" id="57"/>
          <p:cNvSpPr txBox="true"/>
          <p:nvPr/>
        </p:nvSpPr>
        <p:spPr>
          <a:xfrm rot="0">
            <a:off x="204962" y="578066"/>
            <a:ext cx="2463284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&amp; insights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013424" y="577318"/>
            <a:ext cx="2712363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 &amp; Approach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8087880" y="573825"/>
            <a:ext cx="2493407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B2B &amp; B2C Analysis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823043" y="584747"/>
            <a:ext cx="2662952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Layout &amp; Man-Model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309196" y="570516"/>
            <a:ext cx="3050345" cy="29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  <a:spcBef>
                <a:spcPct val="0"/>
              </a:spcBef>
            </a:pPr>
            <a:r>
              <a:rPr lang="en-US" sz="18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Infrastructure Blueprint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243309" cy="437284"/>
            <a:chOff x="0" y="0"/>
            <a:chExt cx="693825" cy="22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3825" cy="22910"/>
            </a:xfrm>
            <a:custGeom>
              <a:avLst/>
              <a:gdLst/>
              <a:ahLst/>
              <a:cxnLst/>
              <a:rect r="r" b="b" t="t" l="l"/>
              <a:pathLst>
                <a:path h="22910" w="693825">
                  <a:moveTo>
                    <a:pt x="0" y="0"/>
                  </a:moveTo>
                  <a:lnTo>
                    <a:pt x="693825" y="0"/>
                  </a:lnTo>
                  <a:lnTo>
                    <a:pt x="693825" y="22910"/>
                  </a:lnTo>
                  <a:lnTo>
                    <a:pt x="0" y="22910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93825" cy="51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54519" y="87"/>
            <a:ext cx="5133481" cy="437197"/>
            <a:chOff x="0" y="0"/>
            <a:chExt cx="268946" cy="22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946" cy="22905"/>
            </a:xfrm>
            <a:custGeom>
              <a:avLst/>
              <a:gdLst/>
              <a:ahLst/>
              <a:cxnLst/>
              <a:rect r="r" b="b" t="t" l="l"/>
              <a:pathLst>
                <a:path h="22905" w="268946">
                  <a:moveTo>
                    <a:pt x="0" y="0"/>
                  </a:moveTo>
                  <a:lnTo>
                    <a:pt x="268946" y="0"/>
                  </a:lnTo>
                  <a:lnTo>
                    <a:pt x="268946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8946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976" y="1028700"/>
            <a:ext cx="6406319" cy="437198"/>
            <a:chOff x="0" y="0"/>
            <a:chExt cx="335631" cy="229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5631" cy="22905"/>
            </a:xfrm>
            <a:custGeom>
              <a:avLst/>
              <a:gdLst/>
              <a:ahLst/>
              <a:cxnLst/>
              <a:rect r="r" b="b" t="t" l="l"/>
              <a:pathLst>
                <a:path h="22905" w="335631">
                  <a:moveTo>
                    <a:pt x="0" y="0"/>
                  </a:moveTo>
                  <a:lnTo>
                    <a:pt x="335631" y="0"/>
                  </a:lnTo>
                  <a:lnTo>
                    <a:pt x="33563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563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9329" y="1771878"/>
            <a:ext cx="6223482" cy="4779624"/>
            <a:chOff x="0" y="0"/>
            <a:chExt cx="8297976" cy="637283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3140386" cy="1208516"/>
              <a:chOff x="0" y="0"/>
              <a:chExt cx="812800" cy="31279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812800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3140386" y="0"/>
              <a:ext cx="2017205" cy="1208516"/>
              <a:chOff x="0" y="0"/>
              <a:chExt cx="522097" cy="3127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22097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522097">
                    <a:moveTo>
                      <a:pt x="0" y="0"/>
                    </a:moveTo>
                    <a:lnTo>
                      <a:pt x="522097" y="0"/>
                    </a:lnTo>
                    <a:lnTo>
                      <a:pt x="522097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522097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5157591" y="0"/>
              <a:ext cx="3140386" cy="1208516"/>
              <a:chOff x="0" y="0"/>
              <a:chExt cx="812800" cy="31279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812800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5157591" y="1204032"/>
              <a:ext cx="3140386" cy="1208516"/>
              <a:chOff x="0" y="0"/>
              <a:chExt cx="812800" cy="31279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812800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5157591" y="2412547"/>
              <a:ext cx="3140386" cy="1208516"/>
              <a:chOff x="0" y="0"/>
              <a:chExt cx="812800" cy="31279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812800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5157591" y="3621063"/>
              <a:ext cx="3140386" cy="1208516"/>
              <a:chOff x="0" y="0"/>
              <a:chExt cx="812800" cy="31279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812800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5831499" y="4822939"/>
              <a:ext cx="2466477" cy="1208516"/>
              <a:chOff x="0" y="0"/>
              <a:chExt cx="638378" cy="31279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38378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638378">
                    <a:moveTo>
                      <a:pt x="0" y="0"/>
                    </a:moveTo>
                    <a:lnTo>
                      <a:pt x="638378" y="0"/>
                    </a:lnTo>
                    <a:lnTo>
                      <a:pt x="638378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28575"/>
                <a:ext cx="638378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3365022" y="4829579"/>
              <a:ext cx="2466477" cy="1208516"/>
              <a:chOff x="0" y="0"/>
              <a:chExt cx="638378" cy="31279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38378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638378">
                    <a:moveTo>
                      <a:pt x="0" y="0"/>
                    </a:moveTo>
                    <a:lnTo>
                      <a:pt x="638378" y="0"/>
                    </a:lnTo>
                    <a:lnTo>
                      <a:pt x="638378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638378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4829579"/>
              <a:ext cx="3365022" cy="1208516"/>
              <a:chOff x="0" y="0"/>
              <a:chExt cx="870941" cy="31279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70941" cy="312790"/>
              </a:xfrm>
              <a:custGeom>
                <a:avLst/>
                <a:gdLst/>
                <a:ahLst/>
                <a:cxnLst/>
                <a:rect r="r" b="b" t="t" l="l"/>
                <a:pathLst>
                  <a:path h="312790" w="870941">
                    <a:moveTo>
                      <a:pt x="0" y="0"/>
                    </a:moveTo>
                    <a:lnTo>
                      <a:pt x="870941" y="0"/>
                    </a:lnTo>
                    <a:lnTo>
                      <a:pt x="870941" y="312790"/>
                    </a:lnTo>
                    <a:lnTo>
                      <a:pt x="0" y="3127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870941" cy="3413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5995470"/>
              <a:ext cx="8297976" cy="377362"/>
              <a:chOff x="0" y="0"/>
              <a:chExt cx="2147697" cy="9767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2147697" cy="97670"/>
              </a:xfrm>
              <a:custGeom>
                <a:avLst/>
                <a:gdLst/>
                <a:ahLst/>
                <a:cxnLst/>
                <a:rect r="r" b="b" t="t" l="l"/>
                <a:pathLst>
                  <a:path h="97670" w="2147697">
                    <a:moveTo>
                      <a:pt x="0" y="0"/>
                    </a:moveTo>
                    <a:lnTo>
                      <a:pt x="2147697" y="0"/>
                    </a:lnTo>
                    <a:lnTo>
                      <a:pt x="2147697" y="97670"/>
                    </a:lnTo>
                    <a:lnTo>
                      <a:pt x="0" y="9767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2147697" cy="126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1208516"/>
              <a:ext cx="5157591" cy="3621063"/>
              <a:chOff x="0" y="0"/>
              <a:chExt cx="1334897" cy="93721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334897" cy="937210"/>
              </a:xfrm>
              <a:custGeom>
                <a:avLst/>
                <a:gdLst/>
                <a:ahLst/>
                <a:cxnLst/>
                <a:rect r="r" b="b" t="t" l="l"/>
                <a:pathLst>
                  <a:path h="937210" w="1334897">
                    <a:moveTo>
                      <a:pt x="0" y="0"/>
                    </a:moveTo>
                    <a:lnTo>
                      <a:pt x="1334897" y="0"/>
                    </a:lnTo>
                    <a:lnTo>
                      <a:pt x="1334897" y="937210"/>
                    </a:lnTo>
                    <a:lnTo>
                      <a:pt x="0" y="93721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28575"/>
                <a:ext cx="1334897" cy="9657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837014" y="6031689"/>
              <a:ext cx="6612983" cy="252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Admin Block    |   Office   |    IT/WMS Room    |    Battery Charging Zone    |    Break Room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514863" y="5117688"/>
              <a:ext cx="2328982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TRUCK BAY 2</a:t>
              </a:r>
            </a:p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(OUTBOUND)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274188" y="282812"/>
              <a:ext cx="2328982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TRUCK BAY 1</a:t>
              </a:r>
            </a:p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(INBOUND)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493675" y="282812"/>
              <a:ext cx="1299661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RECEIVING &amp; QC  ZONE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6018286" y="282812"/>
              <a:ext cx="1299661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STORAGE 1</a:t>
              </a:r>
            </a:p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(FAST-MOVING)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5812926" y="1500596"/>
              <a:ext cx="1710379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STORAGE 2</a:t>
              </a:r>
            </a:p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(MEDIUM-MOVING)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5812926" y="2718381"/>
              <a:ext cx="1710379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STORAGE 3</a:t>
              </a:r>
            </a:p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(SLOW-MOVING)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5812926" y="3941011"/>
              <a:ext cx="1710379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STORAGE 4</a:t>
              </a:r>
            </a:p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(OVERSTOCK)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6195190" y="5163642"/>
              <a:ext cx="1710379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VAS + PICKING &amp; PACKING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3664328" y="5163642"/>
              <a:ext cx="1710379" cy="514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94"/>
                </a:lnSpc>
                <a:spcBef>
                  <a:spcPct val="0"/>
                </a:spcBef>
              </a:pPr>
              <a:r>
                <a:rPr lang="en-US" sz="1144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LOADING &amp; DISPATCH</a:t>
              </a: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6360344" y="6015773"/>
            <a:ext cx="7269537" cy="4271227"/>
          </a:xfrm>
          <a:custGeom>
            <a:avLst/>
            <a:gdLst/>
            <a:ahLst/>
            <a:cxnLst/>
            <a:rect r="r" b="b" t="t" l="l"/>
            <a:pathLst>
              <a:path h="4271227" w="7269537">
                <a:moveTo>
                  <a:pt x="0" y="0"/>
                </a:moveTo>
                <a:lnTo>
                  <a:pt x="7269536" y="0"/>
                </a:lnTo>
                <a:lnTo>
                  <a:pt x="7269536" y="4271227"/>
                </a:lnTo>
                <a:lnTo>
                  <a:pt x="0" y="4271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69" t="-13881" r="-7580" b="-10512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6688032" y="1771878"/>
            <a:ext cx="6783306" cy="3768289"/>
            <a:chOff x="0" y="0"/>
            <a:chExt cx="9044408" cy="5024386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1999379" cy="5024386"/>
              <a:chOff x="0" y="0"/>
              <a:chExt cx="361529" cy="908513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361529" cy="908513"/>
              </a:xfrm>
              <a:custGeom>
                <a:avLst/>
                <a:gdLst/>
                <a:ahLst/>
                <a:cxnLst/>
                <a:rect r="r" b="b" t="t" l="l"/>
                <a:pathLst>
                  <a:path h="908513" w="361529">
                    <a:moveTo>
                      <a:pt x="0" y="0"/>
                    </a:moveTo>
                    <a:lnTo>
                      <a:pt x="361529" y="0"/>
                    </a:lnTo>
                    <a:lnTo>
                      <a:pt x="361529" y="908513"/>
                    </a:lnTo>
                    <a:lnTo>
                      <a:pt x="0" y="908513"/>
                    </a:lnTo>
                    <a:close/>
                  </a:path>
                </a:pathLst>
              </a:custGeom>
              <a:solidFill>
                <a:srgbClr val="C1FF72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28575"/>
                <a:ext cx="361529" cy="937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0">
              <a:off x="7045029" y="0"/>
              <a:ext cx="1999379" cy="5024386"/>
              <a:chOff x="0" y="0"/>
              <a:chExt cx="361529" cy="908513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361529" cy="908513"/>
              </a:xfrm>
              <a:custGeom>
                <a:avLst/>
                <a:gdLst/>
                <a:ahLst/>
                <a:cxnLst/>
                <a:rect r="r" b="b" t="t" l="l"/>
                <a:pathLst>
                  <a:path h="908513" w="361529">
                    <a:moveTo>
                      <a:pt x="0" y="0"/>
                    </a:moveTo>
                    <a:lnTo>
                      <a:pt x="361529" y="0"/>
                    </a:lnTo>
                    <a:lnTo>
                      <a:pt x="361529" y="908513"/>
                    </a:lnTo>
                    <a:lnTo>
                      <a:pt x="0" y="908513"/>
                    </a:lnTo>
                    <a:close/>
                  </a:path>
                </a:pathLst>
              </a:custGeom>
              <a:solidFill>
                <a:srgbClr val="04A599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28575"/>
                <a:ext cx="361529" cy="937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4695141" y="0"/>
              <a:ext cx="1999379" cy="5024386"/>
              <a:chOff x="0" y="0"/>
              <a:chExt cx="361529" cy="908513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361529" cy="908513"/>
              </a:xfrm>
              <a:custGeom>
                <a:avLst/>
                <a:gdLst/>
                <a:ahLst/>
                <a:cxnLst/>
                <a:rect r="r" b="b" t="t" l="l"/>
                <a:pathLst>
                  <a:path h="908513" w="361529">
                    <a:moveTo>
                      <a:pt x="0" y="0"/>
                    </a:moveTo>
                    <a:lnTo>
                      <a:pt x="361529" y="0"/>
                    </a:lnTo>
                    <a:lnTo>
                      <a:pt x="361529" y="908513"/>
                    </a:lnTo>
                    <a:lnTo>
                      <a:pt x="0" y="908513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28575"/>
                <a:ext cx="361529" cy="937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0">
              <a:off x="2345252" y="0"/>
              <a:ext cx="1999379" cy="5024386"/>
              <a:chOff x="0" y="0"/>
              <a:chExt cx="361529" cy="908513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361529" cy="908513"/>
              </a:xfrm>
              <a:custGeom>
                <a:avLst/>
                <a:gdLst/>
                <a:ahLst/>
                <a:cxnLst/>
                <a:rect r="r" b="b" t="t" l="l"/>
                <a:pathLst>
                  <a:path h="908513" w="361529">
                    <a:moveTo>
                      <a:pt x="0" y="0"/>
                    </a:moveTo>
                    <a:lnTo>
                      <a:pt x="361529" y="0"/>
                    </a:lnTo>
                    <a:lnTo>
                      <a:pt x="361529" y="908513"/>
                    </a:lnTo>
                    <a:lnTo>
                      <a:pt x="0" y="908513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28575"/>
                <a:ext cx="361529" cy="937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49"/>
                  </a:lnSpc>
                </a:pPr>
              </a:p>
            </p:txBody>
          </p:sp>
        </p:grpSp>
        <p:sp>
          <p:nvSpPr>
            <p:cNvPr name="Freeform 69" id="69"/>
            <p:cNvSpPr/>
            <p:nvPr/>
          </p:nvSpPr>
          <p:spPr>
            <a:xfrm flipH="false" flipV="false" rot="0">
              <a:off x="211155" y="404573"/>
              <a:ext cx="1636415" cy="1754961"/>
            </a:xfrm>
            <a:custGeom>
              <a:avLst/>
              <a:gdLst/>
              <a:ahLst/>
              <a:cxnLst/>
              <a:rect r="r" b="b" t="t" l="l"/>
              <a:pathLst>
                <a:path h="1754961" w="1636415">
                  <a:moveTo>
                    <a:pt x="0" y="0"/>
                  </a:moveTo>
                  <a:lnTo>
                    <a:pt x="1636415" y="0"/>
                  </a:lnTo>
                  <a:lnTo>
                    <a:pt x="1636415" y="1754961"/>
                  </a:lnTo>
                  <a:lnTo>
                    <a:pt x="0" y="17549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22" t="0" r="-3622" b="0"/>
              </a:stretch>
            </a:blip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4835249" y="522126"/>
              <a:ext cx="1636415" cy="1754961"/>
            </a:xfrm>
            <a:custGeom>
              <a:avLst/>
              <a:gdLst/>
              <a:ahLst/>
              <a:cxnLst/>
              <a:rect r="r" b="b" t="t" l="l"/>
              <a:pathLst>
                <a:path h="1754961" w="1636415">
                  <a:moveTo>
                    <a:pt x="0" y="0"/>
                  </a:moveTo>
                  <a:lnTo>
                    <a:pt x="1636415" y="0"/>
                  </a:lnTo>
                  <a:lnTo>
                    <a:pt x="1636415" y="1754961"/>
                  </a:lnTo>
                  <a:lnTo>
                    <a:pt x="0" y="17549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622" t="0" r="-3622" b="0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2426089" y="287021"/>
              <a:ext cx="1855639" cy="1990067"/>
            </a:xfrm>
            <a:custGeom>
              <a:avLst/>
              <a:gdLst/>
              <a:ahLst/>
              <a:cxnLst/>
              <a:rect r="r" b="b" t="t" l="l"/>
              <a:pathLst>
                <a:path h="1990067" w="1855639">
                  <a:moveTo>
                    <a:pt x="0" y="0"/>
                  </a:moveTo>
                  <a:lnTo>
                    <a:pt x="1855639" y="0"/>
                  </a:lnTo>
                  <a:lnTo>
                    <a:pt x="1855639" y="1990066"/>
                  </a:lnTo>
                  <a:lnTo>
                    <a:pt x="0" y="1990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622" t="0" r="-3622" b="0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7026610" y="287021"/>
              <a:ext cx="1955076" cy="2096706"/>
            </a:xfrm>
            <a:custGeom>
              <a:avLst/>
              <a:gdLst/>
              <a:ahLst/>
              <a:cxnLst/>
              <a:rect r="r" b="b" t="t" l="l"/>
              <a:pathLst>
                <a:path h="2096706" w="1955076">
                  <a:moveTo>
                    <a:pt x="0" y="0"/>
                  </a:moveTo>
                  <a:lnTo>
                    <a:pt x="1955075" y="0"/>
                  </a:lnTo>
                  <a:lnTo>
                    <a:pt x="1955075" y="2096706"/>
                  </a:lnTo>
                  <a:lnTo>
                    <a:pt x="0" y="2096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622" t="0" r="-3622" b="0"/>
              </a:stretch>
            </a:blipFill>
          </p:spPr>
        </p:sp>
        <p:sp>
          <p:nvSpPr>
            <p:cNvPr name="AutoShape 73" id="73"/>
            <p:cNvSpPr/>
            <p:nvPr/>
          </p:nvSpPr>
          <p:spPr>
            <a:xfrm flipV="true">
              <a:off x="211155" y="2512193"/>
              <a:ext cx="1636415" cy="0"/>
            </a:xfrm>
            <a:prstGeom prst="line">
              <a:avLst/>
            </a:prstGeom>
            <a:ln cap="flat" w="27747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4" id="74"/>
            <p:cNvSpPr/>
            <p:nvPr/>
          </p:nvSpPr>
          <p:spPr>
            <a:xfrm flipV="true">
              <a:off x="7185940" y="2577150"/>
              <a:ext cx="1636415" cy="0"/>
            </a:xfrm>
            <a:prstGeom prst="line">
              <a:avLst/>
            </a:prstGeom>
            <a:ln cap="flat" w="27747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5" id="75"/>
            <p:cNvSpPr/>
            <p:nvPr/>
          </p:nvSpPr>
          <p:spPr>
            <a:xfrm flipV="true">
              <a:off x="4835249" y="2541950"/>
              <a:ext cx="1636415" cy="0"/>
            </a:xfrm>
            <a:prstGeom prst="line">
              <a:avLst/>
            </a:prstGeom>
            <a:ln cap="flat" w="27747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6" id="76"/>
            <p:cNvSpPr/>
            <p:nvPr/>
          </p:nvSpPr>
          <p:spPr>
            <a:xfrm flipV="true">
              <a:off x="2535701" y="2527072"/>
              <a:ext cx="1636415" cy="0"/>
            </a:xfrm>
            <a:prstGeom prst="line">
              <a:avLst/>
            </a:prstGeom>
            <a:ln cap="flat" w="27747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64527" y="2869281"/>
              <a:ext cx="1929672" cy="551857"/>
            </a:xfrm>
            <a:custGeom>
              <a:avLst/>
              <a:gdLst/>
              <a:ahLst/>
              <a:cxnLst/>
              <a:rect r="r" b="b" t="t" l="l"/>
              <a:pathLst>
                <a:path h="551857" w="1929672">
                  <a:moveTo>
                    <a:pt x="0" y="0"/>
                  </a:moveTo>
                  <a:lnTo>
                    <a:pt x="1929671" y="0"/>
                  </a:lnTo>
                  <a:lnTo>
                    <a:pt x="1929671" y="551857"/>
                  </a:lnTo>
                  <a:lnTo>
                    <a:pt x="0" y="551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622" t="0" r="-3622" b="0"/>
              </a:stretch>
            </a:blip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2480895" y="2922699"/>
              <a:ext cx="1746027" cy="498439"/>
            </a:xfrm>
            <a:custGeom>
              <a:avLst/>
              <a:gdLst/>
              <a:ahLst/>
              <a:cxnLst/>
              <a:rect r="r" b="b" t="t" l="l"/>
              <a:pathLst>
                <a:path h="498439" w="1746027">
                  <a:moveTo>
                    <a:pt x="0" y="0"/>
                  </a:moveTo>
                  <a:lnTo>
                    <a:pt x="1746027" y="0"/>
                  </a:lnTo>
                  <a:lnTo>
                    <a:pt x="1746027" y="498439"/>
                  </a:lnTo>
                  <a:lnTo>
                    <a:pt x="0" y="498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7251" t="-6961" r="-7251" b="0"/>
              </a:stretch>
            </a:blip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4835249" y="2887247"/>
              <a:ext cx="1725373" cy="569343"/>
            </a:xfrm>
            <a:custGeom>
              <a:avLst/>
              <a:gdLst/>
              <a:ahLst/>
              <a:cxnLst/>
              <a:rect r="r" b="b" t="t" l="l"/>
              <a:pathLst>
                <a:path h="569343" w="1725373">
                  <a:moveTo>
                    <a:pt x="0" y="0"/>
                  </a:moveTo>
                  <a:lnTo>
                    <a:pt x="1725373" y="0"/>
                  </a:lnTo>
                  <a:lnTo>
                    <a:pt x="1725373" y="569343"/>
                  </a:lnTo>
                  <a:lnTo>
                    <a:pt x="0" y="569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622" t="0" r="-3622" b="0"/>
              </a:stretch>
            </a:blip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7143893" y="2887247"/>
              <a:ext cx="1789931" cy="590646"/>
            </a:xfrm>
            <a:custGeom>
              <a:avLst/>
              <a:gdLst/>
              <a:ahLst/>
              <a:cxnLst/>
              <a:rect r="r" b="b" t="t" l="l"/>
              <a:pathLst>
                <a:path h="590646" w="1789931">
                  <a:moveTo>
                    <a:pt x="0" y="0"/>
                  </a:moveTo>
                  <a:lnTo>
                    <a:pt x="1789930" y="0"/>
                  </a:lnTo>
                  <a:lnTo>
                    <a:pt x="1789930" y="590646"/>
                  </a:lnTo>
                  <a:lnTo>
                    <a:pt x="0" y="5906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3622" t="0" r="-3622" b="0"/>
              </a:stretch>
            </a:blip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77315" y="3378721"/>
              <a:ext cx="1704096" cy="913773"/>
            </a:xfrm>
            <a:custGeom>
              <a:avLst/>
              <a:gdLst/>
              <a:ahLst/>
              <a:cxnLst/>
              <a:rect r="r" b="b" t="t" l="l"/>
              <a:pathLst>
                <a:path h="913773" w="1704096">
                  <a:moveTo>
                    <a:pt x="0" y="0"/>
                  </a:moveTo>
                  <a:lnTo>
                    <a:pt x="1704095" y="0"/>
                  </a:lnTo>
                  <a:lnTo>
                    <a:pt x="1704095" y="913773"/>
                  </a:lnTo>
                  <a:lnTo>
                    <a:pt x="0" y="913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3622" t="0" r="-3622" b="0"/>
              </a:stretch>
            </a:blip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7277589" y="3421138"/>
              <a:ext cx="1704096" cy="913773"/>
            </a:xfrm>
            <a:custGeom>
              <a:avLst/>
              <a:gdLst/>
              <a:ahLst/>
              <a:cxnLst/>
              <a:rect r="r" b="b" t="t" l="l"/>
              <a:pathLst>
                <a:path h="913773" w="1704096">
                  <a:moveTo>
                    <a:pt x="0" y="0"/>
                  </a:moveTo>
                  <a:lnTo>
                    <a:pt x="1704096" y="0"/>
                  </a:lnTo>
                  <a:lnTo>
                    <a:pt x="1704096" y="913772"/>
                  </a:lnTo>
                  <a:lnTo>
                    <a:pt x="0" y="913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208" r="0" b="-208"/>
              </a:stretch>
            </a:blipFill>
          </p:spPr>
        </p:sp>
        <p:sp>
          <p:nvSpPr>
            <p:cNvPr name="Freeform 83" id="83"/>
            <p:cNvSpPr/>
            <p:nvPr/>
          </p:nvSpPr>
          <p:spPr>
            <a:xfrm flipH="false" flipV="false" rot="0">
              <a:off x="4823489" y="3421138"/>
              <a:ext cx="1704096" cy="913773"/>
            </a:xfrm>
            <a:custGeom>
              <a:avLst/>
              <a:gdLst/>
              <a:ahLst/>
              <a:cxnLst/>
              <a:rect r="r" b="b" t="t" l="l"/>
              <a:pathLst>
                <a:path h="913773" w="1704096">
                  <a:moveTo>
                    <a:pt x="0" y="0"/>
                  </a:moveTo>
                  <a:lnTo>
                    <a:pt x="1704096" y="0"/>
                  </a:lnTo>
                  <a:lnTo>
                    <a:pt x="1704096" y="913772"/>
                  </a:lnTo>
                  <a:lnTo>
                    <a:pt x="0" y="913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7452" t="0" r="-7452" b="0"/>
              </a:stretch>
            </a:blipFill>
          </p:spPr>
        </p:sp>
        <p:sp>
          <p:nvSpPr>
            <p:cNvPr name="Freeform 84" id="84"/>
            <p:cNvSpPr/>
            <p:nvPr/>
          </p:nvSpPr>
          <p:spPr>
            <a:xfrm flipH="false" flipV="false" rot="0">
              <a:off x="2501861" y="3421138"/>
              <a:ext cx="1704096" cy="913773"/>
            </a:xfrm>
            <a:custGeom>
              <a:avLst/>
              <a:gdLst/>
              <a:ahLst/>
              <a:cxnLst/>
              <a:rect r="r" b="b" t="t" l="l"/>
              <a:pathLst>
                <a:path h="913773" w="1704096">
                  <a:moveTo>
                    <a:pt x="0" y="0"/>
                  </a:moveTo>
                  <a:lnTo>
                    <a:pt x="1704096" y="0"/>
                  </a:lnTo>
                  <a:lnTo>
                    <a:pt x="1704096" y="913772"/>
                  </a:lnTo>
                  <a:lnTo>
                    <a:pt x="0" y="913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7452" t="0" r="-7452" b="0"/>
              </a:stretch>
            </a:blip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-583321" y="10197609"/>
            <a:ext cx="7074740" cy="484056"/>
            <a:chOff x="0" y="0"/>
            <a:chExt cx="1863306" cy="127488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863306" cy="127488"/>
            </a:xfrm>
            <a:custGeom>
              <a:avLst/>
              <a:gdLst/>
              <a:ahLst/>
              <a:cxnLst/>
              <a:rect r="r" b="b" t="t" l="l"/>
              <a:pathLst>
                <a:path h="127488" w="1863306">
                  <a:moveTo>
                    <a:pt x="0" y="0"/>
                  </a:moveTo>
                  <a:lnTo>
                    <a:pt x="1863306" y="0"/>
                  </a:lnTo>
                  <a:lnTo>
                    <a:pt x="1863306" y="127488"/>
                  </a:lnTo>
                  <a:lnTo>
                    <a:pt x="0" y="1274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28575"/>
              <a:ext cx="1863306" cy="15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88" id="88"/>
          <p:cNvSpPr/>
          <p:nvPr/>
        </p:nvSpPr>
        <p:spPr>
          <a:xfrm flipH="false" flipV="false" rot="0">
            <a:off x="902288" y="7522009"/>
            <a:ext cx="4737564" cy="2602125"/>
          </a:xfrm>
          <a:custGeom>
            <a:avLst/>
            <a:gdLst/>
            <a:ahLst/>
            <a:cxnLst/>
            <a:rect r="r" b="b" t="t" l="l"/>
            <a:pathLst>
              <a:path h="2602125" w="4737564">
                <a:moveTo>
                  <a:pt x="0" y="0"/>
                </a:moveTo>
                <a:lnTo>
                  <a:pt x="4737565" y="0"/>
                </a:lnTo>
                <a:lnTo>
                  <a:pt x="4737565" y="2602125"/>
                </a:lnTo>
                <a:lnTo>
                  <a:pt x="0" y="26021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9" id="89"/>
          <p:cNvGrpSpPr/>
          <p:nvPr/>
        </p:nvGrpSpPr>
        <p:grpSpPr>
          <a:xfrm rot="0">
            <a:off x="6688032" y="1028700"/>
            <a:ext cx="6783306" cy="437198"/>
            <a:chOff x="0" y="0"/>
            <a:chExt cx="355381" cy="2290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355381" cy="22905"/>
            </a:xfrm>
            <a:custGeom>
              <a:avLst/>
              <a:gdLst/>
              <a:ahLst/>
              <a:cxnLst/>
              <a:rect r="r" b="b" t="t" l="l"/>
              <a:pathLst>
                <a:path h="22905" w="355381">
                  <a:moveTo>
                    <a:pt x="0" y="0"/>
                  </a:moveTo>
                  <a:lnTo>
                    <a:pt x="355381" y="0"/>
                  </a:lnTo>
                  <a:lnTo>
                    <a:pt x="35538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28575"/>
              <a:ext cx="35538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3795188" y="1034101"/>
            <a:ext cx="6783306" cy="437198"/>
            <a:chOff x="0" y="0"/>
            <a:chExt cx="355381" cy="2290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355381" cy="22905"/>
            </a:xfrm>
            <a:custGeom>
              <a:avLst/>
              <a:gdLst/>
              <a:ahLst/>
              <a:cxnLst/>
              <a:rect r="r" b="b" t="t" l="l"/>
              <a:pathLst>
                <a:path h="22905" w="355381">
                  <a:moveTo>
                    <a:pt x="0" y="0"/>
                  </a:moveTo>
                  <a:lnTo>
                    <a:pt x="355381" y="0"/>
                  </a:lnTo>
                  <a:lnTo>
                    <a:pt x="35538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28575"/>
              <a:ext cx="35538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5" id="95"/>
          <p:cNvSpPr txBox="true"/>
          <p:nvPr/>
        </p:nvSpPr>
        <p:spPr>
          <a:xfrm rot="0">
            <a:off x="13795188" y="6773701"/>
            <a:ext cx="4492812" cy="333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81"/>
              </a:lnSpc>
            </a:pPr>
          </a:p>
          <a:p>
            <a:pPr algn="just">
              <a:lnSpc>
                <a:spcPts val="2703"/>
              </a:lnSpc>
            </a:pPr>
            <a:r>
              <a:rPr lang="en-US" sz="1599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                 </a:t>
            </a:r>
            <a:r>
              <a:rPr lang="en-US" sz="1599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ASSUMPTIONS IN MAN MODEL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Average Order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: 46,178 units/day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 picker can handle 500 orders/shift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Packer can handle  300 orders/shift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 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Unloader:  can handle 1,000 orders/shift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Supervisor Ratio :  1 per 25–30 workers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Shift Planning: </a:t>
            </a:r>
          </a:p>
          <a:p>
            <a:pPr algn="just">
              <a:lnSpc>
                <a:spcPts val="2495"/>
              </a:lnSpc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-   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Avg: 1 shift/day </a:t>
            </a:r>
          </a:p>
          <a:p>
            <a:pPr algn="just">
              <a:lnSpc>
                <a:spcPts val="2495"/>
              </a:lnSpc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-   </a:t>
            </a: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Peak: 2–3 shifts for full load handling</a:t>
            </a:r>
          </a:p>
          <a:p>
            <a:pPr algn="just" marL="318845" indent="-159423" lvl="1">
              <a:lnSpc>
                <a:spcPts val="2495"/>
              </a:lnSpc>
              <a:buFont typeface="Arial"/>
              <a:buChar char="•"/>
            </a:pPr>
            <a:r>
              <a:rPr lang="en-US" sz="147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Scaling: Linear scaling assumed</a:t>
            </a:r>
          </a:p>
        </p:txBody>
      </p:sp>
      <p:graphicFrame>
        <p:nvGraphicFramePr>
          <p:cNvPr name="Table 96" id="96"/>
          <p:cNvGraphicFramePr>
            <a:graphicFrameLocks noGrp="true"/>
          </p:cNvGraphicFramePr>
          <p:nvPr/>
        </p:nvGraphicFramePr>
        <p:xfrm>
          <a:off x="13795188" y="2302309"/>
          <a:ext cx="4213510" cy="4521733"/>
        </p:xfrm>
        <a:graphic>
          <a:graphicData uri="http://schemas.openxmlformats.org/drawingml/2006/table">
            <a:tbl>
              <a:tblPr/>
              <a:tblGrid>
                <a:gridCol w="1609522"/>
                <a:gridCol w="1413423"/>
                <a:gridCol w="1190565"/>
              </a:tblGrid>
              <a:tr h="9605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>
                        <a:alpha val="67843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AVERAGE</a:t>
                      </a:r>
                      <a:endParaRPr lang="en-US" sz="1100"/>
                    </a:p>
                    <a:p>
                      <a:pPr algn="ctr">
                        <a:lnSpc>
                          <a:spcPts val="1959"/>
                        </a:lnSpc>
                      </a:pPr>
                      <a:r>
                        <a:rPr lang="en-US" sz="1399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(CURENT)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>
                        <a:alpha val="67843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PEAK x3</a:t>
                      </a:r>
                      <a:endParaRPr lang="en-US" sz="1100"/>
                    </a:p>
                    <a:p>
                      <a:pPr algn="ctr">
                        <a:lnSpc>
                          <a:spcPts val="1959"/>
                        </a:lnSpc>
                      </a:pPr>
                      <a:r>
                        <a:rPr lang="en-US" sz="1399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(FUTURE)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D957">
                        <a:alpha val="67843"/>
                      </a:srgbClr>
                    </a:solidFill>
                  </a:tcPr>
                </a:tc>
              </a:tr>
              <a:tr h="710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no. of picker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279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7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no. of packer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154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462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no. of unloader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138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total labour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293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879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no of supervisor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>
                              <a:alpha val="67843"/>
                            </a:srgbClr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4A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97" id="97"/>
          <p:cNvSpPr/>
          <p:nvPr/>
        </p:nvSpPr>
        <p:spPr>
          <a:xfrm flipH="false" flipV="false" rot="0">
            <a:off x="14070901" y="6897449"/>
            <a:ext cx="364256" cy="432743"/>
          </a:xfrm>
          <a:custGeom>
            <a:avLst/>
            <a:gdLst/>
            <a:ahLst/>
            <a:cxnLst/>
            <a:rect r="r" b="b" t="t" l="l"/>
            <a:pathLst>
              <a:path h="432743" w="364256">
                <a:moveTo>
                  <a:pt x="0" y="0"/>
                </a:moveTo>
                <a:lnTo>
                  <a:pt x="364256" y="0"/>
                </a:lnTo>
                <a:lnTo>
                  <a:pt x="364256" y="432743"/>
                </a:lnTo>
                <a:lnTo>
                  <a:pt x="0" y="4327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8" id="98"/>
          <p:cNvSpPr txBox="true"/>
          <p:nvPr/>
        </p:nvSpPr>
        <p:spPr>
          <a:xfrm rot="0">
            <a:off x="352021" y="971550"/>
            <a:ext cx="5204056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Mother Warehouse Layout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090356" y="7847996"/>
            <a:ext cx="4316492" cy="191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"/>
              </a:lnSpc>
            </a:pPr>
            <a:r>
              <a:rPr lang="en-US" sz="1815" b="true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Why this layout supports 3× scale:</a:t>
            </a:r>
          </a:p>
          <a:p>
            <a:pPr algn="l">
              <a:lnSpc>
                <a:spcPts val="2529"/>
              </a:lnSpc>
            </a:pPr>
          </a:p>
          <a:p>
            <a:pPr algn="l" marL="322794" indent="-161397" lvl="1">
              <a:lnSpc>
                <a:spcPts val="2082"/>
              </a:lnSpc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Modular zone-based design allows lateral expansion</a:t>
            </a:r>
          </a:p>
          <a:p>
            <a:pPr algn="l" marL="322794" indent="-161397" lvl="1">
              <a:lnSpc>
                <a:spcPts val="2082"/>
              </a:lnSpc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Vertical racking enables higher SKU density</a:t>
            </a:r>
          </a:p>
          <a:p>
            <a:pPr algn="l" marL="322794" indent="-161397" lvl="1">
              <a:lnSpc>
                <a:spcPts val="2082"/>
              </a:lnSpc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Buffer space reserved for overflow &amp; automation</a:t>
            </a:r>
          </a:p>
          <a:p>
            <a:pPr algn="l" marL="322794" indent="-161397" lvl="1">
              <a:lnSpc>
                <a:spcPts val="2082"/>
              </a:lnSpc>
              <a:buFont typeface="Arial"/>
              <a:buChar char="•"/>
            </a:pPr>
            <a:r>
              <a:rPr lang="en-US" sz="149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Process flow prevents congestion under high load</a:t>
            </a:r>
          </a:p>
          <a:p>
            <a:pPr algn="l">
              <a:lnSpc>
                <a:spcPts val="2082"/>
              </a:lnSpc>
              <a:spcBef>
                <a:spcPct val="0"/>
              </a:spcBef>
            </a:pPr>
          </a:p>
        </p:txBody>
      </p:sp>
      <p:sp>
        <p:nvSpPr>
          <p:cNvPr name="TextBox 100" id="100"/>
          <p:cNvSpPr txBox="true"/>
          <p:nvPr/>
        </p:nvSpPr>
        <p:spPr>
          <a:xfrm rot="0">
            <a:off x="7477657" y="966149"/>
            <a:ext cx="5204056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Mother Warehouse Features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3471338" y="976951"/>
            <a:ext cx="5204056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Man Model ( avg v/s peak)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13795188" y="1622131"/>
            <a:ext cx="4352520" cy="50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742" indent="-161871" lvl="1">
              <a:lnSpc>
                <a:spcPts val="2088"/>
              </a:lnSpc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We modelled peak manpower based on the expected 3× future throughput</a:t>
            </a:r>
          </a:p>
        </p:txBody>
      </p:sp>
      <p:sp>
        <p:nvSpPr>
          <p:cNvPr name="AutoShape 103" id="103"/>
          <p:cNvSpPr/>
          <p:nvPr/>
        </p:nvSpPr>
        <p:spPr>
          <a:xfrm flipH="true">
            <a:off x="17259300" y="6897449"/>
            <a:ext cx="616147" cy="290028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4" id="104"/>
          <p:cNvSpPr/>
          <p:nvPr/>
        </p:nvSpPr>
        <p:spPr>
          <a:xfrm flipH="true">
            <a:off x="13629880" y="1607812"/>
            <a:ext cx="6374" cy="8374386"/>
          </a:xfrm>
          <a:prstGeom prst="line">
            <a:avLst/>
          </a:prstGeom>
          <a:ln cap="flat" w="28575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05" id="105"/>
          <p:cNvSpPr/>
          <p:nvPr/>
        </p:nvSpPr>
        <p:spPr>
          <a:xfrm flipH="true">
            <a:off x="6524495" y="1607823"/>
            <a:ext cx="6374" cy="8374386"/>
          </a:xfrm>
          <a:prstGeom prst="line">
            <a:avLst/>
          </a:prstGeom>
          <a:ln cap="flat" w="28575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06" id="106"/>
          <p:cNvSpPr/>
          <p:nvPr/>
        </p:nvSpPr>
        <p:spPr>
          <a:xfrm>
            <a:off x="3271070" y="6551503"/>
            <a:ext cx="125794" cy="97050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07" id="107"/>
          <p:cNvSpPr txBox="true"/>
          <p:nvPr/>
        </p:nvSpPr>
        <p:spPr>
          <a:xfrm rot="0">
            <a:off x="-258200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Edgistify.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5838285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EIC 2025</a:t>
            </a:r>
          </a:p>
        </p:txBody>
      </p:sp>
      <p:grpSp>
        <p:nvGrpSpPr>
          <p:cNvPr name="Group 109" id="109"/>
          <p:cNvGrpSpPr/>
          <p:nvPr/>
        </p:nvGrpSpPr>
        <p:grpSpPr>
          <a:xfrm rot="0">
            <a:off x="-819614" y="481122"/>
            <a:ext cx="19927227" cy="542177"/>
            <a:chOff x="0" y="0"/>
            <a:chExt cx="26569636" cy="722903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5630110" cy="684855"/>
              <a:chOff x="0" y="0"/>
              <a:chExt cx="1112120" cy="13528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1112120" cy="135280"/>
              </a:xfrm>
              <a:custGeom>
                <a:avLst/>
                <a:gdLst/>
                <a:ahLst/>
                <a:cxnLst/>
                <a:rect r="r" b="b" t="t" l="l"/>
                <a:pathLst>
                  <a:path h="135280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5280"/>
                    </a:lnTo>
                    <a:lnTo>
                      <a:pt x="0" y="13528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101600" y="-57150"/>
                <a:ext cx="908920" cy="1924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113" id="113"/>
            <p:cNvGrpSpPr/>
            <p:nvPr/>
          </p:nvGrpSpPr>
          <p:grpSpPr>
            <a:xfrm rot="0">
              <a:off x="5257254" y="0"/>
              <a:ext cx="5630110" cy="696773"/>
              <a:chOff x="0" y="0"/>
              <a:chExt cx="1112120" cy="137634"/>
            </a:xfrm>
          </p:grpSpPr>
          <p:sp>
            <p:nvSpPr>
              <p:cNvPr name="Freeform 114" id="114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115" id="115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116" id="116"/>
            <p:cNvGrpSpPr/>
            <p:nvPr/>
          </p:nvGrpSpPr>
          <p:grpSpPr>
            <a:xfrm rot="0">
              <a:off x="10471729" y="26130"/>
              <a:ext cx="5630110" cy="696773"/>
              <a:chOff x="0" y="0"/>
              <a:chExt cx="1112120" cy="137634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119" id="119"/>
            <p:cNvGrpSpPr/>
            <p:nvPr/>
          </p:nvGrpSpPr>
          <p:grpSpPr>
            <a:xfrm rot="0">
              <a:off x="15652705" y="0"/>
              <a:ext cx="5630110" cy="696773"/>
              <a:chOff x="0" y="0"/>
              <a:chExt cx="1112120" cy="137634"/>
            </a:xfrm>
          </p:grpSpPr>
          <p:sp>
            <p:nvSpPr>
              <p:cNvPr name="Freeform 120" id="120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21" id="121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122" id="122"/>
            <p:cNvGrpSpPr/>
            <p:nvPr/>
          </p:nvGrpSpPr>
          <p:grpSpPr>
            <a:xfrm rot="0">
              <a:off x="20939526" y="26130"/>
              <a:ext cx="5630110" cy="696773"/>
              <a:chOff x="0" y="0"/>
              <a:chExt cx="1112120" cy="137634"/>
            </a:xfrm>
          </p:grpSpPr>
          <p:sp>
            <p:nvSpPr>
              <p:cNvPr name="Freeform 123" id="123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124" id="124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</p:grpSp>
      <p:sp>
        <p:nvSpPr>
          <p:cNvPr name="TextBox 125" id="125"/>
          <p:cNvSpPr txBox="true"/>
          <p:nvPr/>
        </p:nvSpPr>
        <p:spPr>
          <a:xfrm rot="0">
            <a:off x="249892" y="553917"/>
            <a:ext cx="2463284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&amp; insights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3965373" y="578239"/>
            <a:ext cx="2712363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  &amp; Approach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8064201" y="580569"/>
            <a:ext cx="2493407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B2B &amp; B2C Analysis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11805383" y="580569"/>
            <a:ext cx="2662952" cy="31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19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Layout &amp; Man-Model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15329537" y="597168"/>
            <a:ext cx="3050345" cy="29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  <a:spcBef>
                <a:spcPct val="0"/>
              </a:spcBef>
            </a:pPr>
            <a:r>
              <a:rPr lang="en-US" sz="18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Infrastructure Blueprint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3243309" cy="437284"/>
            <a:chOff x="0" y="0"/>
            <a:chExt cx="693825" cy="22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3825" cy="22910"/>
            </a:xfrm>
            <a:custGeom>
              <a:avLst/>
              <a:gdLst/>
              <a:ahLst/>
              <a:cxnLst/>
              <a:rect r="r" b="b" t="t" l="l"/>
              <a:pathLst>
                <a:path h="22910" w="693825">
                  <a:moveTo>
                    <a:pt x="0" y="0"/>
                  </a:moveTo>
                  <a:lnTo>
                    <a:pt x="693825" y="0"/>
                  </a:lnTo>
                  <a:lnTo>
                    <a:pt x="693825" y="22910"/>
                  </a:lnTo>
                  <a:lnTo>
                    <a:pt x="0" y="22910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93825" cy="51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54519" y="87"/>
            <a:ext cx="5133481" cy="437197"/>
            <a:chOff x="0" y="0"/>
            <a:chExt cx="268946" cy="22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8946" cy="22905"/>
            </a:xfrm>
            <a:custGeom>
              <a:avLst/>
              <a:gdLst/>
              <a:ahLst/>
              <a:cxnLst/>
              <a:rect r="r" b="b" t="t" l="l"/>
              <a:pathLst>
                <a:path h="22905" w="268946">
                  <a:moveTo>
                    <a:pt x="0" y="0"/>
                  </a:moveTo>
                  <a:lnTo>
                    <a:pt x="268946" y="0"/>
                  </a:lnTo>
                  <a:lnTo>
                    <a:pt x="268946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8946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5976" y="1028700"/>
            <a:ext cx="7481383" cy="437198"/>
            <a:chOff x="0" y="0"/>
            <a:chExt cx="391954" cy="229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1954" cy="22905"/>
            </a:xfrm>
            <a:custGeom>
              <a:avLst/>
              <a:gdLst/>
              <a:ahLst/>
              <a:cxnLst/>
              <a:rect r="r" b="b" t="t" l="l"/>
              <a:pathLst>
                <a:path h="22905" w="391954">
                  <a:moveTo>
                    <a:pt x="0" y="0"/>
                  </a:moveTo>
                  <a:lnTo>
                    <a:pt x="391954" y="0"/>
                  </a:lnTo>
                  <a:lnTo>
                    <a:pt x="391954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91954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83321" y="10197609"/>
            <a:ext cx="7074740" cy="484056"/>
            <a:chOff x="0" y="0"/>
            <a:chExt cx="1863306" cy="1274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63306" cy="127488"/>
            </a:xfrm>
            <a:custGeom>
              <a:avLst/>
              <a:gdLst/>
              <a:ahLst/>
              <a:cxnLst/>
              <a:rect r="r" b="b" t="t" l="l"/>
              <a:pathLst>
                <a:path h="127488" w="1863306">
                  <a:moveTo>
                    <a:pt x="0" y="0"/>
                  </a:moveTo>
                  <a:lnTo>
                    <a:pt x="1863306" y="0"/>
                  </a:lnTo>
                  <a:lnTo>
                    <a:pt x="1863306" y="127488"/>
                  </a:lnTo>
                  <a:lnTo>
                    <a:pt x="0" y="1274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63306" cy="156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61680" y="1028700"/>
            <a:ext cx="10426320" cy="437198"/>
            <a:chOff x="0" y="0"/>
            <a:chExt cx="546241" cy="229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46241" cy="22905"/>
            </a:xfrm>
            <a:custGeom>
              <a:avLst/>
              <a:gdLst/>
              <a:ahLst/>
              <a:cxnLst/>
              <a:rect r="r" b="b" t="t" l="l"/>
              <a:pathLst>
                <a:path h="22905" w="546241">
                  <a:moveTo>
                    <a:pt x="0" y="0"/>
                  </a:moveTo>
                  <a:lnTo>
                    <a:pt x="546241" y="0"/>
                  </a:lnTo>
                  <a:lnTo>
                    <a:pt x="546241" y="22905"/>
                  </a:lnTo>
                  <a:lnTo>
                    <a:pt x="0" y="22905"/>
                  </a:lnTo>
                  <a:close/>
                </a:path>
              </a:pathLst>
            </a:custGeom>
            <a:solidFill>
              <a:srgbClr val="04A59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546241" cy="51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99109" y="1513523"/>
            <a:ext cx="6932530" cy="5607046"/>
          </a:xfrm>
          <a:custGeom>
            <a:avLst/>
            <a:gdLst/>
            <a:ahLst/>
            <a:cxnLst/>
            <a:rect r="r" b="b" t="t" l="l"/>
            <a:pathLst>
              <a:path h="5607046" w="6932530">
                <a:moveTo>
                  <a:pt x="0" y="0"/>
                </a:moveTo>
                <a:lnTo>
                  <a:pt x="6932529" y="0"/>
                </a:lnTo>
                <a:lnTo>
                  <a:pt x="6932529" y="5607045"/>
                </a:lnTo>
                <a:lnTo>
                  <a:pt x="0" y="560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" t="-1626" r="-62" b="-5448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253381" y="1577555"/>
            <a:ext cx="9397620" cy="5543013"/>
          </a:xfrm>
          <a:custGeom>
            <a:avLst/>
            <a:gdLst/>
            <a:ahLst/>
            <a:cxnLst/>
            <a:rect r="r" b="b" t="t" l="l"/>
            <a:pathLst>
              <a:path h="5543013" w="9397620">
                <a:moveTo>
                  <a:pt x="0" y="0"/>
                </a:moveTo>
                <a:lnTo>
                  <a:pt x="9397620" y="0"/>
                </a:lnTo>
                <a:lnTo>
                  <a:pt x="9397620" y="5543013"/>
                </a:lnTo>
                <a:lnTo>
                  <a:pt x="0" y="55430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42" t="-6942" r="0" b="-569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94599" y="7711118"/>
            <a:ext cx="6141549" cy="3070775"/>
          </a:xfrm>
          <a:custGeom>
            <a:avLst/>
            <a:gdLst/>
            <a:ahLst/>
            <a:cxnLst/>
            <a:rect r="r" b="b" t="t" l="l"/>
            <a:pathLst>
              <a:path h="3070775" w="6141549">
                <a:moveTo>
                  <a:pt x="0" y="0"/>
                </a:moveTo>
                <a:lnTo>
                  <a:pt x="6141549" y="0"/>
                </a:lnTo>
                <a:lnTo>
                  <a:pt x="6141549" y="3070775"/>
                </a:lnTo>
                <a:lnTo>
                  <a:pt x="0" y="3070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819614" y="464269"/>
            <a:ext cx="19920106" cy="559030"/>
            <a:chOff x="0" y="0"/>
            <a:chExt cx="26560141" cy="74537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22471"/>
              <a:ext cx="5630110" cy="684855"/>
              <a:chOff x="0" y="0"/>
              <a:chExt cx="1112120" cy="13528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12120" cy="135280"/>
              </a:xfrm>
              <a:custGeom>
                <a:avLst/>
                <a:gdLst/>
                <a:ahLst/>
                <a:cxnLst/>
                <a:rect r="r" b="b" t="t" l="l"/>
                <a:pathLst>
                  <a:path h="135280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5280"/>
                    </a:lnTo>
                    <a:lnTo>
                      <a:pt x="0" y="135280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101600" y="-57150"/>
                <a:ext cx="908920" cy="1924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5257254" y="22471"/>
              <a:ext cx="5630110" cy="696773"/>
              <a:chOff x="0" y="0"/>
              <a:chExt cx="1112120" cy="137634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471729" y="48601"/>
              <a:ext cx="5630110" cy="696773"/>
              <a:chOff x="0" y="0"/>
              <a:chExt cx="1112120" cy="13763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5652705" y="22471"/>
              <a:ext cx="5630110" cy="696773"/>
              <a:chOff x="0" y="0"/>
              <a:chExt cx="1112120" cy="13763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03C4A1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20930032" y="0"/>
              <a:ext cx="5630110" cy="696773"/>
              <a:chOff x="0" y="0"/>
              <a:chExt cx="1112120" cy="13763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112120" cy="137634"/>
              </a:xfrm>
              <a:custGeom>
                <a:avLst/>
                <a:gdLst/>
                <a:ahLst/>
                <a:cxnLst/>
                <a:rect r="r" b="b" t="t" l="l"/>
                <a:pathLst>
                  <a:path h="137634" w="1112120">
                    <a:moveTo>
                      <a:pt x="203200" y="0"/>
                    </a:moveTo>
                    <a:lnTo>
                      <a:pt x="1112120" y="0"/>
                    </a:lnTo>
                    <a:lnTo>
                      <a:pt x="908920" y="137634"/>
                    </a:lnTo>
                    <a:lnTo>
                      <a:pt x="0" y="137634"/>
                    </a:lnTo>
                    <a:lnTo>
                      <a:pt x="20320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101600" y="-57150"/>
                <a:ext cx="908920" cy="194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42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1426007" y="129056"/>
              <a:ext cx="3284379" cy="410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4"/>
                </a:lnSpc>
                <a:spcBef>
                  <a:spcPct val="0"/>
                </a:spcBef>
              </a:pPr>
              <a:r>
                <a:rPr lang="en-US" sz="1927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Research &amp; insights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379983" y="161485"/>
              <a:ext cx="3616484" cy="410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4"/>
                </a:lnSpc>
                <a:spcBef>
                  <a:spcPct val="0"/>
                </a:spcBef>
              </a:pPr>
              <a:r>
                <a:rPr lang="en-US" sz="1927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Solution  &amp; Approach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1845087" y="164592"/>
              <a:ext cx="3324542" cy="410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4"/>
                </a:lnSpc>
                <a:spcBef>
                  <a:spcPct val="0"/>
                </a:spcBef>
              </a:pPr>
              <a:r>
                <a:rPr lang="en-US" sz="1927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B2B &amp; B2C Analysis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6833329" y="164592"/>
              <a:ext cx="3550603" cy="410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4"/>
                </a:lnSpc>
                <a:spcBef>
                  <a:spcPct val="0"/>
                </a:spcBef>
              </a:pPr>
              <a:r>
                <a:rPr lang="en-US" sz="1927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Layout &amp; Man-Model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21282815" y="161485"/>
              <a:ext cx="4411727" cy="410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4"/>
                </a:lnSpc>
                <a:spcBef>
                  <a:spcPct val="0"/>
                </a:spcBef>
              </a:pPr>
              <a:r>
                <a:rPr lang="en-US" sz="1927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Infrastructure Blueprint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7642170" y="1577555"/>
            <a:ext cx="6374" cy="8374386"/>
          </a:xfrm>
          <a:prstGeom prst="line">
            <a:avLst/>
          </a:prstGeom>
          <a:ln cap="flat" w="28575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V="true">
            <a:off x="8245071" y="7306306"/>
            <a:ext cx="9405929" cy="0"/>
          </a:xfrm>
          <a:prstGeom prst="line">
            <a:avLst/>
          </a:prstGeom>
          <a:ln cap="flat" w="28575">
            <a:solidFill>
              <a:srgbClr val="54545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11969779" y="7492043"/>
            <a:ext cx="5938997" cy="2891304"/>
          </a:xfrm>
          <a:custGeom>
            <a:avLst/>
            <a:gdLst/>
            <a:ahLst/>
            <a:cxnLst/>
            <a:rect r="r" b="b" t="t" l="l"/>
            <a:pathLst>
              <a:path h="2891304" w="5938997">
                <a:moveTo>
                  <a:pt x="0" y="0"/>
                </a:moveTo>
                <a:lnTo>
                  <a:pt x="5938997" y="0"/>
                </a:lnTo>
                <a:lnTo>
                  <a:pt x="5938997" y="2891304"/>
                </a:lnTo>
                <a:lnTo>
                  <a:pt x="0" y="28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16" t="-41556" r="0" b="-12188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861680" y="7901618"/>
            <a:ext cx="3279424" cy="182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b="true" sz="261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Warehouse equipment categorized by movement distance and automation level</a:t>
            </a:r>
          </a:p>
        </p:txBody>
      </p:sp>
      <p:sp>
        <p:nvSpPr>
          <p:cNvPr name="AutoShape 45" id="45"/>
          <p:cNvSpPr/>
          <p:nvPr/>
        </p:nvSpPr>
        <p:spPr>
          <a:xfrm>
            <a:off x="11141104" y="8875089"/>
            <a:ext cx="912208" cy="0"/>
          </a:xfrm>
          <a:prstGeom prst="line">
            <a:avLst/>
          </a:prstGeom>
          <a:ln cap="flat" w="142875">
            <a:solidFill>
              <a:srgbClr val="54545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6" id="46"/>
          <p:cNvSpPr/>
          <p:nvPr/>
        </p:nvSpPr>
        <p:spPr>
          <a:xfrm flipH="false" flipV="false" rot="0">
            <a:off x="7742423" y="7941720"/>
            <a:ext cx="3398681" cy="1866738"/>
          </a:xfrm>
          <a:custGeom>
            <a:avLst/>
            <a:gdLst/>
            <a:ahLst/>
            <a:cxnLst/>
            <a:rect r="r" b="b" t="t" l="l"/>
            <a:pathLst>
              <a:path h="1866738" w="3398681">
                <a:moveTo>
                  <a:pt x="0" y="0"/>
                </a:moveTo>
                <a:lnTo>
                  <a:pt x="3398681" y="0"/>
                </a:lnTo>
                <a:lnTo>
                  <a:pt x="3398681" y="1866738"/>
                </a:lnTo>
                <a:lnTo>
                  <a:pt x="0" y="1866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7648543" y="1013774"/>
            <a:ext cx="10886854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Infrastructure Blueprint: Tech &amp; Equipment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87363" y="1013774"/>
            <a:ext cx="5204056" cy="49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7"/>
              </a:lnSpc>
              <a:spcBef>
                <a:spcPct val="0"/>
              </a:spcBef>
            </a:pPr>
            <a:r>
              <a:rPr lang="en-US" b="true" sz="2927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Process Flow &amp; Shift Capacity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-258200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Edgistify.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838285" y="-57063"/>
            <a:ext cx="2697113" cy="50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8"/>
              </a:lnSpc>
              <a:spcBef>
                <a:spcPct val="0"/>
              </a:spcBef>
            </a:pPr>
            <a:r>
              <a:rPr lang="en-US" sz="2999" spc="22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EIC 2025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99109" y="7263443"/>
            <a:ext cx="6537039" cy="47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399" i="true">
                <a:solidFill>
                  <a:srgbClr val="737373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*A Warehouse Management System (WMS) is a software platform used to manage and optimize day-to-day warehouse operation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53296" y="3812842"/>
            <a:ext cx="6316504" cy="172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67"/>
              </a:lnSpc>
              <a:spcBef>
                <a:spcPct val="0"/>
              </a:spcBef>
            </a:pPr>
            <a:r>
              <a:rPr lang="en-US" b="true" sz="10098">
                <a:solidFill>
                  <a:srgbClr val="04A599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DAGtmQH3Xlg</dc:identifier>
  <dcterms:modified xsi:type="dcterms:W3CDTF">2011-08-01T06:04:30Z</dcterms:modified>
  <cp:revision>1</cp:revision>
  <dc:title>Flipkart Wired 8.0 - Supply Chain Track.pdf</dc:title>
</cp:coreProperties>
</file>