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0CA0-FE33-2E9C-5DDC-8DE1610118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F6050-27E0-F2B9-E08D-CA8E8EA6D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90E6E0-77DE-88B6-9A03-983EA30A7D99}"/>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2D31C1C7-10DA-B343-DD98-7FB3C1993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439A9-395C-323F-3BD8-9F2AD1BB14F8}"/>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412951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E9D0-E572-AD58-4D4D-35052CA51F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37D15-FE4F-40A5-61A5-224E0875D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6B7B4-1FEE-A5B6-D1AA-D2ACE55F74A0}"/>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2C551CE8-FD27-1240-B965-4C3E0A2ED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3FF0B-55BA-3265-7712-2AD3310CD3B5}"/>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9713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75E5B-BC13-63D4-7E76-45B6B4694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366389-CC25-9FE6-EEE7-862EA7C5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32588-0AE9-4EB5-BD31-832961FF82D1}"/>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937E2DB3-A2CE-36ED-9713-E8A3439F9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F5DF2-664E-918C-DF8A-B7F72006164D}"/>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76808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E92B-3813-809C-587C-327DA4EC0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518EB-4C47-7129-B26D-88F65F300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1D605-CB5B-E5BE-4B71-C36D279FBA02}"/>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E3DD2DB1-68C2-401F-24B7-612AB1747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E51B-0979-AEBE-8388-46A4CC0516CD}"/>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400309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85AB-1E06-2BFA-97AF-AAE6B0EC3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AE5A3-4C9C-2440-F0FF-1EA61BE69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0FDC5-D6F0-22D8-52EF-735F4520BA4E}"/>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E70D8D46-82A6-A1A2-BCFB-94F7C4C9A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169D8-AB07-3F2C-8CA7-A4B3F5997CF3}"/>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367149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1F26-231B-B415-41A3-480EB72CE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9C9D9-CE34-54D3-EA6A-FE228079C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6D26C-7EE4-3762-53D4-80422CA04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D444FD-5FBA-0326-8121-6CF4603B01BE}"/>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6" name="Footer Placeholder 5">
            <a:extLst>
              <a:ext uri="{FF2B5EF4-FFF2-40B4-BE49-F238E27FC236}">
                <a16:creationId xmlns:a16="http://schemas.microsoft.com/office/drawing/2014/main" id="{160916ED-E209-6C5F-35F5-DCEC0AD5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C60C0-0DA7-3CFE-3CE8-BD60241D3B6C}"/>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160413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68BC-5372-1AFC-4082-187AE24C8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CEAFA4-576C-DEF4-14AA-B5BC9317B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C30CE-F817-1B7D-B14C-A3A0221C3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D6784-5FDF-9422-3686-4138DE7CE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C1C1F-AED2-4A6C-4CF2-BD2952AA8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034359-45EC-74E1-0ED6-3B156F3F6F1B}"/>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8" name="Footer Placeholder 7">
            <a:extLst>
              <a:ext uri="{FF2B5EF4-FFF2-40B4-BE49-F238E27FC236}">
                <a16:creationId xmlns:a16="http://schemas.microsoft.com/office/drawing/2014/main" id="{0C811471-2830-D340-CE0C-1BFB5FB3A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5DA68-4AF4-DF13-74E9-089299BBC11D}"/>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319294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57DD-8897-2570-C332-B9CF32859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386E3-3362-7ED8-F9D4-E617B49A6155}"/>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4" name="Footer Placeholder 3">
            <a:extLst>
              <a:ext uri="{FF2B5EF4-FFF2-40B4-BE49-F238E27FC236}">
                <a16:creationId xmlns:a16="http://schemas.microsoft.com/office/drawing/2014/main" id="{62AB6BF9-EEC3-369D-A1D3-3D0FBA1AE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AB1B2-CA91-012F-7187-9565DF1C58E5}"/>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392098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AB658-B79C-508C-4D8A-84A27CB47002}"/>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3" name="Footer Placeholder 2">
            <a:extLst>
              <a:ext uri="{FF2B5EF4-FFF2-40B4-BE49-F238E27FC236}">
                <a16:creationId xmlns:a16="http://schemas.microsoft.com/office/drawing/2014/main" id="{EDA00903-D491-A747-5518-132BB43822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236878-CD2F-9DC5-2A88-D66A0602C9D6}"/>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158424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A253-821E-6107-3D80-8736A2942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8E5CF-56F1-DA4E-00D8-003E7C90A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EBE04-9B09-0EE7-8D70-CA30182BE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9CF00-6C01-6A99-037F-F6CDDBFEF8F5}"/>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6" name="Footer Placeholder 5">
            <a:extLst>
              <a:ext uri="{FF2B5EF4-FFF2-40B4-BE49-F238E27FC236}">
                <a16:creationId xmlns:a16="http://schemas.microsoft.com/office/drawing/2014/main" id="{06C6A720-7567-F857-AE79-6628472FD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B515B-0EAD-6F67-1243-21FA41952C87}"/>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51878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5799-4935-2FA6-0913-06FBB0A8B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268DA4-F433-9204-3842-FFA735A84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C2E84A-E73A-D2C4-7CE3-3DC97444D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A92BA-7B3A-4135-7E78-23D29932B6F1}"/>
              </a:ext>
            </a:extLst>
          </p:cNvPr>
          <p:cNvSpPr>
            <a:spLocks noGrp="1"/>
          </p:cNvSpPr>
          <p:nvPr>
            <p:ph type="dt" sz="half" idx="10"/>
          </p:nvPr>
        </p:nvSpPr>
        <p:spPr/>
        <p:txBody>
          <a:bodyPr/>
          <a:lstStyle/>
          <a:p>
            <a:fld id="{7C959D99-1944-43AF-9FD8-F3D16E0DBDE5}" type="datetimeFigureOut">
              <a:rPr lang="en-US" smtClean="0"/>
              <a:t>12/16/2024</a:t>
            </a:fld>
            <a:endParaRPr lang="en-US"/>
          </a:p>
        </p:txBody>
      </p:sp>
      <p:sp>
        <p:nvSpPr>
          <p:cNvPr id="6" name="Footer Placeholder 5">
            <a:extLst>
              <a:ext uri="{FF2B5EF4-FFF2-40B4-BE49-F238E27FC236}">
                <a16:creationId xmlns:a16="http://schemas.microsoft.com/office/drawing/2014/main" id="{620FFC6F-5AB2-9933-AA64-28F73AD62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A458C-C714-5663-61EE-31FD0F26E357}"/>
              </a:ext>
            </a:extLst>
          </p:cNvPr>
          <p:cNvSpPr>
            <a:spLocks noGrp="1"/>
          </p:cNvSpPr>
          <p:nvPr>
            <p:ph type="sldNum" sz="quarter" idx="12"/>
          </p:nvPr>
        </p:nvSpPr>
        <p:spPr/>
        <p:txBody>
          <a:bodyPr/>
          <a:lstStyle/>
          <a:p>
            <a:fld id="{02E259EA-7543-430F-98A3-FDC2D006174E}" type="slidenum">
              <a:rPr lang="en-US" smtClean="0"/>
              <a:t>‹#›</a:t>
            </a:fld>
            <a:endParaRPr lang="en-US"/>
          </a:p>
        </p:txBody>
      </p:sp>
    </p:spTree>
    <p:extLst>
      <p:ext uri="{BB962C8B-B14F-4D97-AF65-F5344CB8AC3E}">
        <p14:creationId xmlns:p14="http://schemas.microsoft.com/office/powerpoint/2010/main" val="335375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4EEA9-2A33-26F1-E59E-C1CCE02DF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D4F03-B24B-1DE9-5091-A2CFEC3CB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48244-311B-1EDE-352E-39E08DE42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9D99-1944-43AF-9FD8-F3D16E0DBDE5}" type="datetimeFigureOut">
              <a:rPr lang="en-US" smtClean="0"/>
              <a:t>12/16/2024</a:t>
            </a:fld>
            <a:endParaRPr lang="en-US"/>
          </a:p>
        </p:txBody>
      </p:sp>
      <p:sp>
        <p:nvSpPr>
          <p:cNvPr id="5" name="Footer Placeholder 4">
            <a:extLst>
              <a:ext uri="{FF2B5EF4-FFF2-40B4-BE49-F238E27FC236}">
                <a16:creationId xmlns:a16="http://schemas.microsoft.com/office/drawing/2014/main" id="{C569C2BA-8152-3064-B574-CFAF8DB04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3E8804-2DEC-DD1F-5942-EEEB3A976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259EA-7543-430F-98A3-FDC2D006174E}" type="slidenum">
              <a:rPr lang="en-US" smtClean="0"/>
              <a:t>‹#›</a:t>
            </a:fld>
            <a:endParaRPr lang="en-US"/>
          </a:p>
        </p:txBody>
      </p:sp>
    </p:spTree>
    <p:extLst>
      <p:ext uri="{BB962C8B-B14F-4D97-AF65-F5344CB8AC3E}">
        <p14:creationId xmlns:p14="http://schemas.microsoft.com/office/powerpoint/2010/main" val="28528307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2D31-B35E-522F-084F-D2A61A090CA3}"/>
              </a:ext>
            </a:extLst>
          </p:cNvPr>
          <p:cNvSpPr>
            <a:spLocks noGrp="1"/>
          </p:cNvSpPr>
          <p:nvPr>
            <p:ph type="ctrTitle"/>
          </p:nvPr>
        </p:nvSpPr>
        <p:spPr>
          <a:xfrm>
            <a:off x="840657" y="1122363"/>
            <a:ext cx="10338619" cy="2387600"/>
          </a:xfrm>
        </p:spPr>
        <p:txBody>
          <a:bodyPr/>
          <a:lstStyle/>
          <a:p>
            <a:r>
              <a:rPr lang="en-US" dirty="0">
                <a:latin typeface="Arial Rounded MT Bold" panose="020F0704030504030204" pitchFamily="34" charset="0"/>
              </a:rPr>
              <a:t>Project – Retail                   Analytics</a:t>
            </a:r>
          </a:p>
        </p:txBody>
      </p:sp>
      <p:sp>
        <p:nvSpPr>
          <p:cNvPr id="3" name="Subtitle 2">
            <a:extLst>
              <a:ext uri="{FF2B5EF4-FFF2-40B4-BE49-F238E27FC236}">
                <a16:creationId xmlns:a16="http://schemas.microsoft.com/office/drawing/2014/main" id="{325DF948-7911-8B68-E149-F791EAE5FE2F}"/>
              </a:ext>
            </a:extLst>
          </p:cNvPr>
          <p:cNvSpPr>
            <a:spLocks noGrp="1"/>
          </p:cNvSpPr>
          <p:nvPr>
            <p:ph type="subTitle" idx="1"/>
          </p:nvPr>
        </p:nvSpPr>
        <p:spPr/>
        <p:txBody>
          <a:bodyPr/>
          <a:lstStyle/>
          <a:p>
            <a:r>
              <a:rPr lang="en-US" dirty="0"/>
              <a:t>MySQL</a:t>
            </a:r>
          </a:p>
        </p:txBody>
      </p:sp>
    </p:spTree>
    <p:extLst>
      <p:ext uri="{BB962C8B-B14F-4D97-AF65-F5344CB8AC3E}">
        <p14:creationId xmlns:p14="http://schemas.microsoft.com/office/powerpoint/2010/main" val="111326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2BDC-AF70-A4F5-AC28-44F543E97979}"/>
              </a:ext>
            </a:extLst>
          </p:cNvPr>
          <p:cNvSpPr>
            <a:spLocks noGrp="1"/>
          </p:cNvSpPr>
          <p:nvPr>
            <p:ph type="title"/>
          </p:nvPr>
        </p:nvSpPr>
        <p:spPr/>
        <p:txBody>
          <a:bodyPr/>
          <a:lstStyle/>
          <a:p>
            <a:r>
              <a:rPr lang="en-US" dirty="0"/>
              <a:t>Output - 5</a:t>
            </a:r>
          </a:p>
        </p:txBody>
      </p:sp>
      <p:pic>
        <p:nvPicPr>
          <p:cNvPr id="5" name="Content Placeholder 4">
            <a:extLst>
              <a:ext uri="{FF2B5EF4-FFF2-40B4-BE49-F238E27FC236}">
                <a16:creationId xmlns:a16="http://schemas.microsoft.com/office/drawing/2014/main" id="{8A00D5DD-72EE-C5DE-B7CB-4E50DD6E2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911" y="1825625"/>
            <a:ext cx="8446177" cy="4351338"/>
          </a:xfrm>
        </p:spPr>
      </p:pic>
    </p:spTree>
    <p:extLst>
      <p:ext uri="{BB962C8B-B14F-4D97-AF65-F5344CB8AC3E}">
        <p14:creationId xmlns:p14="http://schemas.microsoft.com/office/powerpoint/2010/main" val="160309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0A39-FC68-CCA5-BCB3-190C09258C82}"/>
              </a:ext>
            </a:extLst>
          </p:cNvPr>
          <p:cNvSpPr>
            <a:spLocks noGrp="1"/>
          </p:cNvSpPr>
          <p:nvPr>
            <p:ph type="title"/>
          </p:nvPr>
        </p:nvSpPr>
        <p:spPr/>
        <p:txBody>
          <a:bodyPr/>
          <a:lstStyle/>
          <a:p>
            <a:r>
              <a:rPr lang="en-US" dirty="0"/>
              <a:t>Output - 6</a:t>
            </a:r>
          </a:p>
        </p:txBody>
      </p:sp>
      <p:pic>
        <p:nvPicPr>
          <p:cNvPr id="5" name="Content Placeholder 4">
            <a:extLst>
              <a:ext uri="{FF2B5EF4-FFF2-40B4-BE49-F238E27FC236}">
                <a16:creationId xmlns:a16="http://schemas.microsoft.com/office/drawing/2014/main" id="{D81F7113-FF2A-4F1D-A2E9-DC7D44755B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683" y="1825625"/>
            <a:ext cx="8326634" cy="4351338"/>
          </a:xfrm>
        </p:spPr>
      </p:pic>
    </p:spTree>
    <p:extLst>
      <p:ext uri="{BB962C8B-B14F-4D97-AF65-F5344CB8AC3E}">
        <p14:creationId xmlns:p14="http://schemas.microsoft.com/office/powerpoint/2010/main" val="349932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3944-8C13-7160-3F76-78AD48BFAC42}"/>
              </a:ext>
            </a:extLst>
          </p:cNvPr>
          <p:cNvSpPr>
            <a:spLocks noGrp="1"/>
          </p:cNvSpPr>
          <p:nvPr>
            <p:ph type="title"/>
          </p:nvPr>
        </p:nvSpPr>
        <p:spPr/>
        <p:txBody>
          <a:bodyPr/>
          <a:lstStyle/>
          <a:p>
            <a:r>
              <a:rPr lang="en-US" dirty="0"/>
              <a:t>Output - 7</a:t>
            </a:r>
          </a:p>
        </p:txBody>
      </p:sp>
      <p:pic>
        <p:nvPicPr>
          <p:cNvPr id="5" name="Content Placeholder 4">
            <a:extLst>
              <a:ext uri="{FF2B5EF4-FFF2-40B4-BE49-F238E27FC236}">
                <a16:creationId xmlns:a16="http://schemas.microsoft.com/office/drawing/2014/main" id="{05F557F4-E5C4-8E06-47AD-D32D42549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479" y="1825625"/>
            <a:ext cx="8361042" cy="4351338"/>
          </a:xfrm>
        </p:spPr>
      </p:pic>
    </p:spTree>
    <p:extLst>
      <p:ext uri="{BB962C8B-B14F-4D97-AF65-F5344CB8AC3E}">
        <p14:creationId xmlns:p14="http://schemas.microsoft.com/office/powerpoint/2010/main" val="358499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E2CA-F215-4ED0-B38F-1E587B5E7023}"/>
              </a:ext>
            </a:extLst>
          </p:cNvPr>
          <p:cNvSpPr>
            <a:spLocks noGrp="1"/>
          </p:cNvSpPr>
          <p:nvPr>
            <p:ph type="title"/>
          </p:nvPr>
        </p:nvSpPr>
        <p:spPr/>
        <p:txBody>
          <a:bodyPr/>
          <a:lstStyle/>
          <a:p>
            <a:r>
              <a:rPr lang="en-US" dirty="0"/>
              <a:t>Output - 8</a:t>
            </a:r>
          </a:p>
        </p:txBody>
      </p:sp>
      <p:pic>
        <p:nvPicPr>
          <p:cNvPr id="5" name="Content Placeholder 4">
            <a:extLst>
              <a:ext uri="{FF2B5EF4-FFF2-40B4-BE49-F238E27FC236}">
                <a16:creationId xmlns:a16="http://schemas.microsoft.com/office/drawing/2014/main" id="{7F069DEA-42EE-F738-F2EB-D24293CBF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788" y="1825625"/>
            <a:ext cx="8276423" cy="4351338"/>
          </a:xfrm>
        </p:spPr>
      </p:pic>
    </p:spTree>
    <p:extLst>
      <p:ext uri="{BB962C8B-B14F-4D97-AF65-F5344CB8AC3E}">
        <p14:creationId xmlns:p14="http://schemas.microsoft.com/office/powerpoint/2010/main" val="286458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5FF8-C708-AF31-1FC5-60AE25E4E732}"/>
              </a:ext>
            </a:extLst>
          </p:cNvPr>
          <p:cNvSpPr>
            <a:spLocks noGrp="1"/>
          </p:cNvSpPr>
          <p:nvPr>
            <p:ph type="title"/>
          </p:nvPr>
        </p:nvSpPr>
        <p:spPr/>
        <p:txBody>
          <a:bodyPr/>
          <a:lstStyle/>
          <a:p>
            <a:r>
              <a:rPr lang="en-US" dirty="0"/>
              <a:t>Output - 9</a:t>
            </a:r>
          </a:p>
        </p:txBody>
      </p:sp>
      <p:pic>
        <p:nvPicPr>
          <p:cNvPr id="5" name="Content Placeholder 4">
            <a:extLst>
              <a:ext uri="{FF2B5EF4-FFF2-40B4-BE49-F238E27FC236}">
                <a16:creationId xmlns:a16="http://schemas.microsoft.com/office/drawing/2014/main" id="{D5878264-6801-6888-A9AC-E040A5F86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312" y="1825625"/>
            <a:ext cx="8449376" cy="4351338"/>
          </a:xfrm>
        </p:spPr>
      </p:pic>
    </p:spTree>
    <p:extLst>
      <p:ext uri="{BB962C8B-B14F-4D97-AF65-F5344CB8AC3E}">
        <p14:creationId xmlns:p14="http://schemas.microsoft.com/office/powerpoint/2010/main" val="279940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B93-FA00-03BD-9D18-7DDF5DF1D580}"/>
              </a:ext>
            </a:extLst>
          </p:cNvPr>
          <p:cNvSpPr>
            <a:spLocks noGrp="1"/>
          </p:cNvSpPr>
          <p:nvPr>
            <p:ph type="title"/>
          </p:nvPr>
        </p:nvSpPr>
        <p:spPr/>
        <p:txBody>
          <a:bodyPr/>
          <a:lstStyle/>
          <a:p>
            <a:r>
              <a:rPr lang="en-US" dirty="0"/>
              <a:t>Output - 10</a:t>
            </a:r>
          </a:p>
        </p:txBody>
      </p:sp>
      <p:pic>
        <p:nvPicPr>
          <p:cNvPr id="5" name="Content Placeholder 4">
            <a:extLst>
              <a:ext uri="{FF2B5EF4-FFF2-40B4-BE49-F238E27FC236}">
                <a16:creationId xmlns:a16="http://schemas.microsoft.com/office/drawing/2014/main" id="{F927CF46-C91D-834C-3419-D02985415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170" y="1825625"/>
            <a:ext cx="8473659" cy="4351338"/>
          </a:xfrm>
        </p:spPr>
      </p:pic>
    </p:spTree>
    <p:extLst>
      <p:ext uri="{BB962C8B-B14F-4D97-AF65-F5344CB8AC3E}">
        <p14:creationId xmlns:p14="http://schemas.microsoft.com/office/powerpoint/2010/main" val="328245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BF17-60B0-1BB3-C31B-89956A0EC5C5}"/>
              </a:ext>
            </a:extLst>
          </p:cNvPr>
          <p:cNvSpPr>
            <a:spLocks noGrp="1"/>
          </p:cNvSpPr>
          <p:nvPr>
            <p:ph type="title"/>
          </p:nvPr>
        </p:nvSpPr>
        <p:spPr/>
        <p:txBody>
          <a:bodyPr/>
          <a:lstStyle/>
          <a:p>
            <a:r>
              <a:rPr lang="en-US" dirty="0"/>
              <a:t>Output - 11</a:t>
            </a:r>
          </a:p>
        </p:txBody>
      </p:sp>
      <p:pic>
        <p:nvPicPr>
          <p:cNvPr id="5" name="Content Placeholder 4">
            <a:extLst>
              <a:ext uri="{FF2B5EF4-FFF2-40B4-BE49-F238E27FC236}">
                <a16:creationId xmlns:a16="http://schemas.microsoft.com/office/drawing/2014/main" id="{D52CCC86-BA24-7251-5262-F8F2D0DBAA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143" y="1825625"/>
            <a:ext cx="8189713" cy="4351338"/>
          </a:xfrm>
        </p:spPr>
      </p:pic>
    </p:spTree>
    <p:extLst>
      <p:ext uri="{BB962C8B-B14F-4D97-AF65-F5344CB8AC3E}">
        <p14:creationId xmlns:p14="http://schemas.microsoft.com/office/powerpoint/2010/main" val="224938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346A-04A6-3385-E367-AA336804AF82}"/>
              </a:ext>
            </a:extLst>
          </p:cNvPr>
          <p:cNvSpPr>
            <a:spLocks noGrp="1"/>
          </p:cNvSpPr>
          <p:nvPr>
            <p:ph type="title"/>
          </p:nvPr>
        </p:nvSpPr>
        <p:spPr/>
        <p:txBody>
          <a:bodyPr/>
          <a:lstStyle/>
          <a:p>
            <a:r>
              <a:rPr lang="en-US" dirty="0"/>
              <a:t>Output - 12</a:t>
            </a:r>
          </a:p>
        </p:txBody>
      </p:sp>
      <p:pic>
        <p:nvPicPr>
          <p:cNvPr id="5" name="Content Placeholder 4">
            <a:extLst>
              <a:ext uri="{FF2B5EF4-FFF2-40B4-BE49-F238E27FC236}">
                <a16:creationId xmlns:a16="http://schemas.microsoft.com/office/drawing/2014/main" id="{5B709C21-1CC4-0A45-6394-CA3DD70EC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225" y="1825625"/>
            <a:ext cx="8275550" cy="4351338"/>
          </a:xfrm>
        </p:spPr>
      </p:pic>
    </p:spTree>
    <p:extLst>
      <p:ext uri="{BB962C8B-B14F-4D97-AF65-F5344CB8AC3E}">
        <p14:creationId xmlns:p14="http://schemas.microsoft.com/office/powerpoint/2010/main" val="76778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7B79-8DD3-F84D-7A2F-0AA50314E99C}"/>
              </a:ext>
            </a:extLst>
          </p:cNvPr>
          <p:cNvSpPr>
            <a:spLocks noGrp="1"/>
          </p:cNvSpPr>
          <p:nvPr>
            <p:ph type="title"/>
          </p:nvPr>
        </p:nvSpPr>
        <p:spPr/>
        <p:txBody>
          <a:bodyPr/>
          <a:lstStyle/>
          <a:p>
            <a:r>
              <a:rPr lang="en-US" dirty="0"/>
              <a:t>Output - 13</a:t>
            </a:r>
          </a:p>
        </p:txBody>
      </p:sp>
      <p:pic>
        <p:nvPicPr>
          <p:cNvPr id="5" name="Content Placeholder 4">
            <a:extLst>
              <a:ext uri="{FF2B5EF4-FFF2-40B4-BE49-F238E27FC236}">
                <a16:creationId xmlns:a16="http://schemas.microsoft.com/office/drawing/2014/main" id="{1F62ACCE-4550-B1CB-ED09-DA4E3620E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105" y="1825625"/>
            <a:ext cx="8191789" cy="4351338"/>
          </a:xfrm>
        </p:spPr>
      </p:pic>
    </p:spTree>
    <p:extLst>
      <p:ext uri="{BB962C8B-B14F-4D97-AF65-F5344CB8AC3E}">
        <p14:creationId xmlns:p14="http://schemas.microsoft.com/office/powerpoint/2010/main" val="180221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8362-36BF-ED3C-8167-A83267D1D8E9}"/>
              </a:ext>
            </a:extLst>
          </p:cNvPr>
          <p:cNvSpPr>
            <a:spLocks noGrp="1"/>
          </p:cNvSpPr>
          <p:nvPr>
            <p:ph type="title"/>
          </p:nvPr>
        </p:nvSpPr>
        <p:spPr/>
        <p:txBody>
          <a:bodyPr/>
          <a:lstStyle/>
          <a:p>
            <a:r>
              <a:rPr lang="en-US" dirty="0"/>
              <a:t>Output - 14</a:t>
            </a:r>
          </a:p>
        </p:txBody>
      </p:sp>
      <p:pic>
        <p:nvPicPr>
          <p:cNvPr id="5" name="Content Placeholder 4">
            <a:extLst>
              <a:ext uri="{FF2B5EF4-FFF2-40B4-BE49-F238E27FC236}">
                <a16:creationId xmlns:a16="http://schemas.microsoft.com/office/drawing/2014/main" id="{70ED38A5-2776-C0E3-A4E6-C358F1FF9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042" y="1825625"/>
            <a:ext cx="8027915" cy="4351338"/>
          </a:xfrm>
        </p:spPr>
      </p:pic>
    </p:spTree>
    <p:extLst>
      <p:ext uri="{BB962C8B-B14F-4D97-AF65-F5344CB8AC3E}">
        <p14:creationId xmlns:p14="http://schemas.microsoft.com/office/powerpoint/2010/main" val="409365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0FD9-826E-860D-3405-96F45086442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AC0629A-7FBA-D2BA-6745-0F726E5B0224}"/>
              </a:ext>
            </a:extLst>
          </p:cNvPr>
          <p:cNvSpPr>
            <a:spLocks noGrp="1"/>
          </p:cNvSpPr>
          <p:nvPr>
            <p:ph idx="1"/>
          </p:nvPr>
        </p:nvSpPr>
        <p:spPr/>
        <p:txBody>
          <a:bodyPr>
            <a:normAutofit fontScale="85000" lnSpcReduction="20000"/>
          </a:bodyPr>
          <a:lstStyle/>
          <a:p>
            <a:r>
              <a:rPr lang="en-US" dirty="0"/>
              <a:t>1) Write a query to identify the number of duplicates in "</a:t>
            </a:r>
            <a:r>
              <a:rPr lang="en-US" dirty="0" err="1"/>
              <a:t>sales_transaction</a:t>
            </a:r>
            <a:r>
              <a:rPr lang="en-US" dirty="0"/>
              <a:t>" table. Also, create a separate table containing the unique values and remove the </a:t>
            </a:r>
            <a:r>
              <a:rPr lang="en-US" dirty="0" err="1"/>
              <a:t>the</a:t>
            </a:r>
            <a:r>
              <a:rPr lang="en-US" dirty="0"/>
              <a:t> original table from the databases and replace the name of the new table with the original name.</a:t>
            </a:r>
          </a:p>
          <a:p>
            <a:endParaRPr lang="en-US" dirty="0"/>
          </a:p>
          <a:p>
            <a:r>
              <a:rPr lang="en-US" dirty="0"/>
              <a:t>2) Write a query to identify the discrepancies in the price of the same product in "</a:t>
            </a:r>
            <a:r>
              <a:rPr lang="en-US" dirty="0" err="1"/>
              <a:t>sales_transaction</a:t>
            </a:r>
            <a:r>
              <a:rPr lang="en-US" dirty="0"/>
              <a:t>" and "</a:t>
            </a:r>
            <a:r>
              <a:rPr lang="en-US" dirty="0" err="1"/>
              <a:t>product_inventory</a:t>
            </a:r>
            <a:r>
              <a:rPr lang="en-US" dirty="0"/>
              <a:t>" tables. Also, update those discrepancies to match the price in both the tables.</a:t>
            </a:r>
          </a:p>
          <a:p>
            <a:endParaRPr lang="en-US" dirty="0"/>
          </a:p>
          <a:p>
            <a:r>
              <a:rPr lang="en-US" dirty="0"/>
              <a:t>3) Write a SQL query to identify the null values in the dataset and replace those by “Unknown”.</a:t>
            </a:r>
          </a:p>
          <a:p>
            <a:endParaRPr lang="en-US" dirty="0"/>
          </a:p>
          <a:p>
            <a:r>
              <a:rPr lang="en-US" dirty="0"/>
              <a:t>4) Write a SQL query to clean the DATE column in the dataset.</a:t>
            </a:r>
          </a:p>
        </p:txBody>
      </p:sp>
    </p:spTree>
    <p:extLst>
      <p:ext uri="{BB962C8B-B14F-4D97-AF65-F5344CB8AC3E}">
        <p14:creationId xmlns:p14="http://schemas.microsoft.com/office/powerpoint/2010/main" val="41504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3102-DC1D-B318-B544-0620D574F9D5}"/>
              </a:ext>
            </a:extLst>
          </p:cNvPr>
          <p:cNvSpPr>
            <a:spLocks noGrp="1"/>
          </p:cNvSpPr>
          <p:nvPr>
            <p:ph type="title"/>
          </p:nvPr>
        </p:nvSpPr>
        <p:spPr/>
        <p:txBody>
          <a:bodyPr/>
          <a:lstStyle/>
          <a:p>
            <a:r>
              <a:rPr lang="en-US" dirty="0"/>
              <a:t>Output - 15</a:t>
            </a:r>
          </a:p>
        </p:txBody>
      </p:sp>
      <p:pic>
        <p:nvPicPr>
          <p:cNvPr id="5" name="Content Placeholder 4">
            <a:extLst>
              <a:ext uri="{FF2B5EF4-FFF2-40B4-BE49-F238E27FC236}">
                <a16:creationId xmlns:a16="http://schemas.microsoft.com/office/drawing/2014/main" id="{2842C198-0CC1-7CA4-A444-E88FC440B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3607" y="1825625"/>
            <a:ext cx="8084785" cy="4351338"/>
          </a:xfrm>
        </p:spPr>
      </p:pic>
    </p:spTree>
    <p:extLst>
      <p:ext uri="{BB962C8B-B14F-4D97-AF65-F5344CB8AC3E}">
        <p14:creationId xmlns:p14="http://schemas.microsoft.com/office/powerpoint/2010/main" val="361730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D1FBD-60DB-AC42-86B9-6958AB76A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45" y="427703"/>
            <a:ext cx="6812771" cy="5677309"/>
          </a:xfrm>
          <a:prstGeom prst="rect">
            <a:avLst/>
          </a:prstGeom>
        </p:spPr>
      </p:pic>
    </p:spTree>
    <p:extLst>
      <p:ext uri="{BB962C8B-B14F-4D97-AF65-F5344CB8AC3E}">
        <p14:creationId xmlns:p14="http://schemas.microsoft.com/office/powerpoint/2010/main" val="80331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30E5-A7CC-5404-6E0B-405584CF7CF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36B2E88-C478-71A5-02AB-E2B0C9725D40}"/>
              </a:ext>
            </a:extLst>
          </p:cNvPr>
          <p:cNvSpPr>
            <a:spLocks noGrp="1"/>
          </p:cNvSpPr>
          <p:nvPr>
            <p:ph idx="1"/>
          </p:nvPr>
        </p:nvSpPr>
        <p:spPr/>
        <p:txBody>
          <a:bodyPr>
            <a:normAutofit fontScale="77500" lnSpcReduction="20000"/>
          </a:bodyPr>
          <a:lstStyle/>
          <a:p>
            <a:r>
              <a:rPr lang="en-US" dirty="0"/>
              <a:t>5) Write a SQL query to summarize the total sales and quantities sold per product by the company.</a:t>
            </a:r>
          </a:p>
          <a:p>
            <a:endParaRPr lang="en-US" dirty="0"/>
          </a:p>
          <a:p>
            <a:r>
              <a:rPr lang="en-US" dirty="0"/>
              <a:t>6) Write a SQL query to count the number of transactions per customer to understand purchase frequency.</a:t>
            </a:r>
          </a:p>
          <a:p>
            <a:endParaRPr lang="en-US" dirty="0"/>
          </a:p>
          <a:p>
            <a:r>
              <a:rPr lang="en-US" dirty="0"/>
              <a:t>7) Write a SQL query to evaluate the performance of the product categories based on the total sales which help us understand the product categories which needs to be promoted in the marketing campaigns.</a:t>
            </a:r>
          </a:p>
          <a:p>
            <a:endParaRPr lang="en-US" dirty="0"/>
          </a:p>
          <a:p>
            <a:r>
              <a:rPr lang="en-US" dirty="0"/>
              <a:t>8) Write a SQL query to find the top 10 products with the highest total sales revenue from the sales transactions. This will help the company to identify the High sales products which needs to be focused to increase the revenue of the company.</a:t>
            </a:r>
          </a:p>
        </p:txBody>
      </p:sp>
    </p:spTree>
    <p:extLst>
      <p:ext uri="{BB962C8B-B14F-4D97-AF65-F5344CB8AC3E}">
        <p14:creationId xmlns:p14="http://schemas.microsoft.com/office/powerpoint/2010/main" val="33484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347C-0E88-F648-76AA-6CB2C81C0A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60CC285-82B8-C80D-9FA1-5B397AFF04F2}"/>
              </a:ext>
            </a:extLst>
          </p:cNvPr>
          <p:cNvSpPr>
            <a:spLocks noGrp="1"/>
          </p:cNvSpPr>
          <p:nvPr>
            <p:ph idx="1"/>
          </p:nvPr>
        </p:nvSpPr>
        <p:spPr/>
        <p:txBody>
          <a:bodyPr>
            <a:normAutofit fontScale="77500" lnSpcReduction="20000"/>
          </a:bodyPr>
          <a:lstStyle/>
          <a:p>
            <a:r>
              <a:rPr lang="en-US" dirty="0"/>
              <a:t>9) Write a SQL query to find the ten products with the least amount of units sold from the sales transactions, provided that at least one unit was sold for those products.</a:t>
            </a:r>
          </a:p>
          <a:p>
            <a:endParaRPr lang="en-US" dirty="0"/>
          </a:p>
          <a:p>
            <a:r>
              <a:rPr lang="en-US" dirty="0"/>
              <a:t>10) Write a SQL query to identify the sales trend to understand the revenue pattern of the company.</a:t>
            </a:r>
          </a:p>
          <a:p>
            <a:endParaRPr lang="en-US" dirty="0"/>
          </a:p>
          <a:p>
            <a:r>
              <a:rPr lang="en-US" dirty="0"/>
              <a:t>11) Write a SQL query to understand the month on month growth rate of sales of the company which will help understand the growth trend of the company.</a:t>
            </a:r>
          </a:p>
          <a:p>
            <a:endParaRPr lang="en-US" dirty="0"/>
          </a:p>
          <a:p>
            <a:r>
              <a:rPr lang="en-US" dirty="0"/>
              <a:t>12) Write a SQL query that describes the number of transaction along with the total amount spent by each customer which are on the higher side and will help us understand the customers who are the high frequency purchase customers in the company.</a:t>
            </a:r>
          </a:p>
        </p:txBody>
      </p:sp>
    </p:spTree>
    <p:extLst>
      <p:ext uri="{BB962C8B-B14F-4D97-AF65-F5344CB8AC3E}">
        <p14:creationId xmlns:p14="http://schemas.microsoft.com/office/powerpoint/2010/main" val="95489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3BCF-F4CD-4CA2-FAC7-77B9DF21845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7FCEA6F-02C4-D32C-43EB-41BC754F8B5F}"/>
              </a:ext>
            </a:extLst>
          </p:cNvPr>
          <p:cNvSpPr>
            <a:spLocks noGrp="1"/>
          </p:cNvSpPr>
          <p:nvPr>
            <p:ph idx="1"/>
          </p:nvPr>
        </p:nvSpPr>
        <p:spPr/>
        <p:txBody>
          <a:bodyPr>
            <a:normAutofit fontScale="92500" lnSpcReduction="20000"/>
          </a:bodyPr>
          <a:lstStyle/>
          <a:p>
            <a:r>
              <a:rPr lang="en-US" dirty="0"/>
              <a:t>13) Write a SQL query that describes the number of transaction along with the total amount spent by each customer, which will help us understand the customers who are occasional customers or have low purchase frequency in the company.</a:t>
            </a:r>
          </a:p>
          <a:p>
            <a:endParaRPr lang="en-US" dirty="0"/>
          </a:p>
          <a:p>
            <a:r>
              <a:rPr lang="en-US" dirty="0"/>
              <a:t>14) Write a SQL query that describes the total number of purchases made by each customer against each </a:t>
            </a:r>
            <a:r>
              <a:rPr lang="en-US" dirty="0" err="1"/>
              <a:t>productID</a:t>
            </a:r>
            <a:r>
              <a:rPr lang="en-US" dirty="0"/>
              <a:t> to understand the repeat customers in the company.</a:t>
            </a:r>
          </a:p>
          <a:p>
            <a:endParaRPr lang="en-US" dirty="0"/>
          </a:p>
          <a:p>
            <a:r>
              <a:rPr lang="en-US" dirty="0"/>
              <a:t>15) Write a SQL query that describes the duration between the first and the last purchase of the customer in that particular company to understand the loyalty of the customer.</a:t>
            </a:r>
          </a:p>
          <a:p>
            <a:endParaRPr lang="en-US" dirty="0"/>
          </a:p>
        </p:txBody>
      </p:sp>
    </p:spTree>
    <p:extLst>
      <p:ext uri="{BB962C8B-B14F-4D97-AF65-F5344CB8AC3E}">
        <p14:creationId xmlns:p14="http://schemas.microsoft.com/office/powerpoint/2010/main" val="154671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3D31-09D9-E769-0EE4-7CDFF1F9E53B}"/>
              </a:ext>
            </a:extLst>
          </p:cNvPr>
          <p:cNvSpPr>
            <a:spLocks noGrp="1"/>
          </p:cNvSpPr>
          <p:nvPr>
            <p:ph type="title"/>
          </p:nvPr>
        </p:nvSpPr>
        <p:spPr/>
        <p:txBody>
          <a:bodyPr/>
          <a:lstStyle/>
          <a:p>
            <a:r>
              <a:rPr lang="en-US" dirty="0"/>
              <a:t>Output - 1</a:t>
            </a:r>
          </a:p>
        </p:txBody>
      </p:sp>
      <p:pic>
        <p:nvPicPr>
          <p:cNvPr id="5" name="Content Placeholder 4">
            <a:extLst>
              <a:ext uri="{FF2B5EF4-FFF2-40B4-BE49-F238E27FC236}">
                <a16:creationId xmlns:a16="http://schemas.microsoft.com/office/drawing/2014/main" id="{399E7F71-398B-7521-AE7D-EC900ABA2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014" y="1825625"/>
            <a:ext cx="8021972" cy="4351338"/>
          </a:xfrm>
        </p:spPr>
      </p:pic>
    </p:spTree>
    <p:extLst>
      <p:ext uri="{BB962C8B-B14F-4D97-AF65-F5344CB8AC3E}">
        <p14:creationId xmlns:p14="http://schemas.microsoft.com/office/powerpoint/2010/main" val="172854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AF3A-6802-0658-4CF8-E7E059315F82}"/>
              </a:ext>
            </a:extLst>
          </p:cNvPr>
          <p:cNvSpPr>
            <a:spLocks noGrp="1"/>
          </p:cNvSpPr>
          <p:nvPr>
            <p:ph type="title"/>
          </p:nvPr>
        </p:nvSpPr>
        <p:spPr/>
        <p:txBody>
          <a:bodyPr/>
          <a:lstStyle/>
          <a:p>
            <a:r>
              <a:rPr lang="en-US" dirty="0"/>
              <a:t>Output - 2</a:t>
            </a:r>
          </a:p>
        </p:txBody>
      </p:sp>
      <p:pic>
        <p:nvPicPr>
          <p:cNvPr id="5" name="Content Placeholder 4">
            <a:extLst>
              <a:ext uri="{FF2B5EF4-FFF2-40B4-BE49-F238E27FC236}">
                <a16:creationId xmlns:a16="http://schemas.microsoft.com/office/drawing/2014/main" id="{3BD9E665-EF78-AFCF-79A0-A60517678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066" y="1825625"/>
            <a:ext cx="8023867" cy="4351338"/>
          </a:xfrm>
        </p:spPr>
      </p:pic>
    </p:spTree>
    <p:extLst>
      <p:ext uri="{BB962C8B-B14F-4D97-AF65-F5344CB8AC3E}">
        <p14:creationId xmlns:p14="http://schemas.microsoft.com/office/powerpoint/2010/main" val="14303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B9D-B04B-1722-F35A-9661CC7150A4}"/>
              </a:ext>
            </a:extLst>
          </p:cNvPr>
          <p:cNvSpPr>
            <a:spLocks noGrp="1"/>
          </p:cNvSpPr>
          <p:nvPr>
            <p:ph type="title"/>
          </p:nvPr>
        </p:nvSpPr>
        <p:spPr/>
        <p:txBody>
          <a:bodyPr/>
          <a:lstStyle/>
          <a:p>
            <a:r>
              <a:rPr lang="en-US" dirty="0"/>
              <a:t>Output - 3</a:t>
            </a:r>
          </a:p>
        </p:txBody>
      </p:sp>
      <p:pic>
        <p:nvPicPr>
          <p:cNvPr id="5" name="Content Placeholder 4">
            <a:extLst>
              <a:ext uri="{FF2B5EF4-FFF2-40B4-BE49-F238E27FC236}">
                <a16:creationId xmlns:a16="http://schemas.microsoft.com/office/drawing/2014/main" id="{3426BF9E-A403-0FF1-0BBC-7016FD40E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146" y="1825625"/>
            <a:ext cx="8109708" cy="4351338"/>
          </a:xfrm>
        </p:spPr>
      </p:pic>
    </p:spTree>
    <p:extLst>
      <p:ext uri="{BB962C8B-B14F-4D97-AF65-F5344CB8AC3E}">
        <p14:creationId xmlns:p14="http://schemas.microsoft.com/office/powerpoint/2010/main" val="63628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0018-7DA3-2CA3-FC22-3BFA79C49D32}"/>
              </a:ext>
            </a:extLst>
          </p:cNvPr>
          <p:cNvSpPr>
            <a:spLocks noGrp="1"/>
          </p:cNvSpPr>
          <p:nvPr>
            <p:ph type="title"/>
          </p:nvPr>
        </p:nvSpPr>
        <p:spPr/>
        <p:txBody>
          <a:bodyPr/>
          <a:lstStyle/>
          <a:p>
            <a:r>
              <a:rPr lang="en-US" dirty="0"/>
              <a:t>Output - 4</a:t>
            </a:r>
          </a:p>
        </p:txBody>
      </p:sp>
      <p:pic>
        <p:nvPicPr>
          <p:cNvPr id="5" name="Content Placeholder 4">
            <a:extLst>
              <a:ext uri="{FF2B5EF4-FFF2-40B4-BE49-F238E27FC236}">
                <a16:creationId xmlns:a16="http://schemas.microsoft.com/office/drawing/2014/main" id="{7689FC51-6182-F37D-3A05-3D62EE2A5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426" y="1825625"/>
            <a:ext cx="8127148" cy="4351338"/>
          </a:xfrm>
        </p:spPr>
      </p:pic>
    </p:spTree>
    <p:extLst>
      <p:ext uri="{BB962C8B-B14F-4D97-AF65-F5344CB8AC3E}">
        <p14:creationId xmlns:p14="http://schemas.microsoft.com/office/powerpoint/2010/main" val="125588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544</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Rounded MT Bold</vt:lpstr>
      <vt:lpstr>Calibri</vt:lpstr>
      <vt:lpstr>Calibri Light</vt:lpstr>
      <vt:lpstr>Office Theme</vt:lpstr>
      <vt:lpstr>Project – Retail                   Analytics</vt:lpstr>
      <vt:lpstr>Problem Statement</vt:lpstr>
      <vt:lpstr>Problem Statement</vt:lpstr>
      <vt:lpstr>Problem Statement</vt:lpstr>
      <vt:lpstr>Problem Statement</vt:lpstr>
      <vt:lpstr>Output - 1</vt:lpstr>
      <vt:lpstr>Output - 2</vt:lpstr>
      <vt:lpstr>Output - 3</vt:lpstr>
      <vt:lpstr>Output - 4</vt:lpstr>
      <vt:lpstr>Output - 5</vt:lpstr>
      <vt:lpstr>Output - 6</vt:lpstr>
      <vt:lpstr>Output - 7</vt:lpstr>
      <vt:lpstr>Output - 8</vt:lpstr>
      <vt:lpstr>Output - 9</vt:lpstr>
      <vt:lpstr>Output - 10</vt:lpstr>
      <vt:lpstr>Output - 11</vt:lpstr>
      <vt:lpstr>Output - 12</vt:lpstr>
      <vt:lpstr>Output - 13</vt:lpstr>
      <vt:lpstr>Output - 14</vt:lpstr>
      <vt:lpstr>Output - 15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U S I O N</dc:creator>
  <cp:lastModifiedBy>F U S I O N</cp:lastModifiedBy>
  <cp:revision>1</cp:revision>
  <dcterms:created xsi:type="dcterms:W3CDTF">2024-12-16T17:58:44Z</dcterms:created>
  <dcterms:modified xsi:type="dcterms:W3CDTF">2024-12-16T18:19:36Z</dcterms:modified>
</cp:coreProperties>
</file>