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59492563429572"/>
          <c:y val="2.2272991423517317E-2"/>
          <c:w val="0.86712405949256344"/>
          <c:h val="0.71850489491733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'MONTHLY=TRANSACTIONS'!$B$1</c:f>
              <c:strCache>
                <c:ptCount val="1"/>
                <c:pt idx="0">
                  <c:v>total_amount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'MONTHLY=TRANSACTIONS'!$A$2:$A$13</c:f>
              <c:strCache>
                <c:ptCount val="12"/>
                <c:pt idx="0">
                  <c:v>2023-01</c:v>
                </c:pt>
                <c:pt idx="1">
                  <c:v>2023-02</c:v>
                </c:pt>
                <c:pt idx="2">
                  <c:v>2023-03</c:v>
                </c:pt>
                <c:pt idx="3">
                  <c:v>2023-04</c:v>
                </c:pt>
                <c:pt idx="4">
                  <c:v>2023-05</c:v>
                </c:pt>
                <c:pt idx="5">
                  <c:v>2023-06</c:v>
                </c:pt>
                <c:pt idx="6">
                  <c:v>2023-07</c:v>
                </c:pt>
                <c:pt idx="7">
                  <c:v>2023-08</c:v>
                </c:pt>
                <c:pt idx="8">
                  <c:v>2023-09</c:v>
                </c:pt>
                <c:pt idx="9">
                  <c:v>2023-10</c:v>
                </c:pt>
                <c:pt idx="10">
                  <c:v>2023-11</c:v>
                </c:pt>
                <c:pt idx="11">
                  <c:v>2023-12</c:v>
                </c:pt>
              </c:strCache>
            </c:strRef>
          </c:cat>
          <c:val>
            <c:numRef>
              <c:f>'MONTHLY=TRANSACTIONS'!$B$2:$B$13</c:f>
              <c:numCache>
                <c:formatCode>General</c:formatCode>
                <c:ptCount val="12"/>
                <c:pt idx="0">
                  <c:v>2134952805</c:v>
                </c:pt>
                <c:pt idx="1">
                  <c:v>2116601808</c:v>
                </c:pt>
                <c:pt idx="2">
                  <c:v>2129229344</c:v>
                </c:pt>
                <c:pt idx="3">
                  <c:v>2141670394</c:v>
                </c:pt>
                <c:pt idx="4">
                  <c:v>2148730496</c:v>
                </c:pt>
                <c:pt idx="5">
                  <c:v>2153291842</c:v>
                </c:pt>
                <c:pt idx="6">
                  <c:v>2160662347</c:v>
                </c:pt>
                <c:pt idx="7">
                  <c:v>2120886862</c:v>
                </c:pt>
                <c:pt idx="8">
                  <c:v>2163429064</c:v>
                </c:pt>
                <c:pt idx="9">
                  <c:v>2160867931</c:v>
                </c:pt>
                <c:pt idx="10">
                  <c:v>2163299017</c:v>
                </c:pt>
                <c:pt idx="11">
                  <c:v>2150430406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B-4824-9D1B-37FE81194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607765856"/>
        <c:axId val="1603335984"/>
      </c:barChart>
      <c:catAx>
        <c:axId val="160776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335984"/>
        <c:crosses val="autoZero"/>
        <c:auto val="1"/>
        <c:lblAlgn val="ctr"/>
        <c:lblOffset val="100"/>
        <c:noMultiLvlLbl val="0"/>
      </c:catAx>
      <c:valAx>
        <c:axId val="1603335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76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products!$B$1</c:f>
              <c:strCache>
                <c:ptCount val="1"/>
                <c:pt idx="0">
                  <c:v>transaction_count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products!$A$2:$A$6</c:f>
              <c:strCache>
                <c:ptCount val="5"/>
                <c:pt idx="0">
                  <c:v>Beauty Bliss</c:v>
                </c:pt>
                <c:pt idx="1">
                  <c:v>Tech Touch</c:v>
                </c:pt>
                <c:pt idx="2">
                  <c:v>Home Harmony</c:v>
                </c:pt>
                <c:pt idx="3">
                  <c:v>Hobby Haven</c:v>
                </c:pt>
                <c:pt idx="4">
                  <c:v>Tech Trends</c:v>
                </c:pt>
              </c:strCache>
            </c:strRef>
          </c:cat>
          <c:val>
            <c:numRef>
              <c:f>products!$B$2:$B$6</c:f>
              <c:numCache>
                <c:formatCode>General</c:formatCode>
                <c:ptCount val="5"/>
                <c:pt idx="0">
                  <c:v>2233</c:v>
                </c:pt>
                <c:pt idx="1">
                  <c:v>2206</c:v>
                </c:pt>
                <c:pt idx="2">
                  <c:v>2186</c:v>
                </c:pt>
                <c:pt idx="3">
                  <c:v>2151</c:v>
                </c:pt>
                <c:pt idx="4">
                  <c:v>2103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2-4E83-AA41-30F818527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80054719"/>
        <c:axId val="2135010783"/>
      </c:barChart>
      <c:catAx>
        <c:axId val="180054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010783"/>
        <c:crosses val="autoZero"/>
        <c:auto val="1"/>
        <c:lblAlgn val="ctr"/>
        <c:lblOffset val="100"/>
        <c:noMultiLvlLbl val="0"/>
      </c:catAx>
      <c:valAx>
        <c:axId val="2135010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5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revenue!$B$1</c:f>
              <c:strCache>
                <c:ptCount val="1"/>
                <c:pt idx="0">
                  <c:v>daily_revenue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revenue!$A$2:$A$37</c:f>
              <c:numCache>
                <c:formatCode>m/d/yyyy</c:formatCode>
                <c:ptCount val="36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  <c:pt idx="12">
                  <c:v>44928</c:v>
                </c:pt>
                <c:pt idx="13">
                  <c:v>44959</c:v>
                </c:pt>
                <c:pt idx="14">
                  <c:v>44987</c:v>
                </c:pt>
                <c:pt idx="15">
                  <c:v>45018</c:v>
                </c:pt>
                <c:pt idx="16">
                  <c:v>45048</c:v>
                </c:pt>
                <c:pt idx="17">
                  <c:v>45079</c:v>
                </c:pt>
                <c:pt idx="18">
                  <c:v>45109</c:v>
                </c:pt>
                <c:pt idx="19">
                  <c:v>45140</c:v>
                </c:pt>
                <c:pt idx="20">
                  <c:v>45171</c:v>
                </c:pt>
                <c:pt idx="21">
                  <c:v>45201</c:v>
                </c:pt>
                <c:pt idx="22">
                  <c:v>45232</c:v>
                </c:pt>
                <c:pt idx="23">
                  <c:v>45262</c:v>
                </c:pt>
                <c:pt idx="24">
                  <c:v>44929</c:v>
                </c:pt>
                <c:pt idx="25">
                  <c:v>44960</c:v>
                </c:pt>
                <c:pt idx="26">
                  <c:v>44988</c:v>
                </c:pt>
                <c:pt idx="27">
                  <c:v>45019</c:v>
                </c:pt>
                <c:pt idx="28">
                  <c:v>45049</c:v>
                </c:pt>
                <c:pt idx="29">
                  <c:v>45080</c:v>
                </c:pt>
                <c:pt idx="30">
                  <c:v>45110</c:v>
                </c:pt>
                <c:pt idx="31">
                  <c:v>45141</c:v>
                </c:pt>
                <c:pt idx="32">
                  <c:v>45172</c:v>
                </c:pt>
                <c:pt idx="33">
                  <c:v>45202</c:v>
                </c:pt>
                <c:pt idx="34">
                  <c:v>45233</c:v>
                </c:pt>
                <c:pt idx="35">
                  <c:v>45263</c:v>
                </c:pt>
              </c:numCache>
            </c:numRef>
          </c:cat>
          <c:val>
            <c:numRef>
              <c:f>revenue!$B$2:$B$37</c:f>
              <c:numCache>
                <c:formatCode>General</c:formatCode>
                <c:ptCount val="36"/>
                <c:pt idx="0">
                  <c:v>725017008</c:v>
                </c:pt>
                <c:pt idx="1">
                  <c:v>724684587</c:v>
                </c:pt>
                <c:pt idx="2">
                  <c:v>712722676</c:v>
                </c:pt>
                <c:pt idx="3">
                  <c:v>714804361</c:v>
                </c:pt>
                <c:pt idx="4">
                  <c:v>716760504</c:v>
                </c:pt>
                <c:pt idx="5">
                  <c:v>702433917</c:v>
                </c:pt>
                <c:pt idx="6">
                  <c:v>728912673</c:v>
                </c:pt>
                <c:pt idx="7">
                  <c:v>708287455</c:v>
                </c:pt>
                <c:pt idx="8">
                  <c:v>702884876</c:v>
                </c:pt>
                <c:pt idx="9">
                  <c:v>729200778</c:v>
                </c:pt>
                <c:pt idx="10">
                  <c:v>719850026</c:v>
                </c:pt>
                <c:pt idx="11">
                  <c:v>709917746</c:v>
                </c:pt>
                <c:pt idx="12">
                  <c:v>709407387</c:v>
                </c:pt>
                <c:pt idx="13">
                  <c:v>705916012</c:v>
                </c:pt>
                <c:pt idx="14">
                  <c:v>728607864</c:v>
                </c:pt>
                <c:pt idx="15">
                  <c:v>706066434</c:v>
                </c:pt>
                <c:pt idx="16">
                  <c:v>720715266</c:v>
                </c:pt>
                <c:pt idx="17">
                  <c:v>699073687</c:v>
                </c:pt>
                <c:pt idx="18">
                  <c:v>704870774</c:v>
                </c:pt>
                <c:pt idx="19">
                  <c:v>712417646</c:v>
                </c:pt>
                <c:pt idx="20">
                  <c:v>708065992</c:v>
                </c:pt>
                <c:pt idx="21">
                  <c:v>707847295</c:v>
                </c:pt>
                <c:pt idx="22">
                  <c:v>735989813</c:v>
                </c:pt>
                <c:pt idx="23">
                  <c:v>709777972</c:v>
                </c:pt>
                <c:pt idx="24">
                  <c:v>718867447</c:v>
                </c:pt>
                <c:pt idx="25">
                  <c:v>718129897</c:v>
                </c:pt>
                <c:pt idx="26">
                  <c:v>719331807</c:v>
                </c:pt>
                <c:pt idx="27">
                  <c:v>720799599</c:v>
                </c:pt>
                <c:pt idx="28">
                  <c:v>725953294</c:v>
                </c:pt>
                <c:pt idx="29">
                  <c:v>715094204</c:v>
                </c:pt>
                <c:pt idx="30">
                  <c:v>716646959</c:v>
                </c:pt>
                <c:pt idx="31">
                  <c:v>708524243</c:v>
                </c:pt>
                <c:pt idx="32">
                  <c:v>709935994</c:v>
                </c:pt>
                <c:pt idx="33">
                  <c:v>723819858</c:v>
                </c:pt>
                <c:pt idx="34">
                  <c:v>707459178</c:v>
                </c:pt>
                <c:pt idx="35">
                  <c:v>715257087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F8-42C2-B4DD-77E5F15B2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0057119"/>
        <c:axId val="173569631"/>
      </c:lineChart>
      <c:dateAx>
        <c:axId val="18005711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69631"/>
        <c:crosses val="autoZero"/>
        <c:auto val="1"/>
        <c:lblOffset val="100"/>
        <c:baseTimeUnit val="days"/>
      </c:dateAx>
      <c:valAx>
        <c:axId val="173569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5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351B-F914-40F0-A130-7A945E26E91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5BA3-2EA8-4DFC-BFC6-F00CEEBCE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0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55E2-F98D-A4CB-B54A-0A0B9CF81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9260-8842-F793-0C6E-FBDED857F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5B25-FDAF-EA69-F1C9-E72750AF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3A90-7BC7-E072-C87D-C00EAD0D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AD7F-03D7-ADB2-1DD8-74FE6BA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992C-37E5-544E-5A85-A6717250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6C86D-3805-E375-51F0-BB6CFC3B2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F70E-DFEA-5DE8-2864-6B6F747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7F6A-4C50-EC13-C492-D70E889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C758-4E44-F3B7-2AC5-91FF55C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03E54-7CDB-A1CE-8161-E516C7FE6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197AB-690C-E059-7378-DA2D25195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9074-1954-B10B-B9D1-684956BB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EB4D-6424-D6D9-81E0-B8B07FDA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6948-F8B5-0FFF-6DF3-5A99A0EA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E9B4-FDC4-EF0B-436B-CDEAAA67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827A-15C2-73DA-B23A-CC5C7DF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8DE8-46BE-CFFE-13CC-5D71DCBA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335A-7ACB-CBC8-06FD-F138EB67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9374-279B-B567-2215-447A593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2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2D13-F696-881B-0A2E-2C71BC9E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77DE0-0BEC-BD5D-42F1-C785D8E0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14F8-04FC-0E2A-9CF8-5F8B9CB9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F439-E6E0-C0E7-4B3D-52E3D59C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D574-0673-1540-FA46-73717E62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9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A04B-51FD-1C15-CE11-BCB950A1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DE78-D076-301B-C247-D76B82119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FAF03-0508-788B-CB50-0DBFC99AE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625D-EDA8-658D-AD89-8A8AE97C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71FC-C614-C5F7-01A9-2A086D2C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7E980-1B51-2657-555D-F915D2C2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E523-7308-3851-F77D-17EA9A56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C76A7-2306-55A7-99A9-B81BECC3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2FAE8-8B03-B9EF-0907-CE09D2B35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9C3F-DFD2-A7B6-7472-BD22EF28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507E6-3D9B-0BDB-6767-DDE1F57B6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136E8-C866-1D82-2B34-30F24173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677A1-D8D3-DE43-097D-4F52451E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E8B4B-80E2-7928-01EB-82B1F740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9E8B-EF0E-BAD3-CC81-8E58218C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BE2DD-C798-7B9B-4790-4590AB58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A6B74-5A01-1D3E-6D07-B77466F6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D356-EC0F-52A6-2E6B-F718A49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2E11E-C813-4C80-355C-05AE5E60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F44C7-8C55-9305-CB5A-C95F420F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AE49A-E74E-86B2-13B0-C9263EC3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3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16FF-0739-ED23-F6B5-ECFF8200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613-595B-4E6D-B46D-C9ADF052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415F3-87DA-8DB3-B4C9-1B3D58621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FFE0-7256-C162-4B88-B6363184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C4617-4B32-9820-4930-B2D9526F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D531-E7EE-D07B-80FE-E6F7B661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9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A43-33DA-D4B5-8B36-58D7AD3F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FBE52-4A34-6D63-195F-6B7E73BCD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D0FCC-B65A-82D7-FB51-D3B935DC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9505-0B4E-E0D7-0D32-40B90907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9796-06AE-6C1E-3A7C-4B5056F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ACCA-9B03-C7FC-71B6-419BC589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5236D-F755-443B-F5D6-23CD2448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DF77-ACBE-8707-DC69-7C1C9470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DB0C-F441-491D-ECD8-3F4F8F910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8F61-4640-4686-9093-1442BCF6686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E608-DC8B-156B-F158-CC2FEC8A0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758B-876F-721D-4E64-25082D94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5577-902D-4014-A357-9F86D867E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7B0FB-3138-3863-5D74-D8928FBBD5C6}"/>
              </a:ext>
            </a:extLst>
          </p:cNvPr>
          <p:cNvSpPr txBox="1"/>
          <p:nvPr/>
        </p:nvSpPr>
        <p:spPr>
          <a:xfrm>
            <a:off x="4173166" y="4440677"/>
            <a:ext cx="724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0" dirty="0">
                <a:solidFill>
                  <a:schemeClr val="bg1"/>
                </a:solidFill>
                <a:effectLst/>
                <a:latin typeface="ui-sans-serif"/>
              </a:rPr>
              <a:t>Analytics Assignment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4D23E-9AB3-821D-86AA-2EEEFD5D507E}"/>
              </a:ext>
            </a:extLst>
          </p:cNvPr>
          <p:cNvSpPr txBox="1"/>
          <p:nvPr/>
        </p:nvSpPr>
        <p:spPr>
          <a:xfrm>
            <a:off x="7286017" y="5410173"/>
            <a:ext cx="432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By – Satyam Khorgade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2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BB60D-A0EF-79AB-2B25-7494AE582AA0}"/>
              </a:ext>
            </a:extLst>
          </p:cNvPr>
          <p:cNvSpPr txBox="1"/>
          <p:nvPr/>
        </p:nvSpPr>
        <p:spPr>
          <a:xfrm>
            <a:off x="197796" y="684047"/>
            <a:ext cx="31898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0" dirty="0">
                <a:solidFill>
                  <a:schemeClr val="bg1"/>
                </a:solidFill>
                <a:effectLst/>
                <a:latin typeface="ui-sans-serif"/>
              </a:rPr>
              <a:t>Monthly Transactions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546E8-3B94-4AC4-A619-FCECA7535870}"/>
              </a:ext>
            </a:extLst>
          </p:cNvPr>
          <p:cNvSpPr txBox="1"/>
          <p:nvPr/>
        </p:nvSpPr>
        <p:spPr>
          <a:xfrm>
            <a:off x="321015" y="2971800"/>
            <a:ext cx="356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There appears to be a slight seasonal trend, with higher Transactions in the first and fourth quarters of year.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A21BCD-C315-BCFE-6B73-929465350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691576"/>
              </p:ext>
            </p:extLst>
          </p:nvPr>
        </p:nvGraphicFramePr>
        <p:xfrm>
          <a:off x="3523842" y="243191"/>
          <a:ext cx="8347143" cy="6371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19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F251B-3BAC-D2BB-7CE0-190162F6F2EC}"/>
              </a:ext>
            </a:extLst>
          </p:cNvPr>
          <p:cNvSpPr txBox="1"/>
          <p:nvPr/>
        </p:nvSpPr>
        <p:spPr>
          <a:xfrm>
            <a:off x="6483" y="1137180"/>
            <a:ext cx="3369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/>
              </a:rPr>
              <a:t>Most Popular Products/Services: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401033-193D-7800-1001-72C3FFE10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204670"/>
              </p:ext>
            </p:extLst>
          </p:nvPr>
        </p:nvGraphicFramePr>
        <p:xfrm>
          <a:off x="3307404" y="164414"/>
          <a:ext cx="8482520" cy="652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D51E75-E9D8-720A-F64B-3594C79F77A5}"/>
              </a:ext>
            </a:extLst>
          </p:cNvPr>
          <p:cNvSpPr txBox="1"/>
          <p:nvPr/>
        </p:nvSpPr>
        <p:spPr>
          <a:xfrm>
            <a:off x="168612" y="2791838"/>
            <a:ext cx="3044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Beauty Bliss is our most popular services followed by Tech Touch and others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9CB95-0E29-6252-9910-65F1A6A61BBC}"/>
              </a:ext>
            </a:extLst>
          </p:cNvPr>
          <p:cNvSpPr txBox="1"/>
          <p:nvPr/>
        </p:nvSpPr>
        <p:spPr>
          <a:xfrm>
            <a:off x="1" y="622570"/>
            <a:ext cx="35408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effectLst/>
              </a:rPr>
              <a:t>Daily Revenue Trend:</a:t>
            </a:r>
            <a:endParaRPr lang="en-IN" sz="4400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3F5923-2E0A-F45E-01D0-93B8CAF96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089494"/>
              </p:ext>
            </p:extLst>
          </p:nvPr>
        </p:nvGraphicFramePr>
        <p:xfrm>
          <a:off x="3809999" y="165369"/>
          <a:ext cx="8155021" cy="6536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4BB48D-465D-06DE-D97F-951A1EDC5CD0}"/>
              </a:ext>
            </a:extLst>
          </p:cNvPr>
          <p:cNvSpPr txBox="1"/>
          <p:nvPr/>
        </p:nvSpPr>
        <p:spPr>
          <a:xfrm>
            <a:off x="165370" y="2811294"/>
            <a:ext cx="354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Google Sans"/>
              </a:rPr>
              <a:t>Daily revenue fluctuates throughout the year, but there is a general upward trend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C7380-1E1E-5643-A151-C3B03E7FE24A}"/>
              </a:ext>
            </a:extLst>
          </p:cNvPr>
          <p:cNvSpPr txBox="1"/>
          <p:nvPr/>
        </p:nvSpPr>
        <p:spPr>
          <a:xfrm>
            <a:off x="0" y="272375"/>
            <a:ext cx="4893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/>
              </a:rPr>
              <a:t>Average Transaction Amount by Product Category: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4F396-E112-1AD0-A4C2-C1A53B132ECE}"/>
              </a:ext>
            </a:extLst>
          </p:cNvPr>
          <p:cNvSpPr txBox="1"/>
          <p:nvPr/>
        </p:nvSpPr>
        <p:spPr>
          <a:xfrm>
            <a:off x="68094" y="2509736"/>
            <a:ext cx="3482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Revenue By  books &amp;magazines is highest and Electronics is the Lowest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489FC-76E3-707E-D109-68C773B8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7" y="0"/>
            <a:ext cx="8456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2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42F87-C329-2FD3-9CEB-B1024F297937}"/>
              </a:ext>
            </a:extLst>
          </p:cNvPr>
          <p:cNvSpPr txBox="1"/>
          <p:nvPr/>
        </p:nvSpPr>
        <p:spPr>
          <a:xfrm>
            <a:off x="2492712" y="491407"/>
            <a:ext cx="72934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effectLst/>
              </a:rPr>
              <a:t>Transaction Funnel Analysis: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D90BD-5E69-A867-7BB7-A5CAAD0210A5}"/>
              </a:ext>
            </a:extLst>
          </p:cNvPr>
          <p:cNvSpPr txBox="1"/>
          <p:nvPr/>
        </p:nvSpPr>
        <p:spPr>
          <a:xfrm>
            <a:off x="1258367" y="1947765"/>
            <a:ext cx="2468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</a:rPr>
              <a:t>Completed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6D97F-16D2-BFF0-CD61-38D05C875141}"/>
              </a:ext>
            </a:extLst>
          </p:cNvPr>
          <p:cNvSpPr txBox="1"/>
          <p:nvPr/>
        </p:nvSpPr>
        <p:spPr>
          <a:xfrm>
            <a:off x="4873149" y="1947765"/>
            <a:ext cx="1860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Pending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CA8D-E588-2582-D863-5DEE2245C306}"/>
              </a:ext>
            </a:extLst>
          </p:cNvPr>
          <p:cNvSpPr txBox="1"/>
          <p:nvPr/>
        </p:nvSpPr>
        <p:spPr>
          <a:xfrm>
            <a:off x="8112868" y="1947765"/>
            <a:ext cx="2202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Cancelled</a:t>
            </a: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177D07-C465-38E7-6E5B-2AE1843F96C0}"/>
              </a:ext>
            </a:extLst>
          </p:cNvPr>
          <p:cNvSpPr/>
          <p:nvPr/>
        </p:nvSpPr>
        <p:spPr>
          <a:xfrm>
            <a:off x="1607494" y="2645923"/>
            <a:ext cx="1770434" cy="773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6"/>
                </a:solidFill>
              </a:rPr>
              <a:t>18101</a:t>
            </a:r>
            <a:endParaRPr lang="en-IN" sz="4800" dirty="0">
              <a:solidFill>
                <a:schemeClr val="accent6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FF0116-D13E-523C-5767-A94BE88FCC92}"/>
              </a:ext>
            </a:extLst>
          </p:cNvPr>
          <p:cNvSpPr/>
          <p:nvPr/>
        </p:nvSpPr>
        <p:spPr>
          <a:xfrm>
            <a:off x="4968284" y="2655651"/>
            <a:ext cx="1770434" cy="773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18181</a:t>
            </a:r>
            <a:endParaRPr lang="en-IN" sz="4800" dirty="0">
              <a:solidFill>
                <a:srgbClr val="FFFF00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CF36F7-1CB9-FDA1-AC71-B4C954CD3B34}"/>
              </a:ext>
            </a:extLst>
          </p:cNvPr>
          <p:cNvSpPr/>
          <p:nvPr/>
        </p:nvSpPr>
        <p:spPr>
          <a:xfrm>
            <a:off x="8241526" y="2655651"/>
            <a:ext cx="1770434" cy="773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18274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7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19EFE-5B41-F07C-CA49-6A49A6C39432}"/>
              </a:ext>
            </a:extLst>
          </p:cNvPr>
          <p:cNvSpPr txBox="1"/>
          <p:nvPr/>
        </p:nvSpPr>
        <p:spPr>
          <a:xfrm>
            <a:off x="0" y="282102"/>
            <a:ext cx="5957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effectLst/>
              </a:rPr>
              <a:t>Monthly Retention Rate:</a:t>
            </a:r>
            <a:endParaRPr lang="en-IN" sz="4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2F354-ADC7-B77A-0185-5DBD3C2D1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02" y="1051543"/>
            <a:ext cx="3875514" cy="415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D4A596-361A-50EE-4967-698D8E1F22A7}"/>
              </a:ext>
            </a:extLst>
          </p:cNvPr>
          <p:cNvSpPr txBox="1"/>
          <p:nvPr/>
        </p:nvSpPr>
        <p:spPr>
          <a:xfrm>
            <a:off x="1" y="982494"/>
            <a:ext cx="70778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Overall, the company's retention rate is good, consistently above 99%. This means that the vast majority of customers are staying with the company for at least the next month.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There is a slight downward trend in the retention rate throughout the year. This could be due to a number of factors, such as customers getting bored with the service, finding a better deal elsewhere, or simply not needing the service anymore.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lowest retention rate is in December, at 99.64%. This could be due to the holidays, as people may be less likely to think about their subscriptions during this time.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highest retention rate is in April, at 100%. This could be due to a number of factors, such as a new marketing campaign or a product launch.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62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D48E3-58EA-6851-78D4-A9BC1CC47CFE}"/>
              </a:ext>
            </a:extLst>
          </p:cNvPr>
          <p:cNvSpPr txBox="1"/>
          <p:nvPr/>
        </p:nvSpPr>
        <p:spPr>
          <a:xfrm>
            <a:off x="3832698" y="2321004"/>
            <a:ext cx="372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Satyam Khorgade</dc:creator>
  <cp:lastModifiedBy>Satyam Khorgade</cp:lastModifiedBy>
  <cp:revision>1</cp:revision>
  <dcterms:created xsi:type="dcterms:W3CDTF">2023-12-22T13:01:17Z</dcterms:created>
  <dcterms:modified xsi:type="dcterms:W3CDTF">2023-12-22T13:01:37Z</dcterms:modified>
</cp:coreProperties>
</file>