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6" r:id="rId2"/>
    <p:sldId id="257" r:id="rId3"/>
    <p:sldId id="268" r:id="rId4"/>
    <p:sldId id="258" r:id="rId5"/>
    <p:sldId id="269" r:id="rId6"/>
    <p:sldId id="259" r:id="rId7"/>
    <p:sldId id="273" r:id="rId8"/>
    <p:sldId id="261" r:id="rId9"/>
    <p:sldId id="270" r:id="rId10"/>
    <p:sldId id="267" r:id="rId11"/>
    <p:sldId id="271" r:id="rId12"/>
    <p:sldId id="262" r:id="rId13"/>
    <p:sldId id="263" r:id="rId14"/>
    <p:sldId id="274" r:id="rId15"/>
    <p:sldId id="265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2D87A-6D65-498E-ADEB-53C3CF36B3E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799AA-3359-4923-9DAF-03E8C1FF8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41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BE0A-12E2-4DEF-B22F-588A9FCA11D7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488-BA26-4709-BF20-289EE310433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BE0A-12E2-4DEF-B22F-588A9FCA11D7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488-BA26-4709-BF20-289EE31043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BE0A-12E2-4DEF-B22F-588A9FCA11D7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488-BA26-4709-BF20-289EE31043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BE0A-12E2-4DEF-B22F-588A9FCA11D7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488-BA26-4709-BF20-289EE31043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BE0A-12E2-4DEF-B22F-588A9FCA11D7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C28F488-BA26-4709-BF20-289EE310433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BE0A-12E2-4DEF-B22F-588A9FCA11D7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488-BA26-4709-BF20-289EE31043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BE0A-12E2-4DEF-B22F-588A9FCA11D7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488-BA26-4709-BF20-289EE31043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BE0A-12E2-4DEF-B22F-588A9FCA11D7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488-BA26-4709-BF20-289EE31043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BE0A-12E2-4DEF-B22F-588A9FCA11D7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488-BA26-4709-BF20-289EE31043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BE0A-12E2-4DEF-B22F-588A9FCA11D7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488-BA26-4709-BF20-289EE31043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BE0A-12E2-4DEF-B22F-588A9FCA11D7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488-BA26-4709-BF20-289EE31043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253BE0A-12E2-4DEF-B22F-588A9FCA11D7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C28F488-BA26-4709-BF20-289EE310433F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712968" cy="22322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Reducing Investors/Traders risk using </a:t>
            </a:r>
            <a:r>
              <a:rPr lang="en-US" sz="4000" dirty="0" smtClean="0"/>
              <a:t>NLP</a:t>
            </a:r>
            <a:r>
              <a:rPr lang="en-US" dirty="0" smtClean="0"/>
              <a:t> and </a:t>
            </a:r>
            <a:r>
              <a:rPr lang="en-US" sz="4000" dirty="0" smtClean="0"/>
              <a:t>DEEP LEARNING 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5777880"/>
            <a:ext cx="6400800" cy="1080120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Satyam </a:t>
            </a:r>
            <a:r>
              <a:rPr lang="en-US" dirty="0" err="1" smtClean="0"/>
              <a:t>Kshirsagar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5328"/>
            <a:ext cx="9143999" cy="321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18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LSTM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6166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Long-Short-Term-Memory</a:t>
            </a:r>
          </a:p>
          <a:p>
            <a:r>
              <a:rPr lang="en-US" sz="2400" dirty="0" smtClean="0"/>
              <a:t>It is a special type of RNN which is capable of remembering something by forgetting something though the distance between the main point and  current point is larger</a:t>
            </a:r>
          </a:p>
          <a:p>
            <a:r>
              <a:rPr lang="en-US" sz="2400" dirty="0" smtClean="0"/>
              <a:t>It can remember important things over RNN </a:t>
            </a:r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72" y="3140968"/>
            <a:ext cx="6007967" cy="372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39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28992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Why 20 days in past ?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568952" cy="5328592"/>
          </a:xfrm>
        </p:spPr>
        <p:txBody>
          <a:bodyPr/>
          <a:lstStyle/>
          <a:p>
            <a:r>
              <a:rPr lang="en-US" sz="2400" dirty="0" smtClean="0"/>
              <a:t>In technical analysis, 20 moving </a:t>
            </a:r>
            <a:r>
              <a:rPr lang="en-US" sz="2400" dirty="0" err="1" smtClean="0"/>
              <a:t>avarage</a:t>
            </a:r>
            <a:r>
              <a:rPr lang="en-US" sz="2400" dirty="0" smtClean="0"/>
              <a:t> is consider to be one of the best tool to analyze stock price</a:t>
            </a:r>
          </a:p>
          <a:p>
            <a:r>
              <a:rPr lang="en-US" sz="2400" dirty="0" smtClean="0"/>
              <a:t>It is consider to be support or resistance to the stock value</a:t>
            </a:r>
          </a:p>
          <a:p>
            <a:r>
              <a:rPr lang="en-US" sz="2400" dirty="0" smtClean="0"/>
              <a:t>It </a:t>
            </a:r>
            <a:r>
              <a:rPr lang="en-US" sz="2400" dirty="0" err="1" smtClean="0"/>
              <a:t>calcuate</a:t>
            </a:r>
            <a:r>
              <a:rPr lang="en-US" sz="2400" dirty="0" smtClean="0"/>
              <a:t> the </a:t>
            </a:r>
            <a:r>
              <a:rPr lang="en-US" sz="2400" dirty="0" err="1" smtClean="0"/>
              <a:t>avarage</a:t>
            </a:r>
            <a:r>
              <a:rPr lang="en-US" sz="2400" dirty="0" smtClean="0"/>
              <a:t> for the last 20 trading sessions </a:t>
            </a:r>
          </a:p>
          <a:p>
            <a:r>
              <a:rPr lang="en-US" sz="2400" dirty="0" smtClean="0"/>
              <a:t>Considering  20 moving  </a:t>
            </a:r>
            <a:r>
              <a:rPr lang="en-US" sz="2400" dirty="0" err="1" smtClean="0"/>
              <a:t>avarage</a:t>
            </a:r>
            <a:r>
              <a:rPr lang="en-US" sz="2400" dirty="0" smtClean="0"/>
              <a:t> </a:t>
            </a:r>
            <a:r>
              <a:rPr lang="en-US" sz="2400" dirty="0" err="1" smtClean="0"/>
              <a:t>stratergy</a:t>
            </a:r>
            <a:r>
              <a:rPr lang="en-US" sz="2400" dirty="0" smtClean="0"/>
              <a:t>, I have </a:t>
            </a:r>
            <a:r>
              <a:rPr lang="en-US" sz="2400" dirty="0" err="1" smtClean="0"/>
              <a:t>choosen</a:t>
            </a:r>
            <a:r>
              <a:rPr lang="en-US" sz="2400" dirty="0" smtClean="0"/>
              <a:t> days in past for input to LSTM model  are 20</a:t>
            </a:r>
          </a:p>
          <a:p>
            <a:endParaRPr lang="en-US" sz="2400" dirty="0" smtClean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82264"/>
            <a:ext cx="7272808" cy="2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11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Sentiment scores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8964488" cy="53285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Predicting next day opening price considering  previous 20 days  closing  price, opening  price and volume  without considering  sentiment  scores</a:t>
            </a:r>
          </a:p>
          <a:p>
            <a:r>
              <a:rPr lang="en-US" sz="2400" dirty="0" smtClean="0"/>
              <a:t>RMSE is calculated for </a:t>
            </a:r>
            <a:r>
              <a:rPr lang="en-US" sz="2400" dirty="0" err="1" smtClean="0"/>
              <a:t>tranning</a:t>
            </a:r>
            <a:r>
              <a:rPr lang="en-US" sz="2400" dirty="0" smtClean="0"/>
              <a:t> data  which came out to be 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b="1" dirty="0" smtClean="0"/>
              <a:t>1.251</a:t>
            </a:r>
          </a:p>
          <a:p>
            <a:r>
              <a:rPr lang="en-US" sz="2400" dirty="0" smtClean="0"/>
              <a:t>RMSE is calculated for </a:t>
            </a:r>
            <a:r>
              <a:rPr lang="en-US" sz="2400" dirty="0" err="1" smtClean="0"/>
              <a:t>for</a:t>
            </a:r>
            <a:r>
              <a:rPr lang="en-US" sz="2400" dirty="0" smtClean="0"/>
              <a:t> testing </a:t>
            </a:r>
            <a:r>
              <a:rPr lang="en-US" sz="2400" dirty="0" err="1" smtClean="0"/>
              <a:t>dats</a:t>
            </a:r>
            <a:r>
              <a:rPr lang="en-US" sz="2400" dirty="0" smtClean="0"/>
              <a:t> </a:t>
            </a:r>
            <a:r>
              <a:rPr lang="en-US" sz="2400" dirty="0" err="1" smtClean="0"/>
              <a:t>ehich</a:t>
            </a:r>
            <a:r>
              <a:rPr lang="en-US" sz="2400" dirty="0" smtClean="0"/>
              <a:t> came out to be </a:t>
            </a:r>
          </a:p>
          <a:p>
            <a:r>
              <a:rPr lang="en-US" sz="2400" b="1" dirty="0" smtClean="0"/>
              <a:t>1.2882</a:t>
            </a:r>
          </a:p>
          <a:p>
            <a:endParaRPr lang="en-I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93096"/>
            <a:ext cx="8568952" cy="2463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40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/>
          <a:p>
            <a:r>
              <a:rPr lang="en-US" dirty="0" smtClean="0"/>
              <a:t>With sentiment scores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6166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time, Prediction is done using sentiment scorer along with closing price , opening price and volume and tried to figure out where  doing sentiment  analysis  for news really useful or not</a:t>
            </a:r>
          </a:p>
          <a:p>
            <a:r>
              <a:rPr lang="en-US" sz="2400" dirty="0" smtClean="0"/>
              <a:t>So by kipping all the other parameters like no of LSTM, Dense layers, no of epoch, batch size, drop-out  exactly similar,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RMSE is calculated  for prediction  and it came out to be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/>
              <a:t>1.259</a:t>
            </a:r>
            <a:r>
              <a:rPr lang="en-US" sz="2400" dirty="0" smtClean="0"/>
              <a:t> </a:t>
            </a:r>
            <a:r>
              <a:rPr lang="en-IN" sz="2400" dirty="0" smtClean="0"/>
              <a:t> which is better than model without sentiments scores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09120"/>
            <a:ext cx="7560840" cy="250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809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Outcome of project….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316016"/>
              </p:ext>
            </p:extLst>
          </p:nvPr>
        </p:nvGraphicFramePr>
        <p:xfrm>
          <a:off x="611560" y="2420888"/>
          <a:ext cx="8229600" cy="270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368152">
                <a:tc>
                  <a:txBody>
                    <a:bodyPr/>
                    <a:lstStyle/>
                    <a:p>
                      <a:r>
                        <a:rPr lang="en-US" smtClean="0"/>
                        <a:t>RMSE</a:t>
                      </a:r>
                      <a:r>
                        <a:rPr lang="en-US" baseline="0" smtClean="0"/>
                        <a:t> _ACTUAL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RMSE_PRED_WITH-OUT</a:t>
                      </a:r>
                      <a:r>
                        <a:rPr lang="en-US" baseline="0" dirty="0" smtClean="0"/>
                        <a:t> SENTIMENT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RMSE_PRED_WITH</a:t>
                      </a:r>
                    </a:p>
                    <a:p>
                      <a:r>
                        <a:rPr lang="en-US" baseline="0" dirty="0" smtClean="0"/>
                        <a:t>      SENTIMENT</a:t>
                      </a:r>
                      <a:endParaRPr lang="en-IN" dirty="0"/>
                    </a:p>
                  </a:txBody>
                  <a:tcPr/>
                </a:tc>
              </a:tr>
              <a:tr h="1332736">
                <a:tc>
                  <a:txBody>
                    <a:bodyPr/>
                    <a:lstStyle/>
                    <a:p>
                      <a:r>
                        <a:rPr lang="en-US" dirty="0" smtClean="0"/>
                        <a:t>1.251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1.288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1.259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05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579296" cy="1008112"/>
          </a:xfrm>
        </p:spPr>
        <p:txBody>
          <a:bodyPr/>
          <a:lstStyle/>
          <a:p>
            <a:pPr algn="l"/>
            <a:r>
              <a:rPr lang="en-US" dirty="0" smtClean="0"/>
              <a:t>Further scope 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400600"/>
          </a:xfrm>
        </p:spPr>
        <p:txBody>
          <a:bodyPr/>
          <a:lstStyle/>
          <a:p>
            <a:r>
              <a:rPr lang="en-US" sz="2400" dirty="0" smtClean="0"/>
              <a:t>We can deploy model in such a that it can scrap news  continuously related to that stock or  sector, using pipeline it can generate sentiment score and can provide us next day opening price</a:t>
            </a:r>
          </a:p>
          <a:p>
            <a:r>
              <a:rPr lang="en-US" sz="2400" dirty="0" smtClean="0"/>
              <a:t>It can be converted into an application  which can predict price for time interval of next day opening price along with closing price,</a:t>
            </a:r>
          </a:p>
          <a:p>
            <a:pPr marL="0" indent="0">
              <a:buNone/>
            </a:pPr>
            <a:r>
              <a:rPr lang="en-US" sz="2400" dirty="0" smtClean="0"/>
              <a:t>     price for time interval of 1 minute, 5 minute,10 minute,30 and for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hourly bases </a:t>
            </a:r>
            <a:r>
              <a:rPr lang="en-US" sz="2400" dirty="0" err="1" smtClean="0"/>
              <a:t>aslo</a:t>
            </a:r>
            <a:r>
              <a:rPr lang="en-US" sz="2400" dirty="0" smtClean="0"/>
              <a:t> using online learning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63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</a:p>
          <a:p>
            <a:pPr marL="0" indent="0">
              <a:buNone/>
            </a:pPr>
            <a:r>
              <a:rPr lang="en-US" sz="5400" dirty="0">
                <a:latin typeface="Blackadder ITC" pitchFamily="82" charset="0"/>
              </a:rPr>
              <a:t> </a:t>
            </a:r>
            <a:r>
              <a:rPr lang="en-US" sz="5400" dirty="0" smtClean="0">
                <a:latin typeface="Blackadder ITC" pitchFamily="82" charset="0"/>
              </a:rPr>
              <a:t>         thank you folks</a:t>
            </a:r>
            <a:endParaRPr lang="en-IN" sz="5400" dirty="0">
              <a:latin typeface="Blackadder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1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Goal behind the project 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 smtClean="0"/>
              <a:t>Analyzing  and predicting future stock price for particular organization not only base on historical stock price data  but also trying to capture effect of </a:t>
            </a:r>
            <a:r>
              <a:rPr lang="en-US" sz="2800" dirty="0"/>
              <a:t> </a:t>
            </a:r>
            <a:r>
              <a:rPr lang="en-US" sz="2800" dirty="0" smtClean="0"/>
              <a:t>news  related to that particular organization or related to that sector by analyzing  sentiments and reducing  traders/investors risk</a:t>
            </a:r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960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Little history behind choosing this project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 had keen interest in share market and I generally  used to take calls on the basis of technical analysis only  </a:t>
            </a:r>
          </a:p>
          <a:p>
            <a:r>
              <a:rPr lang="en-US" sz="2400" dirty="0" smtClean="0"/>
              <a:t>Once I had one intraday position open and everything was going correct according to my technical analysis </a:t>
            </a:r>
          </a:p>
          <a:p>
            <a:r>
              <a:rPr lang="en-US" sz="2400" dirty="0" smtClean="0"/>
              <a:t>I had made good chunks of money and I was about to hit the target but some bad news came out in the market related to that sector and I loose out most of  money</a:t>
            </a:r>
          </a:p>
          <a:p>
            <a:r>
              <a:rPr lang="en-US" sz="2400" dirty="0" smtClean="0"/>
              <a:t>And from there, I got idea related to this project where I can capture the sentiments of market along with technical analysis for better accuracy</a:t>
            </a:r>
          </a:p>
          <a:p>
            <a:endParaRPr lang="en-US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7780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133"/>
            <a:ext cx="9144000" cy="96559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ahnschrift SemiBold" pitchFamily="34" charset="0"/>
              </a:rPr>
              <a:t>Why and How NLP for stock price prediction ?</a:t>
            </a:r>
            <a:endParaRPr lang="en-IN" sz="2800" dirty="0">
              <a:latin typeface="Bahnschrift Semi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424936" cy="5256584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b="1" dirty="0" smtClean="0"/>
              <a:t>Generally stock price can be predicted using  Time-series or by using deep learning approach like LSTM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dirty="0" smtClean="0"/>
              <a:t>what if LSTM predicted, price to go up based on learning from previous data and suddenly any bad news out in the market?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dirty="0" smtClean="0"/>
              <a:t>Prediction might be correct till news wasn't  there in the market and one  might be making huge profit  but because of bad sentiments in market, price may go down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dirty="0" smtClean="0"/>
              <a:t>So using NLP, we can judge the sentiments of markets and using LSTM  we can achieve  safe prediction  can reduce risk for  trader to some extend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0028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Brief-workflow…..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in this project I have consider financial sector for analysis</a:t>
            </a:r>
          </a:p>
          <a:p>
            <a:r>
              <a:rPr lang="en-US" sz="2400" dirty="0" smtClean="0"/>
              <a:t>HDFC bank’s stock price is predicted by combining two different datasets </a:t>
            </a:r>
          </a:p>
          <a:p>
            <a:pPr marL="0" indent="0">
              <a:buNone/>
            </a:pPr>
            <a:r>
              <a:rPr lang="en-US" sz="2400" dirty="0" smtClean="0"/>
              <a:t>     1) Indian Financial News Dataset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2) HDFC bank stock price dataset</a:t>
            </a:r>
          </a:p>
          <a:p>
            <a:r>
              <a:rPr lang="en-US" sz="2400" dirty="0" smtClean="0"/>
              <a:t> Sentiments for news datasets are </a:t>
            </a:r>
            <a:r>
              <a:rPr lang="en-US" sz="2400" dirty="0" err="1" smtClean="0"/>
              <a:t>achived</a:t>
            </a:r>
            <a:r>
              <a:rPr lang="en-US" sz="2400" dirty="0" smtClean="0"/>
              <a:t> and are appended in the stock price dataset </a:t>
            </a:r>
          </a:p>
          <a:p>
            <a:r>
              <a:rPr lang="en-US" sz="2400" dirty="0" smtClean="0"/>
              <a:t>And hence model is trained  on historical stock price and sentiments for news on that </a:t>
            </a:r>
            <a:r>
              <a:rPr lang="en-US" sz="2400" dirty="0" err="1" smtClean="0"/>
              <a:t>perticular</a:t>
            </a:r>
            <a:r>
              <a:rPr lang="en-US" sz="2400" dirty="0" smtClean="0"/>
              <a:t> day to predict next day opening price using LSTM </a:t>
            </a:r>
          </a:p>
        </p:txBody>
      </p:sp>
    </p:spTree>
    <p:extLst>
      <p:ext uri="{BB962C8B-B14F-4D97-AF65-F5344CB8AC3E}">
        <p14:creationId xmlns:p14="http://schemas.microsoft.com/office/powerpoint/2010/main" val="173736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Sentiment analysis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Analyzing  news, comments, feedback that is where the given response is  positive, negative or  neutral</a:t>
            </a:r>
          </a:p>
          <a:p>
            <a:r>
              <a:rPr lang="en-US" sz="2400" dirty="0" smtClean="0"/>
              <a:t>We can achieve sentiment score also for comments using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NLTK’s inbuilt library's like </a:t>
            </a:r>
            <a:r>
              <a:rPr lang="en-US" sz="2400" dirty="0" err="1" smtClean="0"/>
              <a:t>vedar</a:t>
            </a:r>
            <a:r>
              <a:rPr lang="en-US" sz="2400" dirty="0" smtClean="0"/>
              <a:t>, </a:t>
            </a:r>
            <a:r>
              <a:rPr lang="en-US" sz="2400" dirty="0" err="1" smtClean="0"/>
              <a:t>textblob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But for this project I have used  </a:t>
            </a:r>
            <a:r>
              <a:rPr lang="en-US" sz="2400" dirty="0" err="1" smtClean="0"/>
              <a:t>RoberTa</a:t>
            </a:r>
            <a:r>
              <a:rPr lang="en-US" sz="2400" dirty="0" smtClean="0"/>
              <a:t> based  Transformers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library  for sentiment –analysis  by hugging-face</a:t>
            </a:r>
          </a:p>
          <a:p>
            <a:r>
              <a:rPr lang="en-US" sz="2400" dirty="0" smtClean="0"/>
              <a:t>Using Transforms library news are converted into sentiments scores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9277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transformers library?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782515"/>
              </p:ext>
            </p:extLst>
          </p:nvPr>
        </p:nvGraphicFramePr>
        <p:xfrm>
          <a:off x="323527" y="1325958"/>
          <a:ext cx="8568952" cy="578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158"/>
                <a:gridCol w="1049682"/>
                <a:gridCol w="1049682"/>
                <a:gridCol w="1135430"/>
              </a:tblGrid>
              <a:tr h="662882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Textblob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vedar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Transformers</a:t>
                      </a:r>
                      <a:endParaRPr lang="en-IN" dirty="0"/>
                    </a:p>
                  </a:txBody>
                  <a:tcPr/>
                </a:tc>
              </a:tr>
              <a:tr h="524743">
                <a:tc>
                  <a:txBody>
                    <a:bodyPr/>
                    <a:lstStyle/>
                    <a:p>
                      <a:r>
                        <a:rPr lang="en-US" dirty="0" smtClean="0"/>
                        <a:t>HFDC bank looses its 2% share in single trading session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-0.9995</a:t>
                      </a:r>
                      <a:endParaRPr lang="en-IN" dirty="0"/>
                    </a:p>
                  </a:txBody>
                  <a:tcPr/>
                </a:tc>
              </a:tr>
              <a:tr h="51379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</a:t>
                      </a:r>
                      <a:r>
                        <a:rPr lang="en-US" dirty="0" err="1" smtClean="0"/>
                        <a:t>sebi</a:t>
                      </a:r>
                      <a:r>
                        <a:rPr lang="en-US" dirty="0" smtClean="0"/>
                        <a:t> has decided to increase repo 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-0.92</a:t>
                      </a:r>
                      <a:endParaRPr lang="en-IN" dirty="0"/>
                    </a:p>
                  </a:txBody>
                  <a:tcPr/>
                </a:tc>
              </a:tr>
              <a:tr h="51379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HDFC bank is getting famous between investors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0.9989</a:t>
                      </a:r>
                      <a:endParaRPr lang="en-IN" dirty="0"/>
                    </a:p>
                  </a:txBody>
                  <a:tcPr/>
                </a:tc>
              </a:tr>
              <a:tr h="513792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                            financial sector is in boom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0.9982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51379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</a:t>
                      </a:r>
                      <a:r>
                        <a:rPr lang="en-US" dirty="0" err="1" smtClean="0"/>
                        <a:t>covid</a:t>
                      </a:r>
                      <a:r>
                        <a:rPr lang="en-US" dirty="0" smtClean="0"/>
                        <a:t> is hitting financial sector badly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-0.4767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-0.999</a:t>
                      </a:r>
                      <a:endParaRPr lang="en-IN" dirty="0"/>
                    </a:p>
                  </a:txBody>
                  <a:tcPr/>
                </a:tc>
              </a:tr>
              <a:tr h="5137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goverment</a:t>
                      </a:r>
                      <a:r>
                        <a:rPr lang="en-US" dirty="0" smtClean="0"/>
                        <a:t> has </a:t>
                      </a:r>
                      <a:r>
                        <a:rPr lang="en-US" dirty="0" err="1" smtClean="0"/>
                        <a:t>dicided</a:t>
                      </a:r>
                      <a:r>
                        <a:rPr lang="en-US" dirty="0" smtClean="0"/>
                        <a:t> to reduce its holding from </a:t>
                      </a:r>
                      <a:r>
                        <a:rPr lang="en-US" dirty="0" err="1" smtClean="0"/>
                        <a:t>hdfc</a:t>
                      </a:r>
                      <a:r>
                        <a:rPr lang="en-US" dirty="0" smtClean="0"/>
                        <a:t>                 bank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-0.9900</a:t>
                      </a:r>
                      <a:endParaRPr lang="en-IN" dirty="0"/>
                    </a:p>
                  </a:txBody>
                  <a:tcPr/>
                </a:tc>
              </a:tr>
              <a:tr h="51379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</a:t>
                      </a:r>
                      <a:r>
                        <a:rPr lang="en-US" dirty="0" err="1" smtClean="0"/>
                        <a:t>indias</a:t>
                      </a:r>
                      <a:r>
                        <a:rPr lang="en-US" dirty="0" smtClean="0"/>
                        <a:t> GDP is expected to grow 5% by 2025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0.9999</a:t>
                      </a:r>
                      <a:endParaRPr lang="en-IN" dirty="0"/>
                    </a:p>
                  </a:txBody>
                  <a:tcPr/>
                </a:tc>
              </a:tr>
              <a:tr h="2789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hdfc</a:t>
                      </a:r>
                      <a:r>
                        <a:rPr lang="en-US" dirty="0" smtClean="0"/>
                        <a:t> bank has decided to increase interest rate by 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-0.8749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88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488832" cy="720080"/>
          </a:xfrm>
        </p:spPr>
        <p:txBody>
          <a:bodyPr>
            <a:normAutofit/>
          </a:bodyPr>
          <a:lstStyle/>
          <a:p>
            <a:r>
              <a:rPr lang="en-US" dirty="0" smtClean="0"/>
              <a:t>Data 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640960" cy="554461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Indian  financial news data-set is from  2003 to 2020 with shape of (50000,4) where as HDFC </a:t>
            </a:r>
            <a:r>
              <a:rPr lang="en-IN" sz="2400" dirty="0" smtClean="0"/>
              <a:t>stock price dataset is from 2000 to 2021</a:t>
            </a:r>
          </a:p>
          <a:p>
            <a:pPr marL="0" indent="0">
              <a:buNone/>
            </a:pPr>
            <a:r>
              <a:rPr lang="en-US" sz="2400" dirty="0" smtClean="0"/>
              <a:t>     with shape (5306,4)</a:t>
            </a:r>
          </a:p>
          <a:p>
            <a:r>
              <a:rPr lang="en-US" sz="2400" dirty="0" smtClean="0"/>
              <a:t>Both datasets are converted into </a:t>
            </a:r>
            <a:r>
              <a:rPr lang="en-US" sz="2400" dirty="0" err="1" smtClean="0"/>
              <a:t>datetime</a:t>
            </a:r>
            <a:r>
              <a:rPr lang="en-US" sz="2400" dirty="0" smtClean="0"/>
              <a:t> format</a:t>
            </a:r>
          </a:p>
          <a:p>
            <a:r>
              <a:rPr lang="en-US" sz="2400" dirty="0" smtClean="0"/>
              <a:t>Using for loop news related to all other banks are removed</a:t>
            </a:r>
          </a:p>
          <a:p>
            <a:pPr marL="0" indent="0">
              <a:buNone/>
            </a:pPr>
            <a:r>
              <a:rPr lang="en-IN" sz="1600" dirty="0" smtClean="0"/>
              <a:t>c=[]</a:t>
            </a:r>
          </a:p>
          <a:p>
            <a:pPr marL="0" indent="0">
              <a:buNone/>
            </a:pPr>
            <a:r>
              <a:rPr lang="en-IN" sz="1600" dirty="0" smtClean="0"/>
              <a:t>a</a:t>
            </a:r>
            <a:r>
              <a:rPr lang="en-IN" sz="1600" dirty="0"/>
              <a:t>=['dcb','maharashtra','idfc','yes','kotakbank','indusindbk','axisbank','sbin','baroda','canara','overseas','punjab']</a:t>
            </a:r>
          </a:p>
          <a:p>
            <a:pPr marL="0" indent="0">
              <a:buNone/>
            </a:pPr>
            <a:r>
              <a:rPr lang="en-IN" sz="1600" dirty="0" smtClean="0"/>
              <a:t> for</a:t>
            </a:r>
            <a:r>
              <a:rPr lang="en-IN" sz="1600" dirty="0"/>
              <a:t> j in range(0,len(</a:t>
            </a:r>
            <a:r>
              <a:rPr lang="en-IN" sz="1600" dirty="0" err="1"/>
              <a:t>df</a:t>
            </a:r>
            <a:r>
              <a:rPr lang="en-IN" sz="1600" dirty="0"/>
              <a:t>)):</a:t>
            </a:r>
          </a:p>
          <a:p>
            <a:pPr marL="0" indent="0">
              <a:buNone/>
            </a:pPr>
            <a:r>
              <a:rPr lang="en-IN" sz="1600" dirty="0"/>
              <a:t>    for i in </a:t>
            </a:r>
            <a:r>
              <a:rPr lang="en-IN" sz="1600" dirty="0" err="1"/>
              <a:t>str</a:t>
            </a:r>
            <a:r>
              <a:rPr lang="en-IN" sz="1600" dirty="0"/>
              <a:t>(</a:t>
            </a:r>
            <a:r>
              <a:rPr lang="en-IN" sz="1600" dirty="0" err="1"/>
              <a:t>df</a:t>
            </a:r>
            <a:r>
              <a:rPr lang="en-IN" sz="1600" dirty="0"/>
              <a:t>['Title'].</a:t>
            </a:r>
            <a:r>
              <a:rPr lang="en-IN" sz="1600" dirty="0" err="1"/>
              <a:t>iloc</a:t>
            </a:r>
            <a:r>
              <a:rPr lang="en-IN" sz="1600" dirty="0"/>
              <a:t>[j]).lower().split</a:t>
            </a:r>
            <a:r>
              <a:rPr lang="en-IN" sz="1600" dirty="0" smtClean="0"/>
              <a:t>():</a:t>
            </a:r>
          </a:p>
          <a:p>
            <a:pPr marL="0" indent="0">
              <a:buNone/>
            </a:pPr>
            <a:r>
              <a:rPr lang="en-IN" sz="1600" dirty="0"/>
              <a:t>        if i in a</a:t>
            </a:r>
            <a:r>
              <a:rPr lang="en-IN" sz="1600" dirty="0" smtClean="0"/>
              <a:t>:</a:t>
            </a:r>
          </a:p>
          <a:p>
            <a:pPr marL="0" indent="0">
              <a:buNone/>
            </a:pPr>
            <a:r>
              <a:rPr lang="en-IN" sz="1600" dirty="0"/>
              <a:t>          </a:t>
            </a:r>
            <a:r>
              <a:rPr lang="en-IN" sz="1600" dirty="0" err="1"/>
              <a:t>df.replace</a:t>
            </a:r>
            <a:r>
              <a:rPr lang="en-IN" sz="1600" dirty="0"/>
              <a:t>({</a:t>
            </a:r>
            <a:r>
              <a:rPr lang="en-IN" sz="1600" dirty="0" err="1"/>
              <a:t>df</a:t>
            </a:r>
            <a:r>
              <a:rPr lang="en-IN" sz="1600" dirty="0"/>
              <a:t>['Title'].</a:t>
            </a:r>
            <a:r>
              <a:rPr lang="en-IN" sz="1600" dirty="0" err="1"/>
              <a:t>iloc</a:t>
            </a:r>
            <a:r>
              <a:rPr lang="en-IN" sz="1600" dirty="0"/>
              <a:t>[j]:</a:t>
            </a:r>
            <a:r>
              <a:rPr lang="en-IN" sz="1600" dirty="0" err="1"/>
              <a:t>np.nan</a:t>
            </a:r>
            <a:r>
              <a:rPr lang="en-IN" sz="1600" dirty="0"/>
              <a:t>},</a:t>
            </a:r>
            <a:r>
              <a:rPr lang="en-IN" sz="1600" dirty="0" err="1"/>
              <a:t>inplace</a:t>
            </a:r>
            <a:r>
              <a:rPr lang="en-IN" sz="1600" dirty="0"/>
              <a:t>=True)</a:t>
            </a:r>
          </a:p>
          <a:p>
            <a:pPr marL="0" indent="0">
              <a:buNone/>
            </a:pPr>
            <a:r>
              <a:rPr lang="en-IN" sz="1600" dirty="0"/>
              <a:t>           </a:t>
            </a:r>
            <a:r>
              <a:rPr lang="en-IN" sz="1600" dirty="0" smtClean="0"/>
              <a:t>break</a:t>
            </a:r>
          </a:p>
          <a:p>
            <a:r>
              <a:rPr lang="en-US" sz="2400" dirty="0" smtClean="0"/>
              <a:t>most of times,  for single day, we have got many news so using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 function mean sentiments calculate for that day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new_df</a:t>
            </a:r>
            <a:r>
              <a:rPr lang="en-US" sz="1800" dirty="0" smtClean="0"/>
              <a:t>=</a:t>
            </a:r>
            <a:r>
              <a:rPr lang="en-US" sz="1800" dirty="0" err="1" smtClean="0"/>
              <a:t>df.groupby</a:t>
            </a:r>
            <a:r>
              <a:rPr lang="en-US" sz="1800" dirty="0" smtClean="0"/>
              <a:t>(['Date'],</a:t>
            </a:r>
            <a:r>
              <a:rPr lang="en-US" sz="1800" dirty="0" err="1" smtClean="0"/>
              <a:t>as_index</a:t>
            </a:r>
            <a:r>
              <a:rPr lang="en-US" sz="1800" dirty="0" smtClean="0"/>
              <a:t>=False)['sentiments'].mean()</a:t>
            </a:r>
            <a:endParaRPr lang="en-IN" sz="1800" dirty="0" smtClean="0"/>
          </a:p>
          <a:p>
            <a:endParaRPr lang="en-IN" sz="16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3170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247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Also on few of days we haven't got any news so filling null values with neutral sentiment score (0.0)</a:t>
            </a:r>
          </a:p>
          <a:p>
            <a:pPr marL="0" indent="0">
              <a:buNone/>
            </a:pPr>
            <a:r>
              <a:rPr lang="en-IN" sz="1800" dirty="0" smtClean="0"/>
              <a:t>                                </a:t>
            </a:r>
            <a:r>
              <a:rPr lang="en-IN" sz="1800" dirty="0" err="1" smtClean="0"/>
              <a:t>final_df</a:t>
            </a:r>
            <a:r>
              <a:rPr lang="en-IN" sz="1800" dirty="0" smtClean="0"/>
              <a:t>['sentiments'].</a:t>
            </a:r>
            <a:r>
              <a:rPr lang="en-IN" sz="1800" dirty="0" err="1" smtClean="0"/>
              <a:t>fillna</a:t>
            </a:r>
            <a:r>
              <a:rPr lang="en-IN" sz="1800" dirty="0" smtClean="0"/>
              <a:t>(0.0,inplace=True)</a:t>
            </a:r>
          </a:p>
          <a:p>
            <a:r>
              <a:rPr lang="en-US" sz="2400" dirty="0" smtClean="0"/>
              <a:t>Market is  open from Monday to Friday , so forward filling of Friday’s values for weekends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</a:t>
            </a:r>
            <a:r>
              <a:rPr lang="en-US" sz="1800" dirty="0" err="1" smtClean="0"/>
              <a:t>final_df</a:t>
            </a:r>
            <a:r>
              <a:rPr lang="en-US" sz="1800" dirty="0" smtClean="0"/>
              <a:t>['Open']=</a:t>
            </a:r>
            <a:r>
              <a:rPr lang="en-US" sz="1800" dirty="0" err="1" smtClean="0"/>
              <a:t>final_df</a:t>
            </a:r>
            <a:r>
              <a:rPr lang="en-US" sz="1800" dirty="0" smtClean="0"/>
              <a:t>['Open'].</a:t>
            </a:r>
            <a:r>
              <a:rPr lang="en-US" sz="1800" dirty="0" err="1" smtClean="0"/>
              <a:t>ffill</a:t>
            </a:r>
            <a:r>
              <a:rPr lang="en-US" sz="1800" dirty="0" smtClean="0"/>
              <a:t>()</a:t>
            </a:r>
          </a:p>
          <a:p>
            <a:endParaRPr lang="en-US" sz="2400" dirty="0" smtClean="0"/>
          </a:p>
          <a:p>
            <a:r>
              <a:rPr lang="en-US" sz="2400" dirty="0" smtClean="0"/>
              <a:t>Feature </a:t>
            </a:r>
            <a:r>
              <a:rPr lang="en-US" sz="2400" dirty="0" err="1" smtClean="0"/>
              <a:t>scalling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standerdization</a:t>
            </a:r>
            <a:r>
              <a:rPr lang="en-US" sz="2400" dirty="0" smtClean="0"/>
              <a:t> of data is carried out because opening, closing price of stock are smaller values </a:t>
            </a:r>
            <a:r>
              <a:rPr lang="en-US" sz="2400" dirty="0" err="1" smtClean="0"/>
              <a:t>upto</a:t>
            </a:r>
            <a:r>
              <a:rPr lang="en-US" sz="2400" dirty="0" smtClean="0"/>
              <a:t> thousands but volume is lacks    or few thousand lacks  sometime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1305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607</TotalTime>
  <Words>1037</Words>
  <Application>Microsoft Office PowerPoint</Application>
  <PresentationFormat>On-screen Show (4:3)</PresentationFormat>
  <Paragraphs>133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Reducing Investors/Traders risk using NLP and DEEP LEARNING </vt:lpstr>
      <vt:lpstr>Goal behind the project </vt:lpstr>
      <vt:lpstr>Little history behind choosing this project</vt:lpstr>
      <vt:lpstr>Why and How NLP for stock price prediction ?</vt:lpstr>
      <vt:lpstr>Brief-workflow…..</vt:lpstr>
      <vt:lpstr>Sentiment analysis</vt:lpstr>
      <vt:lpstr>Why transformers library?</vt:lpstr>
      <vt:lpstr>Data Preprocessing</vt:lpstr>
      <vt:lpstr>PowerPoint Presentation</vt:lpstr>
      <vt:lpstr>LSTM</vt:lpstr>
      <vt:lpstr>Why 20 days in past ? </vt:lpstr>
      <vt:lpstr>Without Sentiment scores</vt:lpstr>
      <vt:lpstr>With sentiment scores</vt:lpstr>
      <vt:lpstr>Outcome of project….</vt:lpstr>
      <vt:lpstr>Further scope ….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</dc:title>
  <dc:creator>Shree</dc:creator>
  <cp:lastModifiedBy>Shree</cp:lastModifiedBy>
  <cp:revision>33</cp:revision>
  <dcterms:created xsi:type="dcterms:W3CDTF">2023-03-19T05:30:17Z</dcterms:created>
  <dcterms:modified xsi:type="dcterms:W3CDTF">2023-03-19T15:37:59Z</dcterms:modified>
</cp:coreProperties>
</file>