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6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7" r:id="rId10"/>
    <p:sldId id="268" r:id="rId11"/>
    <p:sldId id="269" r:id="rId12"/>
    <p:sldId id="270" r:id="rId13"/>
    <p:sldId id="271" r:id="rId14"/>
    <p:sldId id="272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F61A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C8A6C5-E535-4DFB-8242-96357FACE1D6}" v="153" dt="2025-04-20T19:39:48.3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 showGuides="1">
      <p:cViewPr varScale="1">
        <p:scale>
          <a:sx n="64" d="100"/>
          <a:sy n="64" d="100"/>
        </p:scale>
        <p:origin x="97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1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total_hotels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>
              <a:outerShdw blurRad="254000" sx="102000" sy="102000" algn="ctr" rotWithShape="0">
                <a:prstClr val="black">
                  <a:alpha val="20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explosion val="18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007F-4B73-99E7-0871DA8F4D00}"/>
              </c:ext>
            </c:extLst>
          </c:dPt>
          <c:dPt>
            <c:idx val="1"/>
            <c:invertIfNegative val="0"/>
            <c:bubble3D val="0"/>
            <c:explosion val="11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007F-4B73-99E7-0871DA8F4D00}"/>
              </c:ext>
            </c:extLst>
          </c:dPt>
          <c:dPt>
            <c:idx val="2"/>
            <c:invertIfNegative val="0"/>
            <c:bubble3D val="0"/>
            <c:explosion val="21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007F-4B73-99E7-0871DA8F4D00}"/>
              </c:ext>
            </c:extLst>
          </c:dPt>
          <c:dPt>
            <c:idx val="3"/>
            <c:invertIfNegative val="0"/>
            <c:bubble3D val="0"/>
            <c:explosion val="21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007F-4B73-99E7-0871DA8F4D00}"/>
              </c:ext>
            </c:extLst>
          </c:dPt>
          <c:dPt>
            <c:idx val="4"/>
            <c:invertIfNegative val="0"/>
            <c:bubble3D val="0"/>
            <c:explosion val="14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007F-4B73-99E7-0871DA8F4D00}"/>
              </c:ext>
            </c:extLst>
          </c:dPt>
          <c:dPt>
            <c:idx val="5"/>
            <c:invertIfNegative val="0"/>
            <c:bubble3D val="0"/>
            <c:explosion val="15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9-007F-4B73-99E7-0871DA8F4D00}"/>
              </c:ext>
            </c:extLst>
          </c:dPt>
          <c:dPt>
            <c:idx val="6"/>
            <c:invertIfNegative val="0"/>
            <c:bubble3D val="0"/>
            <c:explosion val="13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A-007F-4B73-99E7-0871DA8F4D00}"/>
              </c:ext>
            </c:extLst>
          </c:dPt>
          <c:dPt>
            <c:idx val="7"/>
            <c:invertIfNegative val="0"/>
            <c:bubble3D val="0"/>
            <c:explosion val="3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007F-4B73-99E7-0871DA8F4D00}"/>
              </c:ext>
            </c:extLst>
          </c:dPt>
          <c:dPt>
            <c:idx val="8"/>
            <c:invertIfNegative val="0"/>
            <c:bubble3D val="0"/>
            <c:explosion val="4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007F-4B73-99E7-0871DA8F4D00}"/>
              </c:ext>
            </c:extLst>
          </c:dPt>
          <c:dPt>
            <c:idx val="9"/>
            <c:invertIfNegative val="0"/>
            <c:bubble3D val="0"/>
            <c:explosion val="13"/>
            <c:spPr>
              <a:solidFill>
                <a:schemeClr val="accent1"/>
              </a:solidFill>
              <a:ln>
                <a:noFill/>
              </a:ln>
              <a:effectLst>
                <a:outerShdw blurRad="254000" sx="102000" sy="102000" algn="ctr" rotWithShape="0">
                  <a:prstClr val="black">
                    <a:alpha val="20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8-007F-4B73-99E7-0871DA8F4D00}"/>
              </c:ext>
            </c:extLst>
          </c:dPt>
          <c:dLbls>
            <c:spPr>
              <a:pattFill prst="pct75">
                <a:fgClr>
                  <a:srgbClr val="000000">
                    <a:lumMod val="75000"/>
                    <a:lumOff val="25000"/>
                  </a:srgbClr>
                </a:fgClr>
                <a:bgClr>
                  <a:srgbClr val="000000">
                    <a:lumMod val="65000"/>
                    <a:lumOff val="35000"/>
                  </a:srgbClr>
                </a:bgClr>
              </a:patt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33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Gurgaon</c:v>
                </c:pt>
                <c:pt idx="1">
                  <c:v>Delhi</c:v>
                </c:pt>
                <c:pt idx="2">
                  <c:v>Noida</c:v>
                </c:pt>
                <c:pt idx="3">
                  <c:v>Bangalore</c:v>
                </c:pt>
                <c:pt idx="4">
                  <c:v>Mumbai</c:v>
                </c:pt>
                <c:pt idx="5">
                  <c:v>Jaipur</c:v>
                </c:pt>
                <c:pt idx="6">
                  <c:v>Hyderabad</c:v>
                </c:pt>
                <c:pt idx="7">
                  <c:v>Pune</c:v>
                </c:pt>
                <c:pt idx="8">
                  <c:v>Chennai</c:v>
                </c:pt>
                <c:pt idx="9">
                  <c:v>Kolkata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51</c:v>
                </c:pt>
                <c:pt idx="1">
                  <c:v>85</c:v>
                </c:pt>
                <c:pt idx="2">
                  <c:v>24</c:v>
                </c:pt>
                <c:pt idx="3">
                  <c:v>61</c:v>
                </c:pt>
                <c:pt idx="4">
                  <c:v>36</c:v>
                </c:pt>
                <c:pt idx="5">
                  <c:v>25</c:v>
                </c:pt>
                <c:pt idx="6">
                  <c:v>26</c:v>
                </c:pt>
                <c:pt idx="7">
                  <c:v>21</c:v>
                </c:pt>
                <c:pt idx="8">
                  <c:v>17</c:v>
                </c:pt>
                <c:pt idx="9">
                  <c:v>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07F-4B73-99E7-0871DA8F4D00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100"/>
        <c:axId val="788748528"/>
        <c:axId val="788749008"/>
      </c:barChart>
      <c:catAx>
        <c:axId val="7887485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749008"/>
        <c:crosses val="autoZero"/>
        <c:auto val="1"/>
        <c:lblAlgn val="ctr"/>
        <c:lblOffset val="100"/>
        <c:noMultiLvlLbl val="0"/>
      </c:catAx>
      <c:valAx>
        <c:axId val="788749008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887485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023360146024329"/>
          <c:y val="4.529442107029439E-2"/>
          <c:w val="0.91027946790742065"/>
          <c:h val="0.87052309069101164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Total_revenue</c:v>
                </c:pt>
              </c:strCache>
            </c:strRef>
          </c:tx>
          <c:dPt>
            <c:idx val="0"/>
            <c:bubble3D val="0"/>
            <c:spPr>
              <a:solidFill>
                <a:srgbClr val="FFC000"/>
              </a:solidFill>
              <a:ln>
                <a:noFill/>
              </a:ln>
              <a:effectLst>
                <a:outerShdw blurRad="38100" dist="25400" dir="2700000" algn="br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0-CBDA-4CF3-889D-B06E2102FB10}"/>
              </c:ext>
            </c:extLst>
          </c:dPt>
          <c:dPt>
            <c:idx val="1"/>
            <c:bubble3D val="0"/>
            <c:spPr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  <a:effectLst>
                <a:outerShdw blurRad="38100" dist="25400" dir="2700000" algn="br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CBDA-4CF3-889D-B06E2102FB10}"/>
              </c:ext>
            </c:extLst>
          </c:dPt>
          <c:dPt>
            <c:idx val="2"/>
            <c:bubble3D val="0"/>
            <c:spPr>
              <a:solidFill>
                <a:srgbClr val="92D050"/>
              </a:solidFill>
              <a:ln>
                <a:noFill/>
              </a:ln>
              <a:effectLst>
                <a:outerShdw blurRad="38100" dist="25400" dir="2700000" algn="br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CBDA-4CF3-889D-B06E2102FB10}"/>
              </c:ext>
            </c:extLst>
          </c:dPt>
          <c:dPt>
            <c:idx val="3"/>
            <c:bubble3D val="0"/>
            <c:spPr>
              <a:solidFill>
                <a:srgbClr val="9933FF"/>
              </a:solidFill>
              <a:ln>
                <a:noFill/>
              </a:ln>
              <a:effectLst>
                <a:outerShdw blurRad="38100" dist="25400" dir="2700000" algn="br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4-CBDA-4CF3-889D-B06E2102FB10}"/>
              </c:ext>
            </c:extLst>
          </c:dPt>
          <c:dPt>
            <c:idx val="4"/>
            <c:bubble3D val="0"/>
            <c:spPr>
              <a:solidFill>
                <a:srgbClr val="F61ADC"/>
              </a:solidFill>
              <a:ln>
                <a:noFill/>
              </a:ln>
              <a:effectLst>
                <a:outerShdw blurRad="38100" dist="25400" dir="2700000" algn="br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CBDA-4CF3-889D-B06E2102FB10}"/>
              </c:ext>
            </c:extLst>
          </c:dPt>
          <c:dPt>
            <c:idx val="5"/>
            <c:bubble3D val="0"/>
            <c:spPr>
              <a:gradFill rotWithShape="1">
                <a:gsLst>
                  <a:gs pos="0">
                    <a:schemeClr val="accent6">
                      <a:shade val="85000"/>
                      <a:satMod val="130000"/>
                    </a:schemeClr>
                  </a:gs>
                  <a:gs pos="34000">
                    <a:schemeClr val="accent6">
                      <a:shade val="87000"/>
                      <a:satMod val="125000"/>
                    </a:schemeClr>
                  </a:gs>
                  <a:gs pos="70000">
                    <a:schemeClr val="accent6"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6"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38100" dist="25400" dir="2700000" algn="br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B-1939-4AEB-B3A2-94D1BFC6EE0C}"/>
              </c:ext>
            </c:extLst>
          </c:dPt>
          <c:dPt>
            <c:idx val="6"/>
            <c:bubble3D val="0"/>
            <c:spPr>
              <a:solidFill>
                <a:srgbClr val="0070C0"/>
              </a:solidFill>
              <a:ln>
                <a:noFill/>
              </a:ln>
              <a:effectLst>
                <a:outerShdw blurRad="38100" dist="25400" dir="2700000" algn="br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CBDA-4CF3-889D-B06E2102FB10}"/>
              </c:ext>
            </c:extLst>
          </c:dPt>
          <c:dPt>
            <c:idx val="7"/>
            <c:bubble3D val="0"/>
            <c:spPr>
              <a:gradFill rotWithShape="1">
                <a:gsLst>
                  <a:gs pos="0">
                    <a:schemeClr val="accent2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2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2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2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38100" dist="25400" dir="2700000" algn="br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F-1939-4AEB-B3A2-94D1BFC6EE0C}"/>
              </c:ext>
            </c:extLst>
          </c:dPt>
          <c:dPt>
            <c:idx val="8"/>
            <c:bubble3D val="0"/>
            <c:spPr>
              <a:solidFill>
                <a:srgbClr val="00B050"/>
              </a:solidFill>
              <a:ln>
                <a:noFill/>
              </a:ln>
              <a:effectLst>
                <a:outerShdw blurRad="38100" dist="25400" dir="2700000" algn="br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CBDA-4CF3-889D-B06E2102FB10}"/>
              </c:ext>
            </c:extLst>
          </c:dPt>
          <c:dPt>
            <c:idx val="9"/>
            <c:bubble3D val="0"/>
            <c:spPr>
              <a:gradFill rotWithShape="1">
                <a:gsLst>
                  <a:gs pos="0">
                    <a:schemeClr val="accent4">
                      <a:lumMod val="60000"/>
                      <a:shade val="85000"/>
                      <a:satMod val="130000"/>
                    </a:schemeClr>
                  </a:gs>
                  <a:gs pos="34000">
                    <a:schemeClr val="accent4">
                      <a:lumMod val="60000"/>
                      <a:shade val="87000"/>
                      <a:satMod val="125000"/>
                    </a:schemeClr>
                  </a:gs>
                  <a:gs pos="70000">
                    <a:schemeClr val="accent4">
                      <a:lumMod val="60000"/>
                      <a:tint val="100000"/>
                      <a:shade val="90000"/>
                      <a:satMod val="130000"/>
                    </a:schemeClr>
                  </a:gs>
                  <a:gs pos="100000">
                    <a:schemeClr val="accent4">
                      <a:lumMod val="60000"/>
                      <a:tint val="100000"/>
                      <a:shade val="100000"/>
                      <a:satMod val="110000"/>
                    </a:schemeClr>
                  </a:gs>
                </a:gsLst>
                <a:path path="circle">
                  <a:fillToRect l="100000" t="100000" r="100000" b="100000"/>
                </a:path>
              </a:gradFill>
              <a:ln>
                <a:noFill/>
              </a:ln>
              <a:effectLst>
                <a:outerShdw blurRad="38100" dist="25400" dir="2700000" algn="br" rotWithShape="0">
                  <a:srgbClr val="000000">
                    <a:alpha val="60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13-1939-4AEB-B3A2-94D1BFC6EE0C}"/>
              </c:ext>
            </c:extLst>
          </c:dPt>
          <c:cat>
            <c:strRef>
              <c:f>Sheet1!$A$2:$A$11</c:f>
              <c:strCache>
                <c:ptCount val="10"/>
                <c:pt idx="0">
                  <c:v>Bangalore</c:v>
                </c:pt>
                <c:pt idx="1">
                  <c:v>Chennai</c:v>
                </c:pt>
                <c:pt idx="2">
                  <c:v>Delhi</c:v>
                </c:pt>
                <c:pt idx="3">
                  <c:v>Gurgaon</c:v>
                </c:pt>
                <c:pt idx="4">
                  <c:v>Hyderabad</c:v>
                </c:pt>
                <c:pt idx="5">
                  <c:v>Jaipur</c:v>
                </c:pt>
                <c:pt idx="6">
                  <c:v>Kolkata</c:v>
                </c:pt>
                <c:pt idx="7">
                  <c:v>Mumbai</c:v>
                </c:pt>
                <c:pt idx="8">
                  <c:v>Noida</c:v>
                </c:pt>
                <c:pt idx="9">
                  <c:v>Pune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2328611</c:v>
                </c:pt>
                <c:pt idx="1">
                  <c:v>458702</c:v>
                </c:pt>
                <c:pt idx="2">
                  <c:v>2713723</c:v>
                </c:pt>
                <c:pt idx="3">
                  <c:v>2541117</c:v>
                </c:pt>
                <c:pt idx="4">
                  <c:v>578825</c:v>
                </c:pt>
                <c:pt idx="5">
                  <c:v>386723</c:v>
                </c:pt>
                <c:pt idx="6">
                  <c:v>112306</c:v>
                </c:pt>
                <c:pt idx="7">
                  <c:v>1389784</c:v>
                </c:pt>
                <c:pt idx="8">
                  <c:v>792996</c:v>
                </c:pt>
                <c:pt idx="9">
                  <c:v>614675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2DF-4DA2-9A58-6AE0F974C6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0227531962233556E-2"/>
          <c:y val="3.5139333274758988E-2"/>
          <c:w val="0.88798200015517104"/>
          <c:h val="0.71593900583284098"/>
        </c:manualLayout>
      </c:layou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Average_price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Bangalore</c:v>
                </c:pt>
                <c:pt idx="1">
                  <c:v>Chennai</c:v>
                </c:pt>
                <c:pt idx="2">
                  <c:v>Delhi</c:v>
                </c:pt>
                <c:pt idx="3">
                  <c:v>Gurgaon</c:v>
                </c:pt>
                <c:pt idx="4">
                  <c:v>Hyderabad</c:v>
                </c:pt>
                <c:pt idx="5">
                  <c:v>Jaipur</c:v>
                </c:pt>
                <c:pt idx="6">
                  <c:v>Kolkata</c:v>
                </c:pt>
                <c:pt idx="7">
                  <c:v>Mumbai</c:v>
                </c:pt>
                <c:pt idx="8">
                  <c:v>Noida</c:v>
                </c:pt>
                <c:pt idx="9">
                  <c:v>Pune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3178</c:v>
                </c:pt>
                <c:pt idx="1">
                  <c:v>3004</c:v>
                </c:pt>
                <c:pt idx="2">
                  <c:v>3753</c:v>
                </c:pt>
                <c:pt idx="3">
                  <c:v>2633</c:v>
                </c:pt>
                <c:pt idx="4">
                  <c:v>3343</c:v>
                </c:pt>
                <c:pt idx="5">
                  <c:v>2681</c:v>
                </c:pt>
                <c:pt idx="6">
                  <c:v>3474</c:v>
                </c:pt>
                <c:pt idx="7">
                  <c:v>5128</c:v>
                </c:pt>
                <c:pt idx="8">
                  <c:v>2914</c:v>
                </c:pt>
                <c:pt idx="9">
                  <c:v>3958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823-4CB8-8DE4-96EE02980A53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558243007"/>
        <c:axId val="1558245407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ln w="2222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6"/>
                  <c:spPr>
                    <a:solidFill>
                      <a:schemeClr val="lt1"/>
                    </a:solidFill>
                    <a:ln w="15875">
                      <a:solidFill>
                        <a:schemeClr val="accent2"/>
                      </a:solidFill>
                      <a:round/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strCache>
                      <c:ptCount val="10"/>
                      <c:pt idx="0">
                        <c:v>Bangalore</c:v>
                      </c:pt>
                      <c:pt idx="1">
                        <c:v>Chennai</c:v>
                      </c:pt>
                      <c:pt idx="2">
                        <c:v>Delhi</c:v>
                      </c:pt>
                      <c:pt idx="3">
                        <c:v>Gurgaon</c:v>
                      </c:pt>
                      <c:pt idx="4">
                        <c:v>Hyderabad</c:v>
                      </c:pt>
                      <c:pt idx="5">
                        <c:v>Jaipur</c:v>
                      </c:pt>
                      <c:pt idx="6">
                        <c:v>Kolkata</c:v>
                      </c:pt>
                      <c:pt idx="7">
                        <c:v>Mumbai</c:v>
                      </c:pt>
                      <c:pt idx="8">
                        <c:v>Noida</c:v>
                      </c:pt>
                      <c:pt idx="9">
                        <c:v>Pune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0823-4CB8-8DE4-96EE02980A53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:tx>
                <c:spPr>
                  <a:ln w="2222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6"/>
                  <c:spPr>
                    <a:solidFill>
                      <a:schemeClr val="lt1"/>
                    </a:solidFill>
                    <a:ln w="15875">
                      <a:solidFill>
                        <a:schemeClr val="accent3"/>
                      </a:solidFill>
                      <a:round/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dk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dk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strCache>
                      <c:ptCount val="10"/>
                      <c:pt idx="0">
                        <c:v>Bangalore</c:v>
                      </c:pt>
                      <c:pt idx="1">
                        <c:v>Chennai</c:v>
                      </c:pt>
                      <c:pt idx="2">
                        <c:v>Delhi</c:v>
                      </c:pt>
                      <c:pt idx="3">
                        <c:v>Gurgaon</c:v>
                      </c:pt>
                      <c:pt idx="4">
                        <c:v>Hyderabad</c:v>
                      </c:pt>
                      <c:pt idx="5">
                        <c:v>Jaipur</c:v>
                      </c:pt>
                      <c:pt idx="6">
                        <c:v>Kolkata</c:v>
                      </c:pt>
                      <c:pt idx="7">
                        <c:v>Mumbai</c:v>
                      </c:pt>
                      <c:pt idx="8">
                        <c:v>Noida</c:v>
                      </c:pt>
                      <c:pt idx="9">
                        <c:v>Pune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0823-4CB8-8DE4-96EE02980A53}"/>
                  </c:ext>
                </c:extLst>
              </c15:ser>
            </c15:filteredLineSeries>
          </c:ext>
        </c:extLst>
      </c:lineChart>
      <c:catAx>
        <c:axId val="155824300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dk1">
                  <a:lumMod val="15000"/>
                  <a:lumOff val="85000"/>
                  <a:alpha val="51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8245407"/>
        <c:crosses val="autoZero"/>
        <c:auto val="1"/>
        <c:lblAlgn val="ctr"/>
        <c:lblOffset val="100"/>
        <c:noMultiLvlLbl val="0"/>
      </c:catAx>
      <c:valAx>
        <c:axId val="15582454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  <a:alpha val="54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58243007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Average_Discount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85000"/>
                    <a:satMod val="130000"/>
                  </a:schemeClr>
                </a:gs>
                <a:gs pos="34000">
                  <a:schemeClr val="accent1">
                    <a:shade val="87000"/>
                    <a:satMod val="125000"/>
                  </a:schemeClr>
                </a:gs>
                <a:gs pos="70000">
                  <a:schemeClr val="accent1">
                    <a:tint val="100000"/>
                    <a:shade val="90000"/>
                    <a:satMod val="130000"/>
                  </a:schemeClr>
                </a:gs>
                <a:gs pos="100000">
                  <a:schemeClr val="accent1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Bangalore</c:v>
                </c:pt>
                <c:pt idx="1">
                  <c:v>Chennai</c:v>
                </c:pt>
                <c:pt idx="2">
                  <c:v>Delhi</c:v>
                </c:pt>
                <c:pt idx="3">
                  <c:v>Gurgaon</c:v>
                </c:pt>
                <c:pt idx="4">
                  <c:v>Hyderabad</c:v>
                </c:pt>
                <c:pt idx="5">
                  <c:v>Jaipur</c:v>
                </c:pt>
                <c:pt idx="6">
                  <c:v>Kolkata</c:v>
                </c:pt>
                <c:pt idx="7">
                  <c:v>Mumbai</c:v>
                </c:pt>
                <c:pt idx="8">
                  <c:v>Noida</c:v>
                </c:pt>
                <c:pt idx="9">
                  <c:v>Pune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966.69</c:v>
                </c:pt>
                <c:pt idx="1">
                  <c:v>1010.54</c:v>
                </c:pt>
                <c:pt idx="2">
                  <c:v>991.98</c:v>
                </c:pt>
                <c:pt idx="3">
                  <c:v>627.26</c:v>
                </c:pt>
                <c:pt idx="4">
                  <c:v>1006.35</c:v>
                </c:pt>
                <c:pt idx="5">
                  <c:v>804.42</c:v>
                </c:pt>
                <c:pt idx="6">
                  <c:v>1137.82</c:v>
                </c:pt>
                <c:pt idx="7">
                  <c:v>1605.29</c:v>
                </c:pt>
                <c:pt idx="8">
                  <c:v>743.93</c:v>
                </c:pt>
                <c:pt idx="9">
                  <c:v>1117.48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CA-427E-8DBF-8F608C28B7BD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axId val="47818591"/>
        <c:axId val="47819071"/>
        <c:extLst>
          <c:ext xmlns:c15="http://schemas.microsoft.com/office/drawing/2012/chart" uri="{02D57815-91ED-43cb-92C2-25804820EDAC}">
            <c15:filteredBar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Series 2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2">
                          <a:shade val="85000"/>
                          <a:satMod val="130000"/>
                        </a:schemeClr>
                      </a:gs>
                      <a:gs pos="34000">
                        <a:schemeClr val="accent2">
                          <a:shade val="87000"/>
                          <a:satMod val="125000"/>
                        </a:schemeClr>
                      </a:gs>
                      <a:gs pos="70000">
                        <a:schemeClr val="accent2">
                          <a:tint val="100000"/>
                          <a:shade val="90000"/>
                          <a:satMod val="130000"/>
                        </a:schemeClr>
                      </a:gs>
                      <a:gs pos="100000">
                        <a:schemeClr val="accent2">
                          <a:tint val="100000"/>
                          <a:shade val="100000"/>
                          <a:satMod val="110000"/>
                        </a:schemeClr>
                      </a:gs>
                    </a:gsLst>
                    <a:path path="circle">
                      <a:fillToRect l="100000" t="100000" r="100000" b="100000"/>
                    </a:path>
                  </a:gradFill>
                  <a:ln>
                    <a:noFill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strCache>
                      <c:ptCount val="10"/>
                      <c:pt idx="0">
                        <c:v>Bangalore</c:v>
                      </c:pt>
                      <c:pt idx="1">
                        <c:v>Chennai</c:v>
                      </c:pt>
                      <c:pt idx="2">
                        <c:v>Delhi</c:v>
                      </c:pt>
                      <c:pt idx="3">
                        <c:v>Gurgaon</c:v>
                      </c:pt>
                      <c:pt idx="4">
                        <c:v>Hyderabad</c:v>
                      </c:pt>
                      <c:pt idx="5">
                        <c:v>Jaipur</c:v>
                      </c:pt>
                      <c:pt idx="6">
                        <c:v>Kolkata</c:v>
                      </c:pt>
                      <c:pt idx="7">
                        <c:v>Mumbai</c:v>
                      </c:pt>
                      <c:pt idx="8">
                        <c:v>Noida</c:v>
                      </c:pt>
                      <c:pt idx="9">
                        <c:v>Pune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2.4</c:v>
                      </c:pt>
                      <c:pt idx="1">
                        <c:v>4.4000000000000004</c:v>
                      </c:pt>
                    </c:numCache>
                  </c:numRef>
                </c:val>
                <c:extLst>
                  <c:ext xmlns:c16="http://schemas.microsoft.com/office/drawing/2014/chart" uri="{C3380CC4-5D6E-409C-BE32-E72D297353CC}">
                    <c16:uniqueId val="{00000001-38CA-427E-8DBF-8F608C28B7BD}"/>
                  </c:ext>
                </c:extLst>
              </c15:ser>
            </c15:filteredBarSeries>
            <c15:filteredBar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Series 3</c:v>
                      </c:pt>
                    </c:strCache>
                  </c:strRef>
                </c:tx>
                <c:spPr>
                  <a:gradFill rotWithShape="1">
                    <a:gsLst>
                      <a:gs pos="0">
                        <a:schemeClr val="accent3">
                          <a:shade val="85000"/>
                          <a:satMod val="130000"/>
                        </a:schemeClr>
                      </a:gs>
                      <a:gs pos="34000">
                        <a:schemeClr val="accent3">
                          <a:shade val="87000"/>
                          <a:satMod val="125000"/>
                        </a:schemeClr>
                      </a:gs>
                      <a:gs pos="70000">
                        <a:schemeClr val="accent3">
                          <a:tint val="100000"/>
                          <a:shade val="90000"/>
                          <a:satMod val="130000"/>
                        </a:schemeClr>
                      </a:gs>
                      <a:gs pos="100000">
                        <a:schemeClr val="accent3">
                          <a:tint val="100000"/>
                          <a:shade val="100000"/>
                          <a:satMod val="110000"/>
                        </a:schemeClr>
                      </a:gs>
                    </a:gsLst>
                    <a:path path="circle">
                      <a:fillToRect l="100000" t="100000" r="100000" b="100000"/>
                    </a:path>
                  </a:gradFill>
                  <a:ln>
                    <a:noFill/>
                  </a:ln>
                  <a:effectLst>
                    <a:outerShdw blurRad="44450" dist="25400" dir="2700000" algn="br" rotWithShape="0">
                      <a:srgbClr val="000000">
                        <a:alpha val="60000"/>
                      </a:srgbClr>
                    </a:outerShdw>
                  </a:effectLst>
                  <a:scene3d>
                    <a:camera prst="orthographicFront">
                      <a:rot lat="0" lon="0" rev="0"/>
                    </a:camera>
                    <a:lightRig rig="threePt" dir="t">
                      <a:rot lat="0" lon="0" rev="19800000"/>
                    </a:lightRig>
                  </a:scene3d>
                  <a:sp3d prstMaterial="flat">
                    <a:bevelT w="25400" h="31750"/>
                  </a:sp3d>
                </c:spPr>
                <c:invertIfNegative val="0"/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lt1">
                              <a:lumMod val="8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outEnd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>
                            <a:solidFill>
                              <a:schemeClr val="lt1">
                                <a:lumMod val="95000"/>
                                <a:alpha val="54000"/>
                              </a:schemeClr>
                            </a:solidFill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strCache>
                      <c:ptCount val="10"/>
                      <c:pt idx="0">
                        <c:v>Bangalore</c:v>
                      </c:pt>
                      <c:pt idx="1">
                        <c:v>Chennai</c:v>
                      </c:pt>
                      <c:pt idx="2">
                        <c:v>Delhi</c:v>
                      </c:pt>
                      <c:pt idx="3">
                        <c:v>Gurgaon</c:v>
                      </c:pt>
                      <c:pt idx="4">
                        <c:v>Hyderabad</c:v>
                      </c:pt>
                      <c:pt idx="5">
                        <c:v>Jaipur</c:v>
                      </c:pt>
                      <c:pt idx="6">
                        <c:v>Kolkata</c:v>
                      </c:pt>
                      <c:pt idx="7">
                        <c:v>Mumbai</c:v>
                      </c:pt>
                      <c:pt idx="8">
                        <c:v>Noida</c:v>
                      </c:pt>
                      <c:pt idx="9">
                        <c:v>Pune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Sheet1!$D$2:$D$11</c15:sqref>
                        </c15:formulaRef>
                      </c:ext>
                    </c:extLst>
                    <c:numCache>
                      <c:formatCode>General</c:formatCode>
                      <c:ptCount val="10"/>
                      <c:pt idx="0">
                        <c:v>2</c:v>
                      </c:pt>
                      <c:pt idx="1">
                        <c:v>2</c:v>
                      </c:pt>
                    </c:numCache>
                  </c:numRef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38CA-427E-8DBF-8F608C28B7BD}"/>
                  </c:ext>
                </c:extLst>
              </c15:ser>
            </c15:filteredBarSeries>
          </c:ext>
        </c:extLst>
      </c:barChart>
      <c:catAx>
        <c:axId val="4781859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19071"/>
        <c:crosses val="autoZero"/>
        <c:auto val="1"/>
        <c:lblAlgn val="ctr"/>
        <c:lblOffset val="100"/>
        <c:noMultiLvlLbl val="0"/>
      </c:catAx>
      <c:valAx>
        <c:axId val="47819071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8185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30"/>
      <c:rotY val="25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3.5640770963196775E-2"/>
          <c:y val="0.11357549919519729"/>
          <c:w val="0.96435922903680327"/>
          <c:h val="0.73026368941451369"/>
        </c:manualLayout>
      </c:layout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Total_booking</c:v>
                </c:pt>
              </c:strCache>
            </c:strRef>
          </c:tx>
          <c:explosion val="31"/>
          <c:dPt>
            <c:idx val="0"/>
            <c:bubble3D val="0"/>
            <c:explosion val="0"/>
            <c:spPr>
              <a:solidFill>
                <a:srgbClr val="00B050"/>
              </a:solidFill>
              <a:ln>
                <a:noFill/>
              </a:ln>
              <a:effectLst>
                <a:outerShdw blurRad="38100" dist="25400" dir="2700000" algn="br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2-F541-4B48-A3E1-8E50CEBD46B3}"/>
              </c:ext>
            </c:extLst>
          </c:dPt>
          <c:dPt>
            <c:idx val="1"/>
            <c:bubble3D val="0"/>
            <c:spPr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  <a:effectLst>
                <a:outerShdw blurRad="38100" dist="25400" dir="2700000" algn="br" rotWithShape="0">
                  <a:srgbClr val="000000">
                    <a:alpha val="60000"/>
                  </a:srgbClr>
                </a:outerShdw>
              </a:effectLst>
              <a:sp3d/>
            </c:spPr>
            <c:extLst>
              <c:ext xmlns:c16="http://schemas.microsoft.com/office/drawing/2014/chart" uri="{C3380CC4-5D6E-409C-BE32-E72D297353CC}">
                <c16:uniqueId val="{00000001-F541-4B48-A3E1-8E50CEBD46B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>
                  <a:solidFill>
                    <a:schemeClr val="tx2">
                      <a:lumMod val="35000"/>
                      <a:lumOff val="65000"/>
                    </a:schemeClr>
                  </a:solidFill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Cancelled</c:v>
                </c:pt>
                <c:pt idx="1">
                  <c:v>Stayed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2"/>
                <c:pt idx="0">
                  <c:v>953</c:v>
                </c:pt>
                <c:pt idx="1">
                  <c:v>1789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41-4B48-A3E1-8E50CEBD46B3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Total_Booking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Bangalore</c:v>
                </c:pt>
                <c:pt idx="1">
                  <c:v>Chennai</c:v>
                </c:pt>
                <c:pt idx="2">
                  <c:v>Delhi</c:v>
                </c:pt>
                <c:pt idx="3">
                  <c:v>Gurgaon</c:v>
                </c:pt>
                <c:pt idx="4">
                  <c:v>Hyderabad</c:v>
                </c:pt>
                <c:pt idx="5">
                  <c:v>Jaipur</c:v>
                </c:pt>
                <c:pt idx="6">
                  <c:v>Kolkata</c:v>
                </c:pt>
                <c:pt idx="7">
                  <c:v>Mumbai</c:v>
                </c:pt>
                <c:pt idx="8">
                  <c:v>Noida</c:v>
                </c:pt>
                <c:pt idx="9">
                  <c:v>Pune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526</c:v>
                </c:pt>
                <c:pt idx="1">
                  <c:v>98</c:v>
                </c:pt>
                <c:pt idx="2">
                  <c:v>609</c:v>
                </c:pt>
                <c:pt idx="3">
                  <c:v>872</c:v>
                </c:pt>
                <c:pt idx="4">
                  <c:v>127</c:v>
                </c:pt>
                <c:pt idx="5">
                  <c:v>106</c:v>
                </c:pt>
                <c:pt idx="6">
                  <c:v>22</c:v>
                </c:pt>
                <c:pt idx="7">
                  <c:v>179</c:v>
                </c:pt>
                <c:pt idx="8">
                  <c:v>230</c:v>
                </c:pt>
                <c:pt idx="9">
                  <c:v>120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3CF-4130-9E33-F42ED6E6B18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smooth val="0"/>
        <c:axId val="1899244799"/>
        <c:axId val="1899235199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strRef>
                    <c:extLst>
                      <c:ext uri="{02D57815-91ED-43cb-92C2-25804820EDAC}">
                        <c15:formulaRef>
                          <c15:sqref>Sheet1!$C$1</c15:sqref>
                        </c15:formulaRef>
                      </c:ext>
                    </c:extLst>
                    <c:strCache>
                      <c:ptCount val="1"/>
                      <c:pt idx="0">
                        <c:v>Column1</c:v>
                      </c:pt>
                    </c:strCache>
                  </c:strRef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2"/>
                    </a:solidFill>
                    <a:ln w="9525">
                      <a:solidFill>
                        <a:schemeClr val="accent2"/>
                      </a:solidFill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>
                    <c:ext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>
                      <c:ext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strCache>
                      <c:ptCount val="10"/>
                      <c:pt idx="0">
                        <c:v>Bangalore</c:v>
                      </c:pt>
                      <c:pt idx="1">
                        <c:v>Chennai</c:v>
                      </c:pt>
                      <c:pt idx="2">
                        <c:v>Delhi</c:v>
                      </c:pt>
                      <c:pt idx="3">
                        <c:v>Gurgaon</c:v>
                      </c:pt>
                      <c:pt idx="4">
                        <c:v>Hyderabad</c:v>
                      </c:pt>
                      <c:pt idx="5">
                        <c:v>Jaipur</c:v>
                      </c:pt>
                      <c:pt idx="6">
                        <c:v>Kolkata</c:v>
                      </c:pt>
                      <c:pt idx="7">
                        <c:v>Mumbai</c:v>
                      </c:pt>
                      <c:pt idx="8">
                        <c:v>Noida</c:v>
                      </c:pt>
                      <c:pt idx="9">
                        <c:v>Pune</c:v>
                      </c:pt>
                    </c:strCache>
                  </c:strRef>
                </c:cat>
                <c:val>
                  <c:numRef>
                    <c:extLst>
                      <c:ext uri="{02D57815-91ED-43cb-92C2-25804820EDAC}">
                        <c15:formulaRef>
                          <c15:sqref>Sheet1!$C$2:$C$11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1-93CF-4130-9E33-F42ED6E6B188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Sheet1!$D$1</c15:sqref>
                        </c15:formulaRef>
                      </c:ext>
                    </c:extLst>
                    <c:strCache>
                      <c:ptCount val="1"/>
                      <c:pt idx="0">
                        <c:v>Column2</c:v>
                      </c:pt>
                    </c:strCache>
                  </c:strRef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circle"/>
                  <c:size val="5"/>
                  <c:spPr>
                    <a:solidFill>
                      <a:schemeClr val="accent3"/>
                    </a:solidFill>
                    <a:ln w="9525">
                      <a:solidFill>
                        <a:schemeClr val="accent3"/>
                      </a:solidFill>
                    </a:ln>
                    <a:effectLst/>
                  </c:spPr>
                </c:marker>
                <c:dLbls>
                  <c:spPr>
                    <a:noFill/>
                    <a:ln>
                      <a:noFill/>
                    </a:ln>
                    <a:effectLst/>
                  </c:spPr>
                  <c:txPr>
                    <a:bodyPr rot="0" spcFirstLastPara="1" vertOverflow="ellipsis" vert="horz" wrap="square" lIns="38100" tIns="19050" rIns="38100" bIns="19050" anchor="ctr" anchorCtr="1">
                      <a:spAutoFit/>
                    </a:bodyPr>
                    <a:lstStyle/>
                    <a:p>
                      <a:pPr>
                        <a:defRPr sz="1197" b="0" i="0" u="none" strike="noStrike" kern="1200" baseline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defRPr>
                      </a:pPr>
                      <a:endParaRPr lang="en-US"/>
                    </a:p>
                  </c:txPr>
                  <c:dLblPos val="ctr"/>
                  <c:showLegendKey val="0"/>
                  <c:showVal val="1"/>
                  <c:showCatName val="0"/>
                  <c:showSerName val="0"/>
                  <c:showPercent val="0"/>
                  <c:showBubbleSize val="0"/>
                  <c:showLeaderLines val="0"/>
                  <c:extLst xmlns:c15="http://schemas.microsoft.com/office/drawing/2012/chart">
                    <c:ext xmlns:c15="http://schemas.microsoft.com/office/drawing/2012/chart" uri="{CE6537A1-D6FC-4f65-9D91-7224C49458BB}">
                      <c15:showLeaderLines val="1"/>
                      <c15:leaderLines>
                        <c:spPr>
                          <a:ln w="9525" cap="flat" cmpd="sng" algn="ctr">
                            <a:solidFill>
                              <a:schemeClr val="tx1">
                                <a:lumMod val="35000"/>
                                <a:lumOff val="65000"/>
                              </a:schemeClr>
                            </a:solidFill>
                            <a:round/>
                          </a:ln>
                          <a:effectLst/>
                        </c:spPr>
                      </c15:leaderLines>
                    </c:ext>
                  </c:extLst>
                </c:dLbls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Sheet1!$A$2:$A$11</c15:sqref>
                        </c15:formulaRef>
                      </c:ext>
                    </c:extLst>
                    <c:strCache>
                      <c:ptCount val="10"/>
                      <c:pt idx="0">
                        <c:v>Bangalore</c:v>
                      </c:pt>
                      <c:pt idx="1">
                        <c:v>Chennai</c:v>
                      </c:pt>
                      <c:pt idx="2">
                        <c:v>Delhi</c:v>
                      </c:pt>
                      <c:pt idx="3">
                        <c:v>Gurgaon</c:v>
                      </c:pt>
                      <c:pt idx="4">
                        <c:v>Hyderabad</c:v>
                      </c:pt>
                      <c:pt idx="5">
                        <c:v>Jaipur</c:v>
                      </c:pt>
                      <c:pt idx="6">
                        <c:v>Kolkata</c:v>
                      </c:pt>
                      <c:pt idx="7">
                        <c:v>Mumbai</c:v>
                      </c:pt>
                      <c:pt idx="8">
                        <c:v>Noida</c:v>
                      </c:pt>
                      <c:pt idx="9">
                        <c:v>Pune</c:v>
                      </c:pt>
                    </c:strCache>
                  </c:str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Sheet1!$D$2:$D$11</c15:sqref>
                        </c15:formulaRef>
                      </c:ext>
                    </c:extLst>
                    <c:numCache>
                      <c:formatCode>General</c:formatCode>
                      <c:ptCount val="10"/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2-93CF-4130-9E33-F42ED6E6B188}"/>
                  </c:ext>
                </c:extLst>
              </c15:ser>
            </c15:filteredLineSeries>
          </c:ext>
        </c:extLst>
      </c:lineChart>
      <c:catAx>
        <c:axId val="18992447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9235199"/>
        <c:crosses val="autoZero"/>
        <c:auto val="1"/>
        <c:lblAlgn val="ctr"/>
        <c:lblOffset val="100"/>
        <c:noMultiLvlLbl val="0"/>
      </c:catAx>
      <c:valAx>
        <c:axId val="18992351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92447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4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pattFill prst="pct75">
        <a:fgClr>
          <a:schemeClr val="dk1">
            <a:lumMod val="75000"/>
            <a:lumOff val="25000"/>
          </a:schemeClr>
        </a:fgClr>
        <a:bgClr>
          <a:schemeClr val="dk1">
            <a:lumMod val="65000"/>
            <a:lumOff val="35000"/>
          </a:schemeClr>
        </a:bgClr>
      </a:pattFill>
      <a:effectLst>
        <a:outerShdw blurRad="50800" dist="38100" dir="2700000" algn="tl" rotWithShape="0">
          <a:prstClr val="black">
            <a:alpha val="40000"/>
          </a:prstClr>
        </a:outerShdw>
      </a:effectLst>
    </cs:spPr>
    <cs:defRPr sz="1330" b="1" i="0" u="none" strike="noStrike" kern="1200" baseline="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254000" sx="102000" sy="102000" algn="ctr" rotWithShape="0">
          <a:prstClr val="black">
            <a:alpha val="20000"/>
          </a:prstClr>
        </a:out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2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4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  <a:alpha val="51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9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lt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lt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lt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66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1CA1F4-4B7E-459E-800D-C5B5BC8B6D6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1A40A9E-4FBA-43EB-BBED-B300AA3DB9D9}">
      <dgm:prSet custT="1"/>
      <dgm:spPr/>
      <dgm:t>
        <a:bodyPr/>
        <a:lstStyle/>
        <a:p>
          <a:r>
            <a:rPr lang="en-IN" sz="2000" dirty="0"/>
            <a:t>=&gt; This dataset consists of 2 tables.</a:t>
          </a:r>
          <a:endParaRPr lang="en-US" sz="2000" dirty="0"/>
        </a:p>
      </dgm:t>
    </dgm:pt>
    <dgm:pt modelId="{9DC102E4-D94D-44FB-83DA-29215C4592D3}" type="parTrans" cxnId="{8484C734-82D6-400A-9A81-FB8A7B3DFD8A}">
      <dgm:prSet/>
      <dgm:spPr/>
      <dgm:t>
        <a:bodyPr/>
        <a:lstStyle/>
        <a:p>
          <a:endParaRPr lang="en-US"/>
        </a:p>
      </dgm:t>
    </dgm:pt>
    <dgm:pt modelId="{52E48EC3-7962-42B1-97B0-854EB30A9846}" type="sibTrans" cxnId="{8484C734-82D6-400A-9A81-FB8A7B3DFD8A}">
      <dgm:prSet/>
      <dgm:spPr/>
      <dgm:t>
        <a:bodyPr/>
        <a:lstStyle/>
        <a:p>
          <a:endParaRPr lang="en-US"/>
        </a:p>
      </dgm:t>
    </dgm:pt>
    <dgm:pt modelId="{95A9E1A4-7D2D-4720-AD18-0879455B41B1}">
      <dgm:prSet custT="1"/>
      <dgm:spPr/>
      <dgm:t>
        <a:bodyPr/>
        <a:lstStyle/>
        <a:p>
          <a:r>
            <a:rPr lang="en-IN" sz="2000" dirty="0"/>
            <a:t>=&gt; This dataset consists of booking in       the first quarter of the year 2017.</a:t>
          </a:r>
          <a:endParaRPr lang="en-US" sz="2000" dirty="0"/>
        </a:p>
      </dgm:t>
    </dgm:pt>
    <dgm:pt modelId="{E2E007B9-4DDF-4207-889E-C3A18A4159BF}" type="parTrans" cxnId="{DD7F0A3C-D85D-47F8-9A4B-61443D7DCC44}">
      <dgm:prSet/>
      <dgm:spPr/>
      <dgm:t>
        <a:bodyPr/>
        <a:lstStyle/>
        <a:p>
          <a:endParaRPr lang="en-US"/>
        </a:p>
      </dgm:t>
    </dgm:pt>
    <dgm:pt modelId="{3E99C84C-6A24-41EC-94A9-BC9F6A5AAE14}" type="sibTrans" cxnId="{DD7F0A3C-D85D-47F8-9A4B-61443D7DCC44}">
      <dgm:prSet/>
      <dgm:spPr/>
      <dgm:t>
        <a:bodyPr/>
        <a:lstStyle/>
        <a:p>
          <a:endParaRPr lang="en-US"/>
        </a:p>
      </dgm:t>
    </dgm:pt>
    <dgm:pt modelId="{5BEA4E3B-E3FA-4BED-BC1A-79D6DE10B0A2}">
      <dgm:prSet custT="1"/>
      <dgm:spPr/>
      <dgm:t>
        <a:bodyPr/>
        <a:lstStyle/>
        <a:p>
          <a:r>
            <a:rPr lang="en-IN" sz="2000" dirty="0"/>
            <a:t>=&gt; It consists of 357 different hotels across 10 different cities.</a:t>
          </a:r>
          <a:endParaRPr lang="en-US" sz="2000" dirty="0"/>
        </a:p>
      </dgm:t>
    </dgm:pt>
    <dgm:pt modelId="{5382A8D4-F977-41BB-917C-80705ED5B99B}" type="parTrans" cxnId="{466D0F3C-2FF3-40FF-A007-FCAD4E5459F5}">
      <dgm:prSet/>
      <dgm:spPr/>
      <dgm:t>
        <a:bodyPr/>
        <a:lstStyle/>
        <a:p>
          <a:endParaRPr lang="en-US"/>
        </a:p>
      </dgm:t>
    </dgm:pt>
    <dgm:pt modelId="{CF1BCDE1-EE1D-47DE-9503-8D65DE2CD712}" type="sibTrans" cxnId="{466D0F3C-2FF3-40FF-A007-FCAD4E5459F5}">
      <dgm:prSet/>
      <dgm:spPr/>
      <dgm:t>
        <a:bodyPr/>
        <a:lstStyle/>
        <a:p>
          <a:endParaRPr lang="en-US"/>
        </a:p>
      </dgm:t>
    </dgm:pt>
    <dgm:pt modelId="{1477DBDC-C7C7-42E8-B097-187AFA9FEE3E}" type="pres">
      <dgm:prSet presAssocID="{2A1CA1F4-4B7E-459E-800D-C5B5BC8B6D67}" presName="root" presStyleCnt="0">
        <dgm:presLayoutVars>
          <dgm:dir/>
          <dgm:resizeHandles val="exact"/>
        </dgm:presLayoutVars>
      </dgm:prSet>
      <dgm:spPr/>
    </dgm:pt>
    <dgm:pt modelId="{32FE5853-B0E1-4824-BFA6-71AB0F9CA7FA}" type="pres">
      <dgm:prSet presAssocID="{11A40A9E-4FBA-43EB-BBED-B300AA3DB9D9}" presName="compNode" presStyleCnt="0"/>
      <dgm:spPr/>
    </dgm:pt>
    <dgm:pt modelId="{1B8664ED-C0DA-4030-A018-6D2BD00CAD73}" type="pres">
      <dgm:prSet presAssocID="{11A40A9E-4FBA-43EB-BBED-B300AA3DB9D9}" presName="iconRect" presStyleLbl="node1" presStyleIdx="0" presStyleCnt="3" custScaleX="278887" custScaleY="304345" custLinFactX="-90673" custLinFactNeighborX="-100000" custLinFactNeighborY="-4280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05A795F-24D6-4978-9BD4-186CBDC1EC73}" type="pres">
      <dgm:prSet presAssocID="{11A40A9E-4FBA-43EB-BBED-B300AA3DB9D9}" presName="spaceRect" presStyleCnt="0"/>
      <dgm:spPr/>
    </dgm:pt>
    <dgm:pt modelId="{5FBB5FDA-EAF4-41E6-B700-D933A2E879E1}" type="pres">
      <dgm:prSet presAssocID="{11A40A9E-4FBA-43EB-BBED-B300AA3DB9D9}" presName="textRect" presStyleLbl="revTx" presStyleIdx="0" presStyleCnt="3" custLinFactNeighborX="-81425" custLinFactNeighborY="-2226">
        <dgm:presLayoutVars>
          <dgm:chMax val="1"/>
          <dgm:chPref val="1"/>
        </dgm:presLayoutVars>
      </dgm:prSet>
      <dgm:spPr/>
    </dgm:pt>
    <dgm:pt modelId="{C022EE58-FA8B-48FB-ADBF-46B9FAC37FAE}" type="pres">
      <dgm:prSet presAssocID="{52E48EC3-7962-42B1-97B0-854EB30A9846}" presName="sibTrans" presStyleCnt="0"/>
      <dgm:spPr/>
    </dgm:pt>
    <dgm:pt modelId="{71AC8CC5-ECC9-403A-A078-27DA2E8C0148}" type="pres">
      <dgm:prSet presAssocID="{95A9E1A4-7D2D-4720-AD18-0879455B41B1}" presName="compNode" presStyleCnt="0"/>
      <dgm:spPr/>
    </dgm:pt>
    <dgm:pt modelId="{83DAF243-F69B-48CB-B1E3-2E3A794E55D7}" type="pres">
      <dgm:prSet presAssocID="{95A9E1A4-7D2D-4720-AD18-0879455B41B1}" presName="iconRect" presStyleLbl="node1" presStyleIdx="1" presStyleCnt="3" custScaleX="277218" custScaleY="198042" custLinFactNeighborX="-23851" custLinFactNeighborY="-2866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57EB21D7-1644-4731-8EFE-8D2B0D4A5732}" type="pres">
      <dgm:prSet presAssocID="{95A9E1A4-7D2D-4720-AD18-0879455B41B1}" presName="spaceRect" presStyleCnt="0"/>
      <dgm:spPr/>
    </dgm:pt>
    <dgm:pt modelId="{E5E73931-7C7D-44E3-B0C5-434AB648E74A}" type="pres">
      <dgm:prSet presAssocID="{95A9E1A4-7D2D-4720-AD18-0879455B41B1}" presName="textRect" presStyleLbl="revTx" presStyleIdx="1" presStyleCnt="3" custLinFactNeighborX="-8953" custLinFactNeighborY="14468">
        <dgm:presLayoutVars>
          <dgm:chMax val="1"/>
          <dgm:chPref val="1"/>
        </dgm:presLayoutVars>
      </dgm:prSet>
      <dgm:spPr/>
    </dgm:pt>
    <dgm:pt modelId="{6274F889-7A85-4318-ABB1-C1E2D25EDCA6}" type="pres">
      <dgm:prSet presAssocID="{3E99C84C-6A24-41EC-94A9-BC9F6A5AAE14}" presName="sibTrans" presStyleCnt="0"/>
      <dgm:spPr/>
    </dgm:pt>
    <dgm:pt modelId="{FC564D5A-13E4-4A9C-A2AE-B4CA54EAFF00}" type="pres">
      <dgm:prSet presAssocID="{5BEA4E3B-E3FA-4BED-BC1A-79D6DE10B0A2}" presName="compNode" presStyleCnt="0"/>
      <dgm:spPr/>
    </dgm:pt>
    <dgm:pt modelId="{EAA14D78-1F84-43F7-9820-93FBC2C743D3}" type="pres">
      <dgm:prSet presAssocID="{5BEA4E3B-E3FA-4BED-BC1A-79D6DE10B0A2}" presName="iconRect" presStyleLbl="node1" presStyleIdx="2" presStyleCnt="3" custScaleX="239014" custScaleY="201933" custLinFactNeighborX="75880" custLinFactNeighborY="-29641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ilding"/>
        </a:ext>
      </dgm:extLst>
    </dgm:pt>
    <dgm:pt modelId="{EF38D632-74A6-4869-8EB3-F26E0A45DA2C}" type="pres">
      <dgm:prSet presAssocID="{5BEA4E3B-E3FA-4BED-BC1A-79D6DE10B0A2}" presName="spaceRect" presStyleCnt="0"/>
      <dgm:spPr/>
    </dgm:pt>
    <dgm:pt modelId="{ECA24FD4-8F08-4728-88DD-EE480AB87BED}" type="pres">
      <dgm:prSet presAssocID="{5BEA4E3B-E3FA-4BED-BC1A-79D6DE10B0A2}" presName="textRect" presStyleLbl="revTx" presStyleIdx="2" presStyleCnt="3" custLinFactNeighborX="42026" custLinFactNeighborY="11129">
        <dgm:presLayoutVars>
          <dgm:chMax val="1"/>
          <dgm:chPref val="1"/>
        </dgm:presLayoutVars>
      </dgm:prSet>
      <dgm:spPr/>
    </dgm:pt>
  </dgm:ptLst>
  <dgm:cxnLst>
    <dgm:cxn modelId="{381B7417-7F04-4A3B-B99E-8C4C799CF632}" type="presOf" srcId="{11A40A9E-4FBA-43EB-BBED-B300AA3DB9D9}" destId="{5FBB5FDA-EAF4-41E6-B700-D933A2E879E1}" srcOrd="0" destOrd="0" presId="urn:microsoft.com/office/officeart/2018/2/layout/IconLabelList"/>
    <dgm:cxn modelId="{616D4D28-9AC6-42F1-B7F4-2BFC17F9412D}" type="presOf" srcId="{5BEA4E3B-E3FA-4BED-BC1A-79D6DE10B0A2}" destId="{ECA24FD4-8F08-4728-88DD-EE480AB87BED}" srcOrd="0" destOrd="0" presId="urn:microsoft.com/office/officeart/2018/2/layout/IconLabelList"/>
    <dgm:cxn modelId="{8484C734-82D6-400A-9A81-FB8A7B3DFD8A}" srcId="{2A1CA1F4-4B7E-459E-800D-C5B5BC8B6D67}" destId="{11A40A9E-4FBA-43EB-BBED-B300AA3DB9D9}" srcOrd="0" destOrd="0" parTransId="{9DC102E4-D94D-44FB-83DA-29215C4592D3}" sibTransId="{52E48EC3-7962-42B1-97B0-854EB30A9846}"/>
    <dgm:cxn modelId="{DD7F0A3C-D85D-47F8-9A4B-61443D7DCC44}" srcId="{2A1CA1F4-4B7E-459E-800D-C5B5BC8B6D67}" destId="{95A9E1A4-7D2D-4720-AD18-0879455B41B1}" srcOrd="1" destOrd="0" parTransId="{E2E007B9-4DDF-4207-889E-C3A18A4159BF}" sibTransId="{3E99C84C-6A24-41EC-94A9-BC9F6A5AAE14}"/>
    <dgm:cxn modelId="{466D0F3C-2FF3-40FF-A007-FCAD4E5459F5}" srcId="{2A1CA1F4-4B7E-459E-800D-C5B5BC8B6D67}" destId="{5BEA4E3B-E3FA-4BED-BC1A-79D6DE10B0A2}" srcOrd="2" destOrd="0" parTransId="{5382A8D4-F977-41BB-917C-80705ED5B99B}" sibTransId="{CF1BCDE1-EE1D-47DE-9503-8D65DE2CD712}"/>
    <dgm:cxn modelId="{CBD65E7F-81CA-4FFD-A9AF-FE28D0547FB6}" type="presOf" srcId="{2A1CA1F4-4B7E-459E-800D-C5B5BC8B6D67}" destId="{1477DBDC-C7C7-42E8-B097-187AFA9FEE3E}" srcOrd="0" destOrd="0" presId="urn:microsoft.com/office/officeart/2018/2/layout/IconLabelList"/>
    <dgm:cxn modelId="{F360F3CB-7FEF-47FF-9EFC-40731AD77943}" type="presOf" srcId="{95A9E1A4-7D2D-4720-AD18-0879455B41B1}" destId="{E5E73931-7C7D-44E3-B0C5-434AB648E74A}" srcOrd="0" destOrd="0" presId="urn:microsoft.com/office/officeart/2018/2/layout/IconLabelList"/>
    <dgm:cxn modelId="{293BB801-65BB-4202-86B7-955BC217142A}" type="presParOf" srcId="{1477DBDC-C7C7-42E8-B097-187AFA9FEE3E}" destId="{32FE5853-B0E1-4824-BFA6-71AB0F9CA7FA}" srcOrd="0" destOrd="0" presId="urn:microsoft.com/office/officeart/2018/2/layout/IconLabelList"/>
    <dgm:cxn modelId="{58276A84-51A9-42A4-93F8-0470AD1C4A8C}" type="presParOf" srcId="{32FE5853-B0E1-4824-BFA6-71AB0F9CA7FA}" destId="{1B8664ED-C0DA-4030-A018-6D2BD00CAD73}" srcOrd="0" destOrd="0" presId="urn:microsoft.com/office/officeart/2018/2/layout/IconLabelList"/>
    <dgm:cxn modelId="{C8796D69-593C-4156-9872-8E502F201AC3}" type="presParOf" srcId="{32FE5853-B0E1-4824-BFA6-71AB0F9CA7FA}" destId="{805A795F-24D6-4978-9BD4-186CBDC1EC73}" srcOrd="1" destOrd="0" presId="urn:microsoft.com/office/officeart/2018/2/layout/IconLabelList"/>
    <dgm:cxn modelId="{DD505BF4-6D3C-4AE2-B214-04ADB048A3DC}" type="presParOf" srcId="{32FE5853-B0E1-4824-BFA6-71AB0F9CA7FA}" destId="{5FBB5FDA-EAF4-41E6-B700-D933A2E879E1}" srcOrd="2" destOrd="0" presId="urn:microsoft.com/office/officeart/2018/2/layout/IconLabelList"/>
    <dgm:cxn modelId="{8AABC0D9-AFA4-4064-B5D2-D2952AFB00F2}" type="presParOf" srcId="{1477DBDC-C7C7-42E8-B097-187AFA9FEE3E}" destId="{C022EE58-FA8B-48FB-ADBF-46B9FAC37FAE}" srcOrd="1" destOrd="0" presId="urn:microsoft.com/office/officeart/2018/2/layout/IconLabelList"/>
    <dgm:cxn modelId="{1E1AB16E-4C7C-4BB4-BED0-E974356A6633}" type="presParOf" srcId="{1477DBDC-C7C7-42E8-B097-187AFA9FEE3E}" destId="{71AC8CC5-ECC9-403A-A078-27DA2E8C0148}" srcOrd="2" destOrd="0" presId="urn:microsoft.com/office/officeart/2018/2/layout/IconLabelList"/>
    <dgm:cxn modelId="{FD4D9D19-A345-44F9-9A6C-69405C0A411C}" type="presParOf" srcId="{71AC8CC5-ECC9-403A-A078-27DA2E8C0148}" destId="{83DAF243-F69B-48CB-B1E3-2E3A794E55D7}" srcOrd="0" destOrd="0" presId="urn:microsoft.com/office/officeart/2018/2/layout/IconLabelList"/>
    <dgm:cxn modelId="{44DAAF7E-A11F-4A08-90DB-665C2CDCE4D7}" type="presParOf" srcId="{71AC8CC5-ECC9-403A-A078-27DA2E8C0148}" destId="{57EB21D7-1644-4731-8EFE-8D2B0D4A5732}" srcOrd="1" destOrd="0" presId="urn:microsoft.com/office/officeart/2018/2/layout/IconLabelList"/>
    <dgm:cxn modelId="{FA83E554-816F-4328-BFBF-8914C55F30B2}" type="presParOf" srcId="{71AC8CC5-ECC9-403A-A078-27DA2E8C0148}" destId="{E5E73931-7C7D-44E3-B0C5-434AB648E74A}" srcOrd="2" destOrd="0" presId="urn:microsoft.com/office/officeart/2018/2/layout/IconLabelList"/>
    <dgm:cxn modelId="{C83CD13B-4F72-47E6-AC0A-7DE26B76DEA6}" type="presParOf" srcId="{1477DBDC-C7C7-42E8-B097-187AFA9FEE3E}" destId="{6274F889-7A85-4318-ABB1-C1E2D25EDCA6}" srcOrd="3" destOrd="0" presId="urn:microsoft.com/office/officeart/2018/2/layout/IconLabelList"/>
    <dgm:cxn modelId="{8EE16440-5090-459D-AD43-17A4D80ED4DE}" type="presParOf" srcId="{1477DBDC-C7C7-42E8-B097-187AFA9FEE3E}" destId="{FC564D5A-13E4-4A9C-A2AE-B4CA54EAFF00}" srcOrd="4" destOrd="0" presId="urn:microsoft.com/office/officeart/2018/2/layout/IconLabelList"/>
    <dgm:cxn modelId="{8218BB15-21EC-4A6A-9B2D-C6AB40EE3FAA}" type="presParOf" srcId="{FC564D5A-13E4-4A9C-A2AE-B4CA54EAFF00}" destId="{EAA14D78-1F84-43F7-9820-93FBC2C743D3}" srcOrd="0" destOrd="0" presId="urn:microsoft.com/office/officeart/2018/2/layout/IconLabelList"/>
    <dgm:cxn modelId="{9558FC7A-3EBD-4618-B6AD-4BFACB5D04AE}" type="presParOf" srcId="{FC564D5A-13E4-4A9C-A2AE-B4CA54EAFF00}" destId="{EF38D632-74A6-4869-8EB3-F26E0A45DA2C}" srcOrd="1" destOrd="0" presId="urn:microsoft.com/office/officeart/2018/2/layout/IconLabelList"/>
    <dgm:cxn modelId="{CF5A879D-30E1-4D40-984F-F638770756CF}" type="presParOf" srcId="{FC564D5A-13E4-4A9C-A2AE-B4CA54EAFF00}" destId="{ECA24FD4-8F08-4728-88DD-EE480AB87BE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664ED-C0DA-4030-A018-6D2BD00CAD73}">
      <dsp:nvSpPr>
        <dsp:cNvPr id="0" name=""/>
        <dsp:cNvSpPr/>
      </dsp:nvSpPr>
      <dsp:spPr>
        <a:xfrm>
          <a:off x="197548" y="0"/>
          <a:ext cx="2148682" cy="23448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BB5FDA-EAF4-41E6-B700-D933A2E879E1}">
      <dsp:nvSpPr>
        <dsp:cNvPr id="0" name=""/>
        <dsp:cNvSpPr/>
      </dsp:nvSpPr>
      <dsp:spPr>
        <a:xfrm>
          <a:off x="490788" y="2155234"/>
          <a:ext cx="1712109" cy="1346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=&gt; This dataset consists of 2 tables.</a:t>
          </a:r>
          <a:endParaRPr lang="en-US" sz="2000" kern="1200" dirty="0"/>
        </a:p>
      </dsp:txBody>
      <dsp:txXfrm>
        <a:off x="490788" y="2155234"/>
        <a:ext cx="1712109" cy="1346948"/>
      </dsp:txXfrm>
    </dsp:sp>
    <dsp:sp modelId="{83DAF243-F69B-48CB-B1E3-2E3A794E55D7}">
      <dsp:nvSpPr>
        <dsp:cNvPr id="0" name=""/>
        <dsp:cNvSpPr/>
      </dsp:nvSpPr>
      <dsp:spPr>
        <a:xfrm>
          <a:off x="3931128" y="237793"/>
          <a:ext cx="2135823" cy="15258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73931-7C7D-44E3-B0C5-434AB648E74A}">
      <dsp:nvSpPr>
        <dsp:cNvPr id="0" name=""/>
        <dsp:cNvSpPr/>
      </dsp:nvSpPr>
      <dsp:spPr>
        <a:xfrm>
          <a:off x="4173460" y="2175341"/>
          <a:ext cx="1712109" cy="1346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=&gt; This dataset consists of booking in       the first quarter of the year 2017.</a:t>
          </a:r>
          <a:endParaRPr lang="en-US" sz="2000" kern="1200" dirty="0"/>
        </a:p>
      </dsp:txBody>
      <dsp:txXfrm>
        <a:off x="4173460" y="2175341"/>
        <a:ext cx="1712109" cy="1346948"/>
      </dsp:txXfrm>
    </dsp:sp>
    <dsp:sp modelId="{EAA14D78-1F84-43F7-9820-93FBC2C743D3}">
      <dsp:nvSpPr>
        <dsp:cNvPr id="0" name=""/>
        <dsp:cNvSpPr/>
      </dsp:nvSpPr>
      <dsp:spPr>
        <a:xfrm>
          <a:off x="7134948" y="222802"/>
          <a:ext cx="1841481" cy="155579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24FD4-8F08-4728-88DD-EE480AB87BED}">
      <dsp:nvSpPr>
        <dsp:cNvPr id="0" name=""/>
        <dsp:cNvSpPr/>
      </dsp:nvSpPr>
      <dsp:spPr>
        <a:xfrm>
          <a:off x="7334548" y="2137861"/>
          <a:ext cx="1712109" cy="13469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 dirty="0"/>
            <a:t>=&gt; It consists of 357 different hotels across 10 different cities.</a:t>
          </a:r>
          <a:endParaRPr lang="en-US" sz="2000" kern="1200" dirty="0"/>
        </a:p>
      </dsp:txBody>
      <dsp:txXfrm>
        <a:off x="7334548" y="2137861"/>
        <a:ext cx="1712109" cy="1346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E0B7-2B04-4039-8CBB-C067BC4ADB65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7956-5147-4F4B-9430-4AA5BCF799C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018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E0B7-2B04-4039-8CBB-C067BC4ADB65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7956-5147-4F4B-9430-4AA5BCF79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9966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E0B7-2B04-4039-8CBB-C067BC4ADB65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7956-5147-4F4B-9430-4AA5BCF79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1789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E0B7-2B04-4039-8CBB-C067BC4ADB65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7956-5147-4F4B-9430-4AA5BCF79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6670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E0B7-2B04-4039-8CBB-C067BC4ADB65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7956-5147-4F4B-9430-4AA5BCF799CA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3820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E0B7-2B04-4039-8CBB-C067BC4ADB65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7956-5147-4F4B-9430-4AA5BCF79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5729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E0B7-2B04-4039-8CBB-C067BC4ADB65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7956-5147-4F4B-9430-4AA5BCF79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759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E0B7-2B04-4039-8CBB-C067BC4ADB65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7956-5147-4F4B-9430-4AA5BCF79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46637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E0B7-2B04-4039-8CBB-C067BC4ADB65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7956-5147-4F4B-9430-4AA5BCF79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648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39E0B7-2B04-4039-8CBB-C067BC4ADB65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B0D7956-5147-4F4B-9430-4AA5BCF79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830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39E0B7-2B04-4039-8CBB-C067BC4ADB65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0D7956-5147-4F4B-9430-4AA5BCF799C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289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39E0B7-2B04-4039-8CBB-C067BC4ADB65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B0D7956-5147-4F4B-9430-4AA5BCF799CA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71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1.t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satyam2006" TargetMode="External"/><Relationship Id="rId2" Type="http://schemas.openxmlformats.org/officeDocument/2006/relationships/hyperlink" Target="mailto:kumarsatyam00283@gmail.com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452A527-3631-41ED-858D-3777A7D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88ECBE-76B1-FB67-814D-CE6B6655F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29999" y="639098"/>
            <a:ext cx="4828001" cy="2119088"/>
          </a:xfrm>
        </p:spPr>
        <p:txBody>
          <a:bodyPr>
            <a:noAutofit/>
          </a:bodyPr>
          <a:lstStyle/>
          <a:p>
            <a:r>
              <a:rPr lang="en-US" sz="4800" b="1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OYO Case Study - Data Analysis &amp; Insights</a:t>
            </a:r>
            <a:endParaRPr lang="en-IN" sz="4800" b="1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50D94A-366D-466E-F9CE-D97BEF4DA9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Research Project by Satyam KUMAR</a:t>
            </a:r>
            <a:r>
              <a:rPr lang="en-IN" b="1" dirty="0">
                <a:solidFill>
                  <a:schemeClr val="tx1"/>
                </a:solidFill>
              </a:rPr>
              <a:t>| April 2025</a:t>
            </a:r>
          </a:p>
        </p:txBody>
      </p:sp>
      <p:pic>
        <p:nvPicPr>
          <p:cNvPr id="5" name="Picture 4" descr="A room with a bed and a table&#10;&#10;AI-generated content may be incorrect.">
            <a:extLst>
              <a:ext uri="{FF2B5EF4-FFF2-40B4-BE49-F238E27FC236}">
                <a16:creationId xmlns:a16="http://schemas.microsoft.com/office/drawing/2014/main" id="{55B22F2C-D61C-2716-AC11-2A17598781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0" r="15460" b="-1"/>
          <a:stretch/>
        </p:blipFill>
        <p:spPr>
          <a:xfrm>
            <a:off x="633999" y="640081"/>
            <a:ext cx="5462001" cy="5054156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28A9C89-B313-458F-9C85-515930A51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85B92BC-678C-4E14-97E6-3227DEF86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644120-A6B9-4D5C-8A60-E2F4CC220E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62451D-F6F2-BBE7-23DB-D0560B6084C5}"/>
              </a:ext>
            </a:extLst>
          </p:cNvPr>
          <p:cNvSpPr/>
          <p:nvPr/>
        </p:nvSpPr>
        <p:spPr>
          <a:xfrm>
            <a:off x="6805053" y="3013023"/>
            <a:ext cx="4389120" cy="108678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Booking Trends, Revenue Patterns, and Recommendations</a:t>
            </a:r>
            <a:endParaRPr lang="en-IN" sz="2000" b="1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4418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C491-869E-1F5B-EB6C-FC92051F3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852649"/>
          </a:xfrm>
          <a:solidFill>
            <a:schemeClr val="accent2"/>
          </a:solidFill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algn="ctr"/>
            <a:r>
              <a:rPr lang="en-IN" sz="6000" b="1" dirty="0">
                <a:solidFill>
                  <a:schemeClr val="tx1"/>
                </a:solidFill>
              </a:rPr>
              <a:t>Average Discount by City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0A6CE45-5245-88C9-D9F7-97AC4468D4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7626365"/>
              </p:ext>
            </p:extLst>
          </p:nvPr>
        </p:nvGraphicFramePr>
        <p:xfrm>
          <a:off x="227533" y="1417637"/>
          <a:ext cx="7642303" cy="46383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410905B7-CFF7-51AC-1E7B-E3F3925A6C55}"/>
              </a:ext>
            </a:extLst>
          </p:cNvPr>
          <p:cNvSpPr/>
          <p:nvPr/>
        </p:nvSpPr>
        <p:spPr>
          <a:xfrm>
            <a:off x="8604354" y="1948721"/>
            <a:ext cx="3177915" cy="1480279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b="1" dirty="0">
                <a:solidFill>
                  <a:schemeClr val="tx1"/>
                </a:solidFill>
              </a:rPr>
              <a:t>Mumbai city  oyo hotels gives maximum discount  and </a:t>
            </a:r>
            <a:r>
              <a:rPr lang="en-US" b="1" dirty="0">
                <a:solidFill>
                  <a:schemeClr val="tx1"/>
                </a:solidFill>
              </a:rPr>
              <a:t>OYO hotels in Gurgaon offer the lowest discounts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3" name="Rectangle: Diagonal Corners Rounded 2">
            <a:extLst>
              <a:ext uri="{FF2B5EF4-FFF2-40B4-BE49-F238E27FC236}">
                <a16:creationId xmlns:a16="http://schemas.microsoft.com/office/drawing/2014/main" id="{FA1BD646-D921-5AA2-F42A-3A1A697549B1}"/>
              </a:ext>
            </a:extLst>
          </p:cNvPr>
          <p:cNvSpPr/>
          <p:nvPr/>
        </p:nvSpPr>
        <p:spPr>
          <a:xfrm>
            <a:off x="8604354" y="3736830"/>
            <a:ext cx="3177915" cy="1480279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# Total discount of all the cities is</a:t>
            </a:r>
          </a:p>
          <a:p>
            <a:pPr algn="ctr"/>
            <a:r>
              <a:rPr lang="en-IN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2589253.</a:t>
            </a:r>
          </a:p>
        </p:txBody>
      </p:sp>
    </p:spTree>
    <p:extLst>
      <p:ext uri="{BB962C8B-B14F-4D97-AF65-F5344CB8AC3E}">
        <p14:creationId xmlns:p14="http://schemas.microsoft.com/office/powerpoint/2010/main" val="527187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B5993E2-C02B-4335-ABA5-D8EC465551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0B801A2-5622-4BE8-9AD2-C337A2CD0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E9C19F-E1E4-C19B-0600-3B0A432B0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IN" sz="3600" b="1">
                <a:solidFill>
                  <a:srgbClr val="FFFFFF"/>
                </a:solidFill>
              </a:rPr>
              <a:t>Total Booking &amp; Cancellation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AF614F-5BC3-4086-99F5-B87C5847A0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A325943F-6FDC-D260-63F3-D50C8CF258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8336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166684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B719E-8744-31D9-C263-C8624ECB9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1324382"/>
          </a:xfrm>
        </p:spPr>
        <p:txBody>
          <a:bodyPr>
            <a:normAutofit/>
          </a:bodyPr>
          <a:lstStyle/>
          <a:p>
            <a:pPr algn="ctr"/>
            <a:r>
              <a:rPr lang="en-IN" sz="4400" b="1" dirty="0">
                <a:solidFill>
                  <a:srgbClr val="00B050"/>
                </a:solidFill>
              </a:rPr>
              <a:t>NATURE OF BOOKING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4E3E02D5-0135-70F0-D52E-352D759511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874216"/>
              </p:ext>
            </p:extLst>
          </p:nvPr>
        </p:nvGraphicFramePr>
        <p:xfrm>
          <a:off x="4800600" y="731838"/>
          <a:ext cx="6934200" cy="5257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032DE-07EB-8C12-C96B-1C6E36F6B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7149AE0-E219-0F4B-A899-9641BF834D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421" y="3405184"/>
            <a:ext cx="57158" cy="47632"/>
          </a:xfrm>
          <a:prstGeom prst="rect">
            <a:avLst/>
          </a:prstGeom>
        </p:spPr>
      </p:pic>
      <p:pic>
        <p:nvPicPr>
          <p:cNvPr id="13" name="Picture 12" descr="A white text on a white background&#10;&#10;AI-generated content may be incorrect.">
            <a:extLst>
              <a:ext uri="{FF2B5EF4-FFF2-40B4-BE49-F238E27FC236}">
                <a16:creationId xmlns:a16="http://schemas.microsoft.com/office/drawing/2014/main" id="{1B31C78C-5341-4D4D-9DAE-18FD41BC23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66" y="2926080"/>
            <a:ext cx="3671267" cy="3379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888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1E53A-774F-CC8A-2214-573C8FA91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1456" y="5238087"/>
            <a:ext cx="10113264" cy="966116"/>
          </a:xfrm>
          <a:solidFill>
            <a:schemeClr val="tx1"/>
          </a:solidFill>
          <a:ln>
            <a:solidFill>
              <a:schemeClr val="bg1"/>
            </a:solidFill>
          </a:ln>
        </p:spPr>
        <p:txBody>
          <a:bodyPr/>
          <a:lstStyle/>
          <a:p>
            <a:pPr algn="ctr"/>
            <a:r>
              <a:rPr lang="en-IN" sz="5400" b="1" dirty="0"/>
              <a:t>FINDING</a:t>
            </a:r>
            <a:endParaRPr lang="en-IN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BEBA9B-60CF-A7F5-021D-D19D4AAC3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" name="Picture Placeholder 9" descr="A white and yellow text on a white background&#10;&#10;AI-generated content may be incorrect.">
            <a:extLst>
              <a:ext uri="{FF2B5EF4-FFF2-40B4-BE49-F238E27FC236}">
                <a16:creationId xmlns:a16="http://schemas.microsoft.com/office/drawing/2014/main" id="{56871D68-A171-C2D6-A8E6-6DAB44598FC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0" r="294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866972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A552-3E3E-DFF3-F0C5-2E45B4399F4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>
          <a:xfrm>
            <a:off x="1097280" y="1299411"/>
            <a:ext cx="10058400" cy="160421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📌 Actionable Recommendations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BEF2D-35BB-D799-86E5-59E129003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2547"/>
            <a:ext cx="10058400" cy="4136547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sz="2400" b="1" dirty="0"/>
              <a:t>Optimize Pricing Strategy Across Cities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/>
              <a:t>Since Mumbai has the highest average room price and discount, consider testing lower prices or reduced discounts to find the optimal revenue point.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/>
              <a:t>Conversely, increase prices slightly in Gurgaon to boost revenue, as it has the lowest average price but also the lowest discount — a price-value mismatch may be affecting bookings.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Increase Marketing in Underperforming Cities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/>
              <a:t>Cities like Kolkata, Chennai, and Pune have fewer bookings and hotels. Launch targeted marketing campaigns and local partnerships to raise awareness and increase demand in these locations.</a:t>
            </a:r>
          </a:p>
          <a:p>
            <a:pPr>
              <a:buFont typeface="+mj-lt"/>
              <a:buAutoNum type="arabicPeriod"/>
            </a:pPr>
            <a:r>
              <a:rPr lang="en-US" sz="2400" b="1" dirty="0"/>
              <a:t>Improve Booking Conversion &amp; Reduce Cancellations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2000" b="1" dirty="0"/>
              <a:t>If cancellation data is significant, implement flexible booking policies and early bird or non-refundable discounts to lock in more confirmed bookings and reduce revenue loss from cancellations.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3360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00B5AE2-C5CC-499C-8F2D-249888BE2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7A3698-B350-40E5-8475-9BCC41A08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AC655C7-EC94-4BE6-84C8-2F9EFBBB2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90D0034-F768-41E7-85D4-F38C4DE857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F7E42D-8B5A-4FC8-81CD-9E60171F7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2E5F44-1589-5ECF-8FBD-F6E3F5484332}"/>
              </a:ext>
            </a:extLst>
          </p:cNvPr>
          <p:cNvSpPr/>
          <p:nvPr/>
        </p:nvSpPr>
        <p:spPr>
          <a:xfrm>
            <a:off x="309011" y="961548"/>
            <a:ext cx="3084844" cy="822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kern="1200" spc="-5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E444AA-A336-3283-1088-FEEA5D6982D1}"/>
              </a:ext>
            </a:extLst>
          </p:cNvPr>
          <p:cNvSpPr/>
          <p:nvPr/>
        </p:nvSpPr>
        <p:spPr>
          <a:xfrm>
            <a:off x="134911" y="2653801"/>
            <a:ext cx="3851888" cy="12136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>
            <a:normAutofit/>
          </a:bodyPr>
          <a:lstStyle/>
          <a:p>
            <a:pPr algn="ctr"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b="1" dirty="0">
                <a:solidFill>
                  <a:srgbClr val="FFFFFF"/>
                </a:solidFill>
              </a:rPr>
              <a:t>Satyam Kumar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600" dirty="0">
                <a:solidFill>
                  <a:srgbClr val="FFFFFF"/>
                </a:solidFill>
              </a:rPr>
              <a:t>Email- </a:t>
            </a:r>
            <a:r>
              <a:rPr lang="en-US" sz="1600" dirty="0">
                <a:solidFill>
                  <a:srgbClr val="FFFFFF"/>
                </a:solidFill>
                <a:hlinkClick r:id="rId2"/>
              </a:rPr>
              <a:t>kumarsatyam00283@gmail.com</a:t>
            </a:r>
            <a:endParaRPr lang="en-US" sz="1600" dirty="0">
              <a:solidFill>
                <a:srgbClr val="FFFFFF"/>
              </a:solidFill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600" dirty="0">
                <a:solidFill>
                  <a:srgbClr val="FFFFFF"/>
                </a:solidFill>
              </a:rPr>
              <a:t>LinkedIn-</a:t>
            </a:r>
            <a:r>
              <a:rPr lang="en-US" sz="1600" b="0" i="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b="0" i="0" dirty="0">
                <a:solidFill>
                  <a:srgbClr val="FFFFFF"/>
                </a:solidFill>
                <a:effectLst/>
                <a:hlinkClick r:id="rId3"/>
              </a:rPr>
              <a:t>www.linkedin.com/in/satyam2006</a:t>
            </a:r>
            <a:endParaRPr lang="en-US" sz="1600" b="0" i="0" dirty="0">
              <a:solidFill>
                <a:srgbClr val="FFFFFF"/>
              </a:solidFill>
              <a:effectLst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600" dirty="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04651D-B9F4-4935-A02D-364153FBDF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5" name="Picture 4" descr="A close-up of a flower&#10;&#10;AI-generated content may be incorrect.">
            <a:extLst>
              <a:ext uri="{FF2B5EF4-FFF2-40B4-BE49-F238E27FC236}">
                <a16:creationId xmlns:a16="http://schemas.microsoft.com/office/drawing/2014/main" id="{E388BFBA-EF4E-37BA-9F11-E8618C0B5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47" r="1" b="1"/>
          <a:stretch/>
        </p:blipFill>
        <p:spPr>
          <a:xfrm>
            <a:off x="4742017" y="640080"/>
            <a:ext cx="679808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20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Rectangle 96">
            <a:extLst>
              <a:ext uri="{FF2B5EF4-FFF2-40B4-BE49-F238E27FC236}">
                <a16:creationId xmlns:a16="http://schemas.microsoft.com/office/drawing/2014/main" id="{5F54226A-15A5-4F46-926F-81F3EC4664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FCF670F-3E94-4C8F-95AE-035FB45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0479AEA-6C87-4786-A668-54BF815A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2B399A60-3405-4647-A976-4CBC707A9B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1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E8FF351-900B-4AA7-B3CB-AA23F3577E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6" y="0"/>
            <a:ext cx="458473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4CC54B-0043-35FB-1F13-55A887259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58573"/>
            <a:ext cx="3659246" cy="29260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u="sng" dirty="0">
                <a:ln>
                  <a:solidFill>
                    <a:schemeClr val="tx1"/>
                  </a:solidFill>
                </a:ln>
                <a:solidFill>
                  <a:srgbClr val="FFFFFF"/>
                </a:solidFill>
              </a:rPr>
              <a:t>Contents</a:t>
            </a:r>
            <a:endParaRPr lang="en-US" sz="5400" u="sng" dirty="0">
              <a:ln>
                <a:solidFill>
                  <a:schemeClr val="tx1"/>
                </a:solidFill>
              </a:ln>
              <a:solidFill>
                <a:srgbClr val="FFFFFF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0D90A09-10D4-4340-AC70-0AFDB3810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475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62DB908-A871-49E3-A635-30ADFEBCF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321732"/>
            <a:ext cx="3654966" cy="367484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AAB4F29B-4ACD-F8C8-5CBC-CF0D72946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058" y="1711388"/>
            <a:ext cx="3328416" cy="4392446"/>
          </a:xfrm>
          <a:prstGeom prst="rect">
            <a:avLst/>
          </a:prstGeom>
        </p:spPr>
      </p:pic>
      <p:sp>
        <p:nvSpPr>
          <p:cNvPr id="104" name="Rectangle 103">
            <a:extLst>
              <a:ext uri="{FF2B5EF4-FFF2-40B4-BE49-F238E27FC236}">
                <a16:creationId xmlns:a16="http://schemas.microsoft.com/office/drawing/2014/main" id="{8B2C4FD5-C5A9-45B4-83C5-3310D4EDE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8288" y="321732"/>
            <a:ext cx="3068701" cy="2108201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blue rectangle with black text&#10;&#10;AI-generated content may be incorrect.">
            <a:extLst>
              <a:ext uri="{FF2B5EF4-FFF2-40B4-BE49-F238E27FC236}">
                <a16:creationId xmlns:a16="http://schemas.microsoft.com/office/drawing/2014/main" id="{622E1F00-9798-B5B9-B5DC-510B5F7862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7915" y="628995"/>
            <a:ext cx="2743199" cy="1537538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3E5F8535-F3B4-43C3-8595-D163FAA6BB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65290" y="4157448"/>
            <a:ext cx="3654966" cy="2302337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ue rectangle with black text&#10;&#10;AI-generated content may be incorrect.">
            <a:extLst>
              <a:ext uri="{FF2B5EF4-FFF2-40B4-BE49-F238E27FC236}">
                <a16:creationId xmlns:a16="http://schemas.microsoft.com/office/drawing/2014/main" id="{300DEB27-BD8A-72E9-2E58-7103FFE446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762" y="624457"/>
            <a:ext cx="3313507" cy="863279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4F3F6827-0043-4CFE-98A8-95CE1B69B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8288" y="2617577"/>
            <a:ext cx="3068701" cy="3809118"/>
          </a:xfrm>
          <a:prstGeom prst="rect">
            <a:avLst/>
          </a:prstGeom>
          <a:solidFill>
            <a:srgbClr val="FFFFFF"/>
          </a:solidFill>
          <a:ln w="63500">
            <a:solidFill>
              <a:schemeClr val="accent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ue rectangular rectangles with black text&#10;&#10;AI-generated content may be incorrect.">
            <a:extLst>
              <a:ext uri="{FF2B5EF4-FFF2-40B4-BE49-F238E27FC236}">
                <a16:creationId xmlns:a16="http://schemas.microsoft.com/office/drawing/2014/main" id="{E97C4005-5C48-AEBB-61D5-55D2209C9B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1277" y="2429933"/>
            <a:ext cx="2743200" cy="2702430"/>
          </a:xfrm>
          <a:prstGeom prst="rect">
            <a:avLst/>
          </a:prstGeom>
        </p:spPr>
      </p:pic>
      <p:pic>
        <p:nvPicPr>
          <p:cNvPr id="8" name="Graphic 7" descr="Crib with solid fill">
            <a:extLst>
              <a:ext uri="{FF2B5EF4-FFF2-40B4-BE49-F238E27FC236}">
                <a16:creationId xmlns:a16="http://schemas.microsoft.com/office/drawing/2014/main" id="{FC80409B-D7F1-0F55-C179-8238C6D6E9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04769" y="2972926"/>
            <a:ext cx="2455738" cy="245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497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16ECA-CC55-8409-0242-A49010693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404" y="1704103"/>
            <a:ext cx="3240506" cy="2253419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r>
              <a:rPr kumimoji="0" lang="en-IN" sz="8000" b="1" i="0" u="none" strike="noStrike" kern="120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chemeClr val="accent1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CASE STUDY</a:t>
            </a:r>
            <a:endParaRPr lang="en-IN" b="1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8F9BF5A-89E2-1976-B445-9C7860307D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6069" y="633838"/>
            <a:ext cx="3511600" cy="1591194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922882D-BB4A-B91E-6586-C4CB14C473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858" y="2493235"/>
            <a:ext cx="3816427" cy="3450635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8F49BE4A-9840-D6DE-6BA4-66188D87F7AB}"/>
              </a:ext>
            </a:extLst>
          </p:cNvPr>
          <p:cNvGrpSpPr/>
          <p:nvPr/>
        </p:nvGrpSpPr>
        <p:grpSpPr>
          <a:xfrm>
            <a:off x="9273339" y="1742748"/>
            <a:ext cx="1033786" cy="1033786"/>
            <a:chOff x="2472258" y="1206083"/>
            <a:chExt cx="1033786" cy="1033786"/>
          </a:xfrm>
        </p:grpSpPr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26B07476-9B10-7AD9-4EB4-AF4C86B1F3C6}"/>
                </a:ext>
              </a:extLst>
            </p:cNvPr>
            <p:cNvSpPr/>
            <p:nvPr/>
          </p:nvSpPr>
          <p:spPr>
            <a:xfrm>
              <a:off x="2472258" y="1206083"/>
              <a:ext cx="1033786" cy="1033786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1" name="Arrow: Down 4">
              <a:extLst>
                <a:ext uri="{FF2B5EF4-FFF2-40B4-BE49-F238E27FC236}">
                  <a16:creationId xmlns:a16="http://schemas.microsoft.com/office/drawing/2014/main" id="{987418C7-5555-E388-E33D-6758C3227075}"/>
                </a:ext>
              </a:extLst>
            </p:cNvPr>
            <p:cNvSpPr txBox="1"/>
            <p:nvPr/>
          </p:nvSpPr>
          <p:spPr>
            <a:xfrm>
              <a:off x="2704860" y="1206083"/>
              <a:ext cx="568582" cy="7779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600" kern="120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9AB04B9-AA4B-F974-F76C-9FBF0D7E9FC4}"/>
              </a:ext>
            </a:extLst>
          </p:cNvPr>
          <p:cNvGrpSpPr/>
          <p:nvPr/>
        </p:nvGrpSpPr>
        <p:grpSpPr>
          <a:xfrm>
            <a:off x="9660776" y="3440629"/>
            <a:ext cx="1033786" cy="1033786"/>
            <a:chOff x="2472258" y="1206083"/>
            <a:chExt cx="1033786" cy="1033786"/>
          </a:xfrm>
        </p:grpSpPr>
        <p:sp>
          <p:nvSpPr>
            <p:cNvPr id="13" name="Arrow: Down 12">
              <a:extLst>
                <a:ext uri="{FF2B5EF4-FFF2-40B4-BE49-F238E27FC236}">
                  <a16:creationId xmlns:a16="http://schemas.microsoft.com/office/drawing/2014/main" id="{3C75C3C2-55F4-C49E-291E-970CF893A388}"/>
                </a:ext>
              </a:extLst>
            </p:cNvPr>
            <p:cNvSpPr/>
            <p:nvPr/>
          </p:nvSpPr>
          <p:spPr>
            <a:xfrm>
              <a:off x="2472258" y="1206083"/>
              <a:ext cx="1033786" cy="1033786"/>
            </a:xfrm>
            <a:prstGeom prst="downArrow">
              <a:avLst>
                <a:gd name="adj1" fmla="val 55000"/>
                <a:gd name="adj2" fmla="val 45000"/>
              </a:avLst>
            </a:prstGeom>
          </p:spPr>
          <p:style>
            <a:ln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4" name="Arrow: Down 4">
              <a:extLst>
                <a:ext uri="{FF2B5EF4-FFF2-40B4-BE49-F238E27FC236}">
                  <a16:creationId xmlns:a16="http://schemas.microsoft.com/office/drawing/2014/main" id="{12C3C090-6028-E323-4A15-EE6F27E36E38}"/>
                </a:ext>
              </a:extLst>
            </p:cNvPr>
            <p:cNvSpPr txBox="1"/>
            <p:nvPr/>
          </p:nvSpPr>
          <p:spPr>
            <a:xfrm>
              <a:off x="2704860" y="1206083"/>
              <a:ext cx="568582" cy="77792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1600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3600" kern="1200"/>
            </a:p>
          </p:txBody>
        </p:sp>
      </p:grpSp>
    </p:spTree>
    <p:extLst>
      <p:ext uri="{BB962C8B-B14F-4D97-AF65-F5344CB8AC3E}">
        <p14:creationId xmlns:p14="http://schemas.microsoft.com/office/powerpoint/2010/main" val="2526581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F6AA9-7A80-4156-4F30-FBB785B9F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8819" y="0"/>
            <a:ext cx="507906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b="1" u="sng" kern="1200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latin typeface="+mj-lt"/>
                <a:ea typeface="+mj-ea"/>
                <a:cs typeface="+mj-cs"/>
              </a:rPr>
              <a:t>Objectives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A45F938-5843-AC5E-9933-AA2CF8DD0014}"/>
              </a:ext>
            </a:extLst>
          </p:cNvPr>
          <p:cNvSpPr/>
          <p:nvPr/>
        </p:nvSpPr>
        <p:spPr>
          <a:xfrm>
            <a:off x="2609867" y="1479462"/>
            <a:ext cx="6776969" cy="115880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b="1" dirty="0"/>
              <a:t>Analyse the Bookings for the given time period.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C75A22C-1905-E414-DC8E-C7B7132C2B64}"/>
              </a:ext>
            </a:extLst>
          </p:cNvPr>
          <p:cNvSpPr/>
          <p:nvPr/>
        </p:nvSpPr>
        <p:spPr>
          <a:xfrm>
            <a:off x="2609866" y="2890577"/>
            <a:ext cx="6776969" cy="1076846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Present findings based on data analysis</a:t>
            </a:r>
            <a:r>
              <a:rPr lang="en-IN" sz="2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9474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2ABB703-2B0E-4C3B-B4A2-F3973548E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948C59-2F12-CDC5-1818-E5F5112C1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5926" y="768659"/>
            <a:ext cx="5127171" cy="1096797"/>
          </a:xfrm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solidFill>
                  <a:schemeClr val="tx1"/>
                </a:solidFill>
              </a:rPr>
              <a:t>Data Analysis</a:t>
            </a:r>
          </a:p>
        </p:txBody>
      </p:sp>
      <p:pic>
        <p:nvPicPr>
          <p:cNvPr id="10" name="Graphic 9" descr="Statistics">
            <a:extLst>
              <a:ext uri="{FF2B5EF4-FFF2-40B4-BE49-F238E27FC236}">
                <a16:creationId xmlns:a16="http://schemas.microsoft.com/office/drawing/2014/main" id="{F0B0D893-9A60-B74B-160A-B7DB75969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5132" y="645106"/>
            <a:ext cx="5247747" cy="5247747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C21570E-E159-49A6-9891-FA397B7A92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3DB711-036C-2852-225F-41F0C831B4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333825"/>
            <a:ext cx="5127172" cy="26587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>
            <a:normAutofit lnSpcReduction="10000"/>
          </a:bodyPr>
          <a:lstStyle/>
          <a:p>
            <a:r>
              <a:rPr lang="en-IN" sz="2400" dirty="0"/>
              <a:t>=&gt; For analysis the data various facts affecting the business (i.e. the important attributes ) should be listed out.</a:t>
            </a:r>
          </a:p>
          <a:p>
            <a:r>
              <a:rPr lang="en-IN" sz="2400" dirty="0"/>
              <a:t>=&gt; In this case study, there are 2 tables </a:t>
            </a:r>
            <a:r>
              <a:rPr lang="en-IN" sz="2400" dirty="0" err="1"/>
              <a:t>oyo_location</a:t>
            </a:r>
            <a:r>
              <a:rPr lang="en-IN" sz="2400" dirty="0"/>
              <a:t>  (consisting of </a:t>
            </a:r>
            <a:r>
              <a:rPr lang="en-IN" sz="2400" dirty="0" err="1"/>
              <a:t>hotel_id</a:t>
            </a:r>
            <a:r>
              <a:rPr lang="en-IN" sz="2400" dirty="0"/>
              <a:t> and city which the hotel is located) while </a:t>
            </a:r>
            <a:r>
              <a:rPr lang="en-IN" sz="2400" dirty="0" err="1"/>
              <a:t>oyo_bookings</a:t>
            </a:r>
            <a:r>
              <a:rPr lang="en-IN" sz="2400" dirty="0"/>
              <a:t> (consisting of many tables).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95DA498-D9A2-4DA9-B9DA-B3776E08C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A73093-4B9D-420D-B17E-52293703A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06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C4E4-1F72-2E49-C0B7-4B02D372B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882630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Table Analysis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6CA8583-22D7-39A3-26DB-94838E0401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271487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465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656313C-839C-FC1D-67FE-C26DCFCB79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1481093"/>
              </p:ext>
            </p:extLst>
          </p:nvPr>
        </p:nvGraphicFramePr>
        <p:xfrm>
          <a:off x="1748851" y="1738859"/>
          <a:ext cx="5971083" cy="4356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9B8E1D82-7C3D-320C-2A5A-6363F7E1866D}"/>
              </a:ext>
            </a:extLst>
          </p:cNvPr>
          <p:cNvSpPr/>
          <p:nvPr/>
        </p:nvSpPr>
        <p:spPr>
          <a:xfrm>
            <a:off x="1748852" y="262175"/>
            <a:ext cx="8694295" cy="1161433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4400" b="1" dirty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</a:rPr>
              <a:t>No. of hotels in different cities</a:t>
            </a:r>
            <a:endParaRPr lang="en-IN" sz="4400" dirty="0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D6C73BA-D5F0-4B18-9AF7-6D936D9978FE}"/>
              </a:ext>
            </a:extLst>
          </p:cNvPr>
          <p:cNvSpPr/>
          <p:nvPr/>
        </p:nvSpPr>
        <p:spPr>
          <a:xfrm>
            <a:off x="8919148" y="1948721"/>
            <a:ext cx="2593298" cy="13191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Delhi, Bangalore, Gurgaon, Mumbai have more hotels.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8CFD985-E42C-07E7-3566-F4EBD0D5FD6E}"/>
              </a:ext>
            </a:extLst>
          </p:cNvPr>
          <p:cNvSpPr/>
          <p:nvPr/>
        </p:nvSpPr>
        <p:spPr>
          <a:xfrm>
            <a:off x="8919148" y="3702571"/>
            <a:ext cx="2593298" cy="1319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Kolkata, Chennai, Pune have lesser number of hotels.</a:t>
            </a:r>
          </a:p>
        </p:txBody>
      </p:sp>
    </p:spTree>
    <p:extLst>
      <p:ext uri="{BB962C8B-B14F-4D97-AF65-F5344CB8AC3E}">
        <p14:creationId xmlns:p14="http://schemas.microsoft.com/office/powerpoint/2010/main" val="31326273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B31C-18BB-83E2-28C8-C2371247B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12610"/>
          </a:xfrm>
          <a:solidFill>
            <a:schemeClr val="bg1"/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algn="ctr"/>
            <a:r>
              <a:rPr lang="en-IN" sz="6000" b="1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Total Revenue by City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F5B73EE-6197-324C-1987-EFC64B7184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6156992"/>
              </p:ext>
            </p:extLst>
          </p:nvPr>
        </p:nvGraphicFramePr>
        <p:xfrm>
          <a:off x="392425" y="1469037"/>
          <a:ext cx="6398120" cy="44071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7" name="Picture 6" descr="A close-up of a paper&#10;&#10;AI-generated content may be incorrect.">
            <a:extLst>
              <a:ext uri="{FF2B5EF4-FFF2-40B4-BE49-F238E27FC236}">
                <a16:creationId xmlns:a16="http://schemas.microsoft.com/office/drawing/2014/main" id="{6AF6CAE4-457F-C4D2-3C23-FDA50AC6B7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0545" y="1469037"/>
            <a:ext cx="5351377" cy="356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370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33BF9DD-8A45-4EEE-B231-0A14D322E5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90FBD3-13FF-4D2E-E09A-B443E5D23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1063" y="248450"/>
            <a:ext cx="5133176" cy="79464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u="sng" dirty="0">
                <a:ln>
                  <a:solidFill>
                    <a:schemeClr val="tx1"/>
                  </a:solidFill>
                </a:ln>
              </a:rPr>
              <a:t>Average Price by City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020DCC9-F851-4562-BB20-1AB3C51BF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74770" y="2086188"/>
            <a:ext cx="608976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F1679F01-A44E-9E79-55C2-DBB6BBCF015B}"/>
              </a:ext>
            </a:extLst>
          </p:cNvPr>
          <p:cNvSpPr/>
          <p:nvPr/>
        </p:nvSpPr>
        <p:spPr>
          <a:xfrm>
            <a:off x="7134906" y="1975192"/>
            <a:ext cx="4752555" cy="794644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0" tIns="45720" rIns="0" bIns="45720" rtlCol="0">
            <a:normAutofit fontScale="92500"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20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Mumbai have highest average </a:t>
            </a:r>
            <a:r>
              <a:rPr lang="en-US" sz="2000" dirty="0" err="1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oyo</a:t>
            </a:r>
            <a:r>
              <a:rPr lang="en-US" sz="2000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 room price while Gurgaon have lowest average price.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FBCAC9-BD8B-4F3B-AD74-EF37D421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556C5A8-AD7E-4CE7-87BE-9EA3B5E17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3B26FC7-F20A-07E1-ECC3-C59D29CEB1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4982369"/>
              </p:ext>
            </p:extLst>
          </p:nvPr>
        </p:nvGraphicFramePr>
        <p:xfrm>
          <a:off x="328072" y="248450"/>
          <a:ext cx="6592991" cy="58675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9917883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368</TotalTime>
  <Words>393</Words>
  <Application>Microsoft Office PowerPoint</Application>
  <PresentationFormat>Widescreen</PresentationFormat>
  <Paragraphs>41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 Display</vt:lpstr>
      <vt:lpstr>Calibri</vt:lpstr>
      <vt:lpstr>Calibri Light</vt:lpstr>
      <vt:lpstr>Retrospect</vt:lpstr>
      <vt:lpstr>OYO Case Study - Data Analysis &amp; Insights</vt:lpstr>
      <vt:lpstr>Contents</vt:lpstr>
      <vt:lpstr>CASE STUDY</vt:lpstr>
      <vt:lpstr>Objectives</vt:lpstr>
      <vt:lpstr>Data Analysis</vt:lpstr>
      <vt:lpstr>Table Analysis</vt:lpstr>
      <vt:lpstr>PowerPoint Presentation</vt:lpstr>
      <vt:lpstr>Total Revenue by City</vt:lpstr>
      <vt:lpstr>Average Price by City</vt:lpstr>
      <vt:lpstr>Average Discount by City</vt:lpstr>
      <vt:lpstr>Total Booking &amp; Cancellation</vt:lpstr>
      <vt:lpstr>NATURE OF BOOKING</vt:lpstr>
      <vt:lpstr>FINDING</vt:lpstr>
      <vt:lpstr>📌 Actionable Recommendations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4</cp:revision>
  <dcterms:created xsi:type="dcterms:W3CDTF">2025-04-18T07:26:50Z</dcterms:created>
  <dcterms:modified xsi:type="dcterms:W3CDTF">2025-04-20T20:01:34Z</dcterms:modified>
</cp:coreProperties>
</file>