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0"/>
  </p:notesMasterIdLst>
  <p:sldIdLst>
    <p:sldId id="256" r:id="rId2"/>
    <p:sldId id="258" r:id="rId3"/>
    <p:sldId id="287" r:id="rId4"/>
    <p:sldId id="338" r:id="rId5"/>
    <p:sldId id="268" r:id="rId6"/>
    <p:sldId id="290" r:id="rId7"/>
    <p:sldId id="289" r:id="rId8"/>
    <p:sldId id="269" r:id="rId9"/>
    <p:sldId id="293" r:id="rId10"/>
    <p:sldId id="292" r:id="rId11"/>
    <p:sldId id="294" r:id="rId12"/>
    <p:sldId id="296" r:id="rId13"/>
    <p:sldId id="298" r:id="rId14"/>
    <p:sldId id="301" r:id="rId15"/>
    <p:sldId id="303" r:id="rId16"/>
    <p:sldId id="308" r:id="rId17"/>
    <p:sldId id="307" r:id="rId18"/>
    <p:sldId id="310" r:id="rId19"/>
    <p:sldId id="311" r:id="rId20"/>
    <p:sldId id="314" r:id="rId21"/>
    <p:sldId id="315" r:id="rId22"/>
    <p:sldId id="318" r:id="rId23"/>
    <p:sldId id="323" r:id="rId24"/>
    <p:sldId id="320" r:id="rId25"/>
    <p:sldId id="332" r:id="rId26"/>
    <p:sldId id="324" r:id="rId27"/>
    <p:sldId id="325" r:id="rId28"/>
    <p:sldId id="326" r:id="rId29"/>
    <p:sldId id="328" r:id="rId30"/>
    <p:sldId id="299" r:id="rId31"/>
    <p:sldId id="337" r:id="rId32"/>
    <p:sldId id="327" r:id="rId33"/>
    <p:sldId id="333" r:id="rId34"/>
    <p:sldId id="339" r:id="rId35"/>
    <p:sldId id="334" r:id="rId36"/>
    <p:sldId id="340" r:id="rId37"/>
    <p:sldId id="341" r:id="rId38"/>
    <p:sldId id="342" r:id="rId39"/>
    <p:sldId id="343" r:id="rId40"/>
    <p:sldId id="344" r:id="rId41"/>
    <p:sldId id="336" r:id="rId42"/>
    <p:sldId id="346" r:id="rId43"/>
    <p:sldId id="345" r:id="rId44"/>
    <p:sldId id="347" r:id="rId45"/>
    <p:sldId id="349" r:id="rId46"/>
    <p:sldId id="350" r:id="rId47"/>
    <p:sldId id="353" r:id="rId48"/>
    <p:sldId id="35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8" autoAdjust="0"/>
    <p:restoredTop sz="94660"/>
  </p:normalViewPr>
  <p:slideViewPr>
    <p:cSldViewPr snapToGrid="0">
      <p:cViewPr varScale="1">
        <p:scale>
          <a:sx n="74" d="100"/>
          <a:sy n="74" d="100"/>
        </p:scale>
        <p:origin x="480"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34C91-F9AE-43DD-8323-08FD248D915A}"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022E018D-A3AD-4B9E-B18D-C630440E158F}">
      <dgm:prSet/>
      <dgm:spPr/>
      <dgm:t>
        <a:bodyPr/>
        <a:lstStyle/>
        <a:p>
          <a:pPr rtl="0"/>
          <a:r>
            <a:rPr lang="en-US"/>
            <a:t>Business Understanding and Data Understanding</a:t>
          </a:r>
          <a:endParaRPr lang="en-IN"/>
        </a:p>
      </dgm:t>
    </dgm:pt>
    <dgm:pt modelId="{2004152D-D717-48E4-99F4-5FEA5B57C111}" type="parTrans" cxnId="{69AAF01F-95E3-4457-BC0B-02FD63915A4D}">
      <dgm:prSet/>
      <dgm:spPr/>
      <dgm:t>
        <a:bodyPr/>
        <a:lstStyle/>
        <a:p>
          <a:endParaRPr lang="en-IN"/>
        </a:p>
      </dgm:t>
    </dgm:pt>
    <dgm:pt modelId="{672FD1AD-6E94-43C3-878E-2939A7BF3ED5}" type="sibTrans" cxnId="{69AAF01F-95E3-4457-BC0B-02FD63915A4D}">
      <dgm:prSet/>
      <dgm:spPr/>
      <dgm:t>
        <a:bodyPr/>
        <a:lstStyle/>
        <a:p>
          <a:endParaRPr lang="en-IN"/>
        </a:p>
      </dgm:t>
    </dgm:pt>
    <dgm:pt modelId="{389F58EB-C191-41F6-9506-CEE1C7321975}">
      <dgm:prSet/>
      <dgm:spPr/>
      <dgm:t>
        <a:bodyPr/>
        <a:lstStyle/>
        <a:p>
          <a:pPr rtl="0"/>
          <a:r>
            <a:rPr lang="en-US"/>
            <a:t>Data Cleaning </a:t>
          </a:r>
          <a:endParaRPr lang="en-IN"/>
        </a:p>
      </dgm:t>
    </dgm:pt>
    <dgm:pt modelId="{8B8142A2-EA7B-4730-89AD-1969F6FDFE23}" type="parTrans" cxnId="{2AE1AA3F-73C8-4469-8B9B-CAFD8781BB6E}">
      <dgm:prSet/>
      <dgm:spPr/>
      <dgm:t>
        <a:bodyPr/>
        <a:lstStyle/>
        <a:p>
          <a:endParaRPr lang="en-IN"/>
        </a:p>
      </dgm:t>
    </dgm:pt>
    <dgm:pt modelId="{5E196801-20C0-46EE-B869-C894B7AD8870}" type="sibTrans" cxnId="{2AE1AA3F-73C8-4469-8B9B-CAFD8781BB6E}">
      <dgm:prSet/>
      <dgm:spPr/>
      <dgm:t>
        <a:bodyPr/>
        <a:lstStyle/>
        <a:p>
          <a:endParaRPr lang="en-IN"/>
        </a:p>
      </dgm:t>
    </dgm:pt>
    <dgm:pt modelId="{01E5C018-9EF6-49E4-97F5-4014427E4034}">
      <dgm:prSet/>
      <dgm:spPr/>
      <dgm:t>
        <a:bodyPr/>
        <a:lstStyle/>
        <a:p>
          <a:pPr rtl="0"/>
          <a:r>
            <a:rPr lang="en-US"/>
            <a:t>Exploratory Data Analysis on both the given datasets</a:t>
          </a:r>
          <a:endParaRPr lang="en-IN"/>
        </a:p>
      </dgm:t>
    </dgm:pt>
    <dgm:pt modelId="{21F92D6E-9FC0-48EE-B0E7-E3275E7E6B4C}" type="parTrans" cxnId="{DA930299-E46F-49E3-8E9F-68B25D94D34D}">
      <dgm:prSet/>
      <dgm:spPr/>
      <dgm:t>
        <a:bodyPr/>
        <a:lstStyle/>
        <a:p>
          <a:endParaRPr lang="en-IN"/>
        </a:p>
      </dgm:t>
    </dgm:pt>
    <dgm:pt modelId="{19AFEEAF-5A13-4741-B847-549481EC2EAA}" type="sibTrans" cxnId="{DA930299-E46F-49E3-8E9F-68B25D94D34D}">
      <dgm:prSet/>
      <dgm:spPr/>
      <dgm:t>
        <a:bodyPr/>
        <a:lstStyle/>
        <a:p>
          <a:endParaRPr lang="en-IN"/>
        </a:p>
      </dgm:t>
    </dgm:pt>
    <dgm:pt modelId="{8E414A87-4E26-43FA-8B4A-59361652256A}">
      <dgm:prSet/>
      <dgm:spPr/>
      <dgm:t>
        <a:bodyPr/>
        <a:lstStyle/>
        <a:p>
          <a:pPr rtl="0"/>
          <a:r>
            <a:rPr lang="en-US"/>
            <a:t>WOE Transformation &amp; Model Building</a:t>
          </a:r>
          <a:endParaRPr lang="en-IN"/>
        </a:p>
      </dgm:t>
    </dgm:pt>
    <dgm:pt modelId="{97F3BC95-FA66-440C-A580-2AE1D7ECF25A}" type="parTrans" cxnId="{F80D15E5-331A-411A-BD08-AC62BB24C4C3}">
      <dgm:prSet/>
      <dgm:spPr/>
      <dgm:t>
        <a:bodyPr/>
        <a:lstStyle/>
        <a:p>
          <a:endParaRPr lang="en-IN"/>
        </a:p>
      </dgm:t>
    </dgm:pt>
    <dgm:pt modelId="{D4794DC3-3018-40E2-B8A2-96E555D109A8}" type="sibTrans" cxnId="{F80D15E5-331A-411A-BD08-AC62BB24C4C3}">
      <dgm:prSet/>
      <dgm:spPr/>
      <dgm:t>
        <a:bodyPr/>
        <a:lstStyle/>
        <a:p>
          <a:endParaRPr lang="en-IN"/>
        </a:p>
      </dgm:t>
    </dgm:pt>
    <dgm:pt modelId="{968EF226-774C-414A-95CD-03A7F6C6C647}">
      <dgm:prSet/>
      <dgm:spPr/>
      <dgm:t>
        <a:bodyPr/>
        <a:lstStyle/>
        <a:p>
          <a:pPr rtl="0"/>
          <a:r>
            <a:rPr lang="en-US"/>
            <a:t>Model Evaluation</a:t>
          </a:r>
          <a:endParaRPr lang="en-IN"/>
        </a:p>
      </dgm:t>
    </dgm:pt>
    <dgm:pt modelId="{7203614E-2569-4E87-8ED8-EBFA839BD058}" type="parTrans" cxnId="{9F1DC666-7B20-4D7A-B479-BDFD56B13DD2}">
      <dgm:prSet/>
      <dgm:spPr/>
      <dgm:t>
        <a:bodyPr/>
        <a:lstStyle/>
        <a:p>
          <a:endParaRPr lang="en-IN"/>
        </a:p>
      </dgm:t>
    </dgm:pt>
    <dgm:pt modelId="{E36A9D4A-E528-4AC7-A6CD-7586A125986A}" type="sibTrans" cxnId="{9F1DC666-7B20-4D7A-B479-BDFD56B13DD2}">
      <dgm:prSet/>
      <dgm:spPr/>
      <dgm:t>
        <a:bodyPr/>
        <a:lstStyle/>
        <a:p>
          <a:endParaRPr lang="en-IN"/>
        </a:p>
      </dgm:t>
    </dgm:pt>
    <dgm:pt modelId="{4CB9C5C6-C810-4C40-900F-E84EC18247E0}">
      <dgm:prSet/>
      <dgm:spPr/>
      <dgm:t>
        <a:bodyPr/>
        <a:lstStyle/>
        <a:p>
          <a:pPr rtl="0"/>
          <a:r>
            <a:rPr lang="en-US"/>
            <a:t>Application Score Card</a:t>
          </a:r>
          <a:endParaRPr lang="en-IN"/>
        </a:p>
      </dgm:t>
    </dgm:pt>
    <dgm:pt modelId="{7A9BA630-F253-464C-866F-DA1AEC1DBBF2}" type="parTrans" cxnId="{A2CFD4E6-78EC-40EA-883F-AE1C5EB1DE56}">
      <dgm:prSet/>
      <dgm:spPr/>
      <dgm:t>
        <a:bodyPr/>
        <a:lstStyle/>
        <a:p>
          <a:endParaRPr lang="en-IN"/>
        </a:p>
      </dgm:t>
    </dgm:pt>
    <dgm:pt modelId="{2CEEB3CC-D17F-4DC1-A826-E60503A04FC1}" type="sibTrans" cxnId="{A2CFD4E6-78EC-40EA-883F-AE1C5EB1DE56}">
      <dgm:prSet/>
      <dgm:spPr/>
      <dgm:t>
        <a:bodyPr/>
        <a:lstStyle/>
        <a:p>
          <a:endParaRPr lang="en-IN"/>
        </a:p>
      </dgm:t>
    </dgm:pt>
    <dgm:pt modelId="{167F2F9B-692C-45BB-86DC-A480626ACD25}">
      <dgm:prSet/>
      <dgm:spPr/>
      <dgm:t>
        <a:bodyPr/>
        <a:lstStyle/>
        <a:p>
          <a:pPr rtl="0"/>
          <a:r>
            <a:rPr lang="en-US"/>
            <a:t>Assessing Financial benefits of the model </a:t>
          </a:r>
          <a:endParaRPr lang="en-IN"/>
        </a:p>
      </dgm:t>
    </dgm:pt>
    <dgm:pt modelId="{F87DB8F2-F139-4C27-8A6C-4BCDD355C02A}" type="parTrans" cxnId="{C111E99B-1858-4A35-A414-EDD3B581C6E9}">
      <dgm:prSet/>
      <dgm:spPr/>
      <dgm:t>
        <a:bodyPr/>
        <a:lstStyle/>
        <a:p>
          <a:endParaRPr lang="en-IN"/>
        </a:p>
      </dgm:t>
    </dgm:pt>
    <dgm:pt modelId="{886A66C0-A1A5-4B17-8B58-CEC9F15073F9}" type="sibTrans" cxnId="{C111E99B-1858-4A35-A414-EDD3B581C6E9}">
      <dgm:prSet/>
      <dgm:spPr/>
      <dgm:t>
        <a:bodyPr/>
        <a:lstStyle/>
        <a:p>
          <a:endParaRPr lang="en-IN"/>
        </a:p>
      </dgm:t>
    </dgm:pt>
    <dgm:pt modelId="{A25B8CBA-21AE-488C-9DCF-24D13ECAE437}" type="pres">
      <dgm:prSet presAssocID="{E6634C91-F9AE-43DD-8323-08FD248D915A}" presName="cycle" presStyleCnt="0">
        <dgm:presLayoutVars>
          <dgm:dir/>
          <dgm:resizeHandles val="exact"/>
        </dgm:presLayoutVars>
      </dgm:prSet>
      <dgm:spPr/>
      <dgm:t>
        <a:bodyPr/>
        <a:lstStyle/>
        <a:p>
          <a:endParaRPr lang="en-IN"/>
        </a:p>
      </dgm:t>
    </dgm:pt>
    <dgm:pt modelId="{B2BE0386-77E8-4868-93F7-A0D9821E180A}" type="pres">
      <dgm:prSet presAssocID="{022E018D-A3AD-4B9E-B18D-C630440E158F}" presName="node" presStyleLbl="node1" presStyleIdx="0" presStyleCnt="7">
        <dgm:presLayoutVars>
          <dgm:bulletEnabled val="1"/>
        </dgm:presLayoutVars>
      </dgm:prSet>
      <dgm:spPr/>
      <dgm:t>
        <a:bodyPr/>
        <a:lstStyle/>
        <a:p>
          <a:endParaRPr lang="en-IN"/>
        </a:p>
      </dgm:t>
    </dgm:pt>
    <dgm:pt modelId="{A5AB1C85-AF64-4DDE-BA71-E7E1A68DA1F3}" type="pres">
      <dgm:prSet presAssocID="{672FD1AD-6E94-43C3-878E-2939A7BF3ED5}" presName="sibTrans" presStyleLbl="sibTrans2D1" presStyleIdx="0" presStyleCnt="7"/>
      <dgm:spPr/>
      <dgm:t>
        <a:bodyPr/>
        <a:lstStyle/>
        <a:p>
          <a:endParaRPr lang="en-IN"/>
        </a:p>
      </dgm:t>
    </dgm:pt>
    <dgm:pt modelId="{61A74DCE-8F7C-47E0-8607-734D8A5035EB}" type="pres">
      <dgm:prSet presAssocID="{672FD1AD-6E94-43C3-878E-2939A7BF3ED5}" presName="connectorText" presStyleLbl="sibTrans2D1" presStyleIdx="0" presStyleCnt="7"/>
      <dgm:spPr/>
      <dgm:t>
        <a:bodyPr/>
        <a:lstStyle/>
        <a:p>
          <a:endParaRPr lang="en-IN"/>
        </a:p>
      </dgm:t>
    </dgm:pt>
    <dgm:pt modelId="{0398542E-838B-4F01-B4D9-1462BF93F8B2}" type="pres">
      <dgm:prSet presAssocID="{389F58EB-C191-41F6-9506-CEE1C7321975}" presName="node" presStyleLbl="node1" presStyleIdx="1" presStyleCnt="7">
        <dgm:presLayoutVars>
          <dgm:bulletEnabled val="1"/>
        </dgm:presLayoutVars>
      </dgm:prSet>
      <dgm:spPr/>
      <dgm:t>
        <a:bodyPr/>
        <a:lstStyle/>
        <a:p>
          <a:endParaRPr lang="en-IN"/>
        </a:p>
      </dgm:t>
    </dgm:pt>
    <dgm:pt modelId="{F5948E6B-BD82-4F1E-AF6D-24DF37832105}" type="pres">
      <dgm:prSet presAssocID="{5E196801-20C0-46EE-B869-C894B7AD8870}" presName="sibTrans" presStyleLbl="sibTrans2D1" presStyleIdx="1" presStyleCnt="7"/>
      <dgm:spPr/>
      <dgm:t>
        <a:bodyPr/>
        <a:lstStyle/>
        <a:p>
          <a:endParaRPr lang="en-IN"/>
        </a:p>
      </dgm:t>
    </dgm:pt>
    <dgm:pt modelId="{345A9F8C-23A9-45B4-9C7C-6D343BD72CD0}" type="pres">
      <dgm:prSet presAssocID="{5E196801-20C0-46EE-B869-C894B7AD8870}" presName="connectorText" presStyleLbl="sibTrans2D1" presStyleIdx="1" presStyleCnt="7"/>
      <dgm:spPr/>
      <dgm:t>
        <a:bodyPr/>
        <a:lstStyle/>
        <a:p>
          <a:endParaRPr lang="en-IN"/>
        </a:p>
      </dgm:t>
    </dgm:pt>
    <dgm:pt modelId="{B5A3CFE9-EAFF-436C-878A-E9F89326097C}" type="pres">
      <dgm:prSet presAssocID="{01E5C018-9EF6-49E4-97F5-4014427E4034}" presName="node" presStyleLbl="node1" presStyleIdx="2" presStyleCnt="7">
        <dgm:presLayoutVars>
          <dgm:bulletEnabled val="1"/>
        </dgm:presLayoutVars>
      </dgm:prSet>
      <dgm:spPr/>
      <dgm:t>
        <a:bodyPr/>
        <a:lstStyle/>
        <a:p>
          <a:endParaRPr lang="en-IN"/>
        </a:p>
      </dgm:t>
    </dgm:pt>
    <dgm:pt modelId="{F1F3E361-19A7-4FDD-9A95-492434B1A670}" type="pres">
      <dgm:prSet presAssocID="{19AFEEAF-5A13-4741-B847-549481EC2EAA}" presName="sibTrans" presStyleLbl="sibTrans2D1" presStyleIdx="2" presStyleCnt="7"/>
      <dgm:spPr/>
      <dgm:t>
        <a:bodyPr/>
        <a:lstStyle/>
        <a:p>
          <a:endParaRPr lang="en-IN"/>
        </a:p>
      </dgm:t>
    </dgm:pt>
    <dgm:pt modelId="{2D4120D4-2F78-4943-9637-A46A81EDAB1B}" type="pres">
      <dgm:prSet presAssocID="{19AFEEAF-5A13-4741-B847-549481EC2EAA}" presName="connectorText" presStyleLbl="sibTrans2D1" presStyleIdx="2" presStyleCnt="7"/>
      <dgm:spPr/>
      <dgm:t>
        <a:bodyPr/>
        <a:lstStyle/>
        <a:p>
          <a:endParaRPr lang="en-IN"/>
        </a:p>
      </dgm:t>
    </dgm:pt>
    <dgm:pt modelId="{D1521270-5BC5-4EF9-AA60-1ACB399939D3}" type="pres">
      <dgm:prSet presAssocID="{8E414A87-4E26-43FA-8B4A-59361652256A}" presName="node" presStyleLbl="node1" presStyleIdx="3" presStyleCnt="7">
        <dgm:presLayoutVars>
          <dgm:bulletEnabled val="1"/>
        </dgm:presLayoutVars>
      </dgm:prSet>
      <dgm:spPr/>
      <dgm:t>
        <a:bodyPr/>
        <a:lstStyle/>
        <a:p>
          <a:endParaRPr lang="en-IN"/>
        </a:p>
      </dgm:t>
    </dgm:pt>
    <dgm:pt modelId="{AEBEAF80-1E0C-48E5-9A97-8389BE676AF0}" type="pres">
      <dgm:prSet presAssocID="{D4794DC3-3018-40E2-B8A2-96E555D109A8}" presName="sibTrans" presStyleLbl="sibTrans2D1" presStyleIdx="3" presStyleCnt="7"/>
      <dgm:spPr/>
      <dgm:t>
        <a:bodyPr/>
        <a:lstStyle/>
        <a:p>
          <a:endParaRPr lang="en-IN"/>
        </a:p>
      </dgm:t>
    </dgm:pt>
    <dgm:pt modelId="{5CD74867-2D58-4B85-90F6-A6CFCA4D9CA5}" type="pres">
      <dgm:prSet presAssocID="{D4794DC3-3018-40E2-B8A2-96E555D109A8}" presName="connectorText" presStyleLbl="sibTrans2D1" presStyleIdx="3" presStyleCnt="7"/>
      <dgm:spPr/>
      <dgm:t>
        <a:bodyPr/>
        <a:lstStyle/>
        <a:p>
          <a:endParaRPr lang="en-IN"/>
        </a:p>
      </dgm:t>
    </dgm:pt>
    <dgm:pt modelId="{72BAE8F6-DE9D-49B0-9D1C-F12A7C678504}" type="pres">
      <dgm:prSet presAssocID="{968EF226-774C-414A-95CD-03A7F6C6C647}" presName="node" presStyleLbl="node1" presStyleIdx="4" presStyleCnt="7">
        <dgm:presLayoutVars>
          <dgm:bulletEnabled val="1"/>
        </dgm:presLayoutVars>
      </dgm:prSet>
      <dgm:spPr/>
      <dgm:t>
        <a:bodyPr/>
        <a:lstStyle/>
        <a:p>
          <a:endParaRPr lang="en-IN"/>
        </a:p>
      </dgm:t>
    </dgm:pt>
    <dgm:pt modelId="{F45BAFB0-E59B-423C-BD42-1EFBBB94F99E}" type="pres">
      <dgm:prSet presAssocID="{E36A9D4A-E528-4AC7-A6CD-7586A125986A}" presName="sibTrans" presStyleLbl="sibTrans2D1" presStyleIdx="4" presStyleCnt="7"/>
      <dgm:spPr/>
      <dgm:t>
        <a:bodyPr/>
        <a:lstStyle/>
        <a:p>
          <a:endParaRPr lang="en-IN"/>
        </a:p>
      </dgm:t>
    </dgm:pt>
    <dgm:pt modelId="{45590686-56AA-451F-BC57-F95837E23A62}" type="pres">
      <dgm:prSet presAssocID="{E36A9D4A-E528-4AC7-A6CD-7586A125986A}" presName="connectorText" presStyleLbl="sibTrans2D1" presStyleIdx="4" presStyleCnt="7"/>
      <dgm:spPr/>
      <dgm:t>
        <a:bodyPr/>
        <a:lstStyle/>
        <a:p>
          <a:endParaRPr lang="en-IN"/>
        </a:p>
      </dgm:t>
    </dgm:pt>
    <dgm:pt modelId="{B108E170-FC35-446B-8EF0-9530CC94EFF0}" type="pres">
      <dgm:prSet presAssocID="{4CB9C5C6-C810-4C40-900F-E84EC18247E0}" presName="node" presStyleLbl="node1" presStyleIdx="5" presStyleCnt="7">
        <dgm:presLayoutVars>
          <dgm:bulletEnabled val="1"/>
        </dgm:presLayoutVars>
      </dgm:prSet>
      <dgm:spPr/>
      <dgm:t>
        <a:bodyPr/>
        <a:lstStyle/>
        <a:p>
          <a:endParaRPr lang="en-IN"/>
        </a:p>
      </dgm:t>
    </dgm:pt>
    <dgm:pt modelId="{6A78C1A1-6299-47E2-9DDF-687C76943320}" type="pres">
      <dgm:prSet presAssocID="{2CEEB3CC-D17F-4DC1-A826-E60503A04FC1}" presName="sibTrans" presStyleLbl="sibTrans2D1" presStyleIdx="5" presStyleCnt="7"/>
      <dgm:spPr/>
      <dgm:t>
        <a:bodyPr/>
        <a:lstStyle/>
        <a:p>
          <a:endParaRPr lang="en-IN"/>
        </a:p>
      </dgm:t>
    </dgm:pt>
    <dgm:pt modelId="{03464904-C446-441B-B4AD-5955BC9C44B5}" type="pres">
      <dgm:prSet presAssocID="{2CEEB3CC-D17F-4DC1-A826-E60503A04FC1}" presName="connectorText" presStyleLbl="sibTrans2D1" presStyleIdx="5" presStyleCnt="7"/>
      <dgm:spPr/>
      <dgm:t>
        <a:bodyPr/>
        <a:lstStyle/>
        <a:p>
          <a:endParaRPr lang="en-IN"/>
        </a:p>
      </dgm:t>
    </dgm:pt>
    <dgm:pt modelId="{13EA7393-D231-4D64-BC50-247BCD66C8E9}" type="pres">
      <dgm:prSet presAssocID="{167F2F9B-692C-45BB-86DC-A480626ACD25}" presName="node" presStyleLbl="node1" presStyleIdx="6" presStyleCnt="7">
        <dgm:presLayoutVars>
          <dgm:bulletEnabled val="1"/>
        </dgm:presLayoutVars>
      </dgm:prSet>
      <dgm:spPr/>
      <dgm:t>
        <a:bodyPr/>
        <a:lstStyle/>
        <a:p>
          <a:endParaRPr lang="en-IN"/>
        </a:p>
      </dgm:t>
    </dgm:pt>
    <dgm:pt modelId="{7C1CD779-4FA6-4E6F-B3ED-B009C386758E}" type="pres">
      <dgm:prSet presAssocID="{886A66C0-A1A5-4B17-8B58-CEC9F15073F9}" presName="sibTrans" presStyleLbl="sibTrans2D1" presStyleIdx="6" presStyleCnt="7"/>
      <dgm:spPr/>
      <dgm:t>
        <a:bodyPr/>
        <a:lstStyle/>
        <a:p>
          <a:endParaRPr lang="en-IN"/>
        </a:p>
      </dgm:t>
    </dgm:pt>
    <dgm:pt modelId="{CD86DB8E-0D66-49CC-86CE-78B2848E7A05}" type="pres">
      <dgm:prSet presAssocID="{886A66C0-A1A5-4B17-8B58-CEC9F15073F9}" presName="connectorText" presStyleLbl="sibTrans2D1" presStyleIdx="6" presStyleCnt="7"/>
      <dgm:spPr/>
      <dgm:t>
        <a:bodyPr/>
        <a:lstStyle/>
        <a:p>
          <a:endParaRPr lang="en-IN"/>
        </a:p>
      </dgm:t>
    </dgm:pt>
  </dgm:ptLst>
  <dgm:cxnLst>
    <dgm:cxn modelId="{FA7A1A87-4F46-4EB0-8937-1F5B505DEDA9}" type="presOf" srcId="{5E196801-20C0-46EE-B869-C894B7AD8870}" destId="{345A9F8C-23A9-45B4-9C7C-6D343BD72CD0}" srcOrd="1" destOrd="0" presId="urn:microsoft.com/office/officeart/2005/8/layout/cycle2"/>
    <dgm:cxn modelId="{C7C5E2E9-8EDC-4A45-85B4-0D0AA737D030}" type="presOf" srcId="{167F2F9B-692C-45BB-86DC-A480626ACD25}" destId="{13EA7393-D231-4D64-BC50-247BCD66C8E9}" srcOrd="0" destOrd="0" presId="urn:microsoft.com/office/officeart/2005/8/layout/cycle2"/>
    <dgm:cxn modelId="{F80D15E5-331A-411A-BD08-AC62BB24C4C3}" srcId="{E6634C91-F9AE-43DD-8323-08FD248D915A}" destId="{8E414A87-4E26-43FA-8B4A-59361652256A}" srcOrd="3" destOrd="0" parTransId="{97F3BC95-FA66-440C-A580-2AE1D7ECF25A}" sibTransId="{D4794DC3-3018-40E2-B8A2-96E555D109A8}"/>
    <dgm:cxn modelId="{6DBC36F6-7B93-4F21-A7A3-6079BC530772}" type="presOf" srcId="{2CEEB3CC-D17F-4DC1-A826-E60503A04FC1}" destId="{6A78C1A1-6299-47E2-9DDF-687C76943320}" srcOrd="0" destOrd="0" presId="urn:microsoft.com/office/officeart/2005/8/layout/cycle2"/>
    <dgm:cxn modelId="{4D531D58-4337-4C7A-9154-FBB58CCA745F}" type="presOf" srcId="{672FD1AD-6E94-43C3-878E-2939A7BF3ED5}" destId="{A5AB1C85-AF64-4DDE-BA71-E7E1A68DA1F3}" srcOrd="0" destOrd="0" presId="urn:microsoft.com/office/officeart/2005/8/layout/cycle2"/>
    <dgm:cxn modelId="{781C2B46-E894-4B11-B3F5-B33E820B1ABF}" type="presOf" srcId="{886A66C0-A1A5-4B17-8B58-CEC9F15073F9}" destId="{CD86DB8E-0D66-49CC-86CE-78B2848E7A05}" srcOrd="1" destOrd="0" presId="urn:microsoft.com/office/officeart/2005/8/layout/cycle2"/>
    <dgm:cxn modelId="{5CC3166D-6263-4E7A-B328-3B2104335106}" type="presOf" srcId="{D4794DC3-3018-40E2-B8A2-96E555D109A8}" destId="{5CD74867-2D58-4B85-90F6-A6CFCA4D9CA5}" srcOrd="1" destOrd="0" presId="urn:microsoft.com/office/officeart/2005/8/layout/cycle2"/>
    <dgm:cxn modelId="{6E5C84FF-7595-4740-87DA-0E043FB9325A}" type="presOf" srcId="{E6634C91-F9AE-43DD-8323-08FD248D915A}" destId="{A25B8CBA-21AE-488C-9DCF-24D13ECAE437}" srcOrd="0" destOrd="0" presId="urn:microsoft.com/office/officeart/2005/8/layout/cycle2"/>
    <dgm:cxn modelId="{58BC9A55-8505-4B0F-BD4A-8F9144BA4906}" type="presOf" srcId="{19AFEEAF-5A13-4741-B847-549481EC2EAA}" destId="{2D4120D4-2F78-4943-9637-A46A81EDAB1B}" srcOrd="1" destOrd="0" presId="urn:microsoft.com/office/officeart/2005/8/layout/cycle2"/>
    <dgm:cxn modelId="{E997DE53-A9DC-4684-87E0-54C34DA141F5}" type="presOf" srcId="{D4794DC3-3018-40E2-B8A2-96E555D109A8}" destId="{AEBEAF80-1E0C-48E5-9A97-8389BE676AF0}" srcOrd="0" destOrd="0" presId="urn:microsoft.com/office/officeart/2005/8/layout/cycle2"/>
    <dgm:cxn modelId="{2FB47CED-5E0B-4F5F-A514-9EF582EB1572}" type="presOf" srcId="{E36A9D4A-E528-4AC7-A6CD-7586A125986A}" destId="{45590686-56AA-451F-BC57-F95837E23A62}" srcOrd="1" destOrd="0" presId="urn:microsoft.com/office/officeart/2005/8/layout/cycle2"/>
    <dgm:cxn modelId="{9F1DC666-7B20-4D7A-B479-BDFD56B13DD2}" srcId="{E6634C91-F9AE-43DD-8323-08FD248D915A}" destId="{968EF226-774C-414A-95CD-03A7F6C6C647}" srcOrd="4" destOrd="0" parTransId="{7203614E-2569-4E87-8ED8-EBFA839BD058}" sibTransId="{E36A9D4A-E528-4AC7-A6CD-7586A125986A}"/>
    <dgm:cxn modelId="{D6F32003-A734-4796-877E-D56EDF4F10C6}" type="presOf" srcId="{5E196801-20C0-46EE-B869-C894B7AD8870}" destId="{F5948E6B-BD82-4F1E-AF6D-24DF37832105}" srcOrd="0" destOrd="0" presId="urn:microsoft.com/office/officeart/2005/8/layout/cycle2"/>
    <dgm:cxn modelId="{B8CD9DAF-3EA4-4528-95C1-E760C4E552AC}" type="presOf" srcId="{8E414A87-4E26-43FA-8B4A-59361652256A}" destId="{D1521270-5BC5-4EF9-AA60-1ACB399939D3}" srcOrd="0" destOrd="0" presId="urn:microsoft.com/office/officeart/2005/8/layout/cycle2"/>
    <dgm:cxn modelId="{DA930299-E46F-49E3-8E9F-68B25D94D34D}" srcId="{E6634C91-F9AE-43DD-8323-08FD248D915A}" destId="{01E5C018-9EF6-49E4-97F5-4014427E4034}" srcOrd="2" destOrd="0" parTransId="{21F92D6E-9FC0-48EE-B0E7-E3275E7E6B4C}" sibTransId="{19AFEEAF-5A13-4741-B847-549481EC2EAA}"/>
    <dgm:cxn modelId="{2AE1AA3F-73C8-4469-8B9B-CAFD8781BB6E}" srcId="{E6634C91-F9AE-43DD-8323-08FD248D915A}" destId="{389F58EB-C191-41F6-9506-CEE1C7321975}" srcOrd="1" destOrd="0" parTransId="{8B8142A2-EA7B-4730-89AD-1969F6FDFE23}" sibTransId="{5E196801-20C0-46EE-B869-C894B7AD8870}"/>
    <dgm:cxn modelId="{C111E99B-1858-4A35-A414-EDD3B581C6E9}" srcId="{E6634C91-F9AE-43DD-8323-08FD248D915A}" destId="{167F2F9B-692C-45BB-86DC-A480626ACD25}" srcOrd="6" destOrd="0" parTransId="{F87DB8F2-F139-4C27-8A6C-4BCDD355C02A}" sibTransId="{886A66C0-A1A5-4B17-8B58-CEC9F15073F9}"/>
    <dgm:cxn modelId="{A2CFD4E6-78EC-40EA-883F-AE1C5EB1DE56}" srcId="{E6634C91-F9AE-43DD-8323-08FD248D915A}" destId="{4CB9C5C6-C810-4C40-900F-E84EC18247E0}" srcOrd="5" destOrd="0" parTransId="{7A9BA630-F253-464C-866F-DA1AEC1DBBF2}" sibTransId="{2CEEB3CC-D17F-4DC1-A826-E60503A04FC1}"/>
    <dgm:cxn modelId="{B0753425-ECD3-4739-84F7-B16071FB4022}" type="presOf" srcId="{022E018D-A3AD-4B9E-B18D-C630440E158F}" destId="{B2BE0386-77E8-4868-93F7-A0D9821E180A}" srcOrd="0" destOrd="0" presId="urn:microsoft.com/office/officeart/2005/8/layout/cycle2"/>
    <dgm:cxn modelId="{69AAF01F-95E3-4457-BC0B-02FD63915A4D}" srcId="{E6634C91-F9AE-43DD-8323-08FD248D915A}" destId="{022E018D-A3AD-4B9E-B18D-C630440E158F}" srcOrd="0" destOrd="0" parTransId="{2004152D-D717-48E4-99F4-5FEA5B57C111}" sibTransId="{672FD1AD-6E94-43C3-878E-2939A7BF3ED5}"/>
    <dgm:cxn modelId="{580A1608-379E-4A1E-A194-362EE85A542D}" type="presOf" srcId="{389F58EB-C191-41F6-9506-CEE1C7321975}" destId="{0398542E-838B-4F01-B4D9-1462BF93F8B2}" srcOrd="0" destOrd="0" presId="urn:microsoft.com/office/officeart/2005/8/layout/cycle2"/>
    <dgm:cxn modelId="{02BBEDBF-84C3-4911-8DFC-2F755FA130F2}" type="presOf" srcId="{2CEEB3CC-D17F-4DC1-A826-E60503A04FC1}" destId="{03464904-C446-441B-B4AD-5955BC9C44B5}" srcOrd="1" destOrd="0" presId="urn:microsoft.com/office/officeart/2005/8/layout/cycle2"/>
    <dgm:cxn modelId="{99DC7E56-3134-45D8-8CDA-C33B81F0316B}" type="presOf" srcId="{01E5C018-9EF6-49E4-97F5-4014427E4034}" destId="{B5A3CFE9-EAFF-436C-878A-E9F89326097C}" srcOrd="0" destOrd="0" presId="urn:microsoft.com/office/officeart/2005/8/layout/cycle2"/>
    <dgm:cxn modelId="{F66B72A4-8E95-4279-BFFF-C9B7DE764099}" type="presOf" srcId="{672FD1AD-6E94-43C3-878E-2939A7BF3ED5}" destId="{61A74DCE-8F7C-47E0-8607-734D8A5035EB}" srcOrd="1" destOrd="0" presId="urn:microsoft.com/office/officeart/2005/8/layout/cycle2"/>
    <dgm:cxn modelId="{A1CB55A0-A0F3-4BA5-91B2-7B335B21DDE6}" type="presOf" srcId="{4CB9C5C6-C810-4C40-900F-E84EC18247E0}" destId="{B108E170-FC35-446B-8EF0-9530CC94EFF0}" srcOrd="0" destOrd="0" presId="urn:microsoft.com/office/officeart/2005/8/layout/cycle2"/>
    <dgm:cxn modelId="{4B61D3C5-2EAA-48E2-99C7-4D4571739AC5}" type="presOf" srcId="{E36A9D4A-E528-4AC7-A6CD-7586A125986A}" destId="{F45BAFB0-E59B-423C-BD42-1EFBBB94F99E}" srcOrd="0" destOrd="0" presId="urn:microsoft.com/office/officeart/2005/8/layout/cycle2"/>
    <dgm:cxn modelId="{09F9BD2B-76F1-4B1B-85B6-17D8EEB8F843}" type="presOf" srcId="{19AFEEAF-5A13-4741-B847-549481EC2EAA}" destId="{F1F3E361-19A7-4FDD-9A95-492434B1A670}" srcOrd="0" destOrd="0" presId="urn:microsoft.com/office/officeart/2005/8/layout/cycle2"/>
    <dgm:cxn modelId="{9D7F296B-B3F1-47EF-92D1-DECF915EE623}" type="presOf" srcId="{886A66C0-A1A5-4B17-8B58-CEC9F15073F9}" destId="{7C1CD779-4FA6-4E6F-B3ED-B009C386758E}" srcOrd="0" destOrd="0" presId="urn:microsoft.com/office/officeart/2005/8/layout/cycle2"/>
    <dgm:cxn modelId="{BBC5244D-E167-4F6A-B4B0-6E92215AC64F}" type="presOf" srcId="{968EF226-774C-414A-95CD-03A7F6C6C647}" destId="{72BAE8F6-DE9D-49B0-9D1C-F12A7C678504}" srcOrd="0" destOrd="0" presId="urn:microsoft.com/office/officeart/2005/8/layout/cycle2"/>
    <dgm:cxn modelId="{1F2FBD70-EF45-4241-A3F4-26FE380AC3A9}" type="presParOf" srcId="{A25B8CBA-21AE-488C-9DCF-24D13ECAE437}" destId="{B2BE0386-77E8-4868-93F7-A0D9821E180A}" srcOrd="0" destOrd="0" presId="urn:microsoft.com/office/officeart/2005/8/layout/cycle2"/>
    <dgm:cxn modelId="{A896E8EA-EB48-44B4-A25A-19CA791DAEC5}" type="presParOf" srcId="{A25B8CBA-21AE-488C-9DCF-24D13ECAE437}" destId="{A5AB1C85-AF64-4DDE-BA71-E7E1A68DA1F3}" srcOrd="1" destOrd="0" presId="urn:microsoft.com/office/officeart/2005/8/layout/cycle2"/>
    <dgm:cxn modelId="{457488F9-449C-4EE7-9C74-16AC60F97738}" type="presParOf" srcId="{A5AB1C85-AF64-4DDE-BA71-E7E1A68DA1F3}" destId="{61A74DCE-8F7C-47E0-8607-734D8A5035EB}" srcOrd="0" destOrd="0" presId="urn:microsoft.com/office/officeart/2005/8/layout/cycle2"/>
    <dgm:cxn modelId="{E746B221-598B-46FB-B7E2-68900A483F63}" type="presParOf" srcId="{A25B8CBA-21AE-488C-9DCF-24D13ECAE437}" destId="{0398542E-838B-4F01-B4D9-1462BF93F8B2}" srcOrd="2" destOrd="0" presId="urn:microsoft.com/office/officeart/2005/8/layout/cycle2"/>
    <dgm:cxn modelId="{05128857-AD61-4C44-8D0B-5369406BC598}" type="presParOf" srcId="{A25B8CBA-21AE-488C-9DCF-24D13ECAE437}" destId="{F5948E6B-BD82-4F1E-AF6D-24DF37832105}" srcOrd="3" destOrd="0" presId="urn:microsoft.com/office/officeart/2005/8/layout/cycle2"/>
    <dgm:cxn modelId="{95C9EDE7-2BE4-4A6A-9000-578C1CC69256}" type="presParOf" srcId="{F5948E6B-BD82-4F1E-AF6D-24DF37832105}" destId="{345A9F8C-23A9-45B4-9C7C-6D343BD72CD0}" srcOrd="0" destOrd="0" presId="urn:microsoft.com/office/officeart/2005/8/layout/cycle2"/>
    <dgm:cxn modelId="{072E3255-DECF-436B-9977-330E36E2ECE2}" type="presParOf" srcId="{A25B8CBA-21AE-488C-9DCF-24D13ECAE437}" destId="{B5A3CFE9-EAFF-436C-878A-E9F89326097C}" srcOrd="4" destOrd="0" presId="urn:microsoft.com/office/officeart/2005/8/layout/cycle2"/>
    <dgm:cxn modelId="{594D41FD-A656-4128-B435-ED33584569D4}" type="presParOf" srcId="{A25B8CBA-21AE-488C-9DCF-24D13ECAE437}" destId="{F1F3E361-19A7-4FDD-9A95-492434B1A670}" srcOrd="5" destOrd="0" presId="urn:microsoft.com/office/officeart/2005/8/layout/cycle2"/>
    <dgm:cxn modelId="{C341ECEE-0C29-4A4D-9F91-7EAA95116AAE}" type="presParOf" srcId="{F1F3E361-19A7-4FDD-9A95-492434B1A670}" destId="{2D4120D4-2F78-4943-9637-A46A81EDAB1B}" srcOrd="0" destOrd="0" presId="urn:microsoft.com/office/officeart/2005/8/layout/cycle2"/>
    <dgm:cxn modelId="{D4CA442A-44A0-48D8-8A5E-E8B677369126}" type="presParOf" srcId="{A25B8CBA-21AE-488C-9DCF-24D13ECAE437}" destId="{D1521270-5BC5-4EF9-AA60-1ACB399939D3}" srcOrd="6" destOrd="0" presId="urn:microsoft.com/office/officeart/2005/8/layout/cycle2"/>
    <dgm:cxn modelId="{BEDEA172-C852-463F-8897-BF44734FDF87}" type="presParOf" srcId="{A25B8CBA-21AE-488C-9DCF-24D13ECAE437}" destId="{AEBEAF80-1E0C-48E5-9A97-8389BE676AF0}" srcOrd="7" destOrd="0" presId="urn:microsoft.com/office/officeart/2005/8/layout/cycle2"/>
    <dgm:cxn modelId="{29423636-759C-44FC-8CC9-5DE1B6A46A81}" type="presParOf" srcId="{AEBEAF80-1E0C-48E5-9A97-8389BE676AF0}" destId="{5CD74867-2D58-4B85-90F6-A6CFCA4D9CA5}" srcOrd="0" destOrd="0" presId="urn:microsoft.com/office/officeart/2005/8/layout/cycle2"/>
    <dgm:cxn modelId="{2D34AA82-667A-44F7-B7D2-7F2092FB4653}" type="presParOf" srcId="{A25B8CBA-21AE-488C-9DCF-24D13ECAE437}" destId="{72BAE8F6-DE9D-49B0-9D1C-F12A7C678504}" srcOrd="8" destOrd="0" presId="urn:microsoft.com/office/officeart/2005/8/layout/cycle2"/>
    <dgm:cxn modelId="{A7BBEB88-24CE-4072-9AAD-B20F48E1EC84}" type="presParOf" srcId="{A25B8CBA-21AE-488C-9DCF-24D13ECAE437}" destId="{F45BAFB0-E59B-423C-BD42-1EFBBB94F99E}" srcOrd="9" destOrd="0" presId="urn:microsoft.com/office/officeart/2005/8/layout/cycle2"/>
    <dgm:cxn modelId="{C466B4A1-2D0D-4F41-BF25-EB5DD51F1557}" type="presParOf" srcId="{F45BAFB0-E59B-423C-BD42-1EFBBB94F99E}" destId="{45590686-56AA-451F-BC57-F95837E23A62}" srcOrd="0" destOrd="0" presId="urn:microsoft.com/office/officeart/2005/8/layout/cycle2"/>
    <dgm:cxn modelId="{3E4432B8-D051-4760-BFE0-B6652E00D8D9}" type="presParOf" srcId="{A25B8CBA-21AE-488C-9DCF-24D13ECAE437}" destId="{B108E170-FC35-446B-8EF0-9530CC94EFF0}" srcOrd="10" destOrd="0" presId="urn:microsoft.com/office/officeart/2005/8/layout/cycle2"/>
    <dgm:cxn modelId="{23947C64-4FA1-410A-B9A3-43344BCB8162}" type="presParOf" srcId="{A25B8CBA-21AE-488C-9DCF-24D13ECAE437}" destId="{6A78C1A1-6299-47E2-9DDF-687C76943320}" srcOrd="11" destOrd="0" presId="urn:microsoft.com/office/officeart/2005/8/layout/cycle2"/>
    <dgm:cxn modelId="{ABA935A2-8478-4992-8858-1A18D15C9243}" type="presParOf" srcId="{6A78C1A1-6299-47E2-9DDF-687C76943320}" destId="{03464904-C446-441B-B4AD-5955BC9C44B5}" srcOrd="0" destOrd="0" presId="urn:microsoft.com/office/officeart/2005/8/layout/cycle2"/>
    <dgm:cxn modelId="{3E27E542-AC0B-4AF7-AC6F-EB2583CFB629}" type="presParOf" srcId="{A25B8CBA-21AE-488C-9DCF-24D13ECAE437}" destId="{13EA7393-D231-4D64-BC50-247BCD66C8E9}" srcOrd="12" destOrd="0" presId="urn:microsoft.com/office/officeart/2005/8/layout/cycle2"/>
    <dgm:cxn modelId="{A34F50CF-9335-4FDD-A004-1B063AF136F1}" type="presParOf" srcId="{A25B8CBA-21AE-488C-9DCF-24D13ECAE437}" destId="{7C1CD779-4FA6-4E6F-B3ED-B009C386758E}" srcOrd="13" destOrd="0" presId="urn:microsoft.com/office/officeart/2005/8/layout/cycle2"/>
    <dgm:cxn modelId="{BC7A5003-8EF2-41A6-8E72-CF2B4066AF83}" type="presParOf" srcId="{7C1CD779-4FA6-4E6F-B3ED-B009C386758E}" destId="{CD86DB8E-0D66-49CC-86CE-78B2848E7A0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2485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56308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6621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224086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36189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C018FE-C8D6-4A9C-A702-41F1E0C1C452}"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96528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C018FE-C8D6-4A9C-A702-41F1E0C1C452}"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7038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C018FE-C8D6-4A9C-A702-41F1E0C1C452}"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919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8239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1211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6551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17-06-2021</a:t>
            </a:fld>
            <a:endParaRPr lang="en-IN"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13951399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dirty="0">
                <a:solidFill>
                  <a:srgbClr val="FFFFFF"/>
                </a:solidFill>
              </a:rPr>
              <a:t>BFS – Capstone Project</a:t>
            </a:r>
            <a:endParaRPr lang="en-US" sz="4400" kern="1200" dirty="0">
              <a:solidFill>
                <a:srgbClr val="FFFFFF"/>
              </a:solidFill>
              <a:latin typeface="+mj-lt"/>
              <a:ea typeface="+mj-ea"/>
              <a:cs typeface="+mj-cs"/>
            </a:endParaRP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80730" y="225088"/>
            <a:ext cx="898515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Demographic Dataset Continued..</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81953042"/>
              </p:ext>
            </p:extLst>
          </p:nvPr>
        </p:nvGraphicFramePr>
        <p:xfrm>
          <a:off x="582832" y="1056082"/>
          <a:ext cx="11295741" cy="4492587"/>
        </p:xfrm>
        <a:graphic>
          <a:graphicData uri="http://schemas.openxmlformats.org/drawingml/2006/table">
            <a:tbl>
              <a:tblPr firstRow="1" bandRow="1">
                <a:tableStyleId>{5C22544A-7EE6-4342-B048-85BDC9FD1C3A}</a:tableStyleId>
              </a:tblPr>
              <a:tblGrid>
                <a:gridCol w="3765247">
                  <a:extLst>
                    <a:ext uri="{9D8B030D-6E8A-4147-A177-3AD203B41FA5}">
                      <a16:colId xmlns:a16="http://schemas.microsoft.com/office/drawing/2014/main" xmlns="" val="20000"/>
                    </a:ext>
                  </a:extLst>
                </a:gridCol>
                <a:gridCol w="3765247">
                  <a:extLst>
                    <a:ext uri="{9D8B030D-6E8A-4147-A177-3AD203B41FA5}">
                      <a16:colId xmlns:a16="http://schemas.microsoft.com/office/drawing/2014/main" xmlns="" val="20001"/>
                    </a:ext>
                  </a:extLst>
                </a:gridCol>
                <a:gridCol w="3765247">
                  <a:extLst>
                    <a:ext uri="{9D8B030D-6E8A-4147-A177-3AD203B41FA5}">
                      <a16:colId xmlns:a16="http://schemas.microsoft.com/office/drawing/2014/main" xmlns="" val="20002"/>
                    </a:ext>
                  </a:extLst>
                </a:gridCol>
              </a:tblGrid>
              <a:tr h="461209">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xmlns="" val="10000"/>
                  </a:ext>
                </a:extLst>
              </a:tr>
              <a:tr h="461209">
                <a:tc>
                  <a:txBody>
                    <a:bodyPr/>
                    <a:lstStyle/>
                    <a:p>
                      <a:pPr algn="l"/>
                      <a:r>
                        <a:rPr lang="en-IN" sz="1800" dirty="0"/>
                        <a:t>Education</a:t>
                      </a:r>
                    </a:p>
                  </a:txBody>
                  <a:tcPr/>
                </a:tc>
                <a:tc>
                  <a:txBody>
                    <a:bodyPr/>
                    <a:lstStyle/>
                    <a:p>
                      <a:pPr algn="l"/>
                      <a:r>
                        <a:rPr lang="en-IN" sz="1800" dirty="0"/>
                        <a:t>Education of the applicant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 were replaced with “Unknown”.</a:t>
                      </a:r>
                      <a:endParaRPr lang="en-IN" sz="1800" dirty="0"/>
                    </a:p>
                  </a:txBody>
                  <a:tcPr/>
                </a:tc>
                <a:extLst>
                  <a:ext uri="{0D108BD9-81ED-4DB2-BD59-A6C34878D82A}">
                    <a16:rowId xmlns:a16="http://schemas.microsoft.com/office/drawing/2014/main" xmlns="" val="10001"/>
                  </a:ext>
                </a:extLst>
              </a:tr>
              <a:tr h="461209">
                <a:tc>
                  <a:txBody>
                    <a:bodyPr/>
                    <a:lstStyle/>
                    <a:p>
                      <a:pPr algn="l"/>
                      <a:r>
                        <a:rPr lang="en-IN" sz="1800" dirty="0"/>
                        <a:t>Profession</a:t>
                      </a:r>
                    </a:p>
                  </a:txBody>
                  <a:tcPr/>
                </a:tc>
                <a:tc>
                  <a:txBody>
                    <a:bodyPr/>
                    <a:lstStyle/>
                    <a:p>
                      <a:pPr algn="l"/>
                      <a:r>
                        <a:rPr lang="en-IN" sz="1800" dirty="0"/>
                        <a:t>Profession of the applicant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a:t>
                      </a:r>
                      <a:r>
                        <a:rPr lang="en-US" sz="1800" baseline="0" dirty="0"/>
                        <a:t> were replaced with the most frequent value “SAL”.</a:t>
                      </a:r>
                      <a:endParaRPr lang="en-IN" sz="1800" dirty="0"/>
                    </a:p>
                  </a:txBody>
                  <a:tcPr/>
                </a:tc>
                <a:extLst>
                  <a:ext uri="{0D108BD9-81ED-4DB2-BD59-A6C34878D82A}">
                    <a16:rowId xmlns:a16="http://schemas.microsoft.com/office/drawing/2014/main" xmlns="" val="10002"/>
                  </a:ext>
                </a:extLst>
              </a:tr>
              <a:tr h="461209">
                <a:tc>
                  <a:txBody>
                    <a:bodyPr/>
                    <a:lstStyle/>
                    <a:p>
                      <a:pPr algn="l"/>
                      <a:r>
                        <a:rPr lang="en-IN" sz="1800" dirty="0"/>
                        <a:t>Type</a:t>
                      </a:r>
                      <a:r>
                        <a:rPr lang="en-IN" sz="1800" baseline="0" dirty="0"/>
                        <a:t> Of Residence</a:t>
                      </a:r>
                      <a:endParaRPr lang="en-IN" sz="1800" dirty="0"/>
                    </a:p>
                  </a:txBody>
                  <a:tcPr/>
                </a:tc>
                <a:tc>
                  <a:txBody>
                    <a:bodyPr/>
                    <a:lstStyle/>
                    <a:p>
                      <a:pPr algn="l"/>
                      <a:r>
                        <a:rPr lang="en-IN" sz="1800" dirty="0"/>
                        <a:t>Type of residence applicant live 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 were replaced with most frequent</a:t>
                      </a:r>
                      <a:r>
                        <a:rPr lang="en-US" sz="1800" baseline="0" dirty="0"/>
                        <a:t> value </a:t>
                      </a:r>
                      <a:r>
                        <a:rPr lang="en-US" sz="1800" dirty="0"/>
                        <a:t>'Rented’.</a:t>
                      </a:r>
                      <a:endParaRPr lang="en-IN" sz="1800" dirty="0"/>
                    </a:p>
                  </a:txBody>
                  <a:tcPr/>
                </a:tc>
                <a:extLst>
                  <a:ext uri="{0D108BD9-81ED-4DB2-BD59-A6C34878D82A}">
                    <a16:rowId xmlns:a16="http://schemas.microsoft.com/office/drawing/2014/main" xmlns="" val="10003"/>
                  </a:ext>
                </a:extLst>
              </a:tr>
              <a:tr h="461209">
                <a:tc>
                  <a:txBody>
                    <a:bodyPr/>
                    <a:lstStyle/>
                    <a:p>
                      <a:pPr algn="l"/>
                      <a:r>
                        <a:rPr lang="en-IN" sz="1800" dirty="0"/>
                        <a:t>No. Of Months</a:t>
                      </a:r>
                      <a:r>
                        <a:rPr lang="en-IN" sz="1800" baseline="0" dirty="0"/>
                        <a:t> in Current Residence</a:t>
                      </a:r>
                      <a:endParaRPr lang="en-IN" sz="1800" dirty="0"/>
                    </a:p>
                  </a:txBody>
                  <a:tcPr/>
                </a:tc>
                <a:tc>
                  <a:txBody>
                    <a:bodyPr/>
                    <a:lstStyle/>
                    <a:p>
                      <a:pPr algn="l"/>
                      <a:r>
                        <a:rPr lang="en-IN" sz="1800" dirty="0"/>
                        <a:t>No.</a:t>
                      </a:r>
                      <a:r>
                        <a:rPr lang="en-IN" sz="1800" baseline="0" dirty="0"/>
                        <a:t> of Months in Current Residence</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xmlns="" val="10004"/>
                  </a:ext>
                </a:extLst>
              </a:tr>
              <a:tr h="461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No. Of Months in Current Company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No. Of Months in Current Company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xmlns="" val="10005"/>
                  </a:ext>
                </a:extLst>
              </a:tr>
              <a:tr h="461209">
                <a:tc>
                  <a:txBody>
                    <a:bodyPr/>
                    <a:lstStyle/>
                    <a:p>
                      <a:pPr algn="l"/>
                      <a:r>
                        <a:rPr lang="en-IN" sz="1800" dirty="0"/>
                        <a:t>Performance</a:t>
                      </a:r>
                      <a:r>
                        <a:rPr lang="en-IN" sz="1800" baseline="0" dirty="0"/>
                        <a:t> Tag</a:t>
                      </a:r>
                      <a:endParaRPr lang="en-IN" sz="1800" dirty="0"/>
                    </a:p>
                  </a:txBody>
                  <a:tcPr/>
                </a:tc>
                <a:tc>
                  <a:txBody>
                    <a:bodyPr/>
                    <a:lstStyle/>
                    <a:p>
                      <a:pPr algn="l"/>
                      <a:r>
                        <a:rPr lang="en-US" sz="1800" dirty="0"/>
                        <a:t>Status of customer performance (" 1 represents "Default")</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Records with</a:t>
                      </a:r>
                      <a:r>
                        <a:rPr lang="en-US" sz="1800" baseline="0" dirty="0"/>
                        <a:t> missing performance tags were dropped as these records belonged to the customers who were never issued the credit card.</a:t>
                      </a:r>
                      <a:endParaRPr lang="en-IN" sz="1800"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52028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25889" y="225088"/>
            <a:ext cx="689483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66822302"/>
              </p:ext>
            </p:extLst>
          </p:nvPr>
        </p:nvGraphicFramePr>
        <p:xfrm>
          <a:off x="582832" y="1038828"/>
          <a:ext cx="11226729" cy="540004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xmlns="" val="20000"/>
                    </a:ext>
                  </a:extLst>
                </a:gridCol>
                <a:gridCol w="3742243">
                  <a:extLst>
                    <a:ext uri="{9D8B030D-6E8A-4147-A177-3AD203B41FA5}">
                      <a16:colId xmlns:a16="http://schemas.microsoft.com/office/drawing/2014/main" xmlns="" val="20001"/>
                    </a:ext>
                  </a:extLst>
                </a:gridCol>
                <a:gridCol w="3742243">
                  <a:extLst>
                    <a:ext uri="{9D8B030D-6E8A-4147-A177-3AD203B41FA5}">
                      <a16:colId xmlns:a16="http://schemas.microsoft.com/office/drawing/2014/main" xmlns="" val="20002"/>
                    </a:ext>
                  </a:extLst>
                </a:gridCol>
              </a:tblGrid>
              <a:tr h="370840">
                <a:tc>
                  <a:txBody>
                    <a:bodyPr/>
                    <a:lstStyle/>
                    <a:p>
                      <a:pPr algn="ctr"/>
                      <a:r>
                        <a:rPr lang="en-IN" dirty="0"/>
                        <a:t>Feature(s)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xmlns="" val="10000"/>
                  </a:ext>
                </a:extLst>
              </a:tr>
              <a:tr h="370840">
                <a:tc>
                  <a:txBody>
                    <a:bodyPr/>
                    <a:lstStyle/>
                    <a:p>
                      <a:pPr algn="l"/>
                      <a:r>
                        <a:rPr lang="en-IN" sz="1800" dirty="0"/>
                        <a:t>Application</a:t>
                      </a:r>
                      <a:r>
                        <a:rPr lang="en-IN" sz="1800" baseline="0" dirty="0"/>
                        <a:t> Id</a:t>
                      </a:r>
                      <a:endParaRPr lang="en-IN" sz="1800" dirty="0"/>
                    </a:p>
                  </a:txBody>
                  <a:tcPr/>
                </a:tc>
                <a:tc>
                  <a:txBody>
                    <a:bodyPr/>
                    <a:lstStyle/>
                    <a:p>
                      <a:pPr algn="l"/>
                      <a:r>
                        <a:rPr lang="en-IN" sz="1800" dirty="0"/>
                        <a:t>Application</a:t>
                      </a:r>
                      <a:r>
                        <a:rPr lang="en-IN" sz="1800" baseline="0" dirty="0"/>
                        <a:t> id </a:t>
                      </a:r>
                      <a:r>
                        <a:rPr lang="en-IN" sz="1800" dirty="0"/>
                        <a:t>of the</a:t>
                      </a:r>
                      <a:r>
                        <a:rPr lang="en-IN" sz="1800" baseline="0" dirty="0"/>
                        <a:t> applicant</a:t>
                      </a:r>
                      <a:endParaRPr lang="en-IN" sz="1800" dirty="0"/>
                    </a:p>
                  </a:txBody>
                  <a:tcPr/>
                </a:tc>
                <a:tc>
                  <a:txBody>
                    <a:bodyPr/>
                    <a:lstStyle/>
                    <a:p>
                      <a:pPr algn="l"/>
                      <a:r>
                        <a:rPr lang="en-IN" sz="1800" dirty="0"/>
                        <a:t>There were 3 duplicate</a:t>
                      </a:r>
                      <a:r>
                        <a:rPr lang="en-IN" sz="1800" baseline="0" dirty="0"/>
                        <a:t> application ids which were deleted from the dataset.</a:t>
                      </a:r>
                      <a:endParaRPr lang="en-IN" sz="1800" dirty="0"/>
                    </a:p>
                  </a:txBody>
                  <a:tcPr/>
                </a:tc>
                <a:extLst>
                  <a:ext uri="{0D108BD9-81ED-4DB2-BD59-A6C34878D82A}">
                    <a16:rowId xmlns:a16="http://schemas.microsoft.com/office/drawing/2014/main" xmlns="" val="10001"/>
                  </a:ext>
                </a:extLst>
              </a:tr>
              <a:tr h="370840">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algn="l"/>
                      <a:r>
                        <a:rPr lang="en-IN" sz="1800" dirty="0"/>
                        <a:t>No</a:t>
                      </a:r>
                      <a:r>
                        <a:rPr lang="en-IN" sz="1800" baseline="0" dirty="0"/>
                        <a:t> Data Issues Found.</a:t>
                      </a:r>
                      <a:endParaRPr lang="en-IN" sz="1800" dirty="0"/>
                    </a:p>
                  </a:txBody>
                  <a:tcPr/>
                </a:tc>
                <a:extLst>
                  <a:ext uri="{0D108BD9-81ED-4DB2-BD59-A6C34878D82A}">
                    <a16:rowId xmlns:a16="http://schemas.microsoft.com/office/drawing/2014/main" xmlns="" val="10002"/>
                  </a:ext>
                </a:extLst>
              </a:tr>
              <a:tr h="370840">
                <a:tc>
                  <a:txBody>
                    <a:bodyPr/>
                    <a:lstStyle/>
                    <a:p>
                      <a:pPr algn="l"/>
                      <a:r>
                        <a:rPr lang="en-US" sz="1800" b="0" i="0" kern="1200" dirty="0">
                          <a:solidFill>
                            <a:schemeClr val="dk1"/>
                          </a:solidFill>
                          <a:effectLst/>
                          <a:latin typeface="+mn-lt"/>
                          <a:ea typeface="+mn-ea"/>
                          <a:cs typeface="+mn-cs"/>
                        </a:rPr>
                        <a:t>No of times 90/60/30 DPD or worse in last 12 months</a:t>
                      </a:r>
                      <a:endParaRPr lang="en-IN" sz="1800" b="0" dirty="0"/>
                    </a:p>
                  </a:txBody>
                  <a:tcPr/>
                </a:tc>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p>
                      <a:pPr algn="l"/>
                      <a:endParaRPr lang="en-IN" sz="1800" dirty="0"/>
                    </a:p>
                  </a:txBody>
                  <a:tcPr/>
                </a:tc>
                <a:extLst>
                  <a:ext uri="{0D108BD9-81ED-4DB2-BD59-A6C34878D82A}">
                    <a16:rowId xmlns:a16="http://schemas.microsoft.com/office/drawing/2014/main" xmlns="" val="10003"/>
                  </a:ext>
                </a:extLst>
              </a:tr>
              <a:tr h="370840">
                <a:tc>
                  <a:txBody>
                    <a:bodyPr/>
                    <a:lstStyle/>
                    <a:p>
                      <a:pPr algn="l"/>
                      <a:r>
                        <a:rPr lang="en-US" sz="1800" dirty="0"/>
                        <a:t>Avgas CC Utilization in last 12 months</a:t>
                      </a:r>
                    </a:p>
                  </a:txBody>
                  <a:tcPr/>
                </a:tc>
                <a:tc>
                  <a:txBody>
                    <a:bodyPr/>
                    <a:lstStyle/>
                    <a:p>
                      <a:pPr algn="l"/>
                      <a:r>
                        <a:rPr lang="en-US" sz="1800" dirty="0"/>
                        <a:t>Average utilization of credit card by customer</a:t>
                      </a:r>
                    </a:p>
                  </a:txBody>
                  <a:tcPr/>
                </a:tc>
                <a:tc>
                  <a:txBody>
                    <a:bodyPr/>
                    <a:lstStyle/>
                    <a:p>
                      <a:pPr algn="l"/>
                      <a:r>
                        <a:rPr lang="en-US" sz="1800" dirty="0"/>
                        <a:t>Missing values were replaced with 0 as null values for this field</a:t>
                      </a:r>
                      <a:r>
                        <a:rPr lang="en-US" sz="1800" baseline="0" dirty="0"/>
                        <a:t> means credit card was never utilized in the last 12 months.</a:t>
                      </a:r>
                      <a:endParaRPr lang="en-US" sz="1800" dirty="0"/>
                    </a:p>
                  </a:txBody>
                  <a:tcPr/>
                </a:tc>
                <a:extLst>
                  <a:ext uri="{0D108BD9-81ED-4DB2-BD59-A6C34878D82A}">
                    <a16:rowId xmlns:a16="http://schemas.microsoft.com/office/drawing/2014/main" xmlns="" val="10004"/>
                  </a:ext>
                </a:extLst>
              </a:tr>
              <a:tr h="370840">
                <a:tc>
                  <a:txBody>
                    <a:bodyPr/>
                    <a:lstStyle/>
                    <a:p>
                      <a:pPr algn="l"/>
                      <a:r>
                        <a:rPr lang="en-US" sz="1800" b="0" dirty="0"/>
                        <a:t>No of trades opened in last 6 months</a:t>
                      </a:r>
                    </a:p>
                  </a:txBody>
                  <a:tcPr/>
                </a:tc>
                <a:tc>
                  <a:txBody>
                    <a:bodyPr/>
                    <a:lstStyle/>
                    <a:p>
                      <a:pPr algn="l"/>
                      <a:r>
                        <a:rPr lang="en-US" sz="1800" dirty="0"/>
                        <a:t>Number of times the customer has done the trades in last 6 months</a:t>
                      </a:r>
                    </a:p>
                  </a:txBody>
                  <a:tcPr/>
                </a:tc>
                <a:tc>
                  <a:txBody>
                    <a:bodyPr/>
                    <a:lstStyle/>
                    <a:p>
                      <a:pPr algn="l"/>
                      <a:r>
                        <a:rPr lang="en-US" sz="1800" dirty="0"/>
                        <a:t>Missing values</a:t>
                      </a:r>
                      <a:r>
                        <a:rPr lang="en-US" sz="1800" baseline="0" dirty="0"/>
                        <a:t> were replaced with the most frequent value i.e. 1.0.</a:t>
                      </a:r>
                      <a:endParaRPr lang="en-US" sz="1800" dirty="0"/>
                    </a:p>
                  </a:txBody>
                  <a:tcPr/>
                </a:tc>
                <a:extLst>
                  <a:ext uri="{0D108BD9-81ED-4DB2-BD59-A6C34878D82A}">
                    <a16:rowId xmlns:a16="http://schemas.microsoft.com/office/drawing/2014/main" xmlns="" val="10005"/>
                  </a:ext>
                </a:extLst>
              </a:tr>
              <a:tr h="370840">
                <a:tc>
                  <a:txBody>
                    <a:bodyPr/>
                    <a:lstStyle/>
                    <a:p>
                      <a:pPr algn="l"/>
                      <a:r>
                        <a:rPr lang="en-US" sz="1800" b="0" dirty="0"/>
                        <a:t>No of trades opened in last 12 months</a:t>
                      </a:r>
                    </a:p>
                  </a:txBody>
                  <a:tcPr/>
                </a:tc>
                <a:tc>
                  <a:txBody>
                    <a:bodyPr/>
                    <a:lstStyle/>
                    <a:p>
                      <a:pPr algn="l"/>
                      <a:r>
                        <a:rPr lang="en-US" sz="1800" dirty="0"/>
                        <a:t>Number of times the customer has done the trades in last 12 months</a:t>
                      </a:r>
                    </a:p>
                  </a:txBody>
                  <a:tcPr/>
                </a:tc>
                <a:tc>
                  <a:txBody>
                    <a:bodyPr/>
                    <a:lstStyle/>
                    <a:p>
                      <a:pPr algn="l"/>
                      <a:r>
                        <a:rPr lang="en-IN" sz="1800" dirty="0"/>
                        <a:t>No</a:t>
                      </a:r>
                      <a:r>
                        <a:rPr lang="en-IN" sz="1800" baseline="0" dirty="0"/>
                        <a:t> Data Issues found.</a:t>
                      </a:r>
                      <a:endParaRPr lang="en-IN" sz="1800" dirty="0"/>
                    </a:p>
                  </a:txBody>
                  <a:tcPr/>
                </a:tc>
                <a:extLst>
                  <a:ext uri="{0D108BD9-81ED-4DB2-BD59-A6C34878D82A}">
                    <a16:rowId xmlns:a16="http://schemas.microsoft.com/office/drawing/2014/main" xmlns="" val="10006"/>
                  </a:ext>
                </a:extLst>
              </a:tr>
              <a:tr h="370840">
                <a:tc>
                  <a:txBody>
                    <a:bodyPr/>
                    <a:lstStyle/>
                    <a:p>
                      <a:pPr algn="l"/>
                      <a:r>
                        <a:rPr lang="en-US" sz="1800" b="0" i="0" kern="1200" dirty="0">
                          <a:solidFill>
                            <a:schemeClr val="dk1"/>
                          </a:solidFill>
                          <a:effectLst/>
                          <a:latin typeface="+mn-lt"/>
                          <a:ea typeface="+mn-ea"/>
                          <a:cs typeface="+mn-cs"/>
                        </a:rPr>
                        <a:t>No of PL trades opened in last 6/12 months</a:t>
                      </a:r>
                    </a:p>
                  </a:txBody>
                  <a:tcPr/>
                </a:tc>
                <a:tc>
                  <a:txBody>
                    <a:bodyPr/>
                    <a:lstStyle/>
                    <a:p>
                      <a:pPr algn="l"/>
                      <a:r>
                        <a:rPr lang="en-US" sz="1800" dirty="0"/>
                        <a:t>No of PL trades in last 6/12 month  of customer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6080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25889" y="225088"/>
            <a:ext cx="689483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76683853"/>
              </p:ext>
            </p:extLst>
          </p:nvPr>
        </p:nvGraphicFramePr>
        <p:xfrm>
          <a:off x="582832" y="1004324"/>
          <a:ext cx="11226729" cy="558292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xmlns="" val="20000"/>
                    </a:ext>
                  </a:extLst>
                </a:gridCol>
                <a:gridCol w="3742243">
                  <a:extLst>
                    <a:ext uri="{9D8B030D-6E8A-4147-A177-3AD203B41FA5}">
                      <a16:colId xmlns:a16="http://schemas.microsoft.com/office/drawing/2014/main" xmlns="" val="20001"/>
                    </a:ext>
                  </a:extLst>
                </a:gridCol>
                <a:gridCol w="3742243">
                  <a:extLst>
                    <a:ext uri="{9D8B030D-6E8A-4147-A177-3AD203B41FA5}">
                      <a16:colId xmlns:a16="http://schemas.microsoft.com/office/drawing/2014/main" xmlns="" val="20002"/>
                    </a:ext>
                  </a:extLst>
                </a:gridCol>
              </a:tblGrid>
              <a:tr h="370840">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xmlns="" val="10000"/>
                  </a:ext>
                </a:extLst>
              </a:tr>
              <a:tr h="370840">
                <a:tc>
                  <a:txBody>
                    <a:bodyPr/>
                    <a:lstStyle/>
                    <a:p>
                      <a:pPr algn="l"/>
                      <a:r>
                        <a:rPr lang="en-US" sz="1800" b="0" dirty="0"/>
                        <a:t>No of Inquiries in last 6/12 months (excluding home &amp; auto loans)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Number of times the customers has inquired in last 6/12 months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xmlns="" val="10001"/>
                  </a:ext>
                </a:extLst>
              </a:tr>
              <a:tr h="370840">
                <a:tc>
                  <a:txBody>
                    <a:bodyPr/>
                    <a:lstStyle/>
                    <a:p>
                      <a:pPr algn="l"/>
                      <a:r>
                        <a:rPr lang="en-US" sz="1800" b="0" dirty="0"/>
                        <a:t>Presence of open home loan </a:t>
                      </a:r>
                      <a:endParaRPr lang="en-IN"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If the customer has home loan (1 represents "Yes")</a:t>
                      </a:r>
                    </a:p>
                  </a:txBody>
                  <a:tcPr/>
                </a:tc>
                <a:tc>
                  <a:txBody>
                    <a:bodyPr/>
                    <a:lstStyle/>
                    <a:p>
                      <a:pPr algn="l"/>
                      <a:r>
                        <a:rPr lang="en-US" sz="1800" dirty="0"/>
                        <a:t>Missing values were replaced with the most frequent</a:t>
                      </a:r>
                      <a:r>
                        <a:rPr lang="en-US" sz="1800" baseline="0" dirty="0"/>
                        <a:t> one i.e. 1</a:t>
                      </a:r>
                      <a:r>
                        <a:rPr lang="en-US" sz="1800" dirty="0"/>
                        <a:t>. </a:t>
                      </a:r>
                      <a:endParaRPr lang="en-IN" sz="1800" dirty="0"/>
                    </a:p>
                  </a:txBody>
                  <a:tcPr/>
                </a:tc>
                <a:extLst>
                  <a:ext uri="{0D108BD9-81ED-4DB2-BD59-A6C34878D82A}">
                    <a16:rowId xmlns:a16="http://schemas.microsoft.com/office/drawing/2014/main" xmlns="" val="10002"/>
                  </a:ext>
                </a:extLst>
              </a:tr>
              <a:tr h="370840">
                <a:tc>
                  <a:txBody>
                    <a:bodyPr/>
                    <a:lstStyle/>
                    <a:p>
                      <a:pPr algn="l"/>
                      <a:r>
                        <a:rPr lang="en-US" sz="1800" dirty="0"/>
                        <a:t>Outstanding Balance </a:t>
                      </a:r>
                    </a:p>
                  </a:txBody>
                  <a:tcPr/>
                </a:tc>
                <a:tc>
                  <a:txBody>
                    <a:bodyPr/>
                    <a:lstStyle/>
                    <a:p>
                      <a:pPr algn="l"/>
                      <a:r>
                        <a:rPr lang="en-US" sz="1800" dirty="0"/>
                        <a:t>Outstanding Balance  of the</a:t>
                      </a:r>
                      <a:r>
                        <a:rPr lang="en-US" sz="1800" baseline="0" dirty="0"/>
                        <a:t> applicant</a:t>
                      </a:r>
                      <a:endParaRPr lang="en-US" sz="1800" dirty="0"/>
                    </a:p>
                  </a:txBody>
                  <a:tcPr/>
                </a:tc>
                <a:tc>
                  <a:txBody>
                    <a:bodyPr/>
                    <a:lstStyle/>
                    <a:p>
                      <a:pPr algn="l"/>
                      <a:r>
                        <a:rPr lang="en-US" sz="1800" dirty="0"/>
                        <a:t>Missing values were replaced with 0 assuming these are the records</a:t>
                      </a:r>
                      <a:r>
                        <a:rPr lang="en-US" sz="1800" baseline="0" dirty="0"/>
                        <a:t> for which the credit card was never utilized as these records also had </a:t>
                      </a:r>
                      <a:r>
                        <a:rPr lang="en-US" sz="1800" baseline="0" dirty="0" err="1"/>
                        <a:t>avg</a:t>
                      </a:r>
                      <a:r>
                        <a:rPr lang="en-US" sz="1800" baseline="0" dirty="0"/>
                        <a:t> card utilization as null</a:t>
                      </a:r>
                      <a:r>
                        <a:rPr lang="en-US" sz="1800" dirty="0"/>
                        <a:t>. </a:t>
                      </a:r>
                    </a:p>
                  </a:txBody>
                  <a:tcPr/>
                </a:tc>
                <a:extLst>
                  <a:ext uri="{0D108BD9-81ED-4DB2-BD59-A6C34878D82A}">
                    <a16:rowId xmlns:a16="http://schemas.microsoft.com/office/drawing/2014/main" xmlns="" val="10003"/>
                  </a:ext>
                </a:extLst>
              </a:tr>
              <a:tr h="370840">
                <a:tc>
                  <a:txBody>
                    <a:bodyPr/>
                    <a:lstStyle/>
                    <a:p>
                      <a:pPr algn="l"/>
                      <a:r>
                        <a:rPr lang="en-US" sz="1800" b="0" dirty="0"/>
                        <a:t>Total No of Trades </a:t>
                      </a:r>
                    </a:p>
                  </a:txBody>
                  <a:tcPr/>
                </a:tc>
                <a:tc>
                  <a:txBody>
                    <a:bodyPr/>
                    <a:lstStyle/>
                    <a:p>
                      <a:pPr algn="l"/>
                      <a:r>
                        <a:rPr lang="en-US" sz="1800" dirty="0"/>
                        <a:t>Number of times the customer has done total trades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p>
                      <a:pPr algn="l"/>
                      <a:endParaRPr lang="en-US" sz="1800" dirty="0"/>
                    </a:p>
                  </a:txBody>
                  <a:tcPr/>
                </a:tc>
                <a:extLst>
                  <a:ext uri="{0D108BD9-81ED-4DB2-BD59-A6C34878D82A}">
                    <a16:rowId xmlns:a16="http://schemas.microsoft.com/office/drawing/2014/main" xmlns="" val="10004"/>
                  </a:ext>
                </a:extLst>
              </a:tr>
              <a:tr h="370840">
                <a:tc>
                  <a:txBody>
                    <a:bodyPr/>
                    <a:lstStyle/>
                    <a:p>
                      <a:pPr algn="l"/>
                      <a:r>
                        <a:rPr lang="en-US" sz="1800" b="0" dirty="0"/>
                        <a:t>Presence of open auto loan </a:t>
                      </a:r>
                    </a:p>
                  </a:txBody>
                  <a:tcPr/>
                </a:tc>
                <a:tc>
                  <a:txBody>
                    <a:bodyPr/>
                    <a:lstStyle/>
                    <a:p>
                      <a:pPr algn="l"/>
                      <a:r>
                        <a:rPr lang="en-US" sz="1800" dirty="0"/>
                        <a:t>If the customer has auto loan (1 represents "Yes")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Missing</a:t>
                      </a:r>
                      <a:r>
                        <a:rPr lang="en-IN" sz="1800" baseline="0" dirty="0"/>
                        <a:t> values were replaced with the most frequent value i.e. 0.</a:t>
                      </a:r>
                      <a:endParaRPr lang="en-IN" sz="1800" dirty="0"/>
                    </a:p>
                  </a:txBody>
                  <a:tcPr/>
                </a:tc>
                <a:extLst>
                  <a:ext uri="{0D108BD9-81ED-4DB2-BD59-A6C34878D82A}">
                    <a16:rowId xmlns:a16="http://schemas.microsoft.com/office/drawing/2014/main" xmlns="" val="10005"/>
                  </a:ext>
                </a:extLst>
              </a:tr>
              <a:tr h="370840">
                <a:tc>
                  <a:txBody>
                    <a:bodyPr/>
                    <a:lstStyle/>
                    <a:p>
                      <a:pPr algn="l"/>
                      <a:r>
                        <a:rPr lang="en-US" sz="1800" b="0" i="0" kern="1200" dirty="0">
                          <a:solidFill>
                            <a:schemeClr val="dk1"/>
                          </a:solidFill>
                          <a:effectLst/>
                          <a:latin typeface="+mn-lt"/>
                          <a:ea typeface="+mn-ea"/>
                          <a:cs typeface="+mn-cs"/>
                        </a:rPr>
                        <a:t>Performance Tag </a:t>
                      </a:r>
                    </a:p>
                  </a:txBody>
                  <a:tcPr/>
                </a:tc>
                <a:tc>
                  <a:txBody>
                    <a:bodyPr/>
                    <a:lstStyle/>
                    <a:p>
                      <a:pPr algn="l"/>
                      <a:r>
                        <a:rPr lang="en-US" sz="1800" dirty="0"/>
                        <a:t>Status of customer performance (" 1 represents "Default")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Records with</a:t>
                      </a:r>
                      <a:r>
                        <a:rPr lang="en-US" sz="1800" baseline="0" dirty="0"/>
                        <a:t> missing performance tags were dropped as these records belonged to the customers who were never issued the credit card.</a:t>
                      </a:r>
                      <a:endParaRPr lang="en-IN" sz="1800"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4581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63674" y="225088"/>
            <a:ext cx="841929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Dataset-Socio(Univariate) </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311" y="1237787"/>
            <a:ext cx="3677283" cy="2570538"/>
          </a:xfrm>
          <a:prstGeom prst="rect">
            <a:avLst/>
          </a:prstGeom>
        </p:spPr>
      </p:pic>
      <p:pic>
        <p:nvPicPr>
          <p:cNvPr id="5" name="Picture 4">
            <a:extLst>
              <a:ext uri="{FF2B5EF4-FFF2-40B4-BE49-F238E27FC236}">
                <a16:creationId xmlns:a16="http://schemas.microsoft.com/office/drawing/2014/main" xmlns="" id="{FB2E90B6-548E-4C84-A4C9-D0095D6BCC75}"/>
              </a:ext>
            </a:extLst>
          </p:cNvPr>
          <p:cNvPicPr>
            <a:picLocks noChangeAspect="1"/>
          </p:cNvPicPr>
          <p:nvPr/>
        </p:nvPicPr>
        <p:blipFill>
          <a:blip r:embed="rId3"/>
          <a:stretch>
            <a:fillRect/>
          </a:stretch>
        </p:blipFill>
        <p:spPr>
          <a:xfrm>
            <a:off x="7707676" y="1275958"/>
            <a:ext cx="3600000" cy="2419921"/>
          </a:xfrm>
          <a:prstGeom prst="rect">
            <a:avLst/>
          </a:prstGeom>
        </p:spPr>
      </p:pic>
      <p:sp>
        <p:nvSpPr>
          <p:cNvPr id="9" name="TextBox 8">
            <a:extLst>
              <a:ext uri="{FF2B5EF4-FFF2-40B4-BE49-F238E27FC236}">
                <a16:creationId xmlns:a16="http://schemas.microsoft.com/office/drawing/2014/main" xmlns="" id="{6D6EFDC0-DA1C-4B98-9DAF-5D655FEA727C}"/>
              </a:ext>
            </a:extLst>
          </p:cNvPr>
          <p:cNvSpPr txBox="1"/>
          <p:nvPr/>
        </p:nvSpPr>
        <p:spPr>
          <a:xfrm>
            <a:off x="1386672" y="4300694"/>
            <a:ext cx="7053943" cy="2585323"/>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Age groups:  As expected middle aged people represent a significant portion of the customer base</a:t>
            </a:r>
          </a:p>
          <a:p>
            <a:pPr marL="285750" indent="-285750">
              <a:buFont typeface="Arial" panose="020B0604020202020204" pitchFamily="34" charset="0"/>
              <a:buChar char="•"/>
            </a:pPr>
            <a:r>
              <a:rPr lang="en-GB" dirty="0"/>
              <a:t>Gender:  More number of Males compared to Females</a:t>
            </a:r>
          </a:p>
          <a:p>
            <a:pPr marL="285750" indent="-285750">
              <a:buFont typeface="Arial" panose="020B0604020202020204" pitchFamily="34" charset="0"/>
              <a:buChar char="•"/>
            </a:pPr>
            <a:r>
              <a:rPr lang="en-GB" dirty="0"/>
              <a:t>Marital Status: More Married customers in data than single</a:t>
            </a:r>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xmlns="" id="{BDEE50B9-E7A6-41E6-8414-28D1385695DD}"/>
              </a:ext>
            </a:extLst>
          </p:cNvPr>
          <p:cNvPicPr>
            <a:picLocks noChangeAspect="1"/>
          </p:cNvPicPr>
          <p:nvPr/>
        </p:nvPicPr>
        <p:blipFill>
          <a:blip r:embed="rId4"/>
          <a:stretch>
            <a:fillRect/>
          </a:stretch>
        </p:blipFill>
        <p:spPr>
          <a:xfrm>
            <a:off x="351692" y="1242305"/>
            <a:ext cx="3661160" cy="2746890"/>
          </a:xfrm>
          <a:prstGeom prst="rect">
            <a:avLst/>
          </a:prstGeom>
        </p:spPr>
      </p:pic>
    </p:spTree>
    <p:extLst>
      <p:ext uri="{BB962C8B-B14F-4D97-AF65-F5344CB8AC3E}">
        <p14:creationId xmlns:p14="http://schemas.microsoft.com/office/powerpoint/2010/main" val="142163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94185" y="225088"/>
            <a:ext cx="915827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Dataset-Economic (Univariate)</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3" y="1038192"/>
            <a:ext cx="3449782" cy="2819254"/>
          </a:xfrm>
          <a:prstGeom prst="rect">
            <a:avLst/>
          </a:prstGeom>
        </p:spPr>
      </p:pic>
      <p:pic>
        <p:nvPicPr>
          <p:cNvPr id="2" name="Picture 1">
            <a:extLst>
              <a:ext uri="{FF2B5EF4-FFF2-40B4-BE49-F238E27FC236}">
                <a16:creationId xmlns:a16="http://schemas.microsoft.com/office/drawing/2014/main" xmlns="" id="{D0D71BA9-DE26-4A15-9924-96E8FADDA343}"/>
              </a:ext>
            </a:extLst>
          </p:cNvPr>
          <p:cNvPicPr>
            <a:picLocks noChangeAspect="1"/>
          </p:cNvPicPr>
          <p:nvPr/>
        </p:nvPicPr>
        <p:blipFill>
          <a:blip r:embed="rId3"/>
          <a:stretch>
            <a:fillRect/>
          </a:stretch>
        </p:blipFill>
        <p:spPr>
          <a:xfrm>
            <a:off x="7874266" y="1057646"/>
            <a:ext cx="3490420" cy="2846542"/>
          </a:xfrm>
          <a:prstGeom prst="rect">
            <a:avLst/>
          </a:prstGeom>
        </p:spPr>
      </p:pic>
      <p:pic>
        <p:nvPicPr>
          <p:cNvPr id="7" name="Picture 6">
            <a:extLst>
              <a:ext uri="{FF2B5EF4-FFF2-40B4-BE49-F238E27FC236}">
                <a16:creationId xmlns:a16="http://schemas.microsoft.com/office/drawing/2014/main" xmlns="" id="{FADD4368-66B6-48E2-8744-5A3319180434}"/>
              </a:ext>
            </a:extLst>
          </p:cNvPr>
          <p:cNvPicPr>
            <a:picLocks noChangeAspect="1"/>
          </p:cNvPicPr>
          <p:nvPr/>
        </p:nvPicPr>
        <p:blipFill>
          <a:blip r:embed="rId4"/>
          <a:stretch>
            <a:fillRect/>
          </a:stretch>
        </p:blipFill>
        <p:spPr>
          <a:xfrm>
            <a:off x="4119408" y="1036759"/>
            <a:ext cx="3821966" cy="2902194"/>
          </a:xfrm>
          <a:prstGeom prst="rect">
            <a:avLst/>
          </a:prstGeom>
        </p:spPr>
      </p:pic>
      <p:sp>
        <p:nvSpPr>
          <p:cNvPr id="10" name="TextBox 9">
            <a:extLst>
              <a:ext uri="{FF2B5EF4-FFF2-40B4-BE49-F238E27FC236}">
                <a16:creationId xmlns:a16="http://schemas.microsoft.com/office/drawing/2014/main" xmlns="" id="{69F3A55A-1DF6-4F04-A732-F29CCAFDC4C6}"/>
              </a:ext>
            </a:extLst>
          </p:cNvPr>
          <p:cNvSpPr txBox="1"/>
          <p:nvPr/>
        </p:nvSpPr>
        <p:spPr>
          <a:xfrm>
            <a:off x="1396721" y="4541854"/>
            <a:ext cx="6471138" cy="2862322"/>
          </a:xfrm>
          <a:prstGeom prst="rect">
            <a:avLst/>
          </a:prstGeom>
          <a:noFill/>
        </p:spPr>
        <p:txBody>
          <a:bodyPr wrap="square" rtlCol="0">
            <a:spAutoFit/>
          </a:bodyPr>
          <a:lstStyle/>
          <a:p>
            <a:pPr marL="285750" indent="-285750">
              <a:buFont typeface="Arial" panose="020B0604020202020204" pitchFamily="34" charset="0"/>
              <a:buChar char="•"/>
            </a:pPr>
            <a:r>
              <a:rPr lang="en-GB" dirty="0"/>
              <a:t>No. of Dependants: Almost evenly distributed</a:t>
            </a:r>
          </a:p>
          <a:p>
            <a:pPr marL="285750" indent="-285750">
              <a:buFont typeface="Arial" panose="020B0604020202020204" pitchFamily="34" charset="0"/>
              <a:buChar char="•"/>
            </a:pPr>
            <a:r>
              <a:rPr lang="en-GB" dirty="0"/>
              <a:t>Education: Significant amount of Professionals/Masters</a:t>
            </a:r>
          </a:p>
          <a:p>
            <a:pPr marL="285750" indent="-285750">
              <a:buFont typeface="Arial" panose="020B0604020202020204" pitchFamily="34" charset="0"/>
              <a:buChar char="•"/>
            </a:pPr>
            <a:r>
              <a:rPr lang="en-GB" dirty="0"/>
              <a:t>Income Bins:  High Income earners are low compared to low Income earners</a:t>
            </a:r>
          </a:p>
          <a:p>
            <a:pPr marL="285750" indent="-285750">
              <a:buFont typeface="Arial" panose="020B0604020202020204" pitchFamily="34" charset="0"/>
              <a:buChar char="•"/>
            </a:pPr>
            <a:r>
              <a:rPr lang="en-GB" dirty="0"/>
              <a:t>Profession: Significant number of Employees compared to self employed </a:t>
            </a:r>
          </a:p>
          <a:p>
            <a:pPr marL="285750" indent="-285750">
              <a:buFont typeface="Arial" panose="020B0604020202020204" pitchFamily="34" charset="0"/>
              <a:buChar char="•"/>
            </a:pPr>
            <a:endParaRPr lang="en-GB" dirty="0"/>
          </a:p>
          <a:p>
            <a:endParaRPr lang="en-GB" dirty="0"/>
          </a:p>
          <a:p>
            <a:endParaRPr lang="en-GB" dirty="0"/>
          </a:p>
          <a:p>
            <a:endParaRPr lang="en-GB" dirty="0"/>
          </a:p>
        </p:txBody>
      </p:sp>
      <p:pic>
        <p:nvPicPr>
          <p:cNvPr id="11" name="Picture 10">
            <a:extLst>
              <a:ext uri="{FF2B5EF4-FFF2-40B4-BE49-F238E27FC236}">
                <a16:creationId xmlns:a16="http://schemas.microsoft.com/office/drawing/2014/main" xmlns="" id="{8147D7A7-9B34-4BB9-AB3B-4445F0B04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9613" y="3960121"/>
            <a:ext cx="3284638" cy="2897879"/>
          </a:xfrm>
          <a:prstGeom prst="rect">
            <a:avLst/>
          </a:prstGeom>
        </p:spPr>
      </p:pic>
    </p:spTree>
    <p:extLst>
      <p:ext uri="{BB962C8B-B14F-4D97-AF65-F5344CB8AC3E}">
        <p14:creationId xmlns:p14="http://schemas.microsoft.com/office/powerpoint/2010/main" val="360994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26428" y="225088"/>
            <a:ext cx="889378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 (</a:t>
            </a:r>
            <a:r>
              <a:rPr lang="en-IN" sz="2800" b="1" dirty="0" err="1">
                <a:solidFill>
                  <a:schemeClr val="accent4">
                    <a:lumMod val="75000"/>
                  </a:schemeClr>
                </a:solidFill>
                <a:latin typeface="Segoe UI Black" pitchFamily="34" charset="0"/>
                <a:ea typeface="Segoe UI Black" pitchFamily="34" charset="0"/>
                <a:cs typeface="Times New Roman" panose="02020603050405020304" pitchFamily="18" charset="0"/>
              </a:rPr>
              <a:t>Univariate</a:t>
            </a: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83" y="1121695"/>
            <a:ext cx="3518384" cy="2835329"/>
          </a:xfrm>
          <a:prstGeom prst="rect">
            <a:avLst/>
          </a:prstGeom>
        </p:spPr>
      </p:pic>
      <p:pic>
        <p:nvPicPr>
          <p:cNvPr id="4" name="Picture 3">
            <a:extLst>
              <a:ext uri="{FF2B5EF4-FFF2-40B4-BE49-F238E27FC236}">
                <a16:creationId xmlns:a16="http://schemas.microsoft.com/office/drawing/2014/main" xmlns="" id="{A37D16A8-6723-4A6F-B1A7-14CDD77727FB}"/>
              </a:ext>
            </a:extLst>
          </p:cNvPr>
          <p:cNvPicPr>
            <a:picLocks noChangeAspect="1"/>
          </p:cNvPicPr>
          <p:nvPr/>
        </p:nvPicPr>
        <p:blipFill>
          <a:blip r:embed="rId3"/>
          <a:stretch>
            <a:fillRect/>
          </a:stretch>
        </p:blipFill>
        <p:spPr>
          <a:xfrm>
            <a:off x="3875722" y="1086771"/>
            <a:ext cx="3914906" cy="3073247"/>
          </a:xfrm>
          <a:prstGeom prst="rect">
            <a:avLst/>
          </a:prstGeom>
        </p:spPr>
      </p:pic>
      <p:pic>
        <p:nvPicPr>
          <p:cNvPr id="7" name="Picture 6">
            <a:extLst>
              <a:ext uri="{FF2B5EF4-FFF2-40B4-BE49-F238E27FC236}">
                <a16:creationId xmlns:a16="http://schemas.microsoft.com/office/drawing/2014/main" xmlns="" id="{F7D4CC9E-A85D-4255-90FB-6FDCE204B3AE}"/>
              </a:ext>
            </a:extLst>
          </p:cNvPr>
          <p:cNvPicPr>
            <a:picLocks noChangeAspect="1"/>
          </p:cNvPicPr>
          <p:nvPr/>
        </p:nvPicPr>
        <p:blipFill>
          <a:blip r:embed="rId4"/>
          <a:stretch>
            <a:fillRect/>
          </a:stretch>
        </p:blipFill>
        <p:spPr>
          <a:xfrm>
            <a:off x="7676051" y="1070569"/>
            <a:ext cx="3336941" cy="3156412"/>
          </a:xfrm>
          <a:prstGeom prst="rect">
            <a:avLst/>
          </a:prstGeom>
        </p:spPr>
      </p:pic>
      <p:sp>
        <p:nvSpPr>
          <p:cNvPr id="10" name="TextBox 9">
            <a:extLst>
              <a:ext uri="{FF2B5EF4-FFF2-40B4-BE49-F238E27FC236}">
                <a16:creationId xmlns:a16="http://schemas.microsoft.com/office/drawing/2014/main" xmlns="" id="{B90E3746-E975-4040-8C67-F4CE958017A5}"/>
              </a:ext>
            </a:extLst>
          </p:cNvPr>
          <p:cNvSpPr txBox="1"/>
          <p:nvPr/>
        </p:nvSpPr>
        <p:spPr>
          <a:xfrm>
            <a:off x="874207" y="4602145"/>
            <a:ext cx="11010899" cy="216982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Type of Residence: Significant amounts of Customers living in rented homes and then followed by owned houses</a:t>
            </a:r>
          </a:p>
          <a:p>
            <a:pPr marL="285750" indent="-285750">
              <a:lnSpc>
                <a:spcPct val="150000"/>
              </a:lnSpc>
              <a:buFont typeface="Arial" panose="020B0604020202020204" pitchFamily="34" charset="0"/>
              <a:buChar char="•"/>
            </a:pPr>
            <a:r>
              <a:rPr lang="en-GB" dirty="0"/>
              <a:t>No. of months in current residence: Short term residents are way high than long term residents</a:t>
            </a:r>
          </a:p>
          <a:p>
            <a:pPr marL="285750" indent="-285750">
              <a:lnSpc>
                <a:spcPct val="150000"/>
              </a:lnSpc>
              <a:buFont typeface="Arial" panose="020B0604020202020204" pitchFamily="34" charset="0"/>
              <a:buChar char="•"/>
            </a:pPr>
            <a:r>
              <a:rPr lang="en-GB" dirty="0"/>
              <a:t>No. of months in current company : Distributed well, a little more short term employees compared to others</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105225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33594" y="225088"/>
            <a:ext cx="807945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times DPD(Univariate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923" y="1099967"/>
            <a:ext cx="8130446" cy="3713194"/>
          </a:xfrm>
          <a:prstGeom prst="rect">
            <a:avLst/>
          </a:prstGeom>
        </p:spPr>
      </p:pic>
      <p:sp>
        <p:nvSpPr>
          <p:cNvPr id="3" name="TextBox 2">
            <a:extLst>
              <a:ext uri="{FF2B5EF4-FFF2-40B4-BE49-F238E27FC236}">
                <a16:creationId xmlns:a16="http://schemas.microsoft.com/office/drawing/2014/main" xmlns="" id="{4C977287-473E-4624-ADB0-161869BC7FA7}"/>
              </a:ext>
            </a:extLst>
          </p:cNvPr>
          <p:cNvSpPr txBox="1"/>
          <p:nvPr/>
        </p:nvSpPr>
        <p:spPr>
          <a:xfrm>
            <a:off x="994786" y="5134708"/>
            <a:ext cx="8752845" cy="1200329"/>
          </a:xfrm>
          <a:prstGeom prst="rect">
            <a:avLst/>
          </a:prstGeom>
          <a:noFill/>
        </p:spPr>
        <p:txBody>
          <a:bodyPr wrap="none" rtlCol="0">
            <a:spAutoFit/>
          </a:bodyPr>
          <a:lstStyle/>
          <a:p>
            <a:r>
              <a:rPr lang="en-IN" dirty="0"/>
              <a:t>Observations:</a:t>
            </a:r>
          </a:p>
          <a:p>
            <a:r>
              <a:rPr lang="en-IN" dirty="0"/>
              <a:t>No of times 90/60/30 DPD in last 12months - M</a:t>
            </a:r>
            <a:r>
              <a:rPr lang="en-US" dirty="0" err="1"/>
              <a:t>ajority</a:t>
            </a:r>
            <a:r>
              <a:rPr lang="en-US" dirty="0"/>
              <a:t> of the customers belongs to 0 value, </a:t>
            </a:r>
          </a:p>
          <a:p>
            <a:r>
              <a:rPr lang="en-US" dirty="0"/>
              <a:t>which means most of the customers have paid their dues on time.</a:t>
            </a:r>
            <a:endParaRPr lang="en-IN" dirty="0"/>
          </a:p>
          <a:p>
            <a:endParaRPr lang="en-GB" dirty="0"/>
          </a:p>
        </p:txBody>
      </p:sp>
    </p:spTree>
    <p:extLst>
      <p:ext uri="{BB962C8B-B14F-4D97-AF65-F5344CB8AC3E}">
        <p14:creationId xmlns:p14="http://schemas.microsoft.com/office/powerpoint/2010/main" val="9375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66028" y="225088"/>
            <a:ext cx="7614585"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Trades opened(Univariate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5A58657B-2C00-40FB-B02D-6CFA7B7DC0D5}"/>
              </a:ext>
            </a:extLst>
          </p:cNvPr>
          <p:cNvPicPr>
            <a:picLocks noChangeAspect="1"/>
          </p:cNvPicPr>
          <p:nvPr/>
        </p:nvPicPr>
        <p:blipFill>
          <a:blip r:embed="rId2"/>
          <a:stretch>
            <a:fillRect/>
          </a:stretch>
        </p:blipFill>
        <p:spPr>
          <a:xfrm>
            <a:off x="3969385" y="1099820"/>
            <a:ext cx="3534953" cy="2649220"/>
          </a:xfrm>
          <a:prstGeom prst="rect">
            <a:avLst/>
          </a:prstGeom>
        </p:spPr>
      </p:pic>
      <p:pic>
        <p:nvPicPr>
          <p:cNvPr id="6" name="Picture 5">
            <a:extLst>
              <a:ext uri="{FF2B5EF4-FFF2-40B4-BE49-F238E27FC236}">
                <a16:creationId xmlns:a16="http://schemas.microsoft.com/office/drawing/2014/main" xmlns="" id="{170C6A4B-F0C6-4F5F-B24E-A2F0ED9A122E}"/>
              </a:ext>
            </a:extLst>
          </p:cNvPr>
          <p:cNvPicPr>
            <a:picLocks noChangeAspect="1"/>
          </p:cNvPicPr>
          <p:nvPr/>
        </p:nvPicPr>
        <p:blipFill>
          <a:blip r:embed="rId3"/>
          <a:stretch>
            <a:fillRect/>
          </a:stretch>
        </p:blipFill>
        <p:spPr>
          <a:xfrm>
            <a:off x="7690485" y="961390"/>
            <a:ext cx="3668395" cy="2846321"/>
          </a:xfrm>
          <a:prstGeom prst="rect">
            <a:avLst/>
          </a:prstGeom>
        </p:spPr>
      </p:pic>
      <p:pic>
        <p:nvPicPr>
          <p:cNvPr id="7" name="Picture 6">
            <a:extLst>
              <a:ext uri="{FF2B5EF4-FFF2-40B4-BE49-F238E27FC236}">
                <a16:creationId xmlns:a16="http://schemas.microsoft.com/office/drawing/2014/main" xmlns="" id="{854AA0C2-A268-4E42-AC73-0ECBF23C9295}"/>
              </a:ext>
            </a:extLst>
          </p:cNvPr>
          <p:cNvPicPr>
            <a:picLocks noChangeAspect="1"/>
          </p:cNvPicPr>
          <p:nvPr/>
        </p:nvPicPr>
        <p:blipFill>
          <a:blip r:embed="rId4"/>
          <a:stretch>
            <a:fillRect/>
          </a:stretch>
        </p:blipFill>
        <p:spPr>
          <a:xfrm>
            <a:off x="558483" y="1191578"/>
            <a:ext cx="3249881" cy="2587942"/>
          </a:xfrm>
          <a:prstGeom prst="rect">
            <a:avLst/>
          </a:prstGeom>
        </p:spPr>
      </p:pic>
      <p:sp>
        <p:nvSpPr>
          <p:cNvPr id="9" name="TextBox 8">
            <a:extLst>
              <a:ext uri="{FF2B5EF4-FFF2-40B4-BE49-F238E27FC236}">
                <a16:creationId xmlns:a16="http://schemas.microsoft.com/office/drawing/2014/main" xmlns="" id="{315B2479-3F9C-4A2E-B2E8-99040FC4187B}"/>
              </a:ext>
            </a:extLst>
          </p:cNvPr>
          <p:cNvSpPr txBox="1"/>
          <p:nvPr/>
        </p:nvSpPr>
        <p:spPr>
          <a:xfrm>
            <a:off x="1483360" y="4856480"/>
            <a:ext cx="7058664" cy="369332"/>
          </a:xfrm>
          <a:prstGeom prst="rect">
            <a:avLst/>
          </a:prstGeom>
          <a:noFill/>
        </p:spPr>
        <p:txBody>
          <a:bodyPr wrap="none" rtlCol="0">
            <a:spAutoFit/>
          </a:bodyPr>
          <a:lstStyle/>
          <a:p>
            <a:r>
              <a:rPr lang="en-GB" dirty="0"/>
              <a:t>Total trades and trades opened in recent months follows a similar pattern</a:t>
            </a:r>
          </a:p>
        </p:txBody>
      </p:sp>
    </p:spTree>
    <p:extLst>
      <p:ext uri="{BB962C8B-B14F-4D97-AF65-F5344CB8AC3E}">
        <p14:creationId xmlns:p14="http://schemas.microsoft.com/office/powerpoint/2010/main" val="264854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0553" y="225088"/>
            <a:ext cx="87655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Presence of loan &amp; CC utilization&amp; Balance</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xmlns="" id="{96B57DA0-BE12-4F28-B096-8F274FECDEA5}"/>
              </a:ext>
            </a:extLst>
          </p:cNvPr>
          <p:cNvPicPr>
            <a:picLocks noChangeAspect="1"/>
          </p:cNvPicPr>
          <p:nvPr/>
        </p:nvPicPr>
        <p:blipFill>
          <a:blip r:embed="rId2"/>
          <a:stretch>
            <a:fillRect/>
          </a:stretch>
        </p:blipFill>
        <p:spPr>
          <a:xfrm>
            <a:off x="488539" y="3916804"/>
            <a:ext cx="3859941" cy="2792437"/>
          </a:xfrm>
          <a:prstGeom prst="rect">
            <a:avLst/>
          </a:prstGeom>
        </p:spPr>
      </p:pic>
      <p:pic>
        <p:nvPicPr>
          <p:cNvPr id="3" name="Picture 2">
            <a:extLst>
              <a:ext uri="{FF2B5EF4-FFF2-40B4-BE49-F238E27FC236}">
                <a16:creationId xmlns:a16="http://schemas.microsoft.com/office/drawing/2014/main" xmlns="" id="{C2C8A9B8-4A14-48F5-9C86-BD75E235E9AB}"/>
              </a:ext>
            </a:extLst>
          </p:cNvPr>
          <p:cNvPicPr>
            <a:picLocks noChangeAspect="1"/>
          </p:cNvPicPr>
          <p:nvPr/>
        </p:nvPicPr>
        <p:blipFill>
          <a:blip r:embed="rId3"/>
          <a:stretch>
            <a:fillRect/>
          </a:stretch>
        </p:blipFill>
        <p:spPr>
          <a:xfrm>
            <a:off x="4111943" y="3952240"/>
            <a:ext cx="3462973" cy="2905760"/>
          </a:xfrm>
          <a:prstGeom prst="rect">
            <a:avLst/>
          </a:prstGeom>
        </p:spPr>
      </p:pic>
      <p:pic>
        <p:nvPicPr>
          <p:cNvPr id="7" name="Picture 6">
            <a:extLst>
              <a:ext uri="{FF2B5EF4-FFF2-40B4-BE49-F238E27FC236}">
                <a16:creationId xmlns:a16="http://schemas.microsoft.com/office/drawing/2014/main" xmlns="" id="{E93E81E0-9AA8-461F-8C38-4557D9CB4A71}"/>
              </a:ext>
            </a:extLst>
          </p:cNvPr>
          <p:cNvPicPr>
            <a:picLocks noChangeAspect="1"/>
          </p:cNvPicPr>
          <p:nvPr/>
        </p:nvPicPr>
        <p:blipFill>
          <a:blip r:embed="rId4"/>
          <a:stretch>
            <a:fillRect/>
          </a:stretch>
        </p:blipFill>
        <p:spPr>
          <a:xfrm>
            <a:off x="370523" y="883603"/>
            <a:ext cx="3646438" cy="2916238"/>
          </a:xfrm>
          <a:prstGeom prst="rect">
            <a:avLst/>
          </a:prstGeom>
        </p:spPr>
      </p:pic>
      <p:pic>
        <p:nvPicPr>
          <p:cNvPr id="11" name="Picture 10">
            <a:extLst>
              <a:ext uri="{FF2B5EF4-FFF2-40B4-BE49-F238E27FC236}">
                <a16:creationId xmlns:a16="http://schemas.microsoft.com/office/drawing/2014/main" xmlns="" id="{8043F6CD-9276-4753-8418-94A67FBF83B3}"/>
              </a:ext>
            </a:extLst>
          </p:cNvPr>
          <p:cNvPicPr>
            <a:picLocks noChangeAspect="1"/>
          </p:cNvPicPr>
          <p:nvPr/>
        </p:nvPicPr>
        <p:blipFill>
          <a:blip r:embed="rId5"/>
          <a:stretch>
            <a:fillRect/>
          </a:stretch>
        </p:blipFill>
        <p:spPr>
          <a:xfrm>
            <a:off x="4019550" y="854709"/>
            <a:ext cx="3691890" cy="2827447"/>
          </a:xfrm>
          <a:prstGeom prst="rect">
            <a:avLst/>
          </a:prstGeom>
        </p:spPr>
      </p:pic>
      <p:sp>
        <p:nvSpPr>
          <p:cNvPr id="13" name="TextBox 12">
            <a:extLst>
              <a:ext uri="{FF2B5EF4-FFF2-40B4-BE49-F238E27FC236}">
                <a16:creationId xmlns:a16="http://schemas.microsoft.com/office/drawing/2014/main" xmlns="" id="{E483946F-CAEA-443B-826C-7DE31E22E3CF}"/>
              </a:ext>
            </a:extLst>
          </p:cNvPr>
          <p:cNvSpPr txBox="1"/>
          <p:nvPr/>
        </p:nvSpPr>
        <p:spPr>
          <a:xfrm>
            <a:off x="8087360" y="1645920"/>
            <a:ext cx="3778150" cy="1754326"/>
          </a:xfrm>
          <a:prstGeom prst="rect">
            <a:avLst/>
          </a:prstGeom>
          <a:noFill/>
        </p:spPr>
        <p:txBody>
          <a:bodyPr wrap="none" rtlCol="0">
            <a:spAutoFit/>
          </a:bodyPr>
          <a:lstStyle/>
          <a:p>
            <a:pPr marL="285750" indent="-285750">
              <a:buFont typeface="Arial" panose="020B0604020202020204" pitchFamily="34" charset="0"/>
              <a:buChar char="•"/>
            </a:pPr>
            <a:r>
              <a:rPr lang="en-GB" dirty="0"/>
              <a:t>Presence of auto loan, home loans:</a:t>
            </a:r>
          </a:p>
          <a:p>
            <a:pPr lvl="1"/>
            <a:r>
              <a:rPr lang="en-GB" dirty="0"/>
              <a:t>0 – no loan</a:t>
            </a:r>
          </a:p>
          <a:p>
            <a:pPr lvl="1"/>
            <a:r>
              <a:rPr lang="en-GB" dirty="0"/>
              <a:t>1 – loan</a:t>
            </a:r>
          </a:p>
          <a:p>
            <a:pPr lvl="1"/>
            <a:endParaRPr lang="en-GB" dirty="0"/>
          </a:p>
          <a:p>
            <a:pPr marL="285750" indent="-285750">
              <a:buFont typeface="Arial" panose="020B0604020202020204" pitchFamily="34" charset="0"/>
              <a:buChar char="•"/>
            </a:pPr>
            <a:r>
              <a:rPr lang="en-GB" dirty="0"/>
              <a:t>Customers have more home loans</a:t>
            </a:r>
          </a:p>
          <a:p>
            <a:pPr marL="285750" indent="-285750">
              <a:buFont typeface="Arial" panose="020B0604020202020204" pitchFamily="34" charset="0"/>
              <a:buChar char="•"/>
            </a:pPr>
            <a:r>
              <a:rPr lang="en-GB" dirty="0"/>
              <a:t> than auto loans</a:t>
            </a:r>
          </a:p>
        </p:txBody>
      </p:sp>
      <p:sp>
        <p:nvSpPr>
          <p:cNvPr id="14" name="TextBox 13">
            <a:extLst>
              <a:ext uri="{FF2B5EF4-FFF2-40B4-BE49-F238E27FC236}">
                <a16:creationId xmlns:a16="http://schemas.microsoft.com/office/drawing/2014/main" xmlns="" id="{90925F25-67B9-4D05-9D63-DB58AD20EB86}"/>
              </a:ext>
            </a:extLst>
          </p:cNvPr>
          <p:cNvSpPr txBox="1"/>
          <p:nvPr/>
        </p:nvSpPr>
        <p:spPr>
          <a:xfrm>
            <a:off x="8097520" y="4399280"/>
            <a:ext cx="4251036" cy="1477328"/>
          </a:xfrm>
          <a:prstGeom prst="rect">
            <a:avLst/>
          </a:prstGeom>
          <a:noFill/>
        </p:spPr>
        <p:txBody>
          <a:bodyPr wrap="none" rtlCol="0">
            <a:spAutoFit/>
          </a:bodyPr>
          <a:lstStyle/>
          <a:p>
            <a:pPr marL="285750" indent="-285750">
              <a:buFont typeface="Arial" panose="020B0604020202020204" pitchFamily="34" charset="0"/>
              <a:buChar char="•"/>
            </a:pPr>
            <a:r>
              <a:rPr lang="en-GB" dirty="0"/>
              <a:t>Customers with low usage of Credit card</a:t>
            </a:r>
          </a:p>
          <a:p>
            <a:r>
              <a:rPr lang="en-GB" dirty="0"/>
              <a:t>are high and followed by others</a:t>
            </a:r>
          </a:p>
          <a:p>
            <a:endParaRPr lang="en-GB" dirty="0"/>
          </a:p>
          <a:p>
            <a:pPr marL="285750" indent="-285750">
              <a:buFont typeface="Arial" panose="020B0604020202020204" pitchFamily="34" charset="0"/>
              <a:buChar char="•"/>
            </a:pPr>
            <a:r>
              <a:rPr lang="en-GB" dirty="0"/>
              <a:t>Customers with low outstanding </a:t>
            </a:r>
          </a:p>
          <a:p>
            <a:r>
              <a:rPr lang="en-GB" dirty="0"/>
              <a:t>balance are more</a:t>
            </a:r>
          </a:p>
        </p:txBody>
      </p:sp>
    </p:spTree>
    <p:extLst>
      <p:ext uri="{BB962C8B-B14F-4D97-AF65-F5344CB8AC3E}">
        <p14:creationId xmlns:p14="http://schemas.microsoft.com/office/powerpoint/2010/main" val="68668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8644" y="225088"/>
            <a:ext cx="866936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PL trades &amp; Inquiries(Univariate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xmlns="" id="{577504E9-7A1B-4E06-8FE2-229894268DF4}"/>
              </a:ext>
            </a:extLst>
          </p:cNvPr>
          <p:cNvPicPr>
            <a:picLocks noChangeAspect="1"/>
          </p:cNvPicPr>
          <p:nvPr/>
        </p:nvPicPr>
        <p:blipFill>
          <a:blip r:embed="rId2"/>
          <a:stretch>
            <a:fillRect/>
          </a:stretch>
        </p:blipFill>
        <p:spPr>
          <a:xfrm>
            <a:off x="206129" y="1066801"/>
            <a:ext cx="4029202" cy="2519680"/>
          </a:xfrm>
          <a:prstGeom prst="rect">
            <a:avLst/>
          </a:prstGeom>
        </p:spPr>
      </p:pic>
      <p:pic>
        <p:nvPicPr>
          <p:cNvPr id="3" name="Picture 2">
            <a:extLst>
              <a:ext uri="{FF2B5EF4-FFF2-40B4-BE49-F238E27FC236}">
                <a16:creationId xmlns:a16="http://schemas.microsoft.com/office/drawing/2014/main" xmlns="" id="{6734A3F3-A3BF-4F87-99CC-9411C8052A65}"/>
              </a:ext>
            </a:extLst>
          </p:cNvPr>
          <p:cNvPicPr>
            <a:picLocks noChangeAspect="1"/>
          </p:cNvPicPr>
          <p:nvPr/>
        </p:nvPicPr>
        <p:blipFill>
          <a:blip r:embed="rId3"/>
          <a:stretch>
            <a:fillRect/>
          </a:stretch>
        </p:blipFill>
        <p:spPr>
          <a:xfrm>
            <a:off x="4300035" y="1026160"/>
            <a:ext cx="3980366" cy="2524039"/>
          </a:xfrm>
          <a:prstGeom prst="rect">
            <a:avLst/>
          </a:prstGeom>
        </p:spPr>
      </p:pic>
      <p:pic>
        <p:nvPicPr>
          <p:cNvPr id="4" name="Picture 3">
            <a:extLst>
              <a:ext uri="{FF2B5EF4-FFF2-40B4-BE49-F238E27FC236}">
                <a16:creationId xmlns:a16="http://schemas.microsoft.com/office/drawing/2014/main" xmlns="" id="{0250E61C-ABCC-48D4-97B4-C3472830A31F}"/>
              </a:ext>
            </a:extLst>
          </p:cNvPr>
          <p:cNvPicPr>
            <a:picLocks noChangeAspect="1"/>
          </p:cNvPicPr>
          <p:nvPr/>
        </p:nvPicPr>
        <p:blipFill>
          <a:blip r:embed="rId4"/>
          <a:stretch>
            <a:fillRect/>
          </a:stretch>
        </p:blipFill>
        <p:spPr>
          <a:xfrm>
            <a:off x="535941" y="3723958"/>
            <a:ext cx="3517899" cy="2668310"/>
          </a:xfrm>
          <a:prstGeom prst="rect">
            <a:avLst/>
          </a:prstGeom>
        </p:spPr>
      </p:pic>
      <p:pic>
        <p:nvPicPr>
          <p:cNvPr id="11" name="Picture 10">
            <a:extLst>
              <a:ext uri="{FF2B5EF4-FFF2-40B4-BE49-F238E27FC236}">
                <a16:creationId xmlns:a16="http://schemas.microsoft.com/office/drawing/2014/main" xmlns="" id="{5AB30B48-3284-48A6-ADDC-01C819DB2697}"/>
              </a:ext>
            </a:extLst>
          </p:cNvPr>
          <p:cNvPicPr>
            <a:picLocks noChangeAspect="1"/>
          </p:cNvPicPr>
          <p:nvPr/>
        </p:nvPicPr>
        <p:blipFill>
          <a:blip r:embed="rId5"/>
          <a:stretch>
            <a:fillRect/>
          </a:stretch>
        </p:blipFill>
        <p:spPr>
          <a:xfrm>
            <a:off x="4450397" y="3706813"/>
            <a:ext cx="3515043" cy="2732010"/>
          </a:xfrm>
          <a:prstGeom prst="rect">
            <a:avLst/>
          </a:prstGeom>
        </p:spPr>
      </p:pic>
      <p:sp>
        <p:nvSpPr>
          <p:cNvPr id="12" name="TextBox 11">
            <a:extLst>
              <a:ext uri="{FF2B5EF4-FFF2-40B4-BE49-F238E27FC236}">
                <a16:creationId xmlns:a16="http://schemas.microsoft.com/office/drawing/2014/main" xmlns="" id="{2EA17485-C6D9-4DF4-9765-8C8D642F6F00}"/>
              </a:ext>
            </a:extLst>
          </p:cNvPr>
          <p:cNvSpPr txBox="1"/>
          <p:nvPr/>
        </p:nvSpPr>
        <p:spPr>
          <a:xfrm>
            <a:off x="8483600" y="1788160"/>
            <a:ext cx="312928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Customers with no enquiries are more and following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Not much Inquiries overall</a:t>
            </a:r>
          </a:p>
        </p:txBody>
      </p:sp>
      <p:sp>
        <p:nvSpPr>
          <p:cNvPr id="13" name="TextBox 12">
            <a:extLst>
              <a:ext uri="{FF2B5EF4-FFF2-40B4-BE49-F238E27FC236}">
                <a16:creationId xmlns:a16="http://schemas.microsoft.com/office/drawing/2014/main" xmlns="" id="{F64A52A6-0F21-40B1-8904-1C6D82AB58BA}"/>
              </a:ext>
            </a:extLst>
          </p:cNvPr>
          <p:cNvSpPr txBox="1"/>
          <p:nvPr/>
        </p:nvSpPr>
        <p:spPr>
          <a:xfrm>
            <a:off x="8757920" y="4185920"/>
            <a:ext cx="2843151" cy="646331"/>
          </a:xfrm>
          <a:prstGeom prst="rect">
            <a:avLst/>
          </a:prstGeom>
          <a:noFill/>
        </p:spPr>
        <p:txBody>
          <a:bodyPr wrap="none" rtlCol="0">
            <a:spAutoFit/>
          </a:bodyPr>
          <a:lstStyle/>
          <a:p>
            <a:pPr marL="285750" indent="-285750">
              <a:buFont typeface="Arial" panose="020B0604020202020204" pitchFamily="34" charset="0"/>
              <a:buChar char="•"/>
            </a:pPr>
            <a:r>
              <a:rPr lang="en-GB" dirty="0"/>
              <a:t>PL trades opened almost </a:t>
            </a:r>
          </a:p>
          <a:p>
            <a:r>
              <a:rPr lang="en-GB" dirty="0"/>
              <a:t>follows a similar pattern </a:t>
            </a:r>
          </a:p>
        </p:txBody>
      </p:sp>
    </p:spTree>
    <p:extLst>
      <p:ext uri="{BB962C8B-B14F-4D97-AF65-F5344CB8AC3E}">
        <p14:creationId xmlns:p14="http://schemas.microsoft.com/office/powerpoint/2010/main" val="127819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96614" y="225088"/>
            <a:ext cx="3953326"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Business Objective</a:t>
            </a:r>
          </a:p>
        </p:txBody>
      </p:sp>
      <p:sp>
        <p:nvSpPr>
          <p:cNvPr id="2" name="TextBox 1"/>
          <p:cNvSpPr txBox="1"/>
          <p:nvPr/>
        </p:nvSpPr>
        <p:spPr>
          <a:xfrm>
            <a:off x="672860" y="905787"/>
            <a:ext cx="10248181" cy="3539430"/>
          </a:xfrm>
          <a:prstGeom prst="rect">
            <a:avLst/>
          </a:prstGeom>
          <a:noFill/>
        </p:spPr>
        <p:txBody>
          <a:bodyPr wrap="square" rtlCol="0">
            <a:spAutoFit/>
          </a:bodyPr>
          <a:lstStyle/>
          <a:p>
            <a:endParaRPr lang="en-IN" sz="1600" dirty="0"/>
          </a:p>
          <a:p>
            <a:endParaRPr lang="en-IN" sz="1600" dirty="0"/>
          </a:p>
          <a:p>
            <a:r>
              <a:rPr lang="en-IN" sz="1600" dirty="0" err="1"/>
              <a:t>CredX</a:t>
            </a:r>
            <a:r>
              <a:rPr lang="en-IN" sz="1600" dirty="0"/>
              <a:t> is a leading credit card provider that gets thousands of credit card applications every year. </a:t>
            </a:r>
          </a:p>
          <a:p>
            <a:endParaRPr lang="en-IN" sz="1600" dirty="0"/>
          </a:p>
          <a:p>
            <a:r>
              <a:rPr lang="en-IN" sz="1600" dirty="0"/>
              <a:t>But in the past few years, it has experienced an increase in credit loss. The CEO believes that the best strategy to mitigate credit risk is to ‘acquire the right customers’.</a:t>
            </a:r>
          </a:p>
          <a:p>
            <a:r>
              <a:rPr lang="en-IN" sz="1600" dirty="0"/>
              <a:t> </a:t>
            </a:r>
          </a:p>
          <a:p>
            <a:r>
              <a:rPr lang="en-IN" sz="1600" dirty="0"/>
              <a:t>In this project,  our task is to help </a:t>
            </a:r>
            <a:r>
              <a:rPr lang="en-IN" sz="1600" dirty="0" err="1"/>
              <a:t>CredX</a:t>
            </a:r>
            <a:r>
              <a:rPr lang="en-IN" sz="1600" dirty="0"/>
              <a:t> identify the right customers using predictive models. Using past data of the bank’s applicants.</a:t>
            </a:r>
          </a:p>
          <a:p>
            <a:endParaRPr lang="en-IN" sz="1600" dirty="0"/>
          </a:p>
          <a:p>
            <a:r>
              <a:rPr lang="en-IN" sz="1600" dirty="0"/>
              <a:t>We need to determine the factors affecting credit risk, create strategies to mitigate the acquisition risk and assess the financial benefit of your project.   </a:t>
            </a:r>
          </a:p>
          <a:p>
            <a:endParaRPr lang="en-IN" sz="1600" dirty="0"/>
          </a:p>
          <a:p>
            <a:endParaRPr lang="en-IN" sz="1600" dirty="0"/>
          </a:p>
        </p:txBody>
      </p:sp>
    </p:spTree>
    <p:extLst>
      <p:ext uri="{BB962C8B-B14F-4D97-AF65-F5344CB8AC3E}">
        <p14:creationId xmlns:p14="http://schemas.microsoft.com/office/powerpoint/2010/main" val="211859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3203" y="225088"/>
            <a:ext cx="97802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Demographic-Socio Dataset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3447" y="1218651"/>
            <a:ext cx="3451329" cy="257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xmlns="" id="{0D4B1FBB-EE7E-4268-B824-B60A75F3ACA4}"/>
              </a:ext>
            </a:extLst>
          </p:cNvPr>
          <p:cNvPicPr>
            <a:picLocks noChangeAspect="1"/>
          </p:cNvPicPr>
          <p:nvPr/>
        </p:nvPicPr>
        <p:blipFill>
          <a:blip r:embed="rId3"/>
          <a:stretch>
            <a:fillRect/>
          </a:stretch>
        </p:blipFill>
        <p:spPr>
          <a:xfrm>
            <a:off x="8114647" y="1058545"/>
            <a:ext cx="3210068" cy="2802255"/>
          </a:xfrm>
          <a:prstGeom prst="rect">
            <a:avLst/>
          </a:prstGeom>
        </p:spPr>
      </p:pic>
      <p:sp>
        <p:nvSpPr>
          <p:cNvPr id="4" name="TextBox 3">
            <a:extLst>
              <a:ext uri="{FF2B5EF4-FFF2-40B4-BE49-F238E27FC236}">
                <a16:creationId xmlns:a16="http://schemas.microsoft.com/office/drawing/2014/main" xmlns="" id="{AC211098-EDCB-441E-BC29-F77FF18D396E}"/>
              </a:ext>
            </a:extLst>
          </p:cNvPr>
          <p:cNvSpPr txBox="1"/>
          <p:nvPr/>
        </p:nvSpPr>
        <p:spPr>
          <a:xfrm>
            <a:off x="894080" y="4480560"/>
            <a:ext cx="6783908" cy="1200329"/>
          </a:xfrm>
          <a:prstGeom prst="rect">
            <a:avLst/>
          </a:prstGeom>
          <a:noFill/>
        </p:spPr>
        <p:txBody>
          <a:bodyPr wrap="none" rtlCol="0">
            <a:spAutoFit/>
          </a:bodyPr>
          <a:lstStyle/>
          <a:p>
            <a:endParaRPr lang="en-GB" dirty="0"/>
          </a:p>
          <a:p>
            <a:endParaRPr lang="en-GB" dirty="0"/>
          </a:p>
          <a:p>
            <a:pPr marL="285750" indent="-285750">
              <a:buFont typeface="Arial" panose="020B0604020202020204" pitchFamily="34" charset="0"/>
              <a:buChar char="•"/>
            </a:pPr>
            <a:r>
              <a:rPr lang="en-GB" dirty="0"/>
              <a:t>Socio data of customers which include Age , Gender , Marital status</a:t>
            </a:r>
          </a:p>
          <a:p>
            <a:r>
              <a:rPr lang="en-GB" dirty="0"/>
              <a:t> does not show any significance with default rate</a:t>
            </a:r>
          </a:p>
        </p:txBody>
      </p:sp>
      <p:pic>
        <p:nvPicPr>
          <p:cNvPr id="5" name="Picture 4">
            <a:extLst>
              <a:ext uri="{FF2B5EF4-FFF2-40B4-BE49-F238E27FC236}">
                <a16:creationId xmlns:a16="http://schemas.microsoft.com/office/drawing/2014/main" xmlns="" id="{CA04AEB7-2EDD-417B-AF61-E79ADC6DDCD8}"/>
              </a:ext>
            </a:extLst>
          </p:cNvPr>
          <p:cNvPicPr>
            <a:picLocks noChangeAspect="1"/>
          </p:cNvPicPr>
          <p:nvPr/>
        </p:nvPicPr>
        <p:blipFill>
          <a:blip r:embed="rId4"/>
          <a:stretch>
            <a:fillRect/>
          </a:stretch>
        </p:blipFill>
        <p:spPr>
          <a:xfrm>
            <a:off x="550863" y="1188720"/>
            <a:ext cx="3553778" cy="3007360"/>
          </a:xfrm>
          <a:prstGeom prst="rect">
            <a:avLst/>
          </a:prstGeom>
        </p:spPr>
      </p:pic>
    </p:spTree>
    <p:extLst>
      <p:ext uri="{BB962C8B-B14F-4D97-AF65-F5344CB8AC3E}">
        <p14:creationId xmlns:p14="http://schemas.microsoft.com/office/powerpoint/2010/main" val="28500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14513" y="225088"/>
            <a:ext cx="1051762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Dataset-Economic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200" y="1007065"/>
            <a:ext cx="3186472" cy="267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xmlns="" id="{C7B371D7-7BB1-4DAC-B042-0D936BDA7CEF}"/>
              </a:ext>
            </a:extLst>
          </p:cNvPr>
          <p:cNvPicPr>
            <a:picLocks noChangeAspect="1"/>
          </p:cNvPicPr>
          <p:nvPr/>
        </p:nvPicPr>
        <p:blipFill>
          <a:blip r:embed="rId3"/>
          <a:stretch>
            <a:fillRect/>
          </a:stretch>
        </p:blipFill>
        <p:spPr>
          <a:xfrm>
            <a:off x="7541625" y="949830"/>
            <a:ext cx="3286029" cy="2987299"/>
          </a:xfrm>
          <a:prstGeom prst="rect">
            <a:avLst/>
          </a:prstGeom>
        </p:spPr>
      </p:pic>
      <p:pic>
        <p:nvPicPr>
          <p:cNvPr id="5" name="Picture 4">
            <a:extLst>
              <a:ext uri="{FF2B5EF4-FFF2-40B4-BE49-F238E27FC236}">
                <a16:creationId xmlns:a16="http://schemas.microsoft.com/office/drawing/2014/main" xmlns="" id="{3CADE6AD-72D6-4B2C-B12B-9D24F6A34A04}"/>
              </a:ext>
            </a:extLst>
          </p:cNvPr>
          <p:cNvPicPr>
            <a:picLocks noChangeAspect="1"/>
          </p:cNvPicPr>
          <p:nvPr/>
        </p:nvPicPr>
        <p:blipFill>
          <a:blip r:embed="rId4"/>
          <a:stretch>
            <a:fillRect/>
          </a:stretch>
        </p:blipFill>
        <p:spPr>
          <a:xfrm>
            <a:off x="629921" y="3856029"/>
            <a:ext cx="3149600" cy="2805545"/>
          </a:xfrm>
          <a:prstGeom prst="rect">
            <a:avLst/>
          </a:prstGeom>
        </p:spPr>
      </p:pic>
      <p:sp>
        <p:nvSpPr>
          <p:cNvPr id="7" name="TextBox 6">
            <a:extLst>
              <a:ext uri="{FF2B5EF4-FFF2-40B4-BE49-F238E27FC236}">
                <a16:creationId xmlns:a16="http://schemas.microsoft.com/office/drawing/2014/main" xmlns="" id="{5A3577ED-82BA-459B-918C-F2F686A0E828}"/>
              </a:ext>
            </a:extLst>
          </p:cNvPr>
          <p:cNvSpPr txBox="1"/>
          <p:nvPr/>
        </p:nvSpPr>
        <p:spPr>
          <a:xfrm>
            <a:off x="4958080" y="4511040"/>
            <a:ext cx="6692473"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No. of dependants and Profession does not have much significance</a:t>
            </a:r>
          </a:p>
          <a:p>
            <a:pPr marL="285750" indent="-285750">
              <a:lnSpc>
                <a:spcPct val="150000"/>
              </a:lnSpc>
              <a:buFont typeface="Arial" panose="020B0604020202020204" pitchFamily="34" charset="0"/>
              <a:buChar char="•"/>
            </a:pPr>
            <a:r>
              <a:rPr lang="en-GB" dirty="0"/>
              <a:t>Less Income has a positive effect on default rate</a:t>
            </a:r>
          </a:p>
          <a:p>
            <a:pPr marL="285750" indent="-285750">
              <a:lnSpc>
                <a:spcPct val="150000"/>
              </a:lnSpc>
              <a:buFont typeface="Arial" panose="020B0604020202020204" pitchFamily="34" charset="0"/>
              <a:buChar char="•"/>
            </a:pPr>
            <a:r>
              <a:rPr lang="en-GB" dirty="0"/>
              <a:t>Education : Others has effect on default rate</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9078" y="1011122"/>
            <a:ext cx="3702868" cy="2675424"/>
          </a:xfrm>
          <a:prstGeom prst="rect">
            <a:avLst/>
          </a:prstGeom>
        </p:spPr>
      </p:pic>
    </p:spTree>
    <p:extLst>
      <p:ext uri="{BB962C8B-B14F-4D97-AF65-F5344CB8AC3E}">
        <p14:creationId xmlns:p14="http://schemas.microsoft.com/office/powerpoint/2010/main" val="3628454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0627" y="225088"/>
            <a:ext cx="868539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564" y="1356563"/>
            <a:ext cx="3213078" cy="273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xmlns="" id="{910D2013-452E-4E50-82CD-8BB71919F295}"/>
              </a:ext>
            </a:extLst>
          </p:cNvPr>
          <p:cNvPicPr>
            <a:picLocks noChangeAspect="1"/>
          </p:cNvPicPr>
          <p:nvPr/>
        </p:nvPicPr>
        <p:blipFill>
          <a:blip r:embed="rId3"/>
          <a:stretch>
            <a:fillRect/>
          </a:stretch>
        </p:blipFill>
        <p:spPr>
          <a:xfrm>
            <a:off x="4023360" y="1391920"/>
            <a:ext cx="3119120" cy="2904565"/>
          </a:xfrm>
          <a:prstGeom prst="rect">
            <a:avLst/>
          </a:prstGeom>
        </p:spPr>
      </p:pic>
      <p:pic>
        <p:nvPicPr>
          <p:cNvPr id="5" name="Picture 4">
            <a:extLst>
              <a:ext uri="{FF2B5EF4-FFF2-40B4-BE49-F238E27FC236}">
                <a16:creationId xmlns:a16="http://schemas.microsoft.com/office/drawing/2014/main" xmlns="" id="{81744B55-65AB-4CA5-9D5A-53904998CE28}"/>
              </a:ext>
            </a:extLst>
          </p:cNvPr>
          <p:cNvPicPr>
            <a:picLocks noChangeAspect="1"/>
          </p:cNvPicPr>
          <p:nvPr/>
        </p:nvPicPr>
        <p:blipFill>
          <a:blip r:embed="rId4"/>
          <a:stretch>
            <a:fillRect/>
          </a:stretch>
        </p:blipFill>
        <p:spPr>
          <a:xfrm>
            <a:off x="7622865" y="1412241"/>
            <a:ext cx="3477939" cy="2814320"/>
          </a:xfrm>
          <a:prstGeom prst="rect">
            <a:avLst/>
          </a:prstGeom>
        </p:spPr>
      </p:pic>
      <p:sp>
        <p:nvSpPr>
          <p:cNvPr id="7" name="TextBox 6">
            <a:extLst>
              <a:ext uri="{FF2B5EF4-FFF2-40B4-BE49-F238E27FC236}">
                <a16:creationId xmlns:a16="http://schemas.microsoft.com/office/drawing/2014/main" xmlns="" id="{B561C075-0391-4501-930B-FA3C2ED7479E}"/>
              </a:ext>
            </a:extLst>
          </p:cNvPr>
          <p:cNvSpPr txBox="1"/>
          <p:nvPr/>
        </p:nvSpPr>
        <p:spPr>
          <a:xfrm>
            <a:off x="1330960" y="5059680"/>
            <a:ext cx="6896311" cy="923330"/>
          </a:xfrm>
          <a:prstGeom prst="rect">
            <a:avLst/>
          </a:prstGeom>
          <a:noFill/>
        </p:spPr>
        <p:txBody>
          <a:bodyPr wrap="none" rtlCol="0">
            <a:spAutoFit/>
          </a:bodyPr>
          <a:lstStyle/>
          <a:p>
            <a:r>
              <a:rPr lang="en-GB" dirty="0"/>
              <a:t>Type of Residence does not show any pattern it’s random</a:t>
            </a:r>
          </a:p>
          <a:p>
            <a:r>
              <a:rPr lang="en-GB" dirty="0"/>
              <a:t>No. of months in current residence/company are also having no pattern</a:t>
            </a:r>
          </a:p>
          <a:p>
            <a:endParaRPr lang="en-GB" dirty="0"/>
          </a:p>
        </p:txBody>
      </p:sp>
    </p:spTree>
    <p:extLst>
      <p:ext uri="{BB962C8B-B14F-4D97-AF65-F5344CB8AC3E}">
        <p14:creationId xmlns:p14="http://schemas.microsoft.com/office/powerpoint/2010/main" val="130672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18796" y="225088"/>
            <a:ext cx="850906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trades opened(Bivariate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sp>
        <p:nvSpPr>
          <p:cNvPr id="2" name="Rectangle 1">
            <a:extLst>
              <a:ext uri="{FF2B5EF4-FFF2-40B4-BE49-F238E27FC236}">
                <a16:creationId xmlns:a16="http://schemas.microsoft.com/office/drawing/2014/main" xmlns="" id="{418D9B5C-AFC1-4FB2-ACCB-865AADBC2C20}"/>
              </a:ext>
            </a:extLst>
          </p:cNvPr>
          <p:cNvSpPr/>
          <p:nvPr/>
        </p:nvSpPr>
        <p:spPr>
          <a:xfrm>
            <a:off x="883920" y="5027136"/>
            <a:ext cx="9083040" cy="1200329"/>
          </a:xfrm>
          <a:prstGeom prst="rect">
            <a:avLst/>
          </a:prstGeom>
        </p:spPr>
        <p:txBody>
          <a:bodyPr wrap="square">
            <a:spAutoFit/>
          </a:bodyPr>
          <a:lstStyle/>
          <a:p>
            <a:pPr marL="285750" indent="-285750">
              <a:buFont typeface="Arial" panose="020B0604020202020204" pitchFamily="34" charset="0"/>
              <a:buChar char="•"/>
            </a:pPr>
            <a:r>
              <a:rPr lang="en-IN" dirty="0"/>
              <a:t>No of trades opened in last 6 months – There is no clear trend for the default rate.</a:t>
            </a:r>
          </a:p>
          <a:p>
            <a:pPr marL="342900" indent="-342900">
              <a:buFont typeface="Arial" panose="020B0604020202020204" pitchFamily="34" charset="0"/>
              <a:buChar char="•"/>
            </a:pPr>
            <a:r>
              <a:rPr lang="en-IN" dirty="0"/>
              <a:t>No of trades opened in last 12 months  - Default rate increases as the no. of trades increases Initially then it starts decreasing with one exception.</a:t>
            </a:r>
          </a:p>
          <a:p>
            <a:pPr marL="342900" indent="-342900">
              <a:buFont typeface="Arial" panose="020B0604020202020204" pitchFamily="34" charset="0"/>
              <a:buChar char="•"/>
            </a:pPr>
            <a:r>
              <a:rPr lang="en-IN" dirty="0"/>
              <a:t>No of trades also follows same as above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817" y="1136489"/>
            <a:ext cx="4594107" cy="30892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641" y="1216391"/>
            <a:ext cx="4149300" cy="300938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4" y="1212031"/>
            <a:ext cx="3385257" cy="3013743"/>
          </a:xfrm>
          <a:prstGeom prst="rect">
            <a:avLst/>
          </a:prstGeom>
        </p:spPr>
      </p:pic>
    </p:spTree>
    <p:extLst>
      <p:ext uri="{BB962C8B-B14F-4D97-AF65-F5344CB8AC3E}">
        <p14:creationId xmlns:p14="http://schemas.microsoft.com/office/powerpoint/2010/main" val="1492828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62638" y="225088"/>
            <a:ext cx="782137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times DPD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89" y="1017868"/>
            <a:ext cx="7629536" cy="5078132"/>
          </a:xfrm>
          <a:prstGeom prst="rect">
            <a:avLst/>
          </a:prstGeom>
        </p:spPr>
      </p:pic>
      <p:sp>
        <p:nvSpPr>
          <p:cNvPr id="4" name="Rectangle 3">
            <a:extLst>
              <a:ext uri="{FF2B5EF4-FFF2-40B4-BE49-F238E27FC236}">
                <a16:creationId xmlns:a16="http://schemas.microsoft.com/office/drawing/2014/main" xmlns="" id="{28D8076D-AB32-429F-A850-63BCADCB465C}"/>
              </a:ext>
            </a:extLst>
          </p:cNvPr>
          <p:cNvSpPr/>
          <p:nvPr/>
        </p:nvSpPr>
        <p:spPr>
          <a:xfrm>
            <a:off x="4734560" y="4034135"/>
            <a:ext cx="6096000" cy="923330"/>
          </a:xfrm>
          <a:prstGeom prst="rect">
            <a:avLst/>
          </a:prstGeom>
        </p:spPr>
        <p:txBody>
          <a:bodyPr>
            <a:spAutoFit/>
          </a:bodyPr>
          <a:lstStyle/>
          <a:p>
            <a:r>
              <a:rPr lang="en-IN" dirty="0"/>
              <a:t>No of times 90/60/30 DPD in last 6 months – General trend is default rate increases as the no. of times 90/60/30 DPD increases.</a:t>
            </a:r>
            <a:endParaRPr lang="en-IN" sz="1600" dirty="0"/>
          </a:p>
        </p:txBody>
      </p:sp>
    </p:spTree>
    <p:extLst>
      <p:ext uri="{BB962C8B-B14F-4D97-AF65-F5344CB8AC3E}">
        <p14:creationId xmlns:p14="http://schemas.microsoft.com/office/powerpoint/2010/main" val="183068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54302" y="225088"/>
            <a:ext cx="903805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PL trades opened(Bivariate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827" y="1260565"/>
            <a:ext cx="3670494" cy="269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227" y="993646"/>
            <a:ext cx="3824611" cy="29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xmlns="" id="{A22296F6-1796-4E71-A8B6-85E774D1BFDF}"/>
              </a:ext>
            </a:extLst>
          </p:cNvPr>
          <p:cNvSpPr txBox="1"/>
          <p:nvPr/>
        </p:nvSpPr>
        <p:spPr>
          <a:xfrm>
            <a:off x="1422400" y="4673600"/>
            <a:ext cx="9766969" cy="1477328"/>
          </a:xfrm>
          <a:prstGeom prst="rect">
            <a:avLst/>
          </a:prstGeom>
          <a:noFill/>
        </p:spPr>
        <p:txBody>
          <a:bodyPr wrap="none" rtlCol="0">
            <a:spAutoFit/>
          </a:bodyPr>
          <a:lstStyle/>
          <a:p>
            <a:pPr marL="285750" indent="-285750">
              <a:buFont typeface="Arial" panose="020B0604020202020204" pitchFamily="34" charset="0"/>
              <a:buChar char="•"/>
            </a:pPr>
            <a:r>
              <a:rPr lang="en-IN" dirty="0"/>
              <a:t>No of PL trades opened in last 6 months – Default rate increases initially and starts decreasing later.</a:t>
            </a:r>
          </a:p>
          <a:p>
            <a:pPr marL="285750" indent="-285750">
              <a:buFont typeface="Arial" panose="020B0604020202020204" pitchFamily="34" charset="0"/>
              <a:buChar char="•"/>
            </a:pPr>
            <a:endParaRPr lang="en-IN" dirty="0"/>
          </a:p>
          <a:p>
            <a:pPr marL="342900" indent="-342900">
              <a:buFont typeface="Arial" panose="020B0604020202020204" pitchFamily="34" charset="0"/>
              <a:buChar char="•"/>
            </a:pPr>
            <a:r>
              <a:rPr lang="en-IN" dirty="0"/>
              <a:t>No of PL trades opened in last 12 months  - Default rate increases initially, </a:t>
            </a:r>
          </a:p>
          <a:p>
            <a:r>
              <a:rPr lang="en-IN" dirty="0"/>
              <a:t>it then decreases in the middle and ends up with a spike.</a:t>
            </a:r>
          </a:p>
          <a:p>
            <a:endParaRPr lang="en-GB" dirty="0"/>
          </a:p>
        </p:txBody>
      </p:sp>
    </p:spTree>
    <p:extLst>
      <p:ext uri="{BB962C8B-B14F-4D97-AF65-F5344CB8AC3E}">
        <p14:creationId xmlns:p14="http://schemas.microsoft.com/office/powerpoint/2010/main" val="2455565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57405" y="225088"/>
            <a:ext cx="743184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Inquiries(Bivariate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xmlns="" id="{3D2646C7-416A-4C7E-A884-8466863BEEC2}"/>
              </a:ext>
            </a:extLst>
          </p:cNvPr>
          <p:cNvSpPr txBox="1"/>
          <p:nvPr/>
        </p:nvSpPr>
        <p:spPr>
          <a:xfrm>
            <a:off x="1534160" y="4836160"/>
            <a:ext cx="8277587" cy="1477328"/>
          </a:xfrm>
          <a:prstGeom prst="rect">
            <a:avLst/>
          </a:prstGeom>
          <a:noFill/>
        </p:spPr>
        <p:txBody>
          <a:bodyPr wrap="none" rtlCol="0">
            <a:spAutoFit/>
          </a:bodyPr>
          <a:lstStyle/>
          <a:p>
            <a:pPr marL="342900" indent="-342900">
              <a:buFont typeface="Arial" panose="020B0604020202020204" pitchFamily="34" charset="0"/>
              <a:buChar char="•"/>
            </a:pPr>
            <a:r>
              <a:rPr lang="en-IN" dirty="0"/>
              <a:t>No of  inquiries in last 6 months (excluding home &amp; auto loans) – </a:t>
            </a:r>
          </a:p>
          <a:p>
            <a:r>
              <a:rPr lang="en-IN" dirty="0"/>
              <a:t>Default rates increases for the values 0 to 2, it then decreases for the higher values.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No of inquiries in last 12 months(excluding home &amp; auto loans) – </a:t>
            </a:r>
          </a:p>
          <a:p>
            <a:r>
              <a:rPr lang="en-IN" dirty="0"/>
              <a:t>Default rate increases as the value of this variable increase except for the last bin</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022" y="1037040"/>
            <a:ext cx="5334771" cy="31851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93" y="999661"/>
            <a:ext cx="5091943" cy="3191205"/>
          </a:xfrm>
          <a:prstGeom prst="rect">
            <a:avLst/>
          </a:prstGeom>
        </p:spPr>
      </p:pic>
    </p:spTree>
    <p:extLst>
      <p:ext uri="{BB962C8B-B14F-4D97-AF65-F5344CB8AC3E}">
        <p14:creationId xmlns:p14="http://schemas.microsoft.com/office/powerpoint/2010/main" val="278571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04131" y="225088"/>
            <a:ext cx="793839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Presence of Loans(Bivariate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437" y="1299605"/>
            <a:ext cx="3181003" cy="336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xmlns="" id="{C3FF4A65-DC0A-46E6-AC37-C03B9B2511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8449" y="1243847"/>
            <a:ext cx="3158255" cy="34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xmlns="" id="{46E7C1C4-AEFE-4E62-860B-BCADE3040297}"/>
              </a:ext>
            </a:extLst>
          </p:cNvPr>
          <p:cNvSpPr txBox="1"/>
          <p:nvPr/>
        </p:nvSpPr>
        <p:spPr>
          <a:xfrm>
            <a:off x="985520" y="5283200"/>
            <a:ext cx="5432128" cy="369332"/>
          </a:xfrm>
          <a:prstGeom prst="rect">
            <a:avLst/>
          </a:prstGeom>
          <a:noFill/>
        </p:spPr>
        <p:txBody>
          <a:bodyPr wrap="none" rtlCol="0">
            <a:spAutoFit/>
          </a:bodyPr>
          <a:lstStyle/>
          <a:p>
            <a:r>
              <a:rPr lang="en-GB" dirty="0"/>
              <a:t>Presence of no home/auto loans have more default rate</a:t>
            </a:r>
          </a:p>
        </p:txBody>
      </p:sp>
      <p:cxnSp>
        <p:nvCxnSpPr>
          <p:cNvPr id="11" name="Straight Connector 10">
            <a:extLst>
              <a:ext uri="{FF2B5EF4-FFF2-40B4-BE49-F238E27FC236}">
                <a16:creationId xmlns:a16="http://schemas.microsoft.com/office/drawing/2014/main" xmlns="" id="{89AAF984-6611-4D5F-B4DB-9F1DB47D3553}"/>
              </a:ext>
            </a:extLst>
          </p:cNvPr>
          <p:cNvCxnSpPr>
            <a:cxnSpLocks/>
          </p:cNvCxnSpPr>
          <p:nvPr/>
        </p:nvCxnSpPr>
        <p:spPr>
          <a:xfrm>
            <a:off x="8962046" y="1605280"/>
            <a:ext cx="76107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xmlns="" id="{865378EB-612D-4E4C-922F-005C63025BB7}"/>
              </a:ext>
            </a:extLst>
          </p:cNvPr>
          <p:cNvCxnSpPr>
            <a:cxnSpLocks/>
          </p:cNvCxnSpPr>
          <p:nvPr/>
        </p:nvCxnSpPr>
        <p:spPr>
          <a:xfrm>
            <a:off x="8991600" y="1889760"/>
            <a:ext cx="731520"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xmlns="" id="{5A753738-5322-4CD9-AF0A-4573124898BA}"/>
              </a:ext>
            </a:extLst>
          </p:cNvPr>
          <p:cNvSpPr txBox="1"/>
          <p:nvPr/>
        </p:nvSpPr>
        <p:spPr>
          <a:xfrm>
            <a:off x="9743440" y="1371600"/>
            <a:ext cx="915635" cy="369332"/>
          </a:xfrm>
          <a:prstGeom prst="rect">
            <a:avLst/>
          </a:prstGeom>
          <a:noFill/>
        </p:spPr>
        <p:txBody>
          <a:bodyPr wrap="none" rtlCol="0">
            <a:spAutoFit/>
          </a:bodyPr>
          <a:lstStyle/>
          <a:p>
            <a:r>
              <a:rPr lang="en-GB" dirty="0"/>
              <a:t>No loan</a:t>
            </a:r>
          </a:p>
        </p:txBody>
      </p:sp>
      <p:sp>
        <p:nvSpPr>
          <p:cNvPr id="21" name="TextBox 20">
            <a:extLst>
              <a:ext uri="{FF2B5EF4-FFF2-40B4-BE49-F238E27FC236}">
                <a16:creationId xmlns:a16="http://schemas.microsoft.com/office/drawing/2014/main" xmlns="" id="{9FF6769A-1296-45C8-82DB-7E37731E18E2}"/>
              </a:ext>
            </a:extLst>
          </p:cNvPr>
          <p:cNvSpPr txBox="1"/>
          <p:nvPr/>
        </p:nvSpPr>
        <p:spPr>
          <a:xfrm>
            <a:off x="9784080" y="1676400"/>
            <a:ext cx="636713" cy="369332"/>
          </a:xfrm>
          <a:prstGeom prst="rect">
            <a:avLst/>
          </a:prstGeom>
          <a:noFill/>
        </p:spPr>
        <p:txBody>
          <a:bodyPr wrap="none" rtlCol="0">
            <a:spAutoFit/>
          </a:bodyPr>
          <a:lstStyle/>
          <a:p>
            <a:r>
              <a:rPr lang="en-GB" dirty="0"/>
              <a:t>Loan</a:t>
            </a:r>
          </a:p>
        </p:txBody>
      </p:sp>
    </p:spTree>
    <p:extLst>
      <p:ext uri="{BB962C8B-B14F-4D97-AF65-F5344CB8AC3E}">
        <p14:creationId xmlns:p14="http://schemas.microsoft.com/office/powerpoint/2010/main" val="133210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8785" y="225088"/>
            <a:ext cx="1022908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Credit card utilization/balance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sp>
        <p:nvSpPr>
          <p:cNvPr id="2" name="TextBox 1">
            <a:extLst>
              <a:ext uri="{FF2B5EF4-FFF2-40B4-BE49-F238E27FC236}">
                <a16:creationId xmlns:a16="http://schemas.microsoft.com/office/drawing/2014/main" xmlns="" id="{E77FE981-11F1-4DAC-8915-B3DB94265B66}"/>
              </a:ext>
            </a:extLst>
          </p:cNvPr>
          <p:cNvSpPr txBox="1"/>
          <p:nvPr/>
        </p:nvSpPr>
        <p:spPr>
          <a:xfrm>
            <a:off x="568960" y="5063126"/>
            <a:ext cx="9305176" cy="1754326"/>
          </a:xfrm>
          <a:prstGeom prst="rect">
            <a:avLst/>
          </a:prstGeom>
          <a:noFill/>
        </p:spPr>
        <p:txBody>
          <a:bodyPr wrap="none" rtlCol="0">
            <a:spAutoFit/>
          </a:bodyPr>
          <a:lstStyle/>
          <a:p>
            <a:pPr marL="285750" indent="-285750">
              <a:buFont typeface="Arial" panose="020B0604020202020204" pitchFamily="34" charset="0"/>
              <a:buChar char="•"/>
            </a:pPr>
            <a:r>
              <a:rPr lang="en-GB" dirty="0"/>
              <a:t>Credit card utilization follows a pattern, default rate increases with their usage of credit card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Outstanding Balance : 1) </a:t>
            </a:r>
            <a:r>
              <a:rPr lang="en-US" dirty="0"/>
              <a:t>Default rate is the lowest for couple of bins in the middle of the graph</a:t>
            </a:r>
          </a:p>
          <a:p>
            <a:r>
              <a:rPr lang="en-US" dirty="0"/>
              <a:t>				     2) Default rate is maximum for the 2nd &amp; 6th bins</a:t>
            </a:r>
          </a:p>
          <a:p>
            <a:r>
              <a:rPr lang="en-US" dirty="0"/>
              <a:t>				     3) For rest of the bins, default rate varies from 3.5 to 4.5</a:t>
            </a:r>
          </a:p>
          <a:p>
            <a:pPr marL="285750" indent="-285750">
              <a:buFont typeface="Arial" panose="020B0604020202020204" pitchFamily="34" charset="0"/>
              <a:buChar char="•"/>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938" y="787126"/>
            <a:ext cx="5836482" cy="41428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21" y="771010"/>
            <a:ext cx="5279834" cy="3901856"/>
          </a:xfrm>
          <a:prstGeom prst="rect">
            <a:avLst/>
          </a:prstGeom>
        </p:spPr>
      </p:pic>
    </p:spTree>
    <p:extLst>
      <p:ext uri="{BB962C8B-B14F-4D97-AF65-F5344CB8AC3E}">
        <p14:creationId xmlns:p14="http://schemas.microsoft.com/office/powerpoint/2010/main" val="313547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6456" y="225088"/>
            <a:ext cx="759374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Results – List of important predictors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6395526"/>
              </p:ext>
            </p:extLst>
          </p:nvPr>
        </p:nvGraphicFramePr>
        <p:xfrm>
          <a:off x="750498" y="1530510"/>
          <a:ext cx="10895162" cy="4922026"/>
        </p:xfrm>
        <a:graphic>
          <a:graphicData uri="http://schemas.openxmlformats.org/drawingml/2006/table">
            <a:tbl>
              <a:tblPr firstRow="1" bandRow="1">
                <a:tableStyleId>{F5AB1C69-6EDB-4FF4-983F-18BD219EF322}</a:tableStyleId>
              </a:tblPr>
              <a:tblGrid>
                <a:gridCol w="5447581">
                  <a:extLst>
                    <a:ext uri="{9D8B030D-6E8A-4147-A177-3AD203B41FA5}">
                      <a16:colId xmlns:a16="http://schemas.microsoft.com/office/drawing/2014/main" xmlns="" val="20000"/>
                    </a:ext>
                  </a:extLst>
                </a:gridCol>
                <a:gridCol w="5447581">
                  <a:extLst>
                    <a:ext uri="{9D8B030D-6E8A-4147-A177-3AD203B41FA5}">
                      <a16:colId xmlns:a16="http://schemas.microsoft.com/office/drawing/2014/main" xmlns="" val="20001"/>
                    </a:ext>
                  </a:extLst>
                </a:gridCol>
              </a:tblGrid>
              <a:tr h="642769">
                <a:tc>
                  <a:txBody>
                    <a:bodyPr/>
                    <a:lstStyle/>
                    <a:p>
                      <a:pPr algn="ctr"/>
                      <a:r>
                        <a:rPr lang="en-IN" dirty="0"/>
                        <a:t>Feature Name</a:t>
                      </a:r>
                    </a:p>
                  </a:txBody>
                  <a:tcPr/>
                </a:tc>
                <a:tc>
                  <a:txBody>
                    <a:bodyPr/>
                    <a:lstStyle/>
                    <a:p>
                      <a:pPr algn="ctr"/>
                      <a:r>
                        <a:rPr lang="en-IN" dirty="0"/>
                        <a:t>Default</a:t>
                      </a:r>
                      <a:r>
                        <a:rPr lang="en-IN" baseline="0" dirty="0"/>
                        <a:t> Rate</a:t>
                      </a:r>
                      <a:endParaRPr lang="en-IN" dirty="0"/>
                    </a:p>
                  </a:txBody>
                  <a:tcPr/>
                </a:tc>
                <a:extLst>
                  <a:ext uri="{0D108BD9-81ED-4DB2-BD59-A6C34878D82A}">
                    <a16:rowId xmlns:a16="http://schemas.microsoft.com/office/drawing/2014/main" xmlns="" val="10000"/>
                  </a:ext>
                </a:extLst>
              </a:tr>
              <a:tr h="1109437">
                <a:tc>
                  <a:txBody>
                    <a:bodyPr/>
                    <a:lstStyle/>
                    <a:p>
                      <a:r>
                        <a:rPr lang="en-IN" dirty="0"/>
                        <a:t>Income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income increases across the bins.</a:t>
                      </a:r>
                    </a:p>
                  </a:txBody>
                  <a:tcPr/>
                </a:tc>
                <a:extLst>
                  <a:ext uri="{0D108BD9-81ED-4DB2-BD59-A6C34878D82A}">
                    <a16:rowId xmlns:a16="http://schemas.microsoft.com/office/drawing/2014/main" xmlns="" val="10001"/>
                  </a:ext>
                </a:extLst>
              </a:tr>
              <a:tr h="1584910">
                <a:tc>
                  <a:txBody>
                    <a:bodyPr/>
                    <a:lstStyle/>
                    <a:p>
                      <a:r>
                        <a:rPr lang="en-US" dirty="0"/>
                        <a:t>No. of months in current residence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no. of months in the current residence increases.</a:t>
                      </a:r>
                    </a:p>
                  </a:txBody>
                  <a:tcPr/>
                </a:tc>
                <a:extLst>
                  <a:ext uri="{0D108BD9-81ED-4DB2-BD59-A6C34878D82A}">
                    <a16:rowId xmlns:a16="http://schemas.microsoft.com/office/drawing/2014/main" xmlns="" val="10002"/>
                  </a:ext>
                </a:extLst>
              </a:tr>
              <a:tr h="1584910">
                <a:tc>
                  <a:txBody>
                    <a:bodyPr/>
                    <a:lstStyle/>
                    <a:p>
                      <a:r>
                        <a:rPr lang="en-US" dirty="0"/>
                        <a:t>No. of months in current company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no. of months in the current company increases.</a:t>
                      </a:r>
                    </a:p>
                  </a:txBody>
                  <a:tcPr/>
                </a:tc>
                <a:extLst>
                  <a:ext uri="{0D108BD9-81ED-4DB2-BD59-A6C34878D82A}">
                    <a16:rowId xmlns:a16="http://schemas.microsoft.com/office/drawing/2014/main" xmlns="" val="10003"/>
                  </a:ext>
                </a:extLst>
              </a:tr>
            </a:tbl>
          </a:graphicData>
        </a:graphic>
      </p:graphicFrame>
      <p:sp>
        <p:nvSpPr>
          <p:cNvPr id="7" name="Rectangle 6"/>
          <p:cNvSpPr/>
          <p:nvPr/>
        </p:nvSpPr>
        <p:spPr>
          <a:xfrm>
            <a:off x="3823422" y="912300"/>
            <a:ext cx="400462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Demographic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Tree>
    <p:extLst>
      <p:ext uri="{BB962C8B-B14F-4D97-AF65-F5344CB8AC3E}">
        <p14:creationId xmlns:p14="http://schemas.microsoft.com/office/powerpoint/2010/main" val="188068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52340" y="225088"/>
            <a:ext cx="4241867"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Data Understanding</a:t>
            </a:r>
          </a:p>
        </p:txBody>
      </p:sp>
      <p:sp>
        <p:nvSpPr>
          <p:cNvPr id="2" name="TextBox 1"/>
          <p:cNvSpPr txBox="1"/>
          <p:nvPr/>
        </p:nvSpPr>
        <p:spPr>
          <a:xfrm>
            <a:off x="672860" y="905787"/>
            <a:ext cx="10248181" cy="5016758"/>
          </a:xfrm>
          <a:prstGeom prst="rect">
            <a:avLst/>
          </a:prstGeom>
          <a:noFill/>
        </p:spPr>
        <p:txBody>
          <a:bodyPr wrap="square" rtlCol="0">
            <a:spAutoFit/>
          </a:bodyPr>
          <a:lstStyle/>
          <a:p>
            <a:r>
              <a:rPr lang="en-IN" sz="1600" dirty="0"/>
              <a:t>There are two data sets provided for analysis:</a:t>
            </a:r>
          </a:p>
          <a:p>
            <a:pPr marL="742950" lvl="1" indent="-285750">
              <a:buFont typeface="Wingdings" pitchFamily="2" charset="2"/>
              <a:buChar char="Ø"/>
            </a:pPr>
            <a:r>
              <a:rPr lang="en-IN" sz="1600" b="1" dirty="0"/>
              <a:t>Demographic</a:t>
            </a:r>
            <a:r>
              <a:rPr lang="en-IN" sz="1600" dirty="0"/>
              <a:t> data</a:t>
            </a:r>
          </a:p>
          <a:p>
            <a:pPr marL="742950" lvl="1" indent="-285750">
              <a:buFont typeface="Wingdings" pitchFamily="2" charset="2"/>
              <a:buChar char="Ø"/>
            </a:pPr>
            <a:r>
              <a:rPr lang="en-IN" sz="1600" b="1" dirty="0"/>
              <a:t>Credit Bureau</a:t>
            </a:r>
            <a:r>
              <a:rPr lang="en-IN" sz="1600" dirty="0"/>
              <a:t> data.  </a:t>
            </a:r>
          </a:p>
          <a:p>
            <a:pPr lvl="0"/>
            <a:endParaRPr lang="en-IN" sz="1600" b="1" dirty="0"/>
          </a:p>
          <a:p>
            <a:pPr lvl="0"/>
            <a:r>
              <a:rPr lang="en-IN" sz="1600" b="1" dirty="0"/>
              <a:t>Demographic/application data</a:t>
            </a:r>
            <a:r>
              <a:rPr lang="en-IN" sz="1600" dirty="0"/>
              <a:t>: This is obtained from the information provided by the applicants at the time of credit card application. It contains customer-level information on age, gender, income, marital status, etc.</a:t>
            </a:r>
          </a:p>
          <a:p>
            <a:pPr lvl="0"/>
            <a:endParaRPr lang="en-IN" sz="1600" b="1" dirty="0"/>
          </a:p>
          <a:p>
            <a:pPr lvl="0"/>
            <a:r>
              <a:rPr lang="en-IN" sz="1600" b="1" dirty="0"/>
              <a:t>Credit bureau data</a:t>
            </a:r>
            <a:r>
              <a:rPr lang="en-IN" sz="1600" dirty="0"/>
              <a:t>: This is taken from the credit bureau and contains variables such as 'number of times 30 DPD or worse in last 3/6/12 months', 'outstanding balance', 'number of trades', etc.</a:t>
            </a:r>
          </a:p>
          <a:p>
            <a:endParaRPr lang="en-IN" sz="1600" dirty="0"/>
          </a:p>
          <a:p>
            <a:r>
              <a:rPr lang="en-IN" sz="1600" dirty="0"/>
              <a:t>Both files contain a </a:t>
            </a:r>
            <a:r>
              <a:rPr lang="en-IN" sz="1600" b="1" dirty="0"/>
              <a:t>performance tag</a:t>
            </a:r>
            <a:r>
              <a:rPr lang="en-IN" sz="1600" dirty="0"/>
              <a:t>, which indicates whether the applicant has gone 90 days past due (DPD) or worse in the past 12 months (i.e. defaulted) after getting a credit card.</a:t>
            </a:r>
          </a:p>
          <a:p>
            <a:r>
              <a:rPr lang="en-IN" sz="1600" dirty="0"/>
              <a:t> </a:t>
            </a:r>
          </a:p>
          <a:p>
            <a:r>
              <a:rPr lang="en-IN" sz="1600" dirty="0"/>
              <a:t>In some cases, we have records for which all the variables in the credit bureau data are zero and credit card utilisation is missing. These represent cases in which there is a no-hit in the credit bureau. </a:t>
            </a:r>
          </a:p>
          <a:p>
            <a:endParaRPr lang="en-IN" sz="1600" dirty="0"/>
          </a:p>
          <a:p>
            <a:r>
              <a:rPr lang="en-IN" sz="1600" dirty="0"/>
              <a:t>There are also cases with missing credit card utilisation. These are the cases in which the applicant does not have any other credit card.</a:t>
            </a:r>
          </a:p>
          <a:p>
            <a:endParaRPr lang="en-IN" sz="1600" dirty="0"/>
          </a:p>
          <a:p>
            <a:r>
              <a:rPr lang="en-IN" sz="1600" dirty="0"/>
              <a:t>There are missing values in target variable </a:t>
            </a:r>
            <a:r>
              <a:rPr lang="en-IN" sz="1600" b="1" dirty="0"/>
              <a:t>performance tag, </a:t>
            </a:r>
            <a:r>
              <a:rPr lang="en-IN" sz="1600" dirty="0"/>
              <a:t>which indicates rejected applicants</a:t>
            </a:r>
          </a:p>
        </p:txBody>
      </p:sp>
    </p:spTree>
    <p:extLst>
      <p:ext uri="{BB962C8B-B14F-4D97-AF65-F5344CB8AC3E}">
        <p14:creationId xmlns:p14="http://schemas.microsoft.com/office/powerpoint/2010/main" val="1178367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6456" y="95698"/>
            <a:ext cx="759374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Results – List of important predictors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81960798"/>
              </p:ext>
            </p:extLst>
          </p:nvPr>
        </p:nvGraphicFramePr>
        <p:xfrm>
          <a:off x="694968" y="995657"/>
          <a:ext cx="10709164" cy="5691260"/>
        </p:xfrm>
        <a:graphic>
          <a:graphicData uri="http://schemas.openxmlformats.org/drawingml/2006/table">
            <a:tbl>
              <a:tblPr firstRow="1" bandRow="1">
                <a:tableStyleId>{F5AB1C69-6EDB-4FF4-983F-18BD219EF322}</a:tableStyleId>
              </a:tblPr>
              <a:tblGrid>
                <a:gridCol w="5354582">
                  <a:extLst>
                    <a:ext uri="{9D8B030D-6E8A-4147-A177-3AD203B41FA5}">
                      <a16:colId xmlns:a16="http://schemas.microsoft.com/office/drawing/2014/main" xmlns="" val="20000"/>
                    </a:ext>
                  </a:extLst>
                </a:gridCol>
                <a:gridCol w="5354582">
                  <a:extLst>
                    <a:ext uri="{9D8B030D-6E8A-4147-A177-3AD203B41FA5}">
                      <a16:colId xmlns:a16="http://schemas.microsoft.com/office/drawing/2014/main" xmlns="" val="20001"/>
                    </a:ext>
                  </a:extLst>
                </a:gridCol>
              </a:tblGrid>
              <a:tr h="358044">
                <a:tc>
                  <a:txBody>
                    <a:bodyPr/>
                    <a:lstStyle/>
                    <a:p>
                      <a:pPr algn="ctr"/>
                      <a:r>
                        <a:rPr lang="en-IN" dirty="0"/>
                        <a:t>Feature</a:t>
                      </a:r>
                    </a:p>
                  </a:txBody>
                  <a:tcPr/>
                </a:tc>
                <a:tc>
                  <a:txBody>
                    <a:bodyPr/>
                    <a:lstStyle/>
                    <a:p>
                      <a:pPr algn="ctr"/>
                      <a:r>
                        <a:rPr lang="en-IN" dirty="0"/>
                        <a:t>Default</a:t>
                      </a:r>
                      <a:r>
                        <a:rPr lang="en-IN" baseline="0" dirty="0"/>
                        <a:t> Rate</a:t>
                      </a:r>
                      <a:endParaRPr lang="en-IN" dirty="0"/>
                    </a:p>
                  </a:txBody>
                  <a:tcPr/>
                </a:tc>
                <a:extLst>
                  <a:ext uri="{0D108BD9-81ED-4DB2-BD59-A6C34878D82A}">
                    <a16:rowId xmlns:a16="http://schemas.microsoft.com/office/drawing/2014/main" xmlns="" val="10000"/>
                  </a:ext>
                </a:extLst>
              </a:tr>
              <a:tr h="617994">
                <a:tc>
                  <a:txBody>
                    <a:bodyPr/>
                    <a:lstStyle/>
                    <a:p>
                      <a:r>
                        <a:rPr lang="en-US" sz="1400" dirty="0"/>
                        <a:t>No of times 90/60/30 DPD or worse in last  6 months</a:t>
                      </a:r>
                      <a:endParaRPr lang="en-IN" sz="1400" dirty="0"/>
                    </a:p>
                  </a:txBody>
                  <a:tcPr/>
                </a:tc>
                <a:tc>
                  <a:txBody>
                    <a:bodyPr/>
                    <a:lstStyle/>
                    <a:p>
                      <a:r>
                        <a:rPr lang="en-US" sz="1400" dirty="0"/>
                        <a:t>Default rate increases as the no. of times  90/60/30 DPD or worse increases</a:t>
                      </a:r>
                      <a:endParaRPr lang="en-IN" sz="1400" dirty="0"/>
                    </a:p>
                  </a:txBody>
                  <a:tcPr/>
                </a:tc>
                <a:extLst>
                  <a:ext uri="{0D108BD9-81ED-4DB2-BD59-A6C34878D82A}">
                    <a16:rowId xmlns:a16="http://schemas.microsoft.com/office/drawing/2014/main" xmlns="" val="10001"/>
                  </a:ext>
                </a:extLst>
              </a:tr>
              <a:tr h="617994">
                <a:tc>
                  <a:txBody>
                    <a:bodyPr/>
                    <a:lstStyle/>
                    <a:p>
                      <a:r>
                        <a:rPr lang="en-US" sz="1400" dirty="0"/>
                        <a:t>No of times 90/60/30 DPD or worse in last  12 months</a:t>
                      </a:r>
                      <a:endParaRPr lang="en-IN" sz="1400" dirty="0"/>
                    </a:p>
                  </a:txBody>
                  <a:tcPr/>
                </a:tc>
                <a:tc>
                  <a:txBody>
                    <a:bodyPr/>
                    <a:lstStyle/>
                    <a:p>
                      <a:r>
                        <a:rPr lang="en-US" sz="1400" dirty="0"/>
                        <a:t>Default rate increases as the no. of times  90/60/30 DPD or worse increases </a:t>
                      </a:r>
                      <a:endParaRPr lang="en-IN" sz="1400" dirty="0"/>
                    </a:p>
                  </a:txBody>
                  <a:tcPr/>
                </a:tc>
                <a:extLst>
                  <a:ext uri="{0D108BD9-81ED-4DB2-BD59-A6C34878D82A}">
                    <a16:rowId xmlns:a16="http://schemas.microsoft.com/office/drawing/2014/main" xmlns="" val="10002"/>
                  </a:ext>
                </a:extLst>
              </a:tr>
              <a:tr h="882850">
                <a:tc>
                  <a:txBody>
                    <a:bodyPr/>
                    <a:lstStyle/>
                    <a:p>
                      <a:r>
                        <a:rPr lang="en-US" sz="1400" dirty="0"/>
                        <a:t>Avgas CC Utilization in last 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bin values for Avgas CC Utilization in last 12 months </a:t>
                      </a:r>
                      <a:endParaRPr lang="en-IN"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Increases</a:t>
                      </a:r>
                    </a:p>
                  </a:txBody>
                  <a:tcPr/>
                </a:tc>
                <a:extLst>
                  <a:ext uri="{0D108BD9-81ED-4DB2-BD59-A6C34878D82A}">
                    <a16:rowId xmlns:a16="http://schemas.microsoft.com/office/drawing/2014/main" xmlns="" val="10003"/>
                  </a:ext>
                </a:extLst>
              </a:tr>
              <a:tr h="882850">
                <a:tc>
                  <a:txBody>
                    <a:bodyPr/>
                    <a:lstStyle/>
                    <a:p>
                      <a:r>
                        <a:rPr lang="en-US" sz="1400" dirty="0"/>
                        <a:t>No of trades opened in last 6/12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trades opened in the last 6/12 month increases</a:t>
                      </a:r>
                    </a:p>
                  </a:txBody>
                  <a:tcPr/>
                </a:tc>
                <a:extLst>
                  <a:ext uri="{0D108BD9-81ED-4DB2-BD59-A6C34878D82A}">
                    <a16:rowId xmlns:a16="http://schemas.microsoft.com/office/drawing/2014/main" xmlns="" val="10004"/>
                  </a:ext>
                </a:extLst>
              </a:tr>
              <a:tr h="411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of PL trades opened in last 6/12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PL trades opened in the last 6/12 month increases</a:t>
                      </a:r>
                    </a:p>
                  </a:txBody>
                  <a:tcPr/>
                </a:tc>
                <a:extLst>
                  <a:ext uri="{0D108BD9-81ED-4DB2-BD59-A6C34878D82A}">
                    <a16:rowId xmlns:a16="http://schemas.microsoft.com/office/drawing/2014/main" xmlns="" val="10005"/>
                  </a:ext>
                </a:extLst>
              </a:tr>
              <a:tr h="576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of Inquiries in last 6/12 months (excluding home &amp; auto loans)</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Inquiries in last 6/12 months (excluding home &amp; auto loans)</a:t>
                      </a:r>
                      <a:endParaRPr lang="en-IN"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Increases</a:t>
                      </a:r>
                    </a:p>
                  </a:txBody>
                  <a:tcPr/>
                </a:tc>
                <a:extLst>
                  <a:ext uri="{0D108BD9-81ED-4DB2-BD59-A6C34878D82A}">
                    <a16:rowId xmlns:a16="http://schemas.microsoft.com/office/drawing/2014/main" xmlns="" val="10006"/>
                  </a:ext>
                </a:extLst>
              </a:tr>
              <a:tr h="358044">
                <a:tc>
                  <a:txBody>
                    <a:bodyPr/>
                    <a:lstStyle/>
                    <a:p>
                      <a:r>
                        <a:rPr lang="en-IN" sz="1400" dirty="0"/>
                        <a:t>Presence of open home/auto loan</a:t>
                      </a:r>
                    </a:p>
                  </a:txBody>
                  <a:tcPr/>
                </a:tc>
                <a:tc>
                  <a:txBody>
                    <a:bodyPr/>
                    <a:lstStyle/>
                    <a:p>
                      <a:r>
                        <a:rPr lang="en-IN" sz="1400" dirty="0"/>
                        <a:t>Default rate is more for those who have not taken home/auto loan</a:t>
                      </a:r>
                    </a:p>
                  </a:txBody>
                  <a:tcPr/>
                </a:tc>
                <a:extLst>
                  <a:ext uri="{0D108BD9-81ED-4DB2-BD59-A6C34878D82A}">
                    <a16:rowId xmlns:a16="http://schemas.microsoft.com/office/drawing/2014/main" xmlns="" val="10007"/>
                  </a:ext>
                </a:extLst>
              </a:tr>
              <a:tr h="358044">
                <a:tc>
                  <a:txBody>
                    <a:bodyPr/>
                    <a:lstStyle/>
                    <a:p>
                      <a:r>
                        <a:rPr lang="en-US" sz="1400" dirty="0"/>
                        <a:t>Outstanding Balance</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a:t>
                      </a:r>
                      <a:r>
                        <a:rPr lang="en-IN" sz="1400" dirty="0"/>
                        <a:t>Outstanding Balance increases</a:t>
                      </a:r>
                    </a:p>
                  </a:txBody>
                  <a:tcPr/>
                </a:tc>
                <a:extLst>
                  <a:ext uri="{0D108BD9-81ED-4DB2-BD59-A6C34878D82A}">
                    <a16:rowId xmlns:a16="http://schemas.microsoft.com/office/drawing/2014/main" xmlns="" val="10008"/>
                  </a:ext>
                </a:extLst>
              </a:tr>
              <a:tr h="358044">
                <a:tc>
                  <a:txBody>
                    <a:bodyPr/>
                    <a:lstStyle/>
                    <a:p>
                      <a:pPr marL="0" algn="l" defTabSz="914400" rtl="0" eaLnBrk="1" latinLnBrk="0" hangingPunct="1"/>
                      <a:r>
                        <a:rPr lang="en-IN" sz="1400" dirty="0"/>
                        <a:t>Total No of Trades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a:t>
                      </a:r>
                      <a:r>
                        <a:rPr lang="en-IN" sz="1400" dirty="0"/>
                        <a:t>Total No of Trades increases</a:t>
                      </a:r>
                    </a:p>
                  </a:txBody>
                  <a:tcPr/>
                </a:tc>
                <a:extLst>
                  <a:ext uri="{0D108BD9-81ED-4DB2-BD59-A6C34878D82A}">
                    <a16:rowId xmlns:a16="http://schemas.microsoft.com/office/drawing/2014/main" xmlns="" val="10009"/>
                  </a:ext>
                </a:extLst>
              </a:tr>
            </a:tbl>
          </a:graphicData>
        </a:graphic>
      </p:graphicFrame>
      <p:sp>
        <p:nvSpPr>
          <p:cNvPr id="9" name="Rectangle 8"/>
          <p:cNvSpPr/>
          <p:nvPr/>
        </p:nvSpPr>
        <p:spPr>
          <a:xfrm>
            <a:off x="3587545" y="498252"/>
            <a:ext cx="406233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Tree>
    <p:extLst>
      <p:ext uri="{BB962C8B-B14F-4D97-AF65-F5344CB8AC3E}">
        <p14:creationId xmlns:p14="http://schemas.microsoft.com/office/powerpoint/2010/main" val="2732320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F9992-99DA-4F3D-9113-9424AD2B1AE0}"/>
              </a:ext>
            </a:extLst>
          </p:cNvPr>
          <p:cNvSpPr>
            <a:spLocks noGrp="1"/>
          </p:cNvSpPr>
          <p:nvPr>
            <p:ph type="title"/>
          </p:nvPr>
        </p:nvSpPr>
        <p:spPr/>
        <p:txBody>
          <a:bodyPr>
            <a:normAutofit/>
          </a:bodyPr>
          <a:lstStyle/>
          <a:p>
            <a:r>
              <a:rPr lang="en-GB" sz="3200" dirty="0"/>
              <a:t>Results of WOE &amp; IV on Demographic dataset</a:t>
            </a:r>
          </a:p>
        </p:txBody>
      </p:sp>
      <p:graphicFrame>
        <p:nvGraphicFramePr>
          <p:cNvPr id="4" name="Content Placeholder 3">
            <a:extLst>
              <a:ext uri="{FF2B5EF4-FFF2-40B4-BE49-F238E27FC236}">
                <a16:creationId xmlns:a16="http://schemas.microsoft.com/office/drawing/2014/main" xmlns="" id="{E149DFF7-6CDB-467B-B56E-2259CD28D595}"/>
              </a:ext>
            </a:extLst>
          </p:cNvPr>
          <p:cNvGraphicFramePr>
            <a:graphicFrameLocks noGrp="1"/>
          </p:cNvGraphicFramePr>
          <p:nvPr>
            <p:ph idx="1"/>
            <p:extLst>
              <p:ext uri="{D42A27DB-BD31-4B8C-83A1-F6EECF244321}">
                <p14:modId xmlns:p14="http://schemas.microsoft.com/office/powerpoint/2010/main" val="3169278448"/>
              </p:ext>
            </p:extLst>
          </p:nvPr>
        </p:nvGraphicFramePr>
        <p:xfrm>
          <a:off x="6461761" y="1419239"/>
          <a:ext cx="4023359" cy="3017520"/>
        </p:xfrm>
        <a:graphic>
          <a:graphicData uri="http://schemas.openxmlformats.org/drawingml/2006/table">
            <a:tbl>
              <a:tblPr>
                <a:tableStyleId>{2D5ABB26-0587-4C30-8999-92F81FD0307C}</a:tableStyleId>
              </a:tblPr>
              <a:tblGrid>
                <a:gridCol w="2665811">
                  <a:extLst>
                    <a:ext uri="{9D8B030D-6E8A-4147-A177-3AD203B41FA5}">
                      <a16:colId xmlns:a16="http://schemas.microsoft.com/office/drawing/2014/main" xmlns="" val="2001763893"/>
                    </a:ext>
                  </a:extLst>
                </a:gridCol>
                <a:gridCol w="1357548">
                  <a:extLst>
                    <a:ext uri="{9D8B030D-6E8A-4147-A177-3AD203B41FA5}">
                      <a16:colId xmlns:a16="http://schemas.microsoft.com/office/drawing/2014/main" xmlns="" val="1381815282"/>
                    </a:ext>
                  </a:extLst>
                </a:gridCol>
              </a:tblGrid>
              <a:tr h="256135">
                <a:tc>
                  <a:txBody>
                    <a:bodyPr/>
                    <a:lstStyle/>
                    <a:p>
                      <a:pPr algn="ctr" fontAlgn="ctr"/>
                      <a:r>
                        <a:rPr lang="en-GB" sz="1200" b="1" dirty="0">
                          <a:solidFill>
                            <a:schemeClr val="bg1"/>
                          </a:solidFill>
                          <a:effectLst/>
                        </a:rPr>
                        <a:t> Variable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pPr algn="ctr"/>
                      <a:r>
                        <a:rPr lang="en-GB" sz="1200" b="1" dirty="0">
                          <a:solidFill>
                            <a:schemeClr val="bg1"/>
                          </a:solidFill>
                        </a:rPr>
                        <a:t>IV</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extLst>
                  <a:ext uri="{0D108BD9-81ED-4DB2-BD59-A6C34878D82A}">
                    <a16:rowId xmlns:a16="http://schemas.microsoft.com/office/drawing/2014/main" xmlns="" val="2893591127"/>
                  </a:ext>
                </a:extLst>
              </a:tr>
              <a:tr h="256135">
                <a:tc>
                  <a:txBody>
                    <a:bodyPr/>
                    <a:lstStyle/>
                    <a:p>
                      <a:pPr algn="l" fontAlgn="ctr"/>
                      <a:r>
                        <a:rPr lang="en-GB" sz="1200" dirty="0">
                          <a:effectLst/>
                        </a:rPr>
                        <a:t>Income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0.038354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577594505"/>
                  </a:ext>
                </a:extLst>
              </a:tr>
              <a:tr h="167856">
                <a:tc>
                  <a:txBody>
                    <a:bodyPr/>
                    <a:lstStyle/>
                    <a:p>
                      <a:pPr algn="l" fontAlgn="ctr"/>
                      <a:r>
                        <a:rPr lang="en-GB" sz="1200" dirty="0">
                          <a:effectLst/>
                        </a:rPr>
                        <a:t>No of months in current residence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0.017329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3879804946"/>
                  </a:ext>
                </a:extLst>
              </a:tr>
              <a:tr h="256135">
                <a:tc>
                  <a:txBody>
                    <a:bodyPr/>
                    <a:lstStyle/>
                    <a:p>
                      <a:pPr algn="l" fontAlgn="ctr"/>
                      <a:r>
                        <a:rPr lang="en-GB" sz="1200" dirty="0">
                          <a:effectLst/>
                        </a:rPr>
                        <a:t>No of months in current company</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0.010054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2318196661"/>
                  </a:ext>
                </a:extLst>
              </a:tr>
              <a:tr h="256135">
                <a:tc>
                  <a:txBody>
                    <a:bodyPr/>
                    <a:lstStyle/>
                    <a:p>
                      <a:pPr algn="l" fontAlgn="ctr"/>
                      <a:r>
                        <a:rPr lang="en-GB" sz="1200" dirty="0">
                          <a:effectLst/>
                        </a:rPr>
                        <a:t>Age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0.002649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1964840649"/>
                  </a:ext>
                </a:extLst>
              </a:tr>
              <a:tr h="256135">
                <a:tc>
                  <a:txBody>
                    <a:bodyPr/>
                    <a:lstStyle/>
                    <a:p>
                      <a:pPr algn="l" fontAlgn="ctr"/>
                      <a:r>
                        <a:rPr lang="en-GB" sz="1200" dirty="0">
                          <a:effectLst/>
                        </a:rPr>
                        <a:t>No of dependents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0.002649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3810334025"/>
                  </a:ext>
                </a:extLst>
              </a:tr>
              <a:tr h="256135">
                <a:tc>
                  <a:txBody>
                    <a:bodyPr/>
                    <a:lstStyle/>
                    <a:p>
                      <a:pPr algn="l" fontAlgn="ctr"/>
                      <a:r>
                        <a:rPr lang="en-GB" sz="1200" dirty="0">
                          <a:effectLst/>
                        </a:rPr>
                        <a:t>Profession</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0.002231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3105741536"/>
                  </a:ext>
                </a:extLst>
              </a:tr>
              <a:tr h="256135">
                <a:tc>
                  <a:txBody>
                    <a:bodyPr/>
                    <a:lstStyle/>
                    <a:p>
                      <a:pPr algn="l" fontAlgn="ctr"/>
                      <a:r>
                        <a:rPr lang="en-GB" sz="1200" dirty="0">
                          <a:effectLst/>
                        </a:rPr>
                        <a:t>Type of residence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0.000921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3626642860"/>
                  </a:ext>
                </a:extLst>
              </a:tr>
              <a:tr h="256135">
                <a:tc>
                  <a:txBody>
                    <a:bodyPr/>
                    <a:lstStyle/>
                    <a:p>
                      <a:pPr algn="l" fontAlgn="ctr"/>
                      <a:r>
                        <a:rPr lang="en-GB" sz="1200" dirty="0">
                          <a:effectLst/>
                        </a:rPr>
                        <a:t>Education</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0.000783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428316681"/>
                  </a:ext>
                </a:extLst>
              </a:tr>
              <a:tr h="256135">
                <a:tc>
                  <a:txBody>
                    <a:bodyPr/>
                    <a:lstStyle/>
                    <a:p>
                      <a:pPr algn="l" fontAlgn="ctr"/>
                      <a:r>
                        <a:rPr lang="en-GB" sz="1200" dirty="0">
                          <a:effectLst/>
                        </a:rPr>
                        <a:t>Gender</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0.000326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4183291168"/>
                  </a:ext>
                </a:extLst>
              </a:tr>
              <a:tr h="256135">
                <a:tc>
                  <a:txBody>
                    <a:bodyPr/>
                    <a:lstStyle/>
                    <a:p>
                      <a:pPr algn="l" fontAlgn="ctr"/>
                      <a:r>
                        <a:rPr lang="en-GB" sz="1200" dirty="0">
                          <a:effectLst/>
                        </a:rPr>
                        <a:t>Marital Status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0.000095</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470631108"/>
                  </a:ext>
                </a:extLst>
              </a:tr>
            </a:tbl>
          </a:graphicData>
        </a:graphic>
      </p:graphicFrame>
      <p:pic>
        <p:nvPicPr>
          <p:cNvPr id="3" name="Picture 2">
            <a:extLst>
              <a:ext uri="{FF2B5EF4-FFF2-40B4-BE49-F238E27FC236}">
                <a16:creationId xmlns:a16="http://schemas.microsoft.com/office/drawing/2014/main" xmlns="" id="{ADDBD389-743A-4138-9117-6999FDC2B2C9}"/>
              </a:ext>
            </a:extLst>
          </p:cNvPr>
          <p:cNvPicPr>
            <a:picLocks noChangeAspect="1"/>
          </p:cNvPicPr>
          <p:nvPr/>
        </p:nvPicPr>
        <p:blipFill>
          <a:blip r:embed="rId2"/>
          <a:stretch>
            <a:fillRect/>
          </a:stretch>
        </p:blipFill>
        <p:spPr>
          <a:xfrm>
            <a:off x="465455" y="1503680"/>
            <a:ext cx="4959362" cy="3190240"/>
          </a:xfrm>
          <a:prstGeom prst="rect">
            <a:avLst/>
          </a:prstGeom>
        </p:spPr>
      </p:pic>
      <p:pic>
        <p:nvPicPr>
          <p:cNvPr id="6" name="Picture 5">
            <a:extLst>
              <a:ext uri="{FF2B5EF4-FFF2-40B4-BE49-F238E27FC236}">
                <a16:creationId xmlns:a16="http://schemas.microsoft.com/office/drawing/2014/main" xmlns="" id="{38E2BC91-8197-4F9E-A289-51AF42CD12B7}"/>
              </a:ext>
            </a:extLst>
          </p:cNvPr>
          <p:cNvPicPr>
            <a:picLocks noChangeAspect="1"/>
          </p:cNvPicPr>
          <p:nvPr/>
        </p:nvPicPr>
        <p:blipFill>
          <a:blip r:embed="rId3"/>
          <a:stretch>
            <a:fillRect/>
          </a:stretch>
        </p:blipFill>
        <p:spPr>
          <a:xfrm>
            <a:off x="546345" y="4803537"/>
            <a:ext cx="6059949" cy="2554445"/>
          </a:xfrm>
          <a:prstGeom prst="rect">
            <a:avLst/>
          </a:prstGeom>
        </p:spPr>
      </p:pic>
      <p:graphicFrame>
        <p:nvGraphicFramePr>
          <p:cNvPr id="11" name="Content Placeholder 3">
            <a:extLst>
              <a:ext uri="{FF2B5EF4-FFF2-40B4-BE49-F238E27FC236}">
                <a16:creationId xmlns:a16="http://schemas.microsoft.com/office/drawing/2014/main" xmlns="" id="{D1EC1B83-9776-4B73-A685-FA97C9A6F679}"/>
              </a:ext>
            </a:extLst>
          </p:cNvPr>
          <p:cNvGraphicFramePr>
            <a:graphicFrameLocks/>
          </p:cNvGraphicFramePr>
          <p:nvPr>
            <p:extLst>
              <p:ext uri="{D42A27DB-BD31-4B8C-83A1-F6EECF244321}">
                <p14:modId xmlns:p14="http://schemas.microsoft.com/office/powerpoint/2010/main" val="1650863092"/>
              </p:ext>
            </p:extLst>
          </p:nvPr>
        </p:nvGraphicFramePr>
        <p:xfrm>
          <a:off x="6939279" y="4856480"/>
          <a:ext cx="3088467" cy="1859280"/>
        </p:xfrm>
        <a:graphic>
          <a:graphicData uri="http://schemas.openxmlformats.org/drawingml/2006/table">
            <a:tbl>
              <a:tblPr>
                <a:tableStyleId>{2D5ABB26-0587-4C30-8999-92F81FD0307C}</a:tableStyleId>
              </a:tblPr>
              <a:tblGrid>
                <a:gridCol w="1421568">
                  <a:extLst>
                    <a:ext uri="{9D8B030D-6E8A-4147-A177-3AD203B41FA5}">
                      <a16:colId xmlns:a16="http://schemas.microsoft.com/office/drawing/2014/main" xmlns="" val="2001763893"/>
                    </a:ext>
                  </a:extLst>
                </a:gridCol>
                <a:gridCol w="1666899">
                  <a:extLst>
                    <a:ext uri="{9D8B030D-6E8A-4147-A177-3AD203B41FA5}">
                      <a16:colId xmlns:a16="http://schemas.microsoft.com/office/drawing/2014/main" xmlns="" val="1381815282"/>
                    </a:ext>
                  </a:extLst>
                </a:gridCol>
              </a:tblGrid>
              <a:tr h="154754">
                <a:tc>
                  <a:txBody>
                    <a:bodyPr/>
                    <a:lstStyle/>
                    <a:p>
                      <a:pPr algn="ctr" fontAlgn="ctr"/>
                      <a:r>
                        <a:rPr lang="en-GB" sz="1200" b="1" dirty="0">
                          <a:solidFill>
                            <a:schemeClr val="bg1"/>
                          </a:solidFill>
                          <a:effectLst/>
                          <a:latin typeface="-apple-system"/>
                        </a:rPr>
                        <a:t>Information Value</a:t>
                      </a:r>
                    </a:p>
                  </a:txBody>
                  <a:tcPr marL="7620" marR="7620" marT="7620" marB="76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pPr algn="ctr" fontAlgn="ctr"/>
                      <a:r>
                        <a:rPr lang="en-GB" sz="1200" b="1" dirty="0">
                          <a:solidFill>
                            <a:schemeClr val="bg1"/>
                          </a:solidFill>
                          <a:effectLst/>
                          <a:latin typeface="-apple-system"/>
                        </a:rPr>
                        <a:t>Variable Predictiveness</a:t>
                      </a:r>
                    </a:p>
                  </a:txBody>
                  <a:tcPr marL="7620" marR="7620" marT="7620" marB="76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extLst>
                  <a:ext uri="{0D108BD9-81ED-4DB2-BD59-A6C34878D82A}">
                    <a16:rowId xmlns:a16="http://schemas.microsoft.com/office/drawing/2014/main" xmlns="" val="2893591127"/>
                  </a:ext>
                </a:extLst>
              </a:tr>
              <a:tr h="202371">
                <a:tc>
                  <a:txBody>
                    <a:bodyPr/>
                    <a:lstStyle/>
                    <a:p>
                      <a:pPr algn="l" fontAlgn="ctr"/>
                      <a:r>
                        <a:rPr lang="en-GB" sz="1200" i="1" dirty="0">
                          <a:solidFill>
                            <a:schemeClr val="tx1">
                              <a:lumMod val="50000"/>
                              <a:lumOff val="50000"/>
                            </a:schemeClr>
                          </a:solidFill>
                          <a:effectLst/>
                          <a:latin typeface="-apple-system"/>
                        </a:rPr>
                        <a:t>Less than 0.02</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Not useful for </a:t>
                      </a:r>
                      <a:r>
                        <a:rPr lang="en-GB" sz="1200" i="1" dirty="0">
                          <a:solidFill>
                            <a:schemeClr val="tx1">
                              <a:lumMod val="50000"/>
                              <a:lumOff val="50000"/>
                            </a:schemeClr>
                          </a:solidFill>
                          <a:effectLst/>
                          <a:latin typeface="+mn-lt"/>
                        </a:rPr>
                        <a:t>prediction</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577594505"/>
                  </a:ext>
                </a:extLst>
              </a:tr>
              <a:tr h="202371">
                <a:tc>
                  <a:txBody>
                    <a:bodyPr/>
                    <a:lstStyle/>
                    <a:p>
                      <a:pPr algn="l" fontAlgn="ctr"/>
                      <a:r>
                        <a:rPr lang="en-GB" sz="1200" i="1" dirty="0">
                          <a:solidFill>
                            <a:schemeClr val="tx1">
                              <a:lumMod val="50000"/>
                              <a:lumOff val="50000"/>
                            </a:schemeClr>
                          </a:solidFill>
                          <a:effectLst/>
                          <a:latin typeface="-apple-system"/>
                        </a:rPr>
                        <a:t>0.02 to 0.1</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Weak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3879804946"/>
                  </a:ext>
                </a:extLst>
              </a:tr>
              <a:tr h="345221">
                <a:tc>
                  <a:txBody>
                    <a:bodyPr/>
                    <a:lstStyle/>
                    <a:p>
                      <a:pPr algn="l" fontAlgn="ctr"/>
                      <a:r>
                        <a:rPr lang="en-GB" sz="1200" i="1" dirty="0">
                          <a:solidFill>
                            <a:schemeClr val="tx1">
                              <a:lumMod val="50000"/>
                              <a:lumOff val="50000"/>
                            </a:schemeClr>
                          </a:solidFill>
                          <a:effectLst/>
                          <a:latin typeface="-apple-system"/>
                        </a:rPr>
                        <a:t>0.1 to 0.3</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Medium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2318196661"/>
                  </a:ext>
                </a:extLst>
              </a:tr>
              <a:tr h="202371">
                <a:tc>
                  <a:txBody>
                    <a:bodyPr/>
                    <a:lstStyle/>
                    <a:p>
                      <a:pPr algn="l" fontAlgn="ctr"/>
                      <a:r>
                        <a:rPr lang="en-GB" sz="1200" i="1" dirty="0">
                          <a:solidFill>
                            <a:schemeClr val="tx1">
                              <a:lumMod val="50000"/>
                              <a:lumOff val="50000"/>
                            </a:schemeClr>
                          </a:solidFill>
                          <a:effectLst/>
                          <a:latin typeface="-apple-system"/>
                        </a:rPr>
                        <a:t>0.3 to 0.5</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Strong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1964840649"/>
                  </a:ext>
                </a:extLst>
              </a:tr>
              <a:tr h="345221">
                <a:tc>
                  <a:txBody>
                    <a:bodyPr/>
                    <a:lstStyle/>
                    <a:p>
                      <a:pPr algn="l" fontAlgn="ctr"/>
                      <a:r>
                        <a:rPr lang="en-GB" sz="1200" i="1" dirty="0">
                          <a:solidFill>
                            <a:schemeClr val="tx1">
                              <a:lumMod val="50000"/>
                              <a:lumOff val="50000"/>
                            </a:schemeClr>
                          </a:solidFill>
                          <a:effectLst/>
                          <a:latin typeface="-apple-system"/>
                        </a:rPr>
                        <a:t>&gt;0.5</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Suspicious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xmlns="" val="3810334025"/>
                  </a:ext>
                </a:extLst>
              </a:tr>
            </a:tbl>
          </a:graphicData>
        </a:graphic>
      </p:graphicFrame>
    </p:spTree>
    <p:extLst>
      <p:ext uri="{BB962C8B-B14F-4D97-AF65-F5344CB8AC3E}">
        <p14:creationId xmlns:p14="http://schemas.microsoft.com/office/powerpoint/2010/main" val="1129886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61776" y="225088"/>
            <a:ext cx="7023077"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Important variables on Master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xmlns="" id="{B01F54CE-3E80-4901-947C-4D26863FBB43}"/>
              </a:ext>
            </a:extLst>
          </p:cNvPr>
          <p:cNvPicPr>
            <a:picLocks noChangeAspect="1"/>
          </p:cNvPicPr>
          <p:nvPr/>
        </p:nvPicPr>
        <p:blipFill>
          <a:blip r:embed="rId2"/>
          <a:stretch>
            <a:fillRect/>
          </a:stretch>
        </p:blipFill>
        <p:spPr>
          <a:xfrm>
            <a:off x="896443" y="1016000"/>
            <a:ext cx="5230038" cy="4152480"/>
          </a:xfrm>
          <a:prstGeom prst="rect">
            <a:avLst/>
          </a:prstGeom>
        </p:spPr>
      </p:pic>
      <p:graphicFrame>
        <p:nvGraphicFramePr>
          <p:cNvPr id="6" name="Content Placeholder 5">
            <a:extLst>
              <a:ext uri="{FF2B5EF4-FFF2-40B4-BE49-F238E27FC236}">
                <a16:creationId xmlns:a16="http://schemas.microsoft.com/office/drawing/2014/main" xmlns="" id="{7839B9A5-9B58-43F0-9AFE-68ECCC951495}"/>
              </a:ext>
            </a:extLst>
          </p:cNvPr>
          <p:cNvGraphicFramePr>
            <a:graphicFrameLocks noGrp="1"/>
          </p:cNvGraphicFramePr>
          <p:nvPr>
            <p:ph idx="1"/>
            <p:extLst>
              <p:ext uri="{D42A27DB-BD31-4B8C-83A1-F6EECF244321}">
                <p14:modId xmlns:p14="http://schemas.microsoft.com/office/powerpoint/2010/main" val="3952632278"/>
              </p:ext>
            </p:extLst>
          </p:nvPr>
        </p:nvGraphicFramePr>
        <p:xfrm>
          <a:off x="6858000" y="975360"/>
          <a:ext cx="3769360" cy="4470400"/>
        </p:xfrm>
        <a:graphic>
          <a:graphicData uri="http://schemas.openxmlformats.org/drawingml/2006/table">
            <a:tbl>
              <a:tblPr firstRow="1">
                <a:tableStyleId>{5C22544A-7EE6-4342-B048-85BDC9FD1C3A}</a:tableStyleId>
              </a:tblPr>
              <a:tblGrid>
                <a:gridCol w="2941241">
                  <a:extLst>
                    <a:ext uri="{9D8B030D-6E8A-4147-A177-3AD203B41FA5}">
                      <a16:colId xmlns:a16="http://schemas.microsoft.com/office/drawing/2014/main" xmlns="" val="3355348323"/>
                    </a:ext>
                  </a:extLst>
                </a:gridCol>
                <a:gridCol w="828119">
                  <a:extLst>
                    <a:ext uri="{9D8B030D-6E8A-4147-A177-3AD203B41FA5}">
                      <a16:colId xmlns:a16="http://schemas.microsoft.com/office/drawing/2014/main" xmlns="" val="1563872735"/>
                    </a:ext>
                  </a:extLst>
                </a:gridCol>
              </a:tblGrid>
              <a:tr h="170302">
                <a:tc>
                  <a:txBody>
                    <a:bodyPr/>
                    <a:lstStyle/>
                    <a:p>
                      <a:pPr algn="ctr" fontAlgn="ctr"/>
                      <a:r>
                        <a:rPr lang="en-GB" sz="800" b="1" dirty="0">
                          <a:effectLst/>
                        </a:rPr>
                        <a:t>Variable name</a:t>
                      </a:r>
                    </a:p>
                  </a:txBody>
                  <a:tcPr marL="43104" marR="43104" marT="21552" marB="21552" anchor="ctr"/>
                </a:tc>
                <a:tc>
                  <a:txBody>
                    <a:bodyPr/>
                    <a:lstStyle/>
                    <a:p>
                      <a:pPr algn="ctr"/>
                      <a:r>
                        <a:rPr lang="en-GB" sz="800" dirty="0"/>
                        <a:t>IV value</a:t>
                      </a:r>
                    </a:p>
                  </a:txBody>
                  <a:tcPr marL="43104" marR="43104" marT="21552" marB="21552"/>
                </a:tc>
                <a:extLst>
                  <a:ext uri="{0D108BD9-81ED-4DB2-BD59-A6C34878D82A}">
                    <a16:rowId xmlns:a16="http://schemas.microsoft.com/office/drawing/2014/main" xmlns="" val="3915453688"/>
                  </a:ext>
                </a:extLst>
              </a:tr>
              <a:tr h="298026">
                <a:tc>
                  <a:txBody>
                    <a:bodyPr/>
                    <a:lstStyle/>
                    <a:p>
                      <a:pPr algn="ctr" fontAlgn="ctr"/>
                      <a:r>
                        <a:rPr lang="en-GB" sz="800" dirty="0">
                          <a:effectLst/>
                        </a:rPr>
                        <a:t>No of PL trades opened in last 12 months</a:t>
                      </a:r>
                    </a:p>
                  </a:txBody>
                  <a:tcPr marL="43104" marR="43104" marT="21552" marB="21552" anchor="ctr"/>
                </a:tc>
                <a:tc>
                  <a:txBody>
                    <a:bodyPr/>
                    <a:lstStyle/>
                    <a:p>
                      <a:pPr algn="ctr" fontAlgn="ctr"/>
                      <a:r>
                        <a:rPr lang="en-GB" sz="800">
                          <a:effectLst/>
                        </a:rPr>
                        <a:t>0.298981</a:t>
                      </a:r>
                    </a:p>
                  </a:txBody>
                  <a:tcPr marL="43104" marR="43104" marT="21552" marB="21552" anchor="ctr"/>
                </a:tc>
                <a:extLst>
                  <a:ext uri="{0D108BD9-81ED-4DB2-BD59-A6C34878D82A}">
                    <a16:rowId xmlns:a16="http://schemas.microsoft.com/office/drawing/2014/main" xmlns="" val="2518526698"/>
                  </a:ext>
                </a:extLst>
              </a:tr>
              <a:tr h="170302">
                <a:tc>
                  <a:txBody>
                    <a:bodyPr/>
                    <a:lstStyle/>
                    <a:p>
                      <a:pPr algn="ctr" fontAlgn="ctr"/>
                      <a:r>
                        <a:rPr lang="en-GB" sz="800" dirty="0">
                          <a:effectLst/>
                        </a:rPr>
                        <a:t>Avgas CC Utilization in last 12 months</a:t>
                      </a:r>
                    </a:p>
                  </a:txBody>
                  <a:tcPr marL="43104" marR="43104" marT="21552" marB="21552" anchor="ctr"/>
                </a:tc>
                <a:tc>
                  <a:txBody>
                    <a:bodyPr/>
                    <a:lstStyle/>
                    <a:p>
                      <a:pPr algn="ctr" fontAlgn="ctr"/>
                      <a:r>
                        <a:rPr lang="en-GB" sz="800">
                          <a:effectLst/>
                        </a:rPr>
                        <a:t>0.292840</a:t>
                      </a:r>
                    </a:p>
                  </a:txBody>
                  <a:tcPr marL="43104" marR="43104" marT="21552" marB="21552" anchor="ctr"/>
                </a:tc>
                <a:extLst>
                  <a:ext uri="{0D108BD9-81ED-4DB2-BD59-A6C34878D82A}">
                    <a16:rowId xmlns:a16="http://schemas.microsoft.com/office/drawing/2014/main" xmlns="" val="2490182355"/>
                  </a:ext>
                </a:extLst>
              </a:tr>
              <a:tr h="298026">
                <a:tc>
                  <a:txBody>
                    <a:bodyPr/>
                    <a:lstStyle/>
                    <a:p>
                      <a:pPr algn="ctr" fontAlgn="ctr"/>
                      <a:r>
                        <a:rPr lang="en-GB" sz="800" dirty="0">
                          <a:effectLst/>
                        </a:rPr>
                        <a:t>No of times 30 DPD or worse in last 6 months</a:t>
                      </a:r>
                    </a:p>
                  </a:txBody>
                  <a:tcPr marL="43104" marR="43104" marT="21552" marB="21552" anchor="ctr"/>
                </a:tc>
                <a:tc>
                  <a:txBody>
                    <a:bodyPr/>
                    <a:lstStyle/>
                    <a:p>
                      <a:pPr algn="ctr" fontAlgn="ctr"/>
                      <a:r>
                        <a:rPr lang="en-GB" sz="800">
                          <a:effectLst/>
                        </a:rPr>
                        <a:t>0.244237</a:t>
                      </a:r>
                    </a:p>
                  </a:txBody>
                  <a:tcPr marL="43104" marR="43104" marT="21552" marB="21552" anchor="ctr"/>
                </a:tc>
                <a:extLst>
                  <a:ext uri="{0D108BD9-81ED-4DB2-BD59-A6C34878D82A}">
                    <a16:rowId xmlns:a16="http://schemas.microsoft.com/office/drawing/2014/main" xmlns="" val="3595724679"/>
                  </a:ext>
                </a:extLst>
              </a:tr>
              <a:tr h="298026">
                <a:tc>
                  <a:txBody>
                    <a:bodyPr/>
                    <a:lstStyle/>
                    <a:p>
                      <a:pPr algn="ctr" fontAlgn="ctr"/>
                      <a:r>
                        <a:rPr lang="en-GB" sz="800" dirty="0">
                          <a:effectLst/>
                        </a:rPr>
                        <a:t>No of trades opened in last 12 months</a:t>
                      </a:r>
                    </a:p>
                  </a:txBody>
                  <a:tcPr marL="43104" marR="43104" marT="21552" marB="21552" anchor="ctr"/>
                </a:tc>
                <a:tc>
                  <a:txBody>
                    <a:bodyPr/>
                    <a:lstStyle/>
                    <a:p>
                      <a:pPr algn="ctr" fontAlgn="ctr"/>
                      <a:r>
                        <a:rPr lang="en-GB" sz="800">
                          <a:effectLst/>
                        </a:rPr>
                        <a:t>0.243495</a:t>
                      </a:r>
                    </a:p>
                  </a:txBody>
                  <a:tcPr marL="43104" marR="43104" marT="21552" marB="21552" anchor="ctr"/>
                </a:tc>
                <a:extLst>
                  <a:ext uri="{0D108BD9-81ED-4DB2-BD59-A6C34878D82A}">
                    <a16:rowId xmlns:a16="http://schemas.microsoft.com/office/drawing/2014/main" xmlns="" val="3374793983"/>
                  </a:ext>
                </a:extLst>
              </a:tr>
              <a:tr h="298026">
                <a:tc>
                  <a:txBody>
                    <a:bodyPr/>
                    <a:lstStyle/>
                    <a:p>
                      <a:pPr algn="ctr" fontAlgn="ctr"/>
                      <a:r>
                        <a:rPr lang="en-GB" sz="800" dirty="0">
                          <a:effectLst/>
                        </a:rPr>
                        <a:t>No of PL trades opened in last 6 months</a:t>
                      </a:r>
                    </a:p>
                  </a:txBody>
                  <a:tcPr marL="43104" marR="43104" marT="21552" marB="21552" anchor="ctr"/>
                </a:tc>
                <a:tc>
                  <a:txBody>
                    <a:bodyPr/>
                    <a:lstStyle/>
                    <a:p>
                      <a:pPr algn="ctr" fontAlgn="ctr"/>
                      <a:r>
                        <a:rPr lang="en-GB" sz="800">
                          <a:effectLst/>
                        </a:rPr>
                        <a:t>0.224242</a:t>
                      </a:r>
                    </a:p>
                  </a:txBody>
                  <a:tcPr marL="43104" marR="43104" marT="21552" marB="21552" anchor="ctr"/>
                </a:tc>
                <a:extLst>
                  <a:ext uri="{0D108BD9-81ED-4DB2-BD59-A6C34878D82A}">
                    <a16:rowId xmlns:a16="http://schemas.microsoft.com/office/drawing/2014/main" xmlns="" val="3410591855"/>
                  </a:ext>
                </a:extLst>
              </a:tr>
              <a:tr h="298026">
                <a:tc>
                  <a:txBody>
                    <a:bodyPr/>
                    <a:lstStyle/>
                    <a:p>
                      <a:pPr algn="ctr" fontAlgn="ctr"/>
                      <a:r>
                        <a:rPr lang="en-GB" sz="800" dirty="0">
                          <a:effectLst/>
                        </a:rPr>
                        <a:t>No of times 30 DPD or worse in last 12 months</a:t>
                      </a:r>
                    </a:p>
                  </a:txBody>
                  <a:tcPr marL="43104" marR="43104" marT="21552" marB="21552" anchor="ctr"/>
                </a:tc>
                <a:tc>
                  <a:txBody>
                    <a:bodyPr/>
                    <a:lstStyle/>
                    <a:p>
                      <a:pPr algn="ctr" fontAlgn="ctr"/>
                      <a:r>
                        <a:rPr lang="en-GB" sz="800" dirty="0">
                          <a:effectLst/>
                        </a:rPr>
                        <a:t>0.218599</a:t>
                      </a:r>
                    </a:p>
                  </a:txBody>
                  <a:tcPr marL="43104" marR="43104" marT="21552" marB="21552" anchor="ctr"/>
                </a:tc>
                <a:extLst>
                  <a:ext uri="{0D108BD9-81ED-4DB2-BD59-A6C34878D82A}">
                    <a16:rowId xmlns:a16="http://schemas.microsoft.com/office/drawing/2014/main" xmlns="" val="2387978112"/>
                  </a:ext>
                </a:extLst>
              </a:tr>
              <a:tr h="298026">
                <a:tc>
                  <a:txBody>
                    <a:bodyPr/>
                    <a:lstStyle/>
                    <a:p>
                      <a:pPr algn="ctr" fontAlgn="ctr"/>
                      <a:r>
                        <a:rPr lang="en-GB" sz="800" dirty="0">
                          <a:effectLst/>
                        </a:rPr>
                        <a:t>No of times 90 DPD or worse in last 12 months</a:t>
                      </a:r>
                    </a:p>
                  </a:txBody>
                  <a:tcPr marL="43104" marR="43104" marT="21552" marB="21552" anchor="ctr"/>
                </a:tc>
                <a:tc>
                  <a:txBody>
                    <a:bodyPr/>
                    <a:lstStyle/>
                    <a:p>
                      <a:pPr algn="ctr" fontAlgn="ctr"/>
                      <a:r>
                        <a:rPr lang="en-GB" sz="800" dirty="0">
                          <a:effectLst/>
                        </a:rPr>
                        <a:t>0.215644</a:t>
                      </a:r>
                    </a:p>
                  </a:txBody>
                  <a:tcPr marL="43104" marR="43104" marT="21552" marB="21552" anchor="ctr"/>
                </a:tc>
                <a:extLst>
                  <a:ext uri="{0D108BD9-81ED-4DB2-BD59-A6C34878D82A}">
                    <a16:rowId xmlns:a16="http://schemas.microsoft.com/office/drawing/2014/main" xmlns="" val="4016450696"/>
                  </a:ext>
                </a:extLst>
              </a:tr>
              <a:tr h="298026">
                <a:tc>
                  <a:txBody>
                    <a:bodyPr/>
                    <a:lstStyle/>
                    <a:p>
                      <a:pPr algn="ctr" fontAlgn="ctr"/>
                      <a:r>
                        <a:rPr lang="en-GB" sz="800" dirty="0">
                          <a:effectLst/>
                        </a:rPr>
                        <a:t>No of times 60 DPD or worse in last 6 months</a:t>
                      </a:r>
                    </a:p>
                  </a:txBody>
                  <a:tcPr marL="43104" marR="43104" marT="21552" marB="21552" anchor="ctr"/>
                </a:tc>
                <a:tc>
                  <a:txBody>
                    <a:bodyPr/>
                    <a:lstStyle/>
                    <a:p>
                      <a:pPr algn="ctr" fontAlgn="ctr"/>
                      <a:r>
                        <a:rPr lang="en-GB" sz="800" dirty="0">
                          <a:effectLst/>
                        </a:rPr>
                        <a:t>0.211263</a:t>
                      </a:r>
                    </a:p>
                  </a:txBody>
                  <a:tcPr marL="43104" marR="43104" marT="21552" marB="21552" anchor="ctr"/>
                </a:tc>
                <a:extLst>
                  <a:ext uri="{0D108BD9-81ED-4DB2-BD59-A6C34878D82A}">
                    <a16:rowId xmlns:a16="http://schemas.microsoft.com/office/drawing/2014/main" xmlns="" val="546672263"/>
                  </a:ext>
                </a:extLst>
              </a:tr>
              <a:tr h="298026">
                <a:tc>
                  <a:txBody>
                    <a:bodyPr/>
                    <a:lstStyle/>
                    <a:p>
                      <a:pPr algn="ctr" fontAlgn="ctr"/>
                      <a:r>
                        <a:rPr lang="en-GB" sz="800" dirty="0">
                          <a:effectLst/>
                        </a:rPr>
                        <a:t>No of Inquiries in last 6 months (excluding ho...</a:t>
                      </a:r>
                    </a:p>
                  </a:txBody>
                  <a:tcPr marL="43104" marR="43104" marT="21552" marB="21552" anchor="ctr"/>
                </a:tc>
                <a:tc>
                  <a:txBody>
                    <a:bodyPr/>
                    <a:lstStyle/>
                    <a:p>
                      <a:pPr algn="ctr" fontAlgn="ctr"/>
                      <a:r>
                        <a:rPr lang="en-GB" sz="800" dirty="0">
                          <a:effectLst/>
                        </a:rPr>
                        <a:t>0.209320</a:t>
                      </a:r>
                    </a:p>
                  </a:txBody>
                  <a:tcPr marL="43104" marR="43104" marT="21552" marB="21552" anchor="ctr"/>
                </a:tc>
                <a:extLst>
                  <a:ext uri="{0D108BD9-81ED-4DB2-BD59-A6C34878D82A}">
                    <a16:rowId xmlns:a16="http://schemas.microsoft.com/office/drawing/2014/main" xmlns="" val="2712221974"/>
                  </a:ext>
                </a:extLst>
              </a:tr>
              <a:tr h="170302">
                <a:tc>
                  <a:txBody>
                    <a:bodyPr/>
                    <a:lstStyle/>
                    <a:p>
                      <a:pPr algn="ctr" fontAlgn="ctr"/>
                      <a:r>
                        <a:rPr lang="en-GB" sz="800" dirty="0">
                          <a:effectLst/>
                        </a:rPr>
                        <a:t>Total No of Trades</a:t>
                      </a:r>
                    </a:p>
                  </a:txBody>
                  <a:tcPr marL="43104" marR="43104" marT="21552" marB="21552" anchor="ctr"/>
                </a:tc>
                <a:tc>
                  <a:txBody>
                    <a:bodyPr/>
                    <a:lstStyle/>
                    <a:p>
                      <a:pPr algn="ctr" fontAlgn="ctr"/>
                      <a:r>
                        <a:rPr lang="en-GB" sz="800" dirty="0">
                          <a:effectLst/>
                        </a:rPr>
                        <a:t>0.203444</a:t>
                      </a:r>
                    </a:p>
                  </a:txBody>
                  <a:tcPr marL="43104" marR="43104" marT="21552" marB="21552" anchor="ctr"/>
                </a:tc>
                <a:extLst>
                  <a:ext uri="{0D108BD9-81ED-4DB2-BD59-A6C34878D82A}">
                    <a16:rowId xmlns:a16="http://schemas.microsoft.com/office/drawing/2014/main" xmlns="" val="3226312507"/>
                  </a:ext>
                </a:extLst>
              </a:tr>
              <a:tr h="170302">
                <a:tc>
                  <a:txBody>
                    <a:bodyPr/>
                    <a:lstStyle/>
                    <a:p>
                      <a:pPr algn="ctr" fontAlgn="ctr"/>
                      <a:r>
                        <a:rPr lang="en-GB" sz="800" dirty="0">
                          <a:effectLst/>
                        </a:rPr>
                        <a:t>No of trades opened in last 6 months</a:t>
                      </a:r>
                    </a:p>
                  </a:txBody>
                  <a:tcPr marL="43104" marR="43104" marT="21552" marB="21552" anchor="ctr"/>
                </a:tc>
                <a:tc>
                  <a:txBody>
                    <a:bodyPr/>
                    <a:lstStyle/>
                    <a:p>
                      <a:pPr algn="ctr" fontAlgn="ctr"/>
                      <a:r>
                        <a:rPr lang="en-GB" sz="800" dirty="0">
                          <a:effectLst/>
                        </a:rPr>
                        <a:t>0.191498</a:t>
                      </a:r>
                    </a:p>
                  </a:txBody>
                  <a:tcPr marL="43104" marR="43104" marT="21552" marB="21552" anchor="ctr"/>
                </a:tc>
                <a:extLst>
                  <a:ext uri="{0D108BD9-81ED-4DB2-BD59-A6C34878D82A}">
                    <a16:rowId xmlns:a16="http://schemas.microsoft.com/office/drawing/2014/main" xmlns="" val="607369035"/>
                  </a:ext>
                </a:extLst>
              </a:tr>
              <a:tr h="298026">
                <a:tc>
                  <a:txBody>
                    <a:bodyPr/>
                    <a:lstStyle/>
                    <a:p>
                      <a:pPr algn="ctr" fontAlgn="ctr"/>
                      <a:r>
                        <a:rPr lang="en-GB" sz="800" dirty="0">
                          <a:effectLst/>
                        </a:rPr>
                        <a:t>No of times 60 DPD or worse in last 12 months</a:t>
                      </a:r>
                    </a:p>
                  </a:txBody>
                  <a:tcPr marL="43104" marR="43104" marT="21552" marB="21552" anchor="ctr"/>
                </a:tc>
                <a:tc>
                  <a:txBody>
                    <a:bodyPr/>
                    <a:lstStyle/>
                    <a:p>
                      <a:pPr algn="ctr" fontAlgn="ctr"/>
                      <a:r>
                        <a:rPr lang="en-GB" sz="800" dirty="0">
                          <a:effectLst/>
                        </a:rPr>
                        <a:t>0.188225</a:t>
                      </a:r>
                    </a:p>
                  </a:txBody>
                  <a:tcPr marL="43104" marR="43104" marT="21552" marB="21552" anchor="ctr"/>
                </a:tc>
                <a:extLst>
                  <a:ext uri="{0D108BD9-81ED-4DB2-BD59-A6C34878D82A}">
                    <a16:rowId xmlns:a16="http://schemas.microsoft.com/office/drawing/2014/main" xmlns="" val="3872964472"/>
                  </a:ext>
                </a:extLst>
              </a:tr>
              <a:tr h="298026">
                <a:tc>
                  <a:txBody>
                    <a:bodyPr/>
                    <a:lstStyle/>
                    <a:p>
                      <a:pPr algn="ctr" fontAlgn="ctr"/>
                      <a:r>
                        <a:rPr lang="en-GB" sz="800" dirty="0">
                          <a:effectLst/>
                        </a:rPr>
                        <a:t>No of Inquiries in last 12 months (excluding h...</a:t>
                      </a:r>
                    </a:p>
                  </a:txBody>
                  <a:tcPr marL="43104" marR="43104" marT="21552" marB="21552" anchor="ctr"/>
                </a:tc>
                <a:tc>
                  <a:txBody>
                    <a:bodyPr/>
                    <a:lstStyle/>
                    <a:p>
                      <a:pPr algn="ctr" fontAlgn="ctr"/>
                      <a:r>
                        <a:rPr lang="en-GB" sz="800" dirty="0">
                          <a:effectLst/>
                        </a:rPr>
                        <a:t>0.163425</a:t>
                      </a:r>
                    </a:p>
                  </a:txBody>
                  <a:tcPr marL="43104" marR="43104" marT="21552" marB="21552" anchor="ctr"/>
                </a:tc>
                <a:extLst>
                  <a:ext uri="{0D108BD9-81ED-4DB2-BD59-A6C34878D82A}">
                    <a16:rowId xmlns:a16="http://schemas.microsoft.com/office/drawing/2014/main" xmlns="" val="428435636"/>
                  </a:ext>
                </a:extLst>
              </a:tr>
              <a:tr h="298026">
                <a:tc>
                  <a:txBody>
                    <a:bodyPr/>
                    <a:lstStyle/>
                    <a:p>
                      <a:pPr algn="ctr" fontAlgn="ctr"/>
                      <a:r>
                        <a:rPr lang="en-GB" sz="800" dirty="0">
                          <a:effectLst/>
                        </a:rPr>
                        <a:t>No of times 90 DPD or worse in last 6 months</a:t>
                      </a:r>
                    </a:p>
                  </a:txBody>
                  <a:tcPr marL="43104" marR="43104" marT="21552" marB="21552" anchor="ctr"/>
                </a:tc>
                <a:tc>
                  <a:txBody>
                    <a:bodyPr/>
                    <a:lstStyle/>
                    <a:p>
                      <a:pPr algn="ctr" fontAlgn="ctr"/>
                      <a:r>
                        <a:rPr lang="en-GB" sz="800" dirty="0">
                          <a:effectLst/>
                        </a:rPr>
                        <a:t>0.162650</a:t>
                      </a:r>
                    </a:p>
                  </a:txBody>
                  <a:tcPr marL="43104" marR="43104" marT="21552" marB="21552" anchor="ctr"/>
                </a:tc>
                <a:extLst>
                  <a:ext uri="{0D108BD9-81ED-4DB2-BD59-A6C34878D82A}">
                    <a16:rowId xmlns:a16="http://schemas.microsoft.com/office/drawing/2014/main" xmlns="" val="3502755898"/>
                  </a:ext>
                </a:extLst>
              </a:tr>
              <a:tr h="170302">
                <a:tc>
                  <a:txBody>
                    <a:bodyPr/>
                    <a:lstStyle/>
                    <a:p>
                      <a:pPr algn="ctr" fontAlgn="ctr"/>
                      <a:r>
                        <a:rPr lang="en-GB" sz="800" dirty="0">
                          <a:effectLst/>
                        </a:rPr>
                        <a:t>Outstanding Balance</a:t>
                      </a:r>
                    </a:p>
                  </a:txBody>
                  <a:tcPr marL="43104" marR="43104" marT="21552" marB="21552" anchor="ctr"/>
                </a:tc>
                <a:tc>
                  <a:txBody>
                    <a:bodyPr/>
                    <a:lstStyle/>
                    <a:p>
                      <a:pPr algn="ctr" fontAlgn="ctr"/>
                      <a:r>
                        <a:rPr lang="en-GB" sz="800" dirty="0">
                          <a:effectLst/>
                        </a:rPr>
                        <a:t>0.159489</a:t>
                      </a:r>
                    </a:p>
                  </a:txBody>
                  <a:tcPr marL="43104" marR="43104" marT="21552" marB="21552" anchor="ctr"/>
                </a:tc>
                <a:extLst>
                  <a:ext uri="{0D108BD9-81ED-4DB2-BD59-A6C34878D82A}">
                    <a16:rowId xmlns:a16="http://schemas.microsoft.com/office/drawing/2014/main" xmlns="" val="2581735589"/>
                  </a:ext>
                </a:extLst>
              </a:tr>
              <a:tr h="170302">
                <a:tc>
                  <a:txBody>
                    <a:bodyPr/>
                    <a:lstStyle/>
                    <a:p>
                      <a:pPr algn="ctr" fontAlgn="ctr"/>
                      <a:r>
                        <a:rPr lang="en-GB" sz="800">
                          <a:effectLst/>
                        </a:rPr>
                        <a:t>Income</a:t>
                      </a:r>
                    </a:p>
                  </a:txBody>
                  <a:tcPr marL="43104" marR="43104" marT="21552" marB="21552" anchor="ctr"/>
                </a:tc>
                <a:tc>
                  <a:txBody>
                    <a:bodyPr/>
                    <a:lstStyle/>
                    <a:p>
                      <a:pPr algn="ctr" fontAlgn="ctr"/>
                      <a:r>
                        <a:rPr lang="en-GB" sz="800" dirty="0">
                          <a:effectLst/>
                        </a:rPr>
                        <a:t>0.041686</a:t>
                      </a:r>
                    </a:p>
                  </a:txBody>
                  <a:tcPr marL="43104" marR="43104" marT="21552" marB="21552" anchor="ctr"/>
                </a:tc>
                <a:extLst>
                  <a:ext uri="{0D108BD9-81ED-4DB2-BD59-A6C34878D82A}">
                    <a16:rowId xmlns:a16="http://schemas.microsoft.com/office/drawing/2014/main" xmlns="" val="350547874"/>
                  </a:ext>
                </a:extLst>
              </a:tr>
              <a:tr h="170302">
                <a:tc>
                  <a:txBody>
                    <a:bodyPr/>
                    <a:lstStyle/>
                    <a:p>
                      <a:pPr algn="ctr" fontAlgn="ctr"/>
                      <a:r>
                        <a:rPr lang="en-GB" sz="800" dirty="0">
                          <a:effectLst/>
                        </a:rPr>
                        <a:t>No of months in current residence</a:t>
                      </a:r>
                    </a:p>
                  </a:txBody>
                  <a:tcPr marL="43104" marR="43104" marT="21552" marB="21552" anchor="ctr"/>
                </a:tc>
                <a:tc>
                  <a:txBody>
                    <a:bodyPr/>
                    <a:lstStyle/>
                    <a:p>
                      <a:pPr algn="ctr" fontAlgn="ctr"/>
                      <a:r>
                        <a:rPr lang="en-GB" sz="800" dirty="0">
                          <a:effectLst/>
                        </a:rPr>
                        <a:t>0.038477</a:t>
                      </a:r>
                    </a:p>
                  </a:txBody>
                  <a:tcPr marL="43104" marR="43104" marT="21552" marB="21552" anchor="ctr"/>
                </a:tc>
                <a:extLst>
                  <a:ext uri="{0D108BD9-81ED-4DB2-BD59-A6C34878D82A}">
                    <a16:rowId xmlns:a16="http://schemas.microsoft.com/office/drawing/2014/main" xmlns="" val="461376799"/>
                  </a:ext>
                </a:extLst>
              </a:tr>
            </a:tbl>
          </a:graphicData>
        </a:graphic>
      </p:graphicFrame>
      <p:sp>
        <p:nvSpPr>
          <p:cNvPr id="12" name="TextBox 11">
            <a:extLst>
              <a:ext uri="{FF2B5EF4-FFF2-40B4-BE49-F238E27FC236}">
                <a16:creationId xmlns:a16="http://schemas.microsoft.com/office/drawing/2014/main" xmlns="" id="{FD669B3F-0B58-4371-8857-BDCB51240490}"/>
              </a:ext>
            </a:extLst>
          </p:cNvPr>
          <p:cNvSpPr txBox="1"/>
          <p:nvPr/>
        </p:nvSpPr>
        <p:spPr>
          <a:xfrm>
            <a:off x="1371600" y="5598160"/>
            <a:ext cx="9194376" cy="88036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These are the overall important variable with IV &gt; 0.1 which we are considering for modelling</a:t>
            </a:r>
          </a:p>
          <a:p>
            <a:pPr marL="285750" indent="-285750">
              <a:lnSpc>
                <a:spcPct val="150000"/>
              </a:lnSpc>
              <a:buFont typeface="Arial" panose="020B0604020202020204" pitchFamily="34" charset="0"/>
              <a:buChar char="•"/>
            </a:pPr>
            <a:r>
              <a:rPr lang="en-GB" dirty="0"/>
              <a:t>Of all 17 variables, top 15 are from credit bureau, and only 2 are from demographic</a:t>
            </a:r>
          </a:p>
        </p:txBody>
      </p:sp>
    </p:spTree>
    <p:extLst>
      <p:ext uri="{BB962C8B-B14F-4D97-AF65-F5344CB8AC3E}">
        <p14:creationId xmlns:p14="http://schemas.microsoft.com/office/powerpoint/2010/main" val="2732440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09530" y="465153"/>
            <a:ext cx="7507184"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on Demographic data</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269A865B-6951-41B0-B1F1-4975ABEF1708}"/>
              </a:ext>
            </a:extLst>
          </p:cNvPr>
          <p:cNvSpPr txBox="1"/>
          <p:nvPr/>
        </p:nvSpPr>
        <p:spPr>
          <a:xfrm>
            <a:off x="1023746" y="1225689"/>
            <a:ext cx="4862052" cy="4884414"/>
          </a:xfrm>
          <a:prstGeom prst="rect">
            <a:avLst/>
          </a:prstGeom>
          <a:noFill/>
        </p:spPr>
        <p:txBody>
          <a:bodyPr wrap="square" rtlCol="0">
            <a:spAutoFit/>
          </a:bodyPr>
          <a:lstStyle/>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As expected from EDA, the model with demographic dataset show very low prediction power </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Confusion Metrics:</a:t>
            </a:r>
          </a:p>
          <a:p>
            <a:pPr defTabSz="914400">
              <a:lnSpc>
                <a:spcPct val="80000"/>
              </a:lnSpc>
              <a:spcBef>
                <a:spcPct val="20000"/>
              </a:spcBef>
            </a:pPr>
            <a:r>
              <a:rPr lang="en-GB" sz="1700" dirty="0"/>
              <a:t>	 	[[39391  7474]</a:t>
            </a:r>
          </a:p>
          <a:p>
            <a:pPr defTabSz="914400">
              <a:lnSpc>
                <a:spcPct val="80000"/>
              </a:lnSpc>
              <a:spcBef>
                <a:spcPct val="20000"/>
              </a:spcBef>
            </a:pPr>
            <a:r>
              <a:rPr lang="en-GB" sz="1700" dirty="0"/>
              <a:t>		[ 1624   417]]</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Accuracy:0.814</a:t>
            </a:r>
          </a:p>
          <a:p>
            <a:pPr marL="342900" indent="-342900" defTabSz="914400">
              <a:lnSpc>
                <a:spcPct val="80000"/>
              </a:lnSpc>
              <a:spcBef>
                <a:spcPct val="20000"/>
              </a:spcBef>
              <a:buFont typeface="Arial" pitchFamily="34" charset="0"/>
              <a:buChar char="•"/>
            </a:pPr>
            <a:r>
              <a:rPr lang="en-GB" sz="1700" dirty="0"/>
              <a:t>Sensitivity/Recall:0.204</a:t>
            </a:r>
          </a:p>
          <a:p>
            <a:pPr marL="342900" indent="-342900" defTabSz="914400">
              <a:lnSpc>
                <a:spcPct val="80000"/>
              </a:lnSpc>
              <a:spcBef>
                <a:spcPct val="20000"/>
              </a:spcBef>
              <a:buFont typeface="Arial" pitchFamily="34" charset="0"/>
              <a:buChar char="•"/>
            </a:pPr>
            <a:r>
              <a:rPr lang="en-GB" sz="1700" dirty="0"/>
              <a:t>Precision :  0.0528</a:t>
            </a:r>
          </a:p>
          <a:p>
            <a:pPr marL="342900" indent="-342900" defTabSz="914400">
              <a:lnSpc>
                <a:spcPct val="80000"/>
              </a:lnSpc>
              <a:spcBef>
                <a:spcPct val="20000"/>
              </a:spcBef>
              <a:buFont typeface="Arial" pitchFamily="34" charset="0"/>
              <a:buChar char="•"/>
            </a:pPr>
            <a:r>
              <a:rPr lang="en-GB" sz="1700" dirty="0"/>
              <a:t>Specificity:0.841</a:t>
            </a:r>
          </a:p>
          <a:p>
            <a:pPr marL="342900" indent="-342900" defTabSz="914400">
              <a:lnSpc>
                <a:spcPct val="80000"/>
              </a:lnSpc>
              <a:spcBef>
                <a:spcPct val="20000"/>
              </a:spcBef>
              <a:buFont typeface="Arial" pitchFamily="34" charset="0"/>
              <a:buChar char="•"/>
            </a:pPr>
            <a:r>
              <a:rPr lang="en-GB" sz="1700" dirty="0"/>
              <a:t>AUC-ROC : 0.55</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Sensitivity is very low which is of utmost importance in this project. </a:t>
            </a:r>
          </a:p>
          <a:p>
            <a:r>
              <a:rPr lang="en-GB" dirty="0"/>
              <a:t> </a:t>
            </a:r>
          </a:p>
          <a:p>
            <a:r>
              <a:rPr lang="en-GB" dirty="0"/>
              <a:t>		</a:t>
            </a:r>
          </a:p>
        </p:txBody>
      </p:sp>
      <p:sp>
        <p:nvSpPr>
          <p:cNvPr id="3" name="TextBox 2">
            <a:extLst>
              <a:ext uri="{FF2B5EF4-FFF2-40B4-BE49-F238E27FC236}">
                <a16:creationId xmlns:a16="http://schemas.microsoft.com/office/drawing/2014/main" xmlns="" id="{4530022A-F03F-43D0-8E56-9C84ADF8455E}"/>
              </a:ext>
            </a:extLst>
          </p:cNvPr>
          <p:cNvSpPr txBox="1"/>
          <p:nvPr/>
        </p:nvSpPr>
        <p:spPr>
          <a:xfrm>
            <a:off x="6834909" y="1681018"/>
            <a:ext cx="3555999" cy="369332"/>
          </a:xfrm>
          <a:prstGeom prst="rect">
            <a:avLst/>
          </a:prstGeom>
          <a:noFill/>
        </p:spPr>
        <p:txBody>
          <a:bodyPr wrap="square" rtlCol="0">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Demographic Dataset Results</a:t>
            </a:r>
            <a:endParaRPr lang="en-GB" dirty="0"/>
          </a:p>
        </p:txBody>
      </p:sp>
      <p:pic>
        <p:nvPicPr>
          <p:cNvPr id="5" name="Content Placeholder 4">
            <a:extLst>
              <a:ext uri="{FF2B5EF4-FFF2-40B4-BE49-F238E27FC236}">
                <a16:creationId xmlns:a16="http://schemas.microsoft.com/office/drawing/2014/main" xmlns="" id="{68A13F2C-21F7-429D-82F6-E415F5C92B2F}"/>
              </a:ext>
            </a:extLst>
          </p:cNvPr>
          <p:cNvPicPr>
            <a:picLocks noGrp="1" noChangeAspect="1"/>
          </p:cNvPicPr>
          <p:nvPr>
            <p:ph idx="1"/>
          </p:nvPr>
        </p:nvPicPr>
        <p:blipFill>
          <a:blip r:embed="rId2"/>
          <a:stretch>
            <a:fillRect/>
          </a:stretch>
        </p:blipFill>
        <p:spPr>
          <a:xfrm>
            <a:off x="6285547" y="2123599"/>
            <a:ext cx="4314825" cy="4048125"/>
          </a:xfrm>
          <a:prstGeom prst="rect">
            <a:avLst/>
          </a:prstGeom>
        </p:spPr>
      </p:pic>
    </p:spTree>
    <p:extLst>
      <p:ext uri="{BB962C8B-B14F-4D97-AF65-F5344CB8AC3E}">
        <p14:creationId xmlns:p14="http://schemas.microsoft.com/office/powerpoint/2010/main" val="3865284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A578F-81DD-4996-AD90-D690D5655A47}"/>
              </a:ext>
            </a:extLst>
          </p:cNvPr>
          <p:cNvSpPr>
            <a:spLocks noGrp="1"/>
          </p:cNvSpPr>
          <p:nvPr>
            <p:ph type="title"/>
          </p:nvPr>
        </p:nvSpPr>
        <p:spPr/>
        <p:txBody>
          <a:bodyPr/>
          <a:lstStyle/>
          <a:p>
            <a:pPr>
              <a:lnSpc>
                <a:spcPct val="90000"/>
              </a:lnSpc>
            </a:pP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Optimal cut off values</a:t>
            </a:r>
          </a:p>
        </p:txBody>
      </p:sp>
      <p:pic>
        <p:nvPicPr>
          <p:cNvPr id="4" name="Content Placeholder 3">
            <a:extLst>
              <a:ext uri="{FF2B5EF4-FFF2-40B4-BE49-F238E27FC236}">
                <a16:creationId xmlns:a16="http://schemas.microsoft.com/office/drawing/2014/main" xmlns="" id="{E814FC54-DCB2-4B57-AE13-42ABC6C4EE32}"/>
              </a:ext>
            </a:extLst>
          </p:cNvPr>
          <p:cNvPicPr>
            <a:picLocks noGrp="1" noChangeAspect="1"/>
          </p:cNvPicPr>
          <p:nvPr>
            <p:ph idx="1"/>
          </p:nvPr>
        </p:nvPicPr>
        <p:blipFill>
          <a:blip r:embed="rId2"/>
          <a:stretch>
            <a:fillRect/>
          </a:stretch>
        </p:blipFill>
        <p:spPr>
          <a:xfrm>
            <a:off x="924984" y="1735513"/>
            <a:ext cx="4561416" cy="3105302"/>
          </a:xfrm>
          <a:prstGeom prst="rect">
            <a:avLst/>
          </a:prstGeom>
        </p:spPr>
      </p:pic>
      <p:pic>
        <p:nvPicPr>
          <p:cNvPr id="5" name="Picture 4">
            <a:extLst>
              <a:ext uri="{FF2B5EF4-FFF2-40B4-BE49-F238E27FC236}">
                <a16:creationId xmlns:a16="http://schemas.microsoft.com/office/drawing/2014/main" xmlns="" id="{E5DDA0CE-7301-4989-B3E2-5EF08F8127BD}"/>
              </a:ext>
            </a:extLst>
          </p:cNvPr>
          <p:cNvPicPr>
            <a:picLocks noChangeAspect="1"/>
          </p:cNvPicPr>
          <p:nvPr/>
        </p:nvPicPr>
        <p:blipFill>
          <a:blip r:embed="rId3"/>
          <a:stretch>
            <a:fillRect/>
          </a:stretch>
        </p:blipFill>
        <p:spPr>
          <a:xfrm>
            <a:off x="5554789" y="1775257"/>
            <a:ext cx="4743756" cy="3147725"/>
          </a:xfrm>
          <a:prstGeom prst="rect">
            <a:avLst/>
          </a:prstGeom>
        </p:spPr>
      </p:pic>
      <p:sp>
        <p:nvSpPr>
          <p:cNvPr id="7" name="TextBox 6">
            <a:extLst>
              <a:ext uri="{FF2B5EF4-FFF2-40B4-BE49-F238E27FC236}">
                <a16:creationId xmlns:a16="http://schemas.microsoft.com/office/drawing/2014/main" xmlns="" id="{D958E5BB-993B-4F89-BEA9-2995ADCE874A}"/>
              </a:ext>
            </a:extLst>
          </p:cNvPr>
          <p:cNvSpPr txBox="1"/>
          <p:nvPr/>
        </p:nvSpPr>
        <p:spPr>
          <a:xfrm>
            <a:off x="944880" y="5222240"/>
            <a:ext cx="4735784" cy="369332"/>
          </a:xfrm>
          <a:prstGeom prst="rect">
            <a:avLst/>
          </a:prstGeom>
          <a:noFill/>
        </p:spPr>
        <p:txBody>
          <a:bodyPr wrap="none" rtlCol="0">
            <a:spAutoFit/>
          </a:bodyPr>
          <a:lstStyle/>
          <a:p>
            <a:r>
              <a:rPr lang="en-GB" dirty="0"/>
              <a:t>For Sensitivity/Specificity optimal cut off is : 0.05</a:t>
            </a:r>
          </a:p>
        </p:txBody>
      </p:sp>
      <p:sp>
        <p:nvSpPr>
          <p:cNvPr id="8" name="TextBox 7">
            <a:extLst>
              <a:ext uri="{FF2B5EF4-FFF2-40B4-BE49-F238E27FC236}">
                <a16:creationId xmlns:a16="http://schemas.microsoft.com/office/drawing/2014/main" xmlns="" id="{3AB43D4A-B54A-4ABD-80B4-19A5E92B0BBB}"/>
              </a:ext>
            </a:extLst>
          </p:cNvPr>
          <p:cNvSpPr txBox="1"/>
          <p:nvPr/>
        </p:nvSpPr>
        <p:spPr>
          <a:xfrm>
            <a:off x="5963920" y="5222240"/>
            <a:ext cx="4237699" cy="369332"/>
          </a:xfrm>
          <a:prstGeom prst="rect">
            <a:avLst/>
          </a:prstGeom>
          <a:noFill/>
        </p:spPr>
        <p:txBody>
          <a:bodyPr wrap="none" rtlCol="0">
            <a:spAutoFit/>
          </a:bodyPr>
          <a:lstStyle/>
          <a:p>
            <a:r>
              <a:rPr lang="en-GB" dirty="0"/>
              <a:t>For Precision/Recall optimal cut off is : 0.09</a:t>
            </a:r>
          </a:p>
        </p:txBody>
      </p:sp>
    </p:spTree>
    <p:extLst>
      <p:ext uri="{BB962C8B-B14F-4D97-AF65-F5344CB8AC3E}">
        <p14:creationId xmlns:p14="http://schemas.microsoft.com/office/powerpoint/2010/main" val="3061953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9A03A-349A-4F27-8378-86417856C9E7}"/>
              </a:ext>
            </a:extLst>
          </p:cNvPr>
          <p:cNvSpPr>
            <a:spLocks noGrp="1"/>
          </p:cNvSpPr>
          <p:nvPr>
            <p:ph type="title"/>
          </p:nvPr>
        </p:nvSpPr>
        <p:spPr/>
        <p:txBody>
          <a:bodyPr>
            <a:normAutofit/>
          </a:bodyPr>
          <a:lstStyle/>
          <a:p>
            <a:pPr>
              <a:lnSpc>
                <a:spcPct val="90000"/>
              </a:lnSpc>
            </a:pP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results-master dataset</a:t>
            </a:r>
          </a:p>
        </p:txBody>
      </p:sp>
      <p:sp>
        <p:nvSpPr>
          <p:cNvPr id="3" name="Content Placeholder 2">
            <a:extLst>
              <a:ext uri="{FF2B5EF4-FFF2-40B4-BE49-F238E27FC236}">
                <a16:creationId xmlns:a16="http://schemas.microsoft.com/office/drawing/2014/main" xmlns="" id="{CC733F0B-9563-47B6-A67F-0B4BBF710517}"/>
              </a:ext>
            </a:extLst>
          </p:cNvPr>
          <p:cNvSpPr>
            <a:spLocks noGrp="1"/>
          </p:cNvSpPr>
          <p:nvPr>
            <p:ph idx="1"/>
          </p:nvPr>
        </p:nvSpPr>
        <p:spPr>
          <a:xfrm>
            <a:off x="711200" y="1291710"/>
            <a:ext cx="3759200" cy="4367410"/>
          </a:xfrm>
        </p:spPr>
        <p:txBody>
          <a:bodyPr>
            <a:normAutofit fontScale="47500" lnSpcReduction="20000"/>
          </a:bodyPr>
          <a:lstStyle/>
          <a:p>
            <a:r>
              <a:rPr lang="en-GB" sz="3600" dirty="0"/>
              <a:t>Model with master dataset has a greater predictive power </a:t>
            </a:r>
          </a:p>
          <a:p>
            <a:pPr marL="400050" lvl="2" indent="0">
              <a:buNone/>
            </a:pPr>
            <a:r>
              <a:rPr lang="en-GB" sz="3200" dirty="0"/>
              <a:t>	</a:t>
            </a:r>
          </a:p>
          <a:p>
            <a:pPr marL="400050" lvl="2" indent="0">
              <a:buNone/>
            </a:pPr>
            <a:r>
              <a:rPr lang="en-GB" sz="3200" dirty="0" err="1"/>
              <a:t>Auc</a:t>
            </a:r>
            <a:r>
              <a:rPr lang="en-GB" sz="3200" dirty="0"/>
              <a:t>-Roc : 0.67</a:t>
            </a:r>
          </a:p>
          <a:p>
            <a:pPr marL="342900" lvl="1" indent="-342900">
              <a:buFont typeface="Arial" pitchFamily="34" charset="0"/>
              <a:buChar char="•"/>
            </a:pPr>
            <a:endParaRPr lang="en-GB" sz="3600" dirty="0"/>
          </a:p>
          <a:p>
            <a:pPr marL="0" lvl="1" indent="0">
              <a:buNone/>
            </a:pPr>
            <a:r>
              <a:rPr lang="en-GB" sz="3800" b="1" u="sng" dirty="0"/>
              <a:t>Train set</a:t>
            </a:r>
          </a:p>
          <a:p>
            <a:pPr marL="0" lvl="1" indent="0">
              <a:buNone/>
            </a:pPr>
            <a:endParaRPr lang="en-GB" sz="3600" b="1" u="sng" dirty="0"/>
          </a:p>
          <a:p>
            <a:pPr marL="342900" lvl="1" indent="-342900">
              <a:buFont typeface="Arial" pitchFamily="34" charset="0"/>
              <a:buChar char="•"/>
            </a:pPr>
            <a:r>
              <a:rPr lang="fr-FR" sz="3600" dirty="0"/>
              <a:t>Confusion </a:t>
            </a:r>
            <a:r>
              <a:rPr lang="fr-FR" sz="3600" dirty="0" err="1"/>
              <a:t>Metrics</a:t>
            </a:r>
            <a:r>
              <a:rPr lang="fr-FR" sz="3600" dirty="0"/>
              <a:t>: </a:t>
            </a:r>
          </a:p>
          <a:p>
            <a:pPr marL="342900" lvl="1" indent="-342900">
              <a:buFont typeface="Arial" pitchFamily="34" charset="0"/>
              <a:buChar char="•"/>
            </a:pPr>
            <a:endParaRPr lang="fr-FR" sz="3600" dirty="0"/>
          </a:p>
          <a:p>
            <a:pPr marL="342900" lvl="1" indent="-342900">
              <a:buFont typeface="Arial" pitchFamily="34" charset="0"/>
              <a:buChar char="•"/>
            </a:pPr>
            <a:r>
              <a:rPr lang="fr-FR" sz="3600" dirty="0"/>
              <a:t>	 [[32341 14524]</a:t>
            </a:r>
          </a:p>
          <a:p>
            <a:pPr marL="342900" lvl="1" indent="-342900">
              <a:buFont typeface="Arial" pitchFamily="34" charset="0"/>
              <a:buChar char="•"/>
            </a:pPr>
            <a:r>
              <a:rPr lang="fr-FR" sz="3600" dirty="0"/>
              <a:t>	 [ 916 1125]]</a:t>
            </a:r>
          </a:p>
          <a:p>
            <a:pPr marL="342900" lvl="1" indent="-342900">
              <a:buFont typeface="Arial" pitchFamily="34" charset="0"/>
              <a:buChar char="•"/>
            </a:pPr>
            <a:endParaRPr lang="en-GB" sz="3600" dirty="0"/>
          </a:p>
          <a:p>
            <a:r>
              <a:rPr lang="en-GB" sz="3600" dirty="0"/>
              <a:t>Accuracy:0.684</a:t>
            </a:r>
          </a:p>
          <a:p>
            <a:r>
              <a:rPr lang="en-GB" sz="3600" dirty="0"/>
              <a:t>Sensitivity/Recall:0.551</a:t>
            </a:r>
          </a:p>
          <a:p>
            <a:r>
              <a:rPr lang="en-GB" sz="3600" dirty="0"/>
              <a:t>Precision :0.072</a:t>
            </a:r>
          </a:p>
          <a:p>
            <a:r>
              <a:rPr lang="en-GB" sz="3600" dirty="0"/>
              <a:t>Specificity:0.69</a:t>
            </a:r>
          </a:p>
          <a:p>
            <a:endParaRPr lang="en-GB" sz="3600" dirty="0"/>
          </a:p>
          <a:p>
            <a:endParaRPr lang="en-GB" sz="3600" dirty="0"/>
          </a:p>
          <a:p>
            <a:endParaRPr lang="en-GB" sz="2400" dirty="0"/>
          </a:p>
          <a:p>
            <a:pPr marL="0" indent="0">
              <a:buNone/>
            </a:pPr>
            <a:endParaRPr lang="en-GB" sz="2000" dirty="0"/>
          </a:p>
        </p:txBody>
      </p:sp>
      <p:pic>
        <p:nvPicPr>
          <p:cNvPr id="4" name="Picture 3">
            <a:extLst>
              <a:ext uri="{FF2B5EF4-FFF2-40B4-BE49-F238E27FC236}">
                <a16:creationId xmlns:a16="http://schemas.microsoft.com/office/drawing/2014/main" xmlns="" id="{27C7EC88-9307-45EC-9835-B3F33042B3B2}"/>
              </a:ext>
            </a:extLst>
          </p:cNvPr>
          <p:cNvPicPr>
            <a:picLocks noChangeAspect="1"/>
          </p:cNvPicPr>
          <p:nvPr/>
        </p:nvPicPr>
        <p:blipFill>
          <a:blip r:embed="rId2"/>
          <a:stretch>
            <a:fillRect/>
          </a:stretch>
        </p:blipFill>
        <p:spPr>
          <a:xfrm>
            <a:off x="7203440" y="1826212"/>
            <a:ext cx="4016108" cy="3802427"/>
          </a:xfrm>
          <a:prstGeom prst="rect">
            <a:avLst/>
          </a:prstGeom>
        </p:spPr>
      </p:pic>
      <p:sp>
        <p:nvSpPr>
          <p:cNvPr id="9" name="Rectangle 8">
            <a:extLst>
              <a:ext uri="{FF2B5EF4-FFF2-40B4-BE49-F238E27FC236}">
                <a16:creationId xmlns:a16="http://schemas.microsoft.com/office/drawing/2014/main" xmlns="" id="{2C0988A6-2D4F-4D8D-B3C7-2A2C3FBA4956}"/>
              </a:ext>
            </a:extLst>
          </p:cNvPr>
          <p:cNvSpPr/>
          <p:nvPr/>
        </p:nvSpPr>
        <p:spPr>
          <a:xfrm>
            <a:off x="3738880" y="2548603"/>
            <a:ext cx="4155440" cy="2889124"/>
          </a:xfrm>
          <a:prstGeom prst="rect">
            <a:avLst/>
          </a:prstGeom>
        </p:spPr>
        <p:txBody>
          <a:bodyPr wrap="square">
            <a:spAutoFit/>
          </a:bodyPr>
          <a:lstStyle/>
          <a:p>
            <a:pPr lvl="0" defTabSz="914400">
              <a:lnSpc>
                <a:spcPct val="80000"/>
              </a:lnSpc>
              <a:spcBef>
                <a:spcPct val="20000"/>
              </a:spcBef>
            </a:pPr>
            <a:r>
              <a:rPr lang="en-GB" b="1" u="sng" dirty="0"/>
              <a:t>Test set</a:t>
            </a:r>
          </a:p>
          <a:p>
            <a:pPr lvl="0" defTabSz="914400">
              <a:lnSpc>
                <a:spcPct val="80000"/>
              </a:lnSpc>
              <a:spcBef>
                <a:spcPct val="20000"/>
              </a:spcBef>
            </a:pPr>
            <a:endParaRPr lang="en-GB" sz="1400" b="1" u="sng" dirty="0"/>
          </a:p>
          <a:p>
            <a:pPr marL="342900" lvl="1" indent="-342900" defTabSz="914400">
              <a:lnSpc>
                <a:spcPct val="80000"/>
              </a:lnSpc>
              <a:spcBef>
                <a:spcPct val="20000"/>
              </a:spcBef>
              <a:buFont typeface="Arial" pitchFamily="34" charset="0"/>
              <a:buChar char="•"/>
            </a:pPr>
            <a:r>
              <a:rPr lang="en-GB" sz="1700" dirty="0"/>
              <a:t>Confusion Metrics: </a:t>
            </a:r>
          </a:p>
          <a:p>
            <a:pPr marL="342900" lvl="1" indent="-342900" defTabSz="914400">
              <a:lnSpc>
                <a:spcPct val="80000"/>
              </a:lnSpc>
              <a:spcBef>
                <a:spcPct val="20000"/>
              </a:spcBef>
              <a:buFont typeface="Arial" pitchFamily="34" charset="0"/>
              <a:buChar char="•"/>
            </a:pPr>
            <a:endParaRPr lang="en-GB" sz="1700" dirty="0"/>
          </a:p>
          <a:p>
            <a:pPr marL="0" lvl="1" defTabSz="914400">
              <a:lnSpc>
                <a:spcPct val="80000"/>
              </a:lnSpc>
              <a:spcBef>
                <a:spcPct val="20000"/>
              </a:spcBef>
            </a:pPr>
            <a:r>
              <a:rPr lang="en-GB" sz="1700" dirty="0"/>
              <a:t>	[[13814 6241]</a:t>
            </a:r>
          </a:p>
          <a:p>
            <a:pPr marL="0" lvl="1" defTabSz="914400">
              <a:lnSpc>
                <a:spcPct val="80000"/>
              </a:lnSpc>
              <a:spcBef>
                <a:spcPct val="20000"/>
              </a:spcBef>
            </a:pPr>
            <a:r>
              <a:rPr lang="en-GB" sz="1700" dirty="0"/>
              <a:t>	 [ 397 509]] </a:t>
            </a:r>
          </a:p>
          <a:p>
            <a:pPr marL="342900" lvl="1" indent="-342900" defTabSz="914400">
              <a:lnSpc>
                <a:spcPct val="80000"/>
              </a:lnSpc>
              <a:spcBef>
                <a:spcPct val="20000"/>
              </a:spcBef>
              <a:buFont typeface="Arial" pitchFamily="34" charset="0"/>
              <a:buChar char="•"/>
            </a:pPr>
            <a:endParaRPr lang="en-GB" sz="1700" dirty="0"/>
          </a:p>
          <a:p>
            <a:pPr marL="342900" lvl="1" indent="-342900" defTabSz="914400">
              <a:lnSpc>
                <a:spcPct val="80000"/>
              </a:lnSpc>
              <a:spcBef>
                <a:spcPct val="20000"/>
              </a:spcBef>
              <a:buFont typeface="Arial" pitchFamily="34" charset="0"/>
              <a:buChar char="•"/>
            </a:pPr>
            <a:r>
              <a:rPr lang="en-GB" sz="1700" dirty="0"/>
              <a:t>Accuracy:0.683 </a:t>
            </a:r>
          </a:p>
          <a:p>
            <a:pPr marL="342900" lvl="1" indent="-342900" defTabSz="914400">
              <a:lnSpc>
                <a:spcPct val="80000"/>
              </a:lnSpc>
              <a:spcBef>
                <a:spcPct val="20000"/>
              </a:spcBef>
              <a:buFont typeface="Arial" pitchFamily="34" charset="0"/>
              <a:buChar char="•"/>
            </a:pPr>
            <a:r>
              <a:rPr lang="en-GB" sz="1700" dirty="0"/>
              <a:t>Sensitivity/Recall:0.562</a:t>
            </a:r>
          </a:p>
          <a:p>
            <a:pPr marL="342900" lvl="1" indent="-342900" defTabSz="914400">
              <a:lnSpc>
                <a:spcPct val="80000"/>
              </a:lnSpc>
              <a:spcBef>
                <a:spcPct val="20000"/>
              </a:spcBef>
              <a:buFont typeface="Arial" pitchFamily="34" charset="0"/>
              <a:buChar char="•"/>
            </a:pPr>
            <a:r>
              <a:rPr lang="en-GB" sz="1700" dirty="0"/>
              <a:t>Precision : 0.0754</a:t>
            </a:r>
          </a:p>
          <a:p>
            <a:pPr marL="342900" lvl="1" indent="-342900" defTabSz="914400">
              <a:lnSpc>
                <a:spcPct val="80000"/>
              </a:lnSpc>
              <a:spcBef>
                <a:spcPct val="20000"/>
              </a:spcBef>
              <a:buFont typeface="Arial" pitchFamily="34" charset="0"/>
              <a:buChar char="•"/>
            </a:pPr>
            <a:r>
              <a:rPr lang="en-GB" sz="1700" dirty="0"/>
              <a:t>Specificity:0.689</a:t>
            </a:r>
          </a:p>
        </p:txBody>
      </p:sp>
      <p:sp>
        <p:nvSpPr>
          <p:cNvPr id="10" name="TextBox 9">
            <a:extLst>
              <a:ext uri="{FF2B5EF4-FFF2-40B4-BE49-F238E27FC236}">
                <a16:creationId xmlns:a16="http://schemas.microsoft.com/office/drawing/2014/main" xmlns="" id="{F8991DA8-A9DE-4E11-A975-01B550912ECA}"/>
              </a:ext>
            </a:extLst>
          </p:cNvPr>
          <p:cNvSpPr txBox="1"/>
          <p:nvPr/>
        </p:nvSpPr>
        <p:spPr>
          <a:xfrm>
            <a:off x="731520" y="5760720"/>
            <a:ext cx="8262326" cy="369332"/>
          </a:xfrm>
          <a:prstGeom prst="rect">
            <a:avLst/>
          </a:prstGeom>
          <a:noFill/>
        </p:spPr>
        <p:txBody>
          <a:bodyPr wrap="none" rtlCol="0">
            <a:spAutoFit/>
          </a:bodyPr>
          <a:lstStyle/>
          <a:p>
            <a:r>
              <a:rPr lang="en-GB" dirty="0"/>
              <a:t>Results are improved and same on both train and test which shows it’s a </a:t>
            </a:r>
            <a:r>
              <a:rPr lang="en-GB" b="1" dirty="0"/>
              <a:t>good model</a:t>
            </a:r>
          </a:p>
        </p:txBody>
      </p:sp>
    </p:spTree>
    <p:extLst>
      <p:ext uri="{BB962C8B-B14F-4D97-AF65-F5344CB8AC3E}">
        <p14:creationId xmlns:p14="http://schemas.microsoft.com/office/powerpoint/2010/main" val="3693054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C0020-3EE8-416A-A659-B42614AAD63B}"/>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Regularized</a:t>
            </a:r>
            <a:r>
              <a:rPr lang="en-GB" dirty="0"/>
              <a:t> </a:t>
            </a: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–master dataset</a:t>
            </a:r>
          </a:p>
        </p:txBody>
      </p:sp>
      <p:sp>
        <p:nvSpPr>
          <p:cNvPr id="3" name="Content Placeholder 2">
            <a:extLst>
              <a:ext uri="{FF2B5EF4-FFF2-40B4-BE49-F238E27FC236}">
                <a16:creationId xmlns:a16="http://schemas.microsoft.com/office/drawing/2014/main" xmlns="" id="{B4D45A8E-D554-444D-BFD7-27BFBD42EDA5}"/>
              </a:ext>
            </a:extLst>
          </p:cNvPr>
          <p:cNvSpPr>
            <a:spLocks noGrp="1"/>
          </p:cNvSpPr>
          <p:nvPr>
            <p:ph idx="1"/>
          </p:nvPr>
        </p:nvSpPr>
        <p:spPr>
          <a:xfrm>
            <a:off x="609600" y="1600205"/>
            <a:ext cx="4348480" cy="4617715"/>
          </a:xfrm>
        </p:spPr>
        <p:txBody>
          <a:bodyPr>
            <a:normAutofit fontScale="62500" lnSpcReduction="20000"/>
          </a:bodyPr>
          <a:lstStyle/>
          <a:p>
            <a:r>
              <a:rPr lang="en-GB" dirty="0"/>
              <a:t>Best Parameter’s for regularization</a:t>
            </a:r>
          </a:p>
          <a:p>
            <a:pPr marL="0" indent="0">
              <a:buNone/>
            </a:pPr>
            <a:r>
              <a:rPr lang="en-GB" dirty="0"/>
              <a:t>	</a:t>
            </a:r>
          </a:p>
          <a:p>
            <a:pPr algn="ctr">
              <a:buFont typeface="Wingdings" panose="05000000000000000000" pitchFamily="2" charset="2"/>
              <a:buChar char="ü"/>
            </a:pPr>
            <a:r>
              <a:rPr lang="en-GB" dirty="0"/>
              <a:t>	C = 0.001</a:t>
            </a:r>
          </a:p>
          <a:p>
            <a:pPr algn="ctr">
              <a:buFont typeface="Wingdings" panose="05000000000000000000" pitchFamily="2" charset="2"/>
              <a:buChar char="ü"/>
            </a:pPr>
            <a:r>
              <a:rPr lang="en-GB" dirty="0"/>
              <a:t>	</a:t>
            </a:r>
            <a:r>
              <a:rPr lang="en-GB" dirty="0" err="1"/>
              <a:t>Penality</a:t>
            </a:r>
            <a:r>
              <a:rPr lang="en-GB" dirty="0"/>
              <a:t> = l1</a:t>
            </a:r>
          </a:p>
          <a:p>
            <a:pPr algn="ctr">
              <a:buFont typeface="Wingdings" panose="05000000000000000000" pitchFamily="2" charset="2"/>
              <a:buChar char="ü"/>
            </a:pPr>
            <a:endParaRPr lang="en-GB" dirty="0"/>
          </a:p>
          <a:p>
            <a:pPr marL="0" indent="0">
              <a:buNone/>
            </a:pPr>
            <a:r>
              <a:rPr lang="en-GB" b="1" u="sng" dirty="0"/>
              <a:t>Train set</a:t>
            </a:r>
          </a:p>
          <a:p>
            <a:pPr marL="0" indent="0">
              <a:buNone/>
            </a:pPr>
            <a:endParaRPr lang="en-GB" b="1" u="sng" dirty="0"/>
          </a:p>
          <a:p>
            <a:r>
              <a:rPr lang="en-GB" dirty="0"/>
              <a:t>Confusion Metrics: </a:t>
            </a:r>
          </a:p>
          <a:p>
            <a:pPr marL="457200" lvl="1" indent="0">
              <a:buNone/>
            </a:pPr>
            <a:r>
              <a:rPr lang="en-GB" sz="3200" dirty="0"/>
              <a:t>	[[24337 22528] 		</a:t>
            </a:r>
          </a:p>
          <a:p>
            <a:pPr marL="457200" lvl="1" indent="0">
              <a:buNone/>
            </a:pPr>
            <a:r>
              <a:rPr lang="en-GB" sz="3200" dirty="0"/>
              <a:t>      	[ 554 1487]] </a:t>
            </a:r>
          </a:p>
          <a:p>
            <a:pPr marL="457200" lvl="1" indent="0">
              <a:buNone/>
            </a:pPr>
            <a:endParaRPr lang="en-GB" sz="3200" dirty="0"/>
          </a:p>
          <a:p>
            <a:r>
              <a:rPr lang="en-GB" dirty="0"/>
              <a:t>Accuracy:0.528 </a:t>
            </a:r>
          </a:p>
          <a:p>
            <a:r>
              <a:rPr lang="en-GB" dirty="0"/>
              <a:t>Sensitivity/Recall:0.729 </a:t>
            </a:r>
          </a:p>
          <a:p>
            <a:r>
              <a:rPr lang="en-GB" dirty="0"/>
              <a:t>Precision : 0.0620</a:t>
            </a:r>
          </a:p>
          <a:p>
            <a:r>
              <a:rPr lang="en-GB" dirty="0"/>
              <a:t>Specificity:0.519</a:t>
            </a:r>
          </a:p>
        </p:txBody>
      </p:sp>
      <p:pic>
        <p:nvPicPr>
          <p:cNvPr id="4" name="Picture 3">
            <a:extLst>
              <a:ext uri="{FF2B5EF4-FFF2-40B4-BE49-F238E27FC236}">
                <a16:creationId xmlns:a16="http://schemas.microsoft.com/office/drawing/2014/main" xmlns="" id="{68887498-4676-48CB-838F-5589349056E0}"/>
              </a:ext>
            </a:extLst>
          </p:cNvPr>
          <p:cNvPicPr>
            <a:picLocks noChangeAspect="1"/>
          </p:cNvPicPr>
          <p:nvPr/>
        </p:nvPicPr>
        <p:blipFill>
          <a:blip r:embed="rId2"/>
          <a:stretch>
            <a:fillRect/>
          </a:stretch>
        </p:blipFill>
        <p:spPr>
          <a:xfrm>
            <a:off x="7288529" y="1584960"/>
            <a:ext cx="3368133" cy="2407920"/>
          </a:xfrm>
          <a:prstGeom prst="rect">
            <a:avLst/>
          </a:prstGeom>
        </p:spPr>
      </p:pic>
      <p:pic>
        <p:nvPicPr>
          <p:cNvPr id="5" name="Picture 4">
            <a:extLst>
              <a:ext uri="{FF2B5EF4-FFF2-40B4-BE49-F238E27FC236}">
                <a16:creationId xmlns:a16="http://schemas.microsoft.com/office/drawing/2014/main" xmlns="" id="{4C1F35FF-8DE5-4D90-A0FA-73F862A3693C}"/>
              </a:ext>
            </a:extLst>
          </p:cNvPr>
          <p:cNvPicPr>
            <a:picLocks noChangeAspect="1"/>
          </p:cNvPicPr>
          <p:nvPr/>
        </p:nvPicPr>
        <p:blipFill>
          <a:blip r:embed="rId3"/>
          <a:stretch>
            <a:fillRect/>
          </a:stretch>
        </p:blipFill>
        <p:spPr>
          <a:xfrm>
            <a:off x="7213283" y="4408730"/>
            <a:ext cx="3505517" cy="2449270"/>
          </a:xfrm>
          <a:prstGeom prst="rect">
            <a:avLst/>
          </a:prstGeom>
        </p:spPr>
      </p:pic>
      <p:sp>
        <p:nvSpPr>
          <p:cNvPr id="6" name="TextBox 5">
            <a:extLst>
              <a:ext uri="{FF2B5EF4-FFF2-40B4-BE49-F238E27FC236}">
                <a16:creationId xmlns:a16="http://schemas.microsoft.com/office/drawing/2014/main" xmlns="" id="{C35C688B-56DF-47F8-B9A8-96E7E609E2CB}"/>
              </a:ext>
            </a:extLst>
          </p:cNvPr>
          <p:cNvSpPr txBox="1"/>
          <p:nvPr/>
        </p:nvSpPr>
        <p:spPr>
          <a:xfrm>
            <a:off x="5201920" y="3393440"/>
            <a:ext cx="184731" cy="369332"/>
          </a:xfrm>
          <a:prstGeom prst="rect">
            <a:avLst/>
          </a:prstGeom>
          <a:noFill/>
        </p:spPr>
        <p:txBody>
          <a:bodyPr wrap="none" rtlCol="0">
            <a:spAutoFit/>
          </a:bodyPr>
          <a:lstStyle/>
          <a:p>
            <a:endParaRPr lang="en-GB" dirty="0"/>
          </a:p>
        </p:txBody>
      </p:sp>
      <p:sp>
        <p:nvSpPr>
          <p:cNvPr id="7" name="Rectangle 6">
            <a:extLst>
              <a:ext uri="{FF2B5EF4-FFF2-40B4-BE49-F238E27FC236}">
                <a16:creationId xmlns:a16="http://schemas.microsoft.com/office/drawing/2014/main" xmlns="" id="{A90D46E8-3220-442E-A98B-4024CF60C92C}"/>
              </a:ext>
            </a:extLst>
          </p:cNvPr>
          <p:cNvSpPr/>
          <p:nvPr/>
        </p:nvSpPr>
        <p:spPr>
          <a:xfrm>
            <a:off x="4145280" y="3103156"/>
            <a:ext cx="3495040" cy="3090077"/>
          </a:xfrm>
          <a:prstGeom prst="rect">
            <a:avLst/>
          </a:prstGeom>
        </p:spPr>
        <p:txBody>
          <a:bodyPr wrap="square">
            <a:spAutoFit/>
          </a:bodyPr>
          <a:lstStyle/>
          <a:p>
            <a:pPr defTabSz="914400">
              <a:lnSpc>
                <a:spcPct val="80000"/>
              </a:lnSpc>
              <a:spcBef>
                <a:spcPct val="20000"/>
              </a:spcBef>
              <a:buFont typeface="Arial" pitchFamily="34" charset="0"/>
            </a:pPr>
            <a:r>
              <a:rPr lang="en-GB" b="1" u="sng" dirty="0"/>
              <a:t>Test Set</a:t>
            </a:r>
          </a:p>
          <a:p>
            <a:pPr defTabSz="914400">
              <a:lnSpc>
                <a:spcPct val="80000"/>
              </a:lnSpc>
              <a:spcBef>
                <a:spcPct val="20000"/>
              </a:spcBef>
              <a:buFont typeface="Arial" pitchFamily="34" charset="0"/>
            </a:pPr>
            <a:endParaRPr lang="en-GB" sz="2000" b="1" u="sng" dirty="0"/>
          </a:p>
          <a:p>
            <a:pPr defTabSz="914400">
              <a:lnSpc>
                <a:spcPct val="80000"/>
              </a:lnSpc>
              <a:spcBef>
                <a:spcPct val="20000"/>
              </a:spcBef>
              <a:buFont typeface="Arial" pitchFamily="34" charset="0"/>
            </a:pPr>
            <a:r>
              <a:rPr lang="en-GB" sz="2000" dirty="0"/>
              <a:t>Confusion Metrics: </a:t>
            </a:r>
          </a:p>
          <a:p>
            <a:pPr defTabSz="914400">
              <a:lnSpc>
                <a:spcPct val="80000"/>
              </a:lnSpc>
              <a:spcBef>
                <a:spcPct val="20000"/>
              </a:spcBef>
              <a:buFont typeface="Arial" pitchFamily="34" charset="0"/>
            </a:pPr>
            <a:r>
              <a:rPr lang="en-GB" sz="2000" dirty="0"/>
              <a:t>	[[10337   9718]</a:t>
            </a:r>
          </a:p>
          <a:p>
            <a:pPr defTabSz="914400">
              <a:lnSpc>
                <a:spcPct val="80000"/>
              </a:lnSpc>
              <a:spcBef>
                <a:spcPct val="20000"/>
              </a:spcBef>
              <a:buFont typeface="Arial" pitchFamily="34" charset="0"/>
            </a:pPr>
            <a:r>
              <a:rPr lang="en-GB" sz="2000" dirty="0"/>
              <a:t>	[ 235 671]]</a:t>
            </a:r>
          </a:p>
          <a:p>
            <a:pPr defTabSz="914400">
              <a:lnSpc>
                <a:spcPct val="80000"/>
              </a:lnSpc>
              <a:spcBef>
                <a:spcPct val="20000"/>
              </a:spcBef>
              <a:buFont typeface="Arial" pitchFamily="34" charset="0"/>
            </a:pPr>
            <a:endParaRPr lang="en-GB" sz="2000" dirty="0"/>
          </a:p>
          <a:p>
            <a:pPr defTabSz="914400">
              <a:lnSpc>
                <a:spcPct val="80000"/>
              </a:lnSpc>
              <a:spcBef>
                <a:spcPct val="20000"/>
              </a:spcBef>
              <a:buFont typeface="Arial" pitchFamily="34" charset="0"/>
            </a:pPr>
            <a:r>
              <a:rPr lang="en-GB" sz="2000" dirty="0"/>
              <a:t>Accuracy:0.525 </a:t>
            </a:r>
          </a:p>
          <a:p>
            <a:pPr defTabSz="914400">
              <a:lnSpc>
                <a:spcPct val="80000"/>
              </a:lnSpc>
              <a:spcBef>
                <a:spcPct val="20000"/>
              </a:spcBef>
              <a:buFont typeface="Arial" pitchFamily="34" charset="0"/>
            </a:pPr>
            <a:r>
              <a:rPr lang="en-GB" sz="2000" dirty="0"/>
              <a:t>Sensitivity/Recall:0.741 </a:t>
            </a:r>
          </a:p>
          <a:p>
            <a:pPr defTabSz="914400">
              <a:lnSpc>
                <a:spcPct val="80000"/>
              </a:lnSpc>
              <a:spcBef>
                <a:spcPct val="20000"/>
              </a:spcBef>
              <a:buFont typeface="Arial" pitchFamily="34" charset="0"/>
            </a:pPr>
            <a:r>
              <a:rPr lang="en-GB" sz="2000" dirty="0"/>
              <a:t>Precision : 0.0645</a:t>
            </a:r>
          </a:p>
          <a:p>
            <a:pPr defTabSz="914400">
              <a:lnSpc>
                <a:spcPct val="80000"/>
              </a:lnSpc>
              <a:spcBef>
                <a:spcPct val="20000"/>
              </a:spcBef>
              <a:buFont typeface="Arial" pitchFamily="34" charset="0"/>
            </a:pPr>
            <a:r>
              <a:rPr lang="en-GB" sz="2000" dirty="0"/>
              <a:t> Specificity:0.515</a:t>
            </a:r>
          </a:p>
        </p:txBody>
      </p:sp>
      <p:sp>
        <p:nvSpPr>
          <p:cNvPr id="8" name="TextBox 7">
            <a:extLst>
              <a:ext uri="{FF2B5EF4-FFF2-40B4-BE49-F238E27FC236}">
                <a16:creationId xmlns:a16="http://schemas.microsoft.com/office/drawing/2014/main" xmlns="" id="{FBE025A1-D969-440F-8E8B-1060C06AE603}"/>
              </a:ext>
            </a:extLst>
          </p:cNvPr>
          <p:cNvSpPr txBox="1"/>
          <p:nvPr/>
        </p:nvSpPr>
        <p:spPr>
          <a:xfrm>
            <a:off x="7518400" y="1280160"/>
            <a:ext cx="1148263" cy="369332"/>
          </a:xfrm>
          <a:prstGeom prst="rect">
            <a:avLst/>
          </a:prstGeom>
          <a:noFill/>
        </p:spPr>
        <p:txBody>
          <a:bodyPr wrap="none" rtlCol="0">
            <a:spAutoFit/>
          </a:bodyPr>
          <a:lstStyle/>
          <a:p>
            <a:r>
              <a:rPr lang="en-GB" dirty="0"/>
              <a:t>L1 Penalty</a:t>
            </a:r>
          </a:p>
        </p:txBody>
      </p:sp>
      <p:sp>
        <p:nvSpPr>
          <p:cNvPr id="9" name="Rectangle 8">
            <a:extLst>
              <a:ext uri="{FF2B5EF4-FFF2-40B4-BE49-F238E27FC236}">
                <a16:creationId xmlns:a16="http://schemas.microsoft.com/office/drawing/2014/main" xmlns="" id="{A5D267B1-2BCA-4554-B8CA-00E9E41C7F53}"/>
              </a:ext>
            </a:extLst>
          </p:cNvPr>
          <p:cNvSpPr/>
          <p:nvPr/>
        </p:nvSpPr>
        <p:spPr>
          <a:xfrm>
            <a:off x="7553868" y="4057134"/>
            <a:ext cx="1148263" cy="369332"/>
          </a:xfrm>
          <a:prstGeom prst="rect">
            <a:avLst/>
          </a:prstGeom>
        </p:spPr>
        <p:txBody>
          <a:bodyPr wrap="none">
            <a:spAutoFit/>
          </a:bodyPr>
          <a:lstStyle/>
          <a:p>
            <a:r>
              <a:rPr lang="en-GB" dirty="0"/>
              <a:t>L2 Penalty</a:t>
            </a:r>
          </a:p>
        </p:txBody>
      </p:sp>
    </p:spTree>
    <p:extLst>
      <p:ext uri="{BB962C8B-B14F-4D97-AF65-F5344CB8AC3E}">
        <p14:creationId xmlns:p14="http://schemas.microsoft.com/office/powerpoint/2010/main" val="376402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641B1-20D3-4116-9AD1-F0EEC23F335B}"/>
              </a:ext>
            </a:extLst>
          </p:cNvPr>
          <p:cNvSpPr>
            <a:spLocks noGrp="1"/>
          </p:cNvSpPr>
          <p:nvPr>
            <p:ph type="title"/>
          </p:nvPr>
        </p:nvSpPr>
        <p:spPr>
          <a:xfrm>
            <a:off x="609600" y="142558"/>
            <a:ext cx="10972800" cy="1143000"/>
          </a:xfrm>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Decision Tree – master dataset</a:t>
            </a:r>
          </a:p>
        </p:txBody>
      </p:sp>
      <p:sp>
        <p:nvSpPr>
          <p:cNvPr id="5" name="Rectangle 4">
            <a:extLst>
              <a:ext uri="{FF2B5EF4-FFF2-40B4-BE49-F238E27FC236}">
                <a16:creationId xmlns:a16="http://schemas.microsoft.com/office/drawing/2014/main" xmlns="" id="{1CA2EF56-7773-40A7-ABE2-3AE333FAFF49}"/>
              </a:ext>
            </a:extLst>
          </p:cNvPr>
          <p:cNvSpPr/>
          <p:nvPr/>
        </p:nvSpPr>
        <p:spPr>
          <a:xfrm>
            <a:off x="2306320" y="1209040"/>
            <a:ext cx="2854960" cy="2585323"/>
          </a:xfrm>
          <a:prstGeom prst="rect">
            <a:avLst/>
          </a:prstGeom>
        </p:spPr>
        <p:txBody>
          <a:bodyPr wrap="square">
            <a:spAutoFit/>
          </a:bodyPr>
          <a:lstStyle/>
          <a:p>
            <a:pPr>
              <a:lnSpc>
                <a:spcPct val="150000"/>
              </a:lnSpc>
            </a:pPr>
            <a:r>
              <a:rPr lang="en-GB" dirty="0"/>
              <a:t>Best Hyper Parameters </a:t>
            </a:r>
          </a:p>
          <a:p>
            <a:pPr marL="285750" indent="-285750">
              <a:lnSpc>
                <a:spcPct val="150000"/>
              </a:lnSpc>
              <a:buFont typeface="Arial" panose="020B0604020202020204" pitchFamily="34" charset="0"/>
              <a:buChar char="•"/>
            </a:pPr>
            <a:r>
              <a:rPr lang="en-GB" dirty="0"/>
              <a:t>Class weight=balanced</a:t>
            </a:r>
          </a:p>
          <a:p>
            <a:pPr marL="285750" indent="-285750">
              <a:lnSpc>
                <a:spcPct val="150000"/>
              </a:lnSpc>
              <a:buFont typeface="Arial" panose="020B0604020202020204" pitchFamily="34" charset="0"/>
              <a:buChar char="•"/>
            </a:pPr>
            <a:r>
              <a:rPr lang="en-GB" dirty="0"/>
              <a:t>Criterion='entropy',</a:t>
            </a:r>
          </a:p>
          <a:p>
            <a:pPr marL="285750" indent="-285750">
              <a:lnSpc>
                <a:spcPct val="150000"/>
              </a:lnSpc>
              <a:buFont typeface="Arial" panose="020B0604020202020204" pitchFamily="34" charset="0"/>
              <a:buChar char="•"/>
            </a:pPr>
            <a:r>
              <a:rPr lang="en-GB" dirty="0"/>
              <a:t>Max depth=6,</a:t>
            </a:r>
          </a:p>
          <a:p>
            <a:pPr marL="285750" indent="-285750">
              <a:lnSpc>
                <a:spcPct val="150000"/>
              </a:lnSpc>
              <a:buFont typeface="Arial" panose="020B0604020202020204" pitchFamily="34" charset="0"/>
              <a:buChar char="•"/>
            </a:pPr>
            <a:r>
              <a:rPr lang="en-GB" dirty="0"/>
              <a:t>Min samples leaf=150, </a:t>
            </a:r>
          </a:p>
          <a:p>
            <a:pPr marL="285750" indent="-285750">
              <a:lnSpc>
                <a:spcPct val="150000"/>
              </a:lnSpc>
              <a:buFont typeface="Arial" panose="020B0604020202020204" pitchFamily="34" charset="0"/>
              <a:buChar char="•"/>
            </a:pPr>
            <a:r>
              <a:rPr lang="en-GB" dirty="0"/>
              <a:t>Min samples split=100,</a:t>
            </a:r>
          </a:p>
        </p:txBody>
      </p:sp>
      <p:pic>
        <p:nvPicPr>
          <p:cNvPr id="6" name="Picture 5">
            <a:extLst>
              <a:ext uri="{FF2B5EF4-FFF2-40B4-BE49-F238E27FC236}">
                <a16:creationId xmlns:a16="http://schemas.microsoft.com/office/drawing/2014/main" xmlns="" id="{92A5CE46-B0C4-4AFB-A4DA-50892425FE65}"/>
              </a:ext>
            </a:extLst>
          </p:cNvPr>
          <p:cNvPicPr>
            <a:picLocks noChangeAspect="1"/>
          </p:cNvPicPr>
          <p:nvPr/>
        </p:nvPicPr>
        <p:blipFill>
          <a:blip r:embed="rId2"/>
          <a:stretch>
            <a:fillRect/>
          </a:stretch>
        </p:blipFill>
        <p:spPr>
          <a:xfrm>
            <a:off x="6154103" y="1269047"/>
            <a:ext cx="3924618" cy="2812509"/>
          </a:xfrm>
          <a:prstGeom prst="rect">
            <a:avLst/>
          </a:prstGeom>
        </p:spPr>
      </p:pic>
      <p:pic>
        <p:nvPicPr>
          <p:cNvPr id="8" name="Picture 7">
            <a:extLst>
              <a:ext uri="{FF2B5EF4-FFF2-40B4-BE49-F238E27FC236}">
                <a16:creationId xmlns:a16="http://schemas.microsoft.com/office/drawing/2014/main" xmlns="" id="{E992F8FF-C03D-4C48-891D-41A1AAF8BA11}"/>
              </a:ext>
            </a:extLst>
          </p:cNvPr>
          <p:cNvPicPr>
            <a:picLocks noChangeAspect="1"/>
          </p:cNvPicPr>
          <p:nvPr/>
        </p:nvPicPr>
        <p:blipFill>
          <a:blip r:embed="rId3"/>
          <a:stretch>
            <a:fillRect/>
          </a:stretch>
        </p:blipFill>
        <p:spPr>
          <a:xfrm>
            <a:off x="1677900" y="4145280"/>
            <a:ext cx="3899940" cy="2628732"/>
          </a:xfrm>
          <a:prstGeom prst="rect">
            <a:avLst/>
          </a:prstGeom>
        </p:spPr>
      </p:pic>
      <p:pic>
        <p:nvPicPr>
          <p:cNvPr id="9" name="Picture 8">
            <a:extLst>
              <a:ext uri="{FF2B5EF4-FFF2-40B4-BE49-F238E27FC236}">
                <a16:creationId xmlns:a16="http://schemas.microsoft.com/office/drawing/2014/main" xmlns="" id="{CA2263EA-038F-4DEC-8D4D-47A324AD4788}"/>
              </a:ext>
            </a:extLst>
          </p:cNvPr>
          <p:cNvPicPr>
            <a:picLocks noChangeAspect="1"/>
          </p:cNvPicPr>
          <p:nvPr/>
        </p:nvPicPr>
        <p:blipFill>
          <a:blip r:embed="rId4"/>
          <a:stretch>
            <a:fillRect/>
          </a:stretch>
        </p:blipFill>
        <p:spPr>
          <a:xfrm>
            <a:off x="6100762" y="4159250"/>
            <a:ext cx="3709199" cy="2526030"/>
          </a:xfrm>
          <a:prstGeom prst="rect">
            <a:avLst/>
          </a:prstGeom>
        </p:spPr>
      </p:pic>
    </p:spTree>
    <p:extLst>
      <p:ext uri="{BB962C8B-B14F-4D97-AF65-F5344CB8AC3E}">
        <p14:creationId xmlns:p14="http://schemas.microsoft.com/office/powerpoint/2010/main" val="3239335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0CD00-240C-4159-83AD-FBF7EB3D92DC}"/>
              </a:ext>
            </a:extLst>
          </p:cNvPr>
          <p:cNvSpPr>
            <a:spLocks noGrp="1"/>
          </p:cNvSpPr>
          <p:nvPr>
            <p:ph type="title"/>
          </p:nvPr>
        </p:nvSpPr>
        <p:spPr/>
        <p:txBody>
          <a:bodyPr>
            <a:normAutofit/>
          </a:bodyPr>
          <a:lstStyle/>
          <a:p>
            <a:r>
              <a:rPr lang="en-GB" sz="3600" b="1" dirty="0">
                <a:solidFill>
                  <a:schemeClr val="accent4">
                    <a:lumMod val="75000"/>
                  </a:schemeClr>
                </a:solidFill>
                <a:latin typeface="Segoe UI Black" pitchFamily="34" charset="0"/>
                <a:ea typeface="Segoe UI Black" pitchFamily="34" charset="0"/>
                <a:cs typeface="Times New Roman" panose="02020603050405020304" pitchFamily="18" charset="0"/>
              </a:rPr>
              <a:t>Decision Tree – master dataset</a:t>
            </a:r>
            <a:endParaRPr lang="en-GB" sz="3600" dirty="0"/>
          </a:p>
        </p:txBody>
      </p:sp>
      <p:sp>
        <p:nvSpPr>
          <p:cNvPr id="9" name="Rectangle 8"/>
          <p:cNvSpPr/>
          <p:nvPr/>
        </p:nvSpPr>
        <p:spPr>
          <a:xfrm>
            <a:off x="6196490" y="3633646"/>
            <a:ext cx="3327059" cy="2585323"/>
          </a:xfrm>
          <a:prstGeom prst="rect">
            <a:avLst/>
          </a:prstGeom>
        </p:spPr>
        <p:txBody>
          <a:bodyPr wrap="square">
            <a:spAutoFit/>
          </a:bodyPr>
          <a:lstStyle/>
          <a:p>
            <a:r>
              <a:rPr lang="en-IN" b="1" dirty="0"/>
              <a:t>Test Set:</a:t>
            </a:r>
          </a:p>
          <a:p>
            <a:r>
              <a:rPr lang="en-IN" dirty="0"/>
              <a:t>	</a:t>
            </a:r>
          </a:p>
          <a:p>
            <a:r>
              <a:rPr lang="en-GB" dirty="0"/>
              <a:t>Confusion Metrics:</a:t>
            </a:r>
          </a:p>
          <a:p>
            <a:r>
              <a:rPr lang="en-GB" dirty="0"/>
              <a:t>	 [[11315 8740]</a:t>
            </a:r>
          </a:p>
          <a:p>
            <a:r>
              <a:rPr lang="en-GB" dirty="0"/>
              <a:t>	 [ 449 457]] </a:t>
            </a:r>
          </a:p>
          <a:p>
            <a:r>
              <a:rPr lang="en-GB" dirty="0"/>
              <a:t>Accuracy:0.562 </a:t>
            </a:r>
          </a:p>
          <a:p>
            <a:r>
              <a:rPr lang="en-GB" dirty="0"/>
              <a:t>Recall/Sensitivity: 0.5044 Precision: 0.0496</a:t>
            </a:r>
          </a:p>
          <a:p>
            <a:r>
              <a:rPr lang="en-GB" dirty="0"/>
              <a:t>Specificity:0.564</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584" y="1255070"/>
            <a:ext cx="10058400" cy="2100753"/>
          </a:xfrm>
          <a:prstGeom prst="rect">
            <a:avLst/>
          </a:prstGeom>
        </p:spPr>
      </p:pic>
      <p:sp>
        <p:nvSpPr>
          <p:cNvPr id="11" name="TextBox 10"/>
          <p:cNvSpPr txBox="1"/>
          <p:nvPr/>
        </p:nvSpPr>
        <p:spPr>
          <a:xfrm>
            <a:off x="2040371" y="3640260"/>
            <a:ext cx="3252159" cy="2585323"/>
          </a:xfrm>
          <a:prstGeom prst="rect">
            <a:avLst/>
          </a:prstGeom>
          <a:noFill/>
        </p:spPr>
        <p:txBody>
          <a:bodyPr wrap="square" rtlCol="0">
            <a:spAutoFit/>
          </a:bodyPr>
          <a:lstStyle/>
          <a:p>
            <a:r>
              <a:rPr lang="en-IN" b="1" dirty="0"/>
              <a:t>Train Set:</a:t>
            </a:r>
          </a:p>
          <a:p>
            <a:endParaRPr lang="en-IN" dirty="0"/>
          </a:p>
          <a:p>
            <a:r>
              <a:rPr lang="fr-FR" dirty="0"/>
              <a:t>Confusion </a:t>
            </a:r>
            <a:r>
              <a:rPr lang="fr-FR" dirty="0" err="1"/>
              <a:t>Metrics</a:t>
            </a:r>
            <a:r>
              <a:rPr lang="fr-FR" dirty="0"/>
              <a:t>:</a:t>
            </a:r>
          </a:p>
          <a:p>
            <a:r>
              <a:rPr lang="en-GB" dirty="0"/>
              <a:t>	 [[26992 19873]</a:t>
            </a:r>
          </a:p>
          <a:p>
            <a:r>
              <a:rPr lang="en-GB" dirty="0"/>
              <a:t>	 [ 938 1103]]</a:t>
            </a:r>
          </a:p>
          <a:p>
            <a:r>
              <a:rPr lang="en-GB" dirty="0"/>
              <a:t>Accuracy:0.574 Recall/Sensitivity: 0.5404</a:t>
            </a:r>
          </a:p>
          <a:p>
            <a:r>
              <a:rPr lang="en-GB" dirty="0"/>
              <a:t>Precision:0.0525 Specificity:0.576</a:t>
            </a:r>
            <a:endParaRPr lang="fr-FR" dirty="0"/>
          </a:p>
        </p:txBody>
      </p:sp>
    </p:spTree>
    <p:extLst>
      <p:ext uri="{BB962C8B-B14F-4D97-AF65-F5344CB8AC3E}">
        <p14:creationId xmlns:p14="http://schemas.microsoft.com/office/powerpoint/2010/main" val="3738526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290F5-F895-478E-800C-CA1ED14A070A}"/>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Random Forest(master dataset)-Default parameters</a:t>
            </a:r>
          </a:p>
        </p:txBody>
      </p:sp>
      <p:pic>
        <p:nvPicPr>
          <p:cNvPr id="4" name="Content Placeholder 3">
            <a:extLst>
              <a:ext uri="{FF2B5EF4-FFF2-40B4-BE49-F238E27FC236}">
                <a16:creationId xmlns:a16="http://schemas.microsoft.com/office/drawing/2014/main" xmlns="" id="{D3B70F2A-D0BC-4E69-BD21-86C5AF20866B}"/>
              </a:ext>
            </a:extLst>
          </p:cNvPr>
          <p:cNvPicPr>
            <a:picLocks noGrp="1" noChangeAspect="1"/>
          </p:cNvPicPr>
          <p:nvPr>
            <p:ph idx="1"/>
          </p:nvPr>
        </p:nvPicPr>
        <p:blipFill>
          <a:blip r:embed="rId2"/>
          <a:stretch>
            <a:fillRect/>
          </a:stretch>
        </p:blipFill>
        <p:spPr>
          <a:xfrm>
            <a:off x="7497445" y="1473995"/>
            <a:ext cx="2967355" cy="2840943"/>
          </a:xfrm>
          <a:prstGeom prst="rect">
            <a:avLst/>
          </a:prstGeom>
        </p:spPr>
      </p:pic>
      <p:sp>
        <p:nvSpPr>
          <p:cNvPr id="5" name="Rectangle 4">
            <a:extLst>
              <a:ext uri="{FF2B5EF4-FFF2-40B4-BE49-F238E27FC236}">
                <a16:creationId xmlns:a16="http://schemas.microsoft.com/office/drawing/2014/main" xmlns="" id="{90423C5E-DD09-43D2-A8B7-081E62EE5A52}"/>
              </a:ext>
            </a:extLst>
          </p:cNvPr>
          <p:cNvSpPr/>
          <p:nvPr/>
        </p:nvSpPr>
        <p:spPr>
          <a:xfrm>
            <a:off x="1534160" y="1594118"/>
            <a:ext cx="3850640" cy="2862322"/>
          </a:xfrm>
          <a:prstGeom prst="rect">
            <a:avLst/>
          </a:prstGeom>
        </p:spPr>
        <p:txBody>
          <a:bodyPr wrap="square">
            <a:spAutoFit/>
          </a:bodyPr>
          <a:lstStyle/>
          <a:p>
            <a:r>
              <a:rPr lang="en-GB" b="1" dirty="0"/>
              <a:t>Train set</a:t>
            </a:r>
            <a:r>
              <a:rPr lang="en-GB" dirty="0"/>
              <a:t>:</a:t>
            </a:r>
          </a:p>
          <a:p>
            <a:r>
              <a:rPr lang="en-GB" dirty="0"/>
              <a:t>Confusion Metrics:</a:t>
            </a:r>
          </a:p>
          <a:p>
            <a:r>
              <a:rPr lang="en-GB" dirty="0"/>
              <a:t>	 [[46857     8]</a:t>
            </a:r>
          </a:p>
          <a:p>
            <a:r>
              <a:rPr lang="en-GB" dirty="0"/>
              <a:t> 	[  520  1521]]</a:t>
            </a:r>
          </a:p>
          <a:p>
            <a:endParaRPr lang="en-GB" dirty="0"/>
          </a:p>
          <a:p>
            <a:r>
              <a:rPr lang="en-GB" dirty="0"/>
              <a:t>Accuracy:0.989</a:t>
            </a:r>
          </a:p>
          <a:p>
            <a:r>
              <a:rPr lang="en-GB" dirty="0"/>
              <a:t>Sensitivity/Recall:0.745</a:t>
            </a:r>
          </a:p>
          <a:p>
            <a:r>
              <a:rPr lang="en-GB" dirty="0"/>
              <a:t>Precision :  0.994</a:t>
            </a:r>
          </a:p>
          <a:p>
            <a:r>
              <a:rPr lang="en-GB" dirty="0"/>
              <a:t>Specificity:1.0</a:t>
            </a:r>
          </a:p>
          <a:p>
            <a:r>
              <a:rPr lang="en-GB" dirty="0" err="1"/>
              <a:t>Auc</a:t>
            </a:r>
            <a:r>
              <a:rPr lang="en-GB" dirty="0"/>
              <a:t>: 0.87</a:t>
            </a:r>
          </a:p>
        </p:txBody>
      </p:sp>
      <p:pic>
        <p:nvPicPr>
          <p:cNvPr id="6" name="Picture 5">
            <a:extLst>
              <a:ext uri="{FF2B5EF4-FFF2-40B4-BE49-F238E27FC236}">
                <a16:creationId xmlns:a16="http://schemas.microsoft.com/office/drawing/2014/main" xmlns="" id="{B2402265-38E8-4806-8FB8-9EC1FFD55857}"/>
              </a:ext>
            </a:extLst>
          </p:cNvPr>
          <p:cNvPicPr>
            <a:picLocks noChangeAspect="1"/>
          </p:cNvPicPr>
          <p:nvPr/>
        </p:nvPicPr>
        <p:blipFill>
          <a:blip r:embed="rId3"/>
          <a:stretch>
            <a:fillRect/>
          </a:stretch>
        </p:blipFill>
        <p:spPr>
          <a:xfrm>
            <a:off x="7590790" y="4259819"/>
            <a:ext cx="2843530" cy="2598181"/>
          </a:xfrm>
          <a:prstGeom prst="rect">
            <a:avLst/>
          </a:prstGeom>
        </p:spPr>
      </p:pic>
      <p:sp>
        <p:nvSpPr>
          <p:cNvPr id="7" name="Rectangle 6">
            <a:extLst>
              <a:ext uri="{FF2B5EF4-FFF2-40B4-BE49-F238E27FC236}">
                <a16:creationId xmlns:a16="http://schemas.microsoft.com/office/drawing/2014/main" xmlns="" id="{857E0BC2-B64F-4514-A322-EA93343094A6}"/>
              </a:ext>
            </a:extLst>
          </p:cNvPr>
          <p:cNvSpPr/>
          <p:nvPr/>
        </p:nvSpPr>
        <p:spPr>
          <a:xfrm>
            <a:off x="4531360" y="1520462"/>
            <a:ext cx="4094480" cy="2862322"/>
          </a:xfrm>
          <a:prstGeom prst="rect">
            <a:avLst/>
          </a:prstGeom>
        </p:spPr>
        <p:txBody>
          <a:bodyPr wrap="square">
            <a:spAutoFit/>
          </a:bodyPr>
          <a:lstStyle/>
          <a:p>
            <a:r>
              <a:rPr lang="en-GB" b="1" dirty="0"/>
              <a:t>Test set</a:t>
            </a:r>
            <a:r>
              <a:rPr lang="en-GB" dirty="0"/>
              <a:t>:</a:t>
            </a:r>
          </a:p>
          <a:p>
            <a:r>
              <a:rPr lang="en-GB" dirty="0"/>
              <a:t>Confusion Metrics:</a:t>
            </a:r>
          </a:p>
          <a:p>
            <a:r>
              <a:rPr lang="en-GB" dirty="0"/>
              <a:t>	 [[20050     5]</a:t>
            </a:r>
          </a:p>
          <a:p>
            <a:r>
              <a:rPr lang="en-GB" dirty="0"/>
              <a:t> 	 [  906     0]]</a:t>
            </a:r>
          </a:p>
          <a:p>
            <a:endParaRPr lang="en-GB" dirty="0"/>
          </a:p>
          <a:p>
            <a:r>
              <a:rPr lang="en-GB" dirty="0"/>
              <a:t>Accuracy:0.957</a:t>
            </a:r>
          </a:p>
          <a:p>
            <a:r>
              <a:rPr lang="en-GB" dirty="0"/>
              <a:t>Sensitivity/Recall:0.0</a:t>
            </a:r>
          </a:p>
          <a:p>
            <a:r>
              <a:rPr lang="en-GB" dirty="0"/>
              <a:t>Precision :  0.0</a:t>
            </a:r>
          </a:p>
          <a:p>
            <a:r>
              <a:rPr lang="en-GB" dirty="0"/>
              <a:t>Specificity:1.0</a:t>
            </a:r>
          </a:p>
          <a:p>
            <a:r>
              <a:rPr lang="en-GB" dirty="0" err="1"/>
              <a:t>Auc</a:t>
            </a:r>
            <a:r>
              <a:rPr lang="en-GB" dirty="0"/>
              <a:t>: 0.50</a:t>
            </a:r>
          </a:p>
        </p:txBody>
      </p:sp>
      <p:sp>
        <p:nvSpPr>
          <p:cNvPr id="8" name="TextBox 7">
            <a:extLst>
              <a:ext uri="{FF2B5EF4-FFF2-40B4-BE49-F238E27FC236}">
                <a16:creationId xmlns:a16="http://schemas.microsoft.com/office/drawing/2014/main" xmlns="" id="{E75238FF-7DBB-4FCF-B891-148675377B64}"/>
              </a:ext>
            </a:extLst>
          </p:cNvPr>
          <p:cNvSpPr txBox="1"/>
          <p:nvPr/>
        </p:nvSpPr>
        <p:spPr>
          <a:xfrm>
            <a:off x="10271760" y="2509520"/>
            <a:ext cx="1096582" cy="369332"/>
          </a:xfrm>
          <a:prstGeom prst="rect">
            <a:avLst/>
          </a:prstGeom>
          <a:noFill/>
        </p:spPr>
        <p:txBody>
          <a:bodyPr wrap="none" rtlCol="0">
            <a:spAutoFit/>
          </a:bodyPr>
          <a:lstStyle/>
          <a:p>
            <a:r>
              <a:rPr lang="en-GB" dirty="0"/>
              <a:t>Train AUC</a:t>
            </a:r>
          </a:p>
        </p:txBody>
      </p:sp>
      <p:sp>
        <p:nvSpPr>
          <p:cNvPr id="9" name="TextBox 8">
            <a:extLst>
              <a:ext uri="{FF2B5EF4-FFF2-40B4-BE49-F238E27FC236}">
                <a16:creationId xmlns:a16="http://schemas.microsoft.com/office/drawing/2014/main" xmlns="" id="{7A3AECCD-DF1C-4508-844E-09B2C8DD2A88}"/>
              </a:ext>
            </a:extLst>
          </p:cNvPr>
          <p:cNvSpPr txBox="1"/>
          <p:nvPr/>
        </p:nvSpPr>
        <p:spPr>
          <a:xfrm>
            <a:off x="10271760" y="5181600"/>
            <a:ext cx="1009187" cy="369332"/>
          </a:xfrm>
          <a:prstGeom prst="rect">
            <a:avLst/>
          </a:prstGeom>
          <a:noFill/>
        </p:spPr>
        <p:txBody>
          <a:bodyPr wrap="none" rtlCol="0">
            <a:spAutoFit/>
          </a:bodyPr>
          <a:lstStyle/>
          <a:p>
            <a:r>
              <a:rPr lang="en-GB" dirty="0"/>
              <a:t>Test AUC</a:t>
            </a:r>
          </a:p>
        </p:txBody>
      </p:sp>
      <p:sp>
        <p:nvSpPr>
          <p:cNvPr id="11" name="TextBox 10">
            <a:extLst>
              <a:ext uri="{FF2B5EF4-FFF2-40B4-BE49-F238E27FC236}">
                <a16:creationId xmlns:a16="http://schemas.microsoft.com/office/drawing/2014/main" xmlns="" id="{D895917C-E6D8-4FE4-9DF6-FF84DD28FEFC}"/>
              </a:ext>
            </a:extLst>
          </p:cNvPr>
          <p:cNvSpPr txBox="1"/>
          <p:nvPr/>
        </p:nvSpPr>
        <p:spPr>
          <a:xfrm>
            <a:off x="609600" y="5080000"/>
            <a:ext cx="6549485" cy="923330"/>
          </a:xfrm>
          <a:prstGeom prst="rect">
            <a:avLst/>
          </a:prstGeom>
          <a:noFill/>
        </p:spPr>
        <p:txBody>
          <a:bodyPr wrap="none" rtlCol="0">
            <a:spAutoFit/>
          </a:bodyPr>
          <a:lstStyle/>
          <a:p>
            <a:r>
              <a:rPr lang="en-GB" dirty="0"/>
              <a:t>Here we can clearly see test set results are not good as train set, </a:t>
            </a:r>
          </a:p>
          <a:p>
            <a:r>
              <a:rPr lang="en-GB" dirty="0"/>
              <a:t>which clearly shows an </a:t>
            </a:r>
            <a:r>
              <a:rPr lang="en-GB" b="1" dirty="0"/>
              <a:t>overfitting</a:t>
            </a:r>
            <a:r>
              <a:rPr lang="en-GB" dirty="0"/>
              <a:t> problem with default parameters</a:t>
            </a:r>
          </a:p>
          <a:p>
            <a:endParaRPr lang="en-GB" dirty="0"/>
          </a:p>
        </p:txBody>
      </p:sp>
    </p:spTree>
    <p:extLst>
      <p:ext uri="{BB962C8B-B14F-4D97-AF65-F5344CB8AC3E}">
        <p14:creationId xmlns:p14="http://schemas.microsoft.com/office/powerpoint/2010/main" val="428510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44453-488C-403B-BF0D-460259411FE7}"/>
              </a:ext>
            </a:extLst>
          </p:cNvPr>
          <p:cNvSpPr>
            <a:spLocks noGrp="1"/>
          </p:cNvSpPr>
          <p:nvPr>
            <p:ph type="title"/>
          </p:nvPr>
        </p:nvSpPr>
        <p:spPr/>
        <p:txBody>
          <a:bodyPr/>
          <a:lstStyle/>
          <a:p>
            <a:pPr>
              <a:lnSpc>
                <a:spcPct val="90000"/>
              </a:lnSpc>
            </a:pPr>
            <a:r>
              <a:rPr lang="en-GB" sz="3200" b="1" dirty="0">
                <a:solidFill>
                  <a:schemeClr val="accent4">
                    <a:lumMod val="75000"/>
                  </a:schemeClr>
                </a:solidFill>
                <a:latin typeface="Segoe UI Black" pitchFamily="34" charset="0"/>
                <a:ea typeface="Segoe UI Black" pitchFamily="34" charset="0"/>
                <a:cs typeface="Times New Roman" panose="02020603050405020304" pitchFamily="18" charset="0"/>
              </a:rPr>
              <a:t>Data Understanding</a:t>
            </a:r>
          </a:p>
        </p:txBody>
      </p:sp>
      <p:pic>
        <p:nvPicPr>
          <p:cNvPr id="4" name="Content Placeholder 3">
            <a:extLst>
              <a:ext uri="{FF2B5EF4-FFF2-40B4-BE49-F238E27FC236}">
                <a16:creationId xmlns:a16="http://schemas.microsoft.com/office/drawing/2014/main" xmlns="" id="{F69CA582-35FC-471A-B4A8-CAAA8D7680D9}"/>
              </a:ext>
            </a:extLst>
          </p:cNvPr>
          <p:cNvPicPr>
            <a:picLocks noGrp="1" noChangeAspect="1"/>
          </p:cNvPicPr>
          <p:nvPr>
            <p:ph idx="1"/>
          </p:nvPr>
        </p:nvPicPr>
        <p:blipFill>
          <a:blip r:embed="rId2"/>
          <a:stretch>
            <a:fillRect/>
          </a:stretch>
        </p:blipFill>
        <p:spPr>
          <a:xfrm>
            <a:off x="6291355" y="1674091"/>
            <a:ext cx="5023191" cy="3362651"/>
          </a:xfrm>
          <a:prstGeom prst="rect">
            <a:avLst/>
          </a:prstGeom>
        </p:spPr>
      </p:pic>
      <p:sp>
        <p:nvSpPr>
          <p:cNvPr id="6" name="TextBox 5">
            <a:extLst>
              <a:ext uri="{FF2B5EF4-FFF2-40B4-BE49-F238E27FC236}">
                <a16:creationId xmlns:a16="http://schemas.microsoft.com/office/drawing/2014/main" xmlns="" id="{6FD1C2E2-0472-4608-818A-3C079D90B0DA}"/>
              </a:ext>
            </a:extLst>
          </p:cNvPr>
          <p:cNvSpPr txBox="1"/>
          <p:nvPr/>
        </p:nvSpPr>
        <p:spPr>
          <a:xfrm>
            <a:off x="812799" y="1290619"/>
            <a:ext cx="4535055" cy="8402300"/>
          </a:xfrm>
          <a:prstGeom prst="rect">
            <a:avLst/>
          </a:prstGeom>
          <a:noFill/>
        </p:spPr>
        <p:txBody>
          <a:bodyPr wrap="square" rtlCol="0">
            <a:spAutoFit/>
          </a:bodyPr>
          <a:lstStyle/>
          <a:p>
            <a:endParaRPr lang="en-GB" dirty="0"/>
          </a:p>
          <a:p>
            <a:r>
              <a:rPr lang="en-GB" dirty="0"/>
              <a:t>Count of different values for Performance Tag which is dependant variable:</a:t>
            </a:r>
          </a:p>
          <a:p>
            <a:endParaRPr lang="en-GB" dirty="0"/>
          </a:p>
          <a:p>
            <a:endParaRPr lang="en-GB" dirty="0"/>
          </a:p>
          <a:p>
            <a:r>
              <a:rPr lang="en-GB" dirty="0"/>
              <a:t> </a:t>
            </a:r>
          </a:p>
          <a:p>
            <a:r>
              <a:rPr lang="en-GB" dirty="0"/>
              <a:t>	</a:t>
            </a:r>
          </a:p>
          <a:p>
            <a:endParaRPr lang="en-GB" dirty="0"/>
          </a:p>
          <a:p>
            <a:endParaRPr lang="en-GB" dirty="0"/>
          </a:p>
          <a:p>
            <a:endParaRPr lang="en-GB" dirty="0"/>
          </a:p>
          <a:p>
            <a:endParaRPr lang="en-GB" dirty="0"/>
          </a:p>
          <a:p>
            <a:endParaRPr lang="en-GB" dirty="0"/>
          </a:p>
          <a:p>
            <a:endParaRPr lang="en-GB" dirty="0"/>
          </a:p>
          <a:p>
            <a:r>
              <a:rPr lang="en-GB" dirty="0"/>
              <a:t>Percentage of Defaulters: 4.23</a:t>
            </a:r>
          </a:p>
          <a:p>
            <a:endParaRPr lang="en-GB" dirty="0"/>
          </a:p>
          <a:p>
            <a:r>
              <a:rPr lang="en-IN" dirty="0"/>
              <a:t>There are missing values in target variable </a:t>
            </a:r>
            <a:r>
              <a:rPr lang="en-IN" b="1" dirty="0"/>
              <a:t>performance tag, </a:t>
            </a:r>
            <a:r>
              <a:rPr lang="en-IN" dirty="0"/>
              <a:t>which indicates rejected applicants</a:t>
            </a:r>
          </a:p>
          <a:p>
            <a:endParaRPr lang="en-IN" dirty="0"/>
          </a:p>
          <a:p>
            <a:endParaRPr lang="en-GB" dirty="0"/>
          </a:p>
          <a:p>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GB" dirty="0"/>
          </a:p>
        </p:txBody>
      </p:sp>
      <p:graphicFrame>
        <p:nvGraphicFramePr>
          <p:cNvPr id="11" name="Table 11">
            <a:extLst>
              <a:ext uri="{FF2B5EF4-FFF2-40B4-BE49-F238E27FC236}">
                <a16:creationId xmlns:a16="http://schemas.microsoft.com/office/drawing/2014/main" xmlns="" id="{83114DB5-C178-4088-BAC1-18233AD99DCF}"/>
              </a:ext>
            </a:extLst>
          </p:cNvPr>
          <p:cNvGraphicFramePr>
            <a:graphicFrameLocks noGrp="1"/>
          </p:cNvGraphicFramePr>
          <p:nvPr>
            <p:extLst>
              <p:ext uri="{D42A27DB-BD31-4B8C-83A1-F6EECF244321}">
                <p14:modId xmlns:p14="http://schemas.microsoft.com/office/powerpoint/2010/main" val="843211735"/>
              </p:ext>
            </p:extLst>
          </p:nvPr>
        </p:nvGraphicFramePr>
        <p:xfrm>
          <a:off x="822037" y="2446864"/>
          <a:ext cx="4812144" cy="2011680"/>
        </p:xfrm>
        <a:graphic>
          <a:graphicData uri="http://schemas.openxmlformats.org/drawingml/2006/table">
            <a:tbl>
              <a:tblPr firstRow="1" bandRow="1">
                <a:tableStyleId>{5C22544A-7EE6-4342-B048-85BDC9FD1C3A}</a:tableStyleId>
              </a:tblPr>
              <a:tblGrid>
                <a:gridCol w="1930401">
                  <a:extLst>
                    <a:ext uri="{9D8B030D-6E8A-4147-A177-3AD203B41FA5}">
                      <a16:colId xmlns:a16="http://schemas.microsoft.com/office/drawing/2014/main" xmlns="" val="3617746908"/>
                    </a:ext>
                  </a:extLst>
                </a:gridCol>
                <a:gridCol w="1690254">
                  <a:extLst>
                    <a:ext uri="{9D8B030D-6E8A-4147-A177-3AD203B41FA5}">
                      <a16:colId xmlns:a16="http://schemas.microsoft.com/office/drawing/2014/main" xmlns="" val="3431002828"/>
                    </a:ext>
                  </a:extLst>
                </a:gridCol>
                <a:gridCol w="1191489">
                  <a:extLst>
                    <a:ext uri="{9D8B030D-6E8A-4147-A177-3AD203B41FA5}">
                      <a16:colId xmlns:a16="http://schemas.microsoft.com/office/drawing/2014/main" xmlns="" val="1449313157"/>
                    </a:ext>
                  </a:extLst>
                </a:gridCol>
              </a:tblGrid>
              <a:tr h="529803">
                <a:tc>
                  <a:txBody>
                    <a:bodyPr/>
                    <a:lstStyle/>
                    <a:p>
                      <a:r>
                        <a:rPr lang="en-GB" dirty="0"/>
                        <a:t>Customer</a:t>
                      </a:r>
                    </a:p>
                  </a:txBody>
                  <a:tcPr/>
                </a:tc>
                <a:tc>
                  <a:txBody>
                    <a:bodyPr/>
                    <a:lstStyle/>
                    <a:p>
                      <a:r>
                        <a:rPr lang="en-GB" dirty="0"/>
                        <a:t>Performance Tag</a:t>
                      </a:r>
                    </a:p>
                  </a:txBody>
                  <a:tcPr/>
                </a:tc>
                <a:tc>
                  <a:txBody>
                    <a:bodyPr/>
                    <a:lstStyle/>
                    <a:p>
                      <a:r>
                        <a:rPr lang="en-GB" dirty="0"/>
                        <a:t>Count</a:t>
                      </a:r>
                    </a:p>
                  </a:txBody>
                  <a:tcPr/>
                </a:tc>
                <a:extLst>
                  <a:ext uri="{0D108BD9-81ED-4DB2-BD59-A6C34878D82A}">
                    <a16:rowId xmlns:a16="http://schemas.microsoft.com/office/drawing/2014/main" xmlns="" val="154147055"/>
                  </a:ext>
                </a:extLst>
              </a:tr>
              <a:tr h="319438">
                <a:tc>
                  <a:txBody>
                    <a:bodyPr/>
                    <a:lstStyle/>
                    <a:p>
                      <a:r>
                        <a:rPr lang="en-GB" dirty="0"/>
                        <a:t>Good Customers</a:t>
                      </a:r>
                    </a:p>
                  </a:txBody>
                  <a:tcPr/>
                </a:tc>
                <a:tc>
                  <a:txBody>
                    <a:bodyPr/>
                    <a:lstStyle/>
                    <a:p>
                      <a:r>
                        <a:rPr lang="en-GB" dirty="0"/>
                        <a:t>0</a:t>
                      </a:r>
                    </a:p>
                  </a:txBody>
                  <a:tcPr/>
                </a:tc>
                <a:tc>
                  <a:txBody>
                    <a:bodyPr/>
                    <a:lstStyle/>
                    <a:p>
                      <a:r>
                        <a:rPr lang="en-GB" dirty="0"/>
                        <a:t>66920</a:t>
                      </a:r>
                    </a:p>
                  </a:txBody>
                  <a:tcPr/>
                </a:tc>
                <a:extLst>
                  <a:ext uri="{0D108BD9-81ED-4DB2-BD59-A6C34878D82A}">
                    <a16:rowId xmlns:a16="http://schemas.microsoft.com/office/drawing/2014/main" xmlns="" val="1816476620"/>
                  </a:ext>
                </a:extLst>
              </a:tr>
              <a:tr h="302745">
                <a:tc>
                  <a:txBody>
                    <a:bodyPr/>
                    <a:lstStyle/>
                    <a:p>
                      <a:r>
                        <a:rPr lang="en-GB" dirty="0"/>
                        <a:t>Defaulters</a:t>
                      </a:r>
                    </a:p>
                  </a:txBody>
                  <a:tcPr/>
                </a:tc>
                <a:tc>
                  <a:txBody>
                    <a:bodyPr/>
                    <a:lstStyle/>
                    <a:p>
                      <a:r>
                        <a:rPr lang="en-GB" dirty="0"/>
                        <a:t>1</a:t>
                      </a:r>
                    </a:p>
                  </a:txBody>
                  <a:tcPr/>
                </a:tc>
                <a:tc>
                  <a:txBody>
                    <a:bodyPr/>
                    <a:lstStyle/>
                    <a:p>
                      <a:r>
                        <a:rPr lang="en-GB" dirty="0"/>
                        <a:t>2947</a:t>
                      </a:r>
                    </a:p>
                  </a:txBody>
                  <a:tcPr/>
                </a:tc>
                <a:extLst>
                  <a:ext uri="{0D108BD9-81ED-4DB2-BD59-A6C34878D82A}">
                    <a16:rowId xmlns:a16="http://schemas.microsoft.com/office/drawing/2014/main" xmlns="" val="4230581827"/>
                  </a:ext>
                </a:extLst>
              </a:tr>
              <a:tr h="529803">
                <a:tc>
                  <a:txBody>
                    <a:bodyPr/>
                    <a:lstStyle/>
                    <a:p>
                      <a:r>
                        <a:rPr lang="en-GB" dirty="0"/>
                        <a:t>Rejected Applicants</a:t>
                      </a:r>
                    </a:p>
                  </a:txBody>
                  <a:tcPr/>
                </a:tc>
                <a:tc>
                  <a:txBody>
                    <a:bodyPr/>
                    <a:lstStyle/>
                    <a:p>
                      <a:r>
                        <a:rPr lang="en-GB" dirty="0"/>
                        <a:t>NA</a:t>
                      </a:r>
                    </a:p>
                  </a:txBody>
                  <a:tcPr/>
                </a:tc>
                <a:tc>
                  <a:txBody>
                    <a:bodyPr/>
                    <a:lstStyle/>
                    <a:p>
                      <a:r>
                        <a:rPr lang="en-GB" sz="1800" b="0" i="0" u="none" strike="noStrike" kern="1200" dirty="0">
                          <a:solidFill>
                            <a:schemeClr val="dk1"/>
                          </a:solidFill>
                          <a:effectLst/>
                          <a:latin typeface="+mn-lt"/>
                          <a:ea typeface="+mn-ea"/>
                          <a:cs typeface="+mn-cs"/>
                        </a:rPr>
                        <a:t>1425</a:t>
                      </a:r>
                      <a:endParaRPr lang="en-GB" dirty="0"/>
                    </a:p>
                  </a:txBody>
                  <a:tcPr/>
                </a:tc>
                <a:extLst>
                  <a:ext uri="{0D108BD9-81ED-4DB2-BD59-A6C34878D82A}">
                    <a16:rowId xmlns:a16="http://schemas.microsoft.com/office/drawing/2014/main" xmlns="" val="563296874"/>
                  </a:ext>
                </a:extLst>
              </a:tr>
            </a:tbl>
          </a:graphicData>
        </a:graphic>
      </p:graphicFrame>
      <p:sp>
        <p:nvSpPr>
          <p:cNvPr id="13" name="TextBox 12">
            <a:extLst>
              <a:ext uri="{FF2B5EF4-FFF2-40B4-BE49-F238E27FC236}">
                <a16:creationId xmlns:a16="http://schemas.microsoft.com/office/drawing/2014/main" xmlns="" id="{47C7576E-B126-490D-BA2A-2704CC2C214A}"/>
              </a:ext>
            </a:extLst>
          </p:cNvPr>
          <p:cNvSpPr txBox="1"/>
          <p:nvPr/>
        </p:nvSpPr>
        <p:spPr>
          <a:xfrm>
            <a:off x="6125153" y="5281179"/>
            <a:ext cx="5558848" cy="1200329"/>
          </a:xfrm>
          <a:prstGeom prst="rect">
            <a:avLst/>
          </a:prstGeom>
          <a:noFill/>
        </p:spPr>
        <p:txBody>
          <a:bodyPr wrap="square" rtlCol="0">
            <a:spAutoFit/>
          </a:bodyPr>
          <a:lstStyle/>
          <a:p>
            <a:r>
              <a:rPr lang="en-US" dirty="0"/>
              <a:t>As it is a case of highly imbalanced class , this needs to be handled using balanced class during each model preparation.</a:t>
            </a:r>
          </a:p>
          <a:p>
            <a:endParaRPr lang="en-GB" dirty="0"/>
          </a:p>
        </p:txBody>
      </p:sp>
    </p:spTree>
    <p:extLst>
      <p:ext uri="{BB962C8B-B14F-4D97-AF65-F5344CB8AC3E}">
        <p14:creationId xmlns:p14="http://schemas.microsoft.com/office/powerpoint/2010/main" val="316616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DE0215-F2A9-4036-BE04-5A1CFFE936C5}"/>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Optimal parameter tuning</a:t>
            </a:r>
          </a:p>
        </p:txBody>
      </p:sp>
      <p:pic>
        <p:nvPicPr>
          <p:cNvPr id="4" name="Content Placeholder 3">
            <a:extLst>
              <a:ext uri="{FF2B5EF4-FFF2-40B4-BE49-F238E27FC236}">
                <a16:creationId xmlns:a16="http://schemas.microsoft.com/office/drawing/2014/main" xmlns="" id="{511E911B-9DE1-4D89-9B2E-5E41F96C2201}"/>
              </a:ext>
            </a:extLst>
          </p:cNvPr>
          <p:cNvPicPr>
            <a:picLocks noGrp="1" noChangeAspect="1"/>
          </p:cNvPicPr>
          <p:nvPr>
            <p:ph idx="1"/>
          </p:nvPr>
        </p:nvPicPr>
        <p:blipFill>
          <a:blip r:embed="rId2"/>
          <a:stretch>
            <a:fillRect/>
          </a:stretch>
        </p:blipFill>
        <p:spPr>
          <a:xfrm>
            <a:off x="7901305" y="1677194"/>
            <a:ext cx="3254375" cy="2291911"/>
          </a:xfrm>
          <a:prstGeom prst="rect">
            <a:avLst/>
          </a:prstGeom>
        </p:spPr>
      </p:pic>
      <p:pic>
        <p:nvPicPr>
          <p:cNvPr id="5" name="Picture 4">
            <a:extLst>
              <a:ext uri="{FF2B5EF4-FFF2-40B4-BE49-F238E27FC236}">
                <a16:creationId xmlns:a16="http://schemas.microsoft.com/office/drawing/2014/main" xmlns="" id="{F7E84587-F04C-4AB7-8B33-51E99354D492}"/>
              </a:ext>
            </a:extLst>
          </p:cNvPr>
          <p:cNvPicPr>
            <a:picLocks noChangeAspect="1"/>
          </p:cNvPicPr>
          <p:nvPr/>
        </p:nvPicPr>
        <p:blipFill>
          <a:blip r:embed="rId3"/>
          <a:stretch>
            <a:fillRect/>
          </a:stretch>
        </p:blipFill>
        <p:spPr>
          <a:xfrm>
            <a:off x="4031932" y="1739900"/>
            <a:ext cx="3476307" cy="2286519"/>
          </a:xfrm>
          <a:prstGeom prst="rect">
            <a:avLst/>
          </a:prstGeom>
        </p:spPr>
      </p:pic>
      <p:pic>
        <p:nvPicPr>
          <p:cNvPr id="6" name="Picture 5">
            <a:extLst>
              <a:ext uri="{FF2B5EF4-FFF2-40B4-BE49-F238E27FC236}">
                <a16:creationId xmlns:a16="http://schemas.microsoft.com/office/drawing/2014/main" xmlns="" id="{71B038CA-68CF-451E-90FB-B50423A3C64E}"/>
              </a:ext>
            </a:extLst>
          </p:cNvPr>
          <p:cNvPicPr>
            <a:picLocks noChangeAspect="1"/>
          </p:cNvPicPr>
          <p:nvPr/>
        </p:nvPicPr>
        <p:blipFill>
          <a:blip r:embed="rId4"/>
          <a:stretch>
            <a:fillRect/>
          </a:stretch>
        </p:blipFill>
        <p:spPr>
          <a:xfrm>
            <a:off x="701992" y="1677987"/>
            <a:ext cx="3320871" cy="2375853"/>
          </a:xfrm>
          <a:prstGeom prst="rect">
            <a:avLst/>
          </a:prstGeom>
        </p:spPr>
      </p:pic>
      <p:pic>
        <p:nvPicPr>
          <p:cNvPr id="8" name="Picture 7">
            <a:extLst>
              <a:ext uri="{FF2B5EF4-FFF2-40B4-BE49-F238E27FC236}">
                <a16:creationId xmlns:a16="http://schemas.microsoft.com/office/drawing/2014/main" xmlns="" id="{EABF7560-DCD0-4F76-A143-0F15F791C967}"/>
              </a:ext>
            </a:extLst>
          </p:cNvPr>
          <p:cNvPicPr>
            <a:picLocks noChangeAspect="1"/>
          </p:cNvPicPr>
          <p:nvPr/>
        </p:nvPicPr>
        <p:blipFill>
          <a:blip r:embed="rId5"/>
          <a:stretch>
            <a:fillRect/>
          </a:stretch>
        </p:blipFill>
        <p:spPr>
          <a:xfrm>
            <a:off x="630555" y="4231958"/>
            <a:ext cx="3484245" cy="2436080"/>
          </a:xfrm>
          <a:prstGeom prst="rect">
            <a:avLst/>
          </a:prstGeom>
        </p:spPr>
      </p:pic>
      <p:pic>
        <p:nvPicPr>
          <p:cNvPr id="9" name="Picture 8">
            <a:extLst>
              <a:ext uri="{FF2B5EF4-FFF2-40B4-BE49-F238E27FC236}">
                <a16:creationId xmlns:a16="http://schemas.microsoft.com/office/drawing/2014/main" xmlns="" id="{1F68CF03-A062-4A5F-81BE-7905BDBE0358}"/>
              </a:ext>
            </a:extLst>
          </p:cNvPr>
          <p:cNvPicPr>
            <a:picLocks noChangeAspect="1"/>
          </p:cNvPicPr>
          <p:nvPr/>
        </p:nvPicPr>
        <p:blipFill>
          <a:blip r:embed="rId6"/>
          <a:stretch>
            <a:fillRect/>
          </a:stretch>
        </p:blipFill>
        <p:spPr>
          <a:xfrm>
            <a:off x="4286250" y="4237990"/>
            <a:ext cx="3638550" cy="2435250"/>
          </a:xfrm>
          <a:prstGeom prst="rect">
            <a:avLst/>
          </a:prstGeom>
        </p:spPr>
      </p:pic>
      <p:sp>
        <p:nvSpPr>
          <p:cNvPr id="10" name="Rectangle 9">
            <a:extLst>
              <a:ext uri="{FF2B5EF4-FFF2-40B4-BE49-F238E27FC236}">
                <a16:creationId xmlns:a16="http://schemas.microsoft.com/office/drawing/2014/main" xmlns="" id="{98CFFF97-08ED-48C3-88C5-B5D1D30B73AF}"/>
              </a:ext>
            </a:extLst>
          </p:cNvPr>
          <p:cNvSpPr/>
          <p:nvPr/>
        </p:nvSpPr>
        <p:spPr>
          <a:xfrm>
            <a:off x="7091680" y="4448016"/>
            <a:ext cx="5029200" cy="1477328"/>
          </a:xfrm>
          <a:prstGeom prst="rect">
            <a:avLst/>
          </a:prstGeom>
        </p:spPr>
        <p:txBody>
          <a:bodyPr wrap="square">
            <a:spAutoFit/>
          </a:bodyPr>
          <a:lstStyle/>
          <a:p>
            <a:r>
              <a:rPr lang="en-GB" dirty="0"/>
              <a:t>			Max features=10</a:t>
            </a:r>
          </a:p>
          <a:p>
            <a:r>
              <a:rPr lang="en-GB" dirty="0"/>
              <a:t>                           N-estimators=200</a:t>
            </a:r>
          </a:p>
          <a:p>
            <a:r>
              <a:rPr lang="en-GB" dirty="0"/>
              <a:t>			 Max depth=4</a:t>
            </a:r>
          </a:p>
          <a:p>
            <a:r>
              <a:rPr lang="en-GB" dirty="0"/>
              <a:t>                           Min samples split=400</a:t>
            </a:r>
          </a:p>
          <a:p>
            <a:r>
              <a:rPr lang="en-GB" dirty="0"/>
              <a:t> 			 Min samples leaf=300 </a:t>
            </a:r>
          </a:p>
        </p:txBody>
      </p:sp>
    </p:spTree>
    <p:extLst>
      <p:ext uri="{BB962C8B-B14F-4D97-AF65-F5344CB8AC3E}">
        <p14:creationId xmlns:p14="http://schemas.microsoft.com/office/powerpoint/2010/main" val="726422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9F21F-1A03-443C-A716-5474703B0BA8}"/>
              </a:ext>
            </a:extLst>
          </p:cNvPr>
          <p:cNvSpPr>
            <a:spLocks noGrp="1"/>
          </p:cNvSpPr>
          <p:nvPr>
            <p:ph type="title"/>
          </p:nvPr>
        </p:nvSpPr>
        <p:spPr>
          <a:xfrm>
            <a:off x="609600" y="266012"/>
            <a:ext cx="10972800" cy="1143000"/>
          </a:xfrm>
        </p:spPr>
        <p:txBody>
          <a:bodyPr>
            <a:normAutofit/>
          </a:bodyPr>
          <a:lstStyle/>
          <a:p>
            <a:pPr marL="457200" lvl="1" algn="l" rtl="0">
              <a:lnSpc>
                <a:spcPct val="80000"/>
              </a:lnSpc>
              <a:spcBef>
                <a:spcPct val="20000"/>
              </a:spcBef>
            </a:pPr>
            <a:r>
              <a:rPr lang="en-GB" sz="20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		</a:t>
            </a:r>
            <a:r>
              <a:rPr lang="en-GB" sz="24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Random Forest Results –master dataset</a:t>
            </a:r>
          </a:p>
        </p:txBody>
      </p:sp>
      <p:sp>
        <p:nvSpPr>
          <p:cNvPr id="4" name="TextBox 3">
            <a:extLst>
              <a:ext uri="{FF2B5EF4-FFF2-40B4-BE49-F238E27FC236}">
                <a16:creationId xmlns:a16="http://schemas.microsoft.com/office/drawing/2014/main" xmlns="" id="{A9B25E71-4DBA-4EDC-8667-4572A2E859A7}"/>
              </a:ext>
            </a:extLst>
          </p:cNvPr>
          <p:cNvSpPr txBox="1"/>
          <p:nvPr/>
        </p:nvSpPr>
        <p:spPr>
          <a:xfrm>
            <a:off x="894647" y="1725741"/>
            <a:ext cx="3281113" cy="4407360"/>
          </a:xfrm>
          <a:prstGeom prst="rect">
            <a:avLst/>
          </a:prstGeom>
          <a:noFill/>
        </p:spPr>
        <p:txBody>
          <a:bodyPr wrap="square" rtlCol="0">
            <a:spAutoFit/>
          </a:bodyPr>
          <a:lstStyle/>
          <a:p>
            <a:pPr>
              <a:lnSpc>
                <a:spcPct val="80000"/>
              </a:lnSpc>
              <a:spcBef>
                <a:spcPct val="20000"/>
              </a:spcBef>
            </a:pPr>
            <a:r>
              <a:rPr lang="en-GB" b="1" u="sng" dirty="0"/>
              <a:t>Train set</a:t>
            </a:r>
          </a:p>
          <a:p>
            <a:pPr>
              <a:lnSpc>
                <a:spcPct val="80000"/>
              </a:lnSpc>
              <a:spcBef>
                <a:spcPct val="20000"/>
              </a:spcBef>
            </a:pPr>
            <a:endParaRPr lang="en-GB" b="1" u="sng" dirty="0"/>
          </a:p>
          <a:p>
            <a:pPr marL="800100" lvl="1" indent="-342900">
              <a:lnSpc>
                <a:spcPct val="80000"/>
              </a:lnSpc>
              <a:spcBef>
                <a:spcPct val="20000"/>
              </a:spcBef>
              <a:buFont typeface="Wingdings" panose="05000000000000000000" pitchFamily="2" charset="2"/>
              <a:buChar char="ü"/>
            </a:pPr>
            <a:r>
              <a:rPr lang="en-GB" dirty="0" err="1"/>
              <a:t>Auc</a:t>
            </a:r>
            <a:r>
              <a:rPr lang="en-GB" dirty="0"/>
              <a:t>-Roc : 0.64</a:t>
            </a:r>
          </a:p>
          <a:p>
            <a:pPr marL="800100" lvl="1" indent="-342900">
              <a:lnSpc>
                <a:spcPct val="80000"/>
              </a:lnSpc>
              <a:spcBef>
                <a:spcPct val="20000"/>
              </a:spcBef>
              <a:buFont typeface="Wingdings" panose="05000000000000000000" pitchFamily="2" charset="2"/>
              <a:buChar char="ü"/>
            </a:pPr>
            <a:r>
              <a:rPr lang="en-GB" dirty="0"/>
              <a:t>Confusion Metrics:</a:t>
            </a:r>
          </a:p>
          <a:p>
            <a:pPr lvl="1">
              <a:lnSpc>
                <a:spcPct val="80000"/>
              </a:lnSpc>
              <a:spcBef>
                <a:spcPct val="20000"/>
              </a:spcBef>
            </a:pPr>
            <a:r>
              <a:rPr lang="en-GB" dirty="0"/>
              <a:t>	</a:t>
            </a:r>
            <a:r>
              <a:rPr lang="en-IN" dirty="0"/>
              <a:t>[[28648 18217]</a:t>
            </a:r>
          </a:p>
          <a:p>
            <a:pPr lvl="1">
              <a:lnSpc>
                <a:spcPct val="80000"/>
              </a:lnSpc>
              <a:spcBef>
                <a:spcPct val="20000"/>
              </a:spcBef>
            </a:pPr>
            <a:r>
              <a:rPr lang="en-IN" dirty="0"/>
              <a:t>	 [ 681 1360]]</a:t>
            </a:r>
          </a:p>
          <a:p>
            <a:pPr marL="800100" lvl="1" indent="-342900">
              <a:lnSpc>
                <a:spcPct val="80000"/>
              </a:lnSpc>
              <a:spcBef>
                <a:spcPct val="20000"/>
              </a:spcBef>
              <a:buFont typeface="Wingdings" panose="05000000000000000000" pitchFamily="2" charset="2"/>
              <a:buChar char="ü"/>
            </a:pPr>
            <a:r>
              <a:rPr lang="en-GB" dirty="0"/>
              <a:t>Accuracy:0.614</a:t>
            </a:r>
          </a:p>
          <a:p>
            <a:pPr marL="800100" lvl="1" indent="-342900">
              <a:lnSpc>
                <a:spcPct val="80000"/>
              </a:lnSpc>
              <a:spcBef>
                <a:spcPct val="20000"/>
              </a:spcBef>
              <a:buFont typeface="Wingdings" panose="05000000000000000000" pitchFamily="2" charset="2"/>
              <a:buChar char="ü"/>
            </a:pPr>
            <a:r>
              <a:rPr lang="en-GB" dirty="0"/>
              <a:t>Sensitivity/Recall:0.666 </a:t>
            </a:r>
          </a:p>
          <a:p>
            <a:pPr marL="800100" lvl="1" indent="-342900">
              <a:lnSpc>
                <a:spcPct val="80000"/>
              </a:lnSpc>
              <a:spcBef>
                <a:spcPct val="20000"/>
              </a:spcBef>
              <a:buFont typeface="Wingdings" panose="05000000000000000000" pitchFamily="2" charset="2"/>
              <a:buChar char="ü"/>
            </a:pPr>
            <a:r>
              <a:rPr lang="en-GB" dirty="0"/>
              <a:t>Precision : 0.0694</a:t>
            </a:r>
          </a:p>
          <a:p>
            <a:pPr marL="800100" lvl="1" indent="-342900">
              <a:lnSpc>
                <a:spcPct val="80000"/>
              </a:lnSpc>
              <a:spcBef>
                <a:spcPct val="20000"/>
              </a:spcBef>
              <a:buFont typeface="Wingdings" panose="05000000000000000000" pitchFamily="2" charset="2"/>
              <a:buChar char="ü"/>
            </a:pPr>
            <a:r>
              <a:rPr lang="en-GB" dirty="0"/>
              <a:t> Specificity:0.611</a:t>
            </a:r>
          </a:p>
          <a:p>
            <a:pPr lvl="1">
              <a:lnSpc>
                <a:spcPct val="80000"/>
              </a:lnSpc>
              <a:spcBef>
                <a:spcPct val="20000"/>
              </a:spcBef>
            </a:pPr>
            <a:endParaRPr lang="en-GB" sz="1600" dirty="0"/>
          </a:p>
          <a:p>
            <a:pPr marL="742950" lvl="1" indent="-285750">
              <a:lnSpc>
                <a:spcPct val="80000"/>
              </a:lnSpc>
              <a:spcBef>
                <a:spcPct val="20000"/>
              </a:spcBef>
              <a:buFont typeface="Wingdings" panose="05000000000000000000" pitchFamily="2" charset="2"/>
              <a:buChar char="ü"/>
            </a:pPr>
            <a:endParaRPr lang="en-GB" sz="1600" dirty="0"/>
          </a:p>
          <a:p>
            <a:pPr marL="742950" lvl="1" indent="-285750">
              <a:buFont typeface="Wingdings" panose="05000000000000000000" pitchFamily="2" charset="2"/>
              <a:buChar char="ü"/>
            </a:pPr>
            <a:endParaRPr lang="en-GB" dirty="0"/>
          </a:p>
          <a:p>
            <a:pPr marL="742950" lvl="1" indent="-285750">
              <a:buFont typeface="Wingdings" panose="05000000000000000000" pitchFamily="2" charset="2"/>
              <a:buChar char="ü"/>
            </a:pPr>
            <a:endParaRPr lang="en-GB" dirty="0"/>
          </a:p>
          <a:p>
            <a:pPr lvl="1"/>
            <a:endParaRPr lang="en-GB" dirty="0"/>
          </a:p>
          <a:p>
            <a:endParaRPr lang="en-GB" dirty="0"/>
          </a:p>
        </p:txBody>
      </p:sp>
      <p:pic>
        <p:nvPicPr>
          <p:cNvPr id="6" name="Picture 5">
            <a:extLst>
              <a:ext uri="{FF2B5EF4-FFF2-40B4-BE49-F238E27FC236}">
                <a16:creationId xmlns:a16="http://schemas.microsoft.com/office/drawing/2014/main" xmlns="" id="{1F7F6CB2-238B-44D6-937C-B317826AB75C}"/>
              </a:ext>
            </a:extLst>
          </p:cNvPr>
          <p:cNvPicPr>
            <a:picLocks noChangeAspect="1"/>
          </p:cNvPicPr>
          <p:nvPr/>
        </p:nvPicPr>
        <p:blipFill>
          <a:blip r:embed="rId2"/>
          <a:stretch>
            <a:fillRect/>
          </a:stretch>
        </p:blipFill>
        <p:spPr>
          <a:xfrm>
            <a:off x="7740015" y="1140778"/>
            <a:ext cx="2653665" cy="2551601"/>
          </a:xfrm>
          <a:prstGeom prst="rect">
            <a:avLst/>
          </a:prstGeom>
        </p:spPr>
      </p:pic>
      <p:pic>
        <p:nvPicPr>
          <p:cNvPr id="7" name="Picture 6">
            <a:extLst>
              <a:ext uri="{FF2B5EF4-FFF2-40B4-BE49-F238E27FC236}">
                <a16:creationId xmlns:a16="http://schemas.microsoft.com/office/drawing/2014/main" xmlns="" id="{F6C216EE-77C8-4539-8646-27C62C273342}"/>
              </a:ext>
            </a:extLst>
          </p:cNvPr>
          <p:cNvPicPr>
            <a:picLocks noChangeAspect="1"/>
          </p:cNvPicPr>
          <p:nvPr/>
        </p:nvPicPr>
        <p:blipFill>
          <a:blip r:embed="rId3"/>
          <a:stretch>
            <a:fillRect/>
          </a:stretch>
        </p:blipFill>
        <p:spPr>
          <a:xfrm>
            <a:off x="7641907" y="3964623"/>
            <a:ext cx="2971461" cy="2680017"/>
          </a:xfrm>
          <a:prstGeom prst="rect">
            <a:avLst/>
          </a:prstGeom>
        </p:spPr>
      </p:pic>
      <p:sp>
        <p:nvSpPr>
          <p:cNvPr id="8" name="Rectangle 7">
            <a:extLst>
              <a:ext uri="{FF2B5EF4-FFF2-40B4-BE49-F238E27FC236}">
                <a16:creationId xmlns:a16="http://schemas.microsoft.com/office/drawing/2014/main" xmlns="" id="{FCC89C99-810D-4A60-8F82-41ED756F81EB}"/>
              </a:ext>
            </a:extLst>
          </p:cNvPr>
          <p:cNvSpPr/>
          <p:nvPr/>
        </p:nvSpPr>
        <p:spPr>
          <a:xfrm>
            <a:off x="4267200" y="1758544"/>
            <a:ext cx="6096000" cy="2812437"/>
          </a:xfrm>
          <a:prstGeom prst="rect">
            <a:avLst/>
          </a:prstGeom>
        </p:spPr>
        <p:txBody>
          <a:bodyPr>
            <a:spAutoFit/>
          </a:bodyPr>
          <a:lstStyle/>
          <a:p>
            <a:pPr>
              <a:lnSpc>
                <a:spcPct val="80000"/>
              </a:lnSpc>
              <a:spcBef>
                <a:spcPct val="20000"/>
              </a:spcBef>
            </a:pPr>
            <a:r>
              <a:rPr lang="en-GB" b="1" u="sng" dirty="0"/>
              <a:t>Test set </a:t>
            </a:r>
          </a:p>
          <a:p>
            <a:pPr>
              <a:lnSpc>
                <a:spcPct val="80000"/>
              </a:lnSpc>
              <a:spcBef>
                <a:spcPct val="20000"/>
              </a:spcBef>
            </a:pPr>
            <a:endParaRPr lang="en-GB" b="1" u="sng" dirty="0"/>
          </a:p>
          <a:p>
            <a:pPr marL="742950" lvl="1" indent="-285750">
              <a:lnSpc>
                <a:spcPct val="80000"/>
              </a:lnSpc>
              <a:spcBef>
                <a:spcPct val="20000"/>
              </a:spcBef>
              <a:buFont typeface="Wingdings" panose="05000000000000000000" pitchFamily="2" charset="2"/>
              <a:buChar char="ü"/>
            </a:pPr>
            <a:r>
              <a:rPr lang="en-GB" dirty="0"/>
              <a:t>	</a:t>
            </a:r>
            <a:r>
              <a:rPr lang="en-GB" dirty="0" err="1"/>
              <a:t>Auc</a:t>
            </a:r>
            <a:r>
              <a:rPr lang="en-GB" dirty="0"/>
              <a:t>-Roc: 0.63</a:t>
            </a:r>
          </a:p>
          <a:p>
            <a:pPr marL="742950" lvl="1" indent="-285750">
              <a:lnSpc>
                <a:spcPct val="80000"/>
              </a:lnSpc>
              <a:spcBef>
                <a:spcPct val="20000"/>
              </a:spcBef>
              <a:buFont typeface="Wingdings" panose="05000000000000000000" pitchFamily="2" charset="2"/>
              <a:buChar char="ü"/>
            </a:pPr>
            <a:r>
              <a:rPr lang="en-GB" dirty="0"/>
              <a:t>Confusion Metrics: </a:t>
            </a:r>
          </a:p>
          <a:p>
            <a:pPr lvl="1">
              <a:lnSpc>
                <a:spcPct val="80000"/>
              </a:lnSpc>
              <a:spcBef>
                <a:spcPct val="20000"/>
              </a:spcBef>
            </a:pPr>
            <a:r>
              <a:rPr lang="en-GB" dirty="0"/>
              <a:t>	</a:t>
            </a:r>
            <a:r>
              <a:rPr lang="en-IN" dirty="0"/>
              <a:t>[[12137 7918] </a:t>
            </a:r>
          </a:p>
          <a:p>
            <a:pPr lvl="1">
              <a:lnSpc>
                <a:spcPct val="80000"/>
              </a:lnSpc>
              <a:spcBef>
                <a:spcPct val="20000"/>
              </a:spcBef>
            </a:pPr>
            <a:r>
              <a:rPr lang="en-IN" dirty="0"/>
              <a:t>	[ 307 599]]</a:t>
            </a:r>
          </a:p>
          <a:p>
            <a:pPr marL="742950" lvl="1" indent="-285750">
              <a:lnSpc>
                <a:spcPct val="80000"/>
              </a:lnSpc>
              <a:spcBef>
                <a:spcPct val="20000"/>
              </a:spcBef>
              <a:buFont typeface="Wingdings" panose="05000000000000000000" pitchFamily="2" charset="2"/>
              <a:buChar char="ü"/>
            </a:pPr>
            <a:r>
              <a:rPr lang="en-GB" dirty="0"/>
              <a:t>Accuracy:0.608</a:t>
            </a:r>
          </a:p>
          <a:p>
            <a:pPr marL="742950" lvl="1" indent="-285750">
              <a:lnSpc>
                <a:spcPct val="80000"/>
              </a:lnSpc>
              <a:spcBef>
                <a:spcPct val="20000"/>
              </a:spcBef>
              <a:buFont typeface="Wingdings" panose="05000000000000000000" pitchFamily="2" charset="2"/>
              <a:buChar char="ü"/>
            </a:pPr>
            <a:r>
              <a:rPr lang="en-GB" dirty="0"/>
              <a:t>Sensitivity/Recall:0.66 </a:t>
            </a:r>
          </a:p>
          <a:p>
            <a:pPr marL="742950" lvl="1" indent="-285750">
              <a:lnSpc>
                <a:spcPct val="80000"/>
              </a:lnSpc>
              <a:spcBef>
                <a:spcPct val="20000"/>
              </a:spcBef>
              <a:buFont typeface="Wingdings" panose="05000000000000000000" pitchFamily="2" charset="2"/>
              <a:buChar char="ü"/>
            </a:pPr>
            <a:r>
              <a:rPr lang="en-GB" dirty="0"/>
              <a:t>Precision : 0.0703</a:t>
            </a:r>
          </a:p>
          <a:p>
            <a:pPr marL="742950" lvl="1" indent="-285750">
              <a:lnSpc>
                <a:spcPct val="80000"/>
              </a:lnSpc>
              <a:spcBef>
                <a:spcPct val="20000"/>
              </a:spcBef>
              <a:buFont typeface="Wingdings" panose="05000000000000000000" pitchFamily="2" charset="2"/>
              <a:buChar char="ü"/>
            </a:pPr>
            <a:r>
              <a:rPr lang="en-GB" dirty="0"/>
              <a:t>Specificity:0.605</a:t>
            </a:r>
          </a:p>
        </p:txBody>
      </p:sp>
      <p:sp>
        <p:nvSpPr>
          <p:cNvPr id="10" name="TextBox 9">
            <a:extLst>
              <a:ext uri="{FF2B5EF4-FFF2-40B4-BE49-F238E27FC236}">
                <a16:creationId xmlns:a16="http://schemas.microsoft.com/office/drawing/2014/main" xmlns="" id="{85143A0D-BEB7-4E50-B38D-F33B6C13A946}"/>
              </a:ext>
            </a:extLst>
          </p:cNvPr>
          <p:cNvSpPr txBox="1"/>
          <p:nvPr/>
        </p:nvSpPr>
        <p:spPr>
          <a:xfrm>
            <a:off x="965200" y="5019040"/>
            <a:ext cx="6060505" cy="923330"/>
          </a:xfrm>
          <a:prstGeom prst="rect">
            <a:avLst/>
          </a:prstGeom>
          <a:noFill/>
        </p:spPr>
        <p:txBody>
          <a:bodyPr wrap="none" rtlCol="0">
            <a:spAutoFit/>
          </a:bodyPr>
          <a:lstStyle/>
          <a:p>
            <a:r>
              <a:rPr lang="en-GB" dirty="0"/>
              <a:t>Though the results are improved with hyper parameter tuning,</a:t>
            </a:r>
          </a:p>
          <a:p>
            <a:r>
              <a:rPr lang="en-GB" dirty="0"/>
              <a:t>logistic regression achieved better results than Random forest </a:t>
            </a:r>
          </a:p>
          <a:p>
            <a:r>
              <a:rPr lang="en-GB" dirty="0"/>
              <a:t>and Decision Tree</a:t>
            </a:r>
          </a:p>
        </p:txBody>
      </p:sp>
    </p:spTree>
    <p:extLst>
      <p:ext uri="{BB962C8B-B14F-4D97-AF65-F5344CB8AC3E}">
        <p14:creationId xmlns:p14="http://schemas.microsoft.com/office/powerpoint/2010/main" val="3061031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9F21F-1A03-443C-A716-5474703B0BA8}"/>
              </a:ext>
            </a:extLst>
          </p:cNvPr>
          <p:cNvSpPr>
            <a:spLocks noGrp="1"/>
          </p:cNvSpPr>
          <p:nvPr>
            <p:ph type="title"/>
          </p:nvPr>
        </p:nvSpPr>
        <p:spPr/>
        <p:txBody>
          <a:bodyPr>
            <a:normAutofit/>
          </a:bodyPr>
          <a:lstStyle/>
          <a:p>
            <a:pPr marL="457200" lvl="1" algn="l" rtl="0">
              <a:lnSpc>
                <a:spcPct val="80000"/>
              </a:lnSpc>
              <a:spcBef>
                <a:spcPct val="20000"/>
              </a:spcBef>
            </a:pPr>
            <a:r>
              <a:rPr lang="en-GB" sz="20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				</a:t>
            </a:r>
            <a:r>
              <a:rPr lang="en-GB" sz="24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Summary  of all the models built</a:t>
            </a: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06" y="1432276"/>
            <a:ext cx="10524225" cy="466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104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C6104-B594-41BF-A2E5-3451E1643277}"/>
              </a:ext>
            </a:extLst>
          </p:cNvPr>
          <p:cNvSpPr>
            <a:spLocks noGrp="1"/>
          </p:cNvSpPr>
          <p:nvPr>
            <p:ph type="title"/>
          </p:nvPr>
        </p:nvSpPr>
        <p:spPr/>
        <p:txBody>
          <a:bodyPr/>
          <a:lstStyle/>
          <a:p>
            <a:r>
              <a:rPr lang="en-GB" sz="2000" b="1" dirty="0">
                <a:solidFill>
                  <a:schemeClr val="accent4">
                    <a:lumMod val="75000"/>
                  </a:schemeClr>
                </a:solidFill>
                <a:latin typeface="Segoe UI Black" pitchFamily="34" charset="0"/>
                <a:ea typeface="Segoe UI Black" pitchFamily="34" charset="0"/>
                <a:cs typeface="Times New Roman" panose="02020603050405020304" pitchFamily="18" charset="0"/>
              </a:rPr>
              <a:t>Final Conclusion</a:t>
            </a:r>
          </a:p>
        </p:txBody>
      </p:sp>
      <p:sp>
        <p:nvSpPr>
          <p:cNvPr id="5" name="Content Placeholder 4">
            <a:extLst>
              <a:ext uri="{FF2B5EF4-FFF2-40B4-BE49-F238E27FC236}">
                <a16:creationId xmlns:a16="http://schemas.microsoft.com/office/drawing/2014/main" xmlns="" id="{AE705690-F1FD-494C-9D60-A9076A441DD2}"/>
              </a:ext>
            </a:extLst>
          </p:cNvPr>
          <p:cNvSpPr>
            <a:spLocks noGrp="1"/>
          </p:cNvSpPr>
          <p:nvPr>
            <p:ph idx="1"/>
          </p:nvPr>
        </p:nvSpPr>
        <p:spPr/>
        <p:txBody>
          <a:bodyPr>
            <a:normAutofit/>
          </a:bodyPr>
          <a:lstStyle/>
          <a:p>
            <a:endParaRPr lang="en-GB" dirty="0"/>
          </a:p>
          <a:p>
            <a:r>
              <a:rPr lang="en-US" b="1" dirty="0"/>
              <a:t>Best Model (Regularized Logistic Regression on Master Dataset)</a:t>
            </a:r>
          </a:p>
          <a:p>
            <a:pPr marL="0" indent="0">
              <a:buNone/>
            </a:pPr>
            <a:r>
              <a:rPr lang="en-US" dirty="0"/>
              <a:t>Since Regularized Logistic Regression has produced the best results, we would go ahead with this model to create the scorecard and to calculate the financial benefits of the model.</a:t>
            </a:r>
          </a:p>
          <a:p>
            <a:pPr marL="0" indent="0">
              <a:buNone/>
            </a:pPr>
            <a:endParaRPr lang="en-GB" dirty="0"/>
          </a:p>
        </p:txBody>
      </p:sp>
    </p:spTree>
    <p:extLst>
      <p:ext uri="{BB962C8B-B14F-4D97-AF65-F5344CB8AC3E}">
        <p14:creationId xmlns:p14="http://schemas.microsoft.com/office/powerpoint/2010/main" val="2907780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C6104-B594-41BF-A2E5-3451E1643277}"/>
              </a:ext>
            </a:extLst>
          </p:cNvPr>
          <p:cNvSpPr>
            <a:spLocks noGrp="1"/>
          </p:cNvSpPr>
          <p:nvPr>
            <p:ph type="title"/>
          </p:nvPr>
        </p:nvSpPr>
        <p:spPr/>
        <p:txBody>
          <a:bodyPr/>
          <a:lstStyle/>
          <a:p>
            <a:r>
              <a:rPr lang="en-GB" sz="2000" b="1" dirty="0">
                <a:solidFill>
                  <a:schemeClr val="accent4">
                    <a:lumMod val="75000"/>
                  </a:schemeClr>
                </a:solidFill>
                <a:latin typeface="Segoe UI Black" pitchFamily="34" charset="0"/>
                <a:ea typeface="Segoe UI Black" pitchFamily="34" charset="0"/>
                <a:cs typeface="Times New Roman" panose="02020603050405020304" pitchFamily="18" charset="0"/>
              </a:rPr>
              <a:t>Building application Score card</a:t>
            </a:r>
          </a:p>
        </p:txBody>
      </p:sp>
      <p:sp>
        <p:nvSpPr>
          <p:cNvPr id="5" name="Content Placeholder 4">
            <a:extLst>
              <a:ext uri="{FF2B5EF4-FFF2-40B4-BE49-F238E27FC236}">
                <a16:creationId xmlns:a16="http://schemas.microsoft.com/office/drawing/2014/main" xmlns="" id="{AE705690-F1FD-494C-9D60-A9076A441DD2}"/>
              </a:ext>
            </a:extLst>
          </p:cNvPr>
          <p:cNvSpPr>
            <a:spLocks noGrp="1"/>
          </p:cNvSpPr>
          <p:nvPr>
            <p:ph idx="1"/>
          </p:nvPr>
        </p:nvSpPr>
        <p:spPr/>
        <p:txBody>
          <a:bodyPr>
            <a:normAutofit/>
          </a:bodyPr>
          <a:lstStyle/>
          <a:p>
            <a:r>
              <a:rPr lang="en-GB" sz="1900" dirty="0"/>
              <a:t>Build an application scorecard with the good to bad odds of 10 to 1 at a score of 400 doubling every 20 points.</a:t>
            </a:r>
          </a:p>
          <a:p>
            <a:pPr marL="0" indent="0">
              <a:buNone/>
            </a:pPr>
            <a:r>
              <a:rPr lang="en-GB" sz="1900" dirty="0"/>
              <a:t>Inputs given:</a:t>
            </a:r>
          </a:p>
          <a:p>
            <a:r>
              <a:rPr lang="en-GB" sz="1900" dirty="0"/>
              <a:t>1.target_score = 400</a:t>
            </a:r>
          </a:p>
          <a:p>
            <a:r>
              <a:rPr lang="en-GB" sz="1900" dirty="0"/>
              <a:t>2.target_odds = 10</a:t>
            </a:r>
          </a:p>
          <a:p>
            <a:r>
              <a:rPr lang="en-GB" sz="1900" dirty="0"/>
              <a:t>3.pts_double_odds = 20</a:t>
            </a:r>
          </a:p>
          <a:p>
            <a:pPr marL="0" indent="0">
              <a:buNone/>
            </a:pPr>
            <a:r>
              <a:rPr lang="en-GB" sz="1900" dirty="0"/>
              <a:t>Calculation as follows:</a:t>
            </a:r>
          </a:p>
          <a:p>
            <a:r>
              <a:rPr lang="en-GB" sz="1900" dirty="0"/>
              <a:t>factor = </a:t>
            </a:r>
            <a:r>
              <a:rPr lang="en-GB" sz="1900" dirty="0" err="1"/>
              <a:t>pts_double_odds</a:t>
            </a:r>
            <a:r>
              <a:rPr lang="en-GB" sz="1900" dirty="0"/>
              <a:t> / log10(2)</a:t>
            </a:r>
          </a:p>
          <a:p>
            <a:r>
              <a:rPr lang="en-GB" sz="1900" dirty="0"/>
              <a:t>offset = </a:t>
            </a:r>
            <a:r>
              <a:rPr lang="en-GB" sz="1900" dirty="0" err="1"/>
              <a:t>target_score</a:t>
            </a:r>
            <a:r>
              <a:rPr lang="en-GB" sz="1900" dirty="0"/>
              <a:t> - factor X log10(</a:t>
            </a:r>
            <a:r>
              <a:rPr lang="en-GB" sz="1900" dirty="0" err="1"/>
              <a:t>target_odds</a:t>
            </a:r>
            <a:r>
              <a:rPr lang="en-GB" sz="1900" dirty="0"/>
              <a:t>)</a:t>
            </a:r>
          </a:p>
          <a:p>
            <a:endParaRPr lang="en-GB" sz="1900" dirty="0"/>
          </a:p>
          <a:p>
            <a:pPr marL="0" indent="0">
              <a:buNone/>
            </a:pPr>
            <a:r>
              <a:rPr lang="en-GB" sz="1900" dirty="0"/>
              <a:t>After deriving the score card, </a:t>
            </a:r>
            <a:r>
              <a:rPr lang="en-US" sz="1900" dirty="0"/>
              <a:t>the dataset of rejected applications (with performance tag missing), which were assumed as potential defaulters </a:t>
            </a:r>
            <a:r>
              <a:rPr lang="en-GB" sz="1900" dirty="0"/>
              <a:t>are compared with those of the approved ones.</a:t>
            </a:r>
            <a:r>
              <a:rPr lang="en-US" sz="1900" dirty="0"/>
              <a:t>Ideally, the output for all these applications should be defaulters.</a:t>
            </a:r>
          </a:p>
          <a:p>
            <a:pPr marL="0" indent="0">
              <a:buNone/>
            </a:pPr>
            <a:endParaRPr lang="en-GB" sz="1900" dirty="0"/>
          </a:p>
          <a:p>
            <a:endParaRPr lang="en-GB" dirty="0"/>
          </a:p>
          <a:p>
            <a:endParaRPr lang="en-GB" dirty="0"/>
          </a:p>
        </p:txBody>
      </p:sp>
    </p:spTree>
    <p:extLst>
      <p:ext uri="{BB962C8B-B14F-4D97-AF65-F5344CB8AC3E}">
        <p14:creationId xmlns:p14="http://schemas.microsoft.com/office/powerpoint/2010/main" val="3044543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0547" y="225088"/>
            <a:ext cx="87655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Application Score Card – Box plot &amp; Stacked plot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4" name="Rectangle 3"/>
          <p:cNvSpPr/>
          <p:nvPr/>
        </p:nvSpPr>
        <p:spPr>
          <a:xfrm>
            <a:off x="2635833" y="6280686"/>
            <a:ext cx="5522922" cy="369332"/>
          </a:xfrm>
          <a:prstGeom prst="rect">
            <a:avLst/>
          </a:prstGeom>
        </p:spPr>
        <p:txBody>
          <a:bodyPr wrap="none">
            <a:spAutoFit/>
          </a:bodyPr>
          <a:lstStyle/>
          <a:p>
            <a:r>
              <a:rPr lang="en-US" dirty="0"/>
              <a:t>Majority of the customers falls in the range of 290 to 350</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84" y="945630"/>
            <a:ext cx="10058400" cy="5179260"/>
          </a:xfrm>
          <a:prstGeom prst="rect">
            <a:avLst/>
          </a:prstGeom>
        </p:spPr>
      </p:pic>
    </p:spTree>
    <p:extLst>
      <p:ext uri="{BB962C8B-B14F-4D97-AF65-F5344CB8AC3E}">
        <p14:creationId xmlns:p14="http://schemas.microsoft.com/office/powerpoint/2010/main" val="858911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73293" y="225088"/>
            <a:ext cx="840005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Application Score Card – Recommended </a:t>
            </a:r>
            <a:r>
              <a:rPr lang="en-IN" sz="2800" b="1" dirty="0" err="1">
                <a:solidFill>
                  <a:schemeClr val="accent4">
                    <a:lumMod val="75000"/>
                  </a:schemeClr>
                </a:solidFill>
                <a:latin typeface="Segoe UI Black" pitchFamily="34" charset="0"/>
                <a:ea typeface="Segoe UI Black" pitchFamily="34" charset="0"/>
                <a:cs typeface="Times New Roman" panose="02020603050405020304" pitchFamily="18" charset="0"/>
              </a:rPr>
              <a:t>cutoff</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416320"/>
          </a:xfrm>
          <a:prstGeom prst="rect">
            <a:avLst/>
          </a:prstGeom>
        </p:spPr>
        <p:txBody>
          <a:bodyPr wrap="square">
            <a:spAutoFit/>
          </a:bodyPr>
          <a:lstStyle/>
          <a:p>
            <a:pPr marL="285750" indent="-285750">
              <a:buFont typeface="Wingdings" pitchFamily="2" charset="2"/>
              <a:buChar char="ü"/>
            </a:pPr>
            <a:r>
              <a:rPr lang="en-US" dirty="0"/>
              <a:t>1.Customers with a score less than 310 would not be granted credit card.  </a:t>
            </a:r>
          </a:p>
          <a:p>
            <a:r>
              <a:rPr lang="en-US" dirty="0"/>
              <a:t>  </a:t>
            </a:r>
          </a:p>
          <a:p>
            <a:pPr marL="285750" indent="-285750">
              <a:buFont typeface="Wingdings" pitchFamily="2" charset="2"/>
              <a:buChar char="ü"/>
            </a:pPr>
            <a:r>
              <a:rPr lang="en-US" dirty="0"/>
              <a:t>2.Cutoff of 310 correctly identifies almost 89% of the bad customers.     </a:t>
            </a:r>
          </a:p>
          <a:p>
            <a:endParaRPr lang="en-US" dirty="0"/>
          </a:p>
          <a:p>
            <a:pPr marL="285750" indent="-285750">
              <a:buFont typeface="Wingdings" pitchFamily="2" charset="2"/>
              <a:buChar char="ü"/>
            </a:pPr>
            <a:r>
              <a:rPr lang="en-US" dirty="0"/>
              <a:t>3.If we consider the scorecard built for the master dataset, then almost 21% of the good customers are not going to 	get  the credit card.    </a:t>
            </a:r>
          </a:p>
          <a:p>
            <a:endParaRPr lang="en-US" dirty="0"/>
          </a:p>
          <a:p>
            <a:pPr marL="285750" indent="-285750">
              <a:buFont typeface="Wingdings" pitchFamily="2" charset="2"/>
              <a:buChar char="ü"/>
            </a:pPr>
            <a:r>
              <a:rPr lang="en-US" dirty="0"/>
              <a:t>4. If we reduce the cutoff from 310 to a lower number then it will defeat the purpose of doing this exercise of 		     	 identifying the bad customers.   </a:t>
            </a:r>
          </a:p>
          <a:p>
            <a:endParaRPr lang="en-US" dirty="0"/>
          </a:p>
          <a:p>
            <a:pPr marL="285750" indent="-285750">
              <a:buFont typeface="Wingdings" pitchFamily="2" charset="2"/>
              <a:buChar char="ü"/>
            </a:pPr>
            <a:r>
              <a:rPr lang="en-US" dirty="0"/>
              <a:t>5. Though, if Bank is ready to take the risk they may reduce the cutoff by 5 points, keeping it to 305. A cutoff of 305     	  would correctly identify 76% of the bad customers, and will impact around 2.5% good customers. </a:t>
            </a:r>
          </a:p>
        </p:txBody>
      </p:sp>
    </p:spTree>
    <p:extLst>
      <p:ext uri="{BB962C8B-B14F-4D97-AF65-F5344CB8AC3E}">
        <p14:creationId xmlns:p14="http://schemas.microsoft.com/office/powerpoint/2010/main" val="3421447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0661" y="225088"/>
            <a:ext cx="566533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Financial Benefits of the model</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69332"/>
          </a:xfrm>
          <a:prstGeom prst="rect">
            <a:avLst/>
          </a:prstGeom>
        </p:spPr>
        <p:txBody>
          <a:bodyPr wrap="square">
            <a:spAutoFit/>
          </a:bodyPr>
          <a:lstStyle/>
          <a:p>
            <a:pPr marL="285750" indent="-285750">
              <a:buFont typeface="Wingdings" pitchFamily="2" charset="2"/>
              <a:buChar char="ü"/>
            </a:pPr>
            <a:endParaRPr lang="en-US" dirty="0"/>
          </a:p>
        </p:txBody>
      </p:sp>
      <p:sp>
        <p:nvSpPr>
          <p:cNvPr id="5" name="Rectangle 4"/>
          <p:cNvSpPr/>
          <p:nvPr/>
        </p:nvSpPr>
        <p:spPr>
          <a:xfrm>
            <a:off x="1069653" y="722973"/>
            <a:ext cx="11007305" cy="6186309"/>
          </a:xfrm>
          <a:prstGeom prst="rect">
            <a:avLst/>
          </a:prstGeom>
        </p:spPr>
        <p:txBody>
          <a:bodyPr wrap="square">
            <a:spAutoFit/>
          </a:bodyPr>
          <a:lstStyle/>
          <a:p>
            <a:r>
              <a:rPr lang="en-US" dirty="0"/>
              <a:t>As mentioned in the problem statement, in the past few years </a:t>
            </a:r>
            <a:r>
              <a:rPr lang="en-US" dirty="0" err="1"/>
              <a:t>CredX</a:t>
            </a:r>
            <a:r>
              <a:rPr lang="en-US" dirty="0"/>
              <a:t> experienced an increase in credit loss. So, the main objective of doing this whole exercise was to mitigate this credit risk by acquiring the right customers.</a:t>
            </a:r>
          </a:p>
          <a:p>
            <a:endParaRPr lang="en-US" dirty="0"/>
          </a:p>
          <a:p>
            <a:r>
              <a:rPr lang="en-US" dirty="0"/>
              <a:t>Another important point is, Bank does not only loose money by giving credit card to the bad customers, it may also loose business(eventually money) by not giving credit cart to the good customers. So, the Machine Learning model should have strong predictive power to discriminate between good and the bad customers. Model should be </a:t>
            </a:r>
            <a:r>
              <a:rPr lang="en-US" dirty="0" err="1"/>
              <a:t>be</a:t>
            </a:r>
            <a:r>
              <a:rPr lang="en-US" dirty="0"/>
              <a:t> to correctly identify majority of the bad customers, at the same time, it should also ensure that good customers are not denied the credit card.</a:t>
            </a:r>
          </a:p>
          <a:p>
            <a:endParaRPr lang="en-US" dirty="0"/>
          </a:p>
          <a:p>
            <a:r>
              <a:rPr lang="en-US" dirty="0"/>
              <a:t>A good model will have following benefits:</a:t>
            </a:r>
          </a:p>
          <a:p>
            <a:endParaRPr lang="en-US" dirty="0"/>
          </a:p>
          <a:p>
            <a:pPr marL="285750" indent="-285750">
              <a:buFont typeface="Wingdings" pitchFamily="2" charset="2"/>
              <a:buChar char="ü"/>
            </a:pPr>
            <a:r>
              <a:rPr lang="en-US" dirty="0"/>
              <a:t>1.Saves manual efforts of assessing each and every application as the model can process hundreds of applications in no time.</a:t>
            </a:r>
          </a:p>
          <a:p>
            <a:pPr marL="285750" indent="-285750">
              <a:buFont typeface="Wingdings" pitchFamily="2" charset="2"/>
              <a:buChar char="ü"/>
            </a:pPr>
            <a:r>
              <a:rPr lang="en-US" dirty="0"/>
              <a:t>2.Prevents manual error as the whole process is automated.</a:t>
            </a:r>
          </a:p>
          <a:p>
            <a:pPr marL="285750" indent="-285750">
              <a:buFont typeface="Wingdings" pitchFamily="2" charset="2"/>
              <a:buChar char="ü"/>
            </a:pPr>
            <a:r>
              <a:rPr lang="en-US" dirty="0"/>
              <a:t>3.No chance of underwriters taking bribes to approve an application, also model would not be biased towards any cast, religion etc. </a:t>
            </a:r>
          </a:p>
          <a:p>
            <a:endParaRPr lang="en-US" dirty="0"/>
          </a:p>
          <a:p>
            <a:r>
              <a:rPr lang="en-US" dirty="0"/>
              <a:t>Total number of Customers = 71292 (remember we removed three duplicate reports)</a:t>
            </a:r>
          </a:p>
          <a:p>
            <a:endParaRPr lang="en-US" dirty="0"/>
          </a:p>
          <a:p>
            <a:r>
              <a:rPr lang="en-US" dirty="0"/>
              <a:t>Approved Customers = 69867 (there were 1425 records with null values for performance tag, 71292-1425 = 69867)</a:t>
            </a:r>
          </a:p>
          <a:p>
            <a:endParaRPr lang="en-US" dirty="0"/>
          </a:p>
          <a:p>
            <a:r>
              <a:rPr lang="en-US" dirty="0"/>
              <a:t>Default Customers = 2947 (Customers with Performance Tag 1)</a:t>
            </a:r>
          </a:p>
        </p:txBody>
      </p:sp>
    </p:spTree>
    <p:extLst>
      <p:ext uri="{BB962C8B-B14F-4D97-AF65-F5344CB8AC3E}">
        <p14:creationId xmlns:p14="http://schemas.microsoft.com/office/powerpoint/2010/main" val="1340580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80840" y="225088"/>
            <a:ext cx="7184980"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Financial Benefits of the model –contd..</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69332"/>
          </a:xfrm>
          <a:prstGeom prst="rect">
            <a:avLst/>
          </a:prstGeom>
        </p:spPr>
        <p:txBody>
          <a:bodyPr wrap="square">
            <a:spAutoFit/>
          </a:bodyPr>
          <a:lstStyle/>
          <a:p>
            <a:pPr marL="285750" indent="-285750">
              <a:buFont typeface="Wingdings" pitchFamily="2" charset="2"/>
              <a:buChar char="ü"/>
            </a:pPr>
            <a:endParaRPr lang="en-US" dirty="0"/>
          </a:p>
        </p:txBody>
      </p:sp>
      <p:sp>
        <p:nvSpPr>
          <p:cNvPr id="10" name="Rectangle 9"/>
          <p:cNvSpPr/>
          <p:nvPr/>
        </p:nvSpPr>
        <p:spPr>
          <a:xfrm>
            <a:off x="543464" y="974784"/>
            <a:ext cx="10765766" cy="5355312"/>
          </a:xfrm>
          <a:prstGeom prst="rect">
            <a:avLst/>
          </a:prstGeom>
        </p:spPr>
        <p:txBody>
          <a:bodyPr wrap="square">
            <a:spAutoFit/>
          </a:bodyPr>
          <a:lstStyle/>
          <a:p>
            <a:r>
              <a:rPr lang="en-US" dirty="0"/>
              <a:t>Lets make some assumptions in order to calculate the actual profit and loss :</a:t>
            </a:r>
          </a:p>
          <a:p>
            <a:endParaRPr lang="en-US" dirty="0"/>
          </a:p>
          <a:p>
            <a:pPr marL="342900" indent="-342900">
              <a:buAutoNum type="arabicParenR"/>
            </a:pPr>
            <a:r>
              <a:rPr lang="en-US" dirty="0"/>
              <a:t>Customer Acquisition Cost (including paper work, phone calls cost, service tax etc.) - 50 USD</a:t>
            </a:r>
          </a:p>
          <a:p>
            <a:pPr marL="342900" indent="-342900">
              <a:buAutoNum type="arabicParenR"/>
            </a:pPr>
            <a:endParaRPr lang="en-US" dirty="0"/>
          </a:p>
          <a:p>
            <a:r>
              <a:rPr lang="en-US" dirty="0"/>
              <a:t>2) Credit Card Limit = 49,950 USD (taking odd number so that the money at risk is a round figure) </a:t>
            </a:r>
          </a:p>
          <a:p>
            <a:endParaRPr lang="en-US" dirty="0"/>
          </a:p>
          <a:p>
            <a:r>
              <a:rPr lang="en-US" dirty="0"/>
              <a:t>3) Money at Risk per customer = 49,950 + 50 = 50,000 USD</a:t>
            </a:r>
          </a:p>
          <a:p>
            <a:endParaRPr lang="en-US" dirty="0"/>
          </a:p>
          <a:p>
            <a:r>
              <a:rPr lang="en-US" dirty="0"/>
              <a:t>Total Money at Risk (Defaulted Customers) = 50,000 × 2947 = 14,73,50,000‬ USD</a:t>
            </a:r>
          </a:p>
          <a:p>
            <a:endParaRPr lang="en-US" dirty="0"/>
          </a:p>
          <a:p>
            <a:r>
              <a:rPr lang="en-US" dirty="0"/>
              <a:t>Money Machine Model can save: The best Model we built has a recall of 74%, hence it can save 74% of 14,73,50,000‬ USD:</a:t>
            </a:r>
          </a:p>
          <a:p>
            <a:endParaRPr lang="en-US" dirty="0"/>
          </a:p>
          <a:p>
            <a:r>
              <a:rPr lang="en-US" b="1" dirty="0"/>
              <a:t>Money Saved = (14,73,50,000‬ * 74)/100 = 10,90,39,000‬ USD</a:t>
            </a:r>
          </a:p>
          <a:p>
            <a:endParaRPr lang="en-US" b="1" dirty="0"/>
          </a:p>
          <a:p>
            <a:r>
              <a:rPr lang="en-US" b="1" dirty="0"/>
              <a:t>Money Lost = 14,73,50,000‬ USD - 10,90,39,000‬ USD = 3,83,11,000 USD</a:t>
            </a:r>
          </a:p>
          <a:p>
            <a:endParaRPr lang="en-US" b="1" dirty="0"/>
          </a:p>
          <a:p>
            <a:r>
              <a:rPr lang="en-US" b="1" dirty="0"/>
              <a:t>Model built is saving almost 35% of the Loss</a:t>
            </a:r>
          </a:p>
          <a:p>
            <a:endParaRPr lang="en-US" dirty="0"/>
          </a:p>
        </p:txBody>
      </p:sp>
    </p:spTree>
    <p:extLst>
      <p:ext uri="{BB962C8B-B14F-4D97-AF65-F5344CB8AC3E}">
        <p14:creationId xmlns:p14="http://schemas.microsoft.com/office/powerpoint/2010/main" val="225932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41555" y="225087"/>
            <a:ext cx="4663456"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steps</a:t>
            </a:r>
          </a:p>
        </p:txBody>
      </p:sp>
      <p:sp>
        <p:nvSpPr>
          <p:cNvPr id="3" name="Rectangle 2"/>
          <p:cNvSpPr/>
          <p:nvPr/>
        </p:nvSpPr>
        <p:spPr>
          <a:xfrm>
            <a:off x="508975" y="797210"/>
            <a:ext cx="11041811" cy="5539978"/>
          </a:xfrm>
          <a:prstGeom prst="rect">
            <a:avLst/>
          </a:prstGeom>
        </p:spPr>
        <p:txBody>
          <a:bodyPr wrap="square">
            <a:spAutoFit/>
          </a:bodyPr>
          <a:lstStyle/>
          <a:p>
            <a:endParaRPr lang="en-US" dirty="0"/>
          </a:p>
          <a:p>
            <a:pPr marL="285750" indent="-285750">
              <a:buFont typeface="Wingdings" pitchFamily="2" charset="2"/>
              <a:buChar char="Ø"/>
            </a:pPr>
            <a:r>
              <a:rPr lang="en-US" sz="1600" dirty="0"/>
              <a:t>Perform data cleaning on both the data sets.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Exploratory Data Analysis on all the features of both the datasets to identify the important predictor variables.</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Weight of Evidence (WOE) and Information Value (IV) analysis on Demographic dataset and create the WOE transformed datasets, Also find out the important variables based on the information values of the variables.</a:t>
            </a:r>
          </a:p>
          <a:p>
            <a:endParaRPr lang="en-US" sz="1600" dirty="0"/>
          </a:p>
          <a:p>
            <a:pPr marL="285750" indent="-285750">
              <a:buFont typeface="Wingdings" pitchFamily="2" charset="2"/>
              <a:buChar char="Ø"/>
            </a:pPr>
            <a:r>
              <a:rPr lang="en-US" sz="1600" dirty="0"/>
              <a:t>Perform Logistic Regression model on the following datasets:</a:t>
            </a:r>
          </a:p>
          <a:p>
            <a:pPr marL="742950" lvl="1" indent="-285750">
              <a:buFont typeface="Wingdings" pitchFamily="2" charset="2"/>
              <a:buChar char="ü"/>
            </a:pPr>
            <a:r>
              <a:rPr lang="en-US" sz="1600" dirty="0"/>
              <a:t>WOE Transformed Demographic Dataset</a:t>
            </a:r>
          </a:p>
          <a:p>
            <a:pPr marL="742950" lvl="1" indent="-285750">
              <a:buFont typeface="Wingdings" pitchFamily="2" charset="2"/>
              <a:buChar char="ü"/>
            </a:pPr>
            <a:r>
              <a:rPr lang="en-US" sz="1600" dirty="0"/>
              <a:t>WOE Transformed Merged Dataset</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some complex models like Decision tree or Random forest to see if the predictive power of the model is better than that of the logistic regression model.</a:t>
            </a:r>
          </a:p>
          <a:p>
            <a:endParaRPr lang="en-US" sz="1600" dirty="0"/>
          </a:p>
          <a:p>
            <a:pPr marL="285750" indent="-285750">
              <a:buFont typeface="Wingdings" pitchFamily="2" charset="2"/>
              <a:buChar char="Ø"/>
            </a:pPr>
            <a:r>
              <a:rPr lang="en-US" sz="1600" dirty="0"/>
              <a:t>On the basis of the chosen model and significant variables in the model, score card would be prepared for the following:</a:t>
            </a:r>
          </a:p>
          <a:p>
            <a:pPr marL="742950" lvl="1" indent="-285750">
              <a:buFont typeface="Wingdings" pitchFamily="2" charset="2"/>
              <a:buChar char="ü"/>
            </a:pPr>
            <a:r>
              <a:rPr lang="en-US" sz="1600" dirty="0"/>
              <a:t>Score card for the combined woe transformed dataset</a:t>
            </a:r>
          </a:p>
          <a:p>
            <a:pPr marL="742950" lvl="1" indent="-285750">
              <a:buFont typeface="Wingdings" pitchFamily="2" charset="2"/>
              <a:buChar char="ü"/>
            </a:pPr>
            <a:r>
              <a:rPr lang="en-US" sz="1600" dirty="0"/>
              <a:t>Score card for the rejected applicants (records for which value of performance tag was missing)</a:t>
            </a:r>
          </a:p>
          <a:p>
            <a:pPr lvl="1"/>
            <a:endParaRPr lang="en-US" sz="1600" dirty="0"/>
          </a:p>
          <a:p>
            <a:pPr marL="285750" indent="-285750">
              <a:buFont typeface="Wingdings" pitchFamily="2" charset="2"/>
              <a:buChar char="Ø"/>
            </a:pPr>
            <a:r>
              <a:rPr lang="en-US" sz="1600" dirty="0"/>
              <a:t> Access the financial benefits of the project by checking the underlying matrices that get optimized.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 Present all the results obtained in all the above steps to the management</a:t>
            </a:r>
          </a:p>
        </p:txBody>
      </p:sp>
    </p:spTree>
    <p:extLst>
      <p:ext uri="{BB962C8B-B14F-4D97-AF65-F5344CB8AC3E}">
        <p14:creationId xmlns:p14="http://schemas.microsoft.com/office/powerpoint/2010/main" val="172435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58347" y="225087"/>
            <a:ext cx="7229864"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steps continued…</a:t>
            </a:r>
          </a:p>
        </p:txBody>
      </p:sp>
      <p:sp>
        <p:nvSpPr>
          <p:cNvPr id="3" name="Rectangle 2"/>
          <p:cNvSpPr/>
          <p:nvPr/>
        </p:nvSpPr>
        <p:spPr>
          <a:xfrm>
            <a:off x="508975" y="1048419"/>
            <a:ext cx="11041811" cy="4524315"/>
          </a:xfrm>
          <a:prstGeom prst="rect">
            <a:avLst/>
          </a:prstGeom>
        </p:spPr>
        <p:txBody>
          <a:bodyPr wrap="square">
            <a:spAutoFit/>
          </a:bodyPr>
          <a:lstStyle/>
          <a:p>
            <a:endParaRPr lang="en-US" b="1" u="sng" dirty="0"/>
          </a:p>
          <a:p>
            <a:endParaRPr lang="en-US" b="1" u="sng" dirty="0"/>
          </a:p>
          <a:p>
            <a:r>
              <a:rPr lang="en-US" b="1" u="sng" dirty="0"/>
              <a:t>Important points while building the models:</a:t>
            </a:r>
          </a:p>
          <a:p>
            <a:endParaRPr lang="en-US" b="1" u="sng" dirty="0"/>
          </a:p>
          <a:p>
            <a:pPr marL="342900" indent="-342900">
              <a:buFont typeface="Wingdings" pitchFamily="2" charset="2"/>
              <a:buChar char="ü"/>
            </a:pPr>
            <a:r>
              <a:rPr lang="en-US" dirty="0"/>
              <a:t>There is a class imbalance in the dataset. This needs to be handled using balanced class during each model preparation. </a:t>
            </a:r>
          </a:p>
          <a:p>
            <a:pPr marL="342900" indent="-342900">
              <a:buFont typeface="Wingdings" pitchFamily="2" charset="2"/>
              <a:buChar char="ü"/>
            </a:pPr>
            <a:endParaRPr lang="en-US" dirty="0"/>
          </a:p>
          <a:p>
            <a:pPr marL="342900" indent="-342900">
              <a:buFont typeface="Wingdings" pitchFamily="2" charset="2"/>
              <a:buChar char="ü"/>
            </a:pPr>
            <a:r>
              <a:rPr lang="en-US" dirty="0"/>
              <a:t>Select the important variables based on higher Information Value(IV) and include those features while modelling</a:t>
            </a:r>
          </a:p>
          <a:p>
            <a:pPr marL="342900" indent="-342900">
              <a:buFont typeface="Wingdings" pitchFamily="2" charset="2"/>
              <a:buChar char="ü"/>
            </a:pPr>
            <a:endParaRPr lang="en-US" dirty="0"/>
          </a:p>
          <a:p>
            <a:pPr marL="342900" indent="-342900">
              <a:buFont typeface="Wingdings" pitchFamily="2" charset="2"/>
              <a:buChar char="ü"/>
            </a:pPr>
            <a:r>
              <a:rPr lang="en-US" dirty="0"/>
              <a:t>Evaluate the accuracy of both the train and test sets and check for any overfitting</a:t>
            </a:r>
          </a:p>
          <a:p>
            <a:endParaRPr lang="en-US" dirty="0"/>
          </a:p>
          <a:p>
            <a:pPr marL="342900" indent="-342900">
              <a:buFont typeface="Wingdings" pitchFamily="2" charset="2"/>
              <a:buChar char="ü"/>
            </a:pPr>
            <a:r>
              <a:rPr lang="en-US" dirty="0"/>
              <a:t>Additional validation of data should be done on the dataset on the rejected applications (performance tag null) ignored for model building. </a:t>
            </a:r>
          </a:p>
          <a:p>
            <a:pPr marL="342900" indent="-342900">
              <a:buFont typeface="Wingdings" pitchFamily="2" charset="2"/>
              <a:buChar char="ü"/>
            </a:pPr>
            <a:endParaRPr lang="en-US" dirty="0"/>
          </a:p>
          <a:p>
            <a:pPr marL="342900" indent="-342900">
              <a:buFont typeface="Wingdings" pitchFamily="2" charset="2"/>
              <a:buChar char="ü"/>
            </a:pPr>
            <a:r>
              <a:rPr lang="en-US" dirty="0"/>
              <a:t>Hyper parameters for tree models need to be optimized using </a:t>
            </a:r>
            <a:r>
              <a:rPr lang="en-US" dirty="0" err="1"/>
              <a:t>GridSearch</a:t>
            </a:r>
            <a:r>
              <a:rPr lang="en-US" dirty="0"/>
              <a:t> Cross validation and model with optimized parameter should be chosen.</a:t>
            </a:r>
          </a:p>
        </p:txBody>
      </p:sp>
    </p:spTree>
    <p:extLst>
      <p:ext uri="{BB962C8B-B14F-4D97-AF65-F5344CB8AC3E}">
        <p14:creationId xmlns:p14="http://schemas.microsoft.com/office/powerpoint/2010/main" val="281551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2268" y="225087"/>
            <a:ext cx="6042039"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Criteria for model evaluation</a:t>
            </a:r>
          </a:p>
        </p:txBody>
      </p:sp>
      <p:sp>
        <p:nvSpPr>
          <p:cNvPr id="3" name="Rectangle 2"/>
          <p:cNvSpPr/>
          <p:nvPr/>
        </p:nvSpPr>
        <p:spPr>
          <a:xfrm>
            <a:off x="508975" y="1048419"/>
            <a:ext cx="11041811" cy="5078313"/>
          </a:xfrm>
          <a:prstGeom prst="rect">
            <a:avLst/>
          </a:prstGeom>
        </p:spPr>
        <p:txBody>
          <a:bodyPr wrap="square">
            <a:spAutoFit/>
          </a:bodyPr>
          <a:lstStyle/>
          <a:p>
            <a:r>
              <a:rPr lang="en-US" b="1" u="sng" dirty="0"/>
              <a:t>All the models will be evaluated on the following parameters : </a:t>
            </a:r>
          </a:p>
          <a:p>
            <a:endParaRPr lang="en-US" b="1" u="sng" dirty="0"/>
          </a:p>
          <a:p>
            <a:pPr marL="285750" indent="-285750">
              <a:buFont typeface="Wingdings" pitchFamily="2" charset="2"/>
              <a:buChar char="ü"/>
            </a:pPr>
            <a:r>
              <a:rPr lang="en-US" dirty="0"/>
              <a:t>Confusion matrix for each model.</a:t>
            </a:r>
          </a:p>
          <a:p>
            <a:pPr marL="285750" indent="-285750">
              <a:buFont typeface="Wingdings" pitchFamily="2" charset="2"/>
              <a:buChar char="ü"/>
            </a:pPr>
            <a:endParaRPr lang="en-US" dirty="0"/>
          </a:p>
          <a:p>
            <a:pPr marL="285750" indent="-285750">
              <a:buFont typeface="Wingdings" pitchFamily="2" charset="2"/>
              <a:buChar char="ü"/>
            </a:pPr>
            <a:r>
              <a:rPr lang="en-US" dirty="0"/>
              <a:t>Sensitivity, specificity, accuracy curve for each model with different cut-offs. </a:t>
            </a:r>
          </a:p>
          <a:p>
            <a:pPr marL="285750" indent="-285750">
              <a:buFont typeface="Wingdings" pitchFamily="2" charset="2"/>
              <a:buChar char="ü"/>
            </a:pPr>
            <a:endParaRPr lang="en-US" dirty="0"/>
          </a:p>
          <a:p>
            <a:pPr marL="285750" indent="-285750">
              <a:buFont typeface="Wingdings" pitchFamily="2" charset="2"/>
              <a:buChar char="ü"/>
            </a:pPr>
            <a:r>
              <a:rPr lang="en-US" dirty="0"/>
              <a:t>AUC-ROC curve for the model using cut-off values for each model.</a:t>
            </a:r>
          </a:p>
          <a:p>
            <a:endParaRPr lang="en-US" dirty="0"/>
          </a:p>
          <a:p>
            <a:pPr marL="285750" indent="-285750">
              <a:buFont typeface="Wingdings" pitchFamily="2" charset="2"/>
              <a:buChar char="ü"/>
            </a:pPr>
            <a:r>
              <a:rPr lang="en-US" dirty="0"/>
              <a:t>Precision and Recall curve for cut-off should be generated.</a:t>
            </a:r>
          </a:p>
          <a:p>
            <a:pPr marL="285750" indent="-285750">
              <a:buFont typeface="Wingdings" pitchFamily="2" charset="2"/>
              <a:buChar char="ü"/>
            </a:pPr>
            <a:endParaRPr lang="en-US" dirty="0"/>
          </a:p>
          <a:p>
            <a:pPr marL="285750" indent="-285750">
              <a:buFont typeface="Wingdings" pitchFamily="2" charset="2"/>
              <a:buChar char="ü"/>
            </a:pPr>
            <a:r>
              <a:rPr lang="en-US" dirty="0"/>
              <a:t>Gini-Index needs to be evaluated for Tree based models like decision tree and random forest.</a:t>
            </a:r>
          </a:p>
          <a:p>
            <a:endParaRPr lang="en-US" dirty="0"/>
          </a:p>
          <a:p>
            <a:pPr marL="285750" indent="-285750">
              <a:buFont typeface="Wingdings" pitchFamily="2" charset="2"/>
              <a:buChar char="ü"/>
            </a:pPr>
            <a:r>
              <a:rPr lang="en-US" dirty="0"/>
              <a:t>Within each model type evaluation using Grid Search based on recall values should be done to get models with optimized hyper parameters.</a:t>
            </a:r>
          </a:p>
          <a:p>
            <a:pPr marL="285750" indent="-285750">
              <a:buFont typeface="Wingdings" pitchFamily="2" charset="2"/>
              <a:buChar char="ü"/>
            </a:pPr>
            <a:endParaRPr lang="en-US" dirty="0"/>
          </a:p>
          <a:p>
            <a:pPr marL="285750" indent="-285750">
              <a:buFont typeface="Wingdings" pitchFamily="2" charset="2"/>
              <a:buChar char="ü"/>
            </a:pPr>
            <a:r>
              <a:rPr lang="en-US" dirty="0"/>
              <a:t>For evaluation among models, the dataset for rejected applications (with performance tag missing), which were assumed as potentially defaulters should be considered for evaluations. Ideally, the output for all these applications should be defaulters.</a:t>
            </a:r>
          </a:p>
        </p:txBody>
      </p:sp>
    </p:spTree>
    <p:extLst>
      <p:ext uri="{BB962C8B-B14F-4D97-AF65-F5344CB8AC3E}">
        <p14:creationId xmlns:p14="http://schemas.microsoft.com/office/powerpoint/2010/main" val="100593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75889" y="225088"/>
            <a:ext cx="559480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Methodology</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233866381"/>
              </p:ext>
            </p:extLst>
          </p:nvPr>
        </p:nvGraphicFramePr>
        <p:xfrm>
          <a:off x="1503945" y="836713"/>
          <a:ext cx="7873013" cy="5538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54741" y="225088"/>
            <a:ext cx="6837128"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Demographic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35286485"/>
              </p:ext>
            </p:extLst>
          </p:nvPr>
        </p:nvGraphicFramePr>
        <p:xfrm>
          <a:off x="582832" y="1047454"/>
          <a:ext cx="11226729" cy="558292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xmlns="" val="20000"/>
                    </a:ext>
                  </a:extLst>
                </a:gridCol>
                <a:gridCol w="3742243">
                  <a:extLst>
                    <a:ext uri="{9D8B030D-6E8A-4147-A177-3AD203B41FA5}">
                      <a16:colId xmlns:a16="http://schemas.microsoft.com/office/drawing/2014/main" xmlns="" val="20001"/>
                    </a:ext>
                  </a:extLst>
                </a:gridCol>
                <a:gridCol w="3742243">
                  <a:extLst>
                    <a:ext uri="{9D8B030D-6E8A-4147-A177-3AD203B41FA5}">
                      <a16:colId xmlns:a16="http://schemas.microsoft.com/office/drawing/2014/main" xmlns="" val="20002"/>
                    </a:ext>
                  </a:extLst>
                </a:gridCol>
              </a:tblGrid>
              <a:tr h="370840">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xmlns="" val="10000"/>
                  </a:ext>
                </a:extLst>
              </a:tr>
              <a:tr h="370840">
                <a:tc>
                  <a:txBody>
                    <a:bodyPr/>
                    <a:lstStyle/>
                    <a:p>
                      <a:pPr algn="l"/>
                      <a:r>
                        <a:rPr lang="en-IN" sz="1800" dirty="0"/>
                        <a:t>Application</a:t>
                      </a:r>
                      <a:r>
                        <a:rPr lang="en-IN" sz="1800" baseline="0" dirty="0"/>
                        <a:t> Id</a:t>
                      </a:r>
                      <a:endParaRPr lang="en-IN" sz="1800" dirty="0"/>
                    </a:p>
                  </a:txBody>
                  <a:tcPr/>
                </a:tc>
                <a:tc>
                  <a:txBody>
                    <a:bodyPr/>
                    <a:lstStyle/>
                    <a:p>
                      <a:pPr algn="l"/>
                      <a:r>
                        <a:rPr lang="en-IN" sz="1800" dirty="0"/>
                        <a:t>Application</a:t>
                      </a:r>
                      <a:r>
                        <a:rPr lang="en-IN" sz="1800" baseline="0" dirty="0"/>
                        <a:t> id </a:t>
                      </a:r>
                      <a:r>
                        <a:rPr lang="en-IN" sz="1800" dirty="0"/>
                        <a:t>of the</a:t>
                      </a:r>
                      <a:r>
                        <a:rPr lang="en-IN" sz="1800" baseline="0" dirty="0"/>
                        <a:t> applicant</a:t>
                      </a:r>
                      <a:endParaRPr lang="en-IN" sz="1800" dirty="0"/>
                    </a:p>
                  </a:txBody>
                  <a:tcPr/>
                </a:tc>
                <a:tc>
                  <a:txBody>
                    <a:bodyPr/>
                    <a:lstStyle/>
                    <a:p>
                      <a:pPr algn="l"/>
                      <a:r>
                        <a:rPr lang="en-IN" sz="1800" dirty="0"/>
                        <a:t>There were 3 duplicate</a:t>
                      </a:r>
                      <a:r>
                        <a:rPr lang="en-IN" sz="1800" baseline="0" dirty="0"/>
                        <a:t> application ids which were deleted from the dataset.</a:t>
                      </a:r>
                      <a:endParaRPr lang="en-IN" sz="1800" dirty="0"/>
                    </a:p>
                  </a:txBody>
                  <a:tcPr/>
                </a:tc>
                <a:extLst>
                  <a:ext uri="{0D108BD9-81ED-4DB2-BD59-A6C34878D82A}">
                    <a16:rowId xmlns:a16="http://schemas.microsoft.com/office/drawing/2014/main" xmlns="" val="10001"/>
                  </a:ext>
                </a:extLst>
              </a:tr>
              <a:tr h="370840">
                <a:tc>
                  <a:txBody>
                    <a:bodyPr/>
                    <a:lstStyle/>
                    <a:p>
                      <a:pPr algn="l"/>
                      <a:r>
                        <a:rPr lang="en-IN" sz="1800" dirty="0"/>
                        <a:t>Age</a:t>
                      </a:r>
                    </a:p>
                  </a:txBody>
                  <a:tcPr/>
                </a:tc>
                <a:tc>
                  <a:txBody>
                    <a:bodyPr/>
                    <a:lstStyle/>
                    <a:p>
                      <a:pPr algn="l"/>
                      <a:r>
                        <a:rPr lang="en-IN" sz="1800" dirty="0"/>
                        <a:t>Age of the applicant</a:t>
                      </a:r>
                    </a:p>
                  </a:txBody>
                  <a:tcPr/>
                </a:tc>
                <a:tc>
                  <a:txBody>
                    <a:bodyPr/>
                    <a:lstStyle/>
                    <a:p>
                      <a:pPr algn="l"/>
                      <a:r>
                        <a:rPr lang="en-US" sz="1800" dirty="0"/>
                        <a:t>Records</a:t>
                      </a:r>
                      <a:r>
                        <a:rPr lang="en-US" sz="1800" baseline="0" dirty="0"/>
                        <a:t> where a</a:t>
                      </a:r>
                      <a:r>
                        <a:rPr lang="en-US" sz="1800" dirty="0"/>
                        <a:t>pplicant</a:t>
                      </a:r>
                      <a:r>
                        <a:rPr lang="en-US" sz="1800" baseline="0" dirty="0"/>
                        <a:t>s age was less than 18, age was imputed with 18, assuming an applicant with age less than 18 years can not hold/apply for a credit card. </a:t>
                      </a:r>
                      <a:endParaRPr lang="en-IN" sz="1800" dirty="0"/>
                    </a:p>
                  </a:txBody>
                  <a:tcPr/>
                </a:tc>
                <a:extLst>
                  <a:ext uri="{0D108BD9-81ED-4DB2-BD59-A6C34878D82A}">
                    <a16:rowId xmlns:a16="http://schemas.microsoft.com/office/drawing/2014/main" xmlns="" val="10002"/>
                  </a:ext>
                </a:extLst>
              </a:tr>
              <a:tr h="370840">
                <a:tc>
                  <a:txBody>
                    <a:bodyPr/>
                    <a:lstStyle/>
                    <a:p>
                      <a:pPr algn="l"/>
                      <a:r>
                        <a:rPr lang="en-IN" sz="1800" dirty="0"/>
                        <a:t>Gender</a:t>
                      </a:r>
                    </a:p>
                  </a:txBody>
                  <a:tcPr/>
                </a:tc>
                <a:tc>
                  <a:txBody>
                    <a:bodyPr/>
                    <a:lstStyle/>
                    <a:p>
                      <a:pPr algn="l"/>
                      <a:r>
                        <a:rPr lang="en-IN" sz="1800" dirty="0"/>
                        <a:t>Gender of the applicant</a:t>
                      </a:r>
                    </a:p>
                  </a:txBody>
                  <a:tcPr/>
                </a:tc>
                <a:tc>
                  <a:txBody>
                    <a:bodyPr/>
                    <a:lstStyle/>
                    <a:p>
                      <a:pPr algn="l"/>
                      <a:r>
                        <a:rPr lang="en-US" sz="1800" dirty="0"/>
                        <a:t>Missing values for Gender were replaced with the more frequent</a:t>
                      </a:r>
                      <a:r>
                        <a:rPr lang="en-US" sz="1800" baseline="0" dirty="0"/>
                        <a:t> value of the two i.e. Male.</a:t>
                      </a:r>
                      <a:endParaRPr lang="en-IN" sz="1800" dirty="0"/>
                    </a:p>
                  </a:txBody>
                  <a:tcPr/>
                </a:tc>
                <a:extLst>
                  <a:ext uri="{0D108BD9-81ED-4DB2-BD59-A6C34878D82A}">
                    <a16:rowId xmlns:a16="http://schemas.microsoft.com/office/drawing/2014/main" xmlns="" val="10003"/>
                  </a:ext>
                </a:extLst>
              </a:tr>
              <a:tr h="370840">
                <a:tc>
                  <a:txBody>
                    <a:bodyPr/>
                    <a:lstStyle/>
                    <a:p>
                      <a:pPr algn="l"/>
                      <a:r>
                        <a:rPr lang="en-IN" sz="1800" dirty="0"/>
                        <a:t>Marital Status</a:t>
                      </a:r>
                    </a:p>
                  </a:txBody>
                  <a:tcPr/>
                </a:tc>
                <a:tc>
                  <a:txBody>
                    <a:bodyPr/>
                    <a:lstStyle/>
                    <a:p>
                      <a:pPr algn="l"/>
                      <a:r>
                        <a:rPr lang="en-IN" sz="1800" dirty="0"/>
                        <a:t>Marital status</a:t>
                      </a:r>
                      <a:r>
                        <a:rPr lang="en-IN" sz="1800" baseline="0" dirty="0"/>
                        <a:t> of the applicant</a:t>
                      </a:r>
                      <a:endParaRPr lang="en-IN" sz="1800" dirty="0"/>
                    </a:p>
                  </a:txBody>
                  <a:tcPr/>
                </a:tc>
                <a:tc>
                  <a:txBody>
                    <a:bodyPr/>
                    <a:lstStyle/>
                    <a:p>
                      <a:pPr algn="l"/>
                      <a:r>
                        <a:rPr lang="en-US" sz="1800" dirty="0"/>
                        <a:t>Missing values for Marital</a:t>
                      </a:r>
                      <a:r>
                        <a:rPr lang="en-US" sz="1800" baseline="0" dirty="0"/>
                        <a:t> Status</a:t>
                      </a:r>
                      <a:r>
                        <a:rPr lang="en-US" sz="1800" dirty="0"/>
                        <a:t> were replaced with the more frequent</a:t>
                      </a:r>
                      <a:r>
                        <a:rPr lang="en-US" sz="1800" baseline="0" dirty="0"/>
                        <a:t> value of the two i.e. Married.</a:t>
                      </a:r>
                      <a:endParaRPr lang="en-IN" sz="1800" dirty="0"/>
                    </a:p>
                  </a:txBody>
                  <a:tcPr/>
                </a:tc>
                <a:extLst>
                  <a:ext uri="{0D108BD9-81ED-4DB2-BD59-A6C34878D82A}">
                    <a16:rowId xmlns:a16="http://schemas.microsoft.com/office/drawing/2014/main" xmlns="" val="10004"/>
                  </a:ext>
                </a:extLst>
              </a:tr>
              <a:tr h="370840">
                <a:tc>
                  <a:txBody>
                    <a:bodyPr/>
                    <a:lstStyle/>
                    <a:p>
                      <a:pPr algn="l"/>
                      <a:r>
                        <a:rPr lang="en-IN" sz="1800" dirty="0"/>
                        <a:t>No.</a:t>
                      </a:r>
                      <a:r>
                        <a:rPr lang="en-IN" sz="1800" baseline="0" dirty="0"/>
                        <a:t> Of Dependents</a:t>
                      </a:r>
                      <a:endParaRPr lang="en-IN" sz="1800" dirty="0"/>
                    </a:p>
                  </a:txBody>
                  <a:tcPr/>
                </a:tc>
                <a:tc>
                  <a:txBody>
                    <a:bodyPr/>
                    <a:lstStyle/>
                    <a:p>
                      <a:pPr algn="l"/>
                      <a:r>
                        <a:rPr lang="en-IN" sz="1800" dirty="0"/>
                        <a:t>No.</a:t>
                      </a:r>
                      <a:r>
                        <a:rPr lang="en-IN" sz="1800" baseline="0" dirty="0"/>
                        <a:t> of dependents of the applicant</a:t>
                      </a:r>
                      <a:endParaRPr lang="en-IN" sz="1800" dirty="0"/>
                    </a:p>
                  </a:txBody>
                  <a:tcPr/>
                </a:tc>
                <a:tc>
                  <a:txBody>
                    <a:bodyPr/>
                    <a:lstStyle/>
                    <a:p>
                      <a:pPr algn="l"/>
                      <a:r>
                        <a:rPr lang="en-US" sz="1800" dirty="0"/>
                        <a:t>Missing</a:t>
                      </a:r>
                      <a:r>
                        <a:rPr lang="en-US" sz="1800" baseline="0" dirty="0"/>
                        <a:t> values were replaced with the median value.</a:t>
                      </a:r>
                      <a:endParaRPr lang="en-IN" sz="1800" dirty="0"/>
                    </a:p>
                  </a:txBody>
                  <a:tcPr/>
                </a:tc>
                <a:extLst>
                  <a:ext uri="{0D108BD9-81ED-4DB2-BD59-A6C34878D82A}">
                    <a16:rowId xmlns:a16="http://schemas.microsoft.com/office/drawing/2014/main" xmlns="" val="10005"/>
                  </a:ext>
                </a:extLst>
              </a:tr>
              <a:tr h="370840">
                <a:tc>
                  <a:txBody>
                    <a:bodyPr/>
                    <a:lstStyle/>
                    <a:p>
                      <a:pPr algn="l"/>
                      <a:r>
                        <a:rPr lang="en-IN" sz="1800" dirty="0"/>
                        <a:t>Income</a:t>
                      </a:r>
                    </a:p>
                  </a:txBody>
                  <a:tcPr/>
                </a:tc>
                <a:tc>
                  <a:txBody>
                    <a:bodyPr/>
                    <a:lstStyle/>
                    <a:p>
                      <a:pPr algn="l"/>
                      <a:r>
                        <a:rPr lang="en-IN" sz="1800" dirty="0"/>
                        <a:t>Income of the applicant</a:t>
                      </a:r>
                    </a:p>
                  </a:txBody>
                  <a:tcPr/>
                </a:tc>
                <a:tc>
                  <a:txBody>
                    <a:bodyPr/>
                    <a:lstStyle/>
                    <a:p>
                      <a:pPr algn="l"/>
                      <a:r>
                        <a:rPr lang="en-US" sz="1800" dirty="0"/>
                        <a:t>Missing/Negative</a:t>
                      </a:r>
                      <a:r>
                        <a:rPr lang="en-US" sz="1800" baseline="0" dirty="0"/>
                        <a:t> values were replaced with the median value.</a:t>
                      </a:r>
                      <a:endParaRPr lang="en-IN" sz="1800"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52028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13559</TotalTime>
  <Words>3334</Words>
  <Application>Microsoft Office PowerPoint</Application>
  <PresentationFormat>Widescreen</PresentationFormat>
  <Paragraphs>638</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-apple-system</vt:lpstr>
      <vt:lpstr>Arial</vt:lpstr>
      <vt:lpstr>Calibri</vt:lpstr>
      <vt:lpstr>Segoe UI Black</vt:lpstr>
      <vt:lpstr>Times New Roman</vt:lpstr>
      <vt:lpstr>Wingdings</vt:lpstr>
      <vt:lpstr>Office Theme</vt:lpstr>
      <vt:lpstr>BFS – Capstone Project</vt:lpstr>
      <vt:lpstr>PowerPoint Presentation</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WOE &amp; IV on Demographic dataset</vt:lpstr>
      <vt:lpstr>PowerPoint Presentation</vt:lpstr>
      <vt:lpstr>PowerPoint Presentation</vt:lpstr>
      <vt:lpstr>Optimal cut off values</vt:lpstr>
      <vt:lpstr>Logistic Regression results-master dataset</vt:lpstr>
      <vt:lpstr>Regularized Logistic Regression –master dataset</vt:lpstr>
      <vt:lpstr>Decision Tree – master dataset</vt:lpstr>
      <vt:lpstr>Decision Tree – master dataset</vt:lpstr>
      <vt:lpstr>Random Forest(master dataset)-Default parameters</vt:lpstr>
      <vt:lpstr>Optimal parameter tuning</vt:lpstr>
      <vt:lpstr>  Random Forest Results –master dataset</vt:lpstr>
      <vt:lpstr>    Summary  of all the models built</vt:lpstr>
      <vt:lpstr>Final Conclusion</vt:lpstr>
      <vt:lpstr>Building application Score card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Jagdish</dc:creator>
  <cp:lastModifiedBy>Microsoft account</cp:lastModifiedBy>
  <cp:revision>967</cp:revision>
  <dcterms:created xsi:type="dcterms:W3CDTF">2019-02-03T07:15:20Z</dcterms:created>
  <dcterms:modified xsi:type="dcterms:W3CDTF">2021-06-17T13:04:33Z</dcterms:modified>
</cp:coreProperties>
</file>