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1365" r:id="rId2"/>
    <p:sldId id="1396" r:id="rId3"/>
    <p:sldId id="1375" r:id="rId4"/>
    <p:sldId id="1394" r:id="rId5"/>
    <p:sldId id="1400" r:id="rId6"/>
    <p:sldId id="1395" r:id="rId7"/>
    <p:sldId id="1387" r:id="rId8"/>
    <p:sldId id="1383" r:id="rId9"/>
    <p:sldId id="1390" r:id="rId10"/>
    <p:sldId id="1391" r:id="rId11"/>
    <p:sldId id="258" r:id="rId12"/>
    <p:sldId id="268" r:id="rId13"/>
    <p:sldId id="259" r:id="rId14"/>
    <p:sldId id="260" r:id="rId15"/>
    <p:sldId id="273" r:id="rId16"/>
    <p:sldId id="274" r:id="rId17"/>
    <p:sldId id="261" r:id="rId18"/>
    <p:sldId id="275" r:id="rId19"/>
    <p:sldId id="1401" r:id="rId20"/>
    <p:sldId id="276" r:id="rId21"/>
    <p:sldId id="1403" r:id="rId22"/>
    <p:sldId id="1404" r:id="rId23"/>
    <p:sldId id="271" r:id="rId24"/>
    <p:sldId id="272" r:id="rId25"/>
    <p:sldId id="1399" r:id="rId26"/>
    <p:sldId id="264" r:id="rId27"/>
    <p:sldId id="265" r:id="rId28"/>
    <p:sldId id="266" r:id="rId29"/>
    <p:sldId id="267" r:id="rId30"/>
    <p:sldId id="1380" r:id="rId31"/>
    <p:sldId id="1379" r:id="rId32"/>
    <p:sldId id="1389" r:id="rId33"/>
    <p:sldId id="1397" r:id="rId34"/>
    <p:sldId id="139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1990833-AD67-4429-A7EC-17CD9881110A}">
          <p14:sldIdLst>
            <p14:sldId id="1365"/>
          </p14:sldIdLst>
        </p14:section>
        <p14:section name="Untitled Section" id="{BD748198-DBC6-44E6-8E3B-64E8A6B359FA}">
          <p14:sldIdLst>
            <p14:sldId id="1396"/>
            <p14:sldId id="1375"/>
            <p14:sldId id="1394"/>
            <p14:sldId id="1400"/>
            <p14:sldId id="1395"/>
            <p14:sldId id="1387"/>
            <p14:sldId id="1383"/>
            <p14:sldId id="1390"/>
            <p14:sldId id="1391"/>
            <p14:sldId id="258"/>
            <p14:sldId id="268"/>
            <p14:sldId id="259"/>
            <p14:sldId id="260"/>
            <p14:sldId id="273"/>
            <p14:sldId id="274"/>
            <p14:sldId id="261"/>
            <p14:sldId id="275"/>
            <p14:sldId id="1401"/>
            <p14:sldId id="276"/>
            <p14:sldId id="1403"/>
            <p14:sldId id="1404"/>
            <p14:sldId id="271"/>
            <p14:sldId id="272"/>
            <p14:sldId id="1399"/>
            <p14:sldId id="264"/>
            <p14:sldId id="265"/>
            <p14:sldId id="266"/>
            <p14:sldId id="267"/>
            <p14:sldId id="1380"/>
            <p14:sldId id="1379"/>
            <p14:sldId id="1389"/>
            <p14:sldId id="1397"/>
            <p14:sldId id="13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051D"/>
    <a:srgbClr val="2028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8F35A0-4842-4A2A-B8CD-E719FFD9F81B}" v="1738" dt="2021-06-03T22:43:30.378"/>
    <p1510:client id="{096D4204-5310-4867-BC87-3335E2A6BD98}" v="7" dt="2021-06-03T21:33:20.230"/>
    <p1510:client id="{0CEDBC81-19F3-4B5E-932D-131E142E13A5}" v="100" dt="2021-06-03T19:33:32.459"/>
    <p1510:client id="{1E05DB72-E356-4B97-B271-B61FC41B12B7}" v="7" dt="2021-06-03T19:55:08.392"/>
    <p1510:client id="{32809C73-741A-4C56-BF3B-CC02B0E13A88}" v="25" dt="2021-06-03T19:25:23.631"/>
    <p1510:client id="{A60848FF-56E7-4B6E-8B71-EF2EB6F3A26E}" v="17" dt="2021-06-04T04:46:15.655"/>
    <p1510:client id="{BF61F7A5-4D12-4884-9AC6-FE7F0BD832C6}" v="562" dt="2021-06-03T19:30:35.375"/>
    <p1510:client id="{D15C3F0C-A4E9-4A26-92B5-974AE1D2392B}" v="792" dt="2021-06-04T05:26:33.301"/>
    <p1510:client id="{E93D4CD6-87BF-46BC-88DE-15205E139EB9}" v="3215" dt="2021-06-03T22:05:15.160"/>
    <p1510:client id="{EC06E588-4D69-4142-8981-194936B71E41}" v="180" dt="2021-06-04T05:01:59.905"/>
    <p1510:client id="{FDE42686-A799-4BFE-BFF7-F35B6FF86900}" v="17" dt="2021-06-03T22:07:08.8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EACCF9-F9E8-45F7-811F-5620C05A7D0C}" type="doc">
      <dgm:prSet loTypeId="urn:microsoft.com/office/officeart/2005/8/layout/hierarchy2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757E903-75AC-4194-B730-98FF5B52EB8F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Distribution Known?</a:t>
          </a:r>
          <a:endParaRPr lang="en-US"/>
        </a:p>
      </dgm:t>
    </dgm:pt>
    <dgm:pt modelId="{95A9DD18-1F77-4404-8886-B671173B987A}" type="parTrans" cxnId="{700836CE-E943-4C0C-BD4C-23EC651EF780}">
      <dgm:prSet/>
      <dgm:spPr/>
      <dgm:t>
        <a:bodyPr/>
        <a:lstStyle/>
        <a:p>
          <a:endParaRPr lang="en-US"/>
        </a:p>
      </dgm:t>
    </dgm:pt>
    <dgm:pt modelId="{DDB9626D-D1FF-4CB1-87F9-559D32E1ABCE}" type="sibTrans" cxnId="{700836CE-E943-4C0C-BD4C-23EC651EF780}">
      <dgm:prSet/>
      <dgm:spPr/>
      <dgm:t>
        <a:bodyPr/>
        <a:lstStyle/>
        <a:p>
          <a:endParaRPr lang="en-US"/>
        </a:p>
      </dgm:t>
    </dgm:pt>
    <dgm:pt modelId="{C91E33E7-F822-41C6-929E-BDD4858066EB}">
      <dgm:prSet phldrT="[Text]" phldr="0"/>
      <dgm:spPr/>
      <dgm:t>
        <a:bodyPr/>
        <a:lstStyle/>
        <a:p>
          <a:r>
            <a:rPr lang="en-US">
              <a:latin typeface="Calibri Light" panose="020F0302020204030204"/>
            </a:rPr>
            <a:t>Yes</a:t>
          </a:r>
          <a:endParaRPr lang="en-US"/>
        </a:p>
      </dgm:t>
    </dgm:pt>
    <dgm:pt modelId="{6C2D9F38-2A86-4073-8E43-3671E18C92AE}" type="parTrans" cxnId="{AA39D19C-8D6B-42A0-8F67-FC1479A8E232}">
      <dgm:prSet/>
      <dgm:spPr/>
      <dgm:t>
        <a:bodyPr/>
        <a:lstStyle/>
        <a:p>
          <a:endParaRPr lang="en-US"/>
        </a:p>
      </dgm:t>
    </dgm:pt>
    <dgm:pt modelId="{C52BC0EE-52FC-4B78-A350-6E2994D25981}" type="sibTrans" cxnId="{AA39D19C-8D6B-42A0-8F67-FC1479A8E232}">
      <dgm:prSet/>
      <dgm:spPr/>
      <dgm:t>
        <a:bodyPr/>
        <a:lstStyle/>
        <a:p>
          <a:endParaRPr lang="en-US"/>
        </a:p>
      </dgm:t>
    </dgm:pt>
    <dgm:pt modelId="{66A2FC19-DFAE-48CC-B42A-1E43E9137E41}">
      <dgm:prSet phldrT="[Text]" phldr="0"/>
      <dgm:spPr/>
      <dgm:t>
        <a:bodyPr/>
        <a:lstStyle/>
        <a:p>
          <a:r>
            <a:rPr lang="en-US">
              <a:latin typeface="Calibri Light" panose="020F0302020204030204"/>
            </a:rPr>
            <a:t>No</a:t>
          </a:r>
          <a:endParaRPr lang="en-US"/>
        </a:p>
      </dgm:t>
    </dgm:pt>
    <dgm:pt modelId="{92DE4425-FF60-46AA-B4C8-B8F9A3B514DD}" type="parTrans" cxnId="{9BCCE4B5-7A32-4860-8BE8-ABBD48AB05ED}">
      <dgm:prSet/>
      <dgm:spPr/>
      <dgm:t>
        <a:bodyPr/>
        <a:lstStyle/>
        <a:p>
          <a:endParaRPr lang="en-US"/>
        </a:p>
      </dgm:t>
    </dgm:pt>
    <dgm:pt modelId="{43ACC82E-6B0C-4C55-9A36-371364AF7C95}" type="sibTrans" cxnId="{9BCCE4B5-7A32-4860-8BE8-ABBD48AB05ED}">
      <dgm:prSet/>
      <dgm:spPr/>
      <dgm:t>
        <a:bodyPr/>
        <a:lstStyle/>
        <a:p>
          <a:endParaRPr lang="en-US"/>
        </a:p>
      </dgm:t>
    </dgm:pt>
    <dgm:pt modelId="{D589C9F1-73E7-4C1A-9F1D-5ED0AED2E36A}">
      <dgm:prSet phldr="0"/>
      <dgm:spPr/>
      <dgm:t>
        <a:bodyPr/>
        <a:lstStyle/>
        <a:p>
          <a:r>
            <a:rPr lang="en-US">
              <a:latin typeface="Calibri Light" panose="020F0302020204030204"/>
            </a:rPr>
            <a:t>SEO</a:t>
          </a:r>
        </a:p>
      </dgm:t>
    </dgm:pt>
    <dgm:pt modelId="{8EFCFE89-AE71-45EC-B276-C742C78C3277}" type="parTrans" cxnId="{0626DAD6-BE98-4417-89ED-EA9912B8F6E7}">
      <dgm:prSet/>
      <dgm:spPr/>
      <dgm:t>
        <a:bodyPr/>
        <a:lstStyle/>
        <a:p>
          <a:endParaRPr lang="en-US"/>
        </a:p>
      </dgm:t>
    </dgm:pt>
    <dgm:pt modelId="{638F4D7B-3430-4510-9C6C-E78EC5FD0318}" type="sibTrans" cxnId="{0626DAD6-BE98-4417-89ED-EA9912B8F6E7}">
      <dgm:prSet/>
      <dgm:spPr/>
    </dgm:pt>
    <dgm:pt modelId="{E6357958-8673-4F1D-AE02-954006D880F5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Simple Approaches</a:t>
          </a:r>
        </a:p>
      </dgm:t>
    </dgm:pt>
    <dgm:pt modelId="{D8EDBDAE-85DA-4C0B-8EB9-A0F7E345DBEA}" type="parTrans" cxnId="{B2F93123-E4C7-4F16-922C-550D3B541FE4}">
      <dgm:prSet/>
      <dgm:spPr/>
      <dgm:t>
        <a:bodyPr/>
        <a:lstStyle/>
        <a:p>
          <a:endParaRPr lang="en-US"/>
        </a:p>
      </dgm:t>
    </dgm:pt>
    <dgm:pt modelId="{A694CB8E-E6AA-48CC-A13E-382AA15EFBA7}" type="sibTrans" cxnId="{B2F93123-E4C7-4F16-922C-550D3B541FE4}">
      <dgm:prSet/>
      <dgm:spPr/>
    </dgm:pt>
    <dgm:pt modelId="{17F1CCC3-44A0-4C92-9D19-9F9BDE9B2688}">
      <dgm:prSet phldr="0"/>
      <dgm:spPr/>
      <dgm:t>
        <a:bodyPr/>
        <a:lstStyle/>
        <a:p>
          <a:r>
            <a:rPr lang="en-US">
              <a:latin typeface="Calibri Light" panose="020F0302020204030204"/>
            </a:rPr>
            <a:t>EQ</a:t>
          </a:r>
        </a:p>
      </dgm:t>
    </dgm:pt>
    <dgm:pt modelId="{252F93D2-C192-48AA-B4F2-F4D2B3E1D685}" type="parTrans" cxnId="{B94D6067-E633-4926-8D25-C2535BC7AAED}">
      <dgm:prSet/>
      <dgm:spPr/>
      <dgm:t>
        <a:bodyPr/>
        <a:lstStyle/>
        <a:p>
          <a:endParaRPr lang="en-US"/>
        </a:p>
      </dgm:t>
    </dgm:pt>
    <dgm:pt modelId="{6056E53B-5235-4DDA-B465-F864E6C1E7B2}" type="sibTrans" cxnId="{B94D6067-E633-4926-8D25-C2535BC7AAED}">
      <dgm:prSet/>
      <dgm:spPr/>
    </dgm:pt>
    <dgm:pt modelId="{477E8749-A7EC-4BFF-A76C-6E1ACC35BCF6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EQ with Clustering</a:t>
          </a:r>
        </a:p>
      </dgm:t>
    </dgm:pt>
    <dgm:pt modelId="{94DC5734-2744-4406-ABC4-C8CAACF13D33}" type="parTrans" cxnId="{54075895-5FF9-443D-AC28-31B1FEE084B3}">
      <dgm:prSet/>
      <dgm:spPr/>
      <dgm:t>
        <a:bodyPr/>
        <a:lstStyle/>
        <a:p>
          <a:endParaRPr lang="en-US"/>
        </a:p>
      </dgm:t>
    </dgm:pt>
    <dgm:pt modelId="{236FF78B-852F-438F-9931-CAE5A9516D39}" type="sibTrans" cxnId="{54075895-5FF9-443D-AC28-31B1FEE084B3}">
      <dgm:prSet/>
      <dgm:spPr/>
    </dgm:pt>
    <dgm:pt modelId="{FD0FB137-17D0-494A-9E41-7319DB5FFA74}">
      <dgm:prSet phldr="0"/>
      <dgm:spPr/>
      <dgm:t>
        <a:bodyPr/>
        <a:lstStyle/>
        <a:p>
          <a:r>
            <a:rPr lang="en-US">
              <a:latin typeface="Calibri Light" panose="020F0302020204030204"/>
            </a:rPr>
            <a:t>KNN</a:t>
          </a:r>
          <a:endParaRPr lang="en-US"/>
        </a:p>
      </dgm:t>
    </dgm:pt>
    <dgm:pt modelId="{D05242F6-310C-4EA6-9660-C07314907FFA}" type="parTrans" cxnId="{77379B37-044B-4058-8B40-1CE6D3AFC4EC}">
      <dgm:prSet/>
      <dgm:spPr/>
      <dgm:t>
        <a:bodyPr/>
        <a:lstStyle/>
        <a:p>
          <a:endParaRPr lang="en-US"/>
        </a:p>
      </dgm:t>
    </dgm:pt>
    <dgm:pt modelId="{C61E7C44-94F8-48F4-BE5E-62A92FF3A9E6}" type="sibTrans" cxnId="{77379B37-044B-4058-8B40-1CE6D3AFC4EC}">
      <dgm:prSet/>
      <dgm:spPr/>
    </dgm:pt>
    <dgm:pt modelId="{F0E5F73B-C778-4509-AA56-65901FA5C455}">
      <dgm:prSet phldr="0"/>
      <dgm:spPr/>
      <dgm:t>
        <a:bodyPr/>
        <a:lstStyle/>
        <a:p>
          <a:r>
            <a:rPr lang="en-US">
              <a:latin typeface="Calibri Light" panose="020F0302020204030204"/>
            </a:rPr>
            <a:t>DNN</a:t>
          </a:r>
          <a:endParaRPr lang="en-US"/>
        </a:p>
      </dgm:t>
    </dgm:pt>
    <dgm:pt modelId="{68C8F59A-837F-41F1-8E76-74CBD3B06C67}" type="parTrans" cxnId="{F81859D0-1695-4866-9368-FEDA87558F3C}">
      <dgm:prSet/>
      <dgm:spPr/>
      <dgm:t>
        <a:bodyPr/>
        <a:lstStyle/>
        <a:p>
          <a:endParaRPr lang="en-US"/>
        </a:p>
      </dgm:t>
    </dgm:pt>
    <dgm:pt modelId="{DA14F2FB-B946-42F4-A3D9-E33BEA2A7819}" type="sibTrans" cxnId="{F81859D0-1695-4866-9368-FEDA87558F3C}">
      <dgm:prSet/>
      <dgm:spPr/>
    </dgm:pt>
    <dgm:pt modelId="{8F7E0CD4-06D5-42B1-A705-4A4E9F0AE5DB}" type="pres">
      <dgm:prSet presAssocID="{ECEACCF9-F9E8-45F7-811F-5620C05A7D0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389C4BB-1CEC-4C1D-ABE4-DB5AB128FACA}" type="pres">
      <dgm:prSet presAssocID="{D757E903-75AC-4194-B730-98FF5B52EB8F}" presName="root1" presStyleCnt="0"/>
      <dgm:spPr/>
    </dgm:pt>
    <dgm:pt modelId="{F01D0965-6341-4F23-83DB-50F1B55A30E1}" type="pres">
      <dgm:prSet presAssocID="{D757E903-75AC-4194-B730-98FF5B52EB8F}" presName="LevelOneTextNode" presStyleLbl="node0" presStyleIdx="0" presStyleCnt="1">
        <dgm:presLayoutVars>
          <dgm:chPref val="3"/>
        </dgm:presLayoutVars>
      </dgm:prSet>
      <dgm:spPr/>
    </dgm:pt>
    <dgm:pt modelId="{587A812F-383F-4E14-B8DF-10752FB6F8E5}" type="pres">
      <dgm:prSet presAssocID="{D757E903-75AC-4194-B730-98FF5B52EB8F}" presName="level2hierChild" presStyleCnt="0"/>
      <dgm:spPr/>
    </dgm:pt>
    <dgm:pt modelId="{419C996E-5576-4A44-9A87-4D6E3FFB8E6C}" type="pres">
      <dgm:prSet presAssocID="{6C2D9F38-2A86-4073-8E43-3671E18C92AE}" presName="conn2-1" presStyleLbl="parChTrans1D2" presStyleIdx="0" presStyleCnt="2"/>
      <dgm:spPr/>
    </dgm:pt>
    <dgm:pt modelId="{8E5AE3C8-541A-4441-9A8D-304374E8ED0B}" type="pres">
      <dgm:prSet presAssocID="{6C2D9F38-2A86-4073-8E43-3671E18C92AE}" presName="connTx" presStyleLbl="parChTrans1D2" presStyleIdx="0" presStyleCnt="2"/>
      <dgm:spPr/>
    </dgm:pt>
    <dgm:pt modelId="{D95DCD67-994A-4EC3-A638-C80A3F47AC79}" type="pres">
      <dgm:prSet presAssocID="{C91E33E7-F822-41C6-929E-BDD4858066EB}" presName="root2" presStyleCnt="0"/>
      <dgm:spPr/>
    </dgm:pt>
    <dgm:pt modelId="{4FF2B5E7-15F3-47E4-9E10-8EC8F8E68A49}" type="pres">
      <dgm:prSet presAssocID="{C91E33E7-F822-41C6-929E-BDD4858066EB}" presName="LevelTwoTextNode" presStyleLbl="node2" presStyleIdx="0" presStyleCnt="2">
        <dgm:presLayoutVars>
          <dgm:chPref val="3"/>
        </dgm:presLayoutVars>
      </dgm:prSet>
      <dgm:spPr/>
    </dgm:pt>
    <dgm:pt modelId="{6D8F2BE4-6247-470F-980A-6DC087061095}" type="pres">
      <dgm:prSet presAssocID="{C91E33E7-F822-41C6-929E-BDD4858066EB}" presName="level3hierChild" presStyleCnt="0"/>
      <dgm:spPr/>
    </dgm:pt>
    <dgm:pt modelId="{2D0E76F5-C472-4551-95E6-27AFB9F0279D}" type="pres">
      <dgm:prSet presAssocID="{8EFCFE89-AE71-45EC-B276-C742C78C3277}" presName="conn2-1" presStyleLbl="parChTrans1D3" presStyleIdx="0" presStyleCnt="6"/>
      <dgm:spPr/>
    </dgm:pt>
    <dgm:pt modelId="{2921408E-C199-43E2-88F5-558E3594D9A3}" type="pres">
      <dgm:prSet presAssocID="{8EFCFE89-AE71-45EC-B276-C742C78C3277}" presName="connTx" presStyleLbl="parChTrans1D3" presStyleIdx="0" presStyleCnt="6"/>
      <dgm:spPr/>
    </dgm:pt>
    <dgm:pt modelId="{7ACC4B82-66B8-4741-AAC6-72A0F2DFED18}" type="pres">
      <dgm:prSet presAssocID="{D589C9F1-73E7-4C1A-9F1D-5ED0AED2E36A}" presName="root2" presStyleCnt="0"/>
      <dgm:spPr/>
    </dgm:pt>
    <dgm:pt modelId="{7C68C196-C846-460A-AE99-948B9E84FE2A}" type="pres">
      <dgm:prSet presAssocID="{D589C9F1-73E7-4C1A-9F1D-5ED0AED2E36A}" presName="LevelTwoTextNode" presStyleLbl="node3" presStyleIdx="0" presStyleCnt="6">
        <dgm:presLayoutVars>
          <dgm:chPref val="3"/>
        </dgm:presLayoutVars>
      </dgm:prSet>
      <dgm:spPr/>
    </dgm:pt>
    <dgm:pt modelId="{3BD3A39E-616E-48C2-AA0B-EA2D4ED441B7}" type="pres">
      <dgm:prSet presAssocID="{D589C9F1-73E7-4C1A-9F1D-5ED0AED2E36A}" presName="level3hierChild" presStyleCnt="0"/>
      <dgm:spPr/>
    </dgm:pt>
    <dgm:pt modelId="{A061ADA6-BB97-4505-BC31-27F4CF9DBD50}" type="pres">
      <dgm:prSet presAssocID="{D8EDBDAE-85DA-4C0B-8EB9-A0F7E345DBEA}" presName="conn2-1" presStyleLbl="parChTrans1D3" presStyleIdx="1" presStyleCnt="6"/>
      <dgm:spPr/>
    </dgm:pt>
    <dgm:pt modelId="{D36925D7-500C-496C-83C7-5B76629E22B6}" type="pres">
      <dgm:prSet presAssocID="{D8EDBDAE-85DA-4C0B-8EB9-A0F7E345DBEA}" presName="connTx" presStyleLbl="parChTrans1D3" presStyleIdx="1" presStyleCnt="6"/>
      <dgm:spPr/>
    </dgm:pt>
    <dgm:pt modelId="{8AEF91D1-6297-4798-AF2B-0C53368E7E70}" type="pres">
      <dgm:prSet presAssocID="{E6357958-8673-4F1D-AE02-954006D880F5}" presName="root2" presStyleCnt="0"/>
      <dgm:spPr/>
    </dgm:pt>
    <dgm:pt modelId="{10F79E98-1F37-4518-BCB8-3FD0E2EEBE86}" type="pres">
      <dgm:prSet presAssocID="{E6357958-8673-4F1D-AE02-954006D880F5}" presName="LevelTwoTextNode" presStyleLbl="node3" presStyleIdx="1" presStyleCnt="6">
        <dgm:presLayoutVars>
          <dgm:chPref val="3"/>
        </dgm:presLayoutVars>
      </dgm:prSet>
      <dgm:spPr/>
    </dgm:pt>
    <dgm:pt modelId="{91084987-8027-47FE-99B0-B269FBA38128}" type="pres">
      <dgm:prSet presAssocID="{E6357958-8673-4F1D-AE02-954006D880F5}" presName="level3hierChild" presStyleCnt="0"/>
      <dgm:spPr/>
    </dgm:pt>
    <dgm:pt modelId="{21D0DBAE-7E5F-4621-93F4-BCB4022105A9}" type="pres">
      <dgm:prSet presAssocID="{92DE4425-FF60-46AA-B4C8-B8F9A3B514DD}" presName="conn2-1" presStyleLbl="parChTrans1D2" presStyleIdx="1" presStyleCnt="2"/>
      <dgm:spPr/>
    </dgm:pt>
    <dgm:pt modelId="{1830B1D4-D7AD-4D2E-9851-916A63EB1B7A}" type="pres">
      <dgm:prSet presAssocID="{92DE4425-FF60-46AA-B4C8-B8F9A3B514DD}" presName="connTx" presStyleLbl="parChTrans1D2" presStyleIdx="1" presStyleCnt="2"/>
      <dgm:spPr/>
    </dgm:pt>
    <dgm:pt modelId="{FC52E52D-E9BF-466E-AEB5-2E76EB664971}" type="pres">
      <dgm:prSet presAssocID="{66A2FC19-DFAE-48CC-B42A-1E43E9137E41}" presName="root2" presStyleCnt="0"/>
      <dgm:spPr/>
    </dgm:pt>
    <dgm:pt modelId="{341F98B0-8761-422E-BCB9-EE4B7F4210C1}" type="pres">
      <dgm:prSet presAssocID="{66A2FC19-DFAE-48CC-B42A-1E43E9137E41}" presName="LevelTwoTextNode" presStyleLbl="node2" presStyleIdx="1" presStyleCnt="2">
        <dgm:presLayoutVars>
          <dgm:chPref val="3"/>
        </dgm:presLayoutVars>
      </dgm:prSet>
      <dgm:spPr/>
    </dgm:pt>
    <dgm:pt modelId="{FC320F8B-3157-4FDA-A484-7595BE0B8634}" type="pres">
      <dgm:prSet presAssocID="{66A2FC19-DFAE-48CC-B42A-1E43E9137E41}" presName="level3hierChild" presStyleCnt="0"/>
      <dgm:spPr/>
    </dgm:pt>
    <dgm:pt modelId="{D0C942B0-C0FE-4782-88EC-8372A75F1383}" type="pres">
      <dgm:prSet presAssocID="{252F93D2-C192-48AA-B4F2-F4D2B3E1D685}" presName="conn2-1" presStyleLbl="parChTrans1D3" presStyleIdx="2" presStyleCnt="6"/>
      <dgm:spPr/>
    </dgm:pt>
    <dgm:pt modelId="{236A2A1A-8DEC-44B4-8A83-4D0354707E39}" type="pres">
      <dgm:prSet presAssocID="{252F93D2-C192-48AA-B4F2-F4D2B3E1D685}" presName="connTx" presStyleLbl="parChTrans1D3" presStyleIdx="2" presStyleCnt="6"/>
      <dgm:spPr/>
    </dgm:pt>
    <dgm:pt modelId="{14858B10-A3F0-481A-9AC1-9218FECD1C6B}" type="pres">
      <dgm:prSet presAssocID="{17F1CCC3-44A0-4C92-9D19-9F9BDE9B2688}" presName="root2" presStyleCnt="0"/>
      <dgm:spPr/>
    </dgm:pt>
    <dgm:pt modelId="{648EC936-A883-43A1-996F-288374C81629}" type="pres">
      <dgm:prSet presAssocID="{17F1CCC3-44A0-4C92-9D19-9F9BDE9B2688}" presName="LevelTwoTextNode" presStyleLbl="node3" presStyleIdx="2" presStyleCnt="6">
        <dgm:presLayoutVars>
          <dgm:chPref val="3"/>
        </dgm:presLayoutVars>
      </dgm:prSet>
      <dgm:spPr/>
    </dgm:pt>
    <dgm:pt modelId="{AD331D48-324D-4B57-AEB0-81FFFA5A4CD2}" type="pres">
      <dgm:prSet presAssocID="{17F1CCC3-44A0-4C92-9D19-9F9BDE9B2688}" presName="level3hierChild" presStyleCnt="0"/>
      <dgm:spPr/>
    </dgm:pt>
    <dgm:pt modelId="{64904602-C918-43BC-9158-CD16C38C21C9}" type="pres">
      <dgm:prSet presAssocID="{94DC5734-2744-4406-ABC4-C8CAACF13D33}" presName="conn2-1" presStyleLbl="parChTrans1D3" presStyleIdx="3" presStyleCnt="6"/>
      <dgm:spPr/>
    </dgm:pt>
    <dgm:pt modelId="{BD70AB47-3FDB-4E7B-810D-BFE26B7347DA}" type="pres">
      <dgm:prSet presAssocID="{94DC5734-2744-4406-ABC4-C8CAACF13D33}" presName="connTx" presStyleLbl="parChTrans1D3" presStyleIdx="3" presStyleCnt="6"/>
      <dgm:spPr/>
    </dgm:pt>
    <dgm:pt modelId="{CE5C8E21-F4AA-44AC-B412-F05037D857AF}" type="pres">
      <dgm:prSet presAssocID="{477E8749-A7EC-4BFF-A76C-6E1ACC35BCF6}" presName="root2" presStyleCnt="0"/>
      <dgm:spPr/>
    </dgm:pt>
    <dgm:pt modelId="{758791EB-FDA3-4116-8B78-C430A15D2BB3}" type="pres">
      <dgm:prSet presAssocID="{477E8749-A7EC-4BFF-A76C-6E1ACC35BCF6}" presName="LevelTwoTextNode" presStyleLbl="node3" presStyleIdx="3" presStyleCnt="6">
        <dgm:presLayoutVars>
          <dgm:chPref val="3"/>
        </dgm:presLayoutVars>
      </dgm:prSet>
      <dgm:spPr/>
    </dgm:pt>
    <dgm:pt modelId="{60466FB6-3891-43CB-B5D1-A6740C375DBA}" type="pres">
      <dgm:prSet presAssocID="{477E8749-A7EC-4BFF-A76C-6E1ACC35BCF6}" presName="level3hierChild" presStyleCnt="0"/>
      <dgm:spPr/>
    </dgm:pt>
    <dgm:pt modelId="{8B8B6694-100B-4B4A-833A-2C28FC3D57AE}" type="pres">
      <dgm:prSet presAssocID="{D05242F6-310C-4EA6-9660-C07314907FFA}" presName="conn2-1" presStyleLbl="parChTrans1D3" presStyleIdx="4" presStyleCnt="6"/>
      <dgm:spPr/>
    </dgm:pt>
    <dgm:pt modelId="{EC981D27-C37A-4BA2-9E07-139DACD54405}" type="pres">
      <dgm:prSet presAssocID="{D05242F6-310C-4EA6-9660-C07314907FFA}" presName="connTx" presStyleLbl="parChTrans1D3" presStyleIdx="4" presStyleCnt="6"/>
      <dgm:spPr/>
    </dgm:pt>
    <dgm:pt modelId="{B02A2908-74C8-40EC-A41A-7A309C366A05}" type="pres">
      <dgm:prSet presAssocID="{FD0FB137-17D0-494A-9E41-7319DB5FFA74}" presName="root2" presStyleCnt="0"/>
      <dgm:spPr/>
    </dgm:pt>
    <dgm:pt modelId="{CDF3AED2-F500-4E62-B04F-AFF62159FD2D}" type="pres">
      <dgm:prSet presAssocID="{FD0FB137-17D0-494A-9E41-7319DB5FFA74}" presName="LevelTwoTextNode" presStyleLbl="node3" presStyleIdx="4" presStyleCnt="6">
        <dgm:presLayoutVars>
          <dgm:chPref val="3"/>
        </dgm:presLayoutVars>
      </dgm:prSet>
      <dgm:spPr/>
    </dgm:pt>
    <dgm:pt modelId="{4A1F48D7-2F64-4739-811A-83F844B1DC28}" type="pres">
      <dgm:prSet presAssocID="{FD0FB137-17D0-494A-9E41-7319DB5FFA74}" presName="level3hierChild" presStyleCnt="0"/>
      <dgm:spPr/>
    </dgm:pt>
    <dgm:pt modelId="{A057D8CF-4048-4AD9-B2FF-DE446F4DC848}" type="pres">
      <dgm:prSet presAssocID="{68C8F59A-837F-41F1-8E76-74CBD3B06C67}" presName="conn2-1" presStyleLbl="parChTrans1D3" presStyleIdx="5" presStyleCnt="6"/>
      <dgm:spPr/>
    </dgm:pt>
    <dgm:pt modelId="{9F7A9BD2-5A5F-43D7-8D6C-9E867CD59155}" type="pres">
      <dgm:prSet presAssocID="{68C8F59A-837F-41F1-8E76-74CBD3B06C67}" presName="connTx" presStyleLbl="parChTrans1D3" presStyleIdx="5" presStyleCnt="6"/>
      <dgm:spPr/>
    </dgm:pt>
    <dgm:pt modelId="{C2BAB5FE-1EFF-443E-87AE-4ECA32FA770B}" type="pres">
      <dgm:prSet presAssocID="{F0E5F73B-C778-4509-AA56-65901FA5C455}" presName="root2" presStyleCnt="0"/>
      <dgm:spPr/>
    </dgm:pt>
    <dgm:pt modelId="{9A0CF318-3342-4155-818F-A5AFF3E5E037}" type="pres">
      <dgm:prSet presAssocID="{F0E5F73B-C778-4509-AA56-65901FA5C455}" presName="LevelTwoTextNode" presStyleLbl="node3" presStyleIdx="5" presStyleCnt="6">
        <dgm:presLayoutVars>
          <dgm:chPref val="3"/>
        </dgm:presLayoutVars>
      </dgm:prSet>
      <dgm:spPr/>
    </dgm:pt>
    <dgm:pt modelId="{8A5F995B-BE0F-48CC-AAFB-F53E8361256F}" type="pres">
      <dgm:prSet presAssocID="{F0E5F73B-C778-4509-AA56-65901FA5C455}" presName="level3hierChild" presStyleCnt="0"/>
      <dgm:spPr/>
    </dgm:pt>
  </dgm:ptLst>
  <dgm:cxnLst>
    <dgm:cxn modelId="{9BED2C01-6DA2-4BC6-8863-12470F44E3AD}" type="presOf" srcId="{94DC5734-2744-4406-ABC4-C8CAACF13D33}" destId="{64904602-C918-43BC-9158-CD16C38C21C9}" srcOrd="0" destOrd="0" presId="urn:microsoft.com/office/officeart/2005/8/layout/hierarchy2"/>
    <dgm:cxn modelId="{89A3C705-9ED5-4AD8-A8BF-B197806A44BC}" type="presOf" srcId="{94DC5734-2744-4406-ABC4-C8CAACF13D33}" destId="{BD70AB47-3FDB-4E7B-810D-BFE26B7347DA}" srcOrd="1" destOrd="0" presId="urn:microsoft.com/office/officeart/2005/8/layout/hierarchy2"/>
    <dgm:cxn modelId="{1FCD7B18-CDBD-42FB-B841-BEE3DE828D01}" type="presOf" srcId="{F0E5F73B-C778-4509-AA56-65901FA5C455}" destId="{9A0CF318-3342-4155-818F-A5AFF3E5E037}" srcOrd="0" destOrd="0" presId="urn:microsoft.com/office/officeart/2005/8/layout/hierarchy2"/>
    <dgm:cxn modelId="{6B5CA918-0537-4E10-A2E3-1ADCCB5A20BA}" type="presOf" srcId="{D589C9F1-73E7-4C1A-9F1D-5ED0AED2E36A}" destId="{7C68C196-C846-460A-AE99-948B9E84FE2A}" srcOrd="0" destOrd="0" presId="urn:microsoft.com/office/officeart/2005/8/layout/hierarchy2"/>
    <dgm:cxn modelId="{3DEF021C-D9D5-4CF6-B578-14F1BFE274E3}" type="presOf" srcId="{252F93D2-C192-48AA-B4F2-F4D2B3E1D685}" destId="{236A2A1A-8DEC-44B4-8A83-4D0354707E39}" srcOrd="1" destOrd="0" presId="urn:microsoft.com/office/officeart/2005/8/layout/hierarchy2"/>
    <dgm:cxn modelId="{B2F93123-E4C7-4F16-922C-550D3B541FE4}" srcId="{C91E33E7-F822-41C6-929E-BDD4858066EB}" destId="{E6357958-8673-4F1D-AE02-954006D880F5}" srcOrd="1" destOrd="0" parTransId="{D8EDBDAE-85DA-4C0B-8EB9-A0F7E345DBEA}" sibTransId="{A694CB8E-E6AA-48CC-A13E-382AA15EFBA7}"/>
    <dgm:cxn modelId="{7C8A722C-14B8-450A-A766-C86C14C851B4}" type="presOf" srcId="{477E8749-A7EC-4BFF-A76C-6E1ACC35BCF6}" destId="{758791EB-FDA3-4116-8B78-C430A15D2BB3}" srcOrd="0" destOrd="0" presId="urn:microsoft.com/office/officeart/2005/8/layout/hierarchy2"/>
    <dgm:cxn modelId="{3FD46435-DAA2-4801-B5C4-3689D119993C}" type="presOf" srcId="{D05242F6-310C-4EA6-9660-C07314907FFA}" destId="{8B8B6694-100B-4B4A-833A-2C28FC3D57AE}" srcOrd="0" destOrd="0" presId="urn:microsoft.com/office/officeart/2005/8/layout/hierarchy2"/>
    <dgm:cxn modelId="{77379B37-044B-4058-8B40-1CE6D3AFC4EC}" srcId="{66A2FC19-DFAE-48CC-B42A-1E43E9137E41}" destId="{FD0FB137-17D0-494A-9E41-7319DB5FFA74}" srcOrd="2" destOrd="0" parTransId="{D05242F6-310C-4EA6-9660-C07314907FFA}" sibTransId="{C61E7C44-94F8-48F4-BE5E-62A92FF3A9E6}"/>
    <dgm:cxn modelId="{7B054538-726D-4246-8A70-D1E95C713301}" type="presOf" srcId="{D757E903-75AC-4194-B730-98FF5B52EB8F}" destId="{F01D0965-6341-4F23-83DB-50F1B55A30E1}" srcOrd="0" destOrd="0" presId="urn:microsoft.com/office/officeart/2005/8/layout/hierarchy2"/>
    <dgm:cxn modelId="{D0EFB05D-8679-43E7-8A9F-912CF40F7416}" type="presOf" srcId="{92DE4425-FF60-46AA-B4C8-B8F9A3B514DD}" destId="{21D0DBAE-7E5F-4621-93F4-BCB4022105A9}" srcOrd="0" destOrd="0" presId="urn:microsoft.com/office/officeart/2005/8/layout/hierarchy2"/>
    <dgm:cxn modelId="{64A9025E-E1BB-4B93-BD72-0FF683E18D48}" type="presOf" srcId="{6C2D9F38-2A86-4073-8E43-3671E18C92AE}" destId="{419C996E-5576-4A44-9A87-4D6E3FFB8E6C}" srcOrd="0" destOrd="0" presId="urn:microsoft.com/office/officeart/2005/8/layout/hierarchy2"/>
    <dgm:cxn modelId="{B94D6067-E633-4926-8D25-C2535BC7AAED}" srcId="{66A2FC19-DFAE-48CC-B42A-1E43E9137E41}" destId="{17F1CCC3-44A0-4C92-9D19-9F9BDE9B2688}" srcOrd="0" destOrd="0" parTransId="{252F93D2-C192-48AA-B4F2-F4D2B3E1D685}" sibTransId="{6056E53B-5235-4DDA-B465-F864E6C1E7B2}"/>
    <dgm:cxn modelId="{9692C167-D5DA-4EF9-9998-A25052A32234}" type="presOf" srcId="{92DE4425-FF60-46AA-B4C8-B8F9A3B514DD}" destId="{1830B1D4-D7AD-4D2E-9851-916A63EB1B7A}" srcOrd="1" destOrd="0" presId="urn:microsoft.com/office/officeart/2005/8/layout/hierarchy2"/>
    <dgm:cxn modelId="{E29CA16C-BC25-445D-9EFD-DC7CF24BD2FE}" type="presOf" srcId="{C91E33E7-F822-41C6-929E-BDD4858066EB}" destId="{4FF2B5E7-15F3-47E4-9E10-8EC8F8E68A49}" srcOrd="0" destOrd="0" presId="urn:microsoft.com/office/officeart/2005/8/layout/hierarchy2"/>
    <dgm:cxn modelId="{2AB73C70-9DB5-4167-BC18-A1AE637E0BB7}" type="presOf" srcId="{FD0FB137-17D0-494A-9E41-7319DB5FFA74}" destId="{CDF3AED2-F500-4E62-B04F-AFF62159FD2D}" srcOrd="0" destOrd="0" presId="urn:microsoft.com/office/officeart/2005/8/layout/hierarchy2"/>
    <dgm:cxn modelId="{1872AC51-59C9-4D38-8E61-5A894DAB62CA}" type="presOf" srcId="{68C8F59A-837F-41F1-8E76-74CBD3B06C67}" destId="{A057D8CF-4048-4AD9-B2FF-DE446F4DC848}" srcOrd="0" destOrd="0" presId="urn:microsoft.com/office/officeart/2005/8/layout/hierarchy2"/>
    <dgm:cxn modelId="{9907B674-54AA-4B56-9CB1-C10CDD2C7B44}" type="presOf" srcId="{6C2D9F38-2A86-4073-8E43-3671E18C92AE}" destId="{8E5AE3C8-541A-4441-9A8D-304374E8ED0B}" srcOrd="1" destOrd="0" presId="urn:microsoft.com/office/officeart/2005/8/layout/hierarchy2"/>
    <dgm:cxn modelId="{17F9147F-12C5-4C62-858D-576CCA5C792D}" type="presOf" srcId="{252F93D2-C192-48AA-B4F2-F4D2B3E1D685}" destId="{D0C942B0-C0FE-4782-88EC-8372A75F1383}" srcOrd="0" destOrd="0" presId="urn:microsoft.com/office/officeart/2005/8/layout/hierarchy2"/>
    <dgm:cxn modelId="{54075895-5FF9-443D-AC28-31B1FEE084B3}" srcId="{66A2FC19-DFAE-48CC-B42A-1E43E9137E41}" destId="{477E8749-A7EC-4BFF-A76C-6E1ACC35BCF6}" srcOrd="1" destOrd="0" parTransId="{94DC5734-2744-4406-ABC4-C8CAACF13D33}" sibTransId="{236FF78B-852F-438F-9931-CAE5A9516D39}"/>
    <dgm:cxn modelId="{501FDB9B-F7EA-496E-A536-D217116E01B5}" type="presOf" srcId="{17F1CCC3-44A0-4C92-9D19-9F9BDE9B2688}" destId="{648EC936-A883-43A1-996F-288374C81629}" srcOrd="0" destOrd="0" presId="urn:microsoft.com/office/officeart/2005/8/layout/hierarchy2"/>
    <dgm:cxn modelId="{AA39D19C-8D6B-42A0-8F67-FC1479A8E232}" srcId="{D757E903-75AC-4194-B730-98FF5B52EB8F}" destId="{C91E33E7-F822-41C6-929E-BDD4858066EB}" srcOrd="0" destOrd="0" parTransId="{6C2D9F38-2A86-4073-8E43-3671E18C92AE}" sibTransId="{C52BC0EE-52FC-4B78-A350-6E2994D25981}"/>
    <dgm:cxn modelId="{0DCCFAA2-BDF7-42D5-9831-0FC5E9E9C072}" type="presOf" srcId="{D8EDBDAE-85DA-4C0B-8EB9-A0F7E345DBEA}" destId="{D36925D7-500C-496C-83C7-5B76629E22B6}" srcOrd="1" destOrd="0" presId="urn:microsoft.com/office/officeart/2005/8/layout/hierarchy2"/>
    <dgm:cxn modelId="{FFC09CAC-63CB-462A-8A1A-B26EB28F9277}" type="presOf" srcId="{ECEACCF9-F9E8-45F7-811F-5620C05A7D0C}" destId="{8F7E0CD4-06D5-42B1-A705-4A4E9F0AE5DB}" srcOrd="0" destOrd="0" presId="urn:microsoft.com/office/officeart/2005/8/layout/hierarchy2"/>
    <dgm:cxn modelId="{33D132B2-D7F1-4D5C-923D-0A4553DF14FE}" type="presOf" srcId="{68C8F59A-837F-41F1-8E76-74CBD3B06C67}" destId="{9F7A9BD2-5A5F-43D7-8D6C-9E867CD59155}" srcOrd="1" destOrd="0" presId="urn:microsoft.com/office/officeart/2005/8/layout/hierarchy2"/>
    <dgm:cxn modelId="{9BCCE4B5-7A32-4860-8BE8-ABBD48AB05ED}" srcId="{D757E903-75AC-4194-B730-98FF5B52EB8F}" destId="{66A2FC19-DFAE-48CC-B42A-1E43E9137E41}" srcOrd="1" destOrd="0" parTransId="{92DE4425-FF60-46AA-B4C8-B8F9A3B514DD}" sibTransId="{43ACC82E-6B0C-4C55-9A36-371364AF7C95}"/>
    <dgm:cxn modelId="{700836CE-E943-4C0C-BD4C-23EC651EF780}" srcId="{ECEACCF9-F9E8-45F7-811F-5620C05A7D0C}" destId="{D757E903-75AC-4194-B730-98FF5B52EB8F}" srcOrd="0" destOrd="0" parTransId="{95A9DD18-1F77-4404-8886-B671173B987A}" sibTransId="{DDB9626D-D1FF-4CB1-87F9-559D32E1ABCE}"/>
    <dgm:cxn modelId="{F81859D0-1695-4866-9368-FEDA87558F3C}" srcId="{66A2FC19-DFAE-48CC-B42A-1E43E9137E41}" destId="{F0E5F73B-C778-4509-AA56-65901FA5C455}" srcOrd="3" destOrd="0" parTransId="{68C8F59A-837F-41F1-8E76-74CBD3B06C67}" sibTransId="{DA14F2FB-B946-42F4-A3D9-E33BEA2A7819}"/>
    <dgm:cxn modelId="{0626DAD6-BE98-4417-89ED-EA9912B8F6E7}" srcId="{C91E33E7-F822-41C6-929E-BDD4858066EB}" destId="{D589C9F1-73E7-4C1A-9F1D-5ED0AED2E36A}" srcOrd="0" destOrd="0" parTransId="{8EFCFE89-AE71-45EC-B276-C742C78C3277}" sibTransId="{638F4D7B-3430-4510-9C6C-E78EC5FD0318}"/>
    <dgm:cxn modelId="{3F9620D9-DBB2-4138-B3A8-2F127BA85261}" type="presOf" srcId="{66A2FC19-DFAE-48CC-B42A-1E43E9137E41}" destId="{341F98B0-8761-422E-BCB9-EE4B7F4210C1}" srcOrd="0" destOrd="0" presId="urn:microsoft.com/office/officeart/2005/8/layout/hierarchy2"/>
    <dgm:cxn modelId="{1CB471E4-BA60-402D-A2ED-67284A353F04}" type="presOf" srcId="{D05242F6-310C-4EA6-9660-C07314907FFA}" destId="{EC981D27-C37A-4BA2-9E07-139DACD54405}" srcOrd="1" destOrd="0" presId="urn:microsoft.com/office/officeart/2005/8/layout/hierarchy2"/>
    <dgm:cxn modelId="{DA94C6ED-FC8A-4B10-AB8A-6207BF9D132D}" type="presOf" srcId="{8EFCFE89-AE71-45EC-B276-C742C78C3277}" destId="{2D0E76F5-C472-4551-95E6-27AFB9F0279D}" srcOrd="0" destOrd="0" presId="urn:microsoft.com/office/officeart/2005/8/layout/hierarchy2"/>
    <dgm:cxn modelId="{CC7F0BEE-106D-49C9-926E-4E933D91B442}" type="presOf" srcId="{8EFCFE89-AE71-45EC-B276-C742C78C3277}" destId="{2921408E-C199-43E2-88F5-558E3594D9A3}" srcOrd="1" destOrd="0" presId="urn:microsoft.com/office/officeart/2005/8/layout/hierarchy2"/>
    <dgm:cxn modelId="{3D28E3EE-2FB5-42BF-B9FE-E198FC84B758}" type="presOf" srcId="{D8EDBDAE-85DA-4C0B-8EB9-A0F7E345DBEA}" destId="{A061ADA6-BB97-4505-BC31-27F4CF9DBD50}" srcOrd="0" destOrd="0" presId="urn:microsoft.com/office/officeart/2005/8/layout/hierarchy2"/>
    <dgm:cxn modelId="{E40332F1-08E9-4E89-BC90-93DCB47B97EF}" type="presOf" srcId="{E6357958-8673-4F1D-AE02-954006D880F5}" destId="{10F79E98-1F37-4518-BCB8-3FD0E2EEBE86}" srcOrd="0" destOrd="0" presId="urn:microsoft.com/office/officeart/2005/8/layout/hierarchy2"/>
    <dgm:cxn modelId="{26E8CBCD-04C4-4108-8987-72CD6834BF32}" type="presParOf" srcId="{8F7E0CD4-06D5-42B1-A705-4A4E9F0AE5DB}" destId="{3389C4BB-1CEC-4C1D-ABE4-DB5AB128FACA}" srcOrd="0" destOrd="0" presId="urn:microsoft.com/office/officeart/2005/8/layout/hierarchy2"/>
    <dgm:cxn modelId="{AD1A12F0-E403-4B9E-910C-77C7FBEE1710}" type="presParOf" srcId="{3389C4BB-1CEC-4C1D-ABE4-DB5AB128FACA}" destId="{F01D0965-6341-4F23-83DB-50F1B55A30E1}" srcOrd="0" destOrd="0" presId="urn:microsoft.com/office/officeart/2005/8/layout/hierarchy2"/>
    <dgm:cxn modelId="{B15C05E7-FEEC-48E1-9BF3-649BFBDA26B4}" type="presParOf" srcId="{3389C4BB-1CEC-4C1D-ABE4-DB5AB128FACA}" destId="{587A812F-383F-4E14-B8DF-10752FB6F8E5}" srcOrd="1" destOrd="0" presId="urn:microsoft.com/office/officeart/2005/8/layout/hierarchy2"/>
    <dgm:cxn modelId="{429508E9-F74B-48A8-890E-B0223920F5BA}" type="presParOf" srcId="{587A812F-383F-4E14-B8DF-10752FB6F8E5}" destId="{419C996E-5576-4A44-9A87-4D6E3FFB8E6C}" srcOrd="0" destOrd="0" presId="urn:microsoft.com/office/officeart/2005/8/layout/hierarchy2"/>
    <dgm:cxn modelId="{D8356A33-95CB-4B2A-BE11-804FBBE4D42F}" type="presParOf" srcId="{419C996E-5576-4A44-9A87-4D6E3FFB8E6C}" destId="{8E5AE3C8-541A-4441-9A8D-304374E8ED0B}" srcOrd="0" destOrd="0" presId="urn:microsoft.com/office/officeart/2005/8/layout/hierarchy2"/>
    <dgm:cxn modelId="{3356981F-DB34-44BB-98D4-FF1BDD85F010}" type="presParOf" srcId="{587A812F-383F-4E14-B8DF-10752FB6F8E5}" destId="{D95DCD67-994A-4EC3-A638-C80A3F47AC79}" srcOrd="1" destOrd="0" presId="urn:microsoft.com/office/officeart/2005/8/layout/hierarchy2"/>
    <dgm:cxn modelId="{B53576E4-2151-499C-84D4-950F3501EC45}" type="presParOf" srcId="{D95DCD67-994A-4EC3-A638-C80A3F47AC79}" destId="{4FF2B5E7-15F3-47E4-9E10-8EC8F8E68A49}" srcOrd="0" destOrd="0" presId="urn:microsoft.com/office/officeart/2005/8/layout/hierarchy2"/>
    <dgm:cxn modelId="{1A7CADEF-375E-4AD0-B17D-8B6C2031DDD1}" type="presParOf" srcId="{D95DCD67-994A-4EC3-A638-C80A3F47AC79}" destId="{6D8F2BE4-6247-470F-980A-6DC087061095}" srcOrd="1" destOrd="0" presId="urn:microsoft.com/office/officeart/2005/8/layout/hierarchy2"/>
    <dgm:cxn modelId="{9E23C9A3-38BF-4078-960F-8E67B461CC6B}" type="presParOf" srcId="{6D8F2BE4-6247-470F-980A-6DC087061095}" destId="{2D0E76F5-C472-4551-95E6-27AFB9F0279D}" srcOrd="0" destOrd="0" presId="urn:microsoft.com/office/officeart/2005/8/layout/hierarchy2"/>
    <dgm:cxn modelId="{60C8EB67-2E61-4A80-8A85-42694FEF10FE}" type="presParOf" srcId="{2D0E76F5-C472-4551-95E6-27AFB9F0279D}" destId="{2921408E-C199-43E2-88F5-558E3594D9A3}" srcOrd="0" destOrd="0" presId="urn:microsoft.com/office/officeart/2005/8/layout/hierarchy2"/>
    <dgm:cxn modelId="{15C63CE4-6A7B-41C3-84DB-72C5542F6845}" type="presParOf" srcId="{6D8F2BE4-6247-470F-980A-6DC087061095}" destId="{7ACC4B82-66B8-4741-AAC6-72A0F2DFED18}" srcOrd="1" destOrd="0" presId="urn:microsoft.com/office/officeart/2005/8/layout/hierarchy2"/>
    <dgm:cxn modelId="{A670ADBC-C850-4CFA-8F00-A1F000ABCF9A}" type="presParOf" srcId="{7ACC4B82-66B8-4741-AAC6-72A0F2DFED18}" destId="{7C68C196-C846-460A-AE99-948B9E84FE2A}" srcOrd="0" destOrd="0" presId="urn:microsoft.com/office/officeart/2005/8/layout/hierarchy2"/>
    <dgm:cxn modelId="{6C6D7860-EB88-43A7-838D-47D709E503AC}" type="presParOf" srcId="{7ACC4B82-66B8-4741-AAC6-72A0F2DFED18}" destId="{3BD3A39E-616E-48C2-AA0B-EA2D4ED441B7}" srcOrd="1" destOrd="0" presId="urn:microsoft.com/office/officeart/2005/8/layout/hierarchy2"/>
    <dgm:cxn modelId="{A009FBB0-A172-4D8B-8D3D-3A377EE93DCE}" type="presParOf" srcId="{6D8F2BE4-6247-470F-980A-6DC087061095}" destId="{A061ADA6-BB97-4505-BC31-27F4CF9DBD50}" srcOrd="2" destOrd="0" presId="urn:microsoft.com/office/officeart/2005/8/layout/hierarchy2"/>
    <dgm:cxn modelId="{58372435-EB5D-4456-A258-67B35AC2539C}" type="presParOf" srcId="{A061ADA6-BB97-4505-BC31-27F4CF9DBD50}" destId="{D36925D7-500C-496C-83C7-5B76629E22B6}" srcOrd="0" destOrd="0" presId="urn:microsoft.com/office/officeart/2005/8/layout/hierarchy2"/>
    <dgm:cxn modelId="{DBE77DAF-56F4-4C6F-993B-347C3E302909}" type="presParOf" srcId="{6D8F2BE4-6247-470F-980A-6DC087061095}" destId="{8AEF91D1-6297-4798-AF2B-0C53368E7E70}" srcOrd="3" destOrd="0" presId="urn:microsoft.com/office/officeart/2005/8/layout/hierarchy2"/>
    <dgm:cxn modelId="{51E1112E-6093-4267-BBFC-5A03C64C1271}" type="presParOf" srcId="{8AEF91D1-6297-4798-AF2B-0C53368E7E70}" destId="{10F79E98-1F37-4518-BCB8-3FD0E2EEBE86}" srcOrd="0" destOrd="0" presId="urn:microsoft.com/office/officeart/2005/8/layout/hierarchy2"/>
    <dgm:cxn modelId="{ACFC3F2B-54BF-4516-8B18-23000D7FAEA7}" type="presParOf" srcId="{8AEF91D1-6297-4798-AF2B-0C53368E7E70}" destId="{91084987-8027-47FE-99B0-B269FBA38128}" srcOrd="1" destOrd="0" presId="urn:microsoft.com/office/officeart/2005/8/layout/hierarchy2"/>
    <dgm:cxn modelId="{F8D32D2A-2378-4369-8EE1-2FBC325AA0AA}" type="presParOf" srcId="{587A812F-383F-4E14-B8DF-10752FB6F8E5}" destId="{21D0DBAE-7E5F-4621-93F4-BCB4022105A9}" srcOrd="2" destOrd="0" presId="urn:microsoft.com/office/officeart/2005/8/layout/hierarchy2"/>
    <dgm:cxn modelId="{CEE4AA9D-3279-49E3-8950-B6492A6E4391}" type="presParOf" srcId="{21D0DBAE-7E5F-4621-93F4-BCB4022105A9}" destId="{1830B1D4-D7AD-4D2E-9851-916A63EB1B7A}" srcOrd="0" destOrd="0" presId="urn:microsoft.com/office/officeart/2005/8/layout/hierarchy2"/>
    <dgm:cxn modelId="{77B7B07B-A57A-4C5A-921D-0B9D326851F4}" type="presParOf" srcId="{587A812F-383F-4E14-B8DF-10752FB6F8E5}" destId="{FC52E52D-E9BF-466E-AEB5-2E76EB664971}" srcOrd="3" destOrd="0" presId="urn:microsoft.com/office/officeart/2005/8/layout/hierarchy2"/>
    <dgm:cxn modelId="{6E2BC1AA-94D3-4318-A045-EBB16747AC2F}" type="presParOf" srcId="{FC52E52D-E9BF-466E-AEB5-2E76EB664971}" destId="{341F98B0-8761-422E-BCB9-EE4B7F4210C1}" srcOrd="0" destOrd="0" presId="urn:microsoft.com/office/officeart/2005/8/layout/hierarchy2"/>
    <dgm:cxn modelId="{18EEF103-5B46-43F8-9C70-4D6C9648ED59}" type="presParOf" srcId="{FC52E52D-E9BF-466E-AEB5-2E76EB664971}" destId="{FC320F8B-3157-4FDA-A484-7595BE0B8634}" srcOrd="1" destOrd="0" presId="urn:microsoft.com/office/officeart/2005/8/layout/hierarchy2"/>
    <dgm:cxn modelId="{362452FA-E009-477A-8C5B-0D2C12F48B89}" type="presParOf" srcId="{FC320F8B-3157-4FDA-A484-7595BE0B8634}" destId="{D0C942B0-C0FE-4782-88EC-8372A75F1383}" srcOrd="0" destOrd="0" presId="urn:microsoft.com/office/officeart/2005/8/layout/hierarchy2"/>
    <dgm:cxn modelId="{375C7E57-B20A-4420-B18C-5308BD5B14E4}" type="presParOf" srcId="{D0C942B0-C0FE-4782-88EC-8372A75F1383}" destId="{236A2A1A-8DEC-44B4-8A83-4D0354707E39}" srcOrd="0" destOrd="0" presId="urn:microsoft.com/office/officeart/2005/8/layout/hierarchy2"/>
    <dgm:cxn modelId="{96E32292-531E-4FBF-B06E-655B6B3AF85E}" type="presParOf" srcId="{FC320F8B-3157-4FDA-A484-7595BE0B8634}" destId="{14858B10-A3F0-481A-9AC1-9218FECD1C6B}" srcOrd="1" destOrd="0" presId="urn:microsoft.com/office/officeart/2005/8/layout/hierarchy2"/>
    <dgm:cxn modelId="{0030E4F9-9026-44AE-9227-FEB9FEC82996}" type="presParOf" srcId="{14858B10-A3F0-481A-9AC1-9218FECD1C6B}" destId="{648EC936-A883-43A1-996F-288374C81629}" srcOrd="0" destOrd="0" presId="urn:microsoft.com/office/officeart/2005/8/layout/hierarchy2"/>
    <dgm:cxn modelId="{06F2751D-F295-4DDC-A1B9-6184EA95D110}" type="presParOf" srcId="{14858B10-A3F0-481A-9AC1-9218FECD1C6B}" destId="{AD331D48-324D-4B57-AEB0-81FFFA5A4CD2}" srcOrd="1" destOrd="0" presId="urn:microsoft.com/office/officeart/2005/8/layout/hierarchy2"/>
    <dgm:cxn modelId="{02CE6963-B60F-43C5-9F09-FB7622ABB180}" type="presParOf" srcId="{FC320F8B-3157-4FDA-A484-7595BE0B8634}" destId="{64904602-C918-43BC-9158-CD16C38C21C9}" srcOrd="2" destOrd="0" presId="urn:microsoft.com/office/officeart/2005/8/layout/hierarchy2"/>
    <dgm:cxn modelId="{38F80DD3-836C-4B2A-8A57-AFA4ADA3FD50}" type="presParOf" srcId="{64904602-C918-43BC-9158-CD16C38C21C9}" destId="{BD70AB47-3FDB-4E7B-810D-BFE26B7347DA}" srcOrd="0" destOrd="0" presId="urn:microsoft.com/office/officeart/2005/8/layout/hierarchy2"/>
    <dgm:cxn modelId="{F2324818-8C54-47EC-A87F-40FB8129CC05}" type="presParOf" srcId="{FC320F8B-3157-4FDA-A484-7595BE0B8634}" destId="{CE5C8E21-F4AA-44AC-B412-F05037D857AF}" srcOrd="3" destOrd="0" presId="urn:microsoft.com/office/officeart/2005/8/layout/hierarchy2"/>
    <dgm:cxn modelId="{47B665D4-1AF4-40B5-9CCD-053ECF2DEB98}" type="presParOf" srcId="{CE5C8E21-F4AA-44AC-B412-F05037D857AF}" destId="{758791EB-FDA3-4116-8B78-C430A15D2BB3}" srcOrd="0" destOrd="0" presId="urn:microsoft.com/office/officeart/2005/8/layout/hierarchy2"/>
    <dgm:cxn modelId="{997E878D-1393-4275-9906-0D8C4710C315}" type="presParOf" srcId="{CE5C8E21-F4AA-44AC-B412-F05037D857AF}" destId="{60466FB6-3891-43CB-B5D1-A6740C375DBA}" srcOrd="1" destOrd="0" presId="urn:microsoft.com/office/officeart/2005/8/layout/hierarchy2"/>
    <dgm:cxn modelId="{3F335EB5-64B0-434D-B2CE-02D09D216A3E}" type="presParOf" srcId="{FC320F8B-3157-4FDA-A484-7595BE0B8634}" destId="{8B8B6694-100B-4B4A-833A-2C28FC3D57AE}" srcOrd="4" destOrd="0" presId="urn:microsoft.com/office/officeart/2005/8/layout/hierarchy2"/>
    <dgm:cxn modelId="{2D45B47B-E59C-4A29-9EA5-3D816FC2CCCB}" type="presParOf" srcId="{8B8B6694-100B-4B4A-833A-2C28FC3D57AE}" destId="{EC981D27-C37A-4BA2-9E07-139DACD54405}" srcOrd="0" destOrd="0" presId="urn:microsoft.com/office/officeart/2005/8/layout/hierarchy2"/>
    <dgm:cxn modelId="{267B53B2-416F-425D-98D1-829144F7E00D}" type="presParOf" srcId="{FC320F8B-3157-4FDA-A484-7595BE0B8634}" destId="{B02A2908-74C8-40EC-A41A-7A309C366A05}" srcOrd="5" destOrd="0" presId="urn:microsoft.com/office/officeart/2005/8/layout/hierarchy2"/>
    <dgm:cxn modelId="{DBB98396-B801-496A-ADB6-E7B65EC6F4F5}" type="presParOf" srcId="{B02A2908-74C8-40EC-A41A-7A309C366A05}" destId="{CDF3AED2-F500-4E62-B04F-AFF62159FD2D}" srcOrd="0" destOrd="0" presId="urn:microsoft.com/office/officeart/2005/8/layout/hierarchy2"/>
    <dgm:cxn modelId="{7BE9AF83-A377-4FD9-8067-C8D35E10F273}" type="presParOf" srcId="{B02A2908-74C8-40EC-A41A-7A309C366A05}" destId="{4A1F48D7-2F64-4739-811A-83F844B1DC28}" srcOrd="1" destOrd="0" presId="urn:microsoft.com/office/officeart/2005/8/layout/hierarchy2"/>
    <dgm:cxn modelId="{A539736D-9726-44B2-89F6-A5A9999B02B6}" type="presParOf" srcId="{FC320F8B-3157-4FDA-A484-7595BE0B8634}" destId="{A057D8CF-4048-4AD9-B2FF-DE446F4DC848}" srcOrd="6" destOrd="0" presId="urn:microsoft.com/office/officeart/2005/8/layout/hierarchy2"/>
    <dgm:cxn modelId="{A9A645B8-6015-49A2-AE82-4750D2CF3CFE}" type="presParOf" srcId="{A057D8CF-4048-4AD9-B2FF-DE446F4DC848}" destId="{9F7A9BD2-5A5F-43D7-8D6C-9E867CD59155}" srcOrd="0" destOrd="0" presId="urn:microsoft.com/office/officeart/2005/8/layout/hierarchy2"/>
    <dgm:cxn modelId="{E032F397-B52A-4251-8390-460625A1518A}" type="presParOf" srcId="{FC320F8B-3157-4FDA-A484-7595BE0B8634}" destId="{C2BAB5FE-1EFF-443E-87AE-4ECA32FA770B}" srcOrd="7" destOrd="0" presId="urn:microsoft.com/office/officeart/2005/8/layout/hierarchy2"/>
    <dgm:cxn modelId="{74B751BD-237B-4218-8485-79C52DC9423A}" type="presParOf" srcId="{C2BAB5FE-1EFF-443E-87AE-4ECA32FA770B}" destId="{9A0CF318-3342-4155-818F-A5AFF3E5E037}" srcOrd="0" destOrd="0" presId="urn:microsoft.com/office/officeart/2005/8/layout/hierarchy2"/>
    <dgm:cxn modelId="{3C3D172D-C9C2-4914-9129-A4613AB10C8C}" type="presParOf" srcId="{C2BAB5FE-1EFF-443E-87AE-4ECA32FA770B}" destId="{8A5F995B-BE0F-48CC-AAFB-F53E8361256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B097CD-F86F-4843-B70F-0D9F5E0D11BA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A0DA2B75-5959-4000-BBEA-4600CB9899B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Objective </a:t>
          </a:r>
          <a:r>
            <a:rPr lang="en-US"/>
            <a:t>: </a:t>
          </a:r>
        </a:p>
      </dgm:t>
    </dgm:pt>
    <dgm:pt modelId="{B9E66A35-D3B9-4DB8-A525-3821C80A69F4}" type="parTrans" cxnId="{A2B811F4-2CB0-4A08-BF57-CFBBBDA0D1C7}">
      <dgm:prSet/>
      <dgm:spPr/>
      <dgm:t>
        <a:bodyPr/>
        <a:lstStyle/>
        <a:p>
          <a:endParaRPr lang="en-US"/>
        </a:p>
      </dgm:t>
    </dgm:pt>
    <dgm:pt modelId="{3D7BBF90-303B-4C08-B398-AED8B60FF2AF}" type="sibTrans" cxnId="{A2B811F4-2CB0-4A08-BF57-CFBBBDA0D1C7}">
      <dgm:prSet/>
      <dgm:spPr/>
      <dgm:t>
        <a:bodyPr/>
        <a:lstStyle/>
        <a:p>
          <a:endParaRPr lang="en-US"/>
        </a:p>
      </dgm:t>
    </dgm:pt>
    <dgm:pt modelId="{8EB846C0-C72A-4066-AA3B-F428A3C0E97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 find the best neural network architecture</a:t>
          </a:r>
        </a:p>
      </dgm:t>
    </dgm:pt>
    <dgm:pt modelId="{60EA6606-7F89-4A67-AE0F-13307BB36462}" type="parTrans" cxnId="{A174EBB4-A590-4F51-B220-4DB962215C34}">
      <dgm:prSet/>
      <dgm:spPr/>
      <dgm:t>
        <a:bodyPr/>
        <a:lstStyle/>
        <a:p>
          <a:endParaRPr lang="en-US"/>
        </a:p>
      </dgm:t>
    </dgm:pt>
    <dgm:pt modelId="{C6B4CEF5-1830-4DDF-85CF-E29CD1674F20}" type="sibTrans" cxnId="{A174EBB4-A590-4F51-B220-4DB962215C34}">
      <dgm:prSet/>
      <dgm:spPr/>
      <dgm:t>
        <a:bodyPr/>
        <a:lstStyle/>
        <a:p>
          <a:endParaRPr lang="en-US"/>
        </a:p>
      </dgm:t>
    </dgm:pt>
    <dgm:pt modelId="{BCFE2872-0F9F-4683-9F73-BA2A26B1C75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Optimizing run time complexity</a:t>
          </a:r>
        </a:p>
      </dgm:t>
    </dgm:pt>
    <dgm:pt modelId="{A7D13C10-E921-4261-B1CB-83A62B14D65C}" type="parTrans" cxnId="{48F7BF5A-D382-4919-B60D-061D829C61E0}">
      <dgm:prSet/>
      <dgm:spPr/>
      <dgm:t>
        <a:bodyPr/>
        <a:lstStyle/>
        <a:p>
          <a:endParaRPr lang="en-US"/>
        </a:p>
      </dgm:t>
    </dgm:pt>
    <dgm:pt modelId="{B4D8FD87-56B2-47CC-8BC4-73FD3B075613}" type="sibTrans" cxnId="{48F7BF5A-D382-4919-B60D-061D829C61E0}">
      <dgm:prSet/>
      <dgm:spPr/>
      <dgm:t>
        <a:bodyPr/>
        <a:lstStyle/>
        <a:p>
          <a:endParaRPr lang="en-US"/>
        </a:p>
      </dgm:t>
    </dgm:pt>
    <dgm:pt modelId="{F11FEB90-1102-42E7-9667-62CCDB7EF62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Methodology</a:t>
          </a:r>
          <a:r>
            <a:rPr lang="en-US"/>
            <a:t>:</a:t>
          </a:r>
        </a:p>
      </dgm:t>
    </dgm:pt>
    <dgm:pt modelId="{D2F4036C-D99A-43D2-99F6-85E242020F6C}" type="parTrans" cxnId="{671A2EDB-17BE-40FE-846A-65C06920523C}">
      <dgm:prSet/>
      <dgm:spPr/>
      <dgm:t>
        <a:bodyPr/>
        <a:lstStyle/>
        <a:p>
          <a:endParaRPr lang="en-US"/>
        </a:p>
      </dgm:t>
    </dgm:pt>
    <dgm:pt modelId="{96C8A74B-AF56-4D42-8F88-B0A007DAD733}" type="sibTrans" cxnId="{671A2EDB-17BE-40FE-846A-65C06920523C}">
      <dgm:prSet/>
      <dgm:spPr/>
      <dgm:t>
        <a:bodyPr/>
        <a:lstStyle/>
        <a:p>
          <a:endParaRPr lang="en-US"/>
        </a:p>
      </dgm:t>
    </dgm:pt>
    <dgm:pt modelId="{2C1EF447-F1FE-4738-9ECF-2685DBBE34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 Light" panose="020F0302020204030204"/>
            </a:rPr>
            <a:t>i) Creating</a:t>
          </a:r>
          <a:r>
            <a:rPr lang="en-US"/>
            <a:t> 100 random models </a:t>
          </a:r>
        </a:p>
      </dgm:t>
    </dgm:pt>
    <dgm:pt modelId="{B5BFFD4C-9817-4DBA-B962-657DA267E4B3}" type="parTrans" cxnId="{FE1112C2-E20C-41B4-B083-FB565B745188}">
      <dgm:prSet/>
      <dgm:spPr/>
      <dgm:t>
        <a:bodyPr/>
        <a:lstStyle/>
        <a:p>
          <a:endParaRPr lang="en-US"/>
        </a:p>
      </dgm:t>
    </dgm:pt>
    <dgm:pt modelId="{9727078B-DD12-46B4-8E7E-3C951621DFFC}" type="sibTrans" cxnId="{FE1112C2-E20C-41B4-B083-FB565B745188}">
      <dgm:prSet/>
      <dgm:spPr/>
      <dgm:t>
        <a:bodyPr/>
        <a:lstStyle/>
        <a:p>
          <a:endParaRPr lang="en-US"/>
        </a:p>
      </dgm:t>
    </dgm:pt>
    <dgm:pt modelId="{CA2A8AC3-BA44-42EE-954C-90EAB1D6DA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 Light" panose="020F0302020204030204"/>
            </a:rPr>
            <a:t>ii) Iteratively</a:t>
          </a:r>
          <a:r>
            <a:rPr lang="en-US"/>
            <a:t> move towards optimization in step size of 5 epochs</a:t>
          </a:r>
        </a:p>
      </dgm:t>
    </dgm:pt>
    <dgm:pt modelId="{08C06B4D-87DB-4635-BD69-B481B3ABC60A}" type="parTrans" cxnId="{609F1683-C3AE-465F-ACCC-C1F11B103AE5}">
      <dgm:prSet/>
      <dgm:spPr/>
      <dgm:t>
        <a:bodyPr/>
        <a:lstStyle/>
        <a:p>
          <a:endParaRPr lang="en-US"/>
        </a:p>
      </dgm:t>
    </dgm:pt>
    <dgm:pt modelId="{6203ACD9-2643-41F6-BBC3-D4EEF12A1F6C}" type="sibTrans" cxnId="{609F1683-C3AE-465F-ACCC-C1F11B103AE5}">
      <dgm:prSet/>
      <dgm:spPr/>
      <dgm:t>
        <a:bodyPr/>
        <a:lstStyle/>
        <a:p>
          <a:endParaRPr lang="en-US"/>
        </a:p>
      </dgm:t>
    </dgm:pt>
    <dgm:pt modelId="{D0C240DF-790E-45FD-A0A4-E0C1ABF9D4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 Light" panose="020F0302020204030204"/>
            </a:rPr>
            <a:t>iii) Remove</a:t>
          </a:r>
          <a:r>
            <a:rPr lang="en-US"/>
            <a:t> 10% of the worst performing models</a:t>
          </a:r>
        </a:p>
      </dgm:t>
    </dgm:pt>
    <dgm:pt modelId="{07F3861A-0C1B-4120-B058-E8359A7D7226}" type="parTrans" cxnId="{CE24E6D2-0DAD-42A8-8F92-A0FADA972CFC}">
      <dgm:prSet/>
      <dgm:spPr/>
      <dgm:t>
        <a:bodyPr/>
        <a:lstStyle/>
        <a:p>
          <a:endParaRPr lang="en-US"/>
        </a:p>
      </dgm:t>
    </dgm:pt>
    <dgm:pt modelId="{F5E8C4D7-875B-4D7A-8959-602EE28E0C51}" type="sibTrans" cxnId="{CE24E6D2-0DAD-42A8-8F92-A0FADA972CFC}">
      <dgm:prSet/>
      <dgm:spPr/>
      <dgm:t>
        <a:bodyPr/>
        <a:lstStyle/>
        <a:p>
          <a:endParaRPr lang="en-US"/>
        </a:p>
      </dgm:t>
    </dgm:pt>
    <dgm:pt modelId="{6C6770C1-713E-4D66-9E31-6F6916D0AB7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 Light" panose="020F0302020204030204"/>
            </a:rPr>
            <a:t>iv) Iterate</a:t>
          </a:r>
          <a:r>
            <a:rPr lang="en-US"/>
            <a:t> till we obtain the best neural network architecture.</a:t>
          </a:r>
        </a:p>
      </dgm:t>
    </dgm:pt>
    <dgm:pt modelId="{D129244B-E9D7-4377-B03C-ADB366CFA7B0}" type="parTrans" cxnId="{DE155C12-BF63-495E-821E-24360742CF55}">
      <dgm:prSet/>
      <dgm:spPr/>
      <dgm:t>
        <a:bodyPr/>
        <a:lstStyle/>
        <a:p>
          <a:endParaRPr lang="en-US"/>
        </a:p>
      </dgm:t>
    </dgm:pt>
    <dgm:pt modelId="{55CB517C-7127-4CEE-A5D5-9ED9E1FA2CC1}" type="sibTrans" cxnId="{DE155C12-BF63-495E-821E-24360742CF55}">
      <dgm:prSet/>
      <dgm:spPr/>
      <dgm:t>
        <a:bodyPr/>
        <a:lstStyle/>
        <a:p>
          <a:endParaRPr lang="en-US"/>
        </a:p>
      </dgm:t>
    </dgm:pt>
    <dgm:pt modelId="{46373060-C102-4301-8106-4A3A9E5992A1}" type="pres">
      <dgm:prSet presAssocID="{E0B097CD-F86F-4843-B70F-0D9F5E0D11BA}" presName="root" presStyleCnt="0">
        <dgm:presLayoutVars>
          <dgm:dir/>
          <dgm:resizeHandles val="exact"/>
        </dgm:presLayoutVars>
      </dgm:prSet>
      <dgm:spPr/>
    </dgm:pt>
    <dgm:pt modelId="{3A14C2FD-A8B8-4B2D-BCAD-A00859C815C8}" type="pres">
      <dgm:prSet presAssocID="{A0DA2B75-5959-4000-BBEA-4600CB9899B7}" presName="compNode" presStyleCnt="0"/>
      <dgm:spPr/>
    </dgm:pt>
    <dgm:pt modelId="{AB5618E2-C4BC-44E4-A349-C93EA3030B12}" type="pres">
      <dgm:prSet presAssocID="{A0DA2B75-5959-4000-BBEA-4600CB9899B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DD7589A-2C84-4612-BB14-04F868F5CD25}" type="pres">
      <dgm:prSet presAssocID="{A0DA2B75-5959-4000-BBEA-4600CB9899B7}" presName="iconSpace" presStyleCnt="0"/>
      <dgm:spPr/>
    </dgm:pt>
    <dgm:pt modelId="{61B71C77-FDAC-43CA-8F35-1BC9C447661B}" type="pres">
      <dgm:prSet presAssocID="{A0DA2B75-5959-4000-BBEA-4600CB9899B7}" presName="parTx" presStyleLbl="revTx" presStyleIdx="0" presStyleCnt="4">
        <dgm:presLayoutVars>
          <dgm:chMax val="0"/>
          <dgm:chPref val="0"/>
        </dgm:presLayoutVars>
      </dgm:prSet>
      <dgm:spPr/>
    </dgm:pt>
    <dgm:pt modelId="{3FF6AB6F-B096-40AD-87BE-13A0C7EC3F2C}" type="pres">
      <dgm:prSet presAssocID="{A0DA2B75-5959-4000-BBEA-4600CB9899B7}" presName="txSpace" presStyleCnt="0"/>
      <dgm:spPr/>
    </dgm:pt>
    <dgm:pt modelId="{4F8D6CC9-1F14-4628-9EF5-3693D7F25FA2}" type="pres">
      <dgm:prSet presAssocID="{A0DA2B75-5959-4000-BBEA-4600CB9899B7}" presName="desTx" presStyleLbl="revTx" presStyleIdx="1" presStyleCnt="4">
        <dgm:presLayoutVars/>
      </dgm:prSet>
      <dgm:spPr/>
    </dgm:pt>
    <dgm:pt modelId="{D0DBC154-85C9-4F1C-AE3D-AB8E835BEEFC}" type="pres">
      <dgm:prSet presAssocID="{3D7BBF90-303B-4C08-B398-AED8B60FF2AF}" presName="sibTrans" presStyleCnt="0"/>
      <dgm:spPr/>
    </dgm:pt>
    <dgm:pt modelId="{9DEC91F4-B4FF-4A0E-AC4E-2182B9213469}" type="pres">
      <dgm:prSet presAssocID="{F11FEB90-1102-42E7-9667-62CCDB7EF62E}" presName="compNode" presStyleCnt="0"/>
      <dgm:spPr/>
    </dgm:pt>
    <dgm:pt modelId="{FAA0B8A3-C71F-4BB1-89B1-CEDFA83B0F45}" type="pres">
      <dgm:prSet presAssocID="{F11FEB90-1102-42E7-9667-62CCDB7EF62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E7C2385-A867-4AB8-ACAE-299EC42CE6CC}" type="pres">
      <dgm:prSet presAssocID="{F11FEB90-1102-42E7-9667-62CCDB7EF62E}" presName="iconSpace" presStyleCnt="0"/>
      <dgm:spPr/>
    </dgm:pt>
    <dgm:pt modelId="{DD736164-23DF-4622-8B12-D06FB4EDBC0D}" type="pres">
      <dgm:prSet presAssocID="{F11FEB90-1102-42E7-9667-62CCDB7EF62E}" presName="parTx" presStyleLbl="revTx" presStyleIdx="2" presStyleCnt="4">
        <dgm:presLayoutVars>
          <dgm:chMax val="0"/>
          <dgm:chPref val="0"/>
        </dgm:presLayoutVars>
      </dgm:prSet>
      <dgm:spPr/>
    </dgm:pt>
    <dgm:pt modelId="{9B3E3AAD-9CF3-4D7F-A83B-E89156D9E5B3}" type="pres">
      <dgm:prSet presAssocID="{F11FEB90-1102-42E7-9667-62CCDB7EF62E}" presName="txSpace" presStyleCnt="0"/>
      <dgm:spPr/>
    </dgm:pt>
    <dgm:pt modelId="{5F4C938E-9061-4A7A-A6AC-BB36C1BC417F}" type="pres">
      <dgm:prSet presAssocID="{F11FEB90-1102-42E7-9667-62CCDB7EF62E}" presName="desTx" presStyleLbl="revTx" presStyleIdx="3" presStyleCnt="4">
        <dgm:presLayoutVars/>
      </dgm:prSet>
      <dgm:spPr/>
    </dgm:pt>
  </dgm:ptLst>
  <dgm:cxnLst>
    <dgm:cxn modelId="{DE155C12-BF63-495E-821E-24360742CF55}" srcId="{F11FEB90-1102-42E7-9667-62CCDB7EF62E}" destId="{6C6770C1-713E-4D66-9E31-6F6916D0AB77}" srcOrd="3" destOrd="0" parTransId="{D129244B-E9D7-4377-B03C-ADB366CFA7B0}" sibTransId="{55CB517C-7127-4CEE-A5D5-9ED9E1FA2CC1}"/>
    <dgm:cxn modelId="{F9489926-8297-467E-BB0F-457A03EBE731}" type="presOf" srcId="{F11FEB90-1102-42E7-9667-62CCDB7EF62E}" destId="{DD736164-23DF-4622-8B12-D06FB4EDBC0D}" srcOrd="0" destOrd="0" presId="urn:microsoft.com/office/officeart/2018/5/layout/CenteredIconLabelDescriptionList"/>
    <dgm:cxn modelId="{B16D5F60-4DAC-43F1-B81A-5B0DA50C3AAA}" type="presOf" srcId="{BCFE2872-0F9F-4683-9F73-BA2A26B1C75A}" destId="{4F8D6CC9-1F14-4628-9EF5-3693D7F25FA2}" srcOrd="0" destOrd="1" presId="urn:microsoft.com/office/officeart/2018/5/layout/CenteredIconLabelDescriptionList"/>
    <dgm:cxn modelId="{277BD145-4953-44F2-A2E5-93119EBBF5E1}" type="presOf" srcId="{CA2A8AC3-BA44-42EE-954C-90EAB1D6DA05}" destId="{5F4C938E-9061-4A7A-A6AC-BB36C1BC417F}" srcOrd="0" destOrd="1" presId="urn:microsoft.com/office/officeart/2018/5/layout/CenteredIconLabelDescriptionList"/>
    <dgm:cxn modelId="{3590E051-AE53-4A2F-BB16-483D733A6520}" type="presOf" srcId="{8EB846C0-C72A-4066-AA3B-F428A3C0E97B}" destId="{4F8D6CC9-1F14-4628-9EF5-3693D7F25FA2}" srcOrd="0" destOrd="0" presId="urn:microsoft.com/office/officeart/2018/5/layout/CenteredIconLabelDescriptionList"/>
    <dgm:cxn modelId="{48F7BF5A-D382-4919-B60D-061D829C61E0}" srcId="{A0DA2B75-5959-4000-BBEA-4600CB9899B7}" destId="{BCFE2872-0F9F-4683-9F73-BA2A26B1C75A}" srcOrd="1" destOrd="0" parTransId="{A7D13C10-E921-4261-B1CB-83A62B14D65C}" sibTransId="{B4D8FD87-56B2-47CC-8BC4-73FD3B075613}"/>
    <dgm:cxn modelId="{609F1683-C3AE-465F-ACCC-C1F11B103AE5}" srcId="{F11FEB90-1102-42E7-9667-62CCDB7EF62E}" destId="{CA2A8AC3-BA44-42EE-954C-90EAB1D6DA05}" srcOrd="1" destOrd="0" parTransId="{08C06B4D-87DB-4635-BD69-B481B3ABC60A}" sibTransId="{6203ACD9-2643-41F6-BBC3-D4EEF12A1F6C}"/>
    <dgm:cxn modelId="{E8C33A8A-FA17-4FC8-B076-BED5871B1E6E}" type="presOf" srcId="{2C1EF447-F1FE-4738-9ECF-2685DBBE3432}" destId="{5F4C938E-9061-4A7A-A6AC-BB36C1BC417F}" srcOrd="0" destOrd="0" presId="urn:microsoft.com/office/officeart/2018/5/layout/CenteredIconLabelDescriptionList"/>
    <dgm:cxn modelId="{FDDBD5A3-FC18-4113-9BA6-C59E4FF574A2}" type="presOf" srcId="{6C6770C1-713E-4D66-9E31-6F6916D0AB77}" destId="{5F4C938E-9061-4A7A-A6AC-BB36C1BC417F}" srcOrd="0" destOrd="3" presId="urn:microsoft.com/office/officeart/2018/5/layout/CenteredIconLabelDescriptionList"/>
    <dgm:cxn modelId="{A174EBB4-A590-4F51-B220-4DB962215C34}" srcId="{A0DA2B75-5959-4000-BBEA-4600CB9899B7}" destId="{8EB846C0-C72A-4066-AA3B-F428A3C0E97B}" srcOrd="0" destOrd="0" parTransId="{60EA6606-7F89-4A67-AE0F-13307BB36462}" sibTransId="{C6B4CEF5-1830-4DDF-85CF-E29CD1674F20}"/>
    <dgm:cxn modelId="{FE1112C2-E20C-41B4-B083-FB565B745188}" srcId="{F11FEB90-1102-42E7-9667-62CCDB7EF62E}" destId="{2C1EF447-F1FE-4738-9ECF-2685DBBE3432}" srcOrd="0" destOrd="0" parTransId="{B5BFFD4C-9817-4DBA-B962-657DA267E4B3}" sibTransId="{9727078B-DD12-46B4-8E7E-3C951621DFFC}"/>
    <dgm:cxn modelId="{CE24E6D2-0DAD-42A8-8F92-A0FADA972CFC}" srcId="{F11FEB90-1102-42E7-9667-62CCDB7EF62E}" destId="{D0C240DF-790E-45FD-A0A4-E0C1ABF9D4FD}" srcOrd="2" destOrd="0" parTransId="{07F3861A-0C1B-4120-B058-E8359A7D7226}" sibTransId="{F5E8C4D7-875B-4D7A-8959-602EE28E0C51}"/>
    <dgm:cxn modelId="{671A2EDB-17BE-40FE-846A-65C06920523C}" srcId="{E0B097CD-F86F-4843-B70F-0D9F5E0D11BA}" destId="{F11FEB90-1102-42E7-9667-62CCDB7EF62E}" srcOrd="1" destOrd="0" parTransId="{D2F4036C-D99A-43D2-99F6-85E242020F6C}" sibTransId="{96C8A74B-AF56-4D42-8F88-B0A007DAD733}"/>
    <dgm:cxn modelId="{18E819DD-8B1C-4A70-9867-C94F53DC4F5B}" type="presOf" srcId="{E0B097CD-F86F-4843-B70F-0D9F5E0D11BA}" destId="{46373060-C102-4301-8106-4A3A9E5992A1}" srcOrd="0" destOrd="0" presId="urn:microsoft.com/office/officeart/2018/5/layout/CenteredIconLabelDescriptionList"/>
    <dgm:cxn modelId="{29F3DCDE-14BB-498F-950F-0E2BF7C6E1DF}" type="presOf" srcId="{A0DA2B75-5959-4000-BBEA-4600CB9899B7}" destId="{61B71C77-FDAC-43CA-8F35-1BC9C447661B}" srcOrd="0" destOrd="0" presId="urn:microsoft.com/office/officeart/2018/5/layout/CenteredIconLabelDescriptionList"/>
    <dgm:cxn modelId="{FAE781E1-402A-40B2-BC2B-73C3002A339D}" type="presOf" srcId="{D0C240DF-790E-45FD-A0A4-E0C1ABF9D4FD}" destId="{5F4C938E-9061-4A7A-A6AC-BB36C1BC417F}" srcOrd="0" destOrd="2" presId="urn:microsoft.com/office/officeart/2018/5/layout/CenteredIconLabelDescriptionList"/>
    <dgm:cxn modelId="{A2B811F4-2CB0-4A08-BF57-CFBBBDA0D1C7}" srcId="{E0B097CD-F86F-4843-B70F-0D9F5E0D11BA}" destId="{A0DA2B75-5959-4000-BBEA-4600CB9899B7}" srcOrd="0" destOrd="0" parTransId="{B9E66A35-D3B9-4DB8-A525-3821C80A69F4}" sibTransId="{3D7BBF90-303B-4C08-B398-AED8B60FF2AF}"/>
    <dgm:cxn modelId="{73D2BB90-3891-4F64-A76F-4ADCA4AA5C9D}" type="presParOf" srcId="{46373060-C102-4301-8106-4A3A9E5992A1}" destId="{3A14C2FD-A8B8-4B2D-BCAD-A00859C815C8}" srcOrd="0" destOrd="0" presId="urn:microsoft.com/office/officeart/2018/5/layout/CenteredIconLabelDescriptionList"/>
    <dgm:cxn modelId="{E15550FD-F150-4529-94AD-26A7AF7FC3B1}" type="presParOf" srcId="{3A14C2FD-A8B8-4B2D-BCAD-A00859C815C8}" destId="{AB5618E2-C4BC-44E4-A349-C93EA3030B12}" srcOrd="0" destOrd="0" presId="urn:microsoft.com/office/officeart/2018/5/layout/CenteredIconLabelDescriptionList"/>
    <dgm:cxn modelId="{E5E8F35F-5327-409E-B9E0-175E50D09A48}" type="presParOf" srcId="{3A14C2FD-A8B8-4B2D-BCAD-A00859C815C8}" destId="{6DD7589A-2C84-4612-BB14-04F868F5CD25}" srcOrd="1" destOrd="0" presId="urn:microsoft.com/office/officeart/2018/5/layout/CenteredIconLabelDescriptionList"/>
    <dgm:cxn modelId="{8159ACF6-874B-426F-A8D5-06F33C42A5DD}" type="presParOf" srcId="{3A14C2FD-A8B8-4B2D-BCAD-A00859C815C8}" destId="{61B71C77-FDAC-43CA-8F35-1BC9C447661B}" srcOrd="2" destOrd="0" presId="urn:microsoft.com/office/officeart/2018/5/layout/CenteredIconLabelDescriptionList"/>
    <dgm:cxn modelId="{1E348BAD-726F-4057-9BB8-DDB32E66F7EB}" type="presParOf" srcId="{3A14C2FD-A8B8-4B2D-BCAD-A00859C815C8}" destId="{3FF6AB6F-B096-40AD-87BE-13A0C7EC3F2C}" srcOrd="3" destOrd="0" presId="urn:microsoft.com/office/officeart/2018/5/layout/CenteredIconLabelDescriptionList"/>
    <dgm:cxn modelId="{CA980112-2542-4624-97F9-9F06D5060596}" type="presParOf" srcId="{3A14C2FD-A8B8-4B2D-BCAD-A00859C815C8}" destId="{4F8D6CC9-1F14-4628-9EF5-3693D7F25FA2}" srcOrd="4" destOrd="0" presId="urn:microsoft.com/office/officeart/2018/5/layout/CenteredIconLabelDescriptionList"/>
    <dgm:cxn modelId="{F6D942F1-8C82-4145-884B-A3EE45A2FAFB}" type="presParOf" srcId="{46373060-C102-4301-8106-4A3A9E5992A1}" destId="{D0DBC154-85C9-4F1C-AE3D-AB8E835BEEFC}" srcOrd="1" destOrd="0" presId="urn:microsoft.com/office/officeart/2018/5/layout/CenteredIconLabelDescriptionList"/>
    <dgm:cxn modelId="{27BBC882-8E1E-4172-A32D-EBDB26FB08CF}" type="presParOf" srcId="{46373060-C102-4301-8106-4A3A9E5992A1}" destId="{9DEC91F4-B4FF-4A0E-AC4E-2182B9213469}" srcOrd="2" destOrd="0" presId="urn:microsoft.com/office/officeart/2018/5/layout/CenteredIconLabelDescriptionList"/>
    <dgm:cxn modelId="{0C1D5D54-3A07-4F71-8A4E-1316025C2484}" type="presParOf" srcId="{9DEC91F4-B4FF-4A0E-AC4E-2182B9213469}" destId="{FAA0B8A3-C71F-4BB1-89B1-CEDFA83B0F45}" srcOrd="0" destOrd="0" presId="urn:microsoft.com/office/officeart/2018/5/layout/CenteredIconLabelDescriptionList"/>
    <dgm:cxn modelId="{006DA1F9-530E-4D04-AE92-F3924C03C73F}" type="presParOf" srcId="{9DEC91F4-B4FF-4A0E-AC4E-2182B9213469}" destId="{CE7C2385-A867-4AB8-ACAE-299EC42CE6CC}" srcOrd="1" destOrd="0" presId="urn:microsoft.com/office/officeart/2018/5/layout/CenteredIconLabelDescriptionList"/>
    <dgm:cxn modelId="{CA76A2FC-F02C-4C29-B108-381D211B1D66}" type="presParOf" srcId="{9DEC91F4-B4FF-4A0E-AC4E-2182B9213469}" destId="{DD736164-23DF-4622-8B12-D06FB4EDBC0D}" srcOrd="2" destOrd="0" presId="urn:microsoft.com/office/officeart/2018/5/layout/CenteredIconLabelDescriptionList"/>
    <dgm:cxn modelId="{8ECC0063-533F-4DCB-AC82-DE872D94C44F}" type="presParOf" srcId="{9DEC91F4-B4FF-4A0E-AC4E-2182B9213469}" destId="{9B3E3AAD-9CF3-4D7F-A83B-E89156D9E5B3}" srcOrd="3" destOrd="0" presId="urn:microsoft.com/office/officeart/2018/5/layout/CenteredIconLabelDescriptionList"/>
    <dgm:cxn modelId="{C9310D29-35F8-4881-81B9-BEB4FC561CD2}" type="presParOf" srcId="{9DEC91F4-B4FF-4A0E-AC4E-2182B9213469}" destId="{5F4C938E-9061-4A7A-A6AC-BB36C1BC417F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B6472BB-F1DF-43C6-B9ED-C74E7B23432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FE79EC8-A5F3-47E3-979D-9F94ADD099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Create 100 Feed Forward Neural Network models.</a:t>
          </a:r>
        </a:p>
      </dgm:t>
    </dgm:pt>
    <dgm:pt modelId="{4D922AA6-66DB-4B29-A37C-ED4BB796540A}" type="parTrans" cxnId="{0BF890F0-D108-4A4B-8BA9-ACB7095C7151}">
      <dgm:prSet/>
      <dgm:spPr/>
      <dgm:t>
        <a:bodyPr/>
        <a:lstStyle/>
        <a:p>
          <a:endParaRPr lang="en-US"/>
        </a:p>
      </dgm:t>
    </dgm:pt>
    <dgm:pt modelId="{E397AAA9-051E-438D-B4CC-E7AD34B0C2FF}" type="sibTrans" cxnId="{0BF890F0-D108-4A4B-8BA9-ACB7095C7151}">
      <dgm:prSet/>
      <dgm:spPr/>
      <dgm:t>
        <a:bodyPr/>
        <a:lstStyle/>
        <a:p>
          <a:endParaRPr lang="en-US"/>
        </a:p>
      </dgm:t>
    </dgm:pt>
    <dgm:pt modelId="{10CCB95C-B7E9-4B23-A921-9C36EEE589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Loss Function used is </a:t>
          </a:r>
          <a:r>
            <a:rPr lang="en-US">
              <a:latin typeface="Calibri Light" panose="020F0302020204030204"/>
            </a:rPr>
            <a:t>L1</a:t>
          </a:r>
          <a:r>
            <a:rPr lang="en-US"/>
            <a:t> (</a:t>
          </a:r>
          <a:r>
            <a:rPr lang="en-US">
              <a:latin typeface="Calibri Light" panose="020F0302020204030204"/>
            </a:rPr>
            <a:t>Cost</a:t>
          </a:r>
          <a:r>
            <a:rPr lang="en-US"/>
            <a:t> Function)</a:t>
          </a:r>
        </a:p>
      </dgm:t>
    </dgm:pt>
    <dgm:pt modelId="{24311966-0ED1-4344-9A08-48C0787AEAD4}" type="parTrans" cxnId="{DDD33968-B14C-4BA1-A049-F4ADED09A612}">
      <dgm:prSet/>
      <dgm:spPr/>
      <dgm:t>
        <a:bodyPr/>
        <a:lstStyle/>
        <a:p>
          <a:endParaRPr lang="en-US"/>
        </a:p>
      </dgm:t>
    </dgm:pt>
    <dgm:pt modelId="{DB92825A-F9C0-4B0A-8E2A-379EAE9B988D}" type="sibTrans" cxnId="{DDD33968-B14C-4BA1-A049-F4ADED09A612}">
      <dgm:prSet/>
      <dgm:spPr/>
      <dgm:t>
        <a:bodyPr/>
        <a:lstStyle/>
        <a:p>
          <a:endParaRPr lang="en-US"/>
        </a:p>
      </dgm:t>
    </dgm:pt>
    <dgm:pt modelId="{88827442-EDA0-4A82-B41E-7E39175436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Iteratively remove the worst performing 10% models after training the models in steps of 5 epochs.</a:t>
          </a:r>
        </a:p>
      </dgm:t>
    </dgm:pt>
    <dgm:pt modelId="{060602D0-331A-4E68-8401-142E03375089}" type="parTrans" cxnId="{7E81702A-462B-4329-B9D9-9C66D1802E7B}">
      <dgm:prSet/>
      <dgm:spPr/>
      <dgm:t>
        <a:bodyPr/>
        <a:lstStyle/>
        <a:p>
          <a:endParaRPr lang="en-US"/>
        </a:p>
      </dgm:t>
    </dgm:pt>
    <dgm:pt modelId="{EB1D35FE-00D1-4490-A4DB-70D391EAF6B4}" type="sibTrans" cxnId="{7E81702A-462B-4329-B9D9-9C66D1802E7B}">
      <dgm:prSet/>
      <dgm:spPr/>
      <dgm:t>
        <a:bodyPr/>
        <a:lstStyle/>
        <a:p>
          <a:endParaRPr lang="en-US"/>
        </a:p>
      </dgm:t>
    </dgm:pt>
    <dgm:pt modelId="{C18F4A27-D929-4AD4-8D30-9AA8482263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Criteria for accessing the performance of the model is Euclidean Loss evaluated on the test set.</a:t>
          </a:r>
        </a:p>
      </dgm:t>
    </dgm:pt>
    <dgm:pt modelId="{B0AFB541-0839-428A-B8F3-0FF42BC0997D}" type="parTrans" cxnId="{23AE006F-8AB2-4CD2-B6DC-C2834DE95B13}">
      <dgm:prSet/>
      <dgm:spPr/>
      <dgm:t>
        <a:bodyPr/>
        <a:lstStyle/>
        <a:p>
          <a:endParaRPr lang="en-US"/>
        </a:p>
      </dgm:t>
    </dgm:pt>
    <dgm:pt modelId="{FE46A00D-39A7-455D-BD16-63E9264AE7F6}" type="sibTrans" cxnId="{23AE006F-8AB2-4CD2-B6DC-C2834DE95B13}">
      <dgm:prSet/>
      <dgm:spPr/>
      <dgm:t>
        <a:bodyPr/>
        <a:lstStyle/>
        <a:p>
          <a:endParaRPr lang="en-US"/>
        </a:p>
      </dgm:t>
    </dgm:pt>
    <dgm:pt modelId="{4D799A10-A705-4F32-BA5A-36B66FDA036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Iterate till the final best model is obtained.</a:t>
          </a:r>
        </a:p>
      </dgm:t>
    </dgm:pt>
    <dgm:pt modelId="{C0F354C2-E4B6-4051-AABE-1C7012F895AA}" type="parTrans" cxnId="{F3D843BD-4052-44B2-9D65-D23578384FCF}">
      <dgm:prSet/>
      <dgm:spPr/>
      <dgm:t>
        <a:bodyPr/>
        <a:lstStyle/>
        <a:p>
          <a:endParaRPr lang="en-US"/>
        </a:p>
      </dgm:t>
    </dgm:pt>
    <dgm:pt modelId="{FB1EE9E6-2B40-4E56-9F74-C2019B7D68C5}" type="sibTrans" cxnId="{F3D843BD-4052-44B2-9D65-D23578384FCF}">
      <dgm:prSet/>
      <dgm:spPr/>
      <dgm:t>
        <a:bodyPr/>
        <a:lstStyle/>
        <a:p>
          <a:endParaRPr lang="en-US"/>
        </a:p>
      </dgm:t>
    </dgm:pt>
    <dgm:pt modelId="{C3E3A40C-F860-4D72-9DB5-0D1023FB630B}" type="pres">
      <dgm:prSet presAssocID="{5B6472BB-F1DF-43C6-B9ED-C74E7B234321}" presName="root" presStyleCnt="0">
        <dgm:presLayoutVars>
          <dgm:dir/>
          <dgm:resizeHandles val="exact"/>
        </dgm:presLayoutVars>
      </dgm:prSet>
      <dgm:spPr/>
    </dgm:pt>
    <dgm:pt modelId="{B01D8E9F-F514-466C-BBCE-F11512822737}" type="pres">
      <dgm:prSet presAssocID="{5FE79EC8-A5F3-47E3-979D-9F94ADD0991B}" presName="compNode" presStyleCnt="0"/>
      <dgm:spPr/>
    </dgm:pt>
    <dgm:pt modelId="{89F3B35A-D24E-40F4-8B0B-9B157C40C4A6}" type="pres">
      <dgm:prSet presAssocID="{5FE79EC8-A5F3-47E3-979D-9F94ADD0991B}" presName="bgRect" presStyleLbl="bgShp" presStyleIdx="0" presStyleCnt="5"/>
      <dgm:spPr/>
    </dgm:pt>
    <dgm:pt modelId="{A13A501E-B9BD-42A1-A144-E817C8D989D9}" type="pres">
      <dgm:prSet presAssocID="{5FE79EC8-A5F3-47E3-979D-9F94ADD0991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A569533B-D414-448F-9D70-0778615ECEE8}" type="pres">
      <dgm:prSet presAssocID="{5FE79EC8-A5F3-47E3-979D-9F94ADD0991B}" presName="spaceRect" presStyleCnt="0"/>
      <dgm:spPr/>
    </dgm:pt>
    <dgm:pt modelId="{8D3A3722-97D6-43C4-88E2-45EA7243FEEC}" type="pres">
      <dgm:prSet presAssocID="{5FE79EC8-A5F3-47E3-979D-9F94ADD0991B}" presName="parTx" presStyleLbl="revTx" presStyleIdx="0" presStyleCnt="5">
        <dgm:presLayoutVars>
          <dgm:chMax val="0"/>
          <dgm:chPref val="0"/>
        </dgm:presLayoutVars>
      </dgm:prSet>
      <dgm:spPr/>
    </dgm:pt>
    <dgm:pt modelId="{DAB536EE-4F91-49E7-A07F-BBDB26D325C7}" type="pres">
      <dgm:prSet presAssocID="{E397AAA9-051E-438D-B4CC-E7AD34B0C2FF}" presName="sibTrans" presStyleCnt="0"/>
      <dgm:spPr/>
    </dgm:pt>
    <dgm:pt modelId="{28D41563-5E0E-447E-84A8-F98CC79A2AB8}" type="pres">
      <dgm:prSet presAssocID="{10CCB95C-B7E9-4B23-A921-9C36EEE589F6}" presName="compNode" presStyleCnt="0"/>
      <dgm:spPr/>
    </dgm:pt>
    <dgm:pt modelId="{730F4F5A-BDAF-4494-A76D-D05277C0686D}" type="pres">
      <dgm:prSet presAssocID="{10CCB95C-B7E9-4B23-A921-9C36EEE589F6}" presName="bgRect" presStyleLbl="bgShp" presStyleIdx="1" presStyleCnt="5"/>
      <dgm:spPr/>
    </dgm:pt>
    <dgm:pt modelId="{A5777D5F-8D3C-4EF7-9DF5-513FEE50E5A4}" type="pres">
      <dgm:prSet presAssocID="{10CCB95C-B7E9-4B23-A921-9C36EEE589F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inity"/>
        </a:ext>
      </dgm:extLst>
    </dgm:pt>
    <dgm:pt modelId="{045C7349-C91D-46A8-8DF7-BDE9BA716D98}" type="pres">
      <dgm:prSet presAssocID="{10CCB95C-B7E9-4B23-A921-9C36EEE589F6}" presName="spaceRect" presStyleCnt="0"/>
      <dgm:spPr/>
    </dgm:pt>
    <dgm:pt modelId="{3EC6C58F-2D8F-452F-9A62-E978D2ABCF45}" type="pres">
      <dgm:prSet presAssocID="{10CCB95C-B7E9-4B23-A921-9C36EEE589F6}" presName="parTx" presStyleLbl="revTx" presStyleIdx="1" presStyleCnt="5">
        <dgm:presLayoutVars>
          <dgm:chMax val="0"/>
          <dgm:chPref val="0"/>
        </dgm:presLayoutVars>
      </dgm:prSet>
      <dgm:spPr/>
    </dgm:pt>
    <dgm:pt modelId="{E02E8372-61A8-4B8B-BAA7-D3CABE379052}" type="pres">
      <dgm:prSet presAssocID="{DB92825A-F9C0-4B0A-8E2A-379EAE9B988D}" presName="sibTrans" presStyleCnt="0"/>
      <dgm:spPr/>
    </dgm:pt>
    <dgm:pt modelId="{D079CBEC-9A0F-4A8C-8797-7167E0169B74}" type="pres">
      <dgm:prSet presAssocID="{88827442-EDA0-4A82-B41E-7E391754363E}" presName="compNode" presStyleCnt="0"/>
      <dgm:spPr/>
    </dgm:pt>
    <dgm:pt modelId="{12E6FC7D-0867-41DA-A73A-DA6DA9860D7C}" type="pres">
      <dgm:prSet presAssocID="{88827442-EDA0-4A82-B41E-7E391754363E}" presName="bgRect" presStyleLbl="bgShp" presStyleIdx="2" presStyleCnt="5"/>
      <dgm:spPr/>
    </dgm:pt>
    <dgm:pt modelId="{C960AF41-580D-45D0-984A-1D9449787968}" type="pres">
      <dgm:prSet presAssocID="{88827442-EDA0-4A82-B41E-7E391754363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95D7FCA3-858E-49F7-A07C-F6FA86267F53}" type="pres">
      <dgm:prSet presAssocID="{88827442-EDA0-4A82-B41E-7E391754363E}" presName="spaceRect" presStyleCnt="0"/>
      <dgm:spPr/>
    </dgm:pt>
    <dgm:pt modelId="{86063549-CAE6-4E4A-A177-FC15BFF7553C}" type="pres">
      <dgm:prSet presAssocID="{88827442-EDA0-4A82-B41E-7E391754363E}" presName="parTx" presStyleLbl="revTx" presStyleIdx="2" presStyleCnt="5">
        <dgm:presLayoutVars>
          <dgm:chMax val="0"/>
          <dgm:chPref val="0"/>
        </dgm:presLayoutVars>
      </dgm:prSet>
      <dgm:spPr/>
    </dgm:pt>
    <dgm:pt modelId="{7A489C6F-CCE4-4F1C-8403-4EEA6145D777}" type="pres">
      <dgm:prSet presAssocID="{EB1D35FE-00D1-4490-A4DB-70D391EAF6B4}" presName="sibTrans" presStyleCnt="0"/>
      <dgm:spPr/>
    </dgm:pt>
    <dgm:pt modelId="{5ADD802F-979F-46AF-9AFA-30F7635BECFF}" type="pres">
      <dgm:prSet presAssocID="{C18F4A27-D929-4AD4-8D30-9AA848226361}" presName="compNode" presStyleCnt="0"/>
      <dgm:spPr/>
    </dgm:pt>
    <dgm:pt modelId="{95D65C59-E35D-486E-A234-BCB79FDF3153}" type="pres">
      <dgm:prSet presAssocID="{C18F4A27-D929-4AD4-8D30-9AA848226361}" presName="bgRect" presStyleLbl="bgShp" presStyleIdx="3" presStyleCnt="5"/>
      <dgm:spPr/>
    </dgm:pt>
    <dgm:pt modelId="{DD6AEE3E-CF7D-4FA7-9426-9082C51D2336}" type="pres">
      <dgm:prSet presAssocID="{C18F4A27-D929-4AD4-8D30-9AA84822636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4563813-7D00-491F-B8FC-F76A0BAEDE9C}" type="pres">
      <dgm:prSet presAssocID="{C18F4A27-D929-4AD4-8D30-9AA848226361}" presName="spaceRect" presStyleCnt="0"/>
      <dgm:spPr/>
    </dgm:pt>
    <dgm:pt modelId="{D4E7D50B-E36B-4829-A35E-D5699A7E1749}" type="pres">
      <dgm:prSet presAssocID="{C18F4A27-D929-4AD4-8D30-9AA848226361}" presName="parTx" presStyleLbl="revTx" presStyleIdx="3" presStyleCnt="5">
        <dgm:presLayoutVars>
          <dgm:chMax val="0"/>
          <dgm:chPref val="0"/>
        </dgm:presLayoutVars>
      </dgm:prSet>
      <dgm:spPr/>
    </dgm:pt>
    <dgm:pt modelId="{BA2F1181-B36D-44AD-8DB0-728C81FB6D8C}" type="pres">
      <dgm:prSet presAssocID="{FE46A00D-39A7-455D-BD16-63E9264AE7F6}" presName="sibTrans" presStyleCnt="0"/>
      <dgm:spPr/>
    </dgm:pt>
    <dgm:pt modelId="{B0FDF98A-DEBA-4243-9CE8-792F170D00A9}" type="pres">
      <dgm:prSet presAssocID="{4D799A10-A705-4F32-BA5A-36B66FDA0364}" presName="compNode" presStyleCnt="0"/>
      <dgm:spPr/>
    </dgm:pt>
    <dgm:pt modelId="{ECBEDFE1-9FAE-4C3B-BE0D-3F3A4AEBFEF2}" type="pres">
      <dgm:prSet presAssocID="{4D799A10-A705-4F32-BA5A-36B66FDA0364}" presName="bgRect" presStyleLbl="bgShp" presStyleIdx="4" presStyleCnt="5"/>
      <dgm:spPr/>
    </dgm:pt>
    <dgm:pt modelId="{A66666ED-A691-4A66-86B9-583B5BC71169}" type="pres">
      <dgm:prSet presAssocID="{4D799A10-A705-4F32-BA5A-36B66FDA036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3D0CFB7D-A103-4561-8A0D-9E6FF66336C8}" type="pres">
      <dgm:prSet presAssocID="{4D799A10-A705-4F32-BA5A-36B66FDA0364}" presName="spaceRect" presStyleCnt="0"/>
      <dgm:spPr/>
    </dgm:pt>
    <dgm:pt modelId="{ABCA9B50-7EFD-4B51-A639-B8742B9A355D}" type="pres">
      <dgm:prSet presAssocID="{4D799A10-A705-4F32-BA5A-36B66FDA0364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66AF4A10-FB8F-4A6F-AC5E-06DA4DC3AE1D}" type="presOf" srcId="{5B6472BB-F1DF-43C6-B9ED-C74E7B234321}" destId="{C3E3A40C-F860-4D72-9DB5-0D1023FB630B}" srcOrd="0" destOrd="0" presId="urn:microsoft.com/office/officeart/2018/2/layout/IconVerticalSolidList"/>
    <dgm:cxn modelId="{7E81702A-462B-4329-B9D9-9C66D1802E7B}" srcId="{5B6472BB-F1DF-43C6-B9ED-C74E7B234321}" destId="{88827442-EDA0-4A82-B41E-7E391754363E}" srcOrd="2" destOrd="0" parTransId="{060602D0-331A-4E68-8401-142E03375089}" sibTransId="{EB1D35FE-00D1-4490-A4DB-70D391EAF6B4}"/>
    <dgm:cxn modelId="{A87B292D-D1AD-43FE-AD4A-7BD85F53FD64}" type="presOf" srcId="{10CCB95C-B7E9-4B23-A921-9C36EEE589F6}" destId="{3EC6C58F-2D8F-452F-9A62-E978D2ABCF45}" srcOrd="0" destOrd="0" presId="urn:microsoft.com/office/officeart/2018/2/layout/IconVerticalSolidList"/>
    <dgm:cxn modelId="{B81AC865-4373-411F-955E-32BBBFB31F36}" type="presOf" srcId="{4D799A10-A705-4F32-BA5A-36B66FDA0364}" destId="{ABCA9B50-7EFD-4B51-A639-B8742B9A355D}" srcOrd="0" destOrd="0" presId="urn:microsoft.com/office/officeart/2018/2/layout/IconVerticalSolidList"/>
    <dgm:cxn modelId="{DDD33968-B14C-4BA1-A049-F4ADED09A612}" srcId="{5B6472BB-F1DF-43C6-B9ED-C74E7B234321}" destId="{10CCB95C-B7E9-4B23-A921-9C36EEE589F6}" srcOrd="1" destOrd="0" parTransId="{24311966-0ED1-4344-9A08-48C0787AEAD4}" sibTransId="{DB92825A-F9C0-4B0A-8E2A-379EAE9B988D}"/>
    <dgm:cxn modelId="{23AE006F-8AB2-4CD2-B6DC-C2834DE95B13}" srcId="{5B6472BB-F1DF-43C6-B9ED-C74E7B234321}" destId="{C18F4A27-D929-4AD4-8D30-9AA848226361}" srcOrd="3" destOrd="0" parTransId="{B0AFB541-0839-428A-B8F3-0FF42BC0997D}" sibTransId="{FE46A00D-39A7-455D-BD16-63E9264AE7F6}"/>
    <dgm:cxn modelId="{7EF56590-DC3D-4396-B0EE-18F8EACC383C}" type="presOf" srcId="{C18F4A27-D929-4AD4-8D30-9AA848226361}" destId="{D4E7D50B-E36B-4829-A35E-D5699A7E1749}" srcOrd="0" destOrd="0" presId="urn:microsoft.com/office/officeart/2018/2/layout/IconVerticalSolidList"/>
    <dgm:cxn modelId="{1F3E3D9E-A290-4E92-A33E-35F9AB287590}" type="presOf" srcId="{88827442-EDA0-4A82-B41E-7E391754363E}" destId="{86063549-CAE6-4E4A-A177-FC15BFF7553C}" srcOrd="0" destOrd="0" presId="urn:microsoft.com/office/officeart/2018/2/layout/IconVerticalSolidList"/>
    <dgm:cxn modelId="{92C0F8B4-D375-466E-9F2E-F56464FA700B}" type="presOf" srcId="{5FE79EC8-A5F3-47E3-979D-9F94ADD0991B}" destId="{8D3A3722-97D6-43C4-88E2-45EA7243FEEC}" srcOrd="0" destOrd="0" presId="urn:microsoft.com/office/officeart/2018/2/layout/IconVerticalSolidList"/>
    <dgm:cxn modelId="{F3D843BD-4052-44B2-9D65-D23578384FCF}" srcId="{5B6472BB-F1DF-43C6-B9ED-C74E7B234321}" destId="{4D799A10-A705-4F32-BA5A-36B66FDA0364}" srcOrd="4" destOrd="0" parTransId="{C0F354C2-E4B6-4051-AABE-1C7012F895AA}" sibTransId="{FB1EE9E6-2B40-4E56-9F74-C2019B7D68C5}"/>
    <dgm:cxn modelId="{0BF890F0-D108-4A4B-8BA9-ACB7095C7151}" srcId="{5B6472BB-F1DF-43C6-B9ED-C74E7B234321}" destId="{5FE79EC8-A5F3-47E3-979D-9F94ADD0991B}" srcOrd="0" destOrd="0" parTransId="{4D922AA6-66DB-4B29-A37C-ED4BB796540A}" sibTransId="{E397AAA9-051E-438D-B4CC-E7AD34B0C2FF}"/>
    <dgm:cxn modelId="{71DEC2EB-37EC-49FA-B18E-64EAA5CEAE94}" type="presParOf" srcId="{C3E3A40C-F860-4D72-9DB5-0D1023FB630B}" destId="{B01D8E9F-F514-466C-BBCE-F11512822737}" srcOrd="0" destOrd="0" presId="urn:microsoft.com/office/officeart/2018/2/layout/IconVerticalSolidList"/>
    <dgm:cxn modelId="{5E47EB91-A50B-486D-80A9-F20FD70E5786}" type="presParOf" srcId="{B01D8E9F-F514-466C-BBCE-F11512822737}" destId="{89F3B35A-D24E-40F4-8B0B-9B157C40C4A6}" srcOrd="0" destOrd="0" presId="urn:microsoft.com/office/officeart/2018/2/layout/IconVerticalSolidList"/>
    <dgm:cxn modelId="{9B914CC5-2F90-4E07-97B3-B3C0E610DBA6}" type="presParOf" srcId="{B01D8E9F-F514-466C-BBCE-F11512822737}" destId="{A13A501E-B9BD-42A1-A144-E817C8D989D9}" srcOrd="1" destOrd="0" presId="urn:microsoft.com/office/officeart/2018/2/layout/IconVerticalSolidList"/>
    <dgm:cxn modelId="{61FEC846-38C4-4C66-AE94-D88D1F338B45}" type="presParOf" srcId="{B01D8E9F-F514-466C-BBCE-F11512822737}" destId="{A569533B-D414-448F-9D70-0778615ECEE8}" srcOrd="2" destOrd="0" presId="urn:microsoft.com/office/officeart/2018/2/layout/IconVerticalSolidList"/>
    <dgm:cxn modelId="{FBEE4064-342D-4C68-86F7-AF046E175065}" type="presParOf" srcId="{B01D8E9F-F514-466C-BBCE-F11512822737}" destId="{8D3A3722-97D6-43C4-88E2-45EA7243FEEC}" srcOrd="3" destOrd="0" presId="urn:microsoft.com/office/officeart/2018/2/layout/IconVerticalSolidList"/>
    <dgm:cxn modelId="{E5703BE2-A47C-419A-9C8D-5FAF21B56993}" type="presParOf" srcId="{C3E3A40C-F860-4D72-9DB5-0D1023FB630B}" destId="{DAB536EE-4F91-49E7-A07F-BBDB26D325C7}" srcOrd="1" destOrd="0" presId="urn:microsoft.com/office/officeart/2018/2/layout/IconVerticalSolidList"/>
    <dgm:cxn modelId="{61521223-F16A-4CCC-8AE3-79E3D58D7ECF}" type="presParOf" srcId="{C3E3A40C-F860-4D72-9DB5-0D1023FB630B}" destId="{28D41563-5E0E-447E-84A8-F98CC79A2AB8}" srcOrd="2" destOrd="0" presId="urn:microsoft.com/office/officeart/2018/2/layout/IconVerticalSolidList"/>
    <dgm:cxn modelId="{96786EA9-2F94-44DF-B5BF-A4B4A0C9B989}" type="presParOf" srcId="{28D41563-5E0E-447E-84A8-F98CC79A2AB8}" destId="{730F4F5A-BDAF-4494-A76D-D05277C0686D}" srcOrd="0" destOrd="0" presId="urn:microsoft.com/office/officeart/2018/2/layout/IconVerticalSolidList"/>
    <dgm:cxn modelId="{7CB47EBF-F761-48E2-9327-1B6F1AF79EFD}" type="presParOf" srcId="{28D41563-5E0E-447E-84A8-F98CC79A2AB8}" destId="{A5777D5F-8D3C-4EF7-9DF5-513FEE50E5A4}" srcOrd="1" destOrd="0" presId="urn:microsoft.com/office/officeart/2018/2/layout/IconVerticalSolidList"/>
    <dgm:cxn modelId="{D391B2C5-18C6-4176-923F-DD38AFF544FE}" type="presParOf" srcId="{28D41563-5E0E-447E-84A8-F98CC79A2AB8}" destId="{045C7349-C91D-46A8-8DF7-BDE9BA716D98}" srcOrd="2" destOrd="0" presId="urn:microsoft.com/office/officeart/2018/2/layout/IconVerticalSolidList"/>
    <dgm:cxn modelId="{B129C3F7-E7AF-4085-83B6-8F392CF0A5EA}" type="presParOf" srcId="{28D41563-5E0E-447E-84A8-F98CC79A2AB8}" destId="{3EC6C58F-2D8F-452F-9A62-E978D2ABCF45}" srcOrd="3" destOrd="0" presId="urn:microsoft.com/office/officeart/2018/2/layout/IconVerticalSolidList"/>
    <dgm:cxn modelId="{DF45E4F1-B6CF-4266-9D9D-9638E607FA73}" type="presParOf" srcId="{C3E3A40C-F860-4D72-9DB5-0D1023FB630B}" destId="{E02E8372-61A8-4B8B-BAA7-D3CABE379052}" srcOrd="3" destOrd="0" presId="urn:microsoft.com/office/officeart/2018/2/layout/IconVerticalSolidList"/>
    <dgm:cxn modelId="{CEB7D4FC-402D-4538-9EBD-DA603B20823C}" type="presParOf" srcId="{C3E3A40C-F860-4D72-9DB5-0D1023FB630B}" destId="{D079CBEC-9A0F-4A8C-8797-7167E0169B74}" srcOrd="4" destOrd="0" presId="urn:microsoft.com/office/officeart/2018/2/layout/IconVerticalSolidList"/>
    <dgm:cxn modelId="{4E83346F-2EAD-4A35-8864-A42205FCE087}" type="presParOf" srcId="{D079CBEC-9A0F-4A8C-8797-7167E0169B74}" destId="{12E6FC7D-0867-41DA-A73A-DA6DA9860D7C}" srcOrd="0" destOrd="0" presId="urn:microsoft.com/office/officeart/2018/2/layout/IconVerticalSolidList"/>
    <dgm:cxn modelId="{766888B8-68EA-49A3-94AB-AFB53A418AE2}" type="presParOf" srcId="{D079CBEC-9A0F-4A8C-8797-7167E0169B74}" destId="{C960AF41-580D-45D0-984A-1D9449787968}" srcOrd="1" destOrd="0" presId="urn:microsoft.com/office/officeart/2018/2/layout/IconVerticalSolidList"/>
    <dgm:cxn modelId="{76661CDA-A828-48AB-AEAE-AF35CE5A09B4}" type="presParOf" srcId="{D079CBEC-9A0F-4A8C-8797-7167E0169B74}" destId="{95D7FCA3-858E-49F7-A07C-F6FA86267F53}" srcOrd="2" destOrd="0" presId="urn:microsoft.com/office/officeart/2018/2/layout/IconVerticalSolidList"/>
    <dgm:cxn modelId="{A89FEF74-8F34-423A-ADE4-94CA4B005B10}" type="presParOf" srcId="{D079CBEC-9A0F-4A8C-8797-7167E0169B74}" destId="{86063549-CAE6-4E4A-A177-FC15BFF7553C}" srcOrd="3" destOrd="0" presId="urn:microsoft.com/office/officeart/2018/2/layout/IconVerticalSolidList"/>
    <dgm:cxn modelId="{6BC04C5A-130E-4DB2-B4E6-60EE4205A238}" type="presParOf" srcId="{C3E3A40C-F860-4D72-9DB5-0D1023FB630B}" destId="{7A489C6F-CCE4-4F1C-8403-4EEA6145D777}" srcOrd="5" destOrd="0" presId="urn:microsoft.com/office/officeart/2018/2/layout/IconVerticalSolidList"/>
    <dgm:cxn modelId="{EC59705C-4AB5-4A5C-9B5F-9E7758FAC6E8}" type="presParOf" srcId="{C3E3A40C-F860-4D72-9DB5-0D1023FB630B}" destId="{5ADD802F-979F-46AF-9AFA-30F7635BECFF}" srcOrd="6" destOrd="0" presId="urn:microsoft.com/office/officeart/2018/2/layout/IconVerticalSolidList"/>
    <dgm:cxn modelId="{0B0B47DF-4ED1-4A89-9762-81C43A23A8F9}" type="presParOf" srcId="{5ADD802F-979F-46AF-9AFA-30F7635BECFF}" destId="{95D65C59-E35D-486E-A234-BCB79FDF3153}" srcOrd="0" destOrd="0" presId="urn:microsoft.com/office/officeart/2018/2/layout/IconVerticalSolidList"/>
    <dgm:cxn modelId="{3C21B99D-AE78-4413-8517-A9C2A1A4F3D2}" type="presParOf" srcId="{5ADD802F-979F-46AF-9AFA-30F7635BECFF}" destId="{DD6AEE3E-CF7D-4FA7-9426-9082C51D2336}" srcOrd="1" destOrd="0" presId="urn:microsoft.com/office/officeart/2018/2/layout/IconVerticalSolidList"/>
    <dgm:cxn modelId="{E529F19A-20FC-4745-9533-2BA4FF25C376}" type="presParOf" srcId="{5ADD802F-979F-46AF-9AFA-30F7635BECFF}" destId="{C4563813-7D00-491F-B8FC-F76A0BAEDE9C}" srcOrd="2" destOrd="0" presId="urn:microsoft.com/office/officeart/2018/2/layout/IconVerticalSolidList"/>
    <dgm:cxn modelId="{ABF08065-9135-4981-AAFC-FC3DDD505A9D}" type="presParOf" srcId="{5ADD802F-979F-46AF-9AFA-30F7635BECFF}" destId="{D4E7D50B-E36B-4829-A35E-D5699A7E1749}" srcOrd="3" destOrd="0" presId="urn:microsoft.com/office/officeart/2018/2/layout/IconVerticalSolidList"/>
    <dgm:cxn modelId="{41C005F4-D142-4C25-994E-A57A1E98D431}" type="presParOf" srcId="{C3E3A40C-F860-4D72-9DB5-0D1023FB630B}" destId="{BA2F1181-B36D-44AD-8DB0-728C81FB6D8C}" srcOrd="7" destOrd="0" presId="urn:microsoft.com/office/officeart/2018/2/layout/IconVerticalSolidList"/>
    <dgm:cxn modelId="{67675B07-7787-4848-8F6D-29721B2122E0}" type="presParOf" srcId="{C3E3A40C-F860-4D72-9DB5-0D1023FB630B}" destId="{B0FDF98A-DEBA-4243-9CE8-792F170D00A9}" srcOrd="8" destOrd="0" presId="urn:microsoft.com/office/officeart/2018/2/layout/IconVerticalSolidList"/>
    <dgm:cxn modelId="{2798A6B1-D844-422A-8183-948402A79C3A}" type="presParOf" srcId="{B0FDF98A-DEBA-4243-9CE8-792F170D00A9}" destId="{ECBEDFE1-9FAE-4C3B-BE0D-3F3A4AEBFEF2}" srcOrd="0" destOrd="0" presId="urn:microsoft.com/office/officeart/2018/2/layout/IconVerticalSolidList"/>
    <dgm:cxn modelId="{351F1252-65F2-4F4A-ACBE-45BD1D9B8DCD}" type="presParOf" srcId="{B0FDF98A-DEBA-4243-9CE8-792F170D00A9}" destId="{A66666ED-A691-4A66-86B9-583B5BC71169}" srcOrd="1" destOrd="0" presId="urn:microsoft.com/office/officeart/2018/2/layout/IconVerticalSolidList"/>
    <dgm:cxn modelId="{3A3FB8FE-15F6-48F0-819B-3E03FFA041F8}" type="presParOf" srcId="{B0FDF98A-DEBA-4243-9CE8-792F170D00A9}" destId="{3D0CFB7D-A103-4561-8A0D-9E6FF66336C8}" srcOrd="2" destOrd="0" presId="urn:microsoft.com/office/officeart/2018/2/layout/IconVerticalSolidList"/>
    <dgm:cxn modelId="{1094F34B-A949-4595-A843-3DB523A67B12}" type="presParOf" srcId="{B0FDF98A-DEBA-4243-9CE8-792F170D00A9}" destId="{ABCA9B50-7EFD-4B51-A639-B8742B9A355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B6472BB-F1DF-43C6-B9ED-C74E7B23432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FE79EC8-A5F3-47E3-979D-9F94ADD099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Create 100 Feed Forward Neural Network models.</a:t>
          </a:r>
        </a:p>
      </dgm:t>
    </dgm:pt>
    <dgm:pt modelId="{4D922AA6-66DB-4B29-A37C-ED4BB796540A}" type="parTrans" cxnId="{0BF890F0-D108-4A4B-8BA9-ACB7095C7151}">
      <dgm:prSet/>
      <dgm:spPr/>
      <dgm:t>
        <a:bodyPr/>
        <a:lstStyle/>
        <a:p>
          <a:endParaRPr lang="en-US"/>
        </a:p>
      </dgm:t>
    </dgm:pt>
    <dgm:pt modelId="{E397AAA9-051E-438D-B4CC-E7AD34B0C2FF}" type="sibTrans" cxnId="{0BF890F0-D108-4A4B-8BA9-ACB7095C7151}">
      <dgm:prSet/>
      <dgm:spPr/>
      <dgm:t>
        <a:bodyPr/>
        <a:lstStyle/>
        <a:p>
          <a:endParaRPr lang="en-US"/>
        </a:p>
      </dgm:t>
    </dgm:pt>
    <dgm:pt modelId="{10CCB95C-B7E9-4B23-A921-9C36EEE589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Loss Function used is L2. (Euclidean Loss Function)</a:t>
          </a:r>
        </a:p>
      </dgm:t>
    </dgm:pt>
    <dgm:pt modelId="{24311966-0ED1-4344-9A08-48C0787AEAD4}" type="parTrans" cxnId="{DDD33968-B14C-4BA1-A049-F4ADED09A612}">
      <dgm:prSet/>
      <dgm:spPr/>
      <dgm:t>
        <a:bodyPr/>
        <a:lstStyle/>
        <a:p>
          <a:endParaRPr lang="en-US"/>
        </a:p>
      </dgm:t>
    </dgm:pt>
    <dgm:pt modelId="{DB92825A-F9C0-4B0A-8E2A-379EAE9B988D}" type="sibTrans" cxnId="{DDD33968-B14C-4BA1-A049-F4ADED09A612}">
      <dgm:prSet/>
      <dgm:spPr/>
      <dgm:t>
        <a:bodyPr/>
        <a:lstStyle/>
        <a:p>
          <a:endParaRPr lang="en-US"/>
        </a:p>
      </dgm:t>
    </dgm:pt>
    <dgm:pt modelId="{88827442-EDA0-4A82-B41E-7E39175436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Iteratively remove the worst performing 10% models after training the models in steps of 5 epochs.</a:t>
          </a:r>
        </a:p>
      </dgm:t>
    </dgm:pt>
    <dgm:pt modelId="{060602D0-331A-4E68-8401-142E03375089}" type="parTrans" cxnId="{7E81702A-462B-4329-B9D9-9C66D1802E7B}">
      <dgm:prSet/>
      <dgm:spPr/>
      <dgm:t>
        <a:bodyPr/>
        <a:lstStyle/>
        <a:p>
          <a:endParaRPr lang="en-US"/>
        </a:p>
      </dgm:t>
    </dgm:pt>
    <dgm:pt modelId="{EB1D35FE-00D1-4490-A4DB-70D391EAF6B4}" type="sibTrans" cxnId="{7E81702A-462B-4329-B9D9-9C66D1802E7B}">
      <dgm:prSet/>
      <dgm:spPr/>
      <dgm:t>
        <a:bodyPr/>
        <a:lstStyle/>
        <a:p>
          <a:endParaRPr lang="en-US"/>
        </a:p>
      </dgm:t>
    </dgm:pt>
    <dgm:pt modelId="{C18F4A27-D929-4AD4-8D30-9AA8482263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Criteria for accessing the performance of the model is Euclidean Loss evaluated on the test set.</a:t>
          </a:r>
        </a:p>
      </dgm:t>
    </dgm:pt>
    <dgm:pt modelId="{B0AFB541-0839-428A-B8F3-0FF42BC0997D}" type="parTrans" cxnId="{23AE006F-8AB2-4CD2-B6DC-C2834DE95B13}">
      <dgm:prSet/>
      <dgm:spPr/>
      <dgm:t>
        <a:bodyPr/>
        <a:lstStyle/>
        <a:p>
          <a:endParaRPr lang="en-US"/>
        </a:p>
      </dgm:t>
    </dgm:pt>
    <dgm:pt modelId="{FE46A00D-39A7-455D-BD16-63E9264AE7F6}" type="sibTrans" cxnId="{23AE006F-8AB2-4CD2-B6DC-C2834DE95B13}">
      <dgm:prSet/>
      <dgm:spPr/>
      <dgm:t>
        <a:bodyPr/>
        <a:lstStyle/>
        <a:p>
          <a:endParaRPr lang="en-US"/>
        </a:p>
      </dgm:t>
    </dgm:pt>
    <dgm:pt modelId="{4D799A10-A705-4F32-BA5A-36B66FDA036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Iterate till the final best model is obtained.</a:t>
          </a:r>
        </a:p>
      </dgm:t>
    </dgm:pt>
    <dgm:pt modelId="{C0F354C2-E4B6-4051-AABE-1C7012F895AA}" type="parTrans" cxnId="{F3D843BD-4052-44B2-9D65-D23578384FCF}">
      <dgm:prSet/>
      <dgm:spPr/>
      <dgm:t>
        <a:bodyPr/>
        <a:lstStyle/>
        <a:p>
          <a:endParaRPr lang="en-US"/>
        </a:p>
      </dgm:t>
    </dgm:pt>
    <dgm:pt modelId="{FB1EE9E6-2B40-4E56-9F74-C2019B7D68C5}" type="sibTrans" cxnId="{F3D843BD-4052-44B2-9D65-D23578384FCF}">
      <dgm:prSet/>
      <dgm:spPr/>
      <dgm:t>
        <a:bodyPr/>
        <a:lstStyle/>
        <a:p>
          <a:endParaRPr lang="en-US"/>
        </a:p>
      </dgm:t>
    </dgm:pt>
    <dgm:pt modelId="{C3E3A40C-F860-4D72-9DB5-0D1023FB630B}" type="pres">
      <dgm:prSet presAssocID="{5B6472BB-F1DF-43C6-B9ED-C74E7B234321}" presName="root" presStyleCnt="0">
        <dgm:presLayoutVars>
          <dgm:dir/>
          <dgm:resizeHandles val="exact"/>
        </dgm:presLayoutVars>
      </dgm:prSet>
      <dgm:spPr/>
    </dgm:pt>
    <dgm:pt modelId="{B01D8E9F-F514-466C-BBCE-F11512822737}" type="pres">
      <dgm:prSet presAssocID="{5FE79EC8-A5F3-47E3-979D-9F94ADD0991B}" presName="compNode" presStyleCnt="0"/>
      <dgm:spPr/>
    </dgm:pt>
    <dgm:pt modelId="{89F3B35A-D24E-40F4-8B0B-9B157C40C4A6}" type="pres">
      <dgm:prSet presAssocID="{5FE79EC8-A5F3-47E3-979D-9F94ADD0991B}" presName="bgRect" presStyleLbl="bgShp" presStyleIdx="0" presStyleCnt="5"/>
      <dgm:spPr/>
    </dgm:pt>
    <dgm:pt modelId="{A13A501E-B9BD-42A1-A144-E817C8D989D9}" type="pres">
      <dgm:prSet presAssocID="{5FE79EC8-A5F3-47E3-979D-9F94ADD0991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A569533B-D414-448F-9D70-0778615ECEE8}" type="pres">
      <dgm:prSet presAssocID="{5FE79EC8-A5F3-47E3-979D-9F94ADD0991B}" presName="spaceRect" presStyleCnt="0"/>
      <dgm:spPr/>
    </dgm:pt>
    <dgm:pt modelId="{8D3A3722-97D6-43C4-88E2-45EA7243FEEC}" type="pres">
      <dgm:prSet presAssocID="{5FE79EC8-A5F3-47E3-979D-9F94ADD0991B}" presName="parTx" presStyleLbl="revTx" presStyleIdx="0" presStyleCnt="5">
        <dgm:presLayoutVars>
          <dgm:chMax val="0"/>
          <dgm:chPref val="0"/>
        </dgm:presLayoutVars>
      </dgm:prSet>
      <dgm:spPr/>
    </dgm:pt>
    <dgm:pt modelId="{DAB536EE-4F91-49E7-A07F-BBDB26D325C7}" type="pres">
      <dgm:prSet presAssocID="{E397AAA9-051E-438D-B4CC-E7AD34B0C2FF}" presName="sibTrans" presStyleCnt="0"/>
      <dgm:spPr/>
    </dgm:pt>
    <dgm:pt modelId="{28D41563-5E0E-447E-84A8-F98CC79A2AB8}" type="pres">
      <dgm:prSet presAssocID="{10CCB95C-B7E9-4B23-A921-9C36EEE589F6}" presName="compNode" presStyleCnt="0"/>
      <dgm:spPr/>
    </dgm:pt>
    <dgm:pt modelId="{730F4F5A-BDAF-4494-A76D-D05277C0686D}" type="pres">
      <dgm:prSet presAssocID="{10CCB95C-B7E9-4B23-A921-9C36EEE589F6}" presName="bgRect" presStyleLbl="bgShp" presStyleIdx="1" presStyleCnt="5"/>
      <dgm:spPr/>
    </dgm:pt>
    <dgm:pt modelId="{A5777D5F-8D3C-4EF7-9DF5-513FEE50E5A4}" type="pres">
      <dgm:prSet presAssocID="{10CCB95C-B7E9-4B23-A921-9C36EEE589F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inity"/>
        </a:ext>
      </dgm:extLst>
    </dgm:pt>
    <dgm:pt modelId="{045C7349-C91D-46A8-8DF7-BDE9BA716D98}" type="pres">
      <dgm:prSet presAssocID="{10CCB95C-B7E9-4B23-A921-9C36EEE589F6}" presName="spaceRect" presStyleCnt="0"/>
      <dgm:spPr/>
    </dgm:pt>
    <dgm:pt modelId="{3EC6C58F-2D8F-452F-9A62-E978D2ABCF45}" type="pres">
      <dgm:prSet presAssocID="{10CCB95C-B7E9-4B23-A921-9C36EEE589F6}" presName="parTx" presStyleLbl="revTx" presStyleIdx="1" presStyleCnt="5">
        <dgm:presLayoutVars>
          <dgm:chMax val="0"/>
          <dgm:chPref val="0"/>
        </dgm:presLayoutVars>
      </dgm:prSet>
      <dgm:spPr/>
    </dgm:pt>
    <dgm:pt modelId="{E02E8372-61A8-4B8B-BAA7-D3CABE379052}" type="pres">
      <dgm:prSet presAssocID="{DB92825A-F9C0-4B0A-8E2A-379EAE9B988D}" presName="sibTrans" presStyleCnt="0"/>
      <dgm:spPr/>
    </dgm:pt>
    <dgm:pt modelId="{D079CBEC-9A0F-4A8C-8797-7167E0169B74}" type="pres">
      <dgm:prSet presAssocID="{88827442-EDA0-4A82-B41E-7E391754363E}" presName="compNode" presStyleCnt="0"/>
      <dgm:spPr/>
    </dgm:pt>
    <dgm:pt modelId="{12E6FC7D-0867-41DA-A73A-DA6DA9860D7C}" type="pres">
      <dgm:prSet presAssocID="{88827442-EDA0-4A82-B41E-7E391754363E}" presName="bgRect" presStyleLbl="bgShp" presStyleIdx="2" presStyleCnt="5"/>
      <dgm:spPr/>
    </dgm:pt>
    <dgm:pt modelId="{C960AF41-580D-45D0-984A-1D9449787968}" type="pres">
      <dgm:prSet presAssocID="{88827442-EDA0-4A82-B41E-7E391754363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95D7FCA3-858E-49F7-A07C-F6FA86267F53}" type="pres">
      <dgm:prSet presAssocID="{88827442-EDA0-4A82-B41E-7E391754363E}" presName="spaceRect" presStyleCnt="0"/>
      <dgm:spPr/>
    </dgm:pt>
    <dgm:pt modelId="{86063549-CAE6-4E4A-A177-FC15BFF7553C}" type="pres">
      <dgm:prSet presAssocID="{88827442-EDA0-4A82-B41E-7E391754363E}" presName="parTx" presStyleLbl="revTx" presStyleIdx="2" presStyleCnt="5">
        <dgm:presLayoutVars>
          <dgm:chMax val="0"/>
          <dgm:chPref val="0"/>
        </dgm:presLayoutVars>
      </dgm:prSet>
      <dgm:spPr/>
    </dgm:pt>
    <dgm:pt modelId="{7A489C6F-CCE4-4F1C-8403-4EEA6145D777}" type="pres">
      <dgm:prSet presAssocID="{EB1D35FE-00D1-4490-A4DB-70D391EAF6B4}" presName="sibTrans" presStyleCnt="0"/>
      <dgm:spPr/>
    </dgm:pt>
    <dgm:pt modelId="{5ADD802F-979F-46AF-9AFA-30F7635BECFF}" type="pres">
      <dgm:prSet presAssocID="{C18F4A27-D929-4AD4-8D30-9AA848226361}" presName="compNode" presStyleCnt="0"/>
      <dgm:spPr/>
    </dgm:pt>
    <dgm:pt modelId="{95D65C59-E35D-486E-A234-BCB79FDF3153}" type="pres">
      <dgm:prSet presAssocID="{C18F4A27-D929-4AD4-8D30-9AA848226361}" presName="bgRect" presStyleLbl="bgShp" presStyleIdx="3" presStyleCnt="5"/>
      <dgm:spPr/>
    </dgm:pt>
    <dgm:pt modelId="{DD6AEE3E-CF7D-4FA7-9426-9082C51D2336}" type="pres">
      <dgm:prSet presAssocID="{C18F4A27-D929-4AD4-8D30-9AA84822636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4563813-7D00-491F-B8FC-F76A0BAEDE9C}" type="pres">
      <dgm:prSet presAssocID="{C18F4A27-D929-4AD4-8D30-9AA848226361}" presName="spaceRect" presStyleCnt="0"/>
      <dgm:spPr/>
    </dgm:pt>
    <dgm:pt modelId="{D4E7D50B-E36B-4829-A35E-D5699A7E1749}" type="pres">
      <dgm:prSet presAssocID="{C18F4A27-D929-4AD4-8D30-9AA848226361}" presName="parTx" presStyleLbl="revTx" presStyleIdx="3" presStyleCnt="5">
        <dgm:presLayoutVars>
          <dgm:chMax val="0"/>
          <dgm:chPref val="0"/>
        </dgm:presLayoutVars>
      </dgm:prSet>
      <dgm:spPr/>
    </dgm:pt>
    <dgm:pt modelId="{BA2F1181-B36D-44AD-8DB0-728C81FB6D8C}" type="pres">
      <dgm:prSet presAssocID="{FE46A00D-39A7-455D-BD16-63E9264AE7F6}" presName="sibTrans" presStyleCnt="0"/>
      <dgm:spPr/>
    </dgm:pt>
    <dgm:pt modelId="{B0FDF98A-DEBA-4243-9CE8-792F170D00A9}" type="pres">
      <dgm:prSet presAssocID="{4D799A10-A705-4F32-BA5A-36B66FDA0364}" presName="compNode" presStyleCnt="0"/>
      <dgm:spPr/>
    </dgm:pt>
    <dgm:pt modelId="{ECBEDFE1-9FAE-4C3B-BE0D-3F3A4AEBFEF2}" type="pres">
      <dgm:prSet presAssocID="{4D799A10-A705-4F32-BA5A-36B66FDA0364}" presName="bgRect" presStyleLbl="bgShp" presStyleIdx="4" presStyleCnt="5"/>
      <dgm:spPr/>
    </dgm:pt>
    <dgm:pt modelId="{A66666ED-A691-4A66-86B9-583B5BC71169}" type="pres">
      <dgm:prSet presAssocID="{4D799A10-A705-4F32-BA5A-36B66FDA036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3D0CFB7D-A103-4561-8A0D-9E6FF66336C8}" type="pres">
      <dgm:prSet presAssocID="{4D799A10-A705-4F32-BA5A-36B66FDA0364}" presName="spaceRect" presStyleCnt="0"/>
      <dgm:spPr/>
    </dgm:pt>
    <dgm:pt modelId="{ABCA9B50-7EFD-4B51-A639-B8742B9A355D}" type="pres">
      <dgm:prSet presAssocID="{4D799A10-A705-4F32-BA5A-36B66FDA0364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66AF4A10-FB8F-4A6F-AC5E-06DA4DC3AE1D}" type="presOf" srcId="{5B6472BB-F1DF-43C6-B9ED-C74E7B234321}" destId="{C3E3A40C-F860-4D72-9DB5-0D1023FB630B}" srcOrd="0" destOrd="0" presId="urn:microsoft.com/office/officeart/2018/2/layout/IconVerticalSolidList"/>
    <dgm:cxn modelId="{7E81702A-462B-4329-B9D9-9C66D1802E7B}" srcId="{5B6472BB-F1DF-43C6-B9ED-C74E7B234321}" destId="{88827442-EDA0-4A82-B41E-7E391754363E}" srcOrd="2" destOrd="0" parTransId="{060602D0-331A-4E68-8401-142E03375089}" sibTransId="{EB1D35FE-00D1-4490-A4DB-70D391EAF6B4}"/>
    <dgm:cxn modelId="{A87B292D-D1AD-43FE-AD4A-7BD85F53FD64}" type="presOf" srcId="{10CCB95C-B7E9-4B23-A921-9C36EEE589F6}" destId="{3EC6C58F-2D8F-452F-9A62-E978D2ABCF45}" srcOrd="0" destOrd="0" presId="urn:microsoft.com/office/officeart/2018/2/layout/IconVerticalSolidList"/>
    <dgm:cxn modelId="{B81AC865-4373-411F-955E-32BBBFB31F36}" type="presOf" srcId="{4D799A10-A705-4F32-BA5A-36B66FDA0364}" destId="{ABCA9B50-7EFD-4B51-A639-B8742B9A355D}" srcOrd="0" destOrd="0" presId="urn:microsoft.com/office/officeart/2018/2/layout/IconVerticalSolidList"/>
    <dgm:cxn modelId="{DDD33968-B14C-4BA1-A049-F4ADED09A612}" srcId="{5B6472BB-F1DF-43C6-B9ED-C74E7B234321}" destId="{10CCB95C-B7E9-4B23-A921-9C36EEE589F6}" srcOrd="1" destOrd="0" parTransId="{24311966-0ED1-4344-9A08-48C0787AEAD4}" sibTransId="{DB92825A-F9C0-4B0A-8E2A-379EAE9B988D}"/>
    <dgm:cxn modelId="{23AE006F-8AB2-4CD2-B6DC-C2834DE95B13}" srcId="{5B6472BB-F1DF-43C6-B9ED-C74E7B234321}" destId="{C18F4A27-D929-4AD4-8D30-9AA848226361}" srcOrd="3" destOrd="0" parTransId="{B0AFB541-0839-428A-B8F3-0FF42BC0997D}" sibTransId="{FE46A00D-39A7-455D-BD16-63E9264AE7F6}"/>
    <dgm:cxn modelId="{7EF56590-DC3D-4396-B0EE-18F8EACC383C}" type="presOf" srcId="{C18F4A27-D929-4AD4-8D30-9AA848226361}" destId="{D4E7D50B-E36B-4829-A35E-D5699A7E1749}" srcOrd="0" destOrd="0" presId="urn:microsoft.com/office/officeart/2018/2/layout/IconVerticalSolidList"/>
    <dgm:cxn modelId="{1F3E3D9E-A290-4E92-A33E-35F9AB287590}" type="presOf" srcId="{88827442-EDA0-4A82-B41E-7E391754363E}" destId="{86063549-CAE6-4E4A-A177-FC15BFF7553C}" srcOrd="0" destOrd="0" presId="urn:microsoft.com/office/officeart/2018/2/layout/IconVerticalSolidList"/>
    <dgm:cxn modelId="{92C0F8B4-D375-466E-9F2E-F56464FA700B}" type="presOf" srcId="{5FE79EC8-A5F3-47E3-979D-9F94ADD0991B}" destId="{8D3A3722-97D6-43C4-88E2-45EA7243FEEC}" srcOrd="0" destOrd="0" presId="urn:microsoft.com/office/officeart/2018/2/layout/IconVerticalSolidList"/>
    <dgm:cxn modelId="{F3D843BD-4052-44B2-9D65-D23578384FCF}" srcId="{5B6472BB-F1DF-43C6-B9ED-C74E7B234321}" destId="{4D799A10-A705-4F32-BA5A-36B66FDA0364}" srcOrd="4" destOrd="0" parTransId="{C0F354C2-E4B6-4051-AABE-1C7012F895AA}" sibTransId="{FB1EE9E6-2B40-4E56-9F74-C2019B7D68C5}"/>
    <dgm:cxn modelId="{0BF890F0-D108-4A4B-8BA9-ACB7095C7151}" srcId="{5B6472BB-F1DF-43C6-B9ED-C74E7B234321}" destId="{5FE79EC8-A5F3-47E3-979D-9F94ADD0991B}" srcOrd="0" destOrd="0" parTransId="{4D922AA6-66DB-4B29-A37C-ED4BB796540A}" sibTransId="{E397AAA9-051E-438D-B4CC-E7AD34B0C2FF}"/>
    <dgm:cxn modelId="{71DEC2EB-37EC-49FA-B18E-64EAA5CEAE94}" type="presParOf" srcId="{C3E3A40C-F860-4D72-9DB5-0D1023FB630B}" destId="{B01D8E9F-F514-466C-BBCE-F11512822737}" srcOrd="0" destOrd="0" presId="urn:microsoft.com/office/officeart/2018/2/layout/IconVerticalSolidList"/>
    <dgm:cxn modelId="{5E47EB91-A50B-486D-80A9-F20FD70E5786}" type="presParOf" srcId="{B01D8E9F-F514-466C-BBCE-F11512822737}" destId="{89F3B35A-D24E-40F4-8B0B-9B157C40C4A6}" srcOrd="0" destOrd="0" presId="urn:microsoft.com/office/officeart/2018/2/layout/IconVerticalSolidList"/>
    <dgm:cxn modelId="{9B914CC5-2F90-4E07-97B3-B3C0E610DBA6}" type="presParOf" srcId="{B01D8E9F-F514-466C-BBCE-F11512822737}" destId="{A13A501E-B9BD-42A1-A144-E817C8D989D9}" srcOrd="1" destOrd="0" presId="urn:microsoft.com/office/officeart/2018/2/layout/IconVerticalSolidList"/>
    <dgm:cxn modelId="{61FEC846-38C4-4C66-AE94-D88D1F338B45}" type="presParOf" srcId="{B01D8E9F-F514-466C-BBCE-F11512822737}" destId="{A569533B-D414-448F-9D70-0778615ECEE8}" srcOrd="2" destOrd="0" presId="urn:microsoft.com/office/officeart/2018/2/layout/IconVerticalSolidList"/>
    <dgm:cxn modelId="{FBEE4064-342D-4C68-86F7-AF046E175065}" type="presParOf" srcId="{B01D8E9F-F514-466C-BBCE-F11512822737}" destId="{8D3A3722-97D6-43C4-88E2-45EA7243FEEC}" srcOrd="3" destOrd="0" presId="urn:microsoft.com/office/officeart/2018/2/layout/IconVerticalSolidList"/>
    <dgm:cxn modelId="{E5703BE2-A47C-419A-9C8D-5FAF21B56993}" type="presParOf" srcId="{C3E3A40C-F860-4D72-9DB5-0D1023FB630B}" destId="{DAB536EE-4F91-49E7-A07F-BBDB26D325C7}" srcOrd="1" destOrd="0" presId="urn:microsoft.com/office/officeart/2018/2/layout/IconVerticalSolidList"/>
    <dgm:cxn modelId="{61521223-F16A-4CCC-8AE3-79E3D58D7ECF}" type="presParOf" srcId="{C3E3A40C-F860-4D72-9DB5-0D1023FB630B}" destId="{28D41563-5E0E-447E-84A8-F98CC79A2AB8}" srcOrd="2" destOrd="0" presId="urn:microsoft.com/office/officeart/2018/2/layout/IconVerticalSolidList"/>
    <dgm:cxn modelId="{96786EA9-2F94-44DF-B5BF-A4B4A0C9B989}" type="presParOf" srcId="{28D41563-5E0E-447E-84A8-F98CC79A2AB8}" destId="{730F4F5A-BDAF-4494-A76D-D05277C0686D}" srcOrd="0" destOrd="0" presId="urn:microsoft.com/office/officeart/2018/2/layout/IconVerticalSolidList"/>
    <dgm:cxn modelId="{7CB47EBF-F761-48E2-9327-1B6F1AF79EFD}" type="presParOf" srcId="{28D41563-5E0E-447E-84A8-F98CC79A2AB8}" destId="{A5777D5F-8D3C-4EF7-9DF5-513FEE50E5A4}" srcOrd="1" destOrd="0" presId="urn:microsoft.com/office/officeart/2018/2/layout/IconVerticalSolidList"/>
    <dgm:cxn modelId="{D391B2C5-18C6-4176-923F-DD38AFF544FE}" type="presParOf" srcId="{28D41563-5E0E-447E-84A8-F98CC79A2AB8}" destId="{045C7349-C91D-46A8-8DF7-BDE9BA716D98}" srcOrd="2" destOrd="0" presId="urn:microsoft.com/office/officeart/2018/2/layout/IconVerticalSolidList"/>
    <dgm:cxn modelId="{B129C3F7-E7AF-4085-83B6-8F392CF0A5EA}" type="presParOf" srcId="{28D41563-5E0E-447E-84A8-F98CC79A2AB8}" destId="{3EC6C58F-2D8F-452F-9A62-E978D2ABCF45}" srcOrd="3" destOrd="0" presId="urn:microsoft.com/office/officeart/2018/2/layout/IconVerticalSolidList"/>
    <dgm:cxn modelId="{DF45E4F1-B6CF-4266-9D9D-9638E607FA73}" type="presParOf" srcId="{C3E3A40C-F860-4D72-9DB5-0D1023FB630B}" destId="{E02E8372-61A8-4B8B-BAA7-D3CABE379052}" srcOrd="3" destOrd="0" presId="urn:microsoft.com/office/officeart/2018/2/layout/IconVerticalSolidList"/>
    <dgm:cxn modelId="{CEB7D4FC-402D-4538-9EBD-DA603B20823C}" type="presParOf" srcId="{C3E3A40C-F860-4D72-9DB5-0D1023FB630B}" destId="{D079CBEC-9A0F-4A8C-8797-7167E0169B74}" srcOrd="4" destOrd="0" presId="urn:microsoft.com/office/officeart/2018/2/layout/IconVerticalSolidList"/>
    <dgm:cxn modelId="{4E83346F-2EAD-4A35-8864-A42205FCE087}" type="presParOf" srcId="{D079CBEC-9A0F-4A8C-8797-7167E0169B74}" destId="{12E6FC7D-0867-41DA-A73A-DA6DA9860D7C}" srcOrd="0" destOrd="0" presId="urn:microsoft.com/office/officeart/2018/2/layout/IconVerticalSolidList"/>
    <dgm:cxn modelId="{766888B8-68EA-49A3-94AB-AFB53A418AE2}" type="presParOf" srcId="{D079CBEC-9A0F-4A8C-8797-7167E0169B74}" destId="{C960AF41-580D-45D0-984A-1D9449787968}" srcOrd="1" destOrd="0" presId="urn:microsoft.com/office/officeart/2018/2/layout/IconVerticalSolidList"/>
    <dgm:cxn modelId="{76661CDA-A828-48AB-AEAE-AF35CE5A09B4}" type="presParOf" srcId="{D079CBEC-9A0F-4A8C-8797-7167E0169B74}" destId="{95D7FCA3-858E-49F7-A07C-F6FA86267F53}" srcOrd="2" destOrd="0" presId="urn:microsoft.com/office/officeart/2018/2/layout/IconVerticalSolidList"/>
    <dgm:cxn modelId="{A89FEF74-8F34-423A-ADE4-94CA4B005B10}" type="presParOf" srcId="{D079CBEC-9A0F-4A8C-8797-7167E0169B74}" destId="{86063549-CAE6-4E4A-A177-FC15BFF7553C}" srcOrd="3" destOrd="0" presId="urn:microsoft.com/office/officeart/2018/2/layout/IconVerticalSolidList"/>
    <dgm:cxn modelId="{6BC04C5A-130E-4DB2-B4E6-60EE4205A238}" type="presParOf" srcId="{C3E3A40C-F860-4D72-9DB5-0D1023FB630B}" destId="{7A489C6F-CCE4-4F1C-8403-4EEA6145D777}" srcOrd="5" destOrd="0" presId="urn:microsoft.com/office/officeart/2018/2/layout/IconVerticalSolidList"/>
    <dgm:cxn modelId="{EC59705C-4AB5-4A5C-9B5F-9E7758FAC6E8}" type="presParOf" srcId="{C3E3A40C-F860-4D72-9DB5-0D1023FB630B}" destId="{5ADD802F-979F-46AF-9AFA-30F7635BECFF}" srcOrd="6" destOrd="0" presId="urn:microsoft.com/office/officeart/2018/2/layout/IconVerticalSolidList"/>
    <dgm:cxn modelId="{0B0B47DF-4ED1-4A89-9762-81C43A23A8F9}" type="presParOf" srcId="{5ADD802F-979F-46AF-9AFA-30F7635BECFF}" destId="{95D65C59-E35D-486E-A234-BCB79FDF3153}" srcOrd="0" destOrd="0" presId="urn:microsoft.com/office/officeart/2018/2/layout/IconVerticalSolidList"/>
    <dgm:cxn modelId="{3C21B99D-AE78-4413-8517-A9C2A1A4F3D2}" type="presParOf" srcId="{5ADD802F-979F-46AF-9AFA-30F7635BECFF}" destId="{DD6AEE3E-CF7D-4FA7-9426-9082C51D2336}" srcOrd="1" destOrd="0" presId="urn:microsoft.com/office/officeart/2018/2/layout/IconVerticalSolidList"/>
    <dgm:cxn modelId="{E529F19A-20FC-4745-9533-2BA4FF25C376}" type="presParOf" srcId="{5ADD802F-979F-46AF-9AFA-30F7635BECFF}" destId="{C4563813-7D00-491F-B8FC-F76A0BAEDE9C}" srcOrd="2" destOrd="0" presId="urn:microsoft.com/office/officeart/2018/2/layout/IconVerticalSolidList"/>
    <dgm:cxn modelId="{ABF08065-9135-4981-AAFC-FC3DDD505A9D}" type="presParOf" srcId="{5ADD802F-979F-46AF-9AFA-30F7635BECFF}" destId="{D4E7D50B-E36B-4829-A35E-D5699A7E1749}" srcOrd="3" destOrd="0" presId="urn:microsoft.com/office/officeart/2018/2/layout/IconVerticalSolidList"/>
    <dgm:cxn modelId="{41C005F4-D142-4C25-994E-A57A1E98D431}" type="presParOf" srcId="{C3E3A40C-F860-4D72-9DB5-0D1023FB630B}" destId="{BA2F1181-B36D-44AD-8DB0-728C81FB6D8C}" srcOrd="7" destOrd="0" presId="urn:microsoft.com/office/officeart/2018/2/layout/IconVerticalSolidList"/>
    <dgm:cxn modelId="{67675B07-7787-4848-8F6D-29721B2122E0}" type="presParOf" srcId="{C3E3A40C-F860-4D72-9DB5-0D1023FB630B}" destId="{B0FDF98A-DEBA-4243-9CE8-792F170D00A9}" srcOrd="8" destOrd="0" presId="urn:microsoft.com/office/officeart/2018/2/layout/IconVerticalSolidList"/>
    <dgm:cxn modelId="{2798A6B1-D844-422A-8183-948402A79C3A}" type="presParOf" srcId="{B0FDF98A-DEBA-4243-9CE8-792F170D00A9}" destId="{ECBEDFE1-9FAE-4C3B-BE0D-3F3A4AEBFEF2}" srcOrd="0" destOrd="0" presId="urn:microsoft.com/office/officeart/2018/2/layout/IconVerticalSolidList"/>
    <dgm:cxn modelId="{351F1252-65F2-4F4A-ACBE-45BD1D9B8DCD}" type="presParOf" srcId="{B0FDF98A-DEBA-4243-9CE8-792F170D00A9}" destId="{A66666ED-A691-4A66-86B9-583B5BC71169}" srcOrd="1" destOrd="0" presId="urn:microsoft.com/office/officeart/2018/2/layout/IconVerticalSolidList"/>
    <dgm:cxn modelId="{3A3FB8FE-15F6-48F0-819B-3E03FFA041F8}" type="presParOf" srcId="{B0FDF98A-DEBA-4243-9CE8-792F170D00A9}" destId="{3D0CFB7D-A103-4561-8A0D-9E6FF66336C8}" srcOrd="2" destOrd="0" presId="urn:microsoft.com/office/officeart/2018/2/layout/IconVerticalSolidList"/>
    <dgm:cxn modelId="{1094F34B-A949-4595-A843-3DB523A67B12}" type="presParOf" srcId="{B0FDF98A-DEBA-4243-9CE8-792F170D00A9}" destId="{ABCA9B50-7EFD-4B51-A639-B8742B9A355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1D0965-6341-4F23-83DB-50F1B55A30E1}">
      <dsp:nvSpPr>
        <dsp:cNvPr id="0" name=""/>
        <dsp:cNvSpPr/>
      </dsp:nvSpPr>
      <dsp:spPr>
        <a:xfrm>
          <a:off x="2878170" y="1737277"/>
          <a:ext cx="1507701" cy="75385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latin typeface="Calibri Light" panose="020F0302020204030204"/>
            </a:rPr>
            <a:t>Distribution Known?</a:t>
          </a:r>
          <a:endParaRPr lang="en-US" sz="2300" kern="1200"/>
        </a:p>
      </dsp:txBody>
      <dsp:txXfrm>
        <a:off x="2900250" y="1759357"/>
        <a:ext cx="1463541" cy="709690"/>
      </dsp:txXfrm>
    </dsp:sp>
    <dsp:sp modelId="{419C996E-5576-4A44-9A87-4D6E3FFB8E6C}">
      <dsp:nvSpPr>
        <dsp:cNvPr id="0" name=""/>
        <dsp:cNvSpPr/>
      </dsp:nvSpPr>
      <dsp:spPr>
        <a:xfrm rot="17692822">
          <a:off x="3970696" y="1450691"/>
          <a:ext cx="143343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433432" y="1331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51577" y="1428171"/>
        <a:ext cx="71671" cy="71671"/>
      </dsp:txXfrm>
    </dsp:sp>
    <dsp:sp modelId="{4FF2B5E7-15F3-47E4-9E10-8EC8F8E68A49}">
      <dsp:nvSpPr>
        <dsp:cNvPr id="0" name=""/>
        <dsp:cNvSpPr/>
      </dsp:nvSpPr>
      <dsp:spPr>
        <a:xfrm>
          <a:off x="4988953" y="436885"/>
          <a:ext cx="1507701" cy="75385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latin typeface="Calibri Light" panose="020F0302020204030204"/>
            </a:rPr>
            <a:t>Yes</a:t>
          </a:r>
          <a:endParaRPr lang="en-US" sz="2300" kern="1200"/>
        </a:p>
      </dsp:txBody>
      <dsp:txXfrm>
        <a:off x="5011033" y="458965"/>
        <a:ext cx="1463541" cy="709690"/>
      </dsp:txXfrm>
    </dsp:sp>
    <dsp:sp modelId="{2D0E76F5-C472-4551-95E6-27AFB9F0279D}">
      <dsp:nvSpPr>
        <dsp:cNvPr id="0" name=""/>
        <dsp:cNvSpPr/>
      </dsp:nvSpPr>
      <dsp:spPr>
        <a:xfrm rot="19457599">
          <a:off x="6426847" y="583763"/>
          <a:ext cx="742696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42696" y="13315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779627" y="578511"/>
        <a:ext cx="37134" cy="37134"/>
      </dsp:txXfrm>
    </dsp:sp>
    <dsp:sp modelId="{7C68C196-C846-460A-AE99-948B9E84FE2A}">
      <dsp:nvSpPr>
        <dsp:cNvPr id="0" name=""/>
        <dsp:cNvSpPr/>
      </dsp:nvSpPr>
      <dsp:spPr>
        <a:xfrm>
          <a:off x="7099735" y="3420"/>
          <a:ext cx="1507701" cy="75385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latin typeface="Calibri Light" panose="020F0302020204030204"/>
            </a:rPr>
            <a:t>SEO</a:t>
          </a:r>
        </a:p>
      </dsp:txBody>
      <dsp:txXfrm>
        <a:off x="7121815" y="25500"/>
        <a:ext cx="1463541" cy="709690"/>
      </dsp:txXfrm>
    </dsp:sp>
    <dsp:sp modelId="{A061ADA6-BB97-4505-BC31-27F4CF9DBD50}">
      <dsp:nvSpPr>
        <dsp:cNvPr id="0" name=""/>
        <dsp:cNvSpPr/>
      </dsp:nvSpPr>
      <dsp:spPr>
        <a:xfrm rot="2142401">
          <a:off x="6426847" y="1017227"/>
          <a:ext cx="742696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42696" y="13315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779627" y="1011975"/>
        <a:ext cx="37134" cy="37134"/>
      </dsp:txXfrm>
    </dsp:sp>
    <dsp:sp modelId="{10F79E98-1F37-4518-BCB8-3FD0E2EEBE86}">
      <dsp:nvSpPr>
        <dsp:cNvPr id="0" name=""/>
        <dsp:cNvSpPr/>
      </dsp:nvSpPr>
      <dsp:spPr>
        <a:xfrm>
          <a:off x="7099735" y="870349"/>
          <a:ext cx="1507701" cy="75385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latin typeface="Calibri Light" panose="020F0302020204030204"/>
            </a:rPr>
            <a:t>Simple Approaches</a:t>
          </a:r>
        </a:p>
      </dsp:txBody>
      <dsp:txXfrm>
        <a:off x="7121815" y="892429"/>
        <a:ext cx="1463541" cy="709690"/>
      </dsp:txXfrm>
    </dsp:sp>
    <dsp:sp modelId="{21D0DBAE-7E5F-4621-93F4-BCB4022105A9}">
      <dsp:nvSpPr>
        <dsp:cNvPr id="0" name=""/>
        <dsp:cNvSpPr/>
      </dsp:nvSpPr>
      <dsp:spPr>
        <a:xfrm rot="3907178">
          <a:off x="3970696" y="2751084"/>
          <a:ext cx="143343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433432" y="1331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51577" y="2728563"/>
        <a:ext cx="71671" cy="71671"/>
      </dsp:txXfrm>
    </dsp:sp>
    <dsp:sp modelId="{341F98B0-8761-422E-BCB9-EE4B7F4210C1}">
      <dsp:nvSpPr>
        <dsp:cNvPr id="0" name=""/>
        <dsp:cNvSpPr/>
      </dsp:nvSpPr>
      <dsp:spPr>
        <a:xfrm>
          <a:off x="4988953" y="3037670"/>
          <a:ext cx="1507701" cy="75385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latin typeface="Calibri Light" panose="020F0302020204030204"/>
            </a:rPr>
            <a:t>No</a:t>
          </a:r>
          <a:endParaRPr lang="en-US" sz="2300" kern="1200"/>
        </a:p>
      </dsp:txBody>
      <dsp:txXfrm>
        <a:off x="5011033" y="3059750"/>
        <a:ext cx="1463541" cy="709690"/>
      </dsp:txXfrm>
    </dsp:sp>
    <dsp:sp modelId="{D0C942B0-C0FE-4782-88EC-8372A75F1383}">
      <dsp:nvSpPr>
        <dsp:cNvPr id="0" name=""/>
        <dsp:cNvSpPr/>
      </dsp:nvSpPr>
      <dsp:spPr>
        <a:xfrm rot="17692822">
          <a:off x="6081479" y="2751084"/>
          <a:ext cx="143343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433432" y="13315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762359" y="2728563"/>
        <a:ext cx="71671" cy="71671"/>
      </dsp:txXfrm>
    </dsp:sp>
    <dsp:sp modelId="{648EC936-A883-43A1-996F-288374C81629}">
      <dsp:nvSpPr>
        <dsp:cNvPr id="0" name=""/>
        <dsp:cNvSpPr/>
      </dsp:nvSpPr>
      <dsp:spPr>
        <a:xfrm>
          <a:off x="7099735" y="1737277"/>
          <a:ext cx="1507701" cy="75385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latin typeface="Calibri Light" panose="020F0302020204030204"/>
            </a:rPr>
            <a:t>EQ</a:t>
          </a:r>
        </a:p>
      </dsp:txBody>
      <dsp:txXfrm>
        <a:off x="7121815" y="1759357"/>
        <a:ext cx="1463541" cy="709690"/>
      </dsp:txXfrm>
    </dsp:sp>
    <dsp:sp modelId="{64904602-C918-43BC-9158-CD16C38C21C9}">
      <dsp:nvSpPr>
        <dsp:cNvPr id="0" name=""/>
        <dsp:cNvSpPr/>
      </dsp:nvSpPr>
      <dsp:spPr>
        <a:xfrm rot="19457599">
          <a:off x="6426847" y="3184548"/>
          <a:ext cx="742696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42696" y="13315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779627" y="3179296"/>
        <a:ext cx="37134" cy="37134"/>
      </dsp:txXfrm>
    </dsp:sp>
    <dsp:sp modelId="{758791EB-FDA3-4116-8B78-C430A15D2BB3}">
      <dsp:nvSpPr>
        <dsp:cNvPr id="0" name=""/>
        <dsp:cNvSpPr/>
      </dsp:nvSpPr>
      <dsp:spPr>
        <a:xfrm>
          <a:off x="7099735" y="2604206"/>
          <a:ext cx="1507701" cy="75385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latin typeface="Calibri Light" panose="020F0302020204030204"/>
            </a:rPr>
            <a:t>EQ with Clustering</a:t>
          </a:r>
        </a:p>
      </dsp:txBody>
      <dsp:txXfrm>
        <a:off x="7121815" y="2626286"/>
        <a:ext cx="1463541" cy="709690"/>
      </dsp:txXfrm>
    </dsp:sp>
    <dsp:sp modelId="{8B8B6694-100B-4B4A-833A-2C28FC3D57AE}">
      <dsp:nvSpPr>
        <dsp:cNvPr id="0" name=""/>
        <dsp:cNvSpPr/>
      </dsp:nvSpPr>
      <dsp:spPr>
        <a:xfrm rot="2142401">
          <a:off x="6426847" y="3618012"/>
          <a:ext cx="742696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42696" y="13315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779627" y="3612760"/>
        <a:ext cx="37134" cy="37134"/>
      </dsp:txXfrm>
    </dsp:sp>
    <dsp:sp modelId="{CDF3AED2-F500-4E62-B04F-AFF62159FD2D}">
      <dsp:nvSpPr>
        <dsp:cNvPr id="0" name=""/>
        <dsp:cNvSpPr/>
      </dsp:nvSpPr>
      <dsp:spPr>
        <a:xfrm>
          <a:off x="7099735" y="3471134"/>
          <a:ext cx="1507701" cy="75385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latin typeface="Calibri Light" panose="020F0302020204030204"/>
            </a:rPr>
            <a:t>KNN</a:t>
          </a:r>
          <a:endParaRPr lang="en-US" sz="2300" kern="1200"/>
        </a:p>
      </dsp:txBody>
      <dsp:txXfrm>
        <a:off x="7121815" y="3493214"/>
        <a:ext cx="1463541" cy="709690"/>
      </dsp:txXfrm>
    </dsp:sp>
    <dsp:sp modelId="{A057D8CF-4048-4AD9-B2FF-DE446F4DC848}">
      <dsp:nvSpPr>
        <dsp:cNvPr id="0" name=""/>
        <dsp:cNvSpPr/>
      </dsp:nvSpPr>
      <dsp:spPr>
        <a:xfrm rot="3907178">
          <a:off x="6081479" y="4051476"/>
          <a:ext cx="143343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433432" y="13315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762359" y="4028956"/>
        <a:ext cx="71671" cy="71671"/>
      </dsp:txXfrm>
    </dsp:sp>
    <dsp:sp modelId="{9A0CF318-3342-4155-818F-A5AFF3E5E037}">
      <dsp:nvSpPr>
        <dsp:cNvPr id="0" name=""/>
        <dsp:cNvSpPr/>
      </dsp:nvSpPr>
      <dsp:spPr>
        <a:xfrm>
          <a:off x="7099735" y="4338063"/>
          <a:ext cx="1507701" cy="75385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latin typeface="Calibri Light" panose="020F0302020204030204"/>
            </a:rPr>
            <a:t>DNN</a:t>
          </a:r>
          <a:endParaRPr lang="en-US" sz="2300" kern="1200"/>
        </a:p>
      </dsp:txBody>
      <dsp:txXfrm>
        <a:off x="7121815" y="4360143"/>
        <a:ext cx="1463541" cy="7096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5618E2-C4BC-44E4-A349-C93EA3030B12}">
      <dsp:nvSpPr>
        <dsp:cNvPr id="0" name=""/>
        <dsp:cNvSpPr/>
      </dsp:nvSpPr>
      <dsp:spPr>
        <a:xfrm>
          <a:off x="1967016" y="120849"/>
          <a:ext cx="1510523" cy="1420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B71C77-FDAC-43CA-8F35-1BC9C447661B}">
      <dsp:nvSpPr>
        <dsp:cNvPr id="0" name=""/>
        <dsp:cNvSpPr/>
      </dsp:nvSpPr>
      <dsp:spPr>
        <a:xfrm>
          <a:off x="564387" y="1705531"/>
          <a:ext cx="4315781" cy="608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kern="1200"/>
            <a:t>Objective </a:t>
          </a:r>
          <a:r>
            <a:rPr lang="en-US" sz="3600" kern="1200"/>
            <a:t>: </a:t>
          </a:r>
        </a:p>
      </dsp:txBody>
      <dsp:txXfrm>
        <a:off x="564387" y="1705531"/>
        <a:ext cx="4315781" cy="608813"/>
      </dsp:txXfrm>
    </dsp:sp>
    <dsp:sp modelId="{4F8D6CC9-1F14-4628-9EF5-3693D7F25FA2}">
      <dsp:nvSpPr>
        <dsp:cNvPr id="0" name=""/>
        <dsp:cNvSpPr/>
      </dsp:nvSpPr>
      <dsp:spPr>
        <a:xfrm>
          <a:off x="564387" y="2390678"/>
          <a:ext cx="4315781" cy="1546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To find the best neural network architecture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Optimizing run time complexity</a:t>
          </a:r>
        </a:p>
      </dsp:txBody>
      <dsp:txXfrm>
        <a:off x="564387" y="2390678"/>
        <a:ext cx="4315781" cy="1546872"/>
      </dsp:txXfrm>
    </dsp:sp>
    <dsp:sp modelId="{FAA0B8A3-C71F-4BB1-89B1-CEDFA83B0F45}">
      <dsp:nvSpPr>
        <dsp:cNvPr id="0" name=""/>
        <dsp:cNvSpPr/>
      </dsp:nvSpPr>
      <dsp:spPr>
        <a:xfrm>
          <a:off x="7038059" y="120849"/>
          <a:ext cx="1510523" cy="1420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736164-23DF-4622-8B12-D06FB4EDBC0D}">
      <dsp:nvSpPr>
        <dsp:cNvPr id="0" name=""/>
        <dsp:cNvSpPr/>
      </dsp:nvSpPr>
      <dsp:spPr>
        <a:xfrm>
          <a:off x="5635430" y="1705531"/>
          <a:ext cx="4315781" cy="608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kern="1200"/>
            <a:t>Methodology</a:t>
          </a:r>
          <a:r>
            <a:rPr lang="en-US" sz="3600" kern="1200"/>
            <a:t>:</a:t>
          </a:r>
        </a:p>
      </dsp:txBody>
      <dsp:txXfrm>
        <a:off x="5635430" y="1705531"/>
        <a:ext cx="4315781" cy="608813"/>
      </dsp:txXfrm>
    </dsp:sp>
    <dsp:sp modelId="{5F4C938E-9061-4A7A-A6AC-BB36C1BC417F}">
      <dsp:nvSpPr>
        <dsp:cNvPr id="0" name=""/>
        <dsp:cNvSpPr/>
      </dsp:nvSpPr>
      <dsp:spPr>
        <a:xfrm>
          <a:off x="5635430" y="2390678"/>
          <a:ext cx="4315781" cy="1546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Calibri Light" panose="020F0302020204030204"/>
            </a:rPr>
            <a:t>i) Creating</a:t>
          </a:r>
          <a:r>
            <a:rPr lang="en-US" sz="1700" kern="1200"/>
            <a:t> 100 random models 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Calibri Light" panose="020F0302020204030204"/>
            </a:rPr>
            <a:t>ii) Iteratively</a:t>
          </a:r>
          <a:r>
            <a:rPr lang="en-US" sz="1700" kern="1200"/>
            <a:t> move towards optimization in step size of 5 epochs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Calibri Light" panose="020F0302020204030204"/>
            </a:rPr>
            <a:t>iii) Remove</a:t>
          </a:r>
          <a:r>
            <a:rPr lang="en-US" sz="1700" kern="1200"/>
            <a:t> 10% of the worst performing models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Calibri Light" panose="020F0302020204030204"/>
            </a:rPr>
            <a:t>iv) Iterate</a:t>
          </a:r>
          <a:r>
            <a:rPr lang="en-US" sz="1700" kern="1200"/>
            <a:t> till we obtain the best neural network architecture.</a:t>
          </a:r>
        </a:p>
      </dsp:txBody>
      <dsp:txXfrm>
        <a:off x="5635430" y="2390678"/>
        <a:ext cx="4315781" cy="15468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F3B35A-D24E-40F4-8B0B-9B157C40C4A6}">
      <dsp:nvSpPr>
        <dsp:cNvPr id="0" name=""/>
        <dsp:cNvSpPr/>
      </dsp:nvSpPr>
      <dsp:spPr>
        <a:xfrm>
          <a:off x="0" y="4606"/>
          <a:ext cx="6588691" cy="981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3A501E-B9BD-42A1-A144-E817C8D989D9}">
      <dsp:nvSpPr>
        <dsp:cNvPr id="0" name=""/>
        <dsp:cNvSpPr/>
      </dsp:nvSpPr>
      <dsp:spPr>
        <a:xfrm>
          <a:off x="296829" y="225389"/>
          <a:ext cx="539690" cy="5396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3A3722-97D6-43C4-88E2-45EA7243FEEC}">
      <dsp:nvSpPr>
        <dsp:cNvPr id="0" name=""/>
        <dsp:cNvSpPr/>
      </dsp:nvSpPr>
      <dsp:spPr>
        <a:xfrm>
          <a:off x="1133349" y="4606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Create 100 Feed Forward Neural Network models.</a:t>
          </a:r>
        </a:p>
      </dsp:txBody>
      <dsp:txXfrm>
        <a:off x="1133349" y="4606"/>
        <a:ext cx="5455341" cy="981254"/>
      </dsp:txXfrm>
    </dsp:sp>
    <dsp:sp modelId="{730F4F5A-BDAF-4494-A76D-D05277C0686D}">
      <dsp:nvSpPr>
        <dsp:cNvPr id="0" name=""/>
        <dsp:cNvSpPr/>
      </dsp:nvSpPr>
      <dsp:spPr>
        <a:xfrm>
          <a:off x="0" y="1231175"/>
          <a:ext cx="6588691" cy="981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777D5F-8D3C-4EF7-9DF5-513FEE50E5A4}">
      <dsp:nvSpPr>
        <dsp:cNvPr id="0" name=""/>
        <dsp:cNvSpPr/>
      </dsp:nvSpPr>
      <dsp:spPr>
        <a:xfrm>
          <a:off x="296829" y="1451957"/>
          <a:ext cx="539690" cy="5396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C6C58F-2D8F-452F-9A62-E978D2ABCF45}">
      <dsp:nvSpPr>
        <dsp:cNvPr id="0" name=""/>
        <dsp:cNvSpPr/>
      </dsp:nvSpPr>
      <dsp:spPr>
        <a:xfrm>
          <a:off x="1133349" y="1231175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Loss Function used is </a:t>
          </a:r>
          <a:r>
            <a:rPr lang="en-US" sz="1900" kern="1200">
              <a:latin typeface="Calibri Light" panose="020F0302020204030204"/>
            </a:rPr>
            <a:t>L1</a:t>
          </a:r>
          <a:r>
            <a:rPr lang="en-US" sz="1900" kern="1200"/>
            <a:t> (</a:t>
          </a:r>
          <a:r>
            <a:rPr lang="en-US" sz="1900" kern="1200">
              <a:latin typeface="Calibri Light" panose="020F0302020204030204"/>
            </a:rPr>
            <a:t>Cost</a:t>
          </a:r>
          <a:r>
            <a:rPr lang="en-US" sz="1900" kern="1200"/>
            <a:t> Function)</a:t>
          </a:r>
        </a:p>
      </dsp:txBody>
      <dsp:txXfrm>
        <a:off x="1133349" y="1231175"/>
        <a:ext cx="5455341" cy="981254"/>
      </dsp:txXfrm>
    </dsp:sp>
    <dsp:sp modelId="{12E6FC7D-0867-41DA-A73A-DA6DA9860D7C}">
      <dsp:nvSpPr>
        <dsp:cNvPr id="0" name=""/>
        <dsp:cNvSpPr/>
      </dsp:nvSpPr>
      <dsp:spPr>
        <a:xfrm>
          <a:off x="0" y="2457744"/>
          <a:ext cx="6588691" cy="981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60AF41-580D-45D0-984A-1D9449787968}">
      <dsp:nvSpPr>
        <dsp:cNvPr id="0" name=""/>
        <dsp:cNvSpPr/>
      </dsp:nvSpPr>
      <dsp:spPr>
        <a:xfrm>
          <a:off x="296829" y="2678526"/>
          <a:ext cx="539690" cy="5396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063549-CAE6-4E4A-A177-FC15BFF7553C}">
      <dsp:nvSpPr>
        <dsp:cNvPr id="0" name=""/>
        <dsp:cNvSpPr/>
      </dsp:nvSpPr>
      <dsp:spPr>
        <a:xfrm>
          <a:off x="1133349" y="2457744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Iteratively remove the worst performing 10% models after training the models in steps of 5 epochs.</a:t>
          </a:r>
        </a:p>
      </dsp:txBody>
      <dsp:txXfrm>
        <a:off x="1133349" y="2457744"/>
        <a:ext cx="5455341" cy="981254"/>
      </dsp:txXfrm>
    </dsp:sp>
    <dsp:sp modelId="{95D65C59-E35D-486E-A234-BCB79FDF3153}">
      <dsp:nvSpPr>
        <dsp:cNvPr id="0" name=""/>
        <dsp:cNvSpPr/>
      </dsp:nvSpPr>
      <dsp:spPr>
        <a:xfrm>
          <a:off x="0" y="3684312"/>
          <a:ext cx="6588691" cy="981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6AEE3E-CF7D-4FA7-9426-9082C51D2336}">
      <dsp:nvSpPr>
        <dsp:cNvPr id="0" name=""/>
        <dsp:cNvSpPr/>
      </dsp:nvSpPr>
      <dsp:spPr>
        <a:xfrm>
          <a:off x="296829" y="3905095"/>
          <a:ext cx="539690" cy="5396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E7D50B-E36B-4829-A35E-D5699A7E1749}">
      <dsp:nvSpPr>
        <dsp:cNvPr id="0" name=""/>
        <dsp:cNvSpPr/>
      </dsp:nvSpPr>
      <dsp:spPr>
        <a:xfrm>
          <a:off x="1133349" y="3684312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Criteria for accessing the performance of the model is Euclidean Loss evaluated on the test set.</a:t>
          </a:r>
        </a:p>
      </dsp:txBody>
      <dsp:txXfrm>
        <a:off x="1133349" y="3684312"/>
        <a:ext cx="5455341" cy="981254"/>
      </dsp:txXfrm>
    </dsp:sp>
    <dsp:sp modelId="{ECBEDFE1-9FAE-4C3B-BE0D-3F3A4AEBFEF2}">
      <dsp:nvSpPr>
        <dsp:cNvPr id="0" name=""/>
        <dsp:cNvSpPr/>
      </dsp:nvSpPr>
      <dsp:spPr>
        <a:xfrm>
          <a:off x="0" y="4910881"/>
          <a:ext cx="6588691" cy="981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6666ED-A691-4A66-86B9-583B5BC71169}">
      <dsp:nvSpPr>
        <dsp:cNvPr id="0" name=""/>
        <dsp:cNvSpPr/>
      </dsp:nvSpPr>
      <dsp:spPr>
        <a:xfrm>
          <a:off x="296829" y="5131663"/>
          <a:ext cx="539690" cy="5396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CA9B50-7EFD-4B51-A639-B8742B9A355D}">
      <dsp:nvSpPr>
        <dsp:cNvPr id="0" name=""/>
        <dsp:cNvSpPr/>
      </dsp:nvSpPr>
      <dsp:spPr>
        <a:xfrm>
          <a:off x="1133349" y="4910881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Iterate till the final best model is obtained.</a:t>
          </a:r>
        </a:p>
      </dsp:txBody>
      <dsp:txXfrm>
        <a:off x="1133349" y="4910881"/>
        <a:ext cx="5455341" cy="9812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F3B35A-D24E-40F4-8B0B-9B157C40C4A6}">
      <dsp:nvSpPr>
        <dsp:cNvPr id="0" name=""/>
        <dsp:cNvSpPr/>
      </dsp:nvSpPr>
      <dsp:spPr>
        <a:xfrm>
          <a:off x="0" y="4606"/>
          <a:ext cx="6588691" cy="981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3A501E-B9BD-42A1-A144-E817C8D989D9}">
      <dsp:nvSpPr>
        <dsp:cNvPr id="0" name=""/>
        <dsp:cNvSpPr/>
      </dsp:nvSpPr>
      <dsp:spPr>
        <a:xfrm>
          <a:off x="296829" y="225389"/>
          <a:ext cx="539690" cy="5396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3A3722-97D6-43C4-88E2-45EA7243FEEC}">
      <dsp:nvSpPr>
        <dsp:cNvPr id="0" name=""/>
        <dsp:cNvSpPr/>
      </dsp:nvSpPr>
      <dsp:spPr>
        <a:xfrm>
          <a:off x="1133349" y="4606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Create 100 Feed Forward Neural Network models.</a:t>
          </a:r>
        </a:p>
      </dsp:txBody>
      <dsp:txXfrm>
        <a:off x="1133349" y="4606"/>
        <a:ext cx="5455341" cy="981254"/>
      </dsp:txXfrm>
    </dsp:sp>
    <dsp:sp modelId="{730F4F5A-BDAF-4494-A76D-D05277C0686D}">
      <dsp:nvSpPr>
        <dsp:cNvPr id="0" name=""/>
        <dsp:cNvSpPr/>
      </dsp:nvSpPr>
      <dsp:spPr>
        <a:xfrm>
          <a:off x="0" y="1231175"/>
          <a:ext cx="6588691" cy="981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777D5F-8D3C-4EF7-9DF5-513FEE50E5A4}">
      <dsp:nvSpPr>
        <dsp:cNvPr id="0" name=""/>
        <dsp:cNvSpPr/>
      </dsp:nvSpPr>
      <dsp:spPr>
        <a:xfrm>
          <a:off x="296829" y="1451957"/>
          <a:ext cx="539690" cy="5396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C6C58F-2D8F-452F-9A62-E978D2ABCF45}">
      <dsp:nvSpPr>
        <dsp:cNvPr id="0" name=""/>
        <dsp:cNvSpPr/>
      </dsp:nvSpPr>
      <dsp:spPr>
        <a:xfrm>
          <a:off x="1133349" y="1231175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Loss Function used is L2. (Euclidean Loss Function)</a:t>
          </a:r>
        </a:p>
      </dsp:txBody>
      <dsp:txXfrm>
        <a:off x="1133349" y="1231175"/>
        <a:ext cx="5455341" cy="981254"/>
      </dsp:txXfrm>
    </dsp:sp>
    <dsp:sp modelId="{12E6FC7D-0867-41DA-A73A-DA6DA9860D7C}">
      <dsp:nvSpPr>
        <dsp:cNvPr id="0" name=""/>
        <dsp:cNvSpPr/>
      </dsp:nvSpPr>
      <dsp:spPr>
        <a:xfrm>
          <a:off x="0" y="2457744"/>
          <a:ext cx="6588691" cy="981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60AF41-580D-45D0-984A-1D9449787968}">
      <dsp:nvSpPr>
        <dsp:cNvPr id="0" name=""/>
        <dsp:cNvSpPr/>
      </dsp:nvSpPr>
      <dsp:spPr>
        <a:xfrm>
          <a:off x="296829" y="2678526"/>
          <a:ext cx="539690" cy="5396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063549-CAE6-4E4A-A177-FC15BFF7553C}">
      <dsp:nvSpPr>
        <dsp:cNvPr id="0" name=""/>
        <dsp:cNvSpPr/>
      </dsp:nvSpPr>
      <dsp:spPr>
        <a:xfrm>
          <a:off x="1133349" y="2457744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Iteratively remove the worst performing 10% models after training the models in steps of 5 epochs.</a:t>
          </a:r>
        </a:p>
      </dsp:txBody>
      <dsp:txXfrm>
        <a:off x="1133349" y="2457744"/>
        <a:ext cx="5455341" cy="981254"/>
      </dsp:txXfrm>
    </dsp:sp>
    <dsp:sp modelId="{95D65C59-E35D-486E-A234-BCB79FDF3153}">
      <dsp:nvSpPr>
        <dsp:cNvPr id="0" name=""/>
        <dsp:cNvSpPr/>
      </dsp:nvSpPr>
      <dsp:spPr>
        <a:xfrm>
          <a:off x="0" y="3684312"/>
          <a:ext cx="6588691" cy="981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6AEE3E-CF7D-4FA7-9426-9082C51D2336}">
      <dsp:nvSpPr>
        <dsp:cNvPr id="0" name=""/>
        <dsp:cNvSpPr/>
      </dsp:nvSpPr>
      <dsp:spPr>
        <a:xfrm>
          <a:off x="296829" y="3905095"/>
          <a:ext cx="539690" cy="5396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E7D50B-E36B-4829-A35E-D5699A7E1749}">
      <dsp:nvSpPr>
        <dsp:cNvPr id="0" name=""/>
        <dsp:cNvSpPr/>
      </dsp:nvSpPr>
      <dsp:spPr>
        <a:xfrm>
          <a:off x="1133349" y="3684312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Criteria for accessing the performance of the model is Euclidean Loss evaluated on the test set.</a:t>
          </a:r>
        </a:p>
      </dsp:txBody>
      <dsp:txXfrm>
        <a:off x="1133349" y="3684312"/>
        <a:ext cx="5455341" cy="981254"/>
      </dsp:txXfrm>
    </dsp:sp>
    <dsp:sp modelId="{ECBEDFE1-9FAE-4C3B-BE0D-3F3A4AEBFEF2}">
      <dsp:nvSpPr>
        <dsp:cNvPr id="0" name=""/>
        <dsp:cNvSpPr/>
      </dsp:nvSpPr>
      <dsp:spPr>
        <a:xfrm>
          <a:off x="0" y="4910881"/>
          <a:ext cx="6588691" cy="981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6666ED-A691-4A66-86B9-583B5BC71169}">
      <dsp:nvSpPr>
        <dsp:cNvPr id="0" name=""/>
        <dsp:cNvSpPr/>
      </dsp:nvSpPr>
      <dsp:spPr>
        <a:xfrm>
          <a:off x="296829" y="5131663"/>
          <a:ext cx="539690" cy="5396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CA9B50-7EFD-4B51-A639-B8742B9A355D}">
      <dsp:nvSpPr>
        <dsp:cNvPr id="0" name=""/>
        <dsp:cNvSpPr/>
      </dsp:nvSpPr>
      <dsp:spPr>
        <a:xfrm>
          <a:off x="1133349" y="4910881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Iterate till the final best model is obtained.</a:t>
          </a:r>
        </a:p>
      </dsp:txBody>
      <dsp:txXfrm>
        <a:off x="1133349" y="4910881"/>
        <a:ext cx="5455341" cy="9812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744373-2F2D-4CB8-870C-E21D18BDFF79}" type="datetimeFigureOut">
              <a:rPr lang="en-IN" smtClean="0"/>
              <a:t>03-06-2021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9D7604-B7C3-4A5D-87F5-55B70AE8A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575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D7604-B7C3-4A5D-87F5-55B70AE8A7A0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8806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D7604-B7C3-4A5D-87F5-55B70AE8A7A0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378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D7604-B7C3-4A5D-87F5-55B70AE8A7A0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873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71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15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30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27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84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1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3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94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947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05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02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7" Type="http://schemas.openxmlformats.org/officeDocument/2006/relationships/image" Target="../media/image54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svg"/><Relationship Id="rId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opex-analytics/machine-learning-for-inventory-optimization-38a9ac86a80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68948ABC-AA54-48A8-9743-9BA2E4324956}"/>
              </a:ext>
            </a:extLst>
          </p:cNvPr>
          <p:cNvSpPr/>
          <p:nvPr/>
        </p:nvSpPr>
        <p:spPr>
          <a:xfrm>
            <a:off x="-1" y="0"/>
            <a:ext cx="6203843" cy="6858000"/>
          </a:xfrm>
          <a:prstGeom prst="rect">
            <a:avLst/>
          </a:prstGeom>
          <a:solidFill>
            <a:srgbClr val="0205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F2020C0-5783-49A1-9931-2CA2CBFE6AC6}"/>
              </a:ext>
            </a:extLst>
          </p:cNvPr>
          <p:cNvSpPr/>
          <p:nvPr/>
        </p:nvSpPr>
        <p:spPr>
          <a:xfrm>
            <a:off x="6693283" y="535677"/>
            <a:ext cx="4731425" cy="22057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  <a:buClr>
                <a:schemeClr val="accent6">
                  <a:lumMod val="75000"/>
                </a:schemeClr>
              </a:buClr>
              <a:buSzPct val="120000"/>
            </a:pPr>
            <a:r>
              <a:rPr lang="en-US" sz="2800" b="1">
                <a:latin typeface="Arial"/>
                <a:cs typeface="Arial"/>
              </a:rPr>
              <a:t>Modeling in Operations Management Project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en-US" sz="2800" b="1">
              <a:latin typeface="Arial"/>
              <a:cs typeface="Arial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000" b="1">
                <a:latin typeface="Arial"/>
                <a:cs typeface="Arial"/>
              </a:rPr>
              <a:t>Inventory Optimization (Newsvendor Model)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9AD3EE2-6376-4501-A81C-9B9F27C679F7}"/>
              </a:ext>
            </a:extLst>
          </p:cNvPr>
          <p:cNvSpPr txBox="1"/>
          <p:nvPr/>
        </p:nvSpPr>
        <p:spPr>
          <a:xfrm>
            <a:off x="6767342" y="4127319"/>
            <a:ext cx="5022166" cy="32316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sz="2400" b="1"/>
              <a:t>Presented by : Group 10</a:t>
            </a:r>
            <a:endParaRPr lang="en-US" sz="2400">
              <a:solidFill>
                <a:srgbClr val="FFFFFF"/>
              </a:solidFill>
              <a:cs typeface="Calibri"/>
            </a:endParaRPr>
          </a:p>
          <a:p>
            <a:pPr algn="r"/>
            <a:r>
              <a:rPr lang="en-US" b="1">
                <a:cs typeface="Calibri"/>
              </a:rPr>
              <a:t>Parth Tyagi 20BM6JP03</a:t>
            </a:r>
            <a:endParaRPr lang="en-US" b="1"/>
          </a:p>
          <a:p>
            <a:pPr algn="r"/>
            <a:r>
              <a:rPr lang="en-US" b="1">
                <a:cs typeface="Calibri"/>
              </a:rPr>
              <a:t>Anuj Maingi 20BM6JP16</a:t>
            </a:r>
          </a:p>
          <a:p>
            <a:pPr algn="r"/>
            <a:r>
              <a:rPr lang="en-US" b="1">
                <a:ea typeface="+mn-lt"/>
                <a:cs typeface="+mn-lt"/>
              </a:rPr>
              <a:t>Rahul Sharma 20BM6JP17</a:t>
            </a:r>
            <a:endParaRPr lang="en-US"/>
          </a:p>
          <a:p>
            <a:pPr algn="r"/>
            <a:r>
              <a:rPr lang="en-US" b="1">
                <a:ea typeface="+mn-lt"/>
                <a:cs typeface="+mn-lt"/>
              </a:rPr>
              <a:t>Prasun Kumar 20BM6JP26</a:t>
            </a:r>
            <a:endParaRPr lang="en-US"/>
          </a:p>
          <a:p>
            <a:pPr algn="r"/>
            <a:r>
              <a:rPr lang="en-US" b="1">
                <a:cs typeface="Calibri"/>
              </a:rPr>
              <a:t>Satyam Anand 20BM6JP35</a:t>
            </a:r>
          </a:p>
          <a:p>
            <a:pPr algn="r"/>
            <a:r>
              <a:rPr lang="en-US" b="1">
                <a:cs typeface="Calibri"/>
              </a:rPr>
              <a:t>Sisir Kumar Das 20BM6JP59</a:t>
            </a:r>
          </a:p>
          <a:p>
            <a:pPr algn="r"/>
            <a:r>
              <a:rPr lang="en-US" b="1">
                <a:cs typeface="Calibri"/>
              </a:rPr>
              <a:t>Satyam Neelmani 20BM6JP62</a:t>
            </a:r>
          </a:p>
          <a:p>
            <a:pPr algn="r"/>
            <a:endParaRPr lang="en-US" b="1"/>
          </a:p>
          <a:p>
            <a:pPr algn="r"/>
            <a:endParaRPr lang="en-US" b="1"/>
          </a:p>
          <a:p>
            <a:pPr algn="r"/>
            <a:r>
              <a:rPr lang="en-US" b="1"/>
              <a:t> </a:t>
            </a:r>
            <a:r>
              <a:rPr lang="en-US" b="1">
                <a:solidFill>
                  <a:schemeClr val="bg1"/>
                </a:solidFill>
              </a:rPr>
              <a:t>10</a:t>
            </a:r>
            <a:endParaRPr lang="en-US" sz="1800">
              <a:solidFill>
                <a:schemeClr val="bg1"/>
              </a:solidFill>
              <a:cs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A243DF-3DA1-4DAE-9FEE-D4C15595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32" y="1088653"/>
            <a:ext cx="4686072" cy="461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931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48BFF9F-33FE-4D0F-9DD2-D8163BD39C2B}"/>
              </a:ext>
            </a:extLst>
          </p:cNvPr>
          <p:cNvCxnSpPr>
            <a:cxnSpLocks/>
          </p:cNvCxnSpPr>
          <p:nvPr/>
        </p:nvCxnSpPr>
        <p:spPr>
          <a:xfrm>
            <a:off x="1897" y="637664"/>
            <a:ext cx="10214919" cy="0"/>
          </a:xfrm>
          <a:prstGeom prst="line">
            <a:avLst/>
          </a:prstGeom>
          <a:ln w="28575">
            <a:solidFill>
              <a:srgbClr val="3830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875A9E6-BE13-471C-8801-FA0BB7532CA6}"/>
              </a:ext>
            </a:extLst>
          </p:cNvPr>
          <p:cNvSpPr/>
          <p:nvPr/>
        </p:nvSpPr>
        <p:spPr>
          <a:xfrm>
            <a:off x="220997" y="104698"/>
            <a:ext cx="7973650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ea typeface="+mn-lt"/>
                <a:cs typeface="+mn-lt"/>
              </a:rPr>
              <a:t>K-NEAREST NEIGHBOR (KNN) METHOD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9FAE3A8-97D7-4CC7-A354-408B10CEDC40}"/>
              </a:ext>
            </a:extLst>
          </p:cNvPr>
          <p:cNvSpPr/>
          <p:nvPr/>
        </p:nvSpPr>
        <p:spPr>
          <a:xfrm>
            <a:off x="277845" y="1191235"/>
            <a:ext cx="1596250" cy="37555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457200" lvl="0" indent="-308610">
              <a:lnSpc>
                <a:spcPct val="150000"/>
              </a:lnSpc>
              <a:buClr>
                <a:srgbClr val="595959"/>
              </a:buClr>
              <a:buSzPct val="100000"/>
              <a:buFont typeface="Arial"/>
              <a:buChar char="●"/>
            </a:pPr>
            <a:endParaRPr lang="en-US" sz="1400" ker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0AA8F27-6612-4A61-B74B-5A8E17DADAC3}"/>
              </a:ext>
            </a:extLst>
          </p:cNvPr>
          <p:cNvSpPr txBox="1"/>
          <p:nvPr/>
        </p:nvSpPr>
        <p:spPr>
          <a:xfrm>
            <a:off x="466160" y="1415124"/>
            <a:ext cx="5653550" cy="501675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rgbClr val="000000"/>
                </a:solidFill>
                <a:cs typeface="Calibri"/>
              </a:rPr>
              <a:t>STEPS: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i="0" u="none" strike="noStrike" baseline="0">
                <a:solidFill>
                  <a:srgbClr val="000000"/>
                </a:solidFill>
                <a:latin typeface="NimbusRomNo9L-Regu"/>
              </a:rPr>
              <a:t>KNN identifies the set of </a:t>
            </a:r>
            <a:r>
              <a:rPr lang="en-US" b="0" i="0" u="none" strike="noStrike" baseline="0">
                <a:solidFill>
                  <a:srgbClr val="000000"/>
                </a:solidFill>
                <a:latin typeface="NimbusRomNo9L-Regu"/>
              </a:rPr>
              <a:t>nearest historical records to the new observation </a:t>
            </a:r>
            <a:r>
              <a:rPr lang="en-US" b="0" i="0" u="none" strike="noStrike" baseline="0">
                <a:solidFill>
                  <a:srgbClr val="000000"/>
                </a:solidFill>
                <a:latin typeface="CMMI10"/>
              </a:rPr>
              <a:t>x </a:t>
            </a:r>
            <a:r>
              <a:rPr lang="en-US" b="0" i="0" u="none" strike="noStrike" baseline="0">
                <a:solidFill>
                  <a:srgbClr val="000000"/>
                </a:solidFill>
                <a:latin typeface="NimbusRomNo9L-Regu"/>
              </a:rPr>
              <a:t>such that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>
              <a:solidFill>
                <a:srgbClr val="000000"/>
              </a:solidFill>
              <a:latin typeface="NimbusRomNo9L-Regu"/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>
              <a:solidFill>
                <a:srgbClr val="000000"/>
              </a:solidFill>
              <a:latin typeface="NimbusRomNo9L-Regu"/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>
              <a:solidFill>
                <a:srgbClr val="000000"/>
              </a:solidFill>
              <a:latin typeface="NimbusRomNo9L-Regu"/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>
              <a:solidFill>
                <a:srgbClr val="000000"/>
              </a:solidFill>
              <a:latin typeface="NimbusRomNo9L-Regu"/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NimbusRomNo9L-Regu"/>
                <a:cs typeface="Calibri"/>
              </a:rPr>
              <a:t>Then assign weights </a:t>
            </a:r>
            <a:r>
              <a:rPr lang="en-US" err="1">
                <a:solidFill>
                  <a:srgbClr val="000000"/>
                </a:solidFill>
                <a:latin typeface="NimbusRomNo9L-Regu"/>
                <a:cs typeface="Calibri"/>
              </a:rPr>
              <a:t>w</a:t>
            </a:r>
            <a:r>
              <a:rPr lang="en-US" baseline="-25000" err="1">
                <a:solidFill>
                  <a:srgbClr val="000000"/>
                </a:solidFill>
                <a:latin typeface="NimbusRomNo9L-Regu"/>
                <a:cs typeface="Calibri"/>
              </a:rPr>
              <a:t>i</a:t>
            </a:r>
            <a:r>
              <a:rPr lang="en-US" baseline="-25000">
                <a:solidFill>
                  <a:srgbClr val="000000"/>
                </a:solidFill>
                <a:latin typeface="NimbusRomNo9L-Regu"/>
                <a:cs typeface="Calibri"/>
              </a:rPr>
              <a:t> </a:t>
            </a:r>
            <a:r>
              <a:rPr lang="en-US">
                <a:solidFill>
                  <a:srgbClr val="000000"/>
                </a:solidFill>
                <a:latin typeface="NimbusRomNo9L-Regu"/>
                <a:cs typeface="Calibri"/>
              </a:rPr>
              <a:t>= 1/k for all </a:t>
            </a:r>
            <a:r>
              <a:rPr lang="en-US" err="1">
                <a:solidFill>
                  <a:srgbClr val="000000"/>
                </a:solidFill>
                <a:latin typeface="NimbusRomNo9L-Regu"/>
                <a:cs typeface="Calibri"/>
              </a:rPr>
              <a:t>i</a:t>
            </a:r>
            <a:r>
              <a:rPr lang="en-US">
                <a:solidFill>
                  <a:srgbClr val="000000"/>
                </a:solidFill>
                <a:latin typeface="NimbusRomNo9L-Regu"/>
                <a:cs typeface="Calibri"/>
              </a:rPr>
              <a:t> </a:t>
            </a:r>
            <a:r>
              <a:rPr lang="el-GR">
                <a:solidFill>
                  <a:srgbClr val="000000"/>
                </a:solidFill>
                <a:latin typeface="Times New Roman"/>
                <a:cs typeface="Times New Roman"/>
              </a:rPr>
              <a:t>ϵ</a:t>
            </a:r>
            <a:r>
              <a:rPr lang="en-US">
                <a:solidFill>
                  <a:srgbClr val="000000"/>
                </a:solidFill>
                <a:latin typeface="NimbusRomNo9L-Regu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NimbusRomNo9L-Regu"/>
                <a:cs typeface="Calibri"/>
              </a:rPr>
              <a:t>N</a:t>
            </a:r>
            <a:r>
              <a:rPr lang="en-US">
                <a:solidFill>
                  <a:srgbClr val="000000"/>
                </a:solidFill>
                <a:latin typeface="NimbusRomNo9L-Regu"/>
                <a:cs typeface="Calibri"/>
              </a:rPr>
              <a:t>(x) (and zero otherwise).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NimbusRomNo9L-Regu"/>
                <a:cs typeface="Calibri"/>
              </a:rPr>
              <a:t>Base stock level q,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>
              <a:solidFill>
                <a:srgbClr val="000000"/>
              </a:solidFill>
              <a:latin typeface="NimbusRomNo9L-Regu"/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aseline="-25000">
              <a:solidFill>
                <a:srgbClr val="000000"/>
              </a:solidFill>
              <a:latin typeface="NimbusRomNo9L-Regu"/>
              <a:cs typeface="Calibri"/>
            </a:endParaRPr>
          </a:p>
          <a:p>
            <a:endParaRPr lang="en-US">
              <a:solidFill>
                <a:srgbClr val="000000"/>
              </a:solidFill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>
              <a:solidFill>
                <a:srgbClr val="000000"/>
              </a:solidFill>
              <a:cs typeface="Calibri"/>
            </a:endParaRPr>
          </a:p>
          <a:p>
            <a:r>
              <a:rPr lang="en-US">
                <a:solidFill>
                  <a:srgbClr val="000000"/>
                </a:solidFill>
                <a:cs typeface="Calibri"/>
              </a:rPr>
              <a:t>Where </a:t>
            </a:r>
            <a:r>
              <a:rPr lang="en-US" err="1">
                <a:solidFill>
                  <a:srgbClr val="000000"/>
                </a:solidFill>
                <a:cs typeface="Calibri"/>
              </a:rPr>
              <a:t>d</a:t>
            </a:r>
            <a:r>
              <a:rPr lang="en-US" baseline="-25000" err="1">
                <a:solidFill>
                  <a:srgbClr val="000000"/>
                </a:solidFill>
                <a:cs typeface="Calibri"/>
              </a:rPr>
              <a:t>j</a:t>
            </a:r>
            <a:r>
              <a:rPr lang="en-US">
                <a:solidFill>
                  <a:srgbClr val="000000"/>
                </a:solidFill>
                <a:cs typeface="Calibri"/>
              </a:rPr>
              <a:t> are the ascending sorted demands.</a:t>
            </a:r>
            <a:endParaRPr lang="en-US" baseline="-25000">
              <a:solidFill>
                <a:srgbClr val="000000"/>
              </a:solidFill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NimbusRomNo9L-Regu"/>
                <a:cs typeface="Calibri"/>
              </a:rPr>
              <a:t> k = 200, that means 200 nearest neighbors were considered</a:t>
            </a:r>
          </a:p>
          <a:p>
            <a:endParaRPr lang="en-US">
              <a:solidFill>
                <a:srgbClr val="000000"/>
              </a:solidFill>
              <a:cs typeface="Calibri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21CC58C-B925-46D4-BBF9-32A81201D93B}"/>
              </a:ext>
            </a:extLst>
          </p:cNvPr>
          <p:cNvSpPr/>
          <p:nvPr/>
        </p:nvSpPr>
        <p:spPr>
          <a:xfrm>
            <a:off x="6760884" y="3797565"/>
            <a:ext cx="4992850" cy="283776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000" b="1" kern="0">
                <a:solidFill>
                  <a:srgbClr val="000000"/>
                </a:solidFill>
                <a:ea typeface="+mn-lt"/>
                <a:cs typeface="+mn-lt"/>
              </a:rPr>
              <a:t>RESULTS</a:t>
            </a:r>
            <a:r>
              <a:rPr lang="en-US" sz="2000" kern="0">
                <a:solidFill>
                  <a:srgbClr val="000000"/>
                </a:solidFill>
                <a:ea typeface="+mn-lt"/>
                <a:cs typeface="+mn-lt"/>
              </a:rPr>
              <a:t>:</a:t>
            </a:r>
            <a:endParaRPr lang="en-US">
              <a:solidFill>
                <a:srgbClr val="000000"/>
              </a:solidFill>
              <a:cs typeface="Calibri"/>
            </a:endParaRPr>
          </a:p>
          <a:p>
            <a:endParaRPr lang="en-US" sz="2000" kern="0">
              <a:solidFill>
                <a:srgbClr val="000000"/>
              </a:solidFill>
              <a:latin typeface="Calibri"/>
              <a:cs typeface="Calibri"/>
            </a:endParaRPr>
          </a:p>
          <a:p>
            <a:endParaRPr lang="en-US" sz="2000" kern="0">
              <a:solidFill>
                <a:srgbClr val="000000"/>
              </a:solidFill>
              <a:latin typeface="Calibri"/>
              <a:cs typeface="Calibri"/>
            </a:endParaRPr>
          </a:p>
          <a:p>
            <a:endParaRPr lang="en-US" sz="2000" kern="0">
              <a:solidFill>
                <a:srgbClr val="000000"/>
              </a:solidFill>
              <a:latin typeface="Calibri"/>
              <a:cs typeface="Calibri"/>
            </a:endParaRPr>
          </a:p>
          <a:p>
            <a:endParaRPr lang="en-US" sz="2000" kern="0">
              <a:solidFill>
                <a:srgbClr val="000000"/>
              </a:solidFill>
              <a:latin typeface="Calibri"/>
              <a:cs typeface="Calibri"/>
            </a:endParaRPr>
          </a:p>
          <a:p>
            <a:endParaRPr lang="en-US" sz="2000" kern="0">
              <a:solidFill>
                <a:srgbClr val="000000"/>
              </a:solidFill>
              <a:latin typeface="Calibri"/>
              <a:cs typeface="Calibri"/>
            </a:endParaRPr>
          </a:p>
          <a:p>
            <a:endParaRPr lang="en-US" sz="2000" kern="0">
              <a:solidFill>
                <a:srgbClr val="000000"/>
              </a:solidFill>
              <a:latin typeface="Calibri"/>
              <a:cs typeface="Calibri"/>
            </a:endParaRPr>
          </a:p>
          <a:p>
            <a:endParaRPr lang="en-US" sz="2000" kern="0">
              <a:solidFill>
                <a:srgbClr val="000000"/>
              </a:solidFill>
              <a:latin typeface="Calibri"/>
              <a:cs typeface="Calibri"/>
            </a:endParaRPr>
          </a:p>
          <a:p>
            <a:pPr marL="148590">
              <a:lnSpc>
                <a:spcPct val="150000"/>
              </a:lnSpc>
              <a:buClr>
                <a:srgbClr val="595959"/>
              </a:buClr>
              <a:buSzPct val="100000"/>
            </a:pPr>
            <a:endParaRPr lang="en-US" sz="1400" kern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F7DCBB-30B6-47E1-BAD8-DAFE56900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225" y="2585920"/>
            <a:ext cx="5389778" cy="4722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27CE9C-3ADA-4990-B107-75C96F9AB4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9136" y="4388235"/>
            <a:ext cx="3067050" cy="7524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41F0AF-33F4-43C5-AFF8-4A5E5B62C2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3594" y="988136"/>
            <a:ext cx="5440587" cy="2524479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4AE55195-A629-4A26-AA63-52FA8E2D6108}"/>
              </a:ext>
            </a:extLst>
          </p:cNvPr>
          <p:cNvSpPr/>
          <p:nvPr/>
        </p:nvSpPr>
        <p:spPr>
          <a:xfrm>
            <a:off x="8536669" y="685279"/>
            <a:ext cx="845792" cy="400110"/>
          </a:xfrm>
          <a:prstGeom prst="rect">
            <a:avLst/>
          </a:prstGeom>
          <a:ln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000" kern="0">
                <a:solidFill>
                  <a:srgbClr val="000000"/>
                </a:solidFill>
                <a:ea typeface="+mn-lt"/>
                <a:cs typeface="+mn-lt"/>
              </a:rPr>
              <a:t>c</a:t>
            </a:r>
            <a:r>
              <a:rPr lang="en-US" sz="2000" kern="0" baseline="-25000">
                <a:solidFill>
                  <a:srgbClr val="000000"/>
                </a:solidFill>
                <a:ea typeface="+mn-lt"/>
                <a:cs typeface="+mn-lt"/>
              </a:rPr>
              <a:t>p</a:t>
            </a:r>
            <a:r>
              <a:rPr lang="en-US" sz="2000" kern="0">
                <a:solidFill>
                  <a:srgbClr val="000000"/>
                </a:solidFill>
                <a:ea typeface="+mn-lt"/>
                <a:cs typeface="+mn-lt"/>
              </a:rPr>
              <a:t>/</a:t>
            </a:r>
            <a:r>
              <a:rPr lang="en-US" sz="2000" kern="0" err="1">
                <a:solidFill>
                  <a:srgbClr val="000000"/>
                </a:solidFill>
                <a:ea typeface="+mn-lt"/>
                <a:cs typeface="+mn-lt"/>
              </a:rPr>
              <a:t>c</a:t>
            </a:r>
            <a:r>
              <a:rPr lang="en-US" sz="2000" kern="0" baseline="-25000" err="1">
                <a:solidFill>
                  <a:srgbClr val="000000"/>
                </a:solidFill>
                <a:ea typeface="+mn-lt"/>
                <a:cs typeface="+mn-lt"/>
              </a:rPr>
              <a:t>h</a:t>
            </a:r>
            <a:endParaRPr lang="en-US" baseline="-25000">
              <a:solidFill>
                <a:srgbClr val="000000"/>
              </a:solidFill>
              <a:cs typeface="Calibri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A7EEB9C-A6F9-4CDD-84FC-857C714D69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4356" y="4338103"/>
            <a:ext cx="4457197" cy="196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543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D0DC6-3605-4824-895B-26E5CB366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Deep Learning (Feed Forward Neural Network)</a:t>
            </a:r>
            <a:endParaRPr lang="en-US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4C885CEB-1EDF-4243-A1F4-3988248ED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344" y="2012589"/>
            <a:ext cx="9586819" cy="442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904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E1883-2FA6-4E5F-B0D6-3389CEFA8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Deep Learning (Optimization Algorithm - </a:t>
            </a:r>
            <a:r>
              <a:rPr lang="en-US" err="1">
                <a:ea typeface="+mj-lt"/>
                <a:cs typeface="+mj-lt"/>
              </a:rPr>
              <a:t>Backpropogation</a:t>
            </a:r>
            <a:r>
              <a:rPr lang="en-US">
                <a:ea typeface="+mj-lt"/>
                <a:cs typeface="+mj-lt"/>
              </a:rPr>
              <a:t>)</a:t>
            </a:r>
          </a:p>
          <a:p>
            <a:endParaRPr lang="en-US">
              <a:cs typeface="Calibri Light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F560DA71-A02D-4F1B-B77F-F62A1AFE69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9533" y="1825625"/>
            <a:ext cx="8112934" cy="4351338"/>
          </a:xfrm>
        </p:spPr>
      </p:pic>
    </p:spTree>
    <p:extLst>
      <p:ext uri="{BB962C8B-B14F-4D97-AF65-F5344CB8AC3E}">
        <p14:creationId xmlns:p14="http://schemas.microsoft.com/office/powerpoint/2010/main" val="2661270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A969D-1B3F-4CAA-8477-6E8070C42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Why Deep Learning 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852F848-8B79-4CD5-B113-13D57B2DF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Traditional OR Methods first estimate the demand distributions and then use it to estimate the optimal order quantity.</a:t>
            </a:r>
          </a:p>
          <a:p>
            <a:r>
              <a:rPr lang="en-US">
                <a:ea typeface="+mn-lt"/>
                <a:cs typeface="+mn-lt"/>
              </a:rPr>
              <a:t>However in Deep Learning we directly estimate the optimal order quantity.</a:t>
            </a:r>
          </a:p>
          <a:p>
            <a:r>
              <a:rPr lang="en-US" i="1">
                <a:ea typeface="+mn-lt"/>
                <a:cs typeface="+mn-lt"/>
              </a:rPr>
              <a:t>Deep learning algorithm is used to obtain the minimum cost directly, rather than first estimating the demand distribution and then choosing an order quantity.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7203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88F27-6D93-4C3E-95B7-912407ADA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5936" y="589259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ea typeface="+mj-lt"/>
                <a:cs typeface="+mj-lt"/>
              </a:rPr>
              <a:t>Hyperband  </a:t>
            </a:r>
            <a:r>
              <a:rPr lang="en-US" b="1">
                <a:cs typeface="Calibri Light"/>
              </a:rPr>
              <a:t>Algorithm</a:t>
            </a:r>
            <a:r>
              <a:rPr lang="en-US" b="1">
                <a:solidFill>
                  <a:srgbClr val="FFFFFF"/>
                </a:solidFill>
                <a:cs typeface="Calibri Light"/>
              </a:rPr>
              <a:t> Description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F953C8-FCCC-47BC-ABD3-288D3CB289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8096383"/>
              </p:ext>
            </p:extLst>
          </p:nvPr>
        </p:nvGraphicFramePr>
        <p:xfrm>
          <a:off x="838200" y="1885578"/>
          <a:ext cx="10515600" cy="4058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5911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BAA5B-6098-45B1-A895-00580EB77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8"/>
            <a:ext cx="10515600" cy="1325563"/>
          </a:xfrm>
        </p:spPr>
        <p:txBody>
          <a:bodyPr/>
          <a:lstStyle/>
          <a:p>
            <a:pPr algn="ctr"/>
            <a:r>
              <a:rPr lang="en-US" b="1">
                <a:cs typeface="Calibri Light"/>
              </a:rPr>
              <a:t>Stochastic Architecture Creation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53D10-1689-4935-B434-054D1846F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2311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b="1" u="sng">
                <a:cs typeface="Calibri"/>
              </a:rPr>
              <a:t>Layers Stack</a:t>
            </a:r>
            <a:r>
              <a:rPr lang="en-US" b="1">
                <a:cs typeface="Calibri"/>
              </a:rPr>
              <a:t> </a:t>
            </a:r>
            <a:endParaRPr lang="en-US"/>
          </a:p>
          <a:p>
            <a:r>
              <a:rPr lang="en-US">
                <a:cs typeface="Calibri"/>
              </a:rPr>
              <a:t> 2 or 3 hidden layers in our models.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 algn="ctr">
              <a:buNone/>
            </a:pPr>
            <a:r>
              <a:rPr lang="en-US" b="1" u="sng">
                <a:cs typeface="Calibri"/>
              </a:rPr>
              <a:t>Nodes Configuration</a:t>
            </a:r>
          </a:p>
          <a:p>
            <a:r>
              <a:rPr lang="en-US">
                <a:cs typeface="Calibri"/>
              </a:rPr>
              <a:t>The number of nodes for these layers are then defined randomly.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8D78F3-D954-4E17-B407-DE7BD827AD19}"/>
              </a:ext>
            </a:extLst>
          </p:cNvPr>
          <p:cNvSpPr txBox="1"/>
          <p:nvPr/>
        </p:nvSpPr>
        <p:spPr>
          <a:xfrm>
            <a:off x="1480808" y="3979277"/>
            <a:ext cx="35369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u="sng">
                <a:cs typeface="Calibri"/>
              </a:rPr>
              <a:t>For Network with 2 Hidden Layers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FE64E9-F9AD-44D2-962D-AF8643BF65A8}"/>
              </a:ext>
            </a:extLst>
          </p:cNvPr>
          <p:cNvSpPr txBox="1"/>
          <p:nvPr/>
        </p:nvSpPr>
        <p:spPr>
          <a:xfrm>
            <a:off x="6625633" y="3959525"/>
            <a:ext cx="38172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u="sng">
                <a:cs typeface="Calibri"/>
              </a:rPr>
              <a:t>For Network with 3 Hidden Layers</a:t>
            </a:r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7FF23D64-ED11-47B3-9601-9BC726164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082" y="4476973"/>
            <a:ext cx="2743200" cy="1371600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DAE0DBEB-50FC-4EEF-AECF-B10D09FC1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3824" y="4327079"/>
            <a:ext cx="2743200" cy="185569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5AA33C6-16BE-4924-8077-487F644D4A97}"/>
              </a:ext>
            </a:extLst>
          </p:cNvPr>
          <p:cNvSpPr/>
          <p:nvPr/>
        </p:nvSpPr>
        <p:spPr>
          <a:xfrm>
            <a:off x="836763" y="3748178"/>
            <a:ext cx="4845168" cy="29329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824279-2340-4F13-8098-A41FFA4C832F}"/>
              </a:ext>
            </a:extLst>
          </p:cNvPr>
          <p:cNvSpPr/>
          <p:nvPr/>
        </p:nvSpPr>
        <p:spPr>
          <a:xfrm>
            <a:off x="6271404" y="3748177"/>
            <a:ext cx="4845168" cy="29329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05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56A5755-A35A-4811-BF11-5DD45EDEF6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3536" y="169014"/>
            <a:ext cx="8424927" cy="651997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DAE3A4A-A20C-4EFA-8A9F-794C0CAEEEA6}"/>
              </a:ext>
            </a:extLst>
          </p:cNvPr>
          <p:cNvSpPr/>
          <p:nvPr/>
        </p:nvSpPr>
        <p:spPr>
          <a:xfrm>
            <a:off x="1800046" y="53197"/>
            <a:ext cx="8626413" cy="67142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27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221AA6A-14A3-4CB1-A46D-4BBC72A286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9F16093-222F-4090-9CA5-8366BA35F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011" y="507283"/>
            <a:ext cx="10386789" cy="15440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>
                <a:cs typeface="Calibri Light"/>
              </a:rPr>
              <a:t>Loss Functions</a:t>
            </a:r>
            <a:endParaRPr lang="en-US" b="1">
              <a:cs typeface="Calibri Light"/>
            </a:endParaRPr>
          </a:p>
        </p:txBody>
      </p:sp>
      <p:pic>
        <p:nvPicPr>
          <p:cNvPr id="10" name="Picture 10" descr="Text&#10;&#10;Description automatically generated">
            <a:extLst>
              <a:ext uri="{FF2B5EF4-FFF2-40B4-BE49-F238E27FC236}">
                <a16:creationId xmlns:a16="http://schemas.microsoft.com/office/drawing/2014/main" id="{1A6752E7-51E7-421E-BD20-029872BB29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92" r="-259" b="917"/>
          <a:stretch/>
        </p:blipFill>
        <p:spPr>
          <a:xfrm>
            <a:off x="4649892" y="3142275"/>
            <a:ext cx="5570107" cy="1388948"/>
          </a:xfrm>
          <a:prstGeom prst="rect">
            <a:avLst/>
          </a:prstGeom>
        </p:spPr>
      </p:pic>
      <p:pic>
        <p:nvPicPr>
          <p:cNvPr id="8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14C6B0E5-1B55-4435-8827-91A0374F8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080" y="4625616"/>
            <a:ext cx="5455070" cy="1326197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37374F6-5EF4-4B9F-9E92-090EC8470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068" y="2028688"/>
            <a:ext cx="3614468" cy="5269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b="1">
                <a:cs typeface="Calibri"/>
              </a:rPr>
              <a:t>Original Cost Function</a:t>
            </a:r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28518E5-026A-470D-AD55-B5785B1646E5}"/>
              </a:ext>
            </a:extLst>
          </p:cNvPr>
          <p:cNvSpPr txBox="1">
            <a:spLocks/>
          </p:cNvSpPr>
          <p:nvPr/>
        </p:nvSpPr>
        <p:spPr>
          <a:xfrm>
            <a:off x="746185" y="3546937"/>
            <a:ext cx="3614468" cy="5269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>
                <a:cs typeface="Calibri"/>
              </a:rPr>
              <a:t>DNN-L1 Loss Function</a:t>
            </a:r>
            <a:endParaRPr lang="en-US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740FD85E-9F5A-41CA-9886-6EC34E3E91DE}"/>
              </a:ext>
            </a:extLst>
          </p:cNvPr>
          <p:cNvSpPr txBox="1">
            <a:spLocks/>
          </p:cNvSpPr>
          <p:nvPr/>
        </p:nvSpPr>
        <p:spPr>
          <a:xfrm>
            <a:off x="616788" y="4840899"/>
            <a:ext cx="4275825" cy="5269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>
                <a:cs typeface="Calibri"/>
              </a:rPr>
              <a:t>DNN-L2 Euclidean Function</a:t>
            </a:r>
            <a:endParaRPr lang="en-US">
              <a:cs typeface="Calibri"/>
            </a:endParaRPr>
          </a:p>
        </p:txBody>
      </p:sp>
      <p:pic>
        <p:nvPicPr>
          <p:cNvPr id="3" name="Picture 10" descr="Diagram&#10;&#10;Description automatically generated">
            <a:extLst>
              <a:ext uri="{FF2B5EF4-FFF2-40B4-BE49-F238E27FC236}">
                <a16:creationId xmlns:a16="http://schemas.microsoft.com/office/drawing/2014/main" id="{93E813BA-1B43-41C8-A31F-0AF23E6A13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9977" y="1906453"/>
            <a:ext cx="4630057" cy="77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151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DC24348A-B485-4B12-862D-36A6600159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129" y="77409"/>
            <a:ext cx="11365571" cy="665963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0F1C863-CF2B-4473-8204-3F84339556EC}"/>
              </a:ext>
            </a:extLst>
          </p:cNvPr>
          <p:cNvSpPr/>
          <p:nvPr/>
        </p:nvSpPr>
        <p:spPr>
          <a:xfrm>
            <a:off x="419820" y="-4313"/>
            <a:ext cx="11358110" cy="68579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953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71E8E-D096-4499-ABE3-0704B11B9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cs typeface="Calibri Light"/>
              </a:rPr>
              <a:t>Generating Architecture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DB0E1-511E-4165-9655-C0945EF39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5182" y="3349623"/>
            <a:ext cx="3312544" cy="216598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>
                <a:cs typeface="Calibri"/>
              </a:rPr>
              <a:t>Layer Creation</a:t>
            </a:r>
          </a:p>
          <a:p>
            <a:r>
              <a:rPr lang="en-US">
                <a:cs typeface="Calibri"/>
              </a:rPr>
              <a:t>Initializing Weights</a:t>
            </a:r>
          </a:p>
          <a:p>
            <a:r>
              <a:rPr lang="en-US">
                <a:cs typeface="Calibri"/>
              </a:rPr>
              <a:t>Regularization</a:t>
            </a:r>
          </a:p>
          <a:p>
            <a:r>
              <a:rPr lang="en-US">
                <a:cs typeface="Calibri"/>
              </a:rPr>
              <a:t>Leveraging efficient optimizer</a:t>
            </a:r>
          </a:p>
          <a:p>
            <a:endParaRPr lang="en-US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D1671B-911D-44E3-9BF3-C9266E60ACC7}"/>
              </a:ext>
            </a:extLst>
          </p:cNvPr>
          <p:cNvSpPr txBox="1"/>
          <p:nvPr/>
        </p:nvSpPr>
        <p:spPr>
          <a:xfrm>
            <a:off x="6915451" y="2340259"/>
            <a:ext cx="415517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u="sng">
                <a:cs typeface="Calibri"/>
              </a:rPr>
              <a:t>Deep Neural Network - L1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A6AA38-A703-41F0-ABCF-E71F9299B0F6}"/>
              </a:ext>
            </a:extLst>
          </p:cNvPr>
          <p:cNvSpPr/>
          <p:nvPr/>
        </p:nvSpPr>
        <p:spPr>
          <a:xfrm>
            <a:off x="1124312" y="2281687"/>
            <a:ext cx="3910640" cy="34649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22EEC41-DC50-4881-A53A-BD2CB4265E66}"/>
              </a:ext>
            </a:extLst>
          </p:cNvPr>
          <p:cNvCxnSpPr/>
          <p:nvPr/>
        </p:nvCxnSpPr>
        <p:spPr>
          <a:xfrm>
            <a:off x="5911969" y="1864744"/>
            <a:ext cx="43132" cy="4586376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6C94330-A28D-476A-8326-4761D0E2F895}"/>
              </a:ext>
            </a:extLst>
          </p:cNvPr>
          <p:cNvSpPr/>
          <p:nvPr/>
        </p:nvSpPr>
        <p:spPr>
          <a:xfrm>
            <a:off x="6688349" y="2281686"/>
            <a:ext cx="4385092" cy="1667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05D7D2-486E-4D4E-B91D-AA6B61B7EDF1}"/>
              </a:ext>
            </a:extLst>
          </p:cNvPr>
          <p:cNvSpPr txBox="1"/>
          <p:nvPr/>
        </p:nvSpPr>
        <p:spPr>
          <a:xfrm>
            <a:off x="1782734" y="2512786"/>
            <a:ext cx="415517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u="sng">
                <a:cs typeface="Calibri"/>
              </a:rPr>
              <a:t>Building Blocks</a:t>
            </a:r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DA8C596-CAE4-4341-997B-48A7EECFAE28}"/>
              </a:ext>
            </a:extLst>
          </p:cNvPr>
          <p:cNvSpPr txBox="1">
            <a:spLocks/>
          </p:cNvSpPr>
          <p:nvPr/>
        </p:nvSpPr>
        <p:spPr>
          <a:xfrm>
            <a:off x="7072223" y="2855042"/>
            <a:ext cx="3614467" cy="98703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/>
              </a:rPr>
              <a:t>Leverage Building Blocks</a:t>
            </a:r>
          </a:p>
          <a:p>
            <a:r>
              <a:rPr lang="en-US">
                <a:cs typeface="Calibri"/>
              </a:rPr>
              <a:t>Use L1 Cost Function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3F535C-CAB2-4370-8E19-64CB6FF3671F}"/>
              </a:ext>
            </a:extLst>
          </p:cNvPr>
          <p:cNvSpPr txBox="1"/>
          <p:nvPr/>
        </p:nvSpPr>
        <p:spPr>
          <a:xfrm>
            <a:off x="6915450" y="4166183"/>
            <a:ext cx="415517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u="sng">
                <a:cs typeface="Calibri"/>
              </a:rPr>
              <a:t>Deep Neural Network - L2</a:t>
            </a:r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47ACD1-C233-469D-B69E-8D470F247422}"/>
              </a:ext>
            </a:extLst>
          </p:cNvPr>
          <p:cNvSpPr/>
          <p:nvPr/>
        </p:nvSpPr>
        <p:spPr>
          <a:xfrm>
            <a:off x="6688348" y="4107610"/>
            <a:ext cx="4385092" cy="1667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048100B-706A-4443-9EF6-D91838836AEC}"/>
              </a:ext>
            </a:extLst>
          </p:cNvPr>
          <p:cNvSpPr txBox="1">
            <a:spLocks/>
          </p:cNvSpPr>
          <p:nvPr/>
        </p:nvSpPr>
        <p:spPr>
          <a:xfrm>
            <a:off x="6856562" y="4680966"/>
            <a:ext cx="4390843" cy="107330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/>
              </a:rPr>
              <a:t>Leverage Building Blocks</a:t>
            </a:r>
          </a:p>
          <a:p>
            <a:r>
              <a:rPr lang="en-US">
                <a:cs typeface="Calibri"/>
              </a:rPr>
              <a:t>Use Euclidean Cost Function</a:t>
            </a:r>
          </a:p>
        </p:txBody>
      </p:sp>
    </p:spTree>
    <p:extLst>
      <p:ext uri="{BB962C8B-B14F-4D97-AF65-F5344CB8AC3E}">
        <p14:creationId xmlns:p14="http://schemas.microsoft.com/office/powerpoint/2010/main" val="1860002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414C47F3-0797-4C84-A0DC-9BFE907E5528}"/>
              </a:ext>
            </a:extLst>
          </p:cNvPr>
          <p:cNvSpPr/>
          <p:nvPr/>
        </p:nvSpPr>
        <p:spPr>
          <a:xfrm>
            <a:off x="391444" y="104699"/>
            <a:ext cx="5514365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IN" sz="3200" b="1">
                <a:solidFill>
                  <a:srgbClr val="000000"/>
                </a:solidFill>
                <a:cs typeface="Calibri"/>
              </a:rPr>
              <a:t>NEWSVENDOR PROBLEM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80E9A78F-55A7-48A4-991E-DEF2BD6A7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099" y="936230"/>
            <a:ext cx="10515600" cy="5354285"/>
          </a:xfrm>
        </p:spPr>
        <p:txBody>
          <a:bodyPr>
            <a:normAutofit lnSpcReduction="10000"/>
          </a:bodyPr>
          <a:lstStyle/>
          <a:p>
            <a:r>
              <a:rPr lang="en-US">
                <a:solidFill>
                  <a:srgbClr val="000000"/>
                </a:solidFill>
              </a:rPr>
              <a:t>There are two types of optimization problems: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Non repeated decisions</a:t>
            </a:r>
          </a:p>
          <a:p>
            <a:pPr lvl="2"/>
            <a:r>
              <a:rPr lang="en-US">
                <a:solidFill>
                  <a:srgbClr val="000000"/>
                </a:solidFill>
              </a:rPr>
              <a:t>Example – Hiring Secretary problem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Repeated Decisions</a:t>
            </a:r>
          </a:p>
          <a:p>
            <a:pPr lvl="2"/>
            <a:r>
              <a:rPr lang="en-US">
                <a:solidFill>
                  <a:srgbClr val="000000"/>
                </a:solidFill>
              </a:rPr>
              <a:t>Example – Newsvendor problem</a:t>
            </a:r>
          </a:p>
          <a:p>
            <a:r>
              <a:rPr lang="en-US">
                <a:solidFill>
                  <a:srgbClr val="000000"/>
                </a:solidFill>
              </a:rPr>
              <a:t>Newsvendor problem is applicable for: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Perishable products mainly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Only one product</a:t>
            </a:r>
          </a:p>
          <a:p>
            <a:r>
              <a:rPr lang="en-US">
                <a:solidFill>
                  <a:srgbClr val="000000"/>
                </a:solidFill>
              </a:rPr>
              <a:t>Problem: Determine the appropriate quantity to buy and stock</a:t>
            </a:r>
          </a:p>
          <a:p>
            <a:r>
              <a:rPr lang="en-US">
                <a:solidFill>
                  <a:srgbClr val="000000"/>
                </a:solidFill>
              </a:rPr>
              <a:t>Stocking too many causes throwing away remaining items, holding cost (</a:t>
            </a:r>
            <a:r>
              <a:rPr lang="en-US" err="1">
                <a:solidFill>
                  <a:srgbClr val="000000"/>
                </a:solidFill>
              </a:rPr>
              <a:t>c</a:t>
            </a:r>
            <a:r>
              <a:rPr lang="en-US" baseline="-25000" err="1">
                <a:solidFill>
                  <a:srgbClr val="000000"/>
                </a:solidFill>
              </a:rPr>
              <a:t>h</a:t>
            </a:r>
            <a:r>
              <a:rPr lang="en-US">
                <a:solidFill>
                  <a:srgbClr val="000000"/>
                </a:solidFill>
              </a:rPr>
              <a:t>)</a:t>
            </a:r>
          </a:p>
          <a:p>
            <a:r>
              <a:rPr lang="en-US">
                <a:solidFill>
                  <a:srgbClr val="000000"/>
                </a:solidFill>
              </a:rPr>
              <a:t>Stocking too few means lost opportunity, shortage cost (c</a:t>
            </a:r>
            <a:r>
              <a:rPr lang="en-US" baseline="-25000">
                <a:solidFill>
                  <a:srgbClr val="000000"/>
                </a:solidFill>
              </a:rPr>
              <a:t>p</a:t>
            </a:r>
            <a:r>
              <a:rPr lang="en-US">
                <a:solidFill>
                  <a:srgbClr val="000000"/>
                </a:solidFill>
              </a:rPr>
              <a:t>)</a:t>
            </a:r>
          </a:p>
          <a:p>
            <a:r>
              <a:rPr lang="en-US">
                <a:solidFill>
                  <a:srgbClr val="000000"/>
                </a:solidFill>
              </a:rPr>
              <a:t>Demand distribution is needed to solve it analytically</a:t>
            </a:r>
          </a:p>
          <a:p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01543BC-512E-4F44-A4CF-D4BB0A54237D}"/>
              </a:ext>
            </a:extLst>
          </p:cNvPr>
          <p:cNvCxnSpPr>
            <a:cxnSpLocks/>
          </p:cNvCxnSpPr>
          <p:nvPr/>
        </p:nvCxnSpPr>
        <p:spPr>
          <a:xfrm>
            <a:off x="10026" y="612949"/>
            <a:ext cx="9711559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7518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77D06389-2792-46CA-9977-45D7FAC178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473" y="278418"/>
            <a:ext cx="11572711" cy="644411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BAF13BE-CDE7-436C-B069-5FD9F08D8492}"/>
              </a:ext>
            </a:extLst>
          </p:cNvPr>
          <p:cNvSpPr/>
          <p:nvPr/>
        </p:nvSpPr>
        <p:spPr>
          <a:xfrm>
            <a:off x="319179" y="139461"/>
            <a:ext cx="11358110" cy="68579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959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C45BA-2B7A-4FD9-AAB8-67C139C89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4154"/>
            <a:ext cx="3700733" cy="57028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 sz="4000" b="1">
              <a:cs typeface="Calibri" panose="020F0502020204030204"/>
            </a:endParaRPr>
          </a:p>
          <a:p>
            <a:pPr marL="0" indent="0" algn="ctr">
              <a:buNone/>
            </a:pPr>
            <a:endParaRPr lang="en-US" sz="4000" b="1">
              <a:cs typeface="Calibri" panose="020F0502020204030204"/>
            </a:endParaRPr>
          </a:p>
          <a:p>
            <a:pPr marL="0" indent="0" algn="ctr">
              <a:buNone/>
            </a:pPr>
            <a:endParaRPr lang="en-US" sz="4000" b="1">
              <a:cs typeface="Calibri" panose="020F0502020204030204"/>
            </a:endParaRPr>
          </a:p>
          <a:p>
            <a:pPr marL="0" indent="0" algn="ctr">
              <a:buNone/>
            </a:pPr>
            <a:endParaRPr lang="en-US" sz="4000" b="1">
              <a:cs typeface="Calibri" panose="020F0502020204030204"/>
            </a:endParaRPr>
          </a:p>
          <a:p>
            <a:pPr marL="0" indent="0" algn="ctr">
              <a:buNone/>
            </a:pPr>
            <a:r>
              <a:rPr lang="en-US" sz="4000" b="1">
                <a:cs typeface="Calibri" panose="020F0502020204030204"/>
              </a:rPr>
              <a:t>DNN – L1</a:t>
            </a:r>
            <a:endParaRPr lang="en-US" b="1">
              <a:cs typeface="Calibri"/>
            </a:endParaRPr>
          </a:p>
          <a:p>
            <a:pPr marL="0" indent="0">
              <a:buNone/>
            </a:pPr>
            <a:endParaRPr lang="en-US" sz="4000" b="1">
              <a:cs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48AD8C-2953-4D8A-BFFC-97591D74F3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4844242"/>
              </p:ext>
            </p:extLst>
          </p:nvPr>
        </p:nvGraphicFramePr>
        <p:xfrm>
          <a:off x="4764419" y="476119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E050544-C648-4909-8F13-966F780C08D3}"/>
              </a:ext>
            </a:extLst>
          </p:cNvPr>
          <p:cNvCxnSpPr/>
          <p:nvPr/>
        </p:nvCxnSpPr>
        <p:spPr>
          <a:xfrm>
            <a:off x="4287327" y="254480"/>
            <a:ext cx="28755" cy="6340413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020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C45BA-2B7A-4FD9-AAB8-67C139C89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4154"/>
            <a:ext cx="3700733" cy="57028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 sz="4000" b="1">
              <a:cs typeface="Calibri" panose="020F0502020204030204"/>
            </a:endParaRPr>
          </a:p>
          <a:p>
            <a:pPr marL="0" indent="0" algn="ctr">
              <a:buNone/>
            </a:pPr>
            <a:endParaRPr lang="en-US" sz="4000" b="1">
              <a:cs typeface="Calibri" panose="020F0502020204030204"/>
            </a:endParaRPr>
          </a:p>
          <a:p>
            <a:pPr marL="0" indent="0" algn="ctr">
              <a:buNone/>
            </a:pPr>
            <a:endParaRPr lang="en-US" sz="4000" b="1">
              <a:cs typeface="Calibri" panose="020F0502020204030204"/>
            </a:endParaRPr>
          </a:p>
          <a:p>
            <a:pPr marL="0" indent="0" algn="ctr">
              <a:buNone/>
            </a:pPr>
            <a:endParaRPr lang="en-US" sz="4000" b="1">
              <a:cs typeface="Calibri" panose="020F0502020204030204"/>
            </a:endParaRPr>
          </a:p>
          <a:p>
            <a:pPr marL="0" indent="0" algn="ctr">
              <a:buNone/>
            </a:pPr>
            <a:r>
              <a:rPr lang="en-US" sz="4000" b="1">
                <a:cs typeface="Calibri" panose="020F0502020204030204"/>
              </a:rPr>
              <a:t>DNN – L2</a:t>
            </a:r>
            <a:endParaRPr lang="en-US" b="1">
              <a:cs typeface="Calibri"/>
            </a:endParaRPr>
          </a:p>
          <a:p>
            <a:pPr marL="0" indent="0">
              <a:buNone/>
            </a:pPr>
            <a:endParaRPr lang="en-US" sz="4000" b="1">
              <a:cs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48AD8C-2953-4D8A-BFFC-97591D74F38A}"/>
              </a:ext>
            </a:extLst>
          </p:cNvPr>
          <p:cNvGraphicFramePr>
            <a:graphicFrameLocks/>
          </p:cNvGraphicFramePr>
          <p:nvPr/>
        </p:nvGraphicFramePr>
        <p:xfrm>
          <a:off x="4764419" y="476119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E050544-C648-4909-8F13-966F780C08D3}"/>
              </a:ext>
            </a:extLst>
          </p:cNvPr>
          <p:cNvCxnSpPr/>
          <p:nvPr/>
        </p:nvCxnSpPr>
        <p:spPr>
          <a:xfrm>
            <a:off x="4287327" y="254480"/>
            <a:ext cx="28755" cy="6340413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5060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6DF84-5766-494F-8A9F-A6F53DCB4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cs typeface="Calibri Light"/>
              </a:rPr>
              <a:t>DNN L2 (Muti-level Optimization)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56194-EB38-4209-ADEB-6E78C58F7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b="1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 b="1">
              <a:cs typeface="Calibri"/>
            </a:endParaRPr>
          </a:p>
          <a:p>
            <a:pPr marL="0" indent="0">
              <a:buNone/>
            </a:pPr>
            <a:endParaRPr lang="en-US" b="1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4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A99BF52D-0644-4946-A8A5-DD0E288FC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328" y="2343389"/>
            <a:ext cx="4601028" cy="849876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68D661B2-6C4C-4AA9-98B8-90B71115F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131" y="5052913"/>
            <a:ext cx="4716184" cy="16029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368E73-A329-492F-98B7-D31167EA3E3A}"/>
              </a:ext>
            </a:extLst>
          </p:cNvPr>
          <p:cNvSpPr txBox="1"/>
          <p:nvPr/>
        </p:nvSpPr>
        <p:spPr>
          <a:xfrm>
            <a:off x="7313755" y="3717907"/>
            <a:ext cx="3066211" cy="11387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LEVEL 1 Grid Search</a:t>
            </a:r>
            <a:endParaRPr lang="en-US" sz="2400" b="1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1">
                <a:cs typeface="Calibri"/>
              </a:rPr>
              <a:t>48 Models Trained</a:t>
            </a:r>
            <a:endParaRPr lang="en-US" sz="2400" b="1"/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E811C406-09FB-4BB5-AA59-FB336E5F8E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663" y="4518448"/>
            <a:ext cx="4353464" cy="17557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FFFC55-5EA3-431E-97F0-47EF2AF7B0F2}"/>
              </a:ext>
            </a:extLst>
          </p:cNvPr>
          <p:cNvSpPr txBox="1"/>
          <p:nvPr/>
        </p:nvSpPr>
        <p:spPr>
          <a:xfrm>
            <a:off x="6822734" y="1821192"/>
            <a:ext cx="404345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/>
              <a:t>Learning rate formulation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E23ADE-0E73-4095-A15A-F4C1E8A7AD2D}"/>
              </a:ext>
            </a:extLst>
          </p:cNvPr>
          <p:cNvSpPr txBox="1"/>
          <p:nvPr/>
        </p:nvSpPr>
        <p:spPr>
          <a:xfrm>
            <a:off x="1359336" y="3805267"/>
            <a:ext cx="404345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/>
              <a:t>Optimizer</a:t>
            </a:r>
            <a:endParaRPr lang="en-US">
              <a:cs typeface="Calibri" panose="020F050202020403020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095864-761C-491B-9F7F-6036B7C25E2D}"/>
              </a:ext>
            </a:extLst>
          </p:cNvPr>
          <p:cNvSpPr txBox="1"/>
          <p:nvPr/>
        </p:nvSpPr>
        <p:spPr>
          <a:xfrm>
            <a:off x="1189000" y="1820095"/>
            <a:ext cx="4604588" cy="15081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Fundamental Building Blocks</a:t>
            </a:r>
            <a:endParaRPr lang="en-US" sz="2400" b="1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cs typeface="Calibri"/>
              </a:rPr>
              <a:t>Optimizer : learn optimal weights</a:t>
            </a:r>
          </a:p>
          <a:p>
            <a:pPr marL="285750" indent="-285750">
              <a:buFont typeface="Arial"/>
              <a:buChar char="•"/>
            </a:pPr>
            <a:r>
              <a:rPr lang="en-US" sz="2400">
                <a:cs typeface="Calibri"/>
              </a:rPr>
              <a:t>Learn Rate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2B29A1-B815-46D3-8AD9-0C25D73A7D3F}"/>
              </a:ext>
            </a:extLst>
          </p:cNvPr>
          <p:cNvSpPr/>
          <p:nvPr/>
        </p:nvSpPr>
        <p:spPr>
          <a:xfrm>
            <a:off x="1066801" y="1677838"/>
            <a:ext cx="4845168" cy="18403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D2AC0F6-A502-423B-A393-DAFD619C4CAF}"/>
              </a:ext>
            </a:extLst>
          </p:cNvPr>
          <p:cNvSpPr/>
          <p:nvPr/>
        </p:nvSpPr>
        <p:spPr>
          <a:xfrm>
            <a:off x="6487065" y="1677837"/>
            <a:ext cx="4845168" cy="18403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AC8A5C-66E1-44E6-8DB7-9B0C1C04C817}"/>
              </a:ext>
            </a:extLst>
          </p:cNvPr>
          <p:cNvSpPr/>
          <p:nvPr/>
        </p:nvSpPr>
        <p:spPr>
          <a:xfrm>
            <a:off x="1066800" y="3719421"/>
            <a:ext cx="4845168" cy="28898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3459FDC-D1A9-43E7-B3F8-56C893C973D7}"/>
              </a:ext>
            </a:extLst>
          </p:cNvPr>
          <p:cNvSpPr/>
          <p:nvPr/>
        </p:nvSpPr>
        <p:spPr>
          <a:xfrm>
            <a:off x="6501441" y="3719420"/>
            <a:ext cx="4830791" cy="2947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70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705C-8761-4D24-A4E0-A3909A769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ea typeface="+mj-lt"/>
                <a:cs typeface="+mj-lt"/>
              </a:rPr>
              <a:t>DNN L2 (Stage-2 Optimization)</a:t>
            </a:r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B5985182-D15B-49ED-B435-7651A4B3F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370" y="2810666"/>
            <a:ext cx="9129485" cy="14702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A16612-0D10-4F1B-A4F7-6B995759211E}"/>
              </a:ext>
            </a:extLst>
          </p:cNvPr>
          <p:cNvSpPr txBox="1"/>
          <p:nvPr/>
        </p:nvSpPr>
        <p:spPr>
          <a:xfrm>
            <a:off x="4364205" y="1993720"/>
            <a:ext cx="346836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/>
              <a:t>LEVEL 2 Grid Search</a:t>
            </a:r>
          </a:p>
          <a:p>
            <a:pPr algn="ctr"/>
            <a:r>
              <a:rPr lang="en-US" sz="2000" b="1">
                <a:cs typeface="Calibri"/>
              </a:rPr>
              <a:t>(360  Models Trained)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EAE85A-E562-409E-96D2-EA5B2B0492B6}"/>
              </a:ext>
            </a:extLst>
          </p:cNvPr>
          <p:cNvSpPr txBox="1"/>
          <p:nvPr/>
        </p:nvSpPr>
        <p:spPr>
          <a:xfrm>
            <a:off x="3874903" y="4888029"/>
            <a:ext cx="464484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/>
              <a:t>Optimal Parameters Obtained</a:t>
            </a:r>
            <a:endParaRPr lang="en-US" sz="2800" b="1">
              <a:cs typeface="Calibri"/>
            </a:endParaRPr>
          </a:p>
        </p:txBody>
      </p:sp>
      <p:pic>
        <p:nvPicPr>
          <p:cNvPr id="9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5E287D1-979A-4E14-973D-83B165E87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989" y="5690479"/>
            <a:ext cx="9402381" cy="96344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F483A01-EFE5-4DA8-AA0F-9B472D0D49E8}"/>
              </a:ext>
            </a:extLst>
          </p:cNvPr>
          <p:cNvSpPr/>
          <p:nvPr/>
        </p:nvSpPr>
        <p:spPr>
          <a:xfrm>
            <a:off x="1282461" y="1893498"/>
            <a:ext cx="9675960" cy="2444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D72B95C-B5DA-435D-AB37-9F1937047187}"/>
              </a:ext>
            </a:extLst>
          </p:cNvPr>
          <p:cNvSpPr/>
          <p:nvPr/>
        </p:nvSpPr>
        <p:spPr>
          <a:xfrm>
            <a:off x="1282460" y="4883987"/>
            <a:ext cx="9675960" cy="18546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1318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018D6-FAFE-4EC8-962C-51ABEB2CA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cs typeface="Calibri Light"/>
              </a:rPr>
              <a:t>Deep Learning Results</a:t>
            </a:r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D503742-9018-41CA-BFD2-1698D1C613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8657501"/>
              </p:ext>
            </p:extLst>
          </p:nvPr>
        </p:nvGraphicFramePr>
        <p:xfrm>
          <a:off x="838200" y="1825625"/>
          <a:ext cx="10548017" cy="1743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507">
                  <a:extLst>
                    <a:ext uri="{9D8B030D-6E8A-4147-A177-3AD203B41FA5}">
                      <a16:colId xmlns:a16="http://schemas.microsoft.com/office/drawing/2014/main" val="51919504"/>
                    </a:ext>
                  </a:extLst>
                </a:gridCol>
                <a:gridCol w="1713302">
                  <a:extLst>
                    <a:ext uri="{9D8B030D-6E8A-4147-A177-3AD203B41FA5}">
                      <a16:colId xmlns:a16="http://schemas.microsoft.com/office/drawing/2014/main" val="629099082"/>
                    </a:ext>
                  </a:extLst>
                </a:gridCol>
                <a:gridCol w="1713302">
                  <a:extLst>
                    <a:ext uri="{9D8B030D-6E8A-4147-A177-3AD203B41FA5}">
                      <a16:colId xmlns:a16="http://schemas.microsoft.com/office/drawing/2014/main" val="1496779512"/>
                    </a:ext>
                  </a:extLst>
                </a:gridCol>
                <a:gridCol w="1713302">
                  <a:extLst>
                    <a:ext uri="{9D8B030D-6E8A-4147-A177-3AD203B41FA5}">
                      <a16:colId xmlns:a16="http://schemas.microsoft.com/office/drawing/2014/main" val="1332617157"/>
                    </a:ext>
                  </a:extLst>
                </a:gridCol>
                <a:gridCol w="1713302">
                  <a:extLst>
                    <a:ext uri="{9D8B030D-6E8A-4147-A177-3AD203B41FA5}">
                      <a16:colId xmlns:a16="http://schemas.microsoft.com/office/drawing/2014/main" val="2791362122"/>
                    </a:ext>
                  </a:extLst>
                </a:gridCol>
                <a:gridCol w="1713302">
                  <a:extLst>
                    <a:ext uri="{9D8B030D-6E8A-4147-A177-3AD203B41FA5}">
                      <a16:colId xmlns:a16="http://schemas.microsoft.com/office/drawing/2014/main" val="2507504876"/>
                    </a:ext>
                  </a:extLst>
                </a:gridCol>
              </a:tblGrid>
              <a:tr h="36550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Algorithm</a:t>
                      </a:r>
                      <a:endParaRPr lang="en-US" sz="12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(cp , ch)</a:t>
                      </a:r>
                      <a:endParaRPr lang="en-US" sz="12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149922"/>
                  </a:ext>
                </a:extLst>
              </a:tr>
              <a:tr h="3373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(1,1)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(2,1)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(5,1)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(10,1)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(20,1)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62172503"/>
                  </a:ext>
                </a:extLst>
              </a:tr>
              <a:tr h="3655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DNN-L1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12.273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17.222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25.573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35.743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53.650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25622260"/>
                  </a:ext>
                </a:extLst>
              </a:tr>
              <a:tr h="3373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DNN-L2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16.848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23.153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38.970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48.400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67.882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20816590"/>
                  </a:ext>
                </a:extLst>
              </a:tr>
              <a:tr h="3373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DNN-L2-T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14.883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20.455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32.489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45.998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63.877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80151466"/>
                  </a:ext>
                </a:extLst>
              </a:tr>
            </a:tbl>
          </a:graphicData>
        </a:graphic>
      </p:graphicFrame>
      <p:pic>
        <p:nvPicPr>
          <p:cNvPr id="10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8B2D676A-1465-4363-98E7-04418FD2E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7366" y="3742776"/>
            <a:ext cx="5450661" cy="29224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A45742-E902-4E26-BD9F-9071DBCAC669}"/>
              </a:ext>
            </a:extLst>
          </p:cNvPr>
          <p:cNvSpPr txBox="1"/>
          <p:nvPr/>
        </p:nvSpPr>
        <p:spPr>
          <a:xfrm>
            <a:off x="841753" y="3747758"/>
            <a:ext cx="4762327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sz="20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000">
                <a:cs typeface="Calibri"/>
              </a:rPr>
              <a:t>Performance powered by high learning capacity of neural networks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2000">
                <a:cs typeface="Calibri"/>
              </a:rPr>
              <a:t>Extremely sophisticated optimizer used: Adam</a:t>
            </a:r>
          </a:p>
          <a:p>
            <a:pPr marL="285750" indent="-285750">
              <a:buFont typeface="Arial"/>
              <a:buChar char="•"/>
            </a:pPr>
            <a:r>
              <a:rPr lang="en-US" sz="2000">
                <a:cs typeface="Calibri"/>
              </a:rPr>
              <a:t>Can effectively capture non-linearity</a:t>
            </a:r>
          </a:p>
          <a:p>
            <a:pPr marL="285750" indent="-285750">
              <a:buFont typeface="Arial"/>
              <a:buChar char="•"/>
            </a:pPr>
            <a:r>
              <a:rPr lang="en-US" sz="2000">
                <a:cs typeface="Calibri"/>
              </a:rPr>
              <a:t>Multi-level grid search further improved the performance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E5ABD5-7CA4-4655-A0B9-96BC7EAFC284}"/>
              </a:ext>
            </a:extLst>
          </p:cNvPr>
          <p:cNvSpPr/>
          <p:nvPr/>
        </p:nvSpPr>
        <p:spPr>
          <a:xfrm>
            <a:off x="836763" y="3748178"/>
            <a:ext cx="4845168" cy="29329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D03E6B-596B-4B01-B2D6-E74A976BA185}"/>
              </a:ext>
            </a:extLst>
          </p:cNvPr>
          <p:cNvSpPr/>
          <p:nvPr/>
        </p:nvSpPr>
        <p:spPr>
          <a:xfrm>
            <a:off x="6098876" y="3748177"/>
            <a:ext cx="5319620" cy="29329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3820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517ED34-D168-42FB-A4BC-248A455240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221280"/>
              </p:ext>
            </p:extLst>
          </p:nvPr>
        </p:nvGraphicFramePr>
        <p:xfrm>
          <a:off x="1690316" y="1863801"/>
          <a:ext cx="8811371" cy="4440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5726">
                  <a:extLst>
                    <a:ext uri="{9D8B030D-6E8A-4147-A177-3AD203B41FA5}">
                      <a16:colId xmlns:a16="http://schemas.microsoft.com/office/drawing/2014/main" val="1657834527"/>
                    </a:ext>
                  </a:extLst>
                </a:gridCol>
                <a:gridCol w="1291859">
                  <a:extLst>
                    <a:ext uri="{9D8B030D-6E8A-4147-A177-3AD203B41FA5}">
                      <a16:colId xmlns:a16="http://schemas.microsoft.com/office/drawing/2014/main" val="3375988018"/>
                    </a:ext>
                  </a:extLst>
                </a:gridCol>
                <a:gridCol w="1291859">
                  <a:extLst>
                    <a:ext uri="{9D8B030D-6E8A-4147-A177-3AD203B41FA5}">
                      <a16:colId xmlns:a16="http://schemas.microsoft.com/office/drawing/2014/main" val="1101447842"/>
                    </a:ext>
                  </a:extLst>
                </a:gridCol>
                <a:gridCol w="1477309">
                  <a:extLst>
                    <a:ext uri="{9D8B030D-6E8A-4147-A177-3AD203B41FA5}">
                      <a16:colId xmlns:a16="http://schemas.microsoft.com/office/drawing/2014/main" val="20272170"/>
                    </a:ext>
                  </a:extLst>
                </a:gridCol>
                <a:gridCol w="1477309">
                  <a:extLst>
                    <a:ext uri="{9D8B030D-6E8A-4147-A177-3AD203B41FA5}">
                      <a16:colId xmlns:a16="http://schemas.microsoft.com/office/drawing/2014/main" val="3802072381"/>
                    </a:ext>
                  </a:extLst>
                </a:gridCol>
                <a:gridCol w="1477309">
                  <a:extLst>
                    <a:ext uri="{9D8B030D-6E8A-4147-A177-3AD203B41FA5}">
                      <a16:colId xmlns:a16="http://schemas.microsoft.com/office/drawing/2014/main" val="3036461235"/>
                    </a:ext>
                  </a:extLst>
                </a:gridCol>
              </a:tblGrid>
              <a:tr h="50470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600">
                          <a:effectLst/>
                        </a:rPr>
                        <a:t>Algorithm</a:t>
                      </a:r>
                      <a:endParaRPr lang="en-US" sz="26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94" marR="20994" marT="20994" marB="0" anchor="ctr"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2600">
                          <a:effectLst/>
                        </a:rPr>
                        <a:t>(cp , ch)</a:t>
                      </a:r>
                      <a:endParaRPr lang="en-US" sz="26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94" marR="20994" marT="20994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845040"/>
                  </a:ext>
                </a:extLst>
              </a:tr>
              <a:tr h="5047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>
                          <a:effectLst/>
                        </a:rPr>
                        <a:t>(1,1)</a:t>
                      </a:r>
                      <a:endParaRPr lang="en-US" sz="2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94" marR="20994" marT="209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>
                          <a:effectLst/>
                        </a:rPr>
                        <a:t>(2,1)</a:t>
                      </a:r>
                      <a:endParaRPr lang="en-US" sz="2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94" marR="20994" marT="209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>
                          <a:effectLst/>
                        </a:rPr>
                        <a:t>(5,1)</a:t>
                      </a:r>
                      <a:endParaRPr lang="en-US" sz="2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94" marR="20994" marT="209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>
                          <a:effectLst/>
                        </a:rPr>
                        <a:t>(10,1)</a:t>
                      </a:r>
                      <a:endParaRPr lang="en-US" sz="2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94" marR="20994" marT="209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>
                          <a:effectLst/>
                        </a:rPr>
                        <a:t>(20,1)</a:t>
                      </a:r>
                      <a:endParaRPr lang="en-US" sz="2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94" marR="20994" marT="20994" marB="0" anchor="ctr"/>
                </a:tc>
                <a:extLst>
                  <a:ext uri="{0D108BD9-81ED-4DB2-BD59-A6C34878D82A}">
                    <a16:rowId xmlns:a16="http://schemas.microsoft.com/office/drawing/2014/main" val="2201466319"/>
                  </a:ext>
                </a:extLst>
              </a:tr>
              <a:tr h="5047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>
                          <a:effectLst/>
                        </a:rPr>
                        <a:t>DNN-L1</a:t>
                      </a:r>
                      <a:endParaRPr lang="en-US" sz="2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94" marR="20994" marT="209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>
                          <a:effectLst/>
                        </a:rPr>
                        <a:t>12.273</a:t>
                      </a:r>
                      <a:endParaRPr lang="en-US" sz="2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94" marR="20994" marT="209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>
                          <a:effectLst/>
                        </a:rPr>
                        <a:t>17.222</a:t>
                      </a:r>
                      <a:endParaRPr lang="en-US" sz="2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94" marR="20994" marT="209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>
                          <a:effectLst/>
                        </a:rPr>
                        <a:t>25.573</a:t>
                      </a:r>
                      <a:endParaRPr lang="en-US" sz="2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94" marR="20994" marT="209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>
                          <a:effectLst/>
                        </a:rPr>
                        <a:t>35.743</a:t>
                      </a:r>
                      <a:endParaRPr lang="en-US" sz="2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94" marR="20994" marT="209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>
                          <a:effectLst/>
                        </a:rPr>
                        <a:t>53.650</a:t>
                      </a:r>
                      <a:endParaRPr lang="en-US" sz="2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94" marR="20994" marT="20994" marB="0" anchor="ctr"/>
                </a:tc>
                <a:extLst>
                  <a:ext uri="{0D108BD9-81ED-4DB2-BD59-A6C34878D82A}">
                    <a16:rowId xmlns:a16="http://schemas.microsoft.com/office/drawing/2014/main" val="3683065965"/>
                  </a:ext>
                </a:extLst>
              </a:tr>
              <a:tr h="5047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>
                          <a:effectLst/>
                        </a:rPr>
                        <a:t>DNN-L2</a:t>
                      </a:r>
                      <a:endParaRPr lang="en-US" sz="2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94" marR="20994" marT="209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>
                          <a:effectLst/>
                        </a:rPr>
                        <a:t>16.848</a:t>
                      </a:r>
                      <a:endParaRPr lang="en-US" sz="2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94" marR="20994" marT="209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>
                          <a:effectLst/>
                        </a:rPr>
                        <a:t>23.153</a:t>
                      </a:r>
                      <a:endParaRPr lang="en-US" sz="2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94" marR="20994" marT="209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>
                          <a:effectLst/>
                        </a:rPr>
                        <a:t>38.970</a:t>
                      </a:r>
                      <a:endParaRPr lang="en-US" sz="2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94" marR="20994" marT="209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>
                          <a:effectLst/>
                        </a:rPr>
                        <a:t>48.400</a:t>
                      </a:r>
                      <a:endParaRPr lang="en-US" sz="2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94" marR="20994" marT="209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>
                          <a:effectLst/>
                        </a:rPr>
                        <a:t>67.882</a:t>
                      </a:r>
                      <a:endParaRPr lang="en-US" sz="2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94" marR="20994" marT="20994" marB="0" anchor="ctr"/>
                </a:tc>
                <a:extLst>
                  <a:ext uri="{0D108BD9-81ED-4DB2-BD59-A6C34878D82A}">
                    <a16:rowId xmlns:a16="http://schemas.microsoft.com/office/drawing/2014/main" val="3426052640"/>
                  </a:ext>
                </a:extLst>
              </a:tr>
              <a:tr h="5047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>
                          <a:effectLst/>
                        </a:rPr>
                        <a:t>DNN-L2-T</a:t>
                      </a:r>
                      <a:endParaRPr lang="en-US" sz="2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94" marR="20994" marT="209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>
                          <a:effectLst/>
                        </a:rPr>
                        <a:t>14.883</a:t>
                      </a:r>
                      <a:endParaRPr lang="en-US" sz="2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94" marR="20994" marT="209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>
                          <a:effectLst/>
                        </a:rPr>
                        <a:t>20.455</a:t>
                      </a:r>
                      <a:endParaRPr lang="en-US" sz="2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94" marR="20994" marT="209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>
                          <a:effectLst/>
                        </a:rPr>
                        <a:t>32.489</a:t>
                      </a:r>
                      <a:endParaRPr lang="en-US" sz="2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94" marR="20994" marT="209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>
                          <a:effectLst/>
                        </a:rPr>
                        <a:t>45.998</a:t>
                      </a:r>
                      <a:endParaRPr lang="en-US" sz="2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94" marR="20994" marT="209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>
                          <a:effectLst/>
                        </a:rPr>
                        <a:t>63.877</a:t>
                      </a:r>
                      <a:endParaRPr lang="en-US" sz="2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94" marR="20994" marT="20994" marB="0" anchor="ctr"/>
                </a:tc>
                <a:extLst>
                  <a:ext uri="{0D108BD9-81ED-4DB2-BD59-A6C34878D82A}">
                    <a16:rowId xmlns:a16="http://schemas.microsoft.com/office/drawing/2014/main" val="4246160757"/>
                  </a:ext>
                </a:extLst>
              </a:tr>
              <a:tr h="5047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>
                          <a:effectLst/>
                        </a:rPr>
                        <a:t>EQ</a:t>
                      </a:r>
                      <a:endParaRPr lang="en-US" sz="2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94" marR="20994" marT="209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>
                          <a:effectLst/>
                        </a:rPr>
                        <a:t>45.776</a:t>
                      </a:r>
                      <a:endParaRPr lang="en-US" sz="2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94" marR="20994" marT="209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>
                          <a:effectLst/>
                        </a:rPr>
                        <a:t>76.351</a:t>
                      </a:r>
                      <a:endParaRPr lang="en-US" sz="2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94" marR="20994" marT="209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>
                          <a:effectLst/>
                        </a:rPr>
                        <a:t>130.526</a:t>
                      </a:r>
                      <a:endParaRPr lang="en-US" sz="2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94" marR="20994" marT="209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>
                          <a:effectLst/>
                        </a:rPr>
                        <a:t>177.590</a:t>
                      </a:r>
                      <a:endParaRPr lang="en-US" sz="2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94" marR="20994" marT="209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>
                          <a:effectLst/>
                        </a:rPr>
                        <a:t>228.102</a:t>
                      </a:r>
                      <a:endParaRPr lang="en-US" sz="2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94" marR="20994" marT="20994" marB="0" anchor="ctr"/>
                </a:tc>
                <a:extLst>
                  <a:ext uri="{0D108BD9-81ED-4DB2-BD59-A6C34878D82A}">
                    <a16:rowId xmlns:a16="http://schemas.microsoft.com/office/drawing/2014/main" val="1554897877"/>
                  </a:ext>
                </a:extLst>
              </a:tr>
              <a:tr h="90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>
                          <a:effectLst/>
                        </a:rPr>
                        <a:t>EQ with Clustering</a:t>
                      </a:r>
                      <a:endParaRPr lang="en-US" sz="2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94" marR="20994" marT="209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>
                          <a:effectLst/>
                        </a:rPr>
                        <a:t>45.717</a:t>
                      </a:r>
                      <a:endParaRPr lang="en-US" sz="2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94" marR="20994" marT="209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>
                          <a:effectLst/>
                        </a:rPr>
                        <a:t>76.322</a:t>
                      </a:r>
                      <a:endParaRPr lang="en-US" sz="2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94" marR="20994" marT="209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>
                          <a:effectLst/>
                        </a:rPr>
                        <a:t>130.725</a:t>
                      </a:r>
                      <a:endParaRPr lang="en-US" sz="2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94" marR="20994" marT="209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>
                          <a:effectLst/>
                        </a:rPr>
                        <a:t>177.551</a:t>
                      </a:r>
                      <a:endParaRPr lang="en-US" sz="2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94" marR="20994" marT="209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>
                          <a:effectLst/>
                        </a:rPr>
                        <a:t>227.331</a:t>
                      </a:r>
                      <a:endParaRPr lang="en-US" sz="2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94" marR="20994" marT="20994" marB="0" anchor="ctr"/>
                </a:tc>
                <a:extLst>
                  <a:ext uri="{0D108BD9-81ED-4DB2-BD59-A6C34878D82A}">
                    <a16:rowId xmlns:a16="http://schemas.microsoft.com/office/drawing/2014/main" val="1424425227"/>
                  </a:ext>
                </a:extLst>
              </a:tr>
              <a:tr h="5047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>
                          <a:effectLst/>
                        </a:rPr>
                        <a:t>KNN</a:t>
                      </a:r>
                      <a:endParaRPr lang="en-US" sz="2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94" marR="20994" marT="209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>
                          <a:effectLst/>
                        </a:rPr>
                        <a:t>35.530</a:t>
                      </a:r>
                      <a:endParaRPr lang="en-US" sz="2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94" marR="20994" marT="209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>
                          <a:effectLst/>
                        </a:rPr>
                        <a:t>53.710</a:t>
                      </a:r>
                      <a:endParaRPr lang="en-US" sz="2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94" marR="20994" marT="209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>
                          <a:effectLst/>
                        </a:rPr>
                        <a:t>88.090</a:t>
                      </a:r>
                      <a:endParaRPr lang="en-US" sz="2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94" marR="20994" marT="209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>
                          <a:effectLst/>
                        </a:rPr>
                        <a:t>122.700</a:t>
                      </a:r>
                      <a:endParaRPr lang="en-US" sz="2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94" marR="20994" marT="209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>
                          <a:effectLst/>
                        </a:rPr>
                        <a:t>168.880</a:t>
                      </a:r>
                      <a:endParaRPr lang="en-US" sz="2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94" marR="20994" marT="20994" marB="0" anchor="ctr"/>
                </a:tc>
                <a:extLst>
                  <a:ext uri="{0D108BD9-81ED-4DB2-BD59-A6C34878D82A}">
                    <a16:rowId xmlns:a16="http://schemas.microsoft.com/office/drawing/2014/main" val="2731079442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C7AB7FE7-9737-49A3-B990-53D06B260A04}"/>
              </a:ext>
            </a:extLst>
          </p:cNvPr>
          <p:cNvSpPr/>
          <p:nvPr/>
        </p:nvSpPr>
        <p:spPr>
          <a:xfrm>
            <a:off x="391444" y="104699"/>
            <a:ext cx="5514365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IN" sz="2800" b="1">
                <a:solidFill>
                  <a:srgbClr val="000000"/>
                </a:solidFill>
                <a:cs typeface="Calibri"/>
              </a:rPr>
              <a:t>RESULTS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B73266C-C484-4333-90A5-ADEFC17A92A1}"/>
              </a:ext>
            </a:extLst>
          </p:cNvPr>
          <p:cNvCxnSpPr>
            <a:cxnSpLocks/>
          </p:cNvCxnSpPr>
          <p:nvPr/>
        </p:nvCxnSpPr>
        <p:spPr>
          <a:xfrm>
            <a:off x="0" y="612949"/>
            <a:ext cx="9711559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8869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FB23AA15-321E-44DC-8859-2EEE28F52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979" y="1860864"/>
            <a:ext cx="8233203" cy="460333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CA0D7FD-DA22-4388-BB48-E98098BB3520}"/>
              </a:ext>
            </a:extLst>
          </p:cNvPr>
          <p:cNvSpPr/>
          <p:nvPr/>
        </p:nvSpPr>
        <p:spPr>
          <a:xfrm>
            <a:off x="391444" y="104699"/>
            <a:ext cx="7228865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IN" sz="2800" b="1" dirty="0">
                <a:solidFill>
                  <a:srgbClr val="000000"/>
                </a:solidFill>
                <a:cs typeface="Calibri"/>
              </a:rPr>
              <a:t>COMPARING RESULTS OF VARIOUS METHODS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FDDC79E-3BCE-4BD4-BFAD-AF70F721E432}"/>
              </a:ext>
            </a:extLst>
          </p:cNvPr>
          <p:cNvCxnSpPr>
            <a:cxnSpLocks/>
          </p:cNvCxnSpPr>
          <p:nvPr/>
        </p:nvCxnSpPr>
        <p:spPr>
          <a:xfrm>
            <a:off x="0" y="612949"/>
            <a:ext cx="9711559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8897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06382-5245-4D5B-92F0-8EB3EE20B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Order of Model Performance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 algn="ctr">
              <a:buNone/>
            </a:pPr>
            <a:r>
              <a:rPr lang="en-US" i="1" dirty="0">
                <a:cs typeface="Calibri"/>
              </a:rPr>
              <a:t>DNN-L1 &gt; DNN-L2 – T &gt; DNN-L2 &gt; Traditional Approaches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i="1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Reason of High Performance of Deep Learning Models :</a:t>
            </a:r>
          </a:p>
          <a:p>
            <a:r>
              <a:rPr lang="en-US" dirty="0">
                <a:cs typeface="Calibri"/>
              </a:rPr>
              <a:t>Non Linearity</a:t>
            </a:r>
          </a:p>
          <a:p>
            <a:r>
              <a:rPr lang="en-US" dirty="0">
                <a:cs typeface="Calibri"/>
              </a:rPr>
              <a:t>Can learn complex relations</a:t>
            </a:r>
          </a:p>
          <a:p>
            <a:endParaRPr lang="en-US" i="1">
              <a:cs typeface="Calibri"/>
            </a:endParaRPr>
          </a:p>
          <a:p>
            <a:pPr marL="914400" lvl="1" indent="-457200"/>
            <a:endParaRPr lang="en-US" i="1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008C6A-970D-4A88-B644-058D9EFA6FF3}"/>
              </a:ext>
            </a:extLst>
          </p:cNvPr>
          <p:cNvSpPr/>
          <p:nvPr/>
        </p:nvSpPr>
        <p:spPr>
          <a:xfrm>
            <a:off x="391444" y="104699"/>
            <a:ext cx="5514365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IN" sz="2800" b="1" dirty="0">
                <a:solidFill>
                  <a:srgbClr val="000000"/>
                </a:solidFill>
                <a:cs typeface="Calibri"/>
              </a:rPr>
              <a:t>CONCLUSION</a:t>
            </a:r>
            <a:endParaRPr lang="en-US" sz="28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C554579-55C2-4A87-B2DE-06F2C9868EA5}"/>
              </a:ext>
            </a:extLst>
          </p:cNvPr>
          <p:cNvCxnSpPr>
            <a:cxnSpLocks/>
          </p:cNvCxnSpPr>
          <p:nvPr/>
        </p:nvCxnSpPr>
        <p:spPr>
          <a:xfrm>
            <a:off x="0" y="612949"/>
            <a:ext cx="9711559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2385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AE681-47E9-4BD1-BF75-488D14198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8041"/>
            <a:ext cx="10515600" cy="48689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Using features such as weather conditions, stock prices, location data </a:t>
            </a:r>
            <a:r>
              <a:rPr lang="en-US" dirty="0" err="1">
                <a:cs typeface="Calibri"/>
              </a:rPr>
              <a:t>etc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Performing same analysis for the case when there are multiple distribution channels.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CF370D-AAAC-4BD0-8E5C-C89DEA33DC8F}"/>
              </a:ext>
            </a:extLst>
          </p:cNvPr>
          <p:cNvSpPr/>
          <p:nvPr/>
        </p:nvSpPr>
        <p:spPr>
          <a:xfrm>
            <a:off x="391444" y="104699"/>
            <a:ext cx="5514365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IN" sz="3200" b="1" dirty="0">
                <a:solidFill>
                  <a:srgbClr val="000000"/>
                </a:solidFill>
                <a:cs typeface="Calibri"/>
              </a:rPr>
              <a:t>FUTURE SCOPE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779EE85-3A21-4F04-9CCF-B8085C6B519C}"/>
              </a:ext>
            </a:extLst>
          </p:cNvPr>
          <p:cNvCxnSpPr>
            <a:cxnSpLocks/>
          </p:cNvCxnSpPr>
          <p:nvPr/>
        </p:nvCxnSpPr>
        <p:spPr>
          <a:xfrm>
            <a:off x="0" y="612949"/>
            <a:ext cx="9711559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4" descr="Factory with solid fill">
            <a:extLst>
              <a:ext uri="{FF2B5EF4-FFF2-40B4-BE49-F238E27FC236}">
                <a16:creationId xmlns:a16="http://schemas.microsoft.com/office/drawing/2014/main" id="{1EA3168C-E63E-4060-9411-430D20D1A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13139" y="4438291"/>
            <a:ext cx="914400" cy="914400"/>
          </a:xfrm>
          <a:prstGeom prst="rect">
            <a:avLst/>
          </a:prstGeom>
        </p:spPr>
      </p:pic>
      <p:pic>
        <p:nvPicPr>
          <p:cNvPr id="15" name="Graphic 15" descr="Shopping cart with solid fill">
            <a:extLst>
              <a:ext uri="{FF2B5EF4-FFF2-40B4-BE49-F238E27FC236}">
                <a16:creationId xmlns:a16="http://schemas.microsoft.com/office/drawing/2014/main" id="{CB446B7A-7DB4-41D5-A2B6-4985BFAF24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18008" y="3733800"/>
            <a:ext cx="914400" cy="914400"/>
          </a:xfrm>
          <a:prstGeom prst="rect">
            <a:avLst/>
          </a:prstGeom>
        </p:spPr>
      </p:pic>
      <p:pic>
        <p:nvPicPr>
          <p:cNvPr id="16" name="Graphic 15" descr="Shopping cart with solid fill">
            <a:extLst>
              <a:ext uri="{FF2B5EF4-FFF2-40B4-BE49-F238E27FC236}">
                <a16:creationId xmlns:a16="http://schemas.microsoft.com/office/drawing/2014/main" id="{15833666-187C-42F8-92B9-1293B4183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18007" y="5344064"/>
            <a:ext cx="914400" cy="914400"/>
          </a:xfrm>
          <a:prstGeom prst="rect">
            <a:avLst/>
          </a:prstGeom>
        </p:spPr>
      </p:pic>
      <p:pic>
        <p:nvPicPr>
          <p:cNvPr id="17" name="Graphic 17" descr="User with solid fill">
            <a:extLst>
              <a:ext uri="{FF2B5EF4-FFF2-40B4-BE49-F238E27FC236}">
                <a16:creationId xmlns:a16="http://schemas.microsoft.com/office/drawing/2014/main" id="{65CAD4CF-5781-425C-8E52-7544CA0444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34045" y="3618781"/>
            <a:ext cx="914400" cy="914400"/>
          </a:xfrm>
          <a:prstGeom prst="rect">
            <a:avLst/>
          </a:prstGeom>
        </p:spPr>
      </p:pic>
      <p:pic>
        <p:nvPicPr>
          <p:cNvPr id="18" name="Graphic 17" descr="User with solid fill">
            <a:extLst>
              <a:ext uri="{FF2B5EF4-FFF2-40B4-BE49-F238E27FC236}">
                <a16:creationId xmlns:a16="http://schemas.microsoft.com/office/drawing/2014/main" id="{3876BE16-C277-4E88-BAA1-0D7843F980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34044" y="5344063"/>
            <a:ext cx="914400" cy="9144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EDDB299-F9DE-4346-AE75-B4E5F67BB1D7}"/>
              </a:ext>
            </a:extLst>
          </p:cNvPr>
          <p:cNvCxnSpPr/>
          <p:nvPr/>
        </p:nvCxnSpPr>
        <p:spPr>
          <a:xfrm flipV="1">
            <a:off x="2575523" y="4236108"/>
            <a:ext cx="2055962" cy="76200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3E5A7B0-ED6B-485B-B0BA-8AA0B121E488}"/>
              </a:ext>
            </a:extLst>
          </p:cNvPr>
          <p:cNvCxnSpPr>
            <a:cxnSpLocks/>
          </p:cNvCxnSpPr>
          <p:nvPr/>
        </p:nvCxnSpPr>
        <p:spPr>
          <a:xfrm>
            <a:off x="2575524" y="4969354"/>
            <a:ext cx="2142224" cy="74762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19E93D2-8F6F-4F0D-8A5C-136CAB41D740}"/>
              </a:ext>
            </a:extLst>
          </p:cNvPr>
          <p:cNvCxnSpPr>
            <a:cxnSpLocks/>
          </p:cNvCxnSpPr>
          <p:nvPr/>
        </p:nvCxnSpPr>
        <p:spPr>
          <a:xfrm>
            <a:off x="5494126" y="4149844"/>
            <a:ext cx="1639017" cy="1437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8CF375C-E2B4-4418-839C-E7F573189B60}"/>
              </a:ext>
            </a:extLst>
          </p:cNvPr>
          <p:cNvCxnSpPr>
            <a:cxnSpLocks/>
          </p:cNvCxnSpPr>
          <p:nvPr/>
        </p:nvCxnSpPr>
        <p:spPr>
          <a:xfrm flipV="1">
            <a:off x="5508503" y="4307992"/>
            <a:ext cx="1768413" cy="129396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7F25527-6B71-4A7C-BD13-8C2561B678AB}"/>
              </a:ext>
            </a:extLst>
          </p:cNvPr>
          <p:cNvCxnSpPr>
            <a:cxnSpLocks/>
          </p:cNvCxnSpPr>
          <p:nvPr/>
        </p:nvCxnSpPr>
        <p:spPr>
          <a:xfrm flipV="1">
            <a:off x="5494126" y="5702595"/>
            <a:ext cx="1754035" cy="1438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E6E53C7-D72E-438A-8A26-C32208B8D0BD}"/>
              </a:ext>
            </a:extLst>
          </p:cNvPr>
          <p:cNvCxnSpPr>
            <a:cxnSpLocks/>
          </p:cNvCxnSpPr>
          <p:nvPr/>
        </p:nvCxnSpPr>
        <p:spPr>
          <a:xfrm>
            <a:off x="5637899" y="4408636"/>
            <a:ext cx="1624640" cy="127958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836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414C47F3-0797-4C84-A0DC-9BFE907E5528}"/>
              </a:ext>
            </a:extLst>
          </p:cNvPr>
          <p:cNvSpPr/>
          <p:nvPr/>
        </p:nvSpPr>
        <p:spPr>
          <a:xfrm>
            <a:off x="391444" y="104699"/>
            <a:ext cx="5514365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IN" sz="3200" b="1">
                <a:solidFill>
                  <a:srgbClr val="000000"/>
                </a:solidFill>
                <a:cs typeface="Calibri"/>
              </a:rPr>
              <a:t>MODELING</a:t>
            </a:r>
            <a:r>
              <a:rPr lang="en-IN" sz="2200" b="1">
                <a:solidFill>
                  <a:srgbClr val="000000"/>
                </a:solidFill>
                <a:cs typeface="Calibri"/>
              </a:rPr>
              <a:t>	</a:t>
            </a:r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37D1AFE8-4A35-49FB-83DC-608600681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099" y="936230"/>
            <a:ext cx="10515600" cy="535428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The optimal order quantity can be obtained by solving:</a:t>
            </a:r>
          </a:p>
          <a:p>
            <a:endParaRPr lang="en-US">
              <a:solidFill>
                <a:srgbClr val="000000"/>
              </a:solidFill>
            </a:endParaRPr>
          </a:p>
          <a:p>
            <a:endParaRPr lang="en-US">
              <a:solidFill>
                <a:srgbClr val="000000"/>
              </a:solidFill>
            </a:endParaRPr>
          </a:p>
          <a:p>
            <a:endParaRPr lang="en-US">
              <a:solidFill>
                <a:srgbClr val="000000"/>
              </a:solidFill>
            </a:endParaRPr>
          </a:p>
          <a:p>
            <a:endParaRPr lang="en-US">
              <a:solidFill>
                <a:srgbClr val="000000"/>
              </a:solidFill>
            </a:endParaRPr>
          </a:p>
          <a:p>
            <a:endParaRPr lang="en-US">
              <a:solidFill>
                <a:srgbClr val="000000"/>
              </a:solidFill>
            </a:endParaRPr>
          </a:p>
          <a:p>
            <a:endParaRPr lang="en-US">
              <a:solidFill>
                <a:srgbClr val="000000"/>
              </a:solidFill>
            </a:endParaRPr>
          </a:p>
          <a:p>
            <a:r>
              <a:rPr lang="en-US">
                <a:solidFill>
                  <a:srgbClr val="000000"/>
                </a:solidFill>
              </a:rPr>
              <a:t>If distribution of demand is known, the optimal solution is given by</a:t>
            </a:r>
          </a:p>
          <a:p>
            <a:endParaRPr lang="en-US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CE96C8-379B-4A72-AF0F-E3C93C0E5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890" y="1605767"/>
            <a:ext cx="5512211" cy="71125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6D66917-2CA6-437D-894A-AF9F40BBEB9D}"/>
              </a:ext>
            </a:extLst>
          </p:cNvPr>
          <p:cNvSpPr/>
          <p:nvPr/>
        </p:nvSpPr>
        <p:spPr>
          <a:xfrm>
            <a:off x="3339890" y="2490675"/>
            <a:ext cx="5512210" cy="18686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rgbClr val="000000"/>
                </a:solidFill>
              </a:rPr>
              <a:t>d – random demand</a:t>
            </a:r>
            <a:endParaRPr lang="en-IN" sz="2000">
              <a:solidFill>
                <a:srgbClr val="000000"/>
              </a:solidFill>
            </a:endParaRPr>
          </a:p>
          <a:p>
            <a:pPr algn="ctr"/>
            <a:r>
              <a:rPr lang="en-IN" sz="2000">
                <a:solidFill>
                  <a:srgbClr val="000000"/>
                </a:solidFill>
              </a:rPr>
              <a:t>y – order quantity</a:t>
            </a:r>
          </a:p>
          <a:p>
            <a:pPr algn="ctr"/>
            <a:r>
              <a:rPr lang="en-IN" sz="2000">
                <a:solidFill>
                  <a:srgbClr val="000000"/>
                </a:solidFill>
              </a:rPr>
              <a:t>c</a:t>
            </a:r>
            <a:r>
              <a:rPr lang="en-IN" sz="2000" baseline="-25000">
                <a:solidFill>
                  <a:srgbClr val="000000"/>
                </a:solidFill>
              </a:rPr>
              <a:t>p</a:t>
            </a:r>
            <a:r>
              <a:rPr lang="en-IN" sz="2000">
                <a:solidFill>
                  <a:srgbClr val="000000"/>
                </a:solidFill>
              </a:rPr>
              <a:t> – per quantity shortage cost</a:t>
            </a:r>
            <a:endParaRPr lang="en-US" sz="2000" baseline="-25000">
              <a:solidFill>
                <a:srgbClr val="000000"/>
              </a:solidFill>
            </a:endParaRPr>
          </a:p>
          <a:p>
            <a:pPr algn="ctr"/>
            <a:r>
              <a:rPr lang="en-US" sz="2000">
                <a:solidFill>
                  <a:srgbClr val="000000"/>
                </a:solidFill>
              </a:rPr>
              <a:t>c</a:t>
            </a:r>
            <a:r>
              <a:rPr lang="en-IN" sz="2000" baseline="-25000">
                <a:solidFill>
                  <a:srgbClr val="000000"/>
                </a:solidFill>
              </a:rPr>
              <a:t>h</a:t>
            </a:r>
            <a:r>
              <a:rPr lang="en-IN" sz="2000">
                <a:solidFill>
                  <a:srgbClr val="000000"/>
                </a:solidFill>
              </a:rPr>
              <a:t> – per unit holding cost</a:t>
            </a:r>
          </a:p>
          <a:p>
            <a:pPr algn="ctr"/>
            <a:r>
              <a:rPr lang="en-IN" sz="2000">
                <a:solidFill>
                  <a:srgbClr val="000000"/>
                </a:solidFill>
              </a:rPr>
              <a:t>a</a:t>
            </a:r>
            <a:r>
              <a:rPr lang="en-IN" sz="2000" baseline="30000">
                <a:solidFill>
                  <a:srgbClr val="000000"/>
                </a:solidFill>
              </a:rPr>
              <a:t>+</a:t>
            </a:r>
            <a:r>
              <a:rPr lang="en-IN" sz="2000">
                <a:solidFill>
                  <a:srgbClr val="000000"/>
                </a:solidFill>
              </a:rPr>
              <a:t> - max{0,a}</a:t>
            </a:r>
            <a:endParaRPr lang="en-IN" sz="2000" baseline="30000">
              <a:solidFill>
                <a:srgbClr val="000000"/>
              </a:solidFill>
            </a:endParaRPr>
          </a:p>
          <a:p>
            <a:pPr algn="ctr"/>
            <a:endParaRPr lang="en-US" sz="2000" baseline="-25000">
              <a:solidFill>
                <a:srgbClr val="00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36EBD3-9471-47B5-8056-9742171DE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8674" y="5293345"/>
            <a:ext cx="3674643" cy="951706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D378AEC-D78E-4CFF-B6A1-0BA6434B526C}"/>
              </a:ext>
            </a:extLst>
          </p:cNvPr>
          <p:cNvCxnSpPr>
            <a:cxnSpLocks/>
          </p:cNvCxnSpPr>
          <p:nvPr/>
        </p:nvCxnSpPr>
        <p:spPr>
          <a:xfrm>
            <a:off x="0" y="612949"/>
            <a:ext cx="9711559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5664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2F19C2F4-7C03-4A82-BDD5-F277B515EB2D}"/>
              </a:ext>
            </a:extLst>
          </p:cNvPr>
          <p:cNvCxnSpPr>
            <a:cxnSpLocks/>
          </p:cNvCxnSpPr>
          <p:nvPr/>
        </p:nvCxnSpPr>
        <p:spPr>
          <a:xfrm>
            <a:off x="0" y="612949"/>
            <a:ext cx="9711559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48BFF9F-33FE-4D0F-9DD2-D8163BD39C2B}"/>
              </a:ext>
            </a:extLst>
          </p:cNvPr>
          <p:cNvCxnSpPr>
            <a:cxnSpLocks/>
          </p:cNvCxnSpPr>
          <p:nvPr/>
        </p:nvCxnSpPr>
        <p:spPr>
          <a:xfrm>
            <a:off x="1977081" y="567480"/>
            <a:ext cx="10214919" cy="0"/>
          </a:xfrm>
          <a:prstGeom prst="line">
            <a:avLst/>
          </a:prstGeom>
          <a:ln w="28575">
            <a:solidFill>
              <a:srgbClr val="3830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EF5BDDB-AA21-4E5F-BA67-E3F817F45B22}"/>
              </a:ext>
            </a:extLst>
          </p:cNvPr>
          <p:cNvSpPr/>
          <p:nvPr/>
        </p:nvSpPr>
        <p:spPr>
          <a:xfrm>
            <a:off x="1" y="0"/>
            <a:ext cx="391444" cy="625284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4DE0FC1C-E0C4-49CC-A2D9-D93E22160309}"/>
              </a:ext>
            </a:extLst>
          </p:cNvPr>
          <p:cNvCxnSpPr>
            <a:cxnSpLocks/>
          </p:cNvCxnSpPr>
          <p:nvPr/>
        </p:nvCxnSpPr>
        <p:spPr>
          <a:xfrm>
            <a:off x="1977081" y="567480"/>
            <a:ext cx="10214919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ight Triangle 92">
            <a:extLst>
              <a:ext uri="{FF2B5EF4-FFF2-40B4-BE49-F238E27FC236}">
                <a16:creationId xmlns:a16="http://schemas.microsoft.com/office/drawing/2014/main" id="{C756B0FC-2E84-4498-9488-55F24323E9F3}"/>
              </a:ext>
            </a:extLst>
          </p:cNvPr>
          <p:cNvSpPr/>
          <p:nvPr/>
        </p:nvSpPr>
        <p:spPr>
          <a:xfrm>
            <a:off x="11943764" y="713811"/>
            <a:ext cx="248236" cy="222420"/>
          </a:xfrm>
          <a:prstGeom prst="rt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14C47F3-0797-4C84-A0DC-9BFE907E5528}"/>
              </a:ext>
            </a:extLst>
          </p:cNvPr>
          <p:cNvSpPr/>
          <p:nvPr/>
        </p:nvSpPr>
        <p:spPr>
          <a:xfrm>
            <a:off x="391444" y="104699"/>
            <a:ext cx="5514365" cy="43088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IN" sz="2200" b="1">
                <a:solidFill>
                  <a:schemeClr val="bg1"/>
                </a:solidFill>
                <a:cs typeface="Calibri"/>
              </a:rPr>
              <a:t>ADDITIONAL - DL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9834CB-7B4B-4B36-A363-86804E8F0A29}"/>
              </a:ext>
            </a:extLst>
          </p:cNvPr>
          <p:cNvSpPr txBox="1"/>
          <p:nvPr/>
        </p:nvSpPr>
        <p:spPr>
          <a:xfrm>
            <a:off x="339306" y="971910"/>
            <a:ext cx="1138399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/>
                </a:solidFill>
                <a:cs typeface="Calibri"/>
              </a:rPr>
              <a:t>SEO – Separated </a:t>
            </a:r>
            <a:r>
              <a:rPr lang="en-US" err="1">
                <a:solidFill>
                  <a:schemeClr val="bg1"/>
                </a:solidFill>
                <a:cs typeface="Calibri"/>
              </a:rPr>
              <a:t>Esimation</a:t>
            </a:r>
            <a:r>
              <a:rPr lang="en-US">
                <a:solidFill>
                  <a:schemeClr val="bg1"/>
                </a:solidFill>
                <a:cs typeface="Calibri"/>
              </a:rPr>
              <a:t> and Optimization</a:t>
            </a: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  <a:cs typeface="Calibri"/>
            </a:endParaRPr>
          </a:p>
        </p:txBody>
      </p:sp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818EF328-B251-485D-A8C4-9559214B4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790" y="1592169"/>
            <a:ext cx="7799427" cy="312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1892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2F19C2F4-7C03-4A82-BDD5-F277B515EB2D}"/>
              </a:ext>
            </a:extLst>
          </p:cNvPr>
          <p:cNvCxnSpPr>
            <a:cxnSpLocks/>
          </p:cNvCxnSpPr>
          <p:nvPr/>
        </p:nvCxnSpPr>
        <p:spPr>
          <a:xfrm>
            <a:off x="0" y="612949"/>
            <a:ext cx="9711559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48BFF9F-33FE-4D0F-9DD2-D8163BD39C2B}"/>
              </a:ext>
            </a:extLst>
          </p:cNvPr>
          <p:cNvCxnSpPr>
            <a:cxnSpLocks/>
          </p:cNvCxnSpPr>
          <p:nvPr/>
        </p:nvCxnSpPr>
        <p:spPr>
          <a:xfrm>
            <a:off x="1977081" y="567480"/>
            <a:ext cx="10214919" cy="0"/>
          </a:xfrm>
          <a:prstGeom prst="line">
            <a:avLst/>
          </a:prstGeom>
          <a:ln w="28575">
            <a:solidFill>
              <a:srgbClr val="3830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EF5BDDB-AA21-4E5F-BA67-E3F817F45B22}"/>
              </a:ext>
            </a:extLst>
          </p:cNvPr>
          <p:cNvSpPr/>
          <p:nvPr/>
        </p:nvSpPr>
        <p:spPr>
          <a:xfrm>
            <a:off x="1" y="0"/>
            <a:ext cx="391444" cy="625284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4DE0FC1C-E0C4-49CC-A2D9-D93E22160309}"/>
              </a:ext>
            </a:extLst>
          </p:cNvPr>
          <p:cNvCxnSpPr>
            <a:cxnSpLocks/>
          </p:cNvCxnSpPr>
          <p:nvPr/>
        </p:nvCxnSpPr>
        <p:spPr>
          <a:xfrm>
            <a:off x="1977081" y="567480"/>
            <a:ext cx="10214919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ight Triangle 92">
            <a:extLst>
              <a:ext uri="{FF2B5EF4-FFF2-40B4-BE49-F238E27FC236}">
                <a16:creationId xmlns:a16="http://schemas.microsoft.com/office/drawing/2014/main" id="{C756B0FC-2E84-4498-9488-55F24323E9F3}"/>
              </a:ext>
            </a:extLst>
          </p:cNvPr>
          <p:cNvSpPr/>
          <p:nvPr/>
        </p:nvSpPr>
        <p:spPr>
          <a:xfrm>
            <a:off x="11943764" y="713811"/>
            <a:ext cx="248236" cy="222420"/>
          </a:xfrm>
          <a:prstGeom prst="rt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14C47F3-0797-4C84-A0DC-9BFE907E5528}"/>
              </a:ext>
            </a:extLst>
          </p:cNvPr>
          <p:cNvSpPr/>
          <p:nvPr/>
        </p:nvSpPr>
        <p:spPr>
          <a:xfrm>
            <a:off x="391444" y="104699"/>
            <a:ext cx="5514365" cy="43088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IN" sz="2200" b="1">
                <a:solidFill>
                  <a:schemeClr val="bg1"/>
                </a:solidFill>
                <a:cs typeface="Calibri"/>
              </a:rPr>
              <a:t>Additional - dl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9834CB-7B4B-4B36-A363-86804E8F0A29}"/>
              </a:ext>
            </a:extLst>
          </p:cNvPr>
          <p:cNvSpPr txBox="1"/>
          <p:nvPr/>
        </p:nvSpPr>
        <p:spPr>
          <a:xfrm>
            <a:off x="339306" y="971910"/>
            <a:ext cx="1138399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/>
                </a:solidFill>
                <a:cs typeface="Calibri"/>
              </a:rPr>
              <a:t>SEO – Separated </a:t>
            </a:r>
            <a:r>
              <a:rPr lang="en-US" err="1">
                <a:solidFill>
                  <a:schemeClr val="bg1"/>
                </a:solidFill>
                <a:cs typeface="Calibri"/>
              </a:rPr>
              <a:t>Esimation</a:t>
            </a:r>
            <a:r>
              <a:rPr lang="en-US">
                <a:solidFill>
                  <a:schemeClr val="bg1"/>
                </a:solidFill>
                <a:cs typeface="Calibri"/>
              </a:rPr>
              <a:t> and Optimization</a:t>
            </a: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  <a:cs typeface="Calibri"/>
            </a:endParaRPr>
          </a:p>
        </p:txBody>
      </p:sp>
      <p:pic>
        <p:nvPicPr>
          <p:cNvPr id="25" name="Picture 25" descr="Text&#10;&#10;Description automatically generated">
            <a:extLst>
              <a:ext uri="{FF2B5EF4-FFF2-40B4-BE49-F238E27FC236}">
                <a16:creationId xmlns:a16="http://schemas.microsoft.com/office/drawing/2014/main" id="{97C1BF8B-7C1F-4F79-B33F-8034809DF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25" y="1617619"/>
            <a:ext cx="6955766" cy="3220196"/>
          </a:xfrm>
          <a:prstGeom prst="rect">
            <a:avLst/>
          </a:prstGeom>
        </p:spPr>
      </p:pic>
      <p:pic>
        <p:nvPicPr>
          <p:cNvPr id="26" name="Picture 26" descr="A picture containing text, indoor, screenshot&#10;&#10;Description automatically generated">
            <a:extLst>
              <a:ext uri="{FF2B5EF4-FFF2-40B4-BE49-F238E27FC236}">
                <a16:creationId xmlns:a16="http://schemas.microsoft.com/office/drawing/2014/main" id="{05695E4B-E537-49E1-B3C8-7897CE0E4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18" y="4926530"/>
            <a:ext cx="8824822" cy="182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1357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2F19C2F4-7C03-4A82-BDD5-F277B515EB2D}"/>
              </a:ext>
            </a:extLst>
          </p:cNvPr>
          <p:cNvCxnSpPr>
            <a:cxnSpLocks/>
          </p:cNvCxnSpPr>
          <p:nvPr/>
        </p:nvCxnSpPr>
        <p:spPr>
          <a:xfrm>
            <a:off x="0" y="612949"/>
            <a:ext cx="9711559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48BFF9F-33FE-4D0F-9DD2-D8163BD39C2B}"/>
              </a:ext>
            </a:extLst>
          </p:cNvPr>
          <p:cNvCxnSpPr>
            <a:cxnSpLocks/>
          </p:cNvCxnSpPr>
          <p:nvPr/>
        </p:nvCxnSpPr>
        <p:spPr>
          <a:xfrm>
            <a:off x="1977081" y="567480"/>
            <a:ext cx="10214919" cy="0"/>
          </a:xfrm>
          <a:prstGeom prst="line">
            <a:avLst/>
          </a:prstGeom>
          <a:ln w="28575">
            <a:solidFill>
              <a:srgbClr val="3830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EF5BDDB-AA21-4E5F-BA67-E3F817F45B22}"/>
              </a:ext>
            </a:extLst>
          </p:cNvPr>
          <p:cNvSpPr/>
          <p:nvPr/>
        </p:nvSpPr>
        <p:spPr>
          <a:xfrm>
            <a:off x="1" y="0"/>
            <a:ext cx="391444" cy="625284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4DE0FC1C-E0C4-49CC-A2D9-D93E22160309}"/>
              </a:ext>
            </a:extLst>
          </p:cNvPr>
          <p:cNvCxnSpPr>
            <a:cxnSpLocks/>
          </p:cNvCxnSpPr>
          <p:nvPr/>
        </p:nvCxnSpPr>
        <p:spPr>
          <a:xfrm>
            <a:off x="1977081" y="567480"/>
            <a:ext cx="10214919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ight Triangle 92">
            <a:extLst>
              <a:ext uri="{FF2B5EF4-FFF2-40B4-BE49-F238E27FC236}">
                <a16:creationId xmlns:a16="http://schemas.microsoft.com/office/drawing/2014/main" id="{C756B0FC-2E84-4498-9488-55F24323E9F3}"/>
              </a:ext>
            </a:extLst>
          </p:cNvPr>
          <p:cNvSpPr/>
          <p:nvPr/>
        </p:nvSpPr>
        <p:spPr>
          <a:xfrm>
            <a:off x="11943764" y="713811"/>
            <a:ext cx="248236" cy="222420"/>
          </a:xfrm>
          <a:prstGeom prst="rt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14C47F3-0797-4C84-A0DC-9BFE907E5528}"/>
              </a:ext>
            </a:extLst>
          </p:cNvPr>
          <p:cNvSpPr/>
          <p:nvPr/>
        </p:nvSpPr>
        <p:spPr>
          <a:xfrm>
            <a:off x="391444" y="104699"/>
            <a:ext cx="8016025" cy="43088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IN" sz="2200" b="1">
                <a:solidFill>
                  <a:schemeClr val="bg1"/>
                </a:solidFill>
                <a:cs typeface="Calibri"/>
              </a:rPr>
              <a:t>NEWSVENDOR PROBLEM WHEN DISTRIBUTION IS KNOWN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2" name="Picture 2" descr="Text, letter&#10;&#10;Description automatically generated">
            <a:extLst>
              <a:ext uri="{FF2B5EF4-FFF2-40B4-BE49-F238E27FC236}">
                <a16:creationId xmlns:a16="http://schemas.microsoft.com/office/drawing/2014/main" id="{90DCD715-1A5E-42D6-8967-8BF30BADE1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07" t="3790" r="166" b="4373"/>
          <a:stretch/>
        </p:blipFill>
        <p:spPr>
          <a:xfrm>
            <a:off x="2093344" y="1532764"/>
            <a:ext cx="8192389" cy="452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1308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496C2-CE20-4E7B-8ADB-7763B7155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02C41-D769-4742-8113-00D36AD01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39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Topic flow</a:t>
            </a:r>
          </a:p>
          <a:p>
            <a:r>
              <a:rPr lang="en-US">
                <a:cs typeface="Calibri"/>
              </a:rPr>
              <a:t>Intro – Problem Statement - Anuj</a:t>
            </a:r>
          </a:p>
          <a:p>
            <a:r>
              <a:rPr lang="en-US">
                <a:cs typeface="Calibri"/>
              </a:rPr>
              <a:t>Data Description – KS Test (SEO not conducted) - Sisir </a:t>
            </a:r>
          </a:p>
          <a:p>
            <a:r>
              <a:rPr lang="en-US">
                <a:cs typeface="Calibri"/>
              </a:rPr>
              <a:t>Traditional OR approaches (EQ and EQ with clustering) -Anand</a:t>
            </a:r>
          </a:p>
          <a:p>
            <a:r>
              <a:rPr lang="en-US">
                <a:cs typeface="Calibri"/>
              </a:rPr>
              <a:t>ML KNN - Anand</a:t>
            </a:r>
          </a:p>
          <a:p>
            <a:r>
              <a:rPr lang="en-US">
                <a:cs typeface="Calibri"/>
              </a:rPr>
              <a:t>DL – Intro + </a:t>
            </a:r>
            <a:r>
              <a:rPr lang="en-US" err="1">
                <a:cs typeface="Calibri"/>
              </a:rPr>
              <a:t>HyperBand</a:t>
            </a:r>
            <a:r>
              <a:rPr lang="en-US">
                <a:cs typeface="Calibri"/>
              </a:rPr>
              <a:t> Algo –Rahul10 –13</a:t>
            </a:r>
          </a:p>
          <a:p>
            <a:r>
              <a:rPr lang="en-US">
                <a:cs typeface="Calibri"/>
              </a:rPr>
              <a:t>DL – Model Architecture + Results – Parth 14-23</a:t>
            </a:r>
          </a:p>
          <a:p>
            <a:r>
              <a:rPr lang="en-US">
                <a:cs typeface="Calibri"/>
              </a:rPr>
              <a:t>DL – Final Comparison + final Conclusions + Way Forward – 24 –27 Prasun+ </a:t>
            </a:r>
            <a:r>
              <a:rPr lang="en-US" err="1">
                <a:cs typeface="Calibri"/>
              </a:rPr>
              <a:t>neelmani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5043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30F42-E376-48EE-962C-EE389CA0E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References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4BC2F-766B-4AD4-8F9C-5B8DB9546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Applying Deep Learning to the Newsvendor Problem, Afshin </a:t>
            </a:r>
            <a:r>
              <a:rPr lang="en-US" err="1">
                <a:ea typeface="+mn-lt"/>
                <a:cs typeface="+mn-lt"/>
              </a:rPr>
              <a:t>Oroojlooyjadid</a:t>
            </a:r>
            <a:r>
              <a:rPr lang="en-US">
                <a:ea typeface="+mn-lt"/>
                <a:cs typeface="+mn-lt"/>
              </a:rPr>
              <a:t> et.al.</a:t>
            </a:r>
          </a:p>
          <a:p>
            <a:r>
              <a:rPr lang="en-US">
                <a:ea typeface="+mn-lt"/>
                <a:cs typeface="+mn-lt"/>
                <a:hlinkClick r:id="rId2"/>
              </a:rPr>
              <a:t>https://medium.com/opex-analytics/machine-learning-for-inventory-optimization-38a9ac86a80a</a:t>
            </a:r>
            <a:endParaRPr lang="en-US">
              <a:ea typeface="+mn-lt"/>
              <a:cs typeface="+mn-lt"/>
            </a:endParaRPr>
          </a:p>
          <a:p>
            <a:r>
              <a:rPr lang="en-US">
                <a:cs typeface="Calibri"/>
              </a:rPr>
              <a:t>Deep Learning Forward prop and Backprop Slides Credit – </a:t>
            </a:r>
            <a:r>
              <a:rPr lang="en-US" err="1">
                <a:cs typeface="Calibri"/>
              </a:rPr>
              <a:t>Debapriyo</a:t>
            </a:r>
            <a:r>
              <a:rPr lang="en-US">
                <a:cs typeface="Calibri"/>
              </a:rPr>
              <a:t> Majumdar, ISI</a:t>
            </a:r>
          </a:p>
        </p:txBody>
      </p:sp>
    </p:spTree>
    <p:extLst>
      <p:ext uri="{BB962C8B-B14F-4D97-AF65-F5344CB8AC3E}">
        <p14:creationId xmlns:p14="http://schemas.microsoft.com/office/powerpoint/2010/main" val="2341768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134C034-2071-4DC7-AE71-6AB304B08054}"/>
              </a:ext>
            </a:extLst>
          </p:cNvPr>
          <p:cNvCxnSpPr>
            <a:cxnSpLocks/>
          </p:cNvCxnSpPr>
          <p:nvPr/>
        </p:nvCxnSpPr>
        <p:spPr>
          <a:xfrm>
            <a:off x="0" y="612949"/>
            <a:ext cx="9711559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87C0DBF-1446-4441-A519-16D7B713C48C}"/>
              </a:ext>
            </a:extLst>
          </p:cNvPr>
          <p:cNvSpPr/>
          <p:nvPr/>
        </p:nvSpPr>
        <p:spPr>
          <a:xfrm>
            <a:off x="343308" y="2677815"/>
            <a:ext cx="11600455" cy="132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9A8884-D224-4116-A739-CC48A1096BE5}"/>
              </a:ext>
            </a:extLst>
          </p:cNvPr>
          <p:cNvSpPr/>
          <p:nvPr/>
        </p:nvSpPr>
        <p:spPr>
          <a:xfrm>
            <a:off x="391444" y="104699"/>
            <a:ext cx="5514365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20000"/>
            </a:pPr>
            <a:r>
              <a:rPr lang="en-IN" sz="3200" b="1"/>
              <a:t>DATA DESCRIPTION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8A8AA8-9CB6-4A56-A964-B7012296E789}"/>
              </a:ext>
            </a:extLst>
          </p:cNvPr>
          <p:cNvSpPr/>
          <p:nvPr/>
        </p:nvSpPr>
        <p:spPr>
          <a:xfrm>
            <a:off x="277845" y="1191235"/>
            <a:ext cx="1596250" cy="37555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457200" lvl="0" indent="-308610">
              <a:lnSpc>
                <a:spcPct val="150000"/>
              </a:lnSpc>
              <a:buClr>
                <a:srgbClr val="595959"/>
              </a:buClr>
              <a:buSzPct val="100000"/>
              <a:buFont typeface="Arial"/>
              <a:buChar char="●"/>
            </a:pPr>
            <a:endParaRPr lang="en-US" sz="1400" kern="0">
              <a:latin typeface="Arial"/>
              <a:cs typeface="Arial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E97016-B4C5-40E7-9139-76B4733C0C17}"/>
              </a:ext>
            </a:extLst>
          </p:cNvPr>
          <p:cNvSpPr/>
          <p:nvPr/>
        </p:nvSpPr>
        <p:spPr>
          <a:xfrm>
            <a:off x="3068874" y="3469304"/>
            <a:ext cx="5680818" cy="277620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marL="148590">
              <a:lnSpc>
                <a:spcPct val="150000"/>
              </a:lnSpc>
              <a:buClr>
                <a:srgbClr val="595959"/>
              </a:buClr>
              <a:buSzPct val="100000"/>
            </a:pPr>
            <a:r>
              <a:rPr lang="en-US" sz="2000" b="1" kern="0">
                <a:latin typeface="Arial"/>
                <a:cs typeface="Arial"/>
              </a:rPr>
              <a:t>Original Data</a:t>
            </a:r>
            <a:endParaRPr lang="en-US"/>
          </a:p>
          <a:p>
            <a:pPr marL="742950" lvl="1" indent="-285750">
              <a:buFont typeface="Arial,Sans-Serif"/>
              <a:buChar char="•"/>
            </a:pPr>
            <a:r>
              <a:rPr lang="en-US" kern="0">
                <a:ea typeface="+mn-lt"/>
                <a:cs typeface="+mn-lt"/>
              </a:rPr>
              <a:t>3 Features – Department, Day of Week and Month of Year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kern="0">
                <a:ea typeface="+mn-lt"/>
                <a:cs typeface="+mn-lt"/>
              </a:rPr>
              <a:t>Department – 23 Product Categories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kern="0">
                <a:ea typeface="+mn-lt"/>
                <a:cs typeface="+mn-lt"/>
              </a:rPr>
              <a:t>Days of Week – 7 levels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kern="0">
                <a:ea typeface="+mn-lt"/>
                <a:cs typeface="+mn-lt"/>
              </a:rPr>
              <a:t>Month – 12 levels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kern="0">
                <a:ea typeface="+mn-lt"/>
                <a:cs typeface="+mn-lt"/>
              </a:rPr>
              <a:t>13170 Demand Records</a:t>
            </a:r>
            <a:endParaRPr lang="en-US"/>
          </a:p>
          <a:p>
            <a:pPr marL="742950" lvl="1" indent="-285750">
              <a:buFont typeface="Arial,Sans-Serif"/>
              <a:buChar char="•"/>
            </a:pPr>
            <a:r>
              <a:rPr lang="en-US" kern="0">
                <a:ea typeface="+mn-lt"/>
                <a:cs typeface="+mn-lt"/>
              </a:rPr>
              <a:t>2 Years data</a:t>
            </a:r>
          </a:p>
          <a:p>
            <a:pPr marL="914400" lvl="1" indent="-308610">
              <a:lnSpc>
                <a:spcPct val="150000"/>
              </a:lnSpc>
              <a:buClr>
                <a:srgbClr val="595959"/>
              </a:buClr>
              <a:buSzPct val="100000"/>
              <a:buFont typeface="Arial"/>
              <a:buChar char="●"/>
            </a:pPr>
            <a:endParaRPr lang="en-US" sz="1400" kern="0">
              <a:latin typeface="Arial"/>
              <a:cs typeface="Arial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DDF1CE0F-2DD8-4F01-A77D-86A2C3BC7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942" y="668861"/>
            <a:ext cx="6875992" cy="197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241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134C034-2071-4DC7-AE71-6AB304B08054}"/>
              </a:ext>
            </a:extLst>
          </p:cNvPr>
          <p:cNvCxnSpPr>
            <a:cxnSpLocks/>
          </p:cNvCxnSpPr>
          <p:nvPr/>
        </p:nvCxnSpPr>
        <p:spPr>
          <a:xfrm>
            <a:off x="0" y="612949"/>
            <a:ext cx="9711559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87C0DBF-1446-4441-A519-16D7B713C48C}"/>
              </a:ext>
            </a:extLst>
          </p:cNvPr>
          <p:cNvSpPr/>
          <p:nvPr/>
        </p:nvSpPr>
        <p:spPr>
          <a:xfrm>
            <a:off x="343308" y="2677815"/>
            <a:ext cx="11600455" cy="132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9A8884-D224-4116-A739-CC48A1096BE5}"/>
              </a:ext>
            </a:extLst>
          </p:cNvPr>
          <p:cNvSpPr/>
          <p:nvPr/>
        </p:nvSpPr>
        <p:spPr>
          <a:xfrm>
            <a:off x="391444" y="104699"/>
            <a:ext cx="5514365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20000"/>
            </a:pPr>
            <a:r>
              <a:rPr lang="en-IN" sz="3200" b="1"/>
              <a:t>DATA DESCRIPTION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8A8AA8-9CB6-4A56-A964-B7012296E789}"/>
              </a:ext>
            </a:extLst>
          </p:cNvPr>
          <p:cNvSpPr/>
          <p:nvPr/>
        </p:nvSpPr>
        <p:spPr>
          <a:xfrm>
            <a:off x="277845" y="1191235"/>
            <a:ext cx="1596250" cy="37555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457200" lvl="0" indent="-308610">
              <a:lnSpc>
                <a:spcPct val="150000"/>
              </a:lnSpc>
              <a:buClr>
                <a:srgbClr val="595959"/>
              </a:buClr>
              <a:buSzPct val="100000"/>
              <a:buFont typeface="Arial"/>
              <a:buChar char="●"/>
            </a:pPr>
            <a:endParaRPr lang="en-US" sz="1400" kern="0">
              <a:latin typeface="Arial"/>
              <a:cs typeface="Arial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E97016-B4C5-40E7-9139-76B4733C0C17}"/>
              </a:ext>
            </a:extLst>
          </p:cNvPr>
          <p:cNvSpPr/>
          <p:nvPr/>
        </p:nvSpPr>
        <p:spPr>
          <a:xfrm>
            <a:off x="285457" y="3045971"/>
            <a:ext cx="4802402" cy="342254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marL="148590">
              <a:lnSpc>
                <a:spcPct val="150000"/>
              </a:lnSpc>
              <a:buClr>
                <a:srgbClr val="595959"/>
              </a:buClr>
              <a:buSzPct val="100000"/>
            </a:pPr>
            <a:r>
              <a:rPr lang="en-US" sz="2000" b="1" kern="0">
                <a:latin typeface="Arial"/>
                <a:cs typeface="Arial"/>
              </a:rPr>
              <a:t>Further Steps</a:t>
            </a:r>
            <a:endParaRPr lang="en-US"/>
          </a:p>
          <a:p>
            <a:pPr marL="914400" lvl="1" indent="-308610">
              <a:lnSpc>
                <a:spcPct val="150000"/>
              </a:lnSpc>
              <a:buClr>
                <a:srgbClr val="595959"/>
              </a:buClr>
              <a:buSzPct val="100000"/>
              <a:buFont typeface="Arial"/>
              <a:buChar char="●"/>
            </a:pPr>
            <a:r>
              <a:rPr lang="en-US" sz="1400" kern="0">
                <a:latin typeface="Arial"/>
                <a:cs typeface="Arial"/>
              </a:rPr>
              <a:t>More relevant features e.g Temperature etc can be collected which can help improve the prediction quality.</a:t>
            </a:r>
          </a:p>
          <a:p>
            <a:pPr marL="914400" lvl="1" indent="-308610">
              <a:lnSpc>
                <a:spcPct val="150000"/>
              </a:lnSpc>
              <a:buClr>
                <a:srgbClr val="595959"/>
              </a:buClr>
              <a:buSzPct val="100000"/>
              <a:buFont typeface="Arial"/>
              <a:buChar char="●"/>
            </a:pPr>
            <a:r>
              <a:rPr lang="en-US" sz="1400" kern="0">
                <a:latin typeface="Arial"/>
                <a:cs typeface="Arial"/>
              </a:rPr>
              <a:t>More data can be collected.</a:t>
            </a:r>
          </a:p>
          <a:p>
            <a:pPr marL="914400" lvl="1" indent="-308610">
              <a:lnSpc>
                <a:spcPct val="150000"/>
              </a:lnSpc>
              <a:buClr>
                <a:srgbClr val="595959"/>
              </a:buClr>
              <a:buSzPct val="100000"/>
              <a:buFont typeface="Arial"/>
              <a:buChar char="●"/>
            </a:pPr>
            <a:r>
              <a:rPr lang="en-US" sz="1400" kern="0">
                <a:latin typeface="Arial"/>
                <a:cs typeface="Arial"/>
              </a:rPr>
              <a:t>Lot of Categorical Variable in the data. So Processing required as they cannot directly be fed to machine learning algorithms</a:t>
            </a:r>
          </a:p>
          <a:p>
            <a:pPr marL="914400" lvl="1" indent="-308610">
              <a:lnSpc>
                <a:spcPct val="150000"/>
              </a:lnSpc>
              <a:buClr>
                <a:srgbClr val="595959"/>
              </a:buClr>
              <a:buSzPct val="100000"/>
              <a:buFont typeface="Arial"/>
              <a:buChar char="●"/>
            </a:pPr>
            <a:r>
              <a:rPr lang="en-US" sz="1400" kern="0">
                <a:latin typeface="Arial"/>
                <a:cs typeface="Arial"/>
              </a:rPr>
              <a:t>One Hot Encode can be used to overcome this.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2DC9BB8-C75F-4716-9337-0D0EA9E78929}"/>
              </a:ext>
            </a:extLst>
          </p:cNvPr>
          <p:cNvCxnSpPr>
            <a:cxnSpLocks/>
          </p:cNvCxnSpPr>
          <p:nvPr/>
        </p:nvCxnSpPr>
        <p:spPr>
          <a:xfrm flipV="1">
            <a:off x="5082567" y="6179356"/>
            <a:ext cx="1922076" cy="11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D90D3C9-8983-4982-8C9B-BE48B50BFA3A}"/>
              </a:ext>
            </a:extLst>
          </p:cNvPr>
          <p:cNvSpPr/>
          <p:nvPr/>
        </p:nvSpPr>
        <p:spPr>
          <a:xfrm>
            <a:off x="6094476" y="3847624"/>
            <a:ext cx="2310191" cy="11603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marL="148590">
              <a:lnSpc>
                <a:spcPct val="150000"/>
              </a:lnSpc>
            </a:pPr>
            <a:r>
              <a:rPr lang="en-US" sz="2000" b="1" kern="0">
                <a:latin typeface="Arial"/>
                <a:cs typeface="Arial"/>
              </a:rPr>
              <a:t>Final Data</a:t>
            </a:r>
            <a:endParaRPr lang="en-US" sz="1400" b="1" kern="0">
              <a:latin typeface="Arial"/>
              <a:cs typeface="Arial"/>
            </a:endParaRPr>
          </a:p>
          <a:p>
            <a:pPr marL="457200" indent="-308610">
              <a:lnSpc>
                <a:spcPct val="150000"/>
              </a:lnSpc>
              <a:buClr>
                <a:srgbClr val="595959"/>
              </a:buClr>
              <a:buSzPct val="100000"/>
              <a:buFont typeface="Arial"/>
              <a:buChar char="●"/>
            </a:pPr>
            <a:r>
              <a:rPr lang="en-US" sz="1400" kern="0">
                <a:latin typeface="Arial"/>
                <a:cs typeface="Arial"/>
              </a:rPr>
              <a:t>43 Columns</a:t>
            </a:r>
          </a:p>
          <a:p>
            <a:pPr marL="457200" indent="-308610">
              <a:lnSpc>
                <a:spcPct val="150000"/>
              </a:lnSpc>
              <a:buClr>
                <a:srgbClr val="595959"/>
              </a:buClr>
              <a:buSzPct val="100000"/>
              <a:buFont typeface="Arial"/>
              <a:buChar char="●"/>
            </a:pPr>
            <a:r>
              <a:rPr lang="en-US" sz="1400" kern="0">
                <a:latin typeface="Arial"/>
                <a:cs typeface="Arial"/>
              </a:rPr>
              <a:t>13170 rows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24B4D6-1677-4050-92CE-105A42D29458}"/>
              </a:ext>
            </a:extLst>
          </p:cNvPr>
          <p:cNvSpPr/>
          <p:nvPr/>
        </p:nvSpPr>
        <p:spPr>
          <a:xfrm>
            <a:off x="5302239" y="5007217"/>
            <a:ext cx="1105505" cy="1021883"/>
          </a:xfrm>
          <a:prstGeom prst="rect">
            <a:avLst/>
          </a:prstGeom>
          <a:ln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 marL="148590">
              <a:lnSpc>
                <a:spcPct val="150000"/>
              </a:lnSpc>
            </a:pPr>
            <a:r>
              <a:rPr lang="en-US" sz="1400" kern="0">
                <a:latin typeface="Arial"/>
                <a:cs typeface="Arial"/>
              </a:rPr>
              <a:t>After One-Hot Encoding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CBA18E-D1FE-4348-9CBF-AB2D0F99BE35}"/>
              </a:ext>
            </a:extLst>
          </p:cNvPr>
          <p:cNvSpPr/>
          <p:nvPr/>
        </p:nvSpPr>
        <p:spPr>
          <a:xfrm>
            <a:off x="9133645" y="3045971"/>
            <a:ext cx="1973106" cy="9586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marL="148590">
              <a:lnSpc>
                <a:spcPct val="150000"/>
              </a:lnSpc>
            </a:pPr>
            <a:r>
              <a:rPr lang="en-US" sz="2000" kern="0">
                <a:latin typeface="Arial"/>
                <a:cs typeface="Arial"/>
              </a:rPr>
              <a:t>Train Data (75%)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E6B54BE-5A67-43E0-8FA4-621F89F6D06C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8404667" y="3525301"/>
            <a:ext cx="728978" cy="90251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FD0D5DB-C6DC-4247-BB52-BF3ABC094A80}"/>
              </a:ext>
            </a:extLst>
          </p:cNvPr>
          <p:cNvSpPr/>
          <p:nvPr/>
        </p:nvSpPr>
        <p:spPr>
          <a:xfrm>
            <a:off x="9133645" y="5194693"/>
            <a:ext cx="1973106" cy="9586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marL="148590">
              <a:lnSpc>
                <a:spcPct val="150000"/>
              </a:lnSpc>
            </a:pPr>
            <a:r>
              <a:rPr lang="en-US" sz="2000" kern="0">
                <a:latin typeface="Arial"/>
                <a:cs typeface="Arial"/>
              </a:rPr>
              <a:t>Test Data (12.5%)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8AC249C3-F154-4D33-A214-4DE340A47939}"/>
              </a:ext>
            </a:extLst>
          </p:cNvPr>
          <p:cNvCxnSpPr>
            <a:cxnSpLocks/>
            <a:stCxn id="16" idx="3"/>
            <a:endCxn id="21" idx="1"/>
          </p:cNvCxnSpPr>
          <p:nvPr/>
        </p:nvCxnSpPr>
        <p:spPr>
          <a:xfrm>
            <a:off x="8404667" y="4427815"/>
            <a:ext cx="728978" cy="124620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>
            <a:extLst>
              <a:ext uri="{FF2B5EF4-FFF2-40B4-BE49-F238E27FC236}">
                <a16:creationId xmlns:a16="http://schemas.microsoft.com/office/drawing/2014/main" id="{DDF1CE0F-2DD8-4F01-A77D-86A2C3BC7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942" y="668861"/>
            <a:ext cx="6875992" cy="197485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3552FBD-7D21-41DB-B8A7-18B4601B4C42}"/>
              </a:ext>
            </a:extLst>
          </p:cNvPr>
          <p:cNvSpPr/>
          <p:nvPr/>
        </p:nvSpPr>
        <p:spPr>
          <a:xfrm>
            <a:off x="9135973" y="4094204"/>
            <a:ext cx="1973106" cy="958660"/>
          </a:xfrm>
          <a:prstGeom prst="rect">
            <a:avLst/>
          </a:prstGeom>
          <a:ln>
            <a:solidFill>
              <a:srgbClr val="02051D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marL="148590">
              <a:lnSpc>
                <a:spcPct val="150000"/>
              </a:lnSpc>
            </a:pPr>
            <a:r>
              <a:rPr lang="en-US" sz="2000" kern="0">
                <a:solidFill>
                  <a:srgbClr val="000000"/>
                </a:solidFill>
                <a:latin typeface="Arial"/>
                <a:cs typeface="Arial"/>
              </a:rPr>
              <a:t>Validation Data (12.5%)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A829872-830C-4D50-B80C-3E1F8E2A4459}"/>
              </a:ext>
            </a:extLst>
          </p:cNvPr>
          <p:cNvCxnSpPr/>
          <p:nvPr/>
        </p:nvCxnSpPr>
        <p:spPr>
          <a:xfrm flipH="1" flipV="1">
            <a:off x="6950076" y="4976283"/>
            <a:ext cx="22224" cy="1207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857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134C034-2071-4DC7-AE71-6AB304B08054}"/>
              </a:ext>
            </a:extLst>
          </p:cNvPr>
          <p:cNvCxnSpPr>
            <a:cxnSpLocks/>
          </p:cNvCxnSpPr>
          <p:nvPr/>
        </p:nvCxnSpPr>
        <p:spPr>
          <a:xfrm>
            <a:off x="0" y="612949"/>
            <a:ext cx="9711559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89A8884-D224-4116-A739-CC48A1096BE5}"/>
              </a:ext>
            </a:extLst>
          </p:cNvPr>
          <p:cNvSpPr/>
          <p:nvPr/>
        </p:nvSpPr>
        <p:spPr>
          <a:xfrm>
            <a:off x="391444" y="104699"/>
            <a:ext cx="7027781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20000"/>
            </a:pPr>
            <a:r>
              <a:rPr lang="en-IN" sz="2800" b="1"/>
              <a:t>DISTRIBUTION HYPOTHESIS TESTING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1FEE69F-6024-401A-8B46-956803521778}"/>
              </a:ext>
            </a:extLst>
          </p:cNvPr>
          <p:cNvGrpSpPr/>
          <p:nvPr/>
        </p:nvGrpSpPr>
        <p:grpSpPr>
          <a:xfrm>
            <a:off x="195532" y="2309005"/>
            <a:ext cx="5589916" cy="2339102"/>
            <a:chOff x="195532" y="2309005"/>
            <a:chExt cx="5589916" cy="233910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34D014A-ADBA-46B7-AB85-D792E00F858A}"/>
                </a:ext>
              </a:extLst>
            </p:cNvPr>
            <p:cNvSpPr txBox="1"/>
            <p:nvPr/>
          </p:nvSpPr>
          <p:spPr>
            <a:xfrm>
              <a:off x="195532" y="2309005"/>
              <a:ext cx="5589916" cy="23391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000" b="1">
                  <a:cs typeface="Calibri"/>
                </a:rPr>
                <a:t>Normal Distribution</a:t>
              </a:r>
            </a:p>
            <a:p>
              <a:endParaRPr lang="en-US">
                <a:cs typeface="Calibri"/>
              </a:endParaRPr>
            </a:p>
            <a:p>
              <a:endParaRPr lang="en-US">
                <a:cs typeface="Calibri"/>
              </a:endParaRPr>
            </a:p>
            <a:p>
              <a:endParaRPr lang="en-US">
                <a:cs typeface="Calibri"/>
              </a:endParaRPr>
            </a:p>
            <a:p>
              <a:endParaRPr lang="en-US">
                <a:cs typeface="Calibri"/>
              </a:endParaRPr>
            </a:p>
            <a:p>
              <a:pPr marL="285750" indent="-285750">
                <a:buFont typeface="Arial"/>
                <a:buChar char="•"/>
              </a:pPr>
              <a:r>
                <a:rPr lang="en-US">
                  <a:cs typeface="Calibri"/>
                </a:rPr>
                <a:t>P value &lt; 2.2e-16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>
                  <a:cs typeface="Calibri"/>
                </a:rPr>
                <a:t>Very small p-value =&gt; Reject Null Hypothesis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>
                  <a:cs typeface="Calibri"/>
                </a:rPr>
                <a:t>The demand data does not follow normal distribution</a:t>
              </a:r>
            </a:p>
          </p:txBody>
        </p:sp>
        <p:pic>
          <p:nvPicPr>
            <p:cNvPr id="25" name="Picture 3">
              <a:extLst>
                <a:ext uri="{FF2B5EF4-FFF2-40B4-BE49-F238E27FC236}">
                  <a16:creationId xmlns:a16="http://schemas.microsoft.com/office/drawing/2014/main" id="{2328D717-41D3-4A5C-98D9-FB8E6F71CE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7419" y="2779406"/>
              <a:ext cx="5431766" cy="76722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9E7B84E-6A16-40AB-9AC8-177C46977DBE}"/>
              </a:ext>
            </a:extLst>
          </p:cNvPr>
          <p:cNvGrpSpPr/>
          <p:nvPr/>
        </p:nvGrpSpPr>
        <p:grpSpPr>
          <a:xfrm>
            <a:off x="6492814" y="2309005"/>
            <a:ext cx="5589916" cy="2339102"/>
            <a:chOff x="6492814" y="2309005"/>
            <a:chExt cx="5589916" cy="233910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9445426-C303-44EE-9F05-641CCBC17D4F}"/>
                </a:ext>
              </a:extLst>
            </p:cNvPr>
            <p:cNvSpPr txBox="1"/>
            <p:nvPr/>
          </p:nvSpPr>
          <p:spPr>
            <a:xfrm>
              <a:off x="6492814" y="2309005"/>
              <a:ext cx="5589916" cy="23391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000" b="1">
                  <a:cs typeface="Calibri"/>
                </a:rPr>
                <a:t>Exponential Distribution</a:t>
              </a:r>
            </a:p>
            <a:p>
              <a:endParaRPr lang="en-US">
                <a:cs typeface="Calibri"/>
              </a:endParaRPr>
            </a:p>
            <a:p>
              <a:endParaRPr lang="en-US">
                <a:cs typeface="Calibri"/>
              </a:endParaRPr>
            </a:p>
            <a:p>
              <a:endParaRPr lang="en-US">
                <a:cs typeface="Calibri"/>
              </a:endParaRPr>
            </a:p>
            <a:p>
              <a:endParaRPr lang="en-US">
                <a:cs typeface="Calibri"/>
              </a:endParaRPr>
            </a:p>
            <a:p>
              <a:pPr marL="285750" indent="-285750">
                <a:buFont typeface="Arial"/>
                <a:buChar char="•"/>
              </a:pPr>
              <a:r>
                <a:rPr lang="en-US">
                  <a:cs typeface="Calibri"/>
                </a:rPr>
                <a:t>P value &lt; 2.2e-16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>
                  <a:cs typeface="Calibri"/>
                </a:rPr>
                <a:t>Very small p-value =&gt; Reject Null Hypothesis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>
                  <a:cs typeface="Calibri"/>
                </a:rPr>
                <a:t>The demand data does not follow exponential</a:t>
              </a:r>
            </a:p>
          </p:txBody>
        </p:sp>
        <p:pic>
          <p:nvPicPr>
            <p:cNvPr id="28" name="Picture 10" descr="Text&#10;&#10;Description automatically generated">
              <a:extLst>
                <a:ext uri="{FF2B5EF4-FFF2-40B4-BE49-F238E27FC236}">
                  <a16:creationId xmlns:a16="http://schemas.microsoft.com/office/drawing/2014/main" id="{B1B4221A-24C5-4B8E-A1E7-A3493F9FAA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50325" y="2785064"/>
              <a:ext cx="5503652" cy="698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C3F0416-76D7-4367-9264-476154D2D996}"/>
              </a:ext>
            </a:extLst>
          </p:cNvPr>
          <p:cNvGrpSpPr/>
          <p:nvPr/>
        </p:nvGrpSpPr>
        <p:grpSpPr>
          <a:xfrm>
            <a:off x="5055079" y="4896930"/>
            <a:ext cx="5661803" cy="1785104"/>
            <a:chOff x="3272287" y="4868175"/>
            <a:chExt cx="5661803" cy="1785104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3F62477-E4DA-46E2-B682-6009150B34DA}"/>
                </a:ext>
              </a:extLst>
            </p:cNvPr>
            <p:cNvSpPr txBox="1"/>
            <p:nvPr/>
          </p:nvSpPr>
          <p:spPr>
            <a:xfrm>
              <a:off x="3272287" y="4868175"/>
              <a:ext cx="5661803" cy="1785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000" b="1">
                  <a:cs typeface="Calibri"/>
                </a:rPr>
                <a:t>Log Normal Distribution</a:t>
              </a:r>
            </a:p>
            <a:p>
              <a:endParaRPr lang="en-US">
                <a:cs typeface="Calibri"/>
              </a:endParaRPr>
            </a:p>
            <a:p>
              <a:endParaRPr lang="en-US">
                <a:cs typeface="Calibri"/>
              </a:endParaRPr>
            </a:p>
            <a:p>
              <a:pPr marL="285750" indent="-285750">
                <a:buFont typeface="Arial"/>
                <a:buChar char="•"/>
              </a:pPr>
              <a:r>
                <a:rPr lang="en-US">
                  <a:cs typeface="Calibri"/>
                </a:rPr>
                <a:t>P value &lt; 2.2e-16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>
                  <a:cs typeface="Calibri"/>
                </a:rPr>
                <a:t>Very small p-value =&gt; Reject Null Hypothesis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>
                  <a:cs typeface="Calibri"/>
                </a:rPr>
                <a:t>The demand data does not follow log normal</a:t>
              </a:r>
            </a:p>
          </p:txBody>
        </p:sp>
        <p:pic>
          <p:nvPicPr>
            <p:cNvPr id="31" name="Picture 13" descr="Logo&#10;&#10;Description automatically generated">
              <a:extLst>
                <a:ext uri="{FF2B5EF4-FFF2-40B4-BE49-F238E27FC236}">
                  <a16:creationId xmlns:a16="http://schemas.microsoft.com/office/drawing/2014/main" id="{1A3F8B00-3DFD-4B3C-9FD8-37B481EA2A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44173" y="5211038"/>
              <a:ext cx="5518030" cy="5909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F67AB0B-F0B0-4342-87BC-7D5FA68E046F}"/>
              </a:ext>
            </a:extLst>
          </p:cNvPr>
          <p:cNvSpPr txBox="1"/>
          <p:nvPr/>
        </p:nvSpPr>
        <p:spPr>
          <a:xfrm>
            <a:off x="195532" y="856891"/>
            <a:ext cx="11383992" cy="12311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cs typeface="Calibri"/>
              </a:rPr>
              <a:t>Kolmogorov Smirnov (KS) Test</a:t>
            </a:r>
          </a:p>
          <a:p>
            <a:pPr marL="742950" lvl="1" indent="-285750">
              <a:buFont typeface="Arial"/>
              <a:buChar char="•"/>
            </a:pPr>
            <a:r>
              <a:rPr lang="en-US">
                <a:cs typeface="Calibri"/>
              </a:rPr>
              <a:t>Performs two-sample test to check if the dataset provided belong to the same distribution</a:t>
            </a:r>
          </a:p>
          <a:p>
            <a:pPr marL="742950" lvl="1" indent="-285750">
              <a:buFont typeface="Arial"/>
              <a:buChar char="•"/>
            </a:pPr>
            <a:r>
              <a:rPr lang="en-US">
                <a:cs typeface="Calibri"/>
              </a:rPr>
              <a:t>Null Hypothesis, H0: x and y drawn from the same distribution</a:t>
            </a:r>
          </a:p>
          <a:p>
            <a:pPr marL="742950" lvl="1" indent="-285750">
              <a:buFont typeface="Arial"/>
              <a:buChar char="•"/>
            </a:pPr>
            <a:r>
              <a:rPr lang="en-US">
                <a:cs typeface="Calibri"/>
              </a:rPr>
              <a:t>Alternate Hypothesis, Ha: x and y drawn from different distribution</a:t>
            </a:r>
          </a:p>
        </p:txBody>
      </p:sp>
      <p:pic>
        <p:nvPicPr>
          <p:cNvPr id="2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DED1B7CA-A285-4F19-B864-26D54A4F83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7682" y="4814650"/>
            <a:ext cx="2585050" cy="213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586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>
            <a:extLst>
              <a:ext uri="{FF2B5EF4-FFF2-40B4-BE49-F238E27FC236}">
                <a16:creationId xmlns:a16="http://schemas.microsoft.com/office/drawing/2014/main" id="{CA2357CC-9962-41C7-99C3-A238EF920F92}"/>
              </a:ext>
            </a:extLst>
          </p:cNvPr>
          <p:cNvSpPr/>
          <p:nvPr/>
        </p:nvSpPr>
        <p:spPr>
          <a:xfrm>
            <a:off x="346108" y="2853920"/>
            <a:ext cx="11636975" cy="46487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800">
              <a:solidFill>
                <a:srgbClr val="000000"/>
              </a:solidFill>
              <a:cs typeface="Calibri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14C47F3-0797-4C84-A0DC-9BFE907E5528}"/>
              </a:ext>
            </a:extLst>
          </p:cNvPr>
          <p:cNvSpPr/>
          <p:nvPr/>
        </p:nvSpPr>
        <p:spPr>
          <a:xfrm>
            <a:off x="391444" y="104699"/>
            <a:ext cx="5514365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IN" sz="2800" b="1">
                <a:solidFill>
                  <a:srgbClr val="000000"/>
                </a:solidFill>
              </a:rPr>
              <a:t>APPROACHES</a:t>
            </a:r>
            <a:endParaRPr lang="en-US" sz="2800">
              <a:solidFill>
                <a:srgbClr val="000000"/>
              </a:solidFill>
            </a:endParaRPr>
          </a:p>
        </p:txBody>
      </p:sp>
      <p:grpSp>
        <p:nvGrpSpPr>
          <p:cNvPr id="4513" name="Group 4512">
            <a:extLst>
              <a:ext uri="{FF2B5EF4-FFF2-40B4-BE49-F238E27FC236}">
                <a16:creationId xmlns:a16="http://schemas.microsoft.com/office/drawing/2014/main" id="{5A25FC2B-B5A3-4058-883A-79E452E26E06}"/>
              </a:ext>
            </a:extLst>
          </p:cNvPr>
          <p:cNvGrpSpPr/>
          <p:nvPr/>
        </p:nvGrpSpPr>
        <p:grpSpPr>
          <a:xfrm>
            <a:off x="-1150189" y="1226389"/>
            <a:ext cx="12242567" cy="5095335"/>
            <a:chOff x="172528" y="1255144"/>
            <a:chExt cx="12242567" cy="5095335"/>
          </a:xfrm>
        </p:grpSpPr>
        <p:graphicFrame>
          <p:nvGraphicFramePr>
            <p:cNvPr id="2331" name="Diagram 2331">
              <a:extLst>
                <a:ext uri="{FF2B5EF4-FFF2-40B4-BE49-F238E27FC236}">
                  <a16:creationId xmlns:a16="http://schemas.microsoft.com/office/drawing/2014/main" id="{9F367F99-FC03-4B61-AD87-A0ABB30C3C8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082297355"/>
                </p:ext>
              </p:extLst>
            </p:nvPr>
          </p:nvGraphicFramePr>
          <p:xfrm>
            <a:off x="172528" y="1255144"/>
            <a:ext cx="11485608" cy="509533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4328" name="Rectangle 4327">
              <a:extLst>
                <a:ext uri="{FF2B5EF4-FFF2-40B4-BE49-F238E27FC236}">
                  <a16:creationId xmlns:a16="http://schemas.microsoft.com/office/drawing/2014/main" id="{AB6CC639-19C9-41DF-A8F2-BF105EDBBA5D}"/>
                </a:ext>
              </a:extLst>
            </p:cNvPr>
            <p:cNvSpPr/>
            <p:nvPr/>
          </p:nvSpPr>
          <p:spPr>
            <a:xfrm>
              <a:off x="8892280" y="2874645"/>
              <a:ext cx="1926931" cy="929550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>
              <a:spAutoFit/>
            </a:bodyPr>
            <a:lstStyle/>
            <a:p>
              <a:endParaRPr lang="en-US" kern="0">
                <a:solidFill>
                  <a:srgbClr val="000000"/>
                </a:solidFill>
                <a:ea typeface="+mn-lt"/>
                <a:cs typeface="+mn-lt"/>
              </a:endParaRPr>
            </a:p>
            <a:p>
              <a:r>
                <a:rPr lang="en-US" kern="0">
                  <a:solidFill>
                    <a:srgbClr val="000000"/>
                  </a:solidFill>
                  <a:ea typeface="+mn-lt"/>
                  <a:cs typeface="+mn-lt"/>
                </a:rPr>
                <a:t>Empirical Quantile</a:t>
              </a:r>
              <a:endParaRPr lang="en-US">
                <a:solidFill>
                  <a:srgbClr val="000000"/>
                </a:solidFill>
                <a:cs typeface="Calibri"/>
              </a:endParaRPr>
            </a:p>
            <a:p>
              <a:pPr marL="914400" lvl="1" indent="-308610">
                <a:lnSpc>
                  <a:spcPct val="150000"/>
                </a:lnSpc>
                <a:buClr>
                  <a:srgbClr val="595959"/>
                </a:buClr>
                <a:buSzPct val="100000"/>
                <a:buFont typeface="Arial"/>
                <a:buChar char="●"/>
              </a:pPr>
              <a:endParaRPr lang="en-US" sz="1400" kern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4329" name="Rectangle 4328">
              <a:extLst>
                <a:ext uri="{FF2B5EF4-FFF2-40B4-BE49-F238E27FC236}">
                  <a16:creationId xmlns:a16="http://schemas.microsoft.com/office/drawing/2014/main" id="{CC839E40-EC55-4DD2-939A-1CADB2BF0773}"/>
                </a:ext>
              </a:extLst>
            </p:cNvPr>
            <p:cNvSpPr/>
            <p:nvPr/>
          </p:nvSpPr>
          <p:spPr>
            <a:xfrm>
              <a:off x="8892279" y="3809173"/>
              <a:ext cx="1926931" cy="929550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>
              <a:spAutoFit/>
            </a:bodyPr>
            <a:lstStyle/>
            <a:p>
              <a:endParaRPr lang="en-US" kern="0">
                <a:solidFill>
                  <a:srgbClr val="000000"/>
                </a:solidFill>
                <a:ea typeface="+mn-lt"/>
                <a:cs typeface="+mn-lt"/>
              </a:endParaRPr>
            </a:p>
            <a:p>
              <a:r>
                <a:rPr lang="en-US" kern="0">
                  <a:solidFill>
                    <a:srgbClr val="000000"/>
                  </a:solidFill>
                  <a:ea typeface="+mn-lt"/>
                  <a:cs typeface="+mn-lt"/>
                </a:rPr>
                <a:t>Use of features</a:t>
              </a:r>
              <a:endParaRPr lang="en-US">
                <a:solidFill>
                  <a:srgbClr val="000000"/>
                </a:solidFill>
              </a:endParaRPr>
            </a:p>
            <a:p>
              <a:pPr marL="914400" lvl="1" indent="-308610">
                <a:lnSpc>
                  <a:spcPct val="150000"/>
                </a:lnSpc>
                <a:buClr>
                  <a:srgbClr val="595959"/>
                </a:buClr>
                <a:buSzPct val="100000"/>
                <a:buFont typeface="Arial"/>
                <a:buChar char="●"/>
              </a:pPr>
              <a:endParaRPr lang="en-US" sz="1400" kern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4330" name="Rectangle 4329">
              <a:extLst>
                <a:ext uri="{FF2B5EF4-FFF2-40B4-BE49-F238E27FC236}">
                  <a16:creationId xmlns:a16="http://schemas.microsoft.com/office/drawing/2014/main" id="{2701D457-2D3C-4AAA-9C8F-E5DDD42B1A25}"/>
                </a:ext>
              </a:extLst>
            </p:cNvPr>
            <p:cNvSpPr/>
            <p:nvPr/>
          </p:nvSpPr>
          <p:spPr>
            <a:xfrm>
              <a:off x="8892278" y="4556795"/>
              <a:ext cx="3522817" cy="923330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>
              <a:spAutoFit/>
            </a:bodyPr>
            <a:lstStyle/>
            <a:p>
              <a:endParaRPr lang="en-US" kern="0">
                <a:solidFill>
                  <a:srgbClr val="000000"/>
                </a:solidFill>
                <a:ea typeface="+mn-lt"/>
                <a:cs typeface="+mn-lt"/>
              </a:endParaRPr>
            </a:p>
            <a:p>
              <a:r>
                <a:rPr lang="en-US" kern="0">
                  <a:solidFill>
                    <a:srgbClr val="000000"/>
                  </a:solidFill>
                  <a:ea typeface="+mn-lt"/>
                  <a:cs typeface="+mn-lt"/>
                </a:rPr>
                <a:t>K-Nearest Neighbor – Machine Learning</a:t>
              </a:r>
              <a:endParaRPr lang="en-US">
                <a:solidFill>
                  <a:srgbClr val="000000"/>
                </a:solidFill>
                <a:cs typeface="Calibri"/>
              </a:endParaRPr>
            </a:p>
          </p:txBody>
        </p:sp>
        <p:sp>
          <p:nvSpPr>
            <p:cNvPr id="4331" name="Rectangle 4330">
              <a:extLst>
                <a:ext uri="{FF2B5EF4-FFF2-40B4-BE49-F238E27FC236}">
                  <a16:creationId xmlns:a16="http://schemas.microsoft.com/office/drawing/2014/main" id="{426A5CC9-A672-454E-BE3A-1AA456B6454D}"/>
                </a:ext>
              </a:extLst>
            </p:cNvPr>
            <p:cNvSpPr/>
            <p:nvPr/>
          </p:nvSpPr>
          <p:spPr>
            <a:xfrm>
              <a:off x="8892278" y="5433813"/>
              <a:ext cx="3522817" cy="646331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>
              <a:spAutoFit/>
            </a:bodyPr>
            <a:lstStyle/>
            <a:p>
              <a:endParaRPr lang="en-US" kern="0">
                <a:solidFill>
                  <a:srgbClr val="000000"/>
                </a:solidFill>
                <a:ea typeface="+mn-lt"/>
                <a:cs typeface="+mn-lt"/>
              </a:endParaRPr>
            </a:p>
            <a:p>
              <a:r>
                <a:rPr lang="en-US" kern="0">
                  <a:solidFill>
                    <a:srgbClr val="000000"/>
                  </a:solidFill>
                  <a:ea typeface="+mn-lt"/>
                  <a:cs typeface="+mn-lt"/>
                </a:rPr>
                <a:t>Deep Learning</a:t>
              </a:r>
              <a:endParaRPr lang="en-US" kern="0">
                <a:solidFill>
                  <a:srgbClr val="000000"/>
                </a:solidFill>
                <a:cs typeface="Calibri"/>
              </a:endParaRPr>
            </a:p>
          </p:txBody>
        </p:sp>
        <p:sp>
          <p:nvSpPr>
            <p:cNvPr id="4440" name="TextBox 4439">
              <a:extLst>
                <a:ext uri="{FF2B5EF4-FFF2-40B4-BE49-F238E27FC236}">
                  <a16:creationId xmlns:a16="http://schemas.microsoft.com/office/drawing/2014/main" id="{BAAF10C3-2B1F-426C-ADC1-CDC3933AF11D}"/>
                </a:ext>
              </a:extLst>
            </p:cNvPr>
            <p:cNvSpPr txBox="1"/>
            <p:nvPr/>
          </p:nvSpPr>
          <p:spPr>
            <a:xfrm>
              <a:off x="8893834" y="1316966"/>
              <a:ext cx="2743200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Separated Estimation &amp; Optimization</a:t>
              </a:r>
            </a:p>
          </p:txBody>
        </p:sp>
      </p:grpSp>
      <p:cxnSp>
        <p:nvCxnSpPr>
          <p:cNvPr id="4451" name="Straight Connector 4450">
            <a:extLst>
              <a:ext uri="{FF2B5EF4-FFF2-40B4-BE49-F238E27FC236}">
                <a16:creationId xmlns:a16="http://schemas.microsoft.com/office/drawing/2014/main" id="{A9EC2D6D-220B-4CCC-BA5F-FD9ECA8F4551}"/>
              </a:ext>
            </a:extLst>
          </p:cNvPr>
          <p:cNvCxnSpPr>
            <a:cxnSpLocks/>
          </p:cNvCxnSpPr>
          <p:nvPr/>
        </p:nvCxnSpPr>
        <p:spPr>
          <a:xfrm>
            <a:off x="0" y="612949"/>
            <a:ext cx="9711559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2" name="TextBox 4451">
            <a:extLst>
              <a:ext uri="{FF2B5EF4-FFF2-40B4-BE49-F238E27FC236}">
                <a16:creationId xmlns:a16="http://schemas.microsoft.com/office/drawing/2014/main" id="{848CDAD1-03C1-4588-B3E4-D76DB5F0473B}"/>
              </a:ext>
            </a:extLst>
          </p:cNvPr>
          <p:cNvSpPr txBox="1"/>
          <p:nvPr/>
        </p:nvSpPr>
        <p:spPr>
          <a:xfrm>
            <a:off x="7613650" y="22796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Analytical Solutions</a:t>
            </a:r>
          </a:p>
        </p:txBody>
      </p:sp>
    </p:spTree>
    <p:extLst>
      <p:ext uri="{BB962C8B-B14F-4D97-AF65-F5344CB8AC3E}">
        <p14:creationId xmlns:p14="http://schemas.microsoft.com/office/powerpoint/2010/main" val="4274918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111">
            <a:extLst>
              <a:ext uri="{FF2B5EF4-FFF2-40B4-BE49-F238E27FC236}">
                <a16:creationId xmlns:a16="http://schemas.microsoft.com/office/drawing/2014/main" id="{1875A9E6-BE13-471C-8801-FA0BB7532CA6}"/>
              </a:ext>
            </a:extLst>
          </p:cNvPr>
          <p:cNvSpPr/>
          <p:nvPr/>
        </p:nvSpPr>
        <p:spPr>
          <a:xfrm>
            <a:off x="391444" y="104699"/>
            <a:ext cx="6529861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800" b="1">
                <a:solidFill>
                  <a:srgbClr val="000000"/>
                </a:solidFill>
                <a:ea typeface="+mn-lt"/>
                <a:cs typeface="+mn-lt"/>
              </a:rPr>
              <a:t>EQ METHOD</a:t>
            </a:r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9FAE3A8-97D7-4CC7-A354-408B10CEDC40}"/>
              </a:ext>
            </a:extLst>
          </p:cNvPr>
          <p:cNvSpPr/>
          <p:nvPr/>
        </p:nvSpPr>
        <p:spPr>
          <a:xfrm>
            <a:off x="277845" y="1191235"/>
            <a:ext cx="1596250" cy="37555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457200" lvl="0" indent="-308610">
              <a:lnSpc>
                <a:spcPct val="150000"/>
              </a:lnSpc>
              <a:buClr>
                <a:srgbClr val="595959"/>
              </a:buClr>
              <a:buSzPct val="100000"/>
              <a:buFont typeface="Arial"/>
              <a:buChar char="●"/>
            </a:pPr>
            <a:endParaRPr lang="en-US" sz="1400" kern="0">
              <a:solidFill>
                <a:srgbClr val="000000"/>
              </a:solidFill>
              <a:latin typeface="Arial"/>
              <a:cs typeface="Arial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437730-AA45-4547-AE87-68A26288AB38}"/>
              </a:ext>
            </a:extLst>
          </p:cNvPr>
          <p:cNvGrpSpPr/>
          <p:nvPr/>
        </p:nvGrpSpPr>
        <p:grpSpPr>
          <a:xfrm>
            <a:off x="6988012" y="1189855"/>
            <a:ext cx="2790159" cy="2837765"/>
            <a:chOff x="6390365" y="3619012"/>
            <a:chExt cx="2790159" cy="2837765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D9999E0C-4EE1-4DDF-9A8D-88828AB32102}"/>
                </a:ext>
              </a:extLst>
            </p:cNvPr>
            <p:cNvSpPr/>
            <p:nvPr/>
          </p:nvSpPr>
          <p:spPr>
            <a:xfrm>
              <a:off x="6390365" y="3619012"/>
              <a:ext cx="2790159" cy="283776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en-US" sz="2000" kern="0">
                  <a:solidFill>
                    <a:srgbClr val="000000"/>
                  </a:solidFill>
                  <a:ea typeface="+mn-lt"/>
                  <a:cs typeface="+mn-lt"/>
                </a:rPr>
                <a:t>Results:</a:t>
              </a:r>
              <a:endParaRPr lang="en-US">
                <a:solidFill>
                  <a:srgbClr val="000000"/>
                </a:solidFill>
                <a:cs typeface="Calibri"/>
              </a:endParaRPr>
            </a:p>
            <a:p>
              <a:endParaRPr lang="en-US" sz="2000" kern="0">
                <a:solidFill>
                  <a:srgbClr val="000000"/>
                </a:solidFill>
                <a:latin typeface="Calibri"/>
                <a:cs typeface="Calibri"/>
              </a:endParaRPr>
            </a:p>
            <a:p>
              <a:endParaRPr lang="en-US" sz="2000" kern="0">
                <a:solidFill>
                  <a:srgbClr val="000000"/>
                </a:solidFill>
                <a:latin typeface="Calibri"/>
                <a:cs typeface="Calibri"/>
              </a:endParaRPr>
            </a:p>
            <a:p>
              <a:endParaRPr lang="en-US" sz="2000" kern="0">
                <a:solidFill>
                  <a:srgbClr val="000000"/>
                </a:solidFill>
                <a:latin typeface="Calibri"/>
                <a:cs typeface="Calibri"/>
              </a:endParaRPr>
            </a:p>
            <a:p>
              <a:endParaRPr lang="en-US" sz="2000" kern="0">
                <a:solidFill>
                  <a:srgbClr val="000000"/>
                </a:solidFill>
                <a:latin typeface="Calibri"/>
                <a:cs typeface="Calibri"/>
              </a:endParaRPr>
            </a:p>
            <a:p>
              <a:endParaRPr lang="en-US" sz="2000" kern="0">
                <a:solidFill>
                  <a:srgbClr val="000000"/>
                </a:solidFill>
                <a:latin typeface="Calibri"/>
                <a:cs typeface="Calibri"/>
              </a:endParaRPr>
            </a:p>
            <a:p>
              <a:endParaRPr lang="en-US" sz="2000" kern="0">
                <a:solidFill>
                  <a:srgbClr val="000000"/>
                </a:solidFill>
                <a:latin typeface="Calibri"/>
                <a:cs typeface="Calibri"/>
              </a:endParaRPr>
            </a:p>
            <a:p>
              <a:endParaRPr lang="en-US" sz="2000" kern="0">
                <a:solidFill>
                  <a:srgbClr val="000000"/>
                </a:solidFill>
                <a:latin typeface="Calibri"/>
                <a:cs typeface="Calibri"/>
              </a:endParaRPr>
            </a:p>
            <a:p>
              <a:pPr marL="148590">
                <a:lnSpc>
                  <a:spcPct val="150000"/>
                </a:lnSpc>
                <a:buClr>
                  <a:srgbClr val="595959"/>
                </a:buClr>
                <a:buSzPct val="100000"/>
              </a:pPr>
              <a:endParaRPr lang="en-US" sz="1400" kern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pic>
          <p:nvPicPr>
            <p:cNvPr id="6" name="Picture 6" descr="Table&#10;&#10;Description automatically generated">
              <a:extLst>
                <a:ext uri="{FF2B5EF4-FFF2-40B4-BE49-F238E27FC236}">
                  <a16:creationId xmlns:a16="http://schemas.microsoft.com/office/drawing/2014/main" id="{E12C6370-2727-4DF5-B5D1-ED3D9D60C3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45127" y="4079971"/>
              <a:ext cx="2480633" cy="2060814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C368E46-73DE-4ED5-AFF7-B6DF63CC20BC}"/>
              </a:ext>
            </a:extLst>
          </p:cNvPr>
          <p:cNvGrpSpPr/>
          <p:nvPr/>
        </p:nvGrpSpPr>
        <p:grpSpPr>
          <a:xfrm>
            <a:off x="464919" y="999927"/>
            <a:ext cx="4743264" cy="4031873"/>
            <a:chOff x="391444" y="1015202"/>
            <a:chExt cx="4743264" cy="4031873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0AA8F27-6612-4A61-B74B-5A8E17DADAC3}"/>
                </a:ext>
              </a:extLst>
            </p:cNvPr>
            <p:cNvSpPr txBox="1"/>
            <p:nvPr/>
          </p:nvSpPr>
          <p:spPr>
            <a:xfrm>
              <a:off x="391444" y="1015202"/>
              <a:ext cx="4743264" cy="4031873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000" b="1">
                  <a:solidFill>
                    <a:srgbClr val="000000"/>
                  </a:solidFill>
                  <a:cs typeface="Calibri"/>
                </a:rPr>
                <a:t>EDF (Non Parametric Method to Estimate CDF)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>
                  <a:solidFill>
                    <a:srgbClr val="000000"/>
                  </a:solidFill>
                  <a:cs typeface="Calibri"/>
                </a:rPr>
                <a:t>Sort the dataset in ascending order</a:t>
              </a:r>
            </a:p>
            <a:p>
              <a:pPr lvl="1"/>
              <a:r>
                <a:rPr lang="en-US">
                  <a:solidFill>
                    <a:srgbClr val="000000"/>
                  </a:solidFill>
                  <a:cs typeface="Calibri"/>
                </a:rPr>
                <a:t>	</a:t>
              </a:r>
            </a:p>
            <a:p>
              <a:pPr lvl="1"/>
              <a:r>
                <a:rPr lang="en-US">
                  <a:solidFill>
                    <a:srgbClr val="000000"/>
                  </a:solidFill>
                  <a:cs typeface="Calibri"/>
                </a:rPr>
                <a:t>	d</a:t>
              </a:r>
              <a:r>
                <a:rPr lang="en-US" baseline="-25000">
                  <a:solidFill>
                    <a:srgbClr val="000000"/>
                  </a:solidFill>
                  <a:cs typeface="Calibri"/>
                </a:rPr>
                <a:t>1 </a:t>
              </a:r>
              <a:r>
                <a:rPr lang="en-US">
                  <a:solidFill>
                    <a:srgbClr val="000000"/>
                  </a:solidFill>
                  <a:cs typeface="Calibri"/>
                </a:rPr>
                <a:t>&lt;= d</a:t>
              </a:r>
              <a:r>
                <a:rPr lang="en-US" baseline="-25000">
                  <a:solidFill>
                    <a:srgbClr val="000000"/>
                  </a:solidFill>
                  <a:cs typeface="Calibri"/>
                </a:rPr>
                <a:t>2 </a:t>
              </a:r>
              <a:r>
                <a:rPr lang="en-US">
                  <a:solidFill>
                    <a:srgbClr val="000000"/>
                  </a:solidFill>
                  <a:cs typeface="Calibri"/>
                </a:rPr>
                <a:t>&lt;=…&lt;= </a:t>
              </a:r>
              <a:r>
                <a:rPr lang="en-US" err="1">
                  <a:solidFill>
                    <a:srgbClr val="000000"/>
                  </a:solidFill>
                  <a:cs typeface="Calibri"/>
                </a:rPr>
                <a:t>d</a:t>
              </a:r>
              <a:r>
                <a:rPr lang="en-US" baseline="-25000" err="1">
                  <a:solidFill>
                    <a:srgbClr val="000000"/>
                  </a:solidFill>
                  <a:cs typeface="Calibri"/>
                </a:rPr>
                <a:t>n</a:t>
              </a:r>
              <a:endParaRPr lang="en-US" baseline="-25000">
                <a:solidFill>
                  <a:srgbClr val="000000"/>
                </a:solidFill>
                <a:cs typeface="Calibri"/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>
                <a:solidFill>
                  <a:srgbClr val="000000"/>
                </a:solidFill>
                <a:cs typeface="Calibri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US">
                  <a:solidFill>
                    <a:srgbClr val="000000"/>
                  </a:solidFill>
                  <a:cs typeface="Calibri"/>
                </a:rPr>
                <a:t>Estimate the </a:t>
              </a:r>
              <a:r>
                <a:rPr lang="el-GR">
                  <a:solidFill>
                    <a:srgbClr val="000000"/>
                  </a:solidFill>
                  <a:cs typeface="Calibri"/>
                </a:rPr>
                <a:t>α</a:t>
              </a:r>
              <a:r>
                <a:rPr lang="en-US" baseline="-25000" err="1">
                  <a:solidFill>
                    <a:srgbClr val="000000"/>
                  </a:solidFill>
                  <a:cs typeface="Calibri"/>
                </a:rPr>
                <a:t>th</a:t>
              </a:r>
              <a:r>
                <a:rPr lang="en-US">
                  <a:solidFill>
                    <a:srgbClr val="000000"/>
                  </a:solidFill>
                  <a:cs typeface="Calibri"/>
                </a:rPr>
                <a:t> quantile of the demand distribution, F</a:t>
              </a:r>
              <a:r>
                <a:rPr lang="en-US" baseline="30000">
                  <a:solidFill>
                    <a:srgbClr val="000000"/>
                  </a:solidFill>
                  <a:cs typeface="Calibri"/>
                </a:rPr>
                <a:t>-1</a:t>
              </a:r>
              <a:r>
                <a:rPr lang="en-US">
                  <a:solidFill>
                    <a:srgbClr val="000000"/>
                  </a:solidFill>
                  <a:cs typeface="Calibri"/>
                </a:rPr>
                <a:t>(</a:t>
              </a:r>
              <a:r>
                <a:rPr lang="el-GR">
                  <a:solidFill>
                    <a:srgbClr val="000000"/>
                  </a:solidFill>
                  <a:cs typeface="Calibri"/>
                </a:rPr>
                <a:t>α</a:t>
              </a:r>
              <a:r>
                <a:rPr lang="en-US">
                  <a:solidFill>
                    <a:srgbClr val="000000"/>
                  </a:solidFill>
                  <a:cs typeface="Calibri"/>
                </a:rPr>
                <a:t>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>
                  <a:solidFill>
                    <a:srgbClr val="000000"/>
                  </a:solidFill>
                  <a:cs typeface="Calibri"/>
                </a:rPr>
                <a:t>Select demand </a:t>
              </a:r>
              <a:r>
                <a:rPr lang="en-US" err="1">
                  <a:solidFill>
                    <a:srgbClr val="000000"/>
                  </a:solidFill>
                  <a:cs typeface="Calibri"/>
                </a:rPr>
                <a:t>d</a:t>
              </a:r>
              <a:r>
                <a:rPr lang="en-US" baseline="-25000" err="1">
                  <a:solidFill>
                    <a:srgbClr val="000000"/>
                  </a:solidFill>
                  <a:cs typeface="Calibri"/>
                </a:rPr>
                <a:t>j</a:t>
              </a:r>
              <a:r>
                <a:rPr lang="en-US" baseline="-25000">
                  <a:solidFill>
                    <a:srgbClr val="000000"/>
                  </a:solidFill>
                  <a:cs typeface="Calibri"/>
                </a:rPr>
                <a:t> </a:t>
              </a:r>
              <a:r>
                <a:rPr lang="en-US">
                  <a:solidFill>
                    <a:srgbClr val="000000"/>
                  </a:solidFill>
                  <a:cs typeface="Calibri"/>
                </a:rPr>
                <a:t>such that </a:t>
              </a:r>
            </a:p>
            <a:p>
              <a:pPr marL="342900" indent="-342900">
                <a:buFont typeface="+mj-lt"/>
                <a:buAutoNum type="arabicPeriod"/>
              </a:pPr>
              <a:endParaRPr lang="en-US">
                <a:solidFill>
                  <a:srgbClr val="000000"/>
                </a:solidFill>
                <a:cs typeface="Calibri"/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>
                <a:solidFill>
                  <a:srgbClr val="000000"/>
                </a:solidFill>
                <a:cs typeface="Calibri"/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>
                <a:solidFill>
                  <a:srgbClr val="000000"/>
                </a:solidFill>
                <a:cs typeface="Calibri"/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>
                <a:solidFill>
                  <a:srgbClr val="000000"/>
                </a:solidFill>
                <a:cs typeface="Calibri"/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>
                <a:solidFill>
                  <a:srgbClr val="000000"/>
                </a:solidFill>
                <a:cs typeface="Calibri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6F85BEC-F121-4F51-87EE-97CBE2D09D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19362" y="3904075"/>
              <a:ext cx="1790700" cy="762000"/>
            </a:xfrm>
            <a:prstGeom prst="rect">
              <a:avLst/>
            </a:prstGeom>
          </p:spPr>
        </p:pic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FA5D35C4-145B-404F-89E7-D1012A5CF766}"/>
              </a:ext>
            </a:extLst>
          </p:cNvPr>
          <p:cNvSpPr txBox="1"/>
          <p:nvPr/>
        </p:nvSpPr>
        <p:spPr>
          <a:xfrm>
            <a:off x="464771" y="4968062"/>
            <a:ext cx="5958230" cy="123110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rgbClr val="000000"/>
                </a:solidFill>
                <a:cs typeface="Calibri"/>
              </a:rPr>
              <a:t>ADVANTAGES</a:t>
            </a:r>
            <a:endParaRPr lang="en-US">
              <a:solidFill>
                <a:srgbClr val="000000"/>
              </a:solidFill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</a:rPr>
              <a:t>EQ does not assume a particular form of the demand distribution and does not approximate the probability distribution, so it avoids those pitfalls</a:t>
            </a:r>
            <a:endParaRPr lang="en-US">
              <a:solidFill>
                <a:srgbClr val="000000"/>
              </a:solidFill>
              <a:cs typeface="Calibri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AC6FDE7-F139-4788-8187-46B18C9002C8}"/>
              </a:ext>
            </a:extLst>
          </p:cNvPr>
          <p:cNvSpPr txBox="1"/>
          <p:nvPr/>
        </p:nvSpPr>
        <p:spPr>
          <a:xfrm>
            <a:off x="6491979" y="4968666"/>
            <a:ext cx="5958230" cy="67710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rgbClr val="000000"/>
                </a:solidFill>
                <a:cs typeface="Calibri"/>
              </a:rPr>
              <a:t>DISADVANTAGES</a:t>
            </a:r>
            <a:endParaRPr lang="en-US">
              <a:solidFill>
                <a:srgbClr val="000000"/>
              </a:solidFill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</a:rPr>
              <a:t>it does not use the information from features.</a:t>
            </a:r>
            <a:endParaRPr lang="en-US">
              <a:solidFill>
                <a:srgbClr val="000000"/>
              </a:solidFill>
              <a:cs typeface="Calibri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5992897-34C8-46CA-B1B9-EF6209F27906}"/>
              </a:ext>
            </a:extLst>
          </p:cNvPr>
          <p:cNvCxnSpPr>
            <a:cxnSpLocks/>
          </p:cNvCxnSpPr>
          <p:nvPr/>
        </p:nvCxnSpPr>
        <p:spPr>
          <a:xfrm>
            <a:off x="0" y="612949"/>
            <a:ext cx="9711559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776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111">
            <a:extLst>
              <a:ext uri="{FF2B5EF4-FFF2-40B4-BE49-F238E27FC236}">
                <a16:creationId xmlns:a16="http://schemas.microsoft.com/office/drawing/2014/main" id="{1875A9E6-BE13-471C-8801-FA0BB7532CA6}"/>
              </a:ext>
            </a:extLst>
          </p:cNvPr>
          <p:cNvSpPr/>
          <p:nvPr/>
        </p:nvSpPr>
        <p:spPr>
          <a:xfrm>
            <a:off x="391444" y="104699"/>
            <a:ext cx="8124045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800" b="1">
                <a:solidFill>
                  <a:srgbClr val="000000"/>
                </a:solidFill>
                <a:ea typeface="+mn-lt"/>
                <a:cs typeface="+mn-lt"/>
              </a:rPr>
              <a:t>CLUSTERING FOLLOWED BY EQ METHOD</a:t>
            </a:r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0AA8F27-6612-4A61-B74B-5A8E17DADAC3}"/>
              </a:ext>
            </a:extLst>
          </p:cNvPr>
          <p:cNvSpPr txBox="1"/>
          <p:nvPr/>
        </p:nvSpPr>
        <p:spPr>
          <a:xfrm>
            <a:off x="389529" y="1004775"/>
            <a:ext cx="4743264" cy="34470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rgbClr val="000000"/>
                </a:solidFill>
                <a:cs typeface="Calibri"/>
              </a:rPr>
              <a:t>STEPS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>
                <a:solidFill>
                  <a:srgbClr val="000000"/>
                </a:solidFill>
              </a:rPr>
              <a:t>Performed Clustering using K-Means and estimated K using Elbow Method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cs typeface="Calibri"/>
              </a:rPr>
              <a:t>	7 Clusters were formed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>
              <a:solidFill>
                <a:srgbClr val="000000"/>
              </a:solidFill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cs typeface="Calibri"/>
              </a:rPr>
              <a:t>Perform EQ over each cluster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>
              <a:solidFill>
                <a:srgbClr val="000000"/>
              </a:solidFill>
              <a:cs typeface="Calibri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>
              <a:solidFill>
                <a:srgbClr val="000000"/>
              </a:solidFill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>
              <a:solidFill>
                <a:srgbClr val="000000"/>
              </a:solidFill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>
              <a:solidFill>
                <a:srgbClr val="000000"/>
              </a:solidFill>
              <a:cs typeface="Calibri"/>
            </a:endParaRPr>
          </a:p>
          <a:p>
            <a:endParaRPr lang="en-US">
              <a:solidFill>
                <a:srgbClr val="000000"/>
              </a:solidFill>
              <a:cs typeface="Calibri"/>
            </a:endParaRPr>
          </a:p>
          <a:p>
            <a:pPr marL="342900" indent="-342900">
              <a:buFont typeface="+mj-lt"/>
              <a:buAutoNum type="arabicPeriod"/>
            </a:pPr>
            <a:endParaRPr lang="en-US">
              <a:solidFill>
                <a:srgbClr val="000000"/>
              </a:solidFill>
              <a:cs typeface="Calibri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AC6FDE7-F139-4788-8187-46B18C9002C8}"/>
              </a:ext>
            </a:extLst>
          </p:cNvPr>
          <p:cNvSpPr txBox="1"/>
          <p:nvPr/>
        </p:nvSpPr>
        <p:spPr>
          <a:xfrm>
            <a:off x="445194" y="4682891"/>
            <a:ext cx="5958230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rgbClr val="000000"/>
                </a:solidFill>
                <a:cs typeface="Calibri"/>
              </a:rPr>
              <a:t>DISADVANTAGES</a:t>
            </a:r>
            <a:endParaRPr lang="en-US">
              <a:solidFill>
                <a:srgbClr val="000000"/>
              </a:solidFill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>
                <a:solidFill>
                  <a:srgbClr val="000000"/>
                </a:solidFill>
              </a:rPr>
              <a:t>Inter-Cluster information will not be used to find base stock level.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A6485EC3-1089-4F5A-8922-E447A249F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196" y="2844815"/>
            <a:ext cx="1839760" cy="1175587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588A6FAA-5C98-4BD7-BEF1-A79E6C578C71}"/>
              </a:ext>
            </a:extLst>
          </p:cNvPr>
          <p:cNvGrpSpPr/>
          <p:nvPr/>
        </p:nvGrpSpPr>
        <p:grpSpPr>
          <a:xfrm>
            <a:off x="6415613" y="3963010"/>
            <a:ext cx="3932860" cy="2837765"/>
            <a:chOff x="7056789" y="3773261"/>
            <a:chExt cx="3932860" cy="283776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21CC58C-B925-46D4-BBF9-32A81201D93B}"/>
                </a:ext>
              </a:extLst>
            </p:cNvPr>
            <p:cNvSpPr/>
            <p:nvPr/>
          </p:nvSpPr>
          <p:spPr>
            <a:xfrm>
              <a:off x="7056789" y="3773261"/>
              <a:ext cx="3932860" cy="283776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en-US" sz="2000" b="1" kern="0">
                  <a:solidFill>
                    <a:srgbClr val="000000"/>
                  </a:solidFill>
                  <a:ea typeface="+mn-lt"/>
                  <a:cs typeface="+mn-lt"/>
                </a:rPr>
                <a:t>RESULTS:</a:t>
              </a:r>
              <a:endParaRPr lang="en-US" b="1">
                <a:solidFill>
                  <a:srgbClr val="000000"/>
                </a:solidFill>
                <a:cs typeface="Calibri"/>
              </a:endParaRPr>
            </a:p>
            <a:p>
              <a:endParaRPr lang="en-US" sz="2000" kern="0">
                <a:solidFill>
                  <a:srgbClr val="000000"/>
                </a:solidFill>
                <a:latin typeface="Calibri"/>
                <a:cs typeface="Calibri"/>
              </a:endParaRPr>
            </a:p>
            <a:p>
              <a:endParaRPr lang="en-US" sz="2000" kern="0">
                <a:solidFill>
                  <a:srgbClr val="000000"/>
                </a:solidFill>
                <a:latin typeface="Calibri"/>
                <a:cs typeface="Calibri"/>
              </a:endParaRPr>
            </a:p>
            <a:p>
              <a:endParaRPr lang="en-US" sz="2000" kern="0">
                <a:solidFill>
                  <a:srgbClr val="000000"/>
                </a:solidFill>
                <a:latin typeface="Calibri"/>
                <a:cs typeface="Calibri"/>
              </a:endParaRPr>
            </a:p>
            <a:p>
              <a:endParaRPr lang="en-US" sz="2000" kern="0">
                <a:solidFill>
                  <a:srgbClr val="000000"/>
                </a:solidFill>
                <a:latin typeface="Calibri"/>
                <a:cs typeface="Calibri"/>
              </a:endParaRPr>
            </a:p>
            <a:p>
              <a:endParaRPr lang="en-US" sz="2000" kern="0">
                <a:solidFill>
                  <a:srgbClr val="000000"/>
                </a:solidFill>
                <a:latin typeface="Calibri"/>
                <a:cs typeface="Calibri"/>
              </a:endParaRPr>
            </a:p>
            <a:p>
              <a:endParaRPr lang="en-US" sz="2000" kern="0">
                <a:solidFill>
                  <a:srgbClr val="000000"/>
                </a:solidFill>
                <a:latin typeface="Calibri"/>
                <a:cs typeface="Calibri"/>
              </a:endParaRPr>
            </a:p>
            <a:p>
              <a:endParaRPr lang="en-US" sz="2000" kern="0">
                <a:solidFill>
                  <a:srgbClr val="000000"/>
                </a:solidFill>
                <a:latin typeface="Calibri"/>
                <a:cs typeface="Calibri"/>
              </a:endParaRPr>
            </a:p>
            <a:p>
              <a:pPr marL="148590">
                <a:lnSpc>
                  <a:spcPct val="150000"/>
                </a:lnSpc>
                <a:buClr>
                  <a:srgbClr val="595959"/>
                </a:buClr>
                <a:buSzPct val="100000"/>
              </a:pPr>
              <a:endParaRPr lang="en-US" sz="1400" kern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3111D0E-CF8E-4552-A689-5D4EE438E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77743" y="4330153"/>
              <a:ext cx="3634647" cy="1914898"/>
            </a:xfrm>
            <a:prstGeom prst="rect">
              <a:avLst/>
            </a:prstGeom>
          </p:spPr>
        </p:pic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FAD4913-4D2A-40BD-8235-AD8ECEBFAFCD}"/>
              </a:ext>
            </a:extLst>
          </p:cNvPr>
          <p:cNvCxnSpPr>
            <a:cxnSpLocks/>
          </p:cNvCxnSpPr>
          <p:nvPr/>
        </p:nvCxnSpPr>
        <p:spPr>
          <a:xfrm>
            <a:off x="0" y="633002"/>
            <a:ext cx="9711559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A5C87577-13DB-4E86-AD0A-C2D46F6AAE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7452" y="784755"/>
            <a:ext cx="4738436" cy="313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901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34</Slides>
  <Notes>3</Notes>
  <HiddenSlides>4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Deep Learning (Feed Forward Neural Network)</vt:lpstr>
      <vt:lpstr>Deep Learning (Optimization Algorithm - Backpropogation) </vt:lpstr>
      <vt:lpstr>Why Deep Learning </vt:lpstr>
      <vt:lpstr>Hyperband  Algorithm Description</vt:lpstr>
      <vt:lpstr>Stochastic Architecture Creation</vt:lpstr>
      <vt:lpstr>PowerPoint Presentation</vt:lpstr>
      <vt:lpstr>Loss Functions</vt:lpstr>
      <vt:lpstr>PowerPoint Presentation</vt:lpstr>
      <vt:lpstr>Generating Architecture</vt:lpstr>
      <vt:lpstr>PowerPoint Presentation</vt:lpstr>
      <vt:lpstr>PowerPoint Presentation</vt:lpstr>
      <vt:lpstr>PowerPoint Presentation</vt:lpstr>
      <vt:lpstr>DNN L2 (Muti-level Optimization)</vt:lpstr>
      <vt:lpstr>DNN L2 (Stage-2 Optimization)</vt:lpstr>
      <vt:lpstr>Deep Learning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Factelytics - Submission</dc:title>
  <dc:creator>Koyya venkata ravi teja</dc:creator>
  <cp:revision>369</cp:revision>
  <dcterms:created xsi:type="dcterms:W3CDTF">2021-04-07T21:46:20Z</dcterms:created>
  <dcterms:modified xsi:type="dcterms:W3CDTF">2021-06-04T05:26:40Z</dcterms:modified>
</cp:coreProperties>
</file>