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41" r:id="rId5"/>
    <p:sldId id="326" r:id="rId6"/>
    <p:sldId id="259" r:id="rId7"/>
    <p:sldId id="257" r:id="rId8"/>
    <p:sldId id="366" r:id="rId9"/>
    <p:sldId id="367" r:id="rId10"/>
    <p:sldId id="353" r:id="rId11"/>
    <p:sldId id="357" r:id="rId12"/>
    <p:sldId id="358" r:id="rId13"/>
    <p:sldId id="365" r:id="rId14"/>
    <p:sldId id="370" r:id="rId15"/>
    <p:sldId id="371" r:id="rId16"/>
    <p:sldId id="368" r:id="rId17"/>
    <p:sldId id="374" r:id="rId18"/>
    <p:sldId id="3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40" autoAdjust="0"/>
  </p:normalViewPr>
  <p:slideViewPr>
    <p:cSldViewPr snapToGrid="0">
      <p:cViewPr>
        <p:scale>
          <a:sx n="66" d="100"/>
          <a:sy n="66" d="100"/>
        </p:scale>
        <p:origin x="632" y="18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1/31/2025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F84A3-092A-8FF8-10AF-F6534114C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63A2BC-19B6-B4D0-6D6D-202AAEFEF4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4FE169-2736-C224-B46D-E8C8CF957D6E}"/>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44524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4B1A44-F2C3-8065-174E-FA5639D7BF75}"/>
              </a:ext>
            </a:extLst>
          </p:cNvPr>
          <p:cNvPicPr>
            <a:picLocks noChangeAspect="1"/>
          </p:cNvPicPr>
          <p:nvPr userDrawn="1"/>
        </p:nvPicPr>
        <p:blipFill>
          <a:blip r:embed="rId3"/>
          <a:srcRect l="1" r="-85864"/>
          <a:stretch/>
        </p:blipFill>
        <p:spPr>
          <a:xfrm>
            <a:off x="3841469" y="1101056"/>
            <a:ext cx="8055672" cy="4485928"/>
          </a:xfrm>
          <a:prstGeom prst="rect">
            <a:avLst/>
          </a:prstGeom>
        </p:spPr>
      </p:pic>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1146313" y="1101056"/>
            <a:ext cx="10515600" cy="4023360"/>
          </a:xfrm>
        </p:spPr>
        <p:txBody>
          <a:bodyPr anchor="ctr"/>
          <a:lstStyle>
            <a:lvl1pPr algn="ctr">
              <a:defRPr sz="5400" spc="300" baseline="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atyamR196/CAPE_LAB/blob/main/Lab_1/built_fzero.m" TargetMode="External"/><Relationship Id="rId2" Type="http://schemas.openxmlformats.org/officeDocument/2006/relationships/hyperlink" Target="https://github.com/SatyamR196/CAPE_LAB/blob/main/Lab_2/Q1_fsolve.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microsoft.com/office/2007/relationships/hdphoto" Target="../media/hdphoto1.wdp"/><Relationship Id="rId7" Type="http://schemas.openxmlformats.org/officeDocument/2006/relationships/image" Target="../media/image31.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atyamR196/CAPE_LAB/blob/main/Lab_2/Q2.m" TargetMode="External"/><Relationship Id="rId2" Type="http://schemas.openxmlformats.org/officeDocument/2006/relationships/hyperlink" Target="https://github.com/SatyamR196/CAPE_LAB/blob/main/Lab_2/Q1_fsolve.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atyamR196/CAPE_LAB/blob/main/Lab_2/Q1_fsolve.m"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github.com/SatyamR196/CAPE_LAB/blob/main/Lab_2/Q1_NR.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54F17-E26B-064E-2EEF-984F21DCC7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C5ED36-9959-5892-2B22-EAB0C8398E3F}"/>
              </a:ext>
            </a:extLst>
          </p:cNvPr>
          <p:cNvSpPr>
            <a:spLocks noGrp="1"/>
          </p:cNvSpPr>
          <p:nvPr>
            <p:ph type="title"/>
          </p:nvPr>
        </p:nvSpPr>
        <p:spPr>
          <a:xfrm>
            <a:off x="838200" y="417250"/>
            <a:ext cx="10515600" cy="1238435"/>
          </a:xfrm>
        </p:spPr>
        <p:txBody>
          <a:bodyPr/>
          <a:lstStyle/>
          <a:p>
            <a:r>
              <a:rPr lang="en-US" sz="6600" b="1" u="sng" dirty="0">
                <a:solidFill>
                  <a:schemeClr val="accent1">
                    <a:lumMod val="50000"/>
                  </a:schemeClr>
                </a:solidFill>
                <a:effectLst>
                  <a:outerShdw blurRad="50800" dist="38100" algn="l" rotWithShape="0">
                    <a:prstClr val="black">
                      <a:alpha val="40000"/>
                    </a:prstClr>
                  </a:outerShdw>
                </a:effectLst>
              </a:rPr>
              <a:t>Cape Lab</a:t>
            </a:r>
          </a:p>
        </p:txBody>
      </p:sp>
      <p:sp>
        <p:nvSpPr>
          <p:cNvPr id="3" name="Rectangle 2">
            <a:extLst>
              <a:ext uri="{FF2B5EF4-FFF2-40B4-BE49-F238E27FC236}">
                <a16:creationId xmlns:a16="http://schemas.microsoft.com/office/drawing/2014/main" id="{8ADBF73D-7C8C-7CE4-3603-02741450B76E}"/>
              </a:ext>
            </a:extLst>
          </p:cNvPr>
          <p:cNvSpPr/>
          <p:nvPr/>
        </p:nvSpPr>
        <p:spPr>
          <a:xfrm>
            <a:off x="1862046" y="1526959"/>
            <a:ext cx="8467908" cy="2585323"/>
          </a:xfrm>
          <a:prstGeom prst="rect">
            <a:avLst/>
          </a:prstGeom>
          <a:noFill/>
        </p:spPr>
        <p:txBody>
          <a:bodyPr wrap="square" lIns="91440" tIns="45720" rIns="91440" bIns="45720">
            <a:spAutoFit/>
          </a:bodyPr>
          <a:lstStyle/>
          <a:p>
            <a:pPr algn="ctr"/>
            <a:r>
              <a:rPr lang="en-US" sz="5400" u="sng"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Group</a:t>
            </a:r>
            <a:r>
              <a:rPr lang="en-US" sz="5400"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 1</a:t>
            </a:r>
          </a:p>
          <a:p>
            <a:pPr algn="ctr"/>
            <a:r>
              <a:rPr lang="en-US" sz="5400" u="sng"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Name</a:t>
            </a:r>
            <a:r>
              <a:rPr lang="en-US" sz="540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 Satyam Rahangdale</a:t>
            </a:r>
          </a:p>
          <a:p>
            <a:pPr algn="ctr"/>
            <a:r>
              <a:rPr lang="en-US" sz="5400" u="sng"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Roll no. </a:t>
            </a:r>
            <a:r>
              <a:rPr lang="en-US" sz="540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22CH10062</a:t>
            </a:r>
            <a:endParaRPr lang="en-US" sz="5400"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
        <p:nvSpPr>
          <p:cNvPr id="2" name="Title 3">
            <a:extLst>
              <a:ext uri="{FF2B5EF4-FFF2-40B4-BE49-F238E27FC236}">
                <a16:creationId xmlns:a16="http://schemas.microsoft.com/office/drawing/2014/main" id="{66FAEC0B-EB7B-2DA7-92D1-68194EE25D76}"/>
              </a:ext>
            </a:extLst>
          </p:cNvPr>
          <p:cNvSpPr txBox="1">
            <a:spLocks/>
          </p:cNvSpPr>
          <p:nvPr/>
        </p:nvSpPr>
        <p:spPr>
          <a:xfrm>
            <a:off x="344905" y="4438835"/>
            <a:ext cx="11502190" cy="1784412"/>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5400" kern="1200" cap="all" spc="300" baseline="0">
                <a:solidFill>
                  <a:schemeClr val="tx1"/>
                </a:solidFill>
                <a:latin typeface="+mj-lt"/>
                <a:ea typeface="+mj-ea"/>
                <a:cs typeface="Posterama" panose="020B0504020200020000" pitchFamily="34" charset="0"/>
              </a:defRPr>
            </a:lvl1pPr>
          </a:lstStyle>
          <a:p>
            <a:r>
              <a:rPr lang="en-US" sz="4400" u="sng" cap="none" dirty="0">
                <a:solidFill>
                  <a:schemeClr val="accent1">
                    <a:lumMod val="50000"/>
                  </a:schemeClr>
                </a:solidFill>
              </a:rPr>
              <a:t>Week – 2 (24/01/25)</a:t>
            </a:r>
          </a:p>
          <a:p>
            <a:r>
              <a:rPr lang="en-US" sz="4400" u="sng" cap="none" dirty="0">
                <a:solidFill>
                  <a:schemeClr val="accent1">
                    <a:lumMod val="50000"/>
                  </a:schemeClr>
                </a:solidFill>
              </a:rPr>
              <a:t>Topic – System of Non-linear Equation</a:t>
            </a:r>
          </a:p>
        </p:txBody>
      </p:sp>
    </p:spTree>
    <p:extLst>
      <p:ext uri="{BB962C8B-B14F-4D97-AF65-F5344CB8AC3E}">
        <p14:creationId xmlns:p14="http://schemas.microsoft.com/office/powerpoint/2010/main" val="135192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F0CCC-05C0-EC8E-BBD9-77A7F2D03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EC582-6D1E-7414-6A19-F57429277FC7}"/>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Built in </a:t>
            </a:r>
            <a:r>
              <a:rPr lang="en-US" sz="5400" u="sng"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fsolve</a:t>
            </a:r>
            <a:endPar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0BBCAD8-4E6D-D18F-51F5-9F481EACA2B5}"/>
              </a:ext>
            </a:extLst>
          </p:cNvPr>
          <p:cNvSpPr txBox="1"/>
          <p:nvPr/>
        </p:nvSpPr>
        <p:spPr>
          <a:xfrm>
            <a:off x="556126" y="913320"/>
            <a:ext cx="11042316" cy="2000548"/>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Make initial guess of CA, T ,</a:t>
            </a:r>
            <a:r>
              <a:rPr lang="en-IN" sz="2400" dirty="0" err="1">
                <a:latin typeface="Cambria Math" panose="02040503050406030204" pitchFamily="18" charset="0"/>
                <a:ea typeface="Cambria Math" panose="02040503050406030204" pitchFamily="18" charset="0"/>
              </a:rPr>
              <a:t>Tj</a:t>
            </a:r>
            <a:r>
              <a:rPr lang="en-IN" sz="2400" dirty="0">
                <a:latin typeface="Cambria Math" panose="02040503050406030204" pitchFamily="18" charset="0"/>
                <a:ea typeface="Cambria Math" panose="02040503050406030204" pitchFamily="18" charset="0"/>
              </a:rPr>
              <a:t> as close as possible to solution.</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Call built in </a:t>
            </a:r>
            <a:r>
              <a:rPr lang="en-IN" sz="2400" dirty="0" err="1">
                <a:latin typeface="Cambria Math" panose="02040503050406030204" pitchFamily="18" charset="0"/>
                <a:ea typeface="Cambria Math" panose="02040503050406030204" pitchFamily="18" charset="0"/>
              </a:rPr>
              <a:t>fsolve</a:t>
            </a:r>
            <a:r>
              <a:rPr lang="en-IN" sz="2400" dirty="0">
                <a:latin typeface="Cambria Math" panose="02040503050406030204" pitchFamily="18" charset="0"/>
                <a:ea typeface="Cambria Math" panose="02040503050406030204" pitchFamily="18" charset="0"/>
              </a:rPr>
              <a:t> function</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For getting other possible solutions try different initial guesses.</a:t>
            </a:r>
          </a:p>
          <a:p>
            <a:pPr marL="800100" lvl="1" indent="-342900">
              <a:buFont typeface="+mj-lt"/>
              <a:buAutoNum type="arabicParenR"/>
            </a:pPr>
            <a:endParaRPr lang="en-IN" sz="2000" dirty="0">
              <a:latin typeface="Cambria Math" panose="02040503050406030204" pitchFamily="18" charset="0"/>
              <a:ea typeface="Cambria Math" panose="02040503050406030204" pitchFamily="18" charset="0"/>
            </a:endParaRPr>
          </a:p>
        </p:txBody>
      </p:sp>
      <p:sp>
        <p:nvSpPr>
          <p:cNvPr id="8" name="TextBox 7">
            <a:hlinkClick r:id="rId2"/>
            <a:extLst>
              <a:ext uri="{FF2B5EF4-FFF2-40B4-BE49-F238E27FC236}">
                <a16:creationId xmlns:a16="http://schemas.microsoft.com/office/drawing/2014/main" id="{3649EC00-5C85-0669-A097-240CA2B2CE5B}"/>
              </a:ext>
            </a:extLst>
          </p:cNvPr>
          <p:cNvSpPr txBox="1"/>
          <p:nvPr/>
        </p:nvSpPr>
        <p:spPr>
          <a:xfrm>
            <a:off x="3573781" y="4719846"/>
            <a:ext cx="5007006" cy="923330"/>
          </a:xfrm>
          <a:prstGeom prst="rect">
            <a:avLst/>
          </a:prstGeom>
          <a:noFill/>
        </p:spPr>
        <p:txBody>
          <a:bodyPr wrap="square">
            <a:spAutoFit/>
          </a:bodyPr>
          <a:lstStyle/>
          <a:p>
            <a:pPr lvl="1"/>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Code[</a:t>
            </a:r>
            <a:r>
              <a:rPr lang="en-US" sz="5400" u="sng" dirty="0" err="1">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Matlab</a:t>
            </a:r>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t>
            </a:r>
            <a:endParaRPr lang="en-US" sz="4000" dirty="0">
              <a:ln w="0"/>
              <a:solidFill>
                <a:schemeClr val="accent5">
                  <a:lumMod val="75000"/>
                </a:schemeClr>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3037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8446E-D24D-B908-6529-F8127087297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D4060B-F072-BD85-74B1-37A3CA476837}"/>
              </a:ext>
            </a:extLst>
          </p:cNvPr>
          <p:cNvSpPr>
            <a:spLocks noGrp="1"/>
          </p:cNvSpPr>
          <p:nvPr>
            <p:ph type="ctrTitle"/>
          </p:nvPr>
        </p:nvSpPr>
        <p:spPr>
          <a:xfrm>
            <a:off x="975360" y="754534"/>
            <a:ext cx="10241280" cy="792332"/>
          </a:xfrm>
        </p:spPr>
        <p:txBody>
          <a:bodyPr/>
          <a:lstStyle/>
          <a:p>
            <a:r>
              <a:rPr lang="en-US" u="sng" cap="none" dirty="0">
                <a:solidFill>
                  <a:schemeClr val="accent1">
                    <a:lumMod val="50000"/>
                  </a:schemeClr>
                </a:solidFill>
              </a:rPr>
              <a:t>Problem 2</a:t>
            </a:r>
          </a:p>
        </p:txBody>
      </p:sp>
      <p:pic>
        <p:nvPicPr>
          <p:cNvPr id="3" name="Picture 2">
            <a:extLst>
              <a:ext uri="{FF2B5EF4-FFF2-40B4-BE49-F238E27FC236}">
                <a16:creationId xmlns:a16="http://schemas.microsoft.com/office/drawing/2014/main" id="{95F2CF9B-09DB-6A1C-6A33-19F526413FE5}"/>
              </a:ext>
            </a:extLst>
          </p:cNvPr>
          <p:cNvPicPr>
            <a:picLocks noChangeAspect="1"/>
          </p:cNvPicPr>
          <p:nvPr/>
        </p:nvPicPr>
        <p:blipFill>
          <a:blip r:embed="rId2"/>
          <a:stretch>
            <a:fillRect/>
          </a:stretch>
        </p:blipFill>
        <p:spPr>
          <a:xfrm>
            <a:off x="1307636" y="1633491"/>
            <a:ext cx="9358556" cy="5121814"/>
          </a:xfrm>
          <a:prstGeom prst="rect">
            <a:avLst/>
          </a:prstGeom>
        </p:spPr>
      </p:pic>
    </p:spTree>
    <p:extLst>
      <p:ext uri="{BB962C8B-B14F-4D97-AF65-F5344CB8AC3E}">
        <p14:creationId xmlns:p14="http://schemas.microsoft.com/office/powerpoint/2010/main" val="145156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2A190F-F910-D812-66F1-0C209E5DCA67}"/>
              </a:ext>
            </a:extLst>
          </p:cNvPr>
          <p:cNvPicPr>
            <a:picLocks noChangeAspect="1"/>
          </p:cNvPicPr>
          <p:nvPr/>
        </p:nvPicPr>
        <p:blipFill>
          <a:blip r:embed="rId2"/>
          <a:stretch>
            <a:fillRect/>
          </a:stretch>
        </p:blipFill>
        <p:spPr>
          <a:xfrm>
            <a:off x="545871" y="0"/>
            <a:ext cx="11100257" cy="6858000"/>
          </a:xfrm>
          <a:prstGeom prst="rect">
            <a:avLst/>
          </a:prstGeom>
        </p:spPr>
      </p:pic>
    </p:spTree>
    <p:extLst>
      <p:ext uri="{BB962C8B-B14F-4D97-AF65-F5344CB8AC3E}">
        <p14:creationId xmlns:p14="http://schemas.microsoft.com/office/powerpoint/2010/main" val="377945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0B7D26A2-DD29-704D-A520-5BE9459745CF}"/>
              </a:ext>
            </a:extLst>
          </p:cNvPr>
          <p:cNvGrpSpPr/>
          <p:nvPr/>
        </p:nvGrpSpPr>
        <p:grpSpPr>
          <a:xfrm>
            <a:off x="1756787" y="1102091"/>
            <a:ext cx="9187137" cy="5096573"/>
            <a:chOff x="996392" y="996216"/>
            <a:chExt cx="9187137" cy="5096573"/>
          </a:xfrm>
        </p:grpSpPr>
        <p:pic>
          <p:nvPicPr>
            <p:cNvPr id="11" name="Picture 10">
              <a:extLst>
                <a:ext uri="{FF2B5EF4-FFF2-40B4-BE49-F238E27FC236}">
                  <a16:creationId xmlns:a16="http://schemas.microsoft.com/office/drawing/2014/main" id="{AE44A6BD-B0D2-61A9-F416-FB6A807742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731" b="94712" l="9396" r="89933">
                          <a14:foregroundMark x1="43624" y1="84615" x2="42953" y2="83654"/>
                          <a14:foregroundMark x1="36913" y1="91827" x2="49664" y2="92788"/>
                          <a14:foregroundMark x1="36242" y1="94712" x2="38926" y2="94712"/>
                          <a14:foregroundMark x1="12081" y1="53365" x2="12081" y2="53365"/>
                          <a14:foregroundMark x1="11409" y1="44231" x2="11409" y2="44231"/>
                          <a14:foregroundMark x1="13423" y1="6731" x2="13423" y2="6731"/>
                          <a14:foregroundMark x1="89933" y1="51442" x2="89933" y2="51442"/>
                        </a14:backgroundRemoval>
                      </a14:imgEffect>
                    </a14:imgLayer>
                  </a14:imgProps>
                </a:ext>
              </a:extLst>
            </a:blip>
            <a:stretch>
              <a:fillRect/>
            </a:stretch>
          </p:blipFill>
          <p:spPr>
            <a:xfrm rot="5400000">
              <a:off x="2806565" y="802790"/>
              <a:ext cx="976966" cy="1363818"/>
            </a:xfrm>
            <a:prstGeom prst="rect">
              <a:avLst/>
            </a:prstGeom>
          </p:spPr>
        </p:pic>
        <p:cxnSp>
          <p:nvCxnSpPr>
            <p:cNvPr id="13" name="Straight Arrow Connector 12">
              <a:extLst>
                <a:ext uri="{FF2B5EF4-FFF2-40B4-BE49-F238E27FC236}">
                  <a16:creationId xmlns:a16="http://schemas.microsoft.com/office/drawing/2014/main" id="{F222CD8B-27F0-D9BB-37E1-ABD0637E07C6}"/>
                </a:ext>
              </a:extLst>
            </p:cNvPr>
            <p:cNvCxnSpPr>
              <a:cxnSpLocks/>
            </p:cNvCxnSpPr>
            <p:nvPr/>
          </p:nvCxnSpPr>
          <p:spPr>
            <a:xfrm>
              <a:off x="3901441" y="1222410"/>
              <a:ext cx="28747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72A5D58-36F7-89DC-6A7C-B510D5A51348}"/>
                </a:ext>
              </a:extLst>
            </p:cNvPr>
            <p:cNvCxnSpPr>
              <a:cxnSpLocks/>
            </p:cNvCxnSpPr>
            <p:nvPr/>
          </p:nvCxnSpPr>
          <p:spPr>
            <a:xfrm>
              <a:off x="1328285" y="1484699"/>
              <a:ext cx="1376414" cy="0"/>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7EFC332-1102-B550-3371-E77FD6FF5FE9}"/>
                </a:ext>
              </a:extLst>
            </p:cNvPr>
            <p:cNvCxnSpPr>
              <a:cxnSpLocks/>
            </p:cNvCxnSpPr>
            <p:nvPr/>
          </p:nvCxnSpPr>
          <p:spPr>
            <a:xfrm>
              <a:off x="6776185" y="1222410"/>
              <a:ext cx="0" cy="2810575"/>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2D53-2698-65D1-5A93-AFB4AE59CE0D}"/>
                </a:ext>
              </a:extLst>
            </p:cNvPr>
            <p:cNvCxnSpPr>
              <a:cxnSpLocks/>
            </p:cNvCxnSpPr>
            <p:nvPr/>
          </p:nvCxnSpPr>
          <p:spPr>
            <a:xfrm>
              <a:off x="6776185" y="1222410"/>
              <a:ext cx="3339967"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158575A-B7AF-5D13-17D0-C49E4C31440A}"/>
                </a:ext>
              </a:extLst>
            </p:cNvPr>
            <p:cNvCxnSpPr>
              <a:cxnSpLocks/>
            </p:cNvCxnSpPr>
            <p:nvPr/>
          </p:nvCxnSpPr>
          <p:spPr>
            <a:xfrm flipH="1">
              <a:off x="10111340" y="1145409"/>
              <a:ext cx="2407" cy="494738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243DD3-4C3A-5DE5-67B3-C26D72437F3C}"/>
                </a:ext>
              </a:extLst>
            </p:cNvPr>
            <p:cNvCxnSpPr>
              <a:cxnSpLocks/>
            </p:cNvCxnSpPr>
            <p:nvPr/>
          </p:nvCxnSpPr>
          <p:spPr>
            <a:xfrm flipH="1">
              <a:off x="6776185" y="6035040"/>
              <a:ext cx="34073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45564F-2559-8CC0-CEC4-F4B48B5F33CC}"/>
                </a:ext>
              </a:extLst>
            </p:cNvPr>
            <p:cNvCxnSpPr>
              <a:cxnSpLocks/>
            </p:cNvCxnSpPr>
            <p:nvPr/>
          </p:nvCxnSpPr>
          <p:spPr>
            <a:xfrm>
              <a:off x="6776185" y="4032985"/>
              <a:ext cx="0" cy="2021303"/>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9F276-2EEF-F6BD-A18F-B7C07BF3641F}"/>
                </a:ext>
              </a:extLst>
            </p:cNvPr>
            <p:cNvCxnSpPr>
              <a:cxnSpLocks/>
            </p:cNvCxnSpPr>
            <p:nvPr/>
          </p:nvCxnSpPr>
          <p:spPr>
            <a:xfrm flipH="1">
              <a:off x="3976957" y="4032985"/>
              <a:ext cx="2799228"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42AC1B-532C-45B0-924B-079696E41CA5}"/>
                </a:ext>
              </a:extLst>
            </p:cNvPr>
            <p:cNvCxnSpPr>
              <a:cxnSpLocks/>
            </p:cNvCxnSpPr>
            <p:nvPr/>
          </p:nvCxnSpPr>
          <p:spPr>
            <a:xfrm flipH="1">
              <a:off x="3895026" y="6054288"/>
              <a:ext cx="2881159"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6905DC4-CCA5-688F-5B33-FDB1F36E7FA4}"/>
                </a:ext>
              </a:extLst>
            </p:cNvPr>
            <p:cNvCxnSpPr>
              <a:cxnSpLocks/>
            </p:cNvCxnSpPr>
            <p:nvPr/>
          </p:nvCxnSpPr>
          <p:spPr>
            <a:xfrm flipV="1">
              <a:off x="3976956" y="4032985"/>
              <a:ext cx="1" cy="2011679"/>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D0DFDCD-42AB-4931-3ABC-5AE01BE7E72C}"/>
                </a:ext>
              </a:extLst>
            </p:cNvPr>
            <p:cNvCxnSpPr>
              <a:cxnSpLocks/>
            </p:cNvCxnSpPr>
            <p:nvPr/>
          </p:nvCxnSpPr>
          <p:spPr>
            <a:xfrm>
              <a:off x="1549667" y="4057048"/>
              <a:ext cx="0" cy="1179095"/>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25F0292-B4F7-168F-A1A0-6CCEF0AA4AC3}"/>
                </a:ext>
              </a:extLst>
            </p:cNvPr>
            <p:cNvCxnSpPr>
              <a:cxnSpLocks/>
            </p:cNvCxnSpPr>
            <p:nvPr/>
          </p:nvCxnSpPr>
          <p:spPr>
            <a:xfrm flipH="1">
              <a:off x="1549667" y="4032985"/>
              <a:ext cx="2427289"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59" name="Left Bracket 58">
              <a:extLst>
                <a:ext uri="{FF2B5EF4-FFF2-40B4-BE49-F238E27FC236}">
                  <a16:creationId xmlns:a16="http://schemas.microsoft.com/office/drawing/2014/main" id="{EEE8E2D2-BA75-5C7B-2661-E35D60963AA0}"/>
                </a:ext>
              </a:extLst>
            </p:cNvPr>
            <p:cNvSpPr/>
            <p:nvPr/>
          </p:nvSpPr>
          <p:spPr>
            <a:xfrm rot="16200000">
              <a:off x="1036098" y="5078527"/>
              <a:ext cx="974556" cy="1053967"/>
            </a:xfrm>
            <a:prstGeom prst="leftBracket">
              <a:avLst>
                <a:gd name="adj" fmla="val 36296"/>
              </a:avLst>
            </a:pr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IN"/>
            </a:p>
          </p:txBody>
        </p:sp>
        <p:cxnSp>
          <p:nvCxnSpPr>
            <p:cNvPr id="75" name="Straight Arrow Connector 74">
              <a:extLst>
                <a:ext uri="{FF2B5EF4-FFF2-40B4-BE49-F238E27FC236}">
                  <a16:creationId xmlns:a16="http://schemas.microsoft.com/office/drawing/2014/main" id="{93D85699-8BC0-5466-54B4-D8D7349C3894}"/>
                </a:ext>
              </a:extLst>
            </p:cNvPr>
            <p:cNvCxnSpPr>
              <a:cxnSpLocks/>
            </p:cNvCxnSpPr>
            <p:nvPr/>
          </p:nvCxnSpPr>
          <p:spPr>
            <a:xfrm flipH="1">
              <a:off x="4218126" y="1222410"/>
              <a:ext cx="186833"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150E5A7F-45F3-B73B-9561-B7200DD8866F}"/>
              </a:ext>
            </a:extLst>
          </p:cNvPr>
          <p:cNvSpPr txBox="1"/>
          <p:nvPr/>
        </p:nvSpPr>
        <p:spPr>
          <a:xfrm>
            <a:off x="7391347" y="1178547"/>
            <a:ext cx="290464" cy="369332"/>
          </a:xfrm>
          <a:prstGeom prst="rect">
            <a:avLst/>
          </a:prstGeom>
          <a:noFill/>
        </p:spPr>
        <p:txBody>
          <a:bodyPr wrap="none" rtlCol="0">
            <a:spAutoFit/>
          </a:bodyPr>
          <a:lstStyle/>
          <a:p>
            <a:r>
              <a:rPr lang="en-IN" b="1" dirty="0">
                <a:solidFill>
                  <a:schemeClr val="bg1"/>
                </a:solidFill>
                <a:latin typeface="+mj-lt"/>
              </a:rPr>
              <a:t>1</a:t>
            </a:r>
          </a:p>
        </p:txBody>
      </p:sp>
      <p:sp>
        <p:nvSpPr>
          <p:cNvPr id="63" name="TextBox 62">
            <a:extLst>
              <a:ext uri="{FF2B5EF4-FFF2-40B4-BE49-F238E27FC236}">
                <a16:creationId xmlns:a16="http://schemas.microsoft.com/office/drawing/2014/main" id="{2F86117E-33E4-C95F-488F-ACE60CCCF4D7}"/>
              </a:ext>
            </a:extLst>
          </p:cNvPr>
          <p:cNvSpPr txBox="1"/>
          <p:nvPr/>
        </p:nvSpPr>
        <p:spPr>
          <a:xfrm>
            <a:off x="7391347" y="3963818"/>
            <a:ext cx="336952" cy="369332"/>
          </a:xfrm>
          <a:prstGeom prst="rect">
            <a:avLst/>
          </a:prstGeom>
          <a:noFill/>
        </p:spPr>
        <p:txBody>
          <a:bodyPr wrap="none" rtlCol="0">
            <a:spAutoFit/>
          </a:bodyPr>
          <a:lstStyle/>
          <a:p>
            <a:r>
              <a:rPr lang="en-IN" b="1" dirty="0">
                <a:solidFill>
                  <a:schemeClr val="bg1"/>
                </a:solidFill>
                <a:latin typeface="+mj-lt"/>
              </a:rPr>
              <a:t>2</a:t>
            </a:r>
          </a:p>
        </p:txBody>
      </p:sp>
      <p:sp>
        <p:nvSpPr>
          <p:cNvPr id="70" name="TextBox 69">
            <a:extLst>
              <a:ext uri="{FF2B5EF4-FFF2-40B4-BE49-F238E27FC236}">
                <a16:creationId xmlns:a16="http://schemas.microsoft.com/office/drawing/2014/main" id="{74DF8EA0-58A6-C2AE-4179-BBA1F95E8BB1}"/>
              </a:ext>
            </a:extLst>
          </p:cNvPr>
          <p:cNvSpPr txBox="1"/>
          <p:nvPr/>
        </p:nvSpPr>
        <p:spPr>
          <a:xfrm>
            <a:off x="7368103" y="5985121"/>
            <a:ext cx="336952" cy="369332"/>
          </a:xfrm>
          <a:prstGeom prst="rect">
            <a:avLst/>
          </a:prstGeom>
          <a:noFill/>
        </p:spPr>
        <p:txBody>
          <a:bodyPr wrap="none" rtlCol="0">
            <a:spAutoFit/>
          </a:bodyPr>
          <a:lstStyle/>
          <a:p>
            <a:r>
              <a:rPr lang="en-IN" b="1" dirty="0">
                <a:solidFill>
                  <a:schemeClr val="bg1"/>
                </a:solidFill>
                <a:latin typeface="+mj-lt"/>
              </a:rPr>
              <a:t>3</a:t>
            </a:r>
          </a:p>
        </p:txBody>
      </p:sp>
      <p:sp>
        <p:nvSpPr>
          <p:cNvPr id="71" name="TextBox 70">
            <a:extLst>
              <a:ext uri="{FF2B5EF4-FFF2-40B4-BE49-F238E27FC236}">
                <a16:creationId xmlns:a16="http://schemas.microsoft.com/office/drawing/2014/main" id="{032271D5-E2AB-B982-EDC3-782F6EF5D6A0}"/>
              </a:ext>
            </a:extLst>
          </p:cNvPr>
          <p:cNvSpPr txBox="1"/>
          <p:nvPr/>
        </p:nvSpPr>
        <p:spPr>
          <a:xfrm>
            <a:off x="4568876" y="3944570"/>
            <a:ext cx="336952" cy="369332"/>
          </a:xfrm>
          <a:prstGeom prst="rect">
            <a:avLst/>
          </a:prstGeom>
          <a:noFill/>
        </p:spPr>
        <p:txBody>
          <a:bodyPr wrap="none" rtlCol="0">
            <a:spAutoFit/>
          </a:bodyPr>
          <a:lstStyle/>
          <a:p>
            <a:r>
              <a:rPr lang="en-IN" b="1" dirty="0">
                <a:solidFill>
                  <a:schemeClr val="bg1"/>
                </a:solidFill>
                <a:latin typeface="+mj-lt"/>
              </a:rPr>
              <a:t>4</a:t>
            </a:r>
          </a:p>
        </p:txBody>
      </p:sp>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4FF88BB-CA00-6DA2-D960-56F9BEA421F9}"/>
                  </a:ext>
                </a:extLst>
              </p:cNvPr>
              <p:cNvSpPr/>
              <p:nvPr/>
            </p:nvSpPr>
            <p:spPr>
              <a:xfrm>
                <a:off x="313246" y="908654"/>
                <a:ext cx="2628027"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𝑎𝑡𝑚</m:t>
                          </m:r>
                        </m:sub>
                      </m:s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 </m:t>
                      </m:r>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32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3" name="Rectangle 72">
                <a:extLst>
                  <a:ext uri="{FF2B5EF4-FFF2-40B4-BE49-F238E27FC236}">
                    <a16:creationId xmlns:a16="http://schemas.microsoft.com/office/drawing/2014/main" id="{F4FF88BB-CA00-6DA2-D960-56F9BEA421F9}"/>
                  </a:ext>
                </a:extLst>
              </p:cNvPr>
              <p:cNvSpPr>
                <a:spLocks noRot="1" noChangeAspect="1" noMove="1" noResize="1" noEditPoints="1" noAdjustHandles="1" noChangeArrowheads="1" noChangeShapeType="1" noTextEdit="1"/>
              </p:cNvSpPr>
              <p:nvPr/>
            </p:nvSpPr>
            <p:spPr>
              <a:xfrm>
                <a:off x="313246" y="908654"/>
                <a:ext cx="2628027"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17A0440D-7F79-5961-A3D8-5218766E88CA}"/>
                  </a:ext>
                </a:extLst>
              </p:cNvPr>
              <p:cNvSpPr/>
              <p:nvPr/>
            </p:nvSpPr>
            <p:spPr>
              <a:xfrm>
                <a:off x="2803656" y="1958021"/>
                <a:ext cx="2528321" cy="490199"/>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IN" sz="240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𝑝𝑢𝑚𝑝</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=15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4" name="Rectangle 73">
                <a:extLst>
                  <a:ext uri="{FF2B5EF4-FFF2-40B4-BE49-F238E27FC236}">
                    <a16:creationId xmlns:a16="http://schemas.microsoft.com/office/drawing/2014/main" id="{17A0440D-7F79-5961-A3D8-5218766E88CA}"/>
                  </a:ext>
                </a:extLst>
              </p:cNvPr>
              <p:cNvSpPr>
                <a:spLocks noRot="1" noChangeAspect="1" noMove="1" noResize="1" noEditPoints="1" noAdjustHandles="1" noChangeArrowheads="1" noChangeShapeType="1" noTextEdit="1"/>
              </p:cNvSpPr>
              <p:nvPr/>
            </p:nvSpPr>
            <p:spPr>
              <a:xfrm>
                <a:off x="2803656" y="1958021"/>
                <a:ext cx="2528321" cy="490199"/>
              </a:xfrm>
              <a:prstGeom prst="rect">
                <a:avLst/>
              </a:prstGeom>
              <a:blipFill>
                <a:blip r:embed="rId5"/>
                <a:stretch>
                  <a:fillRect l="-723" b="-11111"/>
                </a:stretch>
              </a:blipFill>
            </p:spPr>
            <p:txBody>
              <a:bodyPr/>
              <a:lstStyle/>
              <a:p>
                <a:r>
                  <a:rPr lang="en-IN">
                    <a:noFill/>
                  </a:rPr>
                  <a:t> </a:t>
                </a:r>
              </a:p>
            </p:txBody>
          </p:sp>
        </mc:Fallback>
      </mc:AlternateContent>
      <p:sp>
        <p:nvSpPr>
          <p:cNvPr id="77" name="TextBox 76">
            <a:extLst>
              <a:ext uri="{FF2B5EF4-FFF2-40B4-BE49-F238E27FC236}">
                <a16:creationId xmlns:a16="http://schemas.microsoft.com/office/drawing/2014/main" id="{FFF8C953-E7DD-0AE7-18F3-7A0CDF1596DC}"/>
              </a:ext>
            </a:extLst>
          </p:cNvPr>
          <p:cNvSpPr txBox="1"/>
          <p:nvPr/>
        </p:nvSpPr>
        <p:spPr>
          <a:xfrm>
            <a:off x="4817184" y="1160724"/>
            <a:ext cx="336952" cy="369332"/>
          </a:xfrm>
          <a:prstGeom prst="rect">
            <a:avLst/>
          </a:prstGeom>
          <a:noFill/>
        </p:spPr>
        <p:txBody>
          <a:bodyPr wrap="none" rtlCol="0">
            <a:spAutoFit/>
          </a:bodyPr>
          <a:lstStyle/>
          <a:p>
            <a:r>
              <a:rPr lang="en-IN" b="1" dirty="0">
                <a:solidFill>
                  <a:schemeClr val="bg1"/>
                </a:solidFill>
                <a:latin typeface="+mj-lt"/>
              </a:rPr>
              <a:t>0</a:t>
            </a:r>
          </a:p>
        </p:txBody>
      </p: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D117E8B5-0671-522F-B516-05665AA35FC3}"/>
                  </a:ext>
                </a:extLst>
              </p:cNvPr>
              <p:cNvSpPr/>
              <p:nvPr/>
            </p:nvSpPr>
            <p:spPr>
              <a:xfrm>
                <a:off x="4434072" y="616364"/>
                <a:ext cx="1861663"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8" name="Rectangle 77">
                <a:extLst>
                  <a:ext uri="{FF2B5EF4-FFF2-40B4-BE49-F238E27FC236}">
                    <a16:creationId xmlns:a16="http://schemas.microsoft.com/office/drawing/2014/main" id="{D117E8B5-0671-522F-B516-05665AA35FC3}"/>
                  </a:ext>
                </a:extLst>
              </p:cNvPr>
              <p:cNvSpPr>
                <a:spLocks noRot="1" noChangeAspect="1" noMove="1" noResize="1" noEditPoints="1" noAdjustHandles="1" noChangeArrowheads="1" noChangeShapeType="1" noTextEdit="1"/>
              </p:cNvSpPr>
              <p:nvPr/>
            </p:nvSpPr>
            <p:spPr>
              <a:xfrm>
                <a:off x="4434072" y="616364"/>
                <a:ext cx="1861663" cy="461665"/>
              </a:xfrm>
              <a:prstGeom prst="rect">
                <a:avLst/>
              </a:prstGeom>
              <a:blipFill>
                <a:blip r:embed="rId6"/>
                <a:stretch>
                  <a:fillRect l="-654"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id="{77C7FA7B-175E-46EC-2A19-1D71AD0735FB}"/>
                  </a:ext>
                </a:extLst>
              </p:cNvPr>
              <p:cNvSpPr/>
              <p:nvPr/>
            </p:nvSpPr>
            <p:spPr>
              <a:xfrm>
                <a:off x="6967138" y="615642"/>
                <a:ext cx="1854547"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9" name="Rectangle 78">
                <a:extLst>
                  <a:ext uri="{FF2B5EF4-FFF2-40B4-BE49-F238E27FC236}">
                    <a16:creationId xmlns:a16="http://schemas.microsoft.com/office/drawing/2014/main" id="{77C7FA7B-175E-46EC-2A19-1D71AD0735FB}"/>
                  </a:ext>
                </a:extLst>
              </p:cNvPr>
              <p:cNvSpPr>
                <a:spLocks noRot="1" noChangeAspect="1" noMove="1" noResize="1" noEditPoints="1" noAdjustHandles="1" noChangeArrowheads="1" noChangeShapeType="1" noTextEdit="1"/>
              </p:cNvSpPr>
              <p:nvPr/>
            </p:nvSpPr>
            <p:spPr>
              <a:xfrm>
                <a:off x="6967138" y="615642"/>
                <a:ext cx="1854547" cy="461665"/>
              </a:xfrm>
              <a:prstGeom prst="rect">
                <a:avLst/>
              </a:prstGeom>
              <a:blipFill>
                <a:blip r:embed="rId7"/>
                <a:stretch>
                  <a:fillRect l="-987"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59E9C590-B6FE-3640-AA6D-E3104AF9EC83}"/>
                  </a:ext>
                </a:extLst>
              </p:cNvPr>
              <p:cNvSpPr/>
              <p:nvPr/>
            </p:nvSpPr>
            <p:spPr>
              <a:xfrm>
                <a:off x="5101910" y="1347709"/>
                <a:ext cx="2313710"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81" name="Rectangle 80">
                <a:extLst>
                  <a:ext uri="{FF2B5EF4-FFF2-40B4-BE49-F238E27FC236}">
                    <a16:creationId xmlns:a16="http://schemas.microsoft.com/office/drawing/2014/main" id="{59E9C590-B6FE-3640-AA6D-E3104AF9EC83}"/>
                  </a:ext>
                </a:extLst>
              </p:cNvPr>
              <p:cNvSpPr>
                <a:spLocks noRot="1" noChangeAspect="1" noMove="1" noResize="1" noEditPoints="1" noAdjustHandles="1" noChangeArrowheads="1" noChangeShapeType="1" noTextEdit="1"/>
              </p:cNvSpPr>
              <p:nvPr/>
            </p:nvSpPr>
            <p:spPr>
              <a:xfrm>
                <a:off x="5101910" y="1347709"/>
                <a:ext cx="2313710" cy="461665"/>
              </a:xfrm>
              <a:prstGeom prst="rect">
                <a:avLst/>
              </a:prstGeom>
              <a:blipFill>
                <a:blip r:embed="rId8"/>
                <a:stretch>
                  <a:fillRect l="-792" b="-17105"/>
                </a:stretch>
              </a:blipFill>
            </p:spPr>
            <p:txBody>
              <a:bodyPr/>
              <a:lstStyle/>
              <a:p>
                <a:r>
                  <a:rPr lang="en-IN">
                    <a:noFill/>
                  </a:rPr>
                  <a:t> </a:t>
                </a:r>
              </a:p>
            </p:txBody>
          </p:sp>
        </mc:Fallback>
      </mc:AlternateContent>
    </p:spTree>
    <p:extLst>
      <p:ext uri="{BB962C8B-B14F-4D97-AF65-F5344CB8AC3E}">
        <p14:creationId xmlns:p14="http://schemas.microsoft.com/office/powerpoint/2010/main" val="3258311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91196-BC37-7F1D-5973-6F95412D8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FD27AE-872E-AB41-4DC4-2AE5B9FA36D8}"/>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Built in </a:t>
            </a:r>
            <a:r>
              <a:rPr lang="en-US" sz="5400" u="sng"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fsolve</a:t>
            </a:r>
            <a:endPar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3A19198-7D57-F774-4DC1-B56831F51DDB}"/>
              </a:ext>
            </a:extLst>
          </p:cNvPr>
          <p:cNvSpPr txBox="1"/>
          <p:nvPr/>
        </p:nvSpPr>
        <p:spPr>
          <a:xfrm>
            <a:off x="556126" y="913320"/>
            <a:ext cx="11042316" cy="2431435"/>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p>
          <a:p>
            <a:pPr marL="914400" marR="0" lvl="1" indent="-457200" algn="l" defTabSz="914400" rtl="0" eaLnBrk="1" fontAlgn="auto" latinLnBrk="0" hangingPunct="1">
              <a:lnSpc>
                <a:spcPct val="100000"/>
              </a:lnSpc>
              <a:spcBef>
                <a:spcPts val="0"/>
              </a:spcBef>
              <a:spcAft>
                <a:spcPts val="0"/>
              </a:spcAft>
              <a:buClrTx/>
              <a:buSzTx/>
              <a:buFont typeface="+mj-lt"/>
              <a:buAutoNum type="arabicParenR"/>
              <a:tabLst/>
              <a:defRPr/>
            </a:pPr>
            <a:r>
              <a:rPr kumimoji="0" lang="en-IN" sz="2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We have 7 variables and 7 equation ( 4 equation are flow balance in and out of node, 1 equation is total flow in = total flow out and rest two are pressure drop balance in Loop 1 and 2 ).</a:t>
            </a:r>
            <a:endParaRPr lang="en-US" sz="3200" dirty="0">
              <a:latin typeface="Cambria Math" panose="02040503050406030204" pitchFamily="18" charset="0"/>
              <a:ea typeface="Cambria Math" panose="02040503050406030204" pitchFamily="18" charset="0"/>
            </a:endParaRPr>
          </a:p>
          <a:p>
            <a:pPr marL="914400" lvl="1" indent="-457200">
              <a:buFont typeface="+mj-lt"/>
              <a:buAutoNum type="arabicParenR"/>
            </a:pPr>
            <a:r>
              <a:rPr lang="en-IN" sz="2400" dirty="0">
                <a:latin typeface="Cambria Math" panose="02040503050406030204" pitchFamily="18" charset="0"/>
                <a:ea typeface="Cambria Math" panose="02040503050406030204" pitchFamily="18" charset="0"/>
              </a:rPr>
              <a:t>Make initial guess of X= [</a:t>
            </a:r>
            <a:r>
              <a:rPr lang="en-US" sz="2400" b="0" i="0" dirty="0" err="1">
                <a:solidFill>
                  <a:srgbClr val="008013"/>
                </a:solidFill>
                <a:effectLst/>
                <a:latin typeface="Menlo"/>
              </a:rPr>
              <a:t>initial_guess</a:t>
            </a:r>
            <a:r>
              <a:rPr lang="en-US" sz="2400" b="0" i="0" dirty="0">
                <a:solidFill>
                  <a:srgbClr val="008013"/>
                </a:solidFill>
                <a:effectLst/>
                <a:latin typeface="Menlo"/>
              </a:rPr>
              <a:t>] = [q01; q12; q23; q13; q24; q34; q45];</a:t>
            </a:r>
            <a:endParaRPr lang="en-US" sz="2400" b="0" i="0" dirty="0">
              <a:effectLst/>
              <a:latin typeface="Menlo"/>
            </a:endParaRPr>
          </a:p>
          <a:p>
            <a:pPr marL="914400" lvl="1" indent="-457200">
              <a:buFont typeface="+mj-lt"/>
              <a:buAutoNum type="arabicParenR"/>
            </a:pPr>
            <a:r>
              <a:rPr lang="en-IN" sz="2400" dirty="0">
                <a:latin typeface="Cambria Math" panose="02040503050406030204" pitchFamily="18" charset="0"/>
                <a:ea typeface="Cambria Math" panose="02040503050406030204" pitchFamily="18" charset="0"/>
              </a:rPr>
              <a:t>Call built in </a:t>
            </a:r>
            <a:r>
              <a:rPr lang="en-IN" sz="2400" dirty="0" err="1">
                <a:latin typeface="Cambria Math" panose="02040503050406030204" pitchFamily="18" charset="0"/>
                <a:ea typeface="Cambria Math" panose="02040503050406030204" pitchFamily="18" charset="0"/>
              </a:rPr>
              <a:t>fsolve</a:t>
            </a:r>
            <a:r>
              <a:rPr lang="en-IN" sz="2400" dirty="0">
                <a:latin typeface="Cambria Math" panose="02040503050406030204" pitchFamily="18" charset="0"/>
                <a:ea typeface="Cambria Math" panose="02040503050406030204" pitchFamily="18" charset="0"/>
              </a:rPr>
              <a:t> function.</a:t>
            </a:r>
            <a:endParaRPr lang="en-IN" sz="2000" dirty="0">
              <a:latin typeface="Cambria Math" panose="02040503050406030204" pitchFamily="18" charset="0"/>
              <a:ea typeface="Cambria Math" panose="02040503050406030204" pitchFamily="18" charset="0"/>
            </a:endParaRPr>
          </a:p>
        </p:txBody>
      </p:sp>
      <p:sp>
        <p:nvSpPr>
          <p:cNvPr id="8" name="TextBox 7">
            <a:hlinkClick r:id="rId2"/>
            <a:extLst>
              <a:ext uri="{FF2B5EF4-FFF2-40B4-BE49-F238E27FC236}">
                <a16:creationId xmlns:a16="http://schemas.microsoft.com/office/drawing/2014/main" id="{CEE40878-234C-6642-25F4-8BD204F31253}"/>
              </a:ext>
            </a:extLst>
          </p:cNvPr>
          <p:cNvSpPr txBox="1"/>
          <p:nvPr/>
        </p:nvSpPr>
        <p:spPr>
          <a:xfrm>
            <a:off x="3573781" y="4719846"/>
            <a:ext cx="5007006" cy="923330"/>
          </a:xfrm>
          <a:prstGeom prst="rect">
            <a:avLst/>
          </a:prstGeom>
          <a:noFill/>
        </p:spPr>
        <p:txBody>
          <a:bodyPr wrap="square">
            <a:spAutoFit/>
          </a:bodyPr>
          <a:lstStyle/>
          <a:p>
            <a:pPr lvl="1"/>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Code[</a:t>
            </a:r>
            <a:r>
              <a:rPr lang="en-US" sz="5400" u="sng" dirty="0" err="1">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Matlab</a:t>
            </a:r>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t>
            </a:r>
            <a:endParaRPr lang="en-US" sz="4000" dirty="0">
              <a:ln w="0"/>
              <a:solidFill>
                <a:schemeClr val="accent5">
                  <a:lumMod val="75000"/>
                </a:schemeClr>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2968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9742A-4F18-BB13-BEFF-2379024B0BA7}"/>
            </a:ext>
          </a:extLst>
        </p:cNvPr>
        <p:cNvGrpSpPr/>
        <p:nvPr/>
      </p:nvGrpSpPr>
      <p:grpSpPr>
        <a:xfrm>
          <a:off x="0" y="0"/>
          <a:ext cx="0" cy="0"/>
          <a:chOff x="0" y="0"/>
          <a:chExt cx="0" cy="0"/>
        </a:xfrm>
      </p:grpSpPr>
      <p:grpSp>
        <p:nvGrpSpPr>
          <p:cNvPr id="61" name="Group 60">
            <a:extLst>
              <a:ext uri="{FF2B5EF4-FFF2-40B4-BE49-F238E27FC236}">
                <a16:creationId xmlns:a16="http://schemas.microsoft.com/office/drawing/2014/main" id="{B8EEDB70-5518-8274-5B18-4099933AD515}"/>
              </a:ext>
            </a:extLst>
          </p:cNvPr>
          <p:cNvGrpSpPr/>
          <p:nvPr/>
        </p:nvGrpSpPr>
        <p:grpSpPr>
          <a:xfrm>
            <a:off x="1756787" y="1102091"/>
            <a:ext cx="9187137" cy="5096573"/>
            <a:chOff x="996392" y="996216"/>
            <a:chExt cx="9187137" cy="5096573"/>
          </a:xfrm>
        </p:grpSpPr>
        <p:pic>
          <p:nvPicPr>
            <p:cNvPr id="11" name="Picture 10">
              <a:extLst>
                <a:ext uri="{FF2B5EF4-FFF2-40B4-BE49-F238E27FC236}">
                  <a16:creationId xmlns:a16="http://schemas.microsoft.com/office/drawing/2014/main" id="{DA8E1071-90AF-111A-3C19-3C2F202F7B1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731" b="94712" l="9396" r="89933">
                          <a14:foregroundMark x1="43624" y1="84615" x2="42953" y2="83654"/>
                          <a14:foregroundMark x1="36913" y1="91827" x2="49664" y2="92788"/>
                          <a14:foregroundMark x1="36242" y1="94712" x2="38926" y2="94712"/>
                          <a14:foregroundMark x1="12081" y1="53365" x2="12081" y2="53365"/>
                          <a14:foregroundMark x1="11409" y1="44231" x2="11409" y2="44231"/>
                          <a14:foregroundMark x1="13423" y1="6731" x2="13423" y2="6731"/>
                          <a14:foregroundMark x1="89933" y1="51442" x2="89933" y2="51442"/>
                        </a14:backgroundRemoval>
                      </a14:imgEffect>
                    </a14:imgLayer>
                  </a14:imgProps>
                </a:ext>
              </a:extLst>
            </a:blip>
            <a:stretch>
              <a:fillRect/>
            </a:stretch>
          </p:blipFill>
          <p:spPr>
            <a:xfrm rot="5400000">
              <a:off x="2806565" y="802790"/>
              <a:ext cx="976966" cy="1363818"/>
            </a:xfrm>
            <a:prstGeom prst="rect">
              <a:avLst/>
            </a:prstGeom>
          </p:spPr>
        </p:pic>
        <p:cxnSp>
          <p:nvCxnSpPr>
            <p:cNvPr id="13" name="Straight Arrow Connector 12">
              <a:extLst>
                <a:ext uri="{FF2B5EF4-FFF2-40B4-BE49-F238E27FC236}">
                  <a16:creationId xmlns:a16="http://schemas.microsoft.com/office/drawing/2014/main" id="{3C280FFD-39D6-A251-2339-AF9CE41BEC44}"/>
                </a:ext>
              </a:extLst>
            </p:cNvPr>
            <p:cNvCxnSpPr>
              <a:cxnSpLocks/>
            </p:cNvCxnSpPr>
            <p:nvPr/>
          </p:nvCxnSpPr>
          <p:spPr>
            <a:xfrm>
              <a:off x="3901441" y="1222410"/>
              <a:ext cx="28747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C14AAB-A12C-B09C-9FB3-EF0764043984}"/>
                </a:ext>
              </a:extLst>
            </p:cNvPr>
            <p:cNvCxnSpPr>
              <a:cxnSpLocks/>
            </p:cNvCxnSpPr>
            <p:nvPr/>
          </p:nvCxnSpPr>
          <p:spPr>
            <a:xfrm>
              <a:off x="1328285" y="1484699"/>
              <a:ext cx="1376414" cy="0"/>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3841B59-7575-72CF-B535-9278D685A95E}"/>
                </a:ext>
              </a:extLst>
            </p:cNvPr>
            <p:cNvCxnSpPr>
              <a:cxnSpLocks/>
            </p:cNvCxnSpPr>
            <p:nvPr/>
          </p:nvCxnSpPr>
          <p:spPr>
            <a:xfrm>
              <a:off x="6776185" y="1222410"/>
              <a:ext cx="0" cy="2810575"/>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8D0F36-4182-58E1-0A80-48CC7AC5115A}"/>
                </a:ext>
              </a:extLst>
            </p:cNvPr>
            <p:cNvCxnSpPr>
              <a:cxnSpLocks/>
            </p:cNvCxnSpPr>
            <p:nvPr/>
          </p:nvCxnSpPr>
          <p:spPr>
            <a:xfrm>
              <a:off x="6776185" y="1222410"/>
              <a:ext cx="3339967"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A764DC7-557A-30FD-F086-C747D6B5C3E9}"/>
                </a:ext>
              </a:extLst>
            </p:cNvPr>
            <p:cNvCxnSpPr>
              <a:cxnSpLocks/>
            </p:cNvCxnSpPr>
            <p:nvPr/>
          </p:nvCxnSpPr>
          <p:spPr>
            <a:xfrm flipH="1">
              <a:off x="10111340" y="1145409"/>
              <a:ext cx="2407" cy="494738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D9EF89-58E7-3C68-29A3-443A2E29025E}"/>
                </a:ext>
              </a:extLst>
            </p:cNvPr>
            <p:cNvCxnSpPr>
              <a:cxnSpLocks/>
            </p:cNvCxnSpPr>
            <p:nvPr/>
          </p:nvCxnSpPr>
          <p:spPr>
            <a:xfrm flipH="1">
              <a:off x="6776185" y="6035040"/>
              <a:ext cx="34073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EFF79F5-5D1C-5C7A-D146-5801A32A67D3}"/>
                </a:ext>
              </a:extLst>
            </p:cNvPr>
            <p:cNvCxnSpPr>
              <a:cxnSpLocks/>
            </p:cNvCxnSpPr>
            <p:nvPr/>
          </p:nvCxnSpPr>
          <p:spPr>
            <a:xfrm>
              <a:off x="6776185" y="4032985"/>
              <a:ext cx="0" cy="2021303"/>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9BC3DBB-2471-8FC0-175E-E05E2BB6841D}"/>
                </a:ext>
              </a:extLst>
            </p:cNvPr>
            <p:cNvCxnSpPr>
              <a:cxnSpLocks/>
            </p:cNvCxnSpPr>
            <p:nvPr/>
          </p:nvCxnSpPr>
          <p:spPr>
            <a:xfrm flipH="1">
              <a:off x="3976957" y="4032985"/>
              <a:ext cx="2799228"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F6CD2F0-E33C-B637-A64C-BEA90BA6ECD3}"/>
                </a:ext>
              </a:extLst>
            </p:cNvPr>
            <p:cNvCxnSpPr>
              <a:cxnSpLocks/>
            </p:cNvCxnSpPr>
            <p:nvPr/>
          </p:nvCxnSpPr>
          <p:spPr>
            <a:xfrm flipH="1">
              <a:off x="3895026" y="6054288"/>
              <a:ext cx="2881159"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85EF50F-A360-0BAD-3394-E1C98F0C921E}"/>
                </a:ext>
              </a:extLst>
            </p:cNvPr>
            <p:cNvCxnSpPr>
              <a:cxnSpLocks/>
            </p:cNvCxnSpPr>
            <p:nvPr/>
          </p:nvCxnSpPr>
          <p:spPr>
            <a:xfrm flipV="1">
              <a:off x="3976956" y="4032985"/>
              <a:ext cx="1" cy="2011679"/>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83A0DDF-6079-9AF8-FB70-608239CA7C5F}"/>
                </a:ext>
              </a:extLst>
            </p:cNvPr>
            <p:cNvCxnSpPr>
              <a:cxnSpLocks/>
            </p:cNvCxnSpPr>
            <p:nvPr/>
          </p:nvCxnSpPr>
          <p:spPr>
            <a:xfrm>
              <a:off x="1549667" y="4057048"/>
              <a:ext cx="0" cy="1179095"/>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03CB109-2A77-0A70-12D7-E8D3A092A7D4}"/>
                </a:ext>
              </a:extLst>
            </p:cNvPr>
            <p:cNvCxnSpPr>
              <a:cxnSpLocks/>
            </p:cNvCxnSpPr>
            <p:nvPr/>
          </p:nvCxnSpPr>
          <p:spPr>
            <a:xfrm flipH="1">
              <a:off x="1549667" y="4032985"/>
              <a:ext cx="2427289"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59" name="Left Bracket 58">
              <a:extLst>
                <a:ext uri="{FF2B5EF4-FFF2-40B4-BE49-F238E27FC236}">
                  <a16:creationId xmlns:a16="http://schemas.microsoft.com/office/drawing/2014/main" id="{3EE2E7B1-DC54-B0CC-A87A-4DC10F5448D1}"/>
                </a:ext>
              </a:extLst>
            </p:cNvPr>
            <p:cNvSpPr/>
            <p:nvPr/>
          </p:nvSpPr>
          <p:spPr>
            <a:xfrm rot="16200000">
              <a:off x="1036098" y="5078527"/>
              <a:ext cx="974556" cy="1053967"/>
            </a:xfrm>
            <a:prstGeom prst="leftBracket">
              <a:avLst>
                <a:gd name="adj" fmla="val 36296"/>
              </a:avLst>
            </a:pr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IN"/>
            </a:p>
          </p:txBody>
        </p:sp>
        <p:cxnSp>
          <p:nvCxnSpPr>
            <p:cNvPr id="75" name="Straight Arrow Connector 74">
              <a:extLst>
                <a:ext uri="{FF2B5EF4-FFF2-40B4-BE49-F238E27FC236}">
                  <a16:creationId xmlns:a16="http://schemas.microsoft.com/office/drawing/2014/main" id="{70C9138C-B3AF-34F7-F98E-53D9A923F017}"/>
                </a:ext>
              </a:extLst>
            </p:cNvPr>
            <p:cNvCxnSpPr>
              <a:cxnSpLocks/>
            </p:cNvCxnSpPr>
            <p:nvPr/>
          </p:nvCxnSpPr>
          <p:spPr>
            <a:xfrm flipH="1">
              <a:off x="4218126" y="1222410"/>
              <a:ext cx="186833"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8DF6FA65-6E7B-F2BE-F262-804488D004DA}"/>
              </a:ext>
            </a:extLst>
          </p:cNvPr>
          <p:cNvSpPr txBox="1"/>
          <p:nvPr/>
        </p:nvSpPr>
        <p:spPr>
          <a:xfrm>
            <a:off x="7391347" y="1178547"/>
            <a:ext cx="290464" cy="369332"/>
          </a:xfrm>
          <a:prstGeom prst="rect">
            <a:avLst/>
          </a:prstGeom>
          <a:noFill/>
        </p:spPr>
        <p:txBody>
          <a:bodyPr wrap="none" rtlCol="0">
            <a:spAutoFit/>
          </a:bodyPr>
          <a:lstStyle/>
          <a:p>
            <a:r>
              <a:rPr lang="en-IN" b="1" dirty="0">
                <a:solidFill>
                  <a:schemeClr val="bg1"/>
                </a:solidFill>
                <a:latin typeface="+mj-lt"/>
              </a:rPr>
              <a:t>1</a:t>
            </a:r>
          </a:p>
        </p:txBody>
      </p:sp>
      <p:sp>
        <p:nvSpPr>
          <p:cNvPr id="63" name="TextBox 62">
            <a:extLst>
              <a:ext uri="{FF2B5EF4-FFF2-40B4-BE49-F238E27FC236}">
                <a16:creationId xmlns:a16="http://schemas.microsoft.com/office/drawing/2014/main" id="{B5ABC016-ED65-787B-496A-5926E4396082}"/>
              </a:ext>
            </a:extLst>
          </p:cNvPr>
          <p:cNvSpPr txBox="1"/>
          <p:nvPr/>
        </p:nvSpPr>
        <p:spPr>
          <a:xfrm>
            <a:off x="7391347" y="3963818"/>
            <a:ext cx="336952" cy="369332"/>
          </a:xfrm>
          <a:prstGeom prst="rect">
            <a:avLst/>
          </a:prstGeom>
          <a:noFill/>
        </p:spPr>
        <p:txBody>
          <a:bodyPr wrap="none" rtlCol="0">
            <a:spAutoFit/>
          </a:bodyPr>
          <a:lstStyle/>
          <a:p>
            <a:r>
              <a:rPr lang="en-IN" b="1" dirty="0">
                <a:solidFill>
                  <a:schemeClr val="bg1"/>
                </a:solidFill>
                <a:latin typeface="+mj-lt"/>
              </a:rPr>
              <a:t>2</a:t>
            </a:r>
          </a:p>
        </p:txBody>
      </p:sp>
      <p:sp>
        <p:nvSpPr>
          <p:cNvPr id="70" name="TextBox 69">
            <a:extLst>
              <a:ext uri="{FF2B5EF4-FFF2-40B4-BE49-F238E27FC236}">
                <a16:creationId xmlns:a16="http://schemas.microsoft.com/office/drawing/2014/main" id="{453CA5C3-E8CB-8F87-23A5-7FC6200BBE8A}"/>
              </a:ext>
            </a:extLst>
          </p:cNvPr>
          <p:cNvSpPr txBox="1"/>
          <p:nvPr/>
        </p:nvSpPr>
        <p:spPr>
          <a:xfrm>
            <a:off x="7368103" y="5985121"/>
            <a:ext cx="336952" cy="369332"/>
          </a:xfrm>
          <a:prstGeom prst="rect">
            <a:avLst/>
          </a:prstGeom>
          <a:noFill/>
        </p:spPr>
        <p:txBody>
          <a:bodyPr wrap="none" rtlCol="0">
            <a:spAutoFit/>
          </a:bodyPr>
          <a:lstStyle/>
          <a:p>
            <a:r>
              <a:rPr lang="en-IN" b="1" dirty="0">
                <a:solidFill>
                  <a:schemeClr val="bg1"/>
                </a:solidFill>
                <a:latin typeface="+mj-lt"/>
              </a:rPr>
              <a:t>3</a:t>
            </a:r>
          </a:p>
        </p:txBody>
      </p:sp>
      <p:sp>
        <p:nvSpPr>
          <p:cNvPr id="71" name="TextBox 70">
            <a:extLst>
              <a:ext uri="{FF2B5EF4-FFF2-40B4-BE49-F238E27FC236}">
                <a16:creationId xmlns:a16="http://schemas.microsoft.com/office/drawing/2014/main" id="{46C061EB-2BCE-E4B0-C963-901790FB5D53}"/>
              </a:ext>
            </a:extLst>
          </p:cNvPr>
          <p:cNvSpPr txBox="1"/>
          <p:nvPr/>
        </p:nvSpPr>
        <p:spPr>
          <a:xfrm>
            <a:off x="4568876" y="3944570"/>
            <a:ext cx="336952" cy="369332"/>
          </a:xfrm>
          <a:prstGeom prst="rect">
            <a:avLst/>
          </a:prstGeom>
          <a:noFill/>
        </p:spPr>
        <p:txBody>
          <a:bodyPr wrap="none" rtlCol="0">
            <a:spAutoFit/>
          </a:bodyPr>
          <a:lstStyle/>
          <a:p>
            <a:r>
              <a:rPr lang="en-IN" b="1" dirty="0">
                <a:solidFill>
                  <a:schemeClr val="bg1"/>
                </a:solidFill>
                <a:latin typeface="+mj-lt"/>
              </a:rPr>
              <a:t>4</a:t>
            </a:r>
          </a:p>
        </p:txBody>
      </p:sp>
      <mc:AlternateContent xmlns:mc="http://schemas.openxmlformats.org/markup-compatibility/2006">
        <mc:Choice xmlns:a14="http://schemas.microsoft.com/office/drawing/2010/main" Requires="a14">
          <p:sp>
            <p:nvSpPr>
              <p:cNvPr id="73" name="Rectangle 72">
                <a:extLst>
                  <a:ext uri="{FF2B5EF4-FFF2-40B4-BE49-F238E27FC236}">
                    <a16:creationId xmlns:a16="http://schemas.microsoft.com/office/drawing/2014/main" id="{AEFE5045-8A06-ADC8-9B16-EC3F6F6B4C6C}"/>
                  </a:ext>
                </a:extLst>
              </p:cNvPr>
              <p:cNvSpPr/>
              <p:nvPr/>
            </p:nvSpPr>
            <p:spPr>
              <a:xfrm>
                <a:off x="313246" y="908654"/>
                <a:ext cx="2628027"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𝑎𝑡𝑚</m:t>
                          </m:r>
                        </m:sub>
                      </m:s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 </m:t>
                      </m:r>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32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73" name="Rectangle 72">
                <a:extLst>
                  <a:ext uri="{FF2B5EF4-FFF2-40B4-BE49-F238E27FC236}">
                    <a16:creationId xmlns:a16="http://schemas.microsoft.com/office/drawing/2014/main" id="{AEFE5045-8A06-ADC8-9B16-EC3F6F6B4C6C}"/>
                  </a:ext>
                </a:extLst>
              </p:cNvPr>
              <p:cNvSpPr>
                <a:spLocks noRot="1" noChangeAspect="1" noMove="1" noResize="1" noEditPoints="1" noAdjustHandles="1" noChangeArrowheads="1" noChangeShapeType="1" noTextEdit="1"/>
              </p:cNvSpPr>
              <p:nvPr/>
            </p:nvSpPr>
            <p:spPr>
              <a:xfrm>
                <a:off x="313246" y="908654"/>
                <a:ext cx="2628027"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4" name="Rectangle 73">
                <a:extLst>
                  <a:ext uri="{FF2B5EF4-FFF2-40B4-BE49-F238E27FC236}">
                    <a16:creationId xmlns:a16="http://schemas.microsoft.com/office/drawing/2014/main" id="{96B70827-CEFE-7EC3-0518-851D3FE25B07}"/>
                  </a:ext>
                </a:extLst>
              </p:cNvPr>
              <p:cNvSpPr/>
              <p:nvPr/>
            </p:nvSpPr>
            <p:spPr>
              <a:xfrm>
                <a:off x="2803656" y="1958021"/>
                <a:ext cx="2528321" cy="490199"/>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IN" sz="240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𝑝𝑢𝑚𝑝</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=15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74" name="Rectangle 73">
                <a:extLst>
                  <a:ext uri="{FF2B5EF4-FFF2-40B4-BE49-F238E27FC236}">
                    <a16:creationId xmlns:a16="http://schemas.microsoft.com/office/drawing/2014/main" id="{96B70827-CEFE-7EC3-0518-851D3FE25B07}"/>
                  </a:ext>
                </a:extLst>
              </p:cNvPr>
              <p:cNvSpPr>
                <a:spLocks noRot="1" noChangeAspect="1" noMove="1" noResize="1" noEditPoints="1" noAdjustHandles="1" noChangeArrowheads="1" noChangeShapeType="1" noTextEdit="1"/>
              </p:cNvSpPr>
              <p:nvPr/>
            </p:nvSpPr>
            <p:spPr>
              <a:xfrm>
                <a:off x="2803656" y="1958021"/>
                <a:ext cx="2528321" cy="490199"/>
              </a:xfrm>
              <a:prstGeom prst="rect">
                <a:avLst/>
              </a:prstGeom>
              <a:blipFill>
                <a:blip r:embed="rId5"/>
                <a:stretch>
                  <a:fillRect l="-723" b="-11111"/>
                </a:stretch>
              </a:blipFill>
            </p:spPr>
            <p:txBody>
              <a:bodyPr/>
              <a:lstStyle/>
              <a:p>
                <a:r>
                  <a:rPr lang="en-IN">
                    <a:noFill/>
                  </a:rPr>
                  <a:t> </a:t>
                </a:r>
              </a:p>
            </p:txBody>
          </p:sp>
        </mc:Fallback>
      </mc:AlternateContent>
      <p:sp>
        <p:nvSpPr>
          <p:cNvPr id="77" name="TextBox 76">
            <a:extLst>
              <a:ext uri="{FF2B5EF4-FFF2-40B4-BE49-F238E27FC236}">
                <a16:creationId xmlns:a16="http://schemas.microsoft.com/office/drawing/2014/main" id="{05EB2183-99BD-2537-635E-90A6EC565234}"/>
              </a:ext>
            </a:extLst>
          </p:cNvPr>
          <p:cNvSpPr txBox="1"/>
          <p:nvPr/>
        </p:nvSpPr>
        <p:spPr>
          <a:xfrm>
            <a:off x="4817184" y="1160724"/>
            <a:ext cx="336952" cy="369332"/>
          </a:xfrm>
          <a:prstGeom prst="rect">
            <a:avLst/>
          </a:prstGeom>
          <a:noFill/>
        </p:spPr>
        <p:txBody>
          <a:bodyPr wrap="none" rtlCol="0">
            <a:spAutoFit/>
          </a:bodyPr>
          <a:lstStyle/>
          <a:p>
            <a:r>
              <a:rPr lang="en-IN" b="1" dirty="0">
                <a:solidFill>
                  <a:schemeClr val="bg1"/>
                </a:solidFill>
                <a:latin typeface="+mj-lt"/>
              </a:rPr>
              <a:t>0</a:t>
            </a:r>
          </a:p>
        </p:txBody>
      </p:sp>
      <mc:AlternateContent xmlns:mc="http://schemas.openxmlformats.org/markup-compatibility/2006">
        <mc:Choice xmlns:a14="http://schemas.microsoft.com/office/drawing/2010/main" Requires="a14">
          <p:sp>
            <p:nvSpPr>
              <p:cNvPr id="78" name="Rectangle 77">
                <a:extLst>
                  <a:ext uri="{FF2B5EF4-FFF2-40B4-BE49-F238E27FC236}">
                    <a16:creationId xmlns:a16="http://schemas.microsoft.com/office/drawing/2014/main" id="{222DB723-E3A9-D1C4-A1B8-9A96C6466326}"/>
                  </a:ext>
                </a:extLst>
              </p:cNvPr>
              <p:cNvSpPr/>
              <p:nvPr/>
            </p:nvSpPr>
            <p:spPr>
              <a:xfrm>
                <a:off x="4434072" y="616364"/>
                <a:ext cx="1861663"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78" name="Rectangle 77">
                <a:extLst>
                  <a:ext uri="{FF2B5EF4-FFF2-40B4-BE49-F238E27FC236}">
                    <a16:creationId xmlns:a16="http://schemas.microsoft.com/office/drawing/2014/main" id="{222DB723-E3A9-D1C4-A1B8-9A96C6466326}"/>
                  </a:ext>
                </a:extLst>
              </p:cNvPr>
              <p:cNvSpPr>
                <a:spLocks noRot="1" noChangeAspect="1" noMove="1" noResize="1" noEditPoints="1" noAdjustHandles="1" noChangeArrowheads="1" noChangeShapeType="1" noTextEdit="1"/>
              </p:cNvSpPr>
              <p:nvPr/>
            </p:nvSpPr>
            <p:spPr>
              <a:xfrm>
                <a:off x="4434072" y="616364"/>
                <a:ext cx="1861663" cy="461665"/>
              </a:xfrm>
              <a:prstGeom prst="rect">
                <a:avLst/>
              </a:prstGeom>
              <a:blipFill>
                <a:blip r:embed="rId6"/>
                <a:stretch>
                  <a:fillRect l="-654" b="-789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9" name="Rectangle 78">
                <a:extLst>
                  <a:ext uri="{FF2B5EF4-FFF2-40B4-BE49-F238E27FC236}">
                    <a16:creationId xmlns:a16="http://schemas.microsoft.com/office/drawing/2014/main" id="{B7863EC2-29AC-6955-3307-53F87B6BFC03}"/>
                  </a:ext>
                </a:extLst>
              </p:cNvPr>
              <p:cNvSpPr/>
              <p:nvPr/>
            </p:nvSpPr>
            <p:spPr>
              <a:xfrm>
                <a:off x="6967138" y="615642"/>
                <a:ext cx="1854547"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79" name="Rectangle 78">
                <a:extLst>
                  <a:ext uri="{FF2B5EF4-FFF2-40B4-BE49-F238E27FC236}">
                    <a16:creationId xmlns:a16="http://schemas.microsoft.com/office/drawing/2014/main" id="{B7863EC2-29AC-6955-3307-53F87B6BFC03}"/>
                  </a:ext>
                </a:extLst>
              </p:cNvPr>
              <p:cNvSpPr>
                <a:spLocks noRot="1" noChangeAspect="1" noMove="1" noResize="1" noEditPoints="1" noAdjustHandles="1" noChangeArrowheads="1" noChangeShapeType="1" noTextEdit="1"/>
              </p:cNvSpPr>
              <p:nvPr/>
            </p:nvSpPr>
            <p:spPr>
              <a:xfrm>
                <a:off x="6967138" y="615642"/>
                <a:ext cx="1854547" cy="461665"/>
              </a:xfrm>
              <a:prstGeom prst="rect">
                <a:avLst/>
              </a:prstGeom>
              <a:blipFill>
                <a:blip r:embed="rId7"/>
                <a:stretch>
                  <a:fillRect l="-987" b="-789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1" name="Rectangle 80">
                <a:extLst>
                  <a:ext uri="{FF2B5EF4-FFF2-40B4-BE49-F238E27FC236}">
                    <a16:creationId xmlns:a16="http://schemas.microsoft.com/office/drawing/2014/main" id="{37A175C0-CF27-A493-7BA4-5276E634780C}"/>
                  </a:ext>
                </a:extLst>
              </p:cNvPr>
              <p:cNvSpPr/>
              <p:nvPr/>
            </p:nvSpPr>
            <p:spPr>
              <a:xfrm>
                <a:off x="5101910" y="1347709"/>
                <a:ext cx="2313710"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81" name="Rectangle 80">
                <a:extLst>
                  <a:ext uri="{FF2B5EF4-FFF2-40B4-BE49-F238E27FC236}">
                    <a16:creationId xmlns:a16="http://schemas.microsoft.com/office/drawing/2014/main" id="{37A175C0-CF27-A493-7BA4-5276E634780C}"/>
                  </a:ext>
                </a:extLst>
              </p:cNvPr>
              <p:cNvSpPr>
                <a:spLocks noRot="1" noChangeAspect="1" noMove="1" noResize="1" noEditPoints="1" noAdjustHandles="1" noChangeArrowheads="1" noChangeShapeType="1" noTextEdit="1"/>
              </p:cNvSpPr>
              <p:nvPr/>
            </p:nvSpPr>
            <p:spPr>
              <a:xfrm>
                <a:off x="5101910" y="1347709"/>
                <a:ext cx="2313710" cy="461665"/>
              </a:xfrm>
              <a:prstGeom prst="rect">
                <a:avLst/>
              </a:prstGeom>
              <a:blipFill>
                <a:blip r:embed="rId8"/>
                <a:stretch>
                  <a:fillRect l="-792" b="-17105"/>
                </a:stretch>
              </a:blipFill>
            </p:spPr>
            <p:txBody>
              <a:bodyPr/>
              <a:lstStyle/>
              <a:p>
                <a:r>
                  <a:rPr lang="en-IN">
                    <a:noFill/>
                  </a:rPr>
                  <a:t> </a:t>
                </a:r>
              </a:p>
            </p:txBody>
          </p:sp>
        </mc:Fallback>
      </mc:AlternateContent>
    </p:spTree>
    <p:extLst>
      <p:ext uri="{BB962C8B-B14F-4D97-AF65-F5344CB8AC3E}">
        <p14:creationId xmlns:p14="http://schemas.microsoft.com/office/powerpoint/2010/main" val="163126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idx="4294967295"/>
          </p:nvPr>
        </p:nvSpPr>
        <p:spPr>
          <a:xfrm>
            <a:off x="334582" y="156261"/>
            <a:ext cx="5573713" cy="866713"/>
          </a:xfrm>
        </p:spPr>
        <p:txBody>
          <a:bodyPr/>
          <a:lstStyle/>
          <a:p>
            <a:r>
              <a:rPr lang="en-US" sz="6000" b="1" u="sng" cap="none" dirty="0">
                <a:solidFill>
                  <a:schemeClr val="accent1">
                    <a:lumMod val="50000"/>
                  </a:schemeClr>
                </a:solidFill>
              </a:rPr>
              <a:t>Summary</a:t>
            </a:r>
            <a:endParaRPr lang="en-US" sz="6000" b="1" dirty="0"/>
          </a:p>
        </p:txBody>
      </p:sp>
      <p:sp>
        <p:nvSpPr>
          <p:cNvPr id="4" name="Rectangle 3">
            <a:extLst>
              <a:ext uri="{FF2B5EF4-FFF2-40B4-BE49-F238E27FC236}">
                <a16:creationId xmlns:a16="http://schemas.microsoft.com/office/drawing/2014/main" id="{B854BF10-43BA-CF98-1993-18900A1035CA}"/>
              </a:ext>
            </a:extLst>
          </p:cNvPr>
          <p:cNvSpPr/>
          <p:nvPr/>
        </p:nvSpPr>
        <p:spPr>
          <a:xfrm>
            <a:off x="266741" y="1069428"/>
            <a:ext cx="11283108" cy="5632311"/>
          </a:xfrm>
          <a:prstGeom prst="rect">
            <a:avLst/>
          </a:prstGeom>
          <a:noFill/>
        </p:spPr>
        <p:txBody>
          <a:bodyPr wrap="square" lIns="91440" tIns="45720" rIns="91440" bIns="45720">
            <a:spAutoFit/>
          </a:bodyPr>
          <a:lstStyle/>
          <a:p>
            <a:pPr marL="685800" indent="-685800">
              <a:buFont typeface="Wingdings" panose="05000000000000000000" pitchFamily="2" charset="2"/>
              <a:buChar char="Ø"/>
            </a:pPr>
            <a:r>
              <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 1</a:t>
            </a:r>
            <a:r>
              <a:rPr lang="en-US" sz="40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 CSTR</a:t>
            </a:r>
          </a:p>
          <a:p>
            <a:pPr marL="685800" indent="-685800">
              <a:buFont typeface="Wingdings" panose="05000000000000000000" pitchFamily="2" charset="2"/>
              <a:buChar char="Ø"/>
            </a:pPr>
            <a:r>
              <a:rPr lang="en-US" sz="4000" u="sng"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Solutions :</a:t>
            </a:r>
          </a:p>
          <a:p>
            <a:pPr marL="1371600" lvl="1" indent="-914400">
              <a:buFont typeface="+mj-lt"/>
              <a:buAutoNum type="alphaLcParenR"/>
            </a:pPr>
            <a:r>
              <a:rPr lang="en-US" sz="40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Fixed-point iteration</a:t>
            </a:r>
          </a:p>
          <a:p>
            <a:pPr marL="1371600" lvl="1" indent="-914400">
              <a:buFont typeface="+mj-lt"/>
              <a:buAutoNum type="alphaLcParenR"/>
            </a:pPr>
            <a:r>
              <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MATLAB built in function </a:t>
            </a:r>
            <a:r>
              <a:rPr lang="en-US" sz="4000" cap="none" spc="0"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fsolve</a:t>
            </a:r>
            <a:endPar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r>
              <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 2</a:t>
            </a:r>
            <a:r>
              <a:rPr lang="en-US" sz="40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 Flow in Pipe</a:t>
            </a:r>
          </a:p>
          <a:p>
            <a:pPr marL="685800" indent="-685800">
              <a:buFont typeface="Wingdings" panose="05000000000000000000" pitchFamily="2" charset="2"/>
              <a:buChar char="Ø"/>
            </a:pPr>
            <a:r>
              <a:rPr lang="en-US" sz="4000" u="sng"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Solutions :</a:t>
            </a:r>
          </a:p>
          <a:p>
            <a:pPr marL="1371600" lvl="1" indent="-914400">
              <a:buFont typeface="+mj-lt"/>
              <a:buAutoNum type="alphaLcParenR"/>
            </a:pPr>
            <a:r>
              <a:rPr lang="en-US" sz="40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Fixed-point iteration</a:t>
            </a:r>
          </a:p>
          <a:p>
            <a:pPr marL="1371600" lvl="1" indent="-914400">
              <a:buFont typeface="+mj-lt"/>
              <a:buAutoNum type="alphaLcParenR"/>
            </a:pPr>
            <a:r>
              <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MATLAB built in function </a:t>
            </a:r>
            <a:r>
              <a:rPr lang="en-US" sz="4000" cap="none" spc="0"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fsolve</a:t>
            </a:r>
            <a:endParaRPr lang="en-US" sz="40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r>
              <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198A4A-D6A9-9041-B448-F58A10796E0F}"/>
              </a:ext>
            </a:extLst>
          </p:cNvPr>
          <p:cNvSpPr>
            <a:spLocks noGrp="1"/>
          </p:cNvSpPr>
          <p:nvPr>
            <p:ph type="ctrTitle"/>
          </p:nvPr>
        </p:nvSpPr>
        <p:spPr>
          <a:xfrm>
            <a:off x="975360" y="841159"/>
            <a:ext cx="10241280" cy="792332"/>
          </a:xfrm>
        </p:spPr>
        <p:txBody>
          <a:bodyPr/>
          <a:lstStyle/>
          <a:p>
            <a:r>
              <a:rPr lang="en-US" u="sng" cap="none" dirty="0">
                <a:solidFill>
                  <a:schemeClr val="accent1">
                    <a:lumMod val="50000"/>
                  </a:schemeClr>
                </a:solidFill>
              </a:rPr>
              <a:t>Problem 1</a:t>
            </a:r>
          </a:p>
        </p:txBody>
      </p:sp>
      <p:pic>
        <p:nvPicPr>
          <p:cNvPr id="6" name="Picture 5">
            <a:extLst>
              <a:ext uri="{FF2B5EF4-FFF2-40B4-BE49-F238E27FC236}">
                <a16:creationId xmlns:a16="http://schemas.microsoft.com/office/drawing/2014/main" id="{9E264AC7-DE46-5477-8423-932B65171DA4}"/>
              </a:ext>
            </a:extLst>
          </p:cNvPr>
          <p:cNvPicPr>
            <a:picLocks noChangeAspect="1"/>
          </p:cNvPicPr>
          <p:nvPr/>
        </p:nvPicPr>
        <p:blipFill>
          <a:blip r:embed="rId2"/>
          <a:stretch>
            <a:fillRect/>
          </a:stretch>
        </p:blipFill>
        <p:spPr>
          <a:xfrm>
            <a:off x="686540" y="1769985"/>
            <a:ext cx="10641366" cy="4822890"/>
          </a:xfrm>
          <a:prstGeom prst="rect">
            <a:avLst/>
          </a:prstGeom>
        </p:spPr>
      </p:pic>
    </p:spTree>
    <p:extLst>
      <p:ext uri="{BB962C8B-B14F-4D97-AF65-F5344CB8AC3E}">
        <p14:creationId xmlns:p14="http://schemas.microsoft.com/office/powerpoint/2010/main" val="100803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98D5C2-27ED-1469-8FB3-B9B635CE0AF0}"/>
              </a:ext>
            </a:extLst>
          </p:cNvPr>
          <p:cNvPicPr>
            <a:picLocks noChangeAspect="1"/>
          </p:cNvPicPr>
          <p:nvPr/>
        </p:nvPicPr>
        <p:blipFill>
          <a:blip r:embed="rId2"/>
          <a:stretch>
            <a:fillRect/>
          </a:stretch>
        </p:blipFill>
        <p:spPr>
          <a:xfrm>
            <a:off x="321984" y="347508"/>
            <a:ext cx="11548032" cy="6162984"/>
          </a:xfrm>
          <a:prstGeom prst="rect">
            <a:avLst/>
          </a:prstGeom>
        </p:spPr>
      </p:pic>
    </p:spTree>
    <p:extLst>
      <p:ext uri="{BB962C8B-B14F-4D97-AF65-F5344CB8AC3E}">
        <p14:creationId xmlns:p14="http://schemas.microsoft.com/office/powerpoint/2010/main" val="43519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88CEB-F691-60C4-2506-2CC6338F681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7CCFAE9-DCEF-5A46-74E3-DAB4BE2EA350}"/>
              </a:ext>
            </a:extLst>
          </p:cNvPr>
          <p:cNvPicPr>
            <a:picLocks noChangeAspect="1"/>
          </p:cNvPicPr>
          <p:nvPr/>
        </p:nvPicPr>
        <p:blipFill>
          <a:blip r:embed="rId2"/>
          <a:stretch>
            <a:fillRect/>
          </a:stretch>
        </p:blipFill>
        <p:spPr>
          <a:xfrm>
            <a:off x="951782" y="765553"/>
            <a:ext cx="10288436" cy="1438476"/>
          </a:xfrm>
          <a:prstGeom prst="rect">
            <a:avLst/>
          </a:prstGeom>
        </p:spPr>
      </p:pic>
      <p:pic>
        <p:nvPicPr>
          <p:cNvPr id="5" name="Picture 4">
            <a:extLst>
              <a:ext uri="{FF2B5EF4-FFF2-40B4-BE49-F238E27FC236}">
                <a16:creationId xmlns:a16="http://schemas.microsoft.com/office/drawing/2014/main" id="{69466178-1AB5-56CC-D232-D8A0715E3356}"/>
              </a:ext>
            </a:extLst>
          </p:cNvPr>
          <p:cNvPicPr>
            <a:picLocks noChangeAspect="1"/>
          </p:cNvPicPr>
          <p:nvPr/>
        </p:nvPicPr>
        <p:blipFill>
          <a:blip r:embed="rId3"/>
          <a:stretch>
            <a:fillRect/>
          </a:stretch>
        </p:blipFill>
        <p:spPr>
          <a:xfrm>
            <a:off x="1084814" y="2818964"/>
            <a:ext cx="7554379" cy="2924583"/>
          </a:xfrm>
          <a:prstGeom prst="rect">
            <a:avLst/>
          </a:prstGeom>
        </p:spPr>
      </p:pic>
    </p:spTree>
    <p:extLst>
      <p:ext uri="{BB962C8B-B14F-4D97-AF65-F5344CB8AC3E}">
        <p14:creationId xmlns:p14="http://schemas.microsoft.com/office/powerpoint/2010/main" val="330358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79053-0ACD-C6EA-FA80-D5A47C01B24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702FF9F-1A23-3D38-C3CD-E590FC80096D}"/>
              </a:ext>
            </a:extLst>
          </p:cNvPr>
          <p:cNvPicPr>
            <a:picLocks noChangeAspect="1"/>
          </p:cNvPicPr>
          <p:nvPr/>
        </p:nvPicPr>
        <p:blipFill>
          <a:blip r:embed="rId2"/>
          <a:srcRect l="1664" t="16180" r="2042" b="39937"/>
          <a:stretch/>
        </p:blipFill>
        <p:spPr>
          <a:xfrm>
            <a:off x="1083075" y="807869"/>
            <a:ext cx="9845337" cy="3009530"/>
          </a:xfrm>
          <a:prstGeom prst="rect">
            <a:avLst/>
          </a:prstGeom>
        </p:spPr>
      </p:pic>
      <p:pic>
        <p:nvPicPr>
          <p:cNvPr id="6" name="Picture 5">
            <a:extLst>
              <a:ext uri="{FF2B5EF4-FFF2-40B4-BE49-F238E27FC236}">
                <a16:creationId xmlns:a16="http://schemas.microsoft.com/office/drawing/2014/main" id="{F1BDF51A-D063-B56C-6509-8C1CD70B9A8A}"/>
              </a:ext>
            </a:extLst>
          </p:cNvPr>
          <p:cNvPicPr>
            <a:picLocks noChangeAspect="1"/>
          </p:cNvPicPr>
          <p:nvPr/>
        </p:nvPicPr>
        <p:blipFill>
          <a:blip r:embed="rId2"/>
          <a:srcRect l="6180" t="66278" r="2736"/>
          <a:stretch/>
        </p:blipFill>
        <p:spPr>
          <a:xfrm>
            <a:off x="795288" y="3875100"/>
            <a:ext cx="10420910" cy="2587844"/>
          </a:xfrm>
          <a:prstGeom prst="rect">
            <a:avLst/>
          </a:prstGeom>
        </p:spPr>
      </p:pic>
      <p:pic>
        <p:nvPicPr>
          <p:cNvPr id="7" name="Picture 6">
            <a:extLst>
              <a:ext uri="{FF2B5EF4-FFF2-40B4-BE49-F238E27FC236}">
                <a16:creationId xmlns:a16="http://schemas.microsoft.com/office/drawing/2014/main" id="{7CEF9C02-85B9-C6B6-BF50-997053F6ED75}"/>
              </a:ext>
            </a:extLst>
          </p:cNvPr>
          <p:cNvPicPr>
            <a:picLocks noChangeAspect="1"/>
          </p:cNvPicPr>
          <p:nvPr/>
        </p:nvPicPr>
        <p:blipFill>
          <a:blip r:embed="rId2"/>
          <a:srcRect l="2534" r="68639" b="92362"/>
          <a:stretch/>
        </p:blipFill>
        <p:spPr>
          <a:xfrm>
            <a:off x="4622307" y="301841"/>
            <a:ext cx="2947386" cy="523783"/>
          </a:xfrm>
          <a:prstGeom prst="rect">
            <a:avLst/>
          </a:prstGeom>
        </p:spPr>
      </p:pic>
    </p:spTree>
    <p:extLst>
      <p:ext uri="{BB962C8B-B14F-4D97-AF65-F5344CB8AC3E}">
        <p14:creationId xmlns:p14="http://schemas.microsoft.com/office/powerpoint/2010/main" val="68939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15302-8B3C-B395-5E6F-688C718AB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75FEA-A188-38A3-FF27-D312688F6767}"/>
              </a:ext>
            </a:extLst>
          </p:cNvPr>
          <p:cNvSpPr>
            <a:spLocks noGrp="1"/>
          </p:cNvSpPr>
          <p:nvPr>
            <p:ph type="title"/>
          </p:nvPr>
        </p:nvSpPr>
        <p:spPr>
          <a:xfrm>
            <a:off x="307759" y="363985"/>
            <a:ext cx="11576481" cy="710214"/>
          </a:xfrm>
          <a:noFill/>
        </p:spPr>
        <p:txBody>
          <a:bodyPr anchor="b" anchorCtr="0"/>
          <a:lstStyle/>
          <a:p>
            <a:pPr marL="457200" lvl="1" algn="ctr"/>
            <a:r>
              <a:rPr lang="en-US" sz="48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 </a:t>
            </a:r>
            <a:r>
              <a:rPr lang="en-US" sz="4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Newton’s Rapson Method(Multivariable)</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1D6463F-8283-DE9A-D0EE-9769150691BA}"/>
                  </a:ext>
                </a:extLst>
              </p:cNvPr>
              <p:cNvSpPr txBox="1"/>
              <p:nvPr/>
            </p:nvSpPr>
            <p:spPr>
              <a:xfrm>
                <a:off x="788553" y="1260791"/>
                <a:ext cx="10422385" cy="3046988"/>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Guess </a:t>
                </a:r>
                <a14:m>
                  <m:oMath xmlns:m="http://schemas.openxmlformats.org/officeDocument/2006/math">
                    <m:r>
                      <a:rPr lang="en-IN" sz="2400" b="0" i="1" dirty="0" smtClean="0">
                        <a:latin typeface="Cambria Math" panose="02040503050406030204" pitchFamily="18" charset="0"/>
                        <a:ea typeface="Cambria Math" panose="02040503050406030204" pitchFamily="18" charset="0"/>
                      </a:rPr>
                      <m:t>𝑋</m:t>
                    </m:r>
                    <m:r>
                      <a:rPr lang="en-IN" sz="2400" i="1" baseline="-25000" dirty="0" err="1">
                        <a:latin typeface="Cambria Math" panose="02040503050406030204" pitchFamily="18" charset="0"/>
                        <a:ea typeface="Cambria Math" panose="02040503050406030204" pitchFamily="18" charset="0"/>
                      </a:rPr>
                      <m:t>𝑘</m:t>
                    </m:r>
                  </m:oMath>
                </a14:m>
                <a:endParaRPr lang="en-IN" sz="2400" baseline="-250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Find </a:t>
                </a:r>
                <a14:m>
                  <m:oMath xmlns:m="http://schemas.openxmlformats.org/officeDocument/2006/math">
                    <m:r>
                      <a:rPr lang="en-IN" sz="2400" b="0" i="1" dirty="0" smtClean="0">
                        <a:latin typeface="Cambria Math" panose="02040503050406030204" pitchFamily="18" charset="0"/>
                        <a:ea typeface="Cambria Math" panose="02040503050406030204" pitchFamily="18" charset="0"/>
                      </a:rPr>
                      <m:t>𝐹</m:t>
                    </m:r>
                    <m:r>
                      <a:rPr lang="en-US" sz="2400" i="1" dirty="0" smtClean="0">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𝑋</m:t>
                        </m:r>
                      </m:e>
                      <m:sub>
                        <m:r>
                          <a:rPr lang="en-IN" sz="2400" i="1">
                            <a:latin typeface="Cambria Math" panose="02040503050406030204" pitchFamily="18" charset="0"/>
                            <a:ea typeface="Cambria Math" panose="02040503050406030204" pitchFamily="18" charset="0"/>
                          </a:rPr>
                          <m:t>𝑘</m:t>
                        </m:r>
                      </m:sub>
                    </m:sSub>
                    <m:r>
                      <a:rPr lang="en-US" sz="2400" i="1" dirty="0" smtClean="0">
                        <a:latin typeface="Cambria Math" panose="02040503050406030204" pitchFamily="18" charset="0"/>
                        <a:ea typeface="Cambria Math" panose="02040503050406030204" pitchFamily="18" charset="0"/>
                      </a:rPr>
                      <m:t>) </m:t>
                    </m:r>
                  </m:oMath>
                </a14:m>
                <a:r>
                  <a:rPr lang="en-US" sz="2400" dirty="0">
                    <a:latin typeface="Cambria Math" panose="02040503050406030204" pitchFamily="18" charset="0"/>
                    <a:ea typeface="Cambria Math" panose="02040503050406030204" pitchFamily="18" charset="0"/>
                  </a:rPr>
                  <a:t>and </a:t>
                </a:r>
                <a14:m>
                  <m:oMath xmlns:m="http://schemas.openxmlformats.org/officeDocument/2006/math">
                    <m:r>
                      <a:rPr lang="en-IN" sz="2400" b="0" i="1" smtClean="0">
                        <a:latin typeface="Cambria Math" panose="02040503050406030204" pitchFamily="18" charset="0"/>
                        <a:ea typeface="Cambria Math" panose="02040503050406030204" pitchFamily="18" charset="0"/>
                      </a:rPr>
                      <m:t> </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𝐽</m:t>
                        </m:r>
                      </m:e>
                      <m:sup>
                        <m:r>
                          <a:rPr lang="en-IN" sz="2400" b="0" i="1" smtClean="0">
                            <a:latin typeface="Cambria Math" panose="02040503050406030204" pitchFamily="18" charset="0"/>
                            <a:ea typeface="Cambria Math" panose="02040503050406030204" pitchFamily="18" charset="0"/>
                          </a:rPr>
                          <m:t>−1</m:t>
                        </m:r>
                      </m:sup>
                    </m:sSup>
                  </m:oMath>
                </a14:m>
                <a:r>
                  <a:rPr lang="en-US" sz="2400" dirty="0">
                    <a:latin typeface="Cambria Math" panose="02040503050406030204" pitchFamily="18" charset="0"/>
                    <a:ea typeface="Cambria Math" panose="02040503050406030204" pitchFamily="18" charset="0"/>
                  </a:rPr>
                  <a:t>(</a:t>
                </a:r>
                <a14:m>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𝑋</m:t>
                        </m:r>
                      </m:e>
                      <m:sub>
                        <m:r>
                          <a:rPr lang="en-IN" sz="2400" b="0" i="1" smtClean="0">
                            <a:latin typeface="Cambria Math" panose="02040503050406030204" pitchFamily="18" charset="0"/>
                            <a:ea typeface="Cambria Math" panose="02040503050406030204" pitchFamily="18" charset="0"/>
                          </a:rPr>
                          <m:t>𝑘</m:t>
                        </m:r>
                      </m:sub>
                    </m:sSub>
                    <m:r>
                      <a:rPr lang="en-IN" sz="2400" b="0" i="1" smtClean="0">
                        <a:latin typeface="Cambria Math" panose="02040503050406030204" pitchFamily="18" charset="0"/>
                        <a:ea typeface="Cambria Math" panose="02040503050406030204" pitchFamily="18" charset="0"/>
                      </a:rPr>
                      <m:t>)</m:t>
                    </m:r>
                  </m:oMath>
                </a14:m>
                <a:endParaRPr lang="en-IN" sz="24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Find </a:t>
                </a:r>
                <a14:m>
                  <m:oMath xmlns:m="http://schemas.openxmlformats.org/officeDocument/2006/math">
                    <m:r>
                      <a:rPr lang="en-IN" sz="2800" b="0" i="1" dirty="0" smtClean="0">
                        <a:latin typeface="Cambria Math" panose="02040503050406030204" pitchFamily="18" charset="0"/>
                        <a:ea typeface="Cambria Math" panose="02040503050406030204" pitchFamily="18" charset="0"/>
                      </a:rPr>
                      <m:t>𝑋</m:t>
                    </m:r>
                  </m:oMath>
                </a14:m>
                <a:r>
                  <a:rPr lang="en-IN" sz="2800" b="0" i="0" baseline="-25000" dirty="0">
                    <a:latin typeface="+mj-lt"/>
                    <a:ea typeface="Cambria Math" panose="02040503050406030204" pitchFamily="18" charset="0"/>
                  </a:rPr>
                  <a:t>(k+1)</a:t>
                </a:r>
                <a14:m>
                  <m:oMath xmlns:m="http://schemas.openxmlformats.org/officeDocument/2006/math">
                    <m:r>
                      <a:rPr lang="en-IN" sz="2800" i="1" dirty="0" smtClean="0">
                        <a:latin typeface="Cambria Math" panose="02040503050406030204" pitchFamily="18" charset="0"/>
                        <a:ea typeface="Cambria Math" panose="02040503050406030204" pitchFamily="18" charset="0"/>
                      </a:rPr>
                      <m:t>=</m:t>
                    </m:r>
                    <m:r>
                      <a:rPr lang="en-IN" sz="2800" b="0" i="1" dirty="0" smtClean="0">
                        <a:latin typeface="Cambria Math" panose="02040503050406030204" pitchFamily="18" charset="0"/>
                        <a:ea typeface="Cambria Math" panose="02040503050406030204" pitchFamily="18" charset="0"/>
                      </a:rPr>
                      <m:t>𝑋</m:t>
                    </m:r>
                    <m:r>
                      <a:rPr lang="en-IN" sz="2800" i="1" baseline="-25000" dirty="0" err="1" smtClean="0">
                        <a:latin typeface="Cambria Math" panose="02040503050406030204" pitchFamily="18" charset="0"/>
                        <a:ea typeface="Cambria Math" panose="02040503050406030204" pitchFamily="18" charset="0"/>
                      </a:rPr>
                      <m:t>𝑘</m:t>
                    </m:r>
                    <m:r>
                      <a:rPr lang="en-IN" sz="2800" i="1" dirty="0" smtClean="0">
                        <a:latin typeface="Cambria Math" panose="02040503050406030204" pitchFamily="18" charset="0"/>
                        <a:ea typeface="Cambria Math" panose="02040503050406030204" pitchFamily="18" charset="0"/>
                      </a:rPr>
                      <m:t> –</m:t>
                    </m:r>
                    <m:sSup>
                      <m:sSupPr>
                        <m:ctrlPr>
                          <a:rPr lang="en-IN" sz="2800" i="1">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𝐽</m:t>
                        </m:r>
                      </m:e>
                      <m:sup>
                        <m:r>
                          <a:rPr lang="en-IN" sz="2800" i="1">
                            <a:latin typeface="Cambria Math" panose="02040503050406030204" pitchFamily="18" charset="0"/>
                            <a:ea typeface="Cambria Math" panose="02040503050406030204" pitchFamily="18" charset="0"/>
                          </a:rPr>
                          <m:t>−1</m:t>
                        </m:r>
                      </m:sup>
                    </m:sSup>
                    <m:r>
                      <m:rPr>
                        <m:nor/>
                      </m:rPr>
                      <a:rPr lang="en-US" sz="2800" dirty="0">
                        <a:latin typeface="Cambria Math" panose="02040503050406030204" pitchFamily="18" charset="0"/>
                        <a:ea typeface="Cambria Math" panose="02040503050406030204" pitchFamily="18" charset="0"/>
                      </a:rPr>
                      <m:t>(</m:t>
                    </m:r>
                    <m:sSub>
                      <m:sSubPr>
                        <m:ctrlPr>
                          <a:rPr lang="en-IN" sz="2800" i="1">
                            <a:latin typeface="Cambria Math" panose="02040503050406030204" pitchFamily="18" charset="0"/>
                            <a:ea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𝑋</m:t>
                        </m:r>
                      </m:e>
                      <m:sub>
                        <m:r>
                          <a:rPr lang="en-IN" sz="2800" i="1">
                            <a:latin typeface="Cambria Math" panose="02040503050406030204" pitchFamily="18" charset="0"/>
                            <a:ea typeface="Cambria Math" panose="02040503050406030204" pitchFamily="18" charset="0"/>
                          </a:rPr>
                          <m:t>𝑘</m:t>
                        </m:r>
                      </m:sub>
                    </m:sSub>
                    <m:r>
                      <a:rPr lang="en-IN" sz="2800" i="1">
                        <a:latin typeface="Cambria Math" panose="02040503050406030204" pitchFamily="18" charset="0"/>
                        <a:ea typeface="Cambria Math" panose="02040503050406030204" pitchFamily="18" charset="0"/>
                      </a:rPr>
                      <m:t>)</m:t>
                    </m:r>
                  </m:oMath>
                </a14:m>
                <a:r>
                  <a:rPr lang="en-IN" sz="2800" dirty="0">
                    <a:latin typeface="Cambria Math" panose="02040503050406030204" pitchFamily="18" charset="0"/>
                    <a:ea typeface="Cambria Math" panose="02040503050406030204" pitchFamily="18" charset="0"/>
                  </a:rPr>
                  <a:t> * </a:t>
                </a:r>
                <a14:m>
                  <m:oMath xmlns:m="http://schemas.openxmlformats.org/officeDocument/2006/math">
                    <m:r>
                      <a:rPr lang="en-IN" sz="2800" i="1" dirty="0">
                        <a:latin typeface="Cambria Math" panose="02040503050406030204" pitchFamily="18" charset="0"/>
                        <a:ea typeface="Cambria Math" panose="02040503050406030204" pitchFamily="18" charset="0"/>
                      </a:rPr>
                      <m:t>𝐹</m:t>
                    </m:r>
                    <m:d>
                      <m:dPr>
                        <m:ctrlPr>
                          <a:rPr lang="en-US" sz="2800" i="1" dirty="0">
                            <a:latin typeface="Cambria Math" panose="02040503050406030204" pitchFamily="18" charset="0"/>
                            <a:ea typeface="Cambria Math" panose="02040503050406030204" pitchFamily="18" charset="0"/>
                          </a:rPr>
                        </m:ctrlPr>
                      </m:dPr>
                      <m:e>
                        <m:sSub>
                          <m:sSubPr>
                            <m:ctrlPr>
                              <a:rPr lang="en-IN" sz="2800" i="1">
                                <a:latin typeface="Cambria Math" panose="02040503050406030204" pitchFamily="18" charset="0"/>
                                <a:ea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𝑋</m:t>
                            </m:r>
                          </m:e>
                          <m:sub>
                            <m:r>
                              <a:rPr lang="en-IN" sz="2800" i="1">
                                <a:latin typeface="Cambria Math" panose="02040503050406030204" pitchFamily="18" charset="0"/>
                                <a:ea typeface="Cambria Math" panose="02040503050406030204" pitchFamily="18" charset="0"/>
                              </a:rPr>
                              <m:t>𝑘</m:t>
                            </m:r>
                          </m:sub>
                        </m:sSub>
                      </m:e>
                    </m:d>
                  </m:oMath>
                </a14:m>
                <a:endParaRPr lang="en-IN" sz="28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800" dirty="0">
                    <a:latin typeface="Cambria Math" panose="02040503050406030204" pitchFamily="18" charset="0"/>
                    <a:ea typeface="Cambria Math" panose="02040503050406030204" pitchFamily="18" charset="0"/>
                  </a:rPr>
                  <a:t>This would give you only one of the many possible solutions.</a:t>
                </a:r>
              </a:p>
              <a:p>
                <a:pPr marL="800100" lvl="1" indent="-342900">
                  <a:buFont typeface="+mj-lt"/>
                  <a:buAutoNum type="arabicParenR"/>
                </a:pPr>
                <a:r>
                  <a:rPr lang="en-IN" sz="2800" dirty="0">
                    <a:latin typeface="Cambria Math" panose="02040503050406030204" pitchFamily="18" charset="0"/>
                    <a:ea typeface="Cambria Math" panose="02040503050406030204" pitchFamily="18" charset="0"/>
                  </a:rPr>
                  <a:t>To get all the solutions, try different initial </a:t>
                </a:r>
              </a:p>
              <a:p>
                <a:pPr lvl="1"/>
                <a:r>
                  <a:rPr lang="en-IN" sz="2800" dirty="0">
                    <a:latin typeface="Cambria Math" panose="02040503050406030204" pitchFamily="18" charset="0"/>
                    <a:ea typeface="Cambria Math" panose="02040503050406030204" pitchFamily="18" charset="0"/>
                  </a:rPr>
                  <a:t>    guesses .</a:t>
                </a:r>
              </a:p>
            </p:txBody>
          </p:sp>
        </mc:Choice>
        <mc:Fallback>
          <p:sp>
            <p:nvSpPr>
              <p:cNvPr id="11" name="TextBox 10">
                <a:extLst>
                  <a:ext uri="{FF2B5EF4-FFF2-40B4-BE49-F238E27FC236}">
                    <a16:creationId xmlns:a16="http://schemas.microsoft.com/office/drawing/2014/main" id="{91D6463F-8283-DE9A-D0EE-9769150691BA}"/>
                  </a:ext>
                </a:extLst>
              </p:cNvPr>
              <p:cNvSpPr txBox="1">
                <a:spLocks noRot="1" noChangeAspect="1" noMove="1" noResize="1" noEditPoints="1" noAdjustHandles="1" noChangeArrowheads="1" noChangeShapeType="1" noTextEdit="1"/>
              </p:cNvSpPr>
              <p:nvPr/>
            </p:nvSpPr>
            <p:spPr>
              <a:xfrm>
                <a:off x="788553" y="1260791"/>
                <a:ext cx="10422385" cy="3046988"/>
              </a:xfrm>
              <a:prstGeom prst="rect">
                <a:avLst/>
              </a:prstGeom>
              <a:blipFill>
                <a:blip r:embed="rId2"/>
                <a:stretch>
                  <a:fillRect t="-3200" b="-4600"/>
                </a:stretch>
              </a:blipFill>
            </p:spPr>
            <p:txBody>
              <a:bodyPr/>
              <a:lstStyle/>
              <a:p>
                <a:r>
                  <a:rPr lang="en-IN">
                    <a:noFill/>
                  </a:rPr>
                  <a:t> </a:t>
                </a:r>
              </a:p>
            </p:txBody>
          </p:sp>
        </mc:Fallback>
      </mc:AlternateContent>
      <p:sp>
        <p:nvSpPr>
          <p:cNvPr id="31" name="TextBox 30">
            <a:extLst>
              <a:ext uri="{FF2B5EF4-FFF2-40B4-BE49-F238E27FC236}">
                <a16:creationId xmlns:a16="http://schemas.microsoft.com/office/drawing/2014/main" id="{4585924E-596F-824D-DED8-EEEA95108128}"/>
              </a:ext>
            </a:extLst>
          </p:cNvPr>
          <p:cNvSpPr txBox="1"/>
          <p:nvPr/>
        </p:nvSpPr>
        <p:spPr>
          <a:xfrm>
            <a:off x="307759" y="5032152"/>
            <a:ext cx="8281122" cy="400110"/>
          </a:xfrm>
          <a:prstGeom prst="rect">
            <a:avLst/>
          </a:prstGeom>
          <a:noFill/>
        </p:spPr>
        <p:txBody>
          <a:bodyPr wrap="square" rtlCol="0">
            <a:spAutoFit/>
          </a:bodyPr>
          <a:lstStyle/>
          <a:p>
            <a:pPr marL="800100" lvl="1" indent="-342900">
              <a:buFont typeface="Wingdings" panose="05000000000000000000" pitchFamily="2" charset="2"/>
              <a:buChar char="ü"/>
            </a:pPr>
            <a:r>
              <a:rPr lang="en-IN" sz="2000" dirty="0">
                <a:latin typeface="Cambria Math" panose="02040503050406030204" pitchFamily="18" charset="0"/>
                <a:ea typeface="Cambria Math" panose="02040503050406030204" pitchFamily="18" charset="0"/>
              </a:rPr>
              <a:t>Order of convergence = 2</a:t>
            </a:r>
            <a:r>
              <a:rPr lang="en-US" sz="2000" dirty="0">
                <a:latin typeface="Cambria Math" panose="02040503050406030204" pitchFamily="18" charset="0"/>
                <a:ea typeface="Cambria Math" panose="02040503050406030204" pitchFamily="18" charset="0"/>
              </a:rPr>
              <a:t>.</a:t>
            </a:r>
            <a:endParaRPr lang="en-IN" sz="2000" dirty="0">
              <a:latin typeface="Cambria Math" panose="02040503050406030204" pitchFamily="18" charset="0"/>
              <a:ea typeface="Cambria Math" panose="02040503050406030204" pitchFamily="18" charset="0"/>
            </a:endParaRPr>
          </a:p>
        </p:txBody>
      </p:sp>
      <p:pic>
        <p:nvPicPr>
          <p:cNvPr id="4098" name="Picture 2" descr="Lightbox">
            <a:extLst>
              <a:ext uri="{FF2B5EF4-FFF2-40B4-BE49-F238E27FC236}">
                <a16:creationId xmlns:a16="http://schemas.microsoft.com/office/drawing/2014/main" id="{81868C7F-0919-E99F-ED1E-759FEE90B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482" y="3446004"/>
            <a:ext cx="3695757" cy="3172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09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CC9218-0A3C-5312-4F6A-FF2EBD4E0459}"/>
              </a:ext>
            </a:extLst>
          </p:cNvPr>
          <p:cNvSpPr txBox="1"/>
          <p:nvPr/>
        </p:nvSpPr>
        <p:spPr>
          <a:xfrm>
            <a:off x="4619762" y="0"/>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pic>
        <p:nvPicPr>
          <p:cNvPr id="6" name="Picture 5">
            <a:extLst>
              <a:ext uri="{FF2B5EF4-FFF2-40B4-BE49-F238E27FC236}">
                <a16:creationId xmlns:a16="http://schemas.microsoft.com/office/drawing/2014/main" id="{DE08AD1F-6C24-C97A-DD58-339AE1B34CC9}"/>
              </a:ext>
            </a:extLst>
          </p:cNvPr>
          <p:cNvPicPr>
            <a:picLocks noChangeAspect="1"/>
          </p:cNvPicPr>
          <p:nvPr/>
        </p:nvPicPr>
        <p:blipFill>
          <a:blip r:embed="rId2"/>
          <a:stretch>
            <a:fillRect/>
          </a:stretch>
        </p:blipFill>
        <p:spPr>
          <a:xfrm>
            <a:off x="1245833" y="1002132"/>
            <a:ext cx="3772908" cy="4442560"/>
          </a:xfrm>
          <a:prstGeom prst="rect">
            <a:avLst/>
          </a:prstGeom>
        </p:spPr>
      </p:pic>
      <p:sp>
        <p:nvSpPr>
          <p:cNvPr id="7" name="TextBox 6">
            <a:hlinkClick r:id="rId3"/>
            <a:extLst>
              <a:ext uri="{FF2B5EF4-FFF2-40B4-BE49-F238E27FC236}">
                <a16:creationId xmlns:a16="http://schemas.microsoft.com/office/drawing/2014/main" id="{884C68C1-F44E-19BF-886F-49B934341465}"/>
              </a:ext>
            </a:extLst>
          </p:cNvPr>
          <p:cNvSpPr txBox="1"/>
          <p:nvPr/>
        </p:nvSpPr>
        <p:spPr>
          <a:xfrm>
            <a:off x="8347911" y="2967335"/>
            <a:ext cx="2316880" cy="923330"/>
          </a:xfrm>
          <a:prstGeom prst="rect">
            <a:avLst/>
          </a:prstGeom>
          <a:noFill/>
        </p:spPr>
        <p:txBody>
          <a:bodyPr wrap="square">
            <a:spAutoFit/>
          </a:bodyPr>
          <a:lstStyle/>
          <a:p>
            <a:pPr lvl="1"/>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4"/>
              </a:rPr>
              <a:t>Code</a:t>
            </a:r>
            <a:endParaRPr lang="en-US" sz="4000" dirty="0">
              <a:ln w="0"/>
              <a:solidFill>
                <a:schemeClr val="accent5">
                  <a:lumMod val="75000"/>
                </a:schemeClr>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26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D21D4-D947-24F5-A07B-93F3FF58248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657ADF7-ED58-4C89-CD1F-B38AADA38BE8}"/>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3245E37-092F-7484-D763-27F3DA0E719A}"/>
                  </a:ext>
                </a:extLst>
              </p:cNvPr>
              <p:cNvSpPr txBox="1"/>
              <p:nvPr/>
            </p:nvSpPr>
            <p:spPr>
              <a:xfrm>
                <a:off x="454241" y="911713"/>
                <a:ext cx="11283518" cy="4585871"/>
              </a:xfrm>
              <a:prstGeom prst="rect">
                <a:avLst/>
              </a:prstGeom>
              <a:noFill/>
            </p:spPr>
            <p:txBody>
              <a:bodyPr wrap="square">
                <a:spAutoFit/>
              </a:bodyPr>
              <a:lstStyle/>
              <a:p>
                <a:pPr lvl="1"/>
                <a:r>
                  <a:rPr lang="en-US" sz="2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Comments :-</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The larger the value of </a:t>
                </a:r>
                <a14:m>
                  <m:oMath xmlns:m="http://schemas.openxmlformats.org/officeDocument/2006/math">
                    <m:r>
                      <a:rPr lang="en-IN" sz="2400" b="1" i="0" dirty="0" smtClean="0">
                        <a:latin typeface="Cambria Math" panose="02040503050406030204" pitchFamily="18" charset="0"/>
                        <a:ea typeface="Cambria Math" panose="02040503050406030204" pitchFamily="18" charset="0"/>
                      </a:rPr>
                      <m:t>|</m:t>
                    </m:r>
                    <m:sSup>
                      <m:sSupPr>
                        <m:ctrlPr>
                          <a:rPr lang="en-US" sz="2400" b="1" i="1" dirty="0" smtClean="0">
                            <a:solidFill>
                              <a:schemeClr val="tx1"/>
                            </a:solidFill>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US" sz="2400" b="1" i="1" dirty="0" smtClean="0">
                            <a:solidFill>
                              <a:schemeClr val="tx1"/>
                            </a:solidFill>
                            <a:latin typeface="Cambria Math" panose="02040503050406030204" pitchFamily="18" charset="0"/>
                            <a:ea typeface="Cambria Math" panose="02040503050406030204" pitchFamily="18" charset="0"/>
                          </a:rPr>
                          <m:t>′</m:t>
                        </m:r>
                      </m:sup>
                    </m:sSup>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r>
                      <a:rPr lang="en-IN" sz="2400" b="1" i="1" dirty="0" smtClean="0">
                        <a:solidFill>
                          <a:schemeClr val="tx1"/>
                        </a:solidFill>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the more rapid will be the convergence.</a:t>
                </a:r>
              </a:p>
              <a:p>
                <a:pPr marL="914400" lvl="1" indent="-457200">
                  <a:buFont typeface="+mj-lt"/>
                  <a:buAutoNum type="arabicParenR"/>
                </a:pPr>
                <a14:m>
                  <m:oMath xmlns:m="http://schemas.openxmlformats.org/officeDocument/2006/math">
                    <m:sSup>
                      <m:sSupPr>
                        <m:ctrlPr>
                          <a:rPr lang="en-US" sz="2400" b="1" i="1" dirty="0" smtClean="0">
                            <a:solidFill>
                              <a:schemeClr val="tx1"/>
                            </a:solidFill>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US" sz="2400" b="1" i="1" dirty="0" smtClean="0">
                            <a:solidFill>
                              <a:schemeClr val="tx1"/>
                            </a:solidFill>
                            <a:latin typeface="Cambria Math" panose="02040503050406030204" pitchFamily="18" charset="0"/>
                            <a:ea typeface="Cambria Math" panose="02040503050406030204" pitchFamily="18" charset="0"/>
                          </a:rPr>
                          <m:t>′</m:t>
                        </m:r>
                      </m:sup>
                    </m:sSup>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oMath>
                </a14:m>
                <a:r>
                  <a:rPr lang="en-US" sz="2400" b="1" dirty="0">
                    <a:latin typeface="Cambria Math" panose="02040503050406030204" pitchFamily="18" charset="0"/>
                    <a:ea typeface="Cambria Math" panose="02040503050406030204" pitchFamily="18" charset="0"/>
                  </a:rPr>
                  <a:t> is small in the vicinity of the root, then computation of the root is slow or may not be possible. Thus, this method is not suitable in those cases where the graph of f(x) is nearly horizontal while crossing the x-axis.</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Newton’s method is generally used to improve the result obtained by other methods. It is applicable to the solution of both algebraic and transcendental equations.</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Newton’s formula will converge if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𝒇</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𝒙</m:t>
                    </m:r>
                    <m:r>
                      <a:rPr lang="en-US" sz="2400" b="1" i="1" dirty="0" smtClean="0">
                        <a:latin typeface="Cambria Math" panose="02040503050406030204" pitchFamily="18" charset="0"/>
                        <a:ea typeface="Cambria Math" panose="02040503050406030204" pitchFamily="18" charset="0"/>
                      </a:rPr>
                      <m:t>) </m:t>
                    </m:r>
                    <m:r>
                      <a:rPr lang="en-US" sz="2400" b="1" i="1" dirty="0" smtClean="0">
                        <a:latin typeface="Cambria Math" panose="02040503050406030204" pitchFamily="18" charset="0"/>
                        <a:ea typeface="Cambria Math" panose="02040503050406030204" pitchFamily="18" charset="0"/>
                      </a:rPr>
                      <m:t>𝒇</m:t>
                    </m:r>
                    <m:r>
                      <a:rPr lang="en-IN"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𝒙</m:t>
                    </m:r>
                    <m:r>
                      <a:rPr lang="en-US" sz="2400" b="1" i="1" dirty="0" smtClean="0">
                        <a:latin typeface="Cambria Math" panose="02040503050406030204" pitchFamily="18" charset="0"/>
                        <a:ea typeface="Cambria Math" panose="02040503050406030204" pitchFamily="18" charset="0"/>
                      </a:rPr>
                      <m:t>)|&lt;</m:t>
                    </m:r>
                    <m:sSup>
                      <m:sSupPr>
                        <m:ctrlPr>
                          <a:rPr lang="en-IN" sz="2400" b="1" i="1" dirty="0" smtClean="0">
                            <a:latin typeface="Cambria Math" panose="02040503050406030204" pitchFamily="18" charset="0"/>
                            <a:ea typeface="Cambria Math" panose="02040503050406030204" pitchFamily="18" charset="0"/>
                          </a:rPr>
                        </m:ctrlPr>
                      </m:sSupPr>
                      <m:e>
                        <m:d>
                          <m:dPr>
                            <m:begChr m:val="|"/>
                            <m:endChr m:val="|"/>
                            <m:ctrlPr>
                              <a:rPr lang="en-US" sz="2400" b="1" i="1" dirty="0" smtClean="0">
                                <a:latin typeface="Cambria Math" panose="02040503050406030204" pitchFamily="18" charset="0"/>
                                <a:ea typeface="Cambria Math" panose="02040503050406030204" pitchFamily="18" charset="0"/>
                              </a:rPr>
                            </m:ctrlPr>
                          </m:dPr>
                          <m:e>
                            <m:sSup>
                              <m:sSupPr>
                                <m:ctrlPr>
                                  <a:rPr lang="en-IN" sz="2400" b="1" i="1" dirty="0" smtClean="0">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IN" sz="2400" b="1" i="1" dirty="0" smtClean="0">
                                    <a:latin typeface="Cambria Math" panose="02040503050406030204" pitchFamily="18" charset="0"/>
                                    <a:ea typeface="Cambria Math" panose="02040503050406030204" pitchFamily="18" charset="0"/>
                                  </a:rPr>
                                  <m:t>′</m:t>
                                </m:r>
                              </m:sup>
                            </m:sSup>
                            <m:d>
                              <m:dPr>
                                <m:ctrlPr>
                                  <a:rPr lang="en-US" sz="2400" b="1" i="1" dirty="0" smtClean="0">
                                    <a:latin typeface="Cambria Math" panose="02040503050406030204" pitchFamily="18" charset="0"/>
                                    <a:ea typeface="Cambria Math" panose="02040503050406030204" pitchFamily="18" charset="0"/>
                                  </a:rPr>
                                </m:ctrlPr>
                              </m:dPr>
                              <m:e>
                                <m:r>
                                  <a:rPr lang="en-US" sz="2400" b="1" i="1" dirty="0" smtClean="0">
                                    <a:latin typeface="Cambria Math" panose="02040503050406030204" pitchFamily="18" charset="0"/>
                                    <a:ea typeface="Cambria Math" panose="02040503050406030204" pitchFamily="18" charset="0"/>
                                  </a:rPr>
                                  <m:t>𝒙</m:t>
                                </m:r>
                              </m:e>
                            </m:d>
                          </m:e>
                        </m:d>
                      </m:e>
                      <m:sup>
                        <m:r>
                          <a:rPr lang="en-US" sz="2400" b="1" i="1" dirty="0" smtClean="0">
                            <a:latin typeface="Cambria Math" panose="02040503050406030204" pitchFamily="18" charset="0"/>
                            <a:ea typeface="Cambria Math" panose="02040503050406030204" pitchFamily="18" charset="0"/>
                          </a:rPr>
                          <m:t>𝟐</m:t>
                        </m:r>
                      </m:sup>
                    </m:sSup>
                    <m:r>
                      <a:rPr lang="en-US" sz="2400" b="1" i="1" dirty="0" smtClean="0">
                        <a:latin typeface="Cambria Math" panose="02040503050406030204" pitchFamily="18" charset="0"/>
                        <a:ea typeface="Cambria Math" panose="02040503050406030204" pitchFamily="18" charset="0"/>
                      </a:rPr>
                      <m:t> </m:t>
                    </m:r>
                  </m:oMath>
                </a14:m>
                <a:r>
                  <a:rPr lang="en-US" sz="2400" b="1" dirty="0">
                    <a:latin typeface="Cambria Math" panose="02040503050406030204" pitchFamily="18" charset="0"/>
                    <a:ea typeface="Cambria Math" panose="02040503050406030204" pitchFamily="18" charset="0"/>
                  </a:rPr>
                  <a:t>in the interval considered. Assuming f(x), f ‘(x) and f ‘’(x) to be continuous, we can select a small interval in the vicinity of the root, in which the above condition is satisfied. Hence the result.</a:t>
                </a:r>
              </a:p>
            </p:txBody>
          </p:sp>
        </mc:Choice>
        <mc:Fallback xmlns="">
          <p:sp>
            <p:nvSpPr>
              <p:cNvPr id="16" name="TextBox 15">
                <a:extLst>
                  <a:ext uri="{FF2B5EF4-FFF2-40B4-BE49-F238E27FC236}">
                    <a16:creationId xmlns:a16="http://schemas.microsoft.com/office/drawing/2014/main" id="{B3245E37-092F-7484-D763-27F3DA0E719A}"/>
                  </a:ext>
                </a:extLst>
              </p:cNvPr>
              <p:cNvSpPr txBox="1">
                <a:spLocks noRot="1" noChangeAspect="1" noMove="1" noResize="1" noEditPoints="1" noAdjustHandles="1" noChangeArrowheads="1" noChangeShapeType="1" noTextEdit="1"/>
              </p:cNvSpPr>
              <p:nvPr/>
            </p:nvSpPr>
            <p:spPr>
              <a:xfrm>
                <a:off x="454241" y="911713"/>
                <a:ext cx="11283518" cy="4585871"/>
              </a:xfrm>
              <a:prstGeom prst="rect">
                <a:avLst/>
              </a:prstGeom>
              <a:blipFill>
                <a:blip r:embed="rId3"/>
                <a:stretch>
                  <a:fillRect t="-1729" r="-162" b="-2261"/>
                </a:stretch>
              </a:blipFill>
            </p:spPr>
            <p:txBody>
              <a:bodyPr/>
              <a:lstStyle/>
              <a:p>
                <a:r>
                  <a:rPr lang="en-IN">
                    <a:noFill/>
                  </a:rPr>
                  <a:t> </a:t>
                </a:r>
              </a:p>
            </p:txBody>
          </p:sp>
        </mc:Fallback>
      </mc:AlternateContent>
    </p:spTree>
    <p:extLst>
      <p:ext uri="{BB962C8B-B14F-4D97-AF65-F5344CB8AC3E}">
        <p14:creationId xmlns:p14="http://schemas.microsoft.com/office/powerpoint/2010/main" val="3457941555"/>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1D8D6-8849-400B-8BC9-21D401C7DD06}">
  <ds:schemaRefs>
    <ds:schemaRef ds:uri="http://purl.org/dc/elements/1.1/"/>
    <ds:schemaRef ds:uri="71af3243-3dd4-4a8d-8c0d-dd76da1f02a5"/>
    <ds:schemaRef ds:uri="http://schemas.microsoft.com/office/2006/documentManagement/types"/>
    <ds:schemaRef ds:uri="http://schemas.microsoft.com/office/2006/metadata/properties"/>
    <ds:schemaRef ds:uri="http://schemas.microsoft.com/office/infopath/2007/PartnerControls"/>
    <ds:schemaRef ds:uri="16c05727-aa75-4e4a-9b5f-8a80a1165891"/>
    <ds:schemaRef ds:uri="http://schemas.openxmlformats.org/package/2006/metadata/core-properties"/>
    <ds:schemaRef ds:uri="http://purl.org/dc/dcmitype/"/>
    <ds:schemaRef ds:uri="230e9df3-be65-4c73-a93b-d1236ebd677e"/>
    <ds:schemaRef ds:uri="http://schemas.microsoft.com/sharepoint/v3"/>
    <ds:schemaRef ds:uri="http://www.w3.org/XML/1998/namespace"/>
    <ds:schemaRef ds:uri="http://purl.org/dc/terms/"/>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{CCD36925-1F40-49D7-8828-46F86667C5FD}tf67061901_win32</Template>
  <TotalTime>1659</TotalTime>
  <Words>481</Words>
  <Application>Microsoft Office PowerPoint</Application>
  <PresentationFormat>Widescreen</PresentationFormat>
  <Paragraphs>67</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Cambria Math</vt:lpstr>
      <vt:lpstr>Courier New</vt:lpstr>
      <vt:lpstr>Daytona Condensed Light</vt:lpstr>
      <vt:lpstr>Menlo</vt:lpstr>
      <vt:lpstr>Posterama</vt:lpstr>
      <vt:lpstr>Times New Roman</vt:lpstr>
      <vt:lpstr>Wingdings</vt:lpstr>
      <vt:lpstr>Custom</vt:lpstr>
      <vt:lpstr>Cape Lab</vt:lpstr>
      <vt:lpstr>Summary</vt:lpstr>
      <vt:lpstr>Problem 1</vt:lpstr>
      <vt:lpstr>PowerPoint Presentation</vt:lpstr>
      <vt:lpstr>PowerPoint Presentation</vt:lpstr>
      <vt:lpstr>PowerPoint Presentation</vt:lpstr>
      <vt:lpstr>a) Newton’s Rapson Method(Multivariable)</vt:lpstr>
      <vt:lpstr>PowerPoint Presentation</vt:lpstr>
      <vt:lpstr>PowerPoint Presentation</vt:lpstr>
      <vt:lpstr>b) Built in fsolve</vt:lpstr>
      <vt:lpstr>Problem 2</vt:lpstr>
      <vt:lpstr>PowerPoint Presentation</vt:lpstr>
      <vt:lpstr>PowerPoint Presentation</vt:lpstr>
      <vt:lpstr>b) Built in fsolve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Satyam Rahangdale</dc:creator>
  <cp:lastModifiedBy>Satyam Rahangdale</cp:lastModifiedBy>
  <cp:revision>7</cp:revision>
  <dcterms:created xsi:type="dcterms:W3CDTF">2025-01-10T13:28:55Z</dcterms:created>
  <dcterms:modified xsi:type="dcterms:W3CDTF">2025-01-31T08:19:06Z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