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7"/>
  </p:notesMasterIdLst>
  <p:handoutMasterIdLst>
    <p:handoutMasterId r:id="rId28"/>
  </p:handoutMasterIdLst>
  <p:sldIdLst>
    <p:sldId id="341" r:id="rId5"/>
    <p:sldId id="326" r:id="rId6"/>
    <p:sldId id="259" r:id="rId7"/>
    <p:sldId id="257" r:id="rId8"/>
    <p:sldId id="346" r:id="rId9"/>
    <p:sldId id="347" r:id="rId10"/>
    <p:sldId id="350" r:id="rId11"/>
    <p:sldId id="351" r:id="rId12"/>
    <p:sldId id="344" r:id="rId13"/>
    <p:sldId id="345" r:id="rId14"/>
    <p:sldId id="353" r:id="rId15"/>
    <p:sldId id="357" r:id="rId16"/>
    <p:sldId id="358" r:id="rId17"/>
    <p:sldId id="360" r:id="rId18"/>
    <p:sldId id="361" r:id="rId19"/>
    <p:sldId id="356" r:id="rId20"/>
    <p:sldId id="354" r:id="rId21"/>
    <p:sldId id="359" r:id="rId22"/>
    <p:sldId id="362" r:id="rId23"/>
    <p:sldId id="363" r:id="rId24"/>
    <p:sldId id="365" r:id="rId25"/>
    <p:sldId id="34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240" autoAdjust="0"/>
  </p:normalViewPr>
  <p:slideViewPr>
    <p:cSldViewPr snapToGrid="0">
      <p:cViewPr varScale="1">
        <p:scale>
          <a:sx n="72" d="100"/>
          <a:sy n="72" d="100"/>
        </p:scale>
        <p:origin x="496" y="60"/>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2816"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1/24/2025</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1/24/2025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682701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48968B-685C-E84A-F407-6964A0282D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AE64E1-D0FC-A81B-942E-3E79C15468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28136A-4C1C-84BE-BD7A-3959B2C77A0B}"/>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568857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8C81F-2029-A157-D475-0B1AFE0D49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5B02FE-D69B-198B-4907-31F2679517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E8D993-0490-A172-BDAC-C21863DB5B8B}"/>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9486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F39617-9C19-2381-C64B-7A9C917D5D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C63367-1C8B-F3C0-2CC6-6B6C6F4791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F2CDDB-3E7D-3C95-9110-04FA348F9CB5}"/>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25649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1F84A3-092A-8FF8-10AF-F6534114CB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63A2BC-19B6-B4D0-6D6D-202AAEFEF4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4FE169-2736-C224-B46D-E8C8CF957D6E}"/>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74452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D60BBB-087D-1195-9955-408F030CEF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B7FBAD-A337-D16B-B54A-341272B1A5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9C9E1C-A77A-EEC6-40BE-6731931CA8BD}"/>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0621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CA3491-4DA2-7B5A-F753-642457AF99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3D7D1E-BE59-A724-5DC3-0AD919DE48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EC5B73-5A1D-EF7C-5F40-E43B2B4DEEF6}"/>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814188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4B1A44-F2C3-8065-174E-FA5639D7BF75}"/>
              </a:ext>
            </a:extLst>
          </p:cNvPr>
          <p:cNvPicPr>
            <a:picLocks noChangeAspect="1"/>
          </p:cNvPicPr>
          <p:nvPr userDrawn="1"/>
        </p:nvPicPr>
        <p:blipFill>
          <a:blip r:embed="rId3"/>
          <a:srcRect l="1" r="-85864"/>
          <a:stretch/>
        </p:blipFill>
        <p:spPr>
          <a:xfrm>
            <a:off x="3841469" y="1101056"/>
            <a:ext cx="8055672" cy="4485928"/>
          </a:xfrm>
          <a:prstGeom prst="rect">
            <a:avLst/>
          </a:prstGeom>
        </p:spPr>
      </p:pic>
      <p:sp>
        <p:nvSpPr>
          <p:cNvPr id="13" name="Freeform 12">
            <a:extLst>
              <a:ext uri="{FF2B5EF4-FFF2-40B4-BE49-F238E27FC236}">
                <a16:creationId xmlns:a16="http://schemas.microsoft.com/office/drawing/2014/main" id="{76609C33-D605-6146-1378-F67C572F05C1}"/>
              </a:ext>
            </a:extLst>
          </p:cNvPr>
          <p:cNvSpPr/>
          <p:nvPr userDrawn="1"/>
        </p:nvSpPr>
        <p:spPr>
          <a:xfrm>
            <a:off x="0" y="0"/>
            <a:ext cx="12192000" cy="6858000"/>
          </a:xfrm>
          <a:custGeom>
            <a:avLst/>
            <a:gdLst>
              <a:gd name="connsiteX0" fmla="*/ 304800 w 12192000"/>
              <a:gd name="connsiteY0" fmla="*/ 266701 h 6858000"/>
              <a:gd name="connsiteX1" fmla="*/ 304800 w 12192000"/>
              <a:gd name="connsiteY1" fmla="*/ 6591300 h 6858000"/>
              <a:gd name="connsiteX2" fmla="*/ 11887200 w 12192000"/>
              <a:gd name="connsiteY2" fmla="*/ 6591300 h 6858000"/>
              <a:gd name="connsiteX3" fmla="*/ 11887200 w 12192000"/>
              <a:gd name="connsiteY3" fmla="*/ 266701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304800" y="266701"/>
                </a:moveTo>
                <a:lnTo>
                  <a:pt x="304800" y="6591300"/>
                </a:lnTo>
                <a:lnTo>
                  <a:pt x="11887200" y="6591300"/>
                </a:lnTo>
                <a:lnTo>
                  <a:pt x="11887200" y="266701"/>
                </a:lnTo>
                <a:close/>
                <a:moveTo>
                  <a:pt x="0" y="0"/>
                </a:moveTo>
                <a:lnTo>
                  <a:pt x="12192000" y="0"/>
                </a:lnTo>
                <a:lnTo>
                  <a:pt x="1219200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1146313" y="1101056"/>
            <a:ext cx="10515600" cy="4023360"/>
          </a:xfrm>
        </p:spPr>
        <p:txBody>
          <a:bodyPr anchor="ctr"/>
          <a:lstStyle>
            <a:lvl1pPr algn="ctr">
              <a:defRPr sz="5400" spc="300" baseline="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itle 1">
            <a:extLst>
              <a:ext uri="{FF2B5EF4-FFF2-40B4-BE49-F238E27FC236}">
                <a16:creationId xmlns:a16="http://schemas.microsoft.com/office/drawing/2014/main" id="{89BC2AC2-003C-AACD-1271-F2F8FBE8FD3D}"/>
              </a:ext>
            </a:extLst>
          </p:cNvPr>
          <p:cNvSpPr>
            <a:spLocks noGrp="1"/>
          </p:cNvSpPr>
          <p:nvPr>
            <p:ph type="title"/>
          </p:nvPr>
        </p:nvSpPr>
        <p:spPr>
          <a:xfrm>
            <a:off x="1280160" y="1097280"/>
            <a:ext cx="9820656" cy="914400"/>
          </a:xfrm>
        </p:spPr>
        <p:txBody>
          <a:bodyPr anchor="t" anchorCtr="0"/>
          <a:lstStyle>
            <a:lvl1pPr>
              <a:defRPr sz="32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DD758F50-A87C-F2A1-40E8-08F07081E9C3}"/>
              </a:ext>
            </a:extLst>
          </p:cNvPr>
          <p:cNvSpPr>
            <a:spLocks noGrp="1"/>
          </p:cNvSpPr>
          <p:nvPr>
            <p:ph sz="half" idx="1"/>
          </p:nvPr>
        </p:nvSpPr>
        <p:spPr>
          <a:xfrm>
            <a:off x="1280160" y="2377440"/>
            <a:ext cx="4572000" cy="3429000"/>
          </a:xfrm>
          <a:noFill/>
        </p:spPr>
        <p:txBody>
          <a:bodyPr lIns="0" tIns="0" rIns="0" bIns="0">
            <a:normAutofit/>
          </a:bodyPr>
          <a:lstStyle>
            <a:lvl1pPr marL="228600" indent="-228600">
              <a:lnSpc>
                <a:spcPct val="90000"/>
              </a:lnSpc>
              <a:spcBef>
                <a:spcPts val="1400"/>
              </a:spcBef>
              <a:buSzPct val="80000"/>
              <a:defRPr sz="1800" b="1"/>
            </a:lvl1pPr>
            <a:lvl2pPr marL="457200" indent="0">
              <a:lnSpc>
                <a:spcPct val="90000"/>
              </a:lnSpc>
              <a:spcBef>
                <a:spcPts val="1400"/>
              </a:spcBef>
              <a:buSzPct val="80000"/>
              <a:buNone/>
              <a:defRPr sz="1800"/>
            </a:lvl2pPr>
            <a:lvl3pPr marL="914400">
              <a:lnSpc>
                <a:spcPct val="90000"/>
              </a:lnSpc>
              <a:spcBef>
                <a:spcPts val="1400"/>
              </a:spcBef>
              <a:buSzPct val="80000"/>
              <a:defRPr sz="1800"/>
            </a:lvl3pPr>
            <a:lvl4pPr marL="914400" indent="0">
              <a:lnSpc>
                <a:spcPct val="90000"/>
              </a:lnSpc>
              <a:spcBef>
                <a:spcPts val="1400"/>
              </a:spcBef>
              <a:buSzPct val="80000"/>
              <a:buNone/>
              <a:defRPr sz="1800"/>
            </a:lvl4pPr>
            <a:lvl5pPr marL="1371600">
              <a:lnSpc>
                <a:spcPct val="90000"/>
              </a:lnSpc>
              <a:spcBef>
                <a:spcPts val="1400"/>
              </a:spcBef>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23B02AB-1DB6-AF79-E1B3-175C76BE57ED}"/>
              </a:ext>
            </a:extLst>
          </p:cNvPr>
          <p:cNvSpPr>
            <a:spLocks noGrp="1"/>
          </p:cNvSpPr>
          <p:nvPr>
            <p:ph sz="half" idx="2"/>
          </p:nvPr>
        </p:nvSpPr>
        <p:spPr>
          <a:xfrm>
            <a:off x="6227064" y="2377440"/>
            <a:ext cx="4645152" cy="3429000"/>
          </a:xfrm>
          <a:noFill/>
        </p:spPr>
        <p:txBody>
          <a:bodyPr lIns="0" tIns="0" rIns="0" bIns="0">
            <a:normAutofit/>
          </a:bodyPr>
          <a:lstStyle>
            <a:lvl1pPr marL="457200">
              <a:spcBef>
                <a:spcPts val="1400"/>
              </a:spcBef>
              <a:buSzPct val="80000"/>
              <a:defRPr sz="1800"/>
            </a:lvl1pPr>
            <a:lvl2pPr marL="914400">
              <a:buSzPct val="80000"/>
              <a:defRPr sz="1800"/>
            </a:lvl2pPr>
            <a:lvl3pPr marL="1371600">
              <a:buSzPct val="80000"/>
              <a:defRPr sz="1800"/>
            </a:lvl3pPr>
            <a:lvl4pPr marL="1828800">
              <a:buSzPct val="80000"/>
              <a:defRPr sz="1800"/>
            </a:lvl4pPr>
            <a:lvl5pPr marL="2286000">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42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3" name="Title 1">
            <a:extLst>
              <a:ext uri="{FF2B5EF4-FFF2-40B4-BE49-F238E27FC236}">
                <a16:creationId xmlns:a16="http://schemas.microsoft.com/office/drawing/2014/main" id="{A659BA83-0C6E-2A70-AED3-E386CABE654A}"/>
              </a:ext>
            </a:extLst>
          </p:cNvPr>
          <p:cNvSpPr>
            <a:spLocks noGrp="1"/>
          </p:cNvSpPr>
          <p:nvPr>
            <p:ph type="title"/>
          </p:nvPr>
        </p:nvSpPr>
        <p:spPr>
          <a:xfrm>
            <a:off x="1280160" y="1097280"/>
            <a:ext cx="9601200" cy="914400"/>
          </a:xfrm>
        </p:spPr>
        <p:txBody>
          <a:bodyPr anchor="t" anchorCtr="0"/>
          <a:lstStyle>
            <a:lvl1pPr>
              <a:defRPr sz="3200"/>
            </a:lvl1pPr>
          </a:lstStyle>
          <a:p>
            <a:r>
              <a:rPr lang="en-US"/>
              <a:t>Click to edit Master title style</a:t>
            </a:r>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1280160" y="2377440"/>
            <a:ext cx="9619488" cy="3429000"/>
          </a:xfrm>
        </p:spPr>
        <p:txBody>
          <a:bodyPr/>
          <a:lstStyle>
            <a:lvl1pPr marL="0" indent="0">
              <a:buNone/>
              <a:defRPr/>
            </a:lvl1pPr>
          </a:lstStyle>
          <a:p>
            <a:r>
              <a:rPr lang="en-US"/>
              <a:t>Click icon to add table</a:t>
            </a:r>
            <a:endParaRPr lang="en-US" dirty="0"/>
          </a:p>
        </p:txBody>
      </p:sp>
      <p:cxnSp>
        <p:nvCxnSpPr>
          <p:cNvPr id="7" name="Straight Connector 6">
            <a:extLst>
              <a:ext uri="{FF2B5EF4-FFF2-40B4-BE49-F238E27FC236}">
                <a16:creationId xmlns:a16="http://schemas.microsoft.com/office/drawing/2014/main" id="{5D612406-06E6-DCE4-7F2F-D98836A802A6}"/>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889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2801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3093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cap="all" baseline="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8" name="Straight Connector 7">
            <a:extLst>
              <a:ext uri="{FF2B5EF4-FFF2-40B4-BE49-F238E27FC236}">
                <a16:creationId xmlns:a16="http://schemas.microsoft.com/office/drawing/2014/main"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39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1"/>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841248" y="3163824"/>
            <a:ext cx="10515600" cy="2322576"/>
          </a:xfrm>
          <a:prstGeom prst="rect">
            <a:avLst/>
          </a:prstGeom>
          <a:noFill/>
        </p:spPr>
        <p:txBody>
          <a:bodyPr wrap="square" bIns="0" anchor="ctr">
            <a:noAutofit/>
          </a:bodyPr>
          <a:lstStyle>
            <a:lvl1pPr algn="ctr">
              <a:defRPr sz="5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548640"/>
            <a:ext cx="2286000" cy="2286000"/>
          </a:xfrm>
          <a:prstGeom prst="ellipse">
            <a:avLst/>
          </a:prstGeom>
        </p:spPr>
        <p:txBody>
          <a:bodyPr anchor="t"/>
          <a:lstStyle>
            <a:lvl1pPr marL="0" indent="0" algn="ctr">
              <a:buNone/>
              <a:defRPr sz="1050">
                <a:solidFill>
                  <a:schemeClr val="tx1"/>
                </a:solidFill>
              </a:defRPr>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6044184"/>
            <a:ext cx="9116568" cy="365760"/>
          </a:xfrm>
        </p:spPr>
        <p:txBody>
          <a:bodyPr anchor="t"/>
          <a:lstStyle>
            <a:lvl1pPr marL="0" indent="0" algn="ctr">
              <a:lnSpc>
                <a:spcPct val="90000"/>
              </a:lnSpc>
              <a:spcBef>
                <a:spcPts val="0"/>
              </a:spcBef>
              <a:buNone/>
              <a:defRPr sz="2400" cap="all" baseline="0"/>
            </a:lvl1pPr>
          </a:lstStyle>
          <a:p>
            <a:pPr lvl="0"/>
            <a:r>
              <a:rPr lang="en-US"/>
              <a:t>Click to edit Master text styles</a:t>
            </a:r>
          </a:p>
        </p:txBody>
      </p:sp>
      <p:sp>
        <p:nvSpPr>
          <p:cNvPr id="3" name="Rectangle 2">
            <a:extLst>
              <a:ext uri="{FF2B5EF4-FFF2-40B4-BE49-F238E27FC236}">
                <a16:creationId xmlns:a16="http://schemas.microsoft.com/office/drawing/2014/main" id="{7ECE7D81-1954-1B1F-C0AC-21C85AFD3C1E}"/>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F738F023-8BDF-71DB-D6AB-776F7C6413B2}"/>
              </a:ext>
            </a:extLst>
          </p:cNvPr>
          <p:cNvSpPr/>
          <p:nvPr userDrawn="1"/>
        </p:nvSpPr>
        <p:spPr>
          <a:xfrm>
            <a:off x="8610600" y="0"/>
            <a:ext cx="3581400" cy="6858000"/>
          </a:xfrm>
          <a:custGeom>
            <a:avLst/>
            <a:gdLst>
              <a:gd name="connsiteX0" fmla="*/ 0 w 3581400"/>
              <a:gd name="connsiteY0" fmla="*/ 0 h 6858000"/>
              <a:gd name="connsiteX1" fmla="*/ 3581400 w 3581400"/>
              <a:gd name="connsiteY1" fmla="*/ 0 h 6858000"/>
              <a:gd name="connsiteX2" fmla="*/ 3581400 w 3581400"/>
              <a:gd name="connsiteY2" fmla="*/ 6858000 h 6858000"/>
              <a:gd name="connsiteX3" fmla="*/ 0 w 3581400"/>
              <a:gd name="connsiteY3" fmla="*/ 6858000 h 6858000"/>
              <a:gd name="connsiteX4" fmla="*/ 0 w 3581400"/>
              <a:gd name="connsiteY4" fmla="*/ 6172201 h 6858000"/>
              <a:gd name="connsiteX5" fmla="*/ 2971800 w 3581400"/>
              <a:gd name="connsiteY5" fmla="*/ 6172201 h 6858000"/>
              <a:gd name="connsiteX6" fmla="*/ 2971800 w 3581400"/>
              <a:gd name="connsiteY6" fmla="*/ 685800 h 6858000"/>
              <a:gd name="connsiteX7" fmla="*/ 0 w 3581400"/>
              <a:gd name="connsiteY7" fmla="*/ 685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1400" h="6858000">
                <a:moveTo>
                  <a:pt x="0" y="0"/>
                </a:moveTo>
                <a:lnTo>
                  <a:pt x="3581400" y="0"/>
                </a:lnTo>
                <a:lnTo>
                  <a:pt x="3581400" y="6858000"/>
                </a:lnTo>
                <a:lnTo>
                  <a:pt x="0" y="6858000"/>
                </a:lnTo>
                <a:lnTo>
                  <a:pt x="0" y="6172201"/>
                </a:lnTo>
                <a:lnTo>
                  <a:pt x="2971800" y="6172201"/>
                </a:lnTo>
                <a:lnTo>
                  <a:pt x="2971800" y="685800"/>
                </a:lnTo>
                <a:lnTo>
                  <a:pt x="0" y="6858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841248" y="2697480"/>
            <a:ext cx="10515600" cy="2606040"/>
          </a:xfrm>
        </p:spPr>
        <p:txBody>
          <a:bodyPr anchor="ctr">
            <a:normAutofit/>
          </a:bodyPr>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841248" y="6044184"/>
            <a:ext cx="10515600" cy="457200"/>
          </a:xfrm>
        </p:spPr>
        <p:txBody>
          <a:bodyPr>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0" y="0"/>
            <a:ext cx="12188952" cy="2368296"/>
          </a:xfrm>
        </p:spPr>
        <p:txBody>
          <a:bodyPr/>
          <a:lstStyle>
            <a:lvl1pPr marL="0" indent="0">
              <a:buNone/>
              <a:defRPr/>
            </a:lvl1pPr>
          </a:lstStyle>
          <a:p>
            <a:r>
              <a:rPr lang="en-US"/>
              <a:t>Click icon to add picture</a:t>
            </a:r>
            <a:endParaRPr lang="en-US" dirty="0"/>
          </a:p>
        </p:txBody>
      </p:sp>
      <p:sp>
        <p:nvSpPr>
          <p:cNvPr id="12" name="Rectangle 11">
            <a:extLst>
              <a:ext uri="{FF2B5EF4-FFF2-40B4-BE49-F238E27FC236}">
                <a16:creationId xmlns:a16="http://schemas.microsoft.com/office/drawing/2014/main" id="{103AD4F0-8C4C-FC68-2450-06419A6D0131}"/>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2159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A510974D-B222-2876-052D-21F0E075D288}"/>
              </a:ext>
            </a:extLst>
          </p:cNvPr>
          <p:cNvSpPr/>
          <p:nvPr userDrawn="1"/>
        </p:nvSpPr>
        <p:spPr>
          <a:xfrm>
            <a:off x="0" y="0"/>
            <a:ext cx="12192000" cy="4457700"/>
          </a:xfrm>
          <a:custGeom>
            <a:avLst/>
            <a:gdLst>
              <a:gd name="connsiteX0" fmla="*/ 0 w 12192000"/>
              <a:gd name="connsiteY0" fmla="*/ 0 h 4457700"/>
              <a:gd name="connsiteX1" fmla="*/ 12192000 w 12192000"/>
              <a:gd name="connsiteY1" fmla="*/ 0 h 4457700"/>
              <a:gd name="connsiteX2" fmla="*/ 12192000 w 12192000"/>
              <a:gd name="connsiteY2" fmla="*/ 4457700 h 4457700"/>
              <a:gd name="connsiteX3" fmla="*/ 11563350 w 12192000"/>
              <a:gd name="connsiteY3" fmla="*/ 4457700 h 4457700"/>
              <a:gd name="connsiteX4" fmla="*/ 11563350 w 12192000"/>
              <a:gd name="connsiteY4" fmla="*/ 685800 h 4457700"/>
              <a:gd name="connsiteX5" fmla="*/ 628650 w 12192000"/>
              <a:gd name="connsiteY5" fmla="*/ 685800 h 4457700"/>
              <a:gd name="connsiteX6" fmla="*/ 628650 w 12192000"/>
              <a:gd name="connsiteY6" fmla="*/ 4457700 h 4457700"/>
              <a:gd name="connsiteX7" fmla="*/ 0 w 12192000"/>
              <a:gd name="connsiteY7" fmla="*/ 4457700 h 44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57700">
                <a:moveTo>
                  <a:pt x="0" y="0"/>
                </a:moveTo>
                <a:lnTo>
                  <a:pt x="12192000" y="0"/>
                </a:lnTo>
                <a:lnTo>
                  <a:pt x="12192000" y="4457700"/>
                </a:lnTo>
                <a:lnTo>
                  <a:pt x="11563350" y="4457700"/>
                </a:lnTo>
                <a:lnTo>
                  <a:pt x="11563350" y="685800"/>
                </a:lnTo>
                <a:lnTo>
                  <a:pt x="628650" y="685800"/>
                </a:lnTo>
                <a:lnTo>
                  <a:pt x="628650" y="4457700"/>
                </a:lnTo>
                <a:lnTo>
                  <a:pt x="0" y="4457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978408" y="1143000"/>
            <a:ext cx="10241280" cy="22860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2075688" y="3803904"/>
            <a:ext cx="8046720" cy="9144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6352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BB82FF-5339-5456-4D30-0C2DA7907AAE}"/>
              </a:ext>
            </a:extLst>
          </p:cNvPr>
          <p:cNvSpPr/>
          <p:nvPr userDrawn="1"/>
        </p:nvSpPr>
        <p:spPr>
          <a:xfrm>
            <a:off x="0" y="0"/>
            <a:ext cx="3566160" cy="6858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340096" y="1097280"/>
            <a:ext cx="6217920" cy="1828800"/>
          </a:xfrm>
        </p:spPr>
        <p:txBody>
          <a:bodyPr/>
          <a:lstStyle>
            <a:lvl1pPr>
              <a:defRPr sz="3200" spc="300"/>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2C39A257-2366-FF6B-67AD-9342B6B0B682}"/>
              </a:ext>
            </a:extLst>
          </p:cNvPr>
          <p:cNvSpPr>
            <a:spLocks noGrp="1"/>
          </p:cNvSpPr>
          <p:nvPr>
            <p:ph type="pic" sz="quarter" idx="13"/>
          </p:nvPr>
        </p:nvSpPr>
        <p:spPr>
          <a:xfrm>
            <a:off x="1298448" y="1828800"/>
            <a:ext cx="3200400" cy="3200400"/>
          </a:xfrm>
          <a:prstGeom prst="ellipse">
            <a:avLst/>
          </a:prstGeo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1524000" y="1481328"/>
            <a:ext cx="9144000" cy="3895344"/>
          </a:xfrm>
          <a:solidFill>
            <a:schemeClr val="bg1"/>
          </a:solidFill>
        </p:spPr>
        <p:txBody>
          <a:bodyPr/>
          <a:lstStyle>
            <a:lvl1pPr marL="0" indent="0">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076C4EAC-BBDE-1963-BD72-3BD2A47DC59C}"/>
              </a:ext>
            </a:extLst>
          </p:cNvPr>
          <p:cNvSpPr>
            <a:spLocks noGrp="1"/>
          </p:cNvSpPr>
          <p:nvPr>
            <p:ph type="ctrTitle"/>
          </p:nvPr>
        </p:nvSpPr>
        <p:spPr>
          <a:xfrm>
            <a:off x="1984248" y="1920240"/>
            <a:ext cx="8229600" cy="3017520"/>
          </a:xfrm>
        </p:spPr>
        <p:txBody>
          <a:bodyPr anchor="ctr"/>
          <a:lstStyle>
            <a:lvl1pPr algn="ctr">
              <a:defRPr sz="5400"/>
            </a:lvl1pPr>
          </a:lstStyle>
          <a:p>
            <a:r>
              <a:rPr lang="en-US"/>
              <a:t>Click to edit Master title style</a:t>
            </a:r>
            <a:endParaRPr lang="en-US" dirty="0"/>
          </a:p>
        </p:txBody>
      </p:sp>
    </p:spTree>
    <p:extLst>
      <p:ext uri="{BB962C8B-B14F-4D97-AF65-F5344CB8AC3E}">
        <p14:creationId xmlns:p14="http://schemas.microsoft.com/office/powerpoint/2010/main" val="2415483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BCF04C-49F6-66E8-41A0-B3C371944EA1}"/>
              </a:ext>
            </a:extLst>
          </p:cNvPr>
          <p:cNvSpPr/>
          <p:nvPr userDrawn="1"/>
        </p:nvSpPr>
        <p:spPr>
          <a:xfrm>
            <a:off x="6705600" y="0"/>
            <a:ext cx="5486400" cy="685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3931920"/>
            <a:ext cx="5029200" cy="1828800"/>
          </a:xfrm>
        </p:spPr>
        <p:txBody>
          <a:bodyPr anchor="b" anchorCtr="0"/>
          <a:lstStyle>
            <a:lvl1pPr>
              <a:defRPr sz="3200"/>
            </a:lvl1pPr>
          </a:lstStyle>
          <a:p>
            <a:r>
              <a:rPr lang="en-US"/>
              <a:t>Click to edit Master title style</a:t>
            </a:r>
            <a:endParaRPr lang="en-US" dirty="0"/>
          </a:p>
        </p:txBody>
      </p:sp>
      <p:sp>
        <p:nvSpPr>
          <p:cNvPr id="9" name="Picture Placeholder 7">
            <a:extLst>
              <a:ext uri="{FF2B5EF4-FFF2-40B4-BE49-F238E27FC236}">
                <a16:creationId xmlns:a16="http://schemas.microsoft.com/office/drawing/2014/main" id="{DDE351D0-FB9C-3473-AF28-52927741728E}"/>
              </a:ext>
            </a:extLst>
          </p:cNvPr>
          <p:cNvSpPr>
            <a:spLocks noGrp="1"/>
          </p:cNvSpPr>
          <p:nvPr>
            <p:ph type="pic" sz="quarter" idx="14"/>
          </p:nvPr>
        </p:nvSpPr>
        <p:spPr>
          <a:xfrm>
            <a:off x="1280160" y="548640"/>
            <a:ext cx="3017520" cy="3017520"/>
          </a:xfrm>
          <a:prstGeom prst="ellipse">
            <a:avLst/>
          </a:prstGeom>
        </p:spPr>
        <p:txBody>
          <a:bodyPr/>
          <a:lstStyle>
            <a:lvl1pPr marL="0" indent="0">
              <a:buNone/>
              <a:defRPr/>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7205472" y="731520"/>
            <a:ext cx="4306824" cy="5394960"/>
          </a:xfrm>
        </p:spPr>
        <p:txBody>
          <a:bodyPr anchor="b">
            <a:normAutofit/>
          </a:bodyPr>
          <a:lstStyle>
            <a:lvl1pPr marL="457200">
              <a:spcBef>
                <a:spcPts val="1400"/>
              </a:spcBef>
              <a:buClr>
                <a:schemeClr val="tx1"/>
              </a:buClr>
              <a:buSzPct val="80000"/>
              <a:defRPr cap="all" baseline="0"/>
            </a:lvl1pPr>
            <a:lvl2pPr marL="914400">
              <a:buClr>
                <a:schemeClr val="tx1"/>
              </a:buClr>
              <a:buSzPct val="80000"/>
              <a:defRPr/>
            </a:lvl2pPr>
            <a:lvl3pPr marL="1371600">
              <a:buClr>
                <a:schemeClr val="tx1"/>
              </a:buClr>
              <a:buSzPct val="80000"/>
              <a:defRPr/>
            </a:lvl3pPr>
            <a:lvl4pPr marL="1828800">
              <a:buClr>
                <a:schemeClr val="tx1"/>
              </a:buClr>
              <a:buSzPct val="80000"/>
              <a:defRPr/>
            </a:lvl4pPr>
            <a:lvl5pPr marL="2286000">
              <a:buClr>
                <a:schemeClr val="tx1"/>
              </a:buClr>
              <a:buSzPct val="8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10" name="Straight Connector 9">
            <a:extLst>
              <a:ext uri="{FF2B5EF4-FFF2-40B4-BE49-F238E27FC236}">
                <a16:creationId xmlns:a16="http://schemas.microsoft.com/office/drawing/2014/main" id="{C1171EC5-29BE-C106-1E9B-0CBDB598A131}"/>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214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ligh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2801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3093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8" name="Straight Connector 7">
            <a:extLst>
              <a:ext uri="{FF2B5EF4-FFF2-40B4-BE49-F238E27FC236}">
                <a16:creationId xmlns:a16="http://schemas.microsoft.com/office/drawing/2014/main"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108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itle 1">
            <a:extLst>
              <a:ext uri="{FF2B5EF4-FFF2-40B4-BE49-F238E27FC236}">
                <a16:creationId xmlns:a16="http://schemas.microsoft.com/office/drawing/2014/main" id="{89BC2AC2-003C-AACD-1271-F2F8FBE8FD3D}"/>
              </a:ext>
            </a:extLst>
          </p:cNvPr>
          <p:cNvSpPr>
            <a:spLocks noGrp="1"/>
          </p:cNvSpPr>
          <p:nvPr>
            <p:ph type="title"/>
          </p:nvPr>
        </p:nvSpPr>
        <p:spPr>
          <a:xfrm>
            <a:off x="1280160" y="1097280"/>
            <a:ext cx="5029200" cy="1828800"/>
          </a:xfrm>
        </p:spPr>
        <p:txBody>
          <a:bodyPr anchor="t" anchorCtr="0"/>
          <a:lstStyle>
            <a:lvl1pPr>
              <a:defRPr sz="32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DD758F50-A87C-F2A1-40E8-08F07081E9C3}"/>
              </a:ext>
            </a:extLst>
          </p:cNvPr>
          <p:cNvSpPr>
            <a:spLocks noGrp="1"/>
          </p:cNvSpPr>
          <p:nvPr>
            <p:ph sz="half" idx="1"/>
          </p:nvPr>
        </p:nvSpPr>
        <p:spPr>
          <a:xfrm>
            <a:off x="6784848" y="1097280"/>
            <a:ext cx="4572000" cy="182880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23B02AB-1DB6-AF79-E1B3-175C76BE57ED}"/>
              </a:ext>
            </a:extLst>
          </p:cNvPr>
          <p:cNvSpPr>
            <a:spLocks noGrp="1"/>
          </p:cNvSpPr>
          <p:nvPr>
            <p:ph sz="half" idx="2"/>
          </p:nvPr>
        </p:nvSpPr>
        <p:spPr>
          <a:xfrm>
            <a:off x="1280160" y="3172968"/>
            <a:ext cx="10076688" cy="310896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774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74" r:id="rId3"/>
    <p:sldLayoutId id="2147483675" r:id="rId4"/>
    <p:sldLayoutId id="2147483664" r:id="rId5"/>
    <p:sldLayoutId id="2147483676" r:id="rId6"/>
    <p:sldLayoutId id="2147483677" r:id="rId7"/>
    <p:sldLayoutId id="2147483681" r:id="rId8"/>
    <p:sldLayoutId id="2147483682" r:id="rId9"/>
    <p:sldLayoutId id="2147483683" r:id="rId10"/>
    <p:sldLayoutId id="2147483680" r:id="rId11"/>
    <p:sldLayoutId id="2147483684" r:id="rId12"/>
    <p:sldLayoutId id="2147483673" r:id="rId13"/>
  </p:sldLayoutIdLst>
  <p:hf sldNum="0" hdr="0" ft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457200" algn="l" defTabSz="914400" rtl="0" eaLnBrk="1" latinLnBrk="0" hangingPunct="1">
        <a:lnSpc>
          <a:spcPct val="100000"/>
        </a:lnSpc>
        <a:spcBef>
          <a:spcPts val="1000"/>
        </a:spcBef>
        <a:buClr>
          <a:schemeClr val="accent1"/>
        </a:buClr>
        <a:buFont typeface="Courier New" panose="02070309020205020404" pitchFamily="49" charset="0"/>
        <a:buChar char="o"/>
        <a:defRPr sz="2400" b="0" i="0" kern="1200" cap="none" baseline="0">
          <a:solidFill>
            <a:schemeClr val="tx1"/>
          </a:solidFill>
          <a:latin typeface="+mn-lt"/>
          <a:ea typeface="+mn-ea"/>
          <a:cs typeface="+mn-cs"/>
        </a:defRPr>
      </a:lvl1pPr>
      <a:lvl2pPr marL="685800" indent="-457200" algn="l" defTabSz="914400" rtl="0" eaLnBrk="1" latinLnBrk="0" hangingPunct="1">
        <a:lnSpc>
          <a:spcPct val="100000"/>
        </a:lnSpc>
        <a:spcBef>
          <a:spcPts val="500"/>
        </a:spcBef>
        <a:buClr>
          <a:schemeClr val="accent1"/>
        </a:buClr>
        <a:buFont typeface="Courier New" panose="02070309020205020404" pitchFamily="49" charset="0"/>
        <a:buChar char="o"/>
        <a:defRPr sz="2000" b="0" i="0" kern="1200" baseline="0">
          <a:solidFill>
            <a:schemeClr val="tx1"/>
          </a:solidFill>
          <a:latin typeface="+mn-lt"/>
          <a:ea typeface="+mn-ea"/>
          <a:cs typeface="+mn-cs"/>
        </a:defRPr>
      </a:lvl2pPr>
      <a:lvl3pPr marL="1143000" indent="-457200" algn="l" defTabSz="914400" rtl="0" eaLnBrk="1" latinLnBrk="0" hangingPunct="1">
        <a:lnSpc>
          <a:spcPct val="100000"/>
        </a:lnSpc>
        <a:spcBef>
          <a:spcPts val="500"/>
        </a:spcBef>
        <a:buClr>
          <a:schemeClr val="accent1"/>
        </a:buClr>
        <a:buFont typeface="Courier New" panose="02070309020205020404" pitchFamily="49" charset="0"/>
        <a:buChar char="o"/>
        <a:defRPr sz="1800" b="0" i="0" kern="1200" baseline="0">
          <a:solidFill>
            <a:schemeClr val="tx1"/>
          </a:solidFill>
          <a:latin typeface="+mn-lt"/>
          <a:ea typeface="+mn-ea"/>
          <a:cs typeface="+mn-cs"/>
        </a:defRPr>
      </a:lvl3pPr>
      <a:lvl4pPr marL="1600200" indent="-457200" algn="l" defTabSz="914400" rtl="0" eaLnBrk="1" latinLnBrk="0" hangingPunct="1">
        <a:lnSpc>
          <a:spcPct val="100000"/>
        </a:lnSpc>
        <a:spcBef>
          <a:spcPts val="500"/>
        </a:spcBef>
        <a:buClr>
          <a:schemeClr val="accent1"/>
        </a:buClr>
        <a:buFont typeface="Courier New" panose="02070309020205020404" pitchFamily="49" charset="0"/>
        <a:buChar char="o"/>
        <a:defRPr sz="1600" b="0" i="0" kern="1200" baseline="0">
          <a:solidFill>
            <a:schemeClr val="tx1"/>
          </a:solidFill>
          <a:latin typeface="+mn-lt"/>
          <a:ea typeface="+mn-ea"/>
          <a:cs typeface="+mn-cs"/>
        </a:defRPr>
      </a:lvl4pPr>
      <a:lvl5pPr marL="2057400" indent="-457200" algn="l" defTabSz="914400" rtl="0" eaLnBrk="1" latinLnBrk="0" hangingPunct="1">
        <a:lnSpc>
          <a:spcPct val="100000"/>
        </a:lnSpc>
        <a:spcBef>
          <a:spcPts val="500"/>
        </a:spcBef>
        <a:buClr>
          <a:schemeClr val="accent1"/>
        </a:buClr>
        <a:buFont typeface="Courier New" panose="02070309020205020404" pitchFamily="49" charset="0"/>
        <a:buChar char="o"/>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atyamR196/CAPE_LAB/blob/main/Lab_1/FixedPoint_iteration.m"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SatyamR196/CAPE_LAB/blob/main/Lab_1/Newton_Rapson.cp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SatyamR196/CAPE_LAB/blob/main/Lab_1/NewtonRapson.m"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atyamR196/CAPE_LAB/blob/main/Lab_1/Bisection.cpp" TargetMode="External"/><Relationship Id="rId2" Type="http://schemas.openxmlformats.org/officeDocument/2006/relationships/hyperlink" Target="https://github.com/SatyamR196/CAPE_LAB/blob/main/Lab_1/Newton_Rapson.cp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SatyamR196/CAPE_LAB/blob/main/Lab_1/Bisection.cpp" TargetMode="External"/><Relationship Id="rId2" Type="http://schemas.openxmlformats.org/officeDocument/2006/relationships/hyperlink" Target="https://github.com/SatyamR196/CAPE_LAB/blob/main/Lab_1/Newton_Rapson.cpp" TargetMode="External"/><Relationship Id="rId1" Type="http://schemas.openxmlformats.org/officeDocument/2006/relationships/slideLayout" Target="../slideLayouts/slideLayout4.xml"/><Relationship Id="rId4" Type="http://schemas.openxmlformats.org/officeDocument/2006/relationships/hyperlink" Target="https://github.com/SatyamR196/CAPE_LAB/blob/main/Lab_1/NewtonRapson.m"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SatyamR196/CAPE_LAB/blob/main/Lab_1/built_fzero.m"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atyamR196/CAPE_LAB/blob/main/Lab_1/Fixed_point.cpp"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854F17-E26B-064E-2EEF-984F21DCC75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4C5ED36-9959-5892-2B22-EAB0C8398E3F}"/>
              </a:ext>
            </a:extLst>
          </p:cNvPr>
          <p:cNvSpPr>
            <a:spLocks noGrp="1"/>
          </p:cNvSpPr>
          <p:nvPr>
            <p:ph type="title"/>
          </p:nvPr>
        </p:nvSpPr>
        <p:spPr>
          <a:xfrm>
            <a:off x="838200" y="417250"/>
            <a:ext cx="10515600" cy="1238435"/>
          </a:xfrm>
        </p:spPr>
        <p:txBody>
          <a:bodyPr/>
          <a:lstStyle/>
          <a:p>
            <a:r>
              <a:rPr lang="en-US" sz="6600" b="1" u="sng" dirty="0">
                <a:solidFill>
                  <a:schemeClr val="accent1">
                    <a:lumMod val="50000"/>
                  </a:schemeClr>
                </a:solidFill>
                <a:effectLst>
                  <a:outerShdw blurRad="50800" dist="38100" algn="l" rotWithShape="0">
                    <a:prstClr val="black">
                      <a:alpha val="40000"/>
                    </a:prstClr>
                  </a:outerShdw>
                </a:effectLst>
              </a:rPr>
              <a:t>Cape Lab</a:t>
            </a:r>
          </a:p>
        </p:txBody>
      </p:sp>
      <p:sp>
        <p:nvSpPr>
          <p:cNvPr id="3" name="Rectangle 2">
            <a:extLst>
              <a:ext uri="{FF2B5EF4-FFF2-40B4-BE49-F238E27FC236}">
                <a16:creationId xmlns:a16="http://schemas.microsoft.com/office/drawing/2014/main" id="{8ADBF73D-7C8C-7CE4-3603-02741450B76E}"/>
              </a:ext>
            </a:extLst>
          </p:cNvPr>
          <p:cNvSpPr/>
          <p:nvPr/>
        </p:nvSpPr>
        <p:spPr>
          <a:xfrm>
            <a:off x="1862046" y="1526959"/>
            <a:ext cx="8467908" cy="2585323"/>
          </a:xfrm>
          <a:prstGeom prst="rect">
            <a:avLst/>
          </a:prstGeom>
          <a:noFill/>
        </p:spPr>
        <p:txBody>
          <a:bodyPr wrap="square" lIns="91440" tIns="45720" rIns="91440" bIns="45720">
            <a:spAutoFit/>
          </a:bodyPr>
          <a:lstStyle/>
          <a:p>
            <a:pPr algn="ctr"/>
            <a:r>
              <a:rPr lang="en-US" sz="5400" u="sng" cap="none" spc="0"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Group</a:t>
            </a:r>
            <a:r>
              <a:rPr lang="en-US" sz="5400" cap="none" spc="0"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 : 1</a:t>
            </a:r>
          </a:p>
          <a:p>
            <a:pPr algn="ctr"/>
            <a:r>
              <a:rPr lang="en-US" sz="5400" u="sng"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Name</a:t>
            </a:r>
            <a:r>
              <a:rPr lang="en-US" sz="5400"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 : Satyam Rahangdale</a:t>
            </a:r>
          </a:p>
          <a:p>
            <a:pPr algn="ctr"/>
            <a:r>
              <a:rPr lang="en-US" sz="5400" u="sng"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Roll no. </a:t>
            </a:r>
            <a:r>
              <a:rPr lang="en-US" sz="5400"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 22CH10062</a:t>
            </a:r>
            <a:endParaRPr lang="en-US" sz="5400" cap="none" spc="0"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endParaRPr>
          </a:p>
        </p:txBody>
      </p:sp>
      <p:sp>
        <p:nvSpPr>
          <p:cNvPr id="2" name="Title 3">
            <a:extLst>
              <a:ext uri="{FF2B5EF4-FFF2-40B4-BE49-F238E27FC236}">
                <a16:creationId xmlns:a16="http://schemas.microsoft.com/office/drawing/2014/main" id="{66FAEC0B-EB7B-2DA7-92D1-68194EE25D76}"/>
              </a:ext>
            </a:extLst>
          </p:cNvPr>
          <p:cNvSpPr txBox="1">
            <a:spLocks/>
          </p:cNvSpPr>
          <p:nvPr/>
        </p:nvSpPr>
        <p:spPr>
          <a:xfrm>
            <a:off x="838200" y="4438835"/>
            <a:ext cx="10515600" cy="1784412"/>
          </a:xfrm>
          <a:prstGeom prst="rect">
            <a:avLst/>
          </a:prstGeom>
        </p:spPr>
        <p:txBody>
          <a:bodyPr vert="horz" lIns="0" tIns="0" rIns="0" bIns="0" rtlCol="0" anchor="ctr" anchorCtr="0">
            <a:noAutofit/>
          </a:bodyPr>
          <a:lstStyle>
            <a:lvl1pPr algn="ctr" defTabSz="914400" rtl="0" eaLnBrk="1" latinLnBrk="0" hangingPunct="1">
              <a:lnSpc>
                <a:spcPct val="90000"/>
              </a:lnSpc>
              <a:spcBef>
                <a:spcPct val="0"/>
              </a:spcBef>
              <a:buNone/>
              <a:defRPr sz="5400" kern="1200" cap="all" spc="300" baseline="0">
                <a:solidFill>
                  <a:schemeClr val="tx1"/>
                </a:solidFill>
                <a:latin typeface="+mj-lt"/>
                <a:ea typeface="+mj-ea"/>
                <a:cs typeface="Posterama" panose="020B0504020200020000" pitchFamily="34" charset="0"/>
              </a:defRPr>
            </a:lvl1pPr>
          </a:lstStyle>
          <a:p>
            <a:r>
              <a:rPr lang="en-US" u="sng" cap="none" dirty="0">
                <a:solidFill>
                  <a:schemeClr val="accent1">
                    <a:lumMod val="50000"/>
                  </a:schemeClr>
                </a:solidFill>
              </a:rPr>
              <a:t>Week – 1 (10/01/25)</a:t>
            </a:r>
          </a:p>
          <a:p>
            <a:r>
              <a:rPr lang="en-US" u="sng" cap="none" dirty="0">
                <a:solidFill>
                  <a:schemeClr val="accent1">
                    <a:lumMod val="50000"/>
                  </a:schemeClr>
                </a:solidFill>
              </a:rPr>
              <a:t>Topic – Non-linear Equation</a:t>
            </a:r>
          </a:p>
        </p:txBody>
      </p:sp>
    </p:spTree>
    <p:extLst>
      <p:ext uri="{BB962C8B-B14F-4D97-AF65-F5344CB8AC3E}">
        <p14:creationId xmlns:p14="http://schemas.microsoft.com/office/powerpoint/2010/main" val="1351922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8C395-AF28-496C-F0C8-F05D7339D046}"/>
            </a:ext>
          </a:extLst>
        </p:cNvPr>
        <p:cNvGrpSpPr/>
        <p:nvPr/>
      </p:nvGrpSpPr>
      <p:grpSpPr>
        <a:xfrm>
          <a:off x="0" y="0"/>
          <a:ext cx="0" cy="0"/>
          <a:chOff x="0" y="0"/>
          <a:chExt cx="0" cy="0"/>
        </a:xfrm>
      </p:grpSpPr>
      <p:sp>
        <p:nvSpPr>
          <p:cNvPr id="15" name="TextBox 14">
            <a:extLst>
              <a:ext uri="{FF2B5EF4-FFF2-40B4-BE49-F238E27FC236}">
                <a16:creationId xmlns:a16="http://schemas.microsoft.com/office/drawing/2014/main" id="{451CCA6E-B369-A6D6-E892-6D99AE1E6376}"/>
              </a:ext>
            </a:extLst>
          </p:cNvPr>
          <p:cNvSpPr txBox="1"/>
          <p:nvPr/>
        </p:nvSpPr>
        <p:spPr>
          <a:xfrm>
            <a:off x="0" y="0"/>
            <a:ext cx="12192000" cy="2931315"/>
          </a:xfrm>
          <a:prstGeom prst="rect">
            <a:avLst/>
          </a:prstGeom>
          <a:solidFill>
            <a:schemeClr val="tx1">
              <a:lumMod val="85000"/>
              <a:lumOff val="15000"/>
            </a:schemeClr>
          </a:solidFill>
        </p:spPr>
        <p:txBody>
          <a:bodyPr wrap="square" numCol="1">
            <a:spAutoFit/>
          </a:bodyPr>
          <a:lstStyle/>
          <a:p>
            <a:pPr>
              <a:lnSpc>
                <a:spcPts val="1650"/>
              </a:lnSpc>
            </a:pPr>
            <a:r>
              <a:rPr lang="en-US" b="0" dirty="0">
                <a:solidFill>
                  <a:srgbClr val="9EFFFF"/>
                </a:solidFill>
                <a:effectLst/>
                <a:latin typeface="Consolas" panose="020B0609020204030204" pitchFamily="49" charset="0"/>
              </a:rPr>
              <a:t>  </a:t>
            </a:r>
            <a:endParaRPr lang="en-US" b="0" dirty="0">
              <a:solidFill>
                <a:srgbClr val="FFFFFF"/>
              </a:solidFill>
              <a:effectLst/>
              <a:latin typeface="Consolas" panose="020B0609020204030204" pitchFamily="49" charset="0"/>
            </a:endParaRPr>
          </a:p>
          <a:p>
            <a:pPr>
              <a:lnSpc>
                <a:spcPts val="1650"/>
              </a:lnSpc>
            </a:pPr>
            <a:r>
              <a:rPr lang="en-US" b="0" i="1" dirty="0">
                <a:solidFill>
                  <a:srgbClr val="0088FF"/>
                </a:solidFill>
                <a:effectLst/>
                <a:latin typeface="Consolas" panose="020B0609020204030204" pitchFamily="49" charset="0"/>
              </a:rPr>
              <a:t>        // Check convergence</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if</a:t>
            </a:r>
            <a:r>
              <a:rPr lang="en-US" b="0" dirty="0">
                <a:solidFill>
                  <a:srgbClr val="9EFFFF"/>
                </a:solidFill>
                <a:effectLst/>
                <a:latin typeface="Consolas" panose="020B0609020204030204" pitchFamily="49" charset="0"/>
              </a:rPr>
              <a:t> </a:t>
            </a:r>
            <a:r>
              <a:rPr lang="en-US" b="0" dirty="0">
                <a:solidFill>
                  <a:srgbClr val="E1EFFF"/>
                </a:solidFill>
                <a:effectLst/>
                <a:latin typeface="Consolas" panose="020B0609020204030204" pitchFamily="49" charset="0"/>
              </a:rPr>
              <a:t>(</a:t>
            </a:r>
            <a:r>
              <a:rPr lang="en-US" b="0" dirty="0">
                <a:solidFill>
                  <a:srgbClr val="FFC600"/>
                </a:solidFill>
                <a:effectLst/>
                <a:latin typeface="Consolas" panose="020B0609020204030204" pitchFamily="49" charset="0"/>
              </a:rPr>
              <a:t>abs</a:t>
            </a:r>
            <a:r>
              <a:rPr lang="en-US" b="0" dirty="0">
                <a:solidFill>
                  <a:srgbClr val="E1EFFF"/>
                </a:solidFill>
                <a:effectLst/>
                <a:latin typeface="Consolas" panose="020B0609020204030204" pitchFamily="49" charset="0"/>
              </a:rPr>
              <a:t>(</a:t>
            </a:r>
            <a:r>
              <a:rPr lang="en-US" b="0" dirty="0" err="1">
                <a:solidFill>
                  <a:srgbClr val="FFFFFF"/>
                </a:solidFill>
                <a:effectLst/>
                <a:latin typeface="Consolas" panose="020B0609020204030204" pitchFamily="49" charset="0"/>
              </a:rPr>
              <a:t>v_new</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v_old</a:t>
            </a:r>
            <a:r>
              <a:rPr lang="en-US" b="0" dirty="0">
                <a:solidFill>
                  <a:srgbClr val="E1EFFF"/>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&lt;</a:t>
            </a: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tol</a:t>
            </a:r>
            <a:r>
              <a:rPr lang="en-US" b="0" dirty="0">
                <a:solidFill>
                  <a:srgbClr val="E1EFFF"/>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cout</a:t>
            </a: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&lt;&lt;</a:t>
            </a:r>
            <a:r>
              <a:rPr lang="en-US" b="0" dirty="0">
                <a:solidFill>
                  <a:srgbClr val="9EFFFF"/>
                </a:solidFill>
                <a:effectLst/>
                <a:latin typeface="Consolas" panose="020B0609020204030204" pitchFamily="49" charset="0"/>
              </a:rPr>
              <a:t> </a:t>
            </a:r>
            <a:r>
              <a:rPr lang="en-US" b="0" dirty="0">
                <a:solidFill>
                  <a:srgbClr val="92FC79"/>
                </a:solidFill>
                <a:effectLst/>
                <a:latin typeface="Consolas" panose="020B0609020204030204" pitchFamily="49" charset="0"/>
              </a:rPr>
              <a:t>"</a:t>
            </a:r>
            <a:r>
              <a:rPr lang="en-US" b="0" dirty="0">
                <a:solidFill>
                  <a:srgbClr val="A5FF90"/>
                </a:solidFill>
                <a:effectLst/>
                <a:latin typeface="Consolas" panose="020B0609020204030204" pitchFamily="49" charset="0"/>
              </a:rPr>
              <a:t>Solution converged at </a:t>
            </a:r>
            <a:r>
              <a:rPr lang="en-US" b="0" dirty="0">
                <a:solidFill>
                  <a:srgbClr val="92FC79"/>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&lt;&lt;</a:t>
            </a: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i</a:t>
            </a: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&lt;&lt;</a:t>
            </a:r>
            <a:r>
              <a:rPr lang="en-US" b="0" dirty="0">
                <a:solidFill>
                  <a:srgbClr val="9EFFFF"/>
                </a:solidFill>
                <a:effectLst/>
                <a:latin typeface="Consolas" panose="020B0609020204030204" pitchFamily="49" charset="0"/>
              </a:rPr>
              <a:t> </a:t>
            </a:r>
            <a:r>
              <a:rPr lang="en-US" b="0" dirty="0">
                <a:solidFill>
                  <a:srgbClr val="92FC79"/>
                </a:solidFill>
                <a:effectLst/>
                <a:latin typeface="Consolas" panose="020B0609020204030204" pitchFamily="49" charset="0"/>
              </a:rPr>
              <a:t>"</a:t>
            </a:r>
            <a:r>
              <a:rPr lang="en-US" b="0" dirty="0" err="1">
                <a:solidFill>
                  <a:srgbClr val="A5FF90"/>
                </a:solidFill>
                <a:effectLst/>
                <a:latin typeface="Consolas" panose="020B0609020204030204" pitchFamily="49" charset="0"/>
              </a:rPr>
              <a:t>th</a:t>
            </a:r>
            <a:r>
              <a:rPr lang="en-US" b="0" dirty="0">
                <a:solidFill>
                  <a:srgbClr val="A5FF90"/>
                </a:solidFill>
                <a:effectLst/>
                <a:latin typeface="Consolas" panose="020B0609020204030204" pitchFamily="49" charset="0"/>
              </a:rPr>
              <a:t> iteration.</a:t>
            </a:r>
            <a:r>
              <a:rPr lang="en-US" b="0" dirty="0">
                <a:solidFill>
                  <a:srgbClr val="FF628C"/>
                </a:solidFill>
                <a:effectLst/>
                <a:latin typeface="Consolas" panose="020B0609020204030204" pitchFamily="49" charset="0"/>
              </a:rPr>
              <a:t>\n</a:t>
            </a:r>
            <a:r>
              <a:rPr lang="en-US" b="0" dirty="0">
                <a:solidFill>
                  <a:srgbClr val="92FC79"/>
                </a:solidFill>
                <a:effectLst/>
                <a:latin typeface="Consolas" panose="020B0609020204030204" pitchFamily="49" charset="0"/>
              </a:rPr>
              <a:t>"</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cout</a:t>
            </a: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&lt;&lt;</a:t>
            </a:r>
            <a:r>
              <a:rPr lang="en-US" b="0" dirty="0">
                <a:solidFill>
                  <a:srgbClr val="9EFFFF"/>
                </a:solidFill>
                <a:effectLst/>
                <a:latin typeface="Consolas" panose="020B0609020204030204" pitchFamily="49" charset="0"/>
              </a:rPr>
              <a:t> </a:t>
            </a:r>
            <a:r>
              <a:rPr lang="en-US" b="0" dirty="0">
                <a:solidFill>
                  <a:srgbClr val="92FC79"/>
                </a:solidFill>
                <a:effectLst/>
                <a:latin typeface="Consolas" panose="020B0609020204030204" pitchFamily="49" charset="0"/>
              </a:rPr>
              <a:t>"</a:t>
            </a:r>
            <a:r>
              <a:rPr lang="en-US" b="0" dirty="0">
                <a:solidFill>
                  <a:srgbClr val="A5FF90"/>
                </a:solidFill>
                <a:effectLst/>
                <a:latin typeface="Consolas" panose="020B0609020204030204" pitchFamily="49" charset="0"/>
              </a:rPr>
              <a:t>[ v = </a:t>
            </a:r>
            <a:r>
              <a:rPr lang="en-US" b="0" dirty="0">
                <a:solidFill>
                  <a:srgbClr val="92FC79"/>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&lt;&lt;</a:t>
            </a: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v_new</a:t>
            </a: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&lt;&lt;</a:t>
            </a:r>
            <a:r>
              <a:rPr lang="en-US" b="0" dirty="0">
                <a:solidFill>
                  <a:srgbClr val="92FC79"/>
                </a:solidFill>
                <a:effectLst/>
                <a:latin typeface="Consolas" panose="020B0609020204030204" pitchFamily="49" charset="0"/>
              </a:rPr>
              <a:t>"</a:t>
            </a:r>
            <a:r>
              <a:rPr lang="en-US" b="0" dirty="0">
                <a:solidFill>
                  <a:srgbClr val="A5FF90"/>
                </a:solidFill>
                <a:effectLst/>
                <a:latin typeface="Consolas" panose="020B0609020204030204" pitchFamily="49" charset="0"/>
              </a:rPr>
              <a:t> ]</a:t>
            </a:r>
            <a:r>
              <a:rPr lang="en-US" b="0" dirty="0">
                <a:solidFill>
                  <a:srgbClr val="92FC79"/>
                </a:solidFill>
                <a:effectLst/>
                <a:latin typeface="Consolas" panose="020B0609020204030204" pitchFamily="49" charset="0"/>
              </a:rPr>
              <a:t>"</a:t>
            </a:r>
            <a:r>
              <a:rPr lang="en-US" b="0" dirty="0">
                <a:solidFill>
                  <a:srgbClr val="FFC600"/>
                </a:solidFill>
                <a:effectLst/>
                <a:latin typeface="Consolas" panose="020B0609020204030204" pitchFamily="49" charset="0"/>
              </a:rPr>
              <a:t>&lt;&lt;</a:t>
            </a:r>
            <a:r>
              <a:rPr lang="en-US" b="0" dirty="0">
                <a:solidFill>
                  <a:srgbClr val="9EFFFF"/>
                </a:solidFill>
                <a:effectLst/>
                <a:latin typeface="Consolas" panose="020B0609020204030204" pitchFamily="49" charset="0"/>
              </a:rPr>
              <a:t> </a:t>
            </a:r>
            <a:r>
              <a:rPr lang="en-US" b="0" dirty="0" err="1">
                <a:solidFill>
                  <a:srgbClr val="FFC600"/>
                </a:solidFill>
                <a:effectLst/>
                <a:latin typeface="Consolas" panose="020B0609020204030204" pitchFamily="49" charset="0"/>
              </a:rPr>
              <a:t>endl</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return</a:t>
            </a:r>
            <a:r>
              <a:rPr lang="en-US" b="0" dirty="0">
                <a:solidFill>
                  <a:srgbClr val="9EFFFF"/>
                </a:solidFill>
                <a:effectLst/>
                <a:latin typeface="Consolas" panose="020B0609020204030204" pitchFamily="49" charset="0"/>
              </a:rPr>
              <a:t> </a:t>
            </a:r>
            <a:r>
              <a:rPr lang="en-US" b="0" dirty="0">
                <a:solidFill>
                  <a:srgbClr val="FF628C"/>
                </a:solidFill>
                <a:effectLst/>
                <a:latin typeface="Consolas" panose="020B0609020204030204" pitchFamily="49" charset="0"/>
              </a:rPr>
              <a:t>0</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v_old</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v_new</a:t>
            </a:r>
            <a:r>
              <a:rPr lang="en-US" b="0" dirty="0">
                <a:solidFill>
                  <a:srgbClr val="FFFFFF"/>
                </a:solidFill>
                <a:effectLst/>
                <a:latin typeface="Consolas" panose="020B0609020204030204" pitchFamily="49" charset="0"/>
              </a:rPr>
              <a:t> </a:t>
            </a:r>
            <a:r>
              <a:rPr lang="en-US" b="0" dirty="0">
                <a:solidFill>
                  <a:srgbClr val="E1EFFF"/>
                </a:solidFill>
                <a:effectLst/>
                <a:latin typeface="Consolas" panose="020B0609020204030204" pitchFamily="49" charset="0"/>
              </a:rPr>
              <a:t>; </a:t>
            </a:r>
            <a:r>
              <a:rPr lang="en-US" b="0" i="1" dirty="0">
                <a:solidFill>
                  <a:srgbClr val="0088FF"/>
                </a:solidFill>
                <a:effectLst/>
                <a:latin typeface="Consolas" panose="020B0609020204030204" pitchFamily="49" charset="0"/>
              </a:rPr>
              <a:t>// Update </a:t>
            </a:r>
            <a:r>
              <a:rPr lang="en-US" b="0" i="1" dirty="0" err="1">
                <a:solidFill>
                  <a:srgbClr val="0088FF"/>
                </a:solidFill>
                <a:effectLst/>
                <a:latin typeface="Consolas" panose="020B0609020204030204" pitchFamily="49" charset="0"/>
              </a:rPr>
              <a:t>v_old</a:t>
            </a:r>
            <a:r>
              <a:rPr lang="en-US" b="0" i="1" dirty="0">
                <a:solidFill>
                  <a:srgbClr val="0088FF"/>
                </a:solidFill>
                <a:effectLst/>
                <a:latin typeface="Consolas" panose="020B0609020204030204" pitchFamily="49" charset="0"/>
              </a:rPr>
              <a:t> for next iteration</a:t>
            </a:r>
            <a:endParaRPr lang="en-US" b="0" dirty="0">
              <a:solidFill>
                <a:srgbClr val="FFFFFF"/>
              </a:solidFill>
              <a:effectLst/>
              <a:latin typeface="Consolas" panose="020B0609020204030204" pitchFamily="49" charset="0"/>
            </a:endParaRPr>
          </a:p>
          <a:p>
            <a:pPr>
              <a:lnSpc>
                <a:spcPts val="1650"/>
              </a:lnSpc>
            </a:pP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a:solidFill>
                  <a:srgbClr val="E1EFFF"/>
                </a:solidFill>
                <a:effectLst/>
                <a:latin typeface="Consolas" panose="020B0609020204030204" pitchFamily="49" charset="0"/>
              </a:rPr>
              <a:t>}</a:t>
            </a:r>
            <a:br>
              <a:rPr lang="en-US" b="0" dirty="0">
                <a:solidFill>
                  <a:srgbClr val="FFFFFF"/>
                </a:solidFill>
                <a:effectLst/>
                <a:latin typeface="Consolas" panose="020B0609020204030204" pitchFamily="49" charset="0"/>
              </a:rPr>
            </a:br>
            <a:r>
              <a:rPr lang="en-US" b="0" i="1" dirty="0">
                <a:solidFill>
                  <a:srgbClr val="0088FF"/>
                </a:solidFill>
                <a:effectLst/>
                <a:latin typeface="Consolas" panose="020B0609020204030204" pitchFamily="49" charset="0"/>
              </a:rPr>
              <a:t>    // If it still not converged after </a:t>
            </a:r>
            <a:r>
              <a:rPr lang="en-US" b="0" i="1" dirty="0" err="1">
                <a:solidFill>
                  <a:srgbClr val="0088FF"/>
                </a:solidFill>
                <a:effectLst/>
                <a:latin typeface="Consolas" panose="020B0609020204030204" pitchFamily="49" charset="0"/>
              </a:rPr>
              <a:t>maxIteration</a:t>
            </a:r>
            <a:r>
              <a:rPr lang="en-US" b="0" i="1" dirty="0">
                <a:solidFill>
                  <a:srgbClr val="0088FF"/>
                </a:solidFill>
                <a:effectLst/>
                <a:latin typeface="Consolas" panose="020B0609020204030204" pitchFamily="49" charset="0"/>
              </a:rPr>
              <a:t> allowed then..</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cout</a:t>
            </a: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&lt;&lt;</a:t>
            </a:r>
            <a:r>
              <a:rPr lang="en-US" b="0" dirty="0">
                <a:solidFill>
                  <a:srgbClr val="9EFFFF"/>
                </a:solidFill>
                <a:effectLst/>
                <a:latin typeface="Consolas" panose="020B0609020204030204" pitchFamily="49" charset="0"/>
              </a:rPr>
              <a:t> </a:t>
            </a:r>
            <a:r>
              <a:rPr lang="en-US" b="0" dirty="0">
                <a:solidFill>
                  <a:srgbClr val="92FC79"/>
                </a:solidFill>
                <a:effectLst/>
                <a:latin typeface="Consolas" panose="020B0609020204030204" pitchFamily="49" charset="0"/>
              </a:rPr>
              <a:t>"</a:t>
            </a:r>
            <a:r>
              <a:rPr lang="en-US" b="0" dirty="0">
                <a:solidFill>
                  <a:srgbClr val="A5FF90"/>
                </a:solidFill>
                <a:effectLst/>
                <a:latin typeface="Consolas" panose="020B0609020204030204" pitchFamily="49" charset="0"/>
              </a:rPr>
              <a:t>Solution did not converge even after </a:t>
            </a:r>
            <a:r>
              <a:rPr lang="en-US" b="0" dirty="0">
                <a:solidFill>
                  <a:srgbClr val="92FC79"/>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&lt;&lt;</a:t>
            </a: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maxIteration</a:t>
            </a: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&lt;&lt;</a:t>
            </a:r>
            <a:r>
              <a:rPr lang="en-US" b="0" dirty="0">
                <a:solidFill>
                  <a:srgbClr val="9EFFFF"/>
                </a:solidFill>
                <a:effectLst/>
                <a:latin typeface="Consolas" panose="020B0609020204030204" pitchFamily="49" charset="0"/>
              </a:rPr>
              <a:t> </a:t>
            </a:r>
            <a:r>
              <a:rPr lang="en-US" b="0" dirty="0">
                <a:solidFill>
                  <a:srgbClr val="92FC79"/>
                </a:solidFill>
                <a:effectLst/>
                <a:latin typeface="Consolas" panose="020B0609020204030204" pitchFamily="49" charset="0"/>
              </a:rPr>
              <a:t>"</a:t>
            </a:r>
            <a:r>
              <a:rPr lang="en-US" b="0" dirty="0">
                <a:solidFill>
                  <a:srgbClr val="A5FF90"/>
                </a:solidFill>
                <a:effectLst/>
                <a:latin typeface="Consolas" panose="020B0609020204030204" pitchFamily="49" charset="0"/>
              </a:rPr>
              <a:t> iterations.</a:t>
            </a:r>
            <a:r>
              <a:rPr lang="en-US" b="0" dirty="0">
                <a:solidFill>
                  <a:srgbClr val="FF628C"/>
                </a:solidFill>
                <a:effectLst/>
                <a:latin typeface="Consolas" panose="020B0609020204030204" pitchFamily="49" charset="0"/>
              </a:rPr>
              <a:t>\n</a:t>
            </a:r>
            <a:r>
              <a:rPr lang="en-US" b="0" dirty="0">
                <a:solidFill>
                  <a:srgbClr val="92FC79"/>
                </a:solidFill>
                <a:effectLst/>
                <a:latin typeface="Consolas" panose="020B0609020204030204" pitchFamily="49" charset="0"/>
              </a:rPr>
              <a:t>"</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p:txBody>
      </p:sp>
      <p:sp>
        <p:nvSpPr>
          <p:cNvPr id="2" name="TextBox 1">
            <a:extLst>
              <a:ext uri="{FF2B5EF4-FFF2-40B4-BE49-F238E27FC236}">
                <a16:creationId xmlns:a16="http://schemas.microsoft.com/office/drawing/2014/main" id="{A87B341F-A130-2367-9F3C-66220DFFCFBE}"/>
              </a:ext>
            </a:extLst>
          </p:cNvPr>
          <p:cNvSpPr txBox="1"/>
          <p:nvPr/>
        </p:nvSpPr>
        <p:spPr>
          <a:xfrm>
            <a:off x="3592497" y="4607510"/>
            <a:ext cx="5007006" cy="923330"/>
          </a:xfrm>
          <a:prstGeom prst="rect">
            <a:avLst/>
          </a:prstGeom>
          <a:noFill/>
        </p:spPr>
        <p:txBody>
          <a:bodyPr wrap="square">
            <a:spAutoFit/>
          </a:bodyPr>
          <a:lstStyle/>
          <a:p>
            <a:pPr lvl="1"/>
            <a:r>
              <a:rPr lang="en-US" sz="5400" u="sng" dirty="0">
                <a:ln w="0"/>
                <a:solidFill>
                  <a:schemeClr val="accent5"/>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2"/>
              </a:rPr>
              <a:t>Code[</a:t>
            </a:r>
            <a:r>
              <a:rPr lang="en-US" sz="5400" u="sng" dirty="0" err="1">
                <a:ln w="0"/>
                <a:solidFill>
                  <a:schemeClr val="accent5"/>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2"/>
              </a:rPr>
              <a:t>Matlab</a:t>
            </a:r>
            <a:r>
              <a:rPr lang="en-US" sz="5400" u="sng" dirty="0">
                <a:ln w="0"/>
                <a:solidFill>
                  <a:schemeClr val="accent5"/>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2"/>
              </a:rPr>
              <a:t>]</a:t>
            </a:r>
            <a:endParaRPr lang="en-US" sz="4000" dirty="0">
              <a:ln w="0"/>
              <a:solidFill>
                <a:schemeClr val="accent5"/>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endParaRPr>
          </a:p>
        </p:txBody>
      </p:sp>
      <p:cxnSp>
        <p:nvCxnSpPr>
          <p:cNvPr id="4" name="Straight Arrow Connector 3">
            <a:extLst>
              <a:ext uri="{FF2B5EF4-FFF2-40B4-BE49-F238E27FC236}">
                <a16:creationId xmlns:a16="http://schemas.microsoft.com/office/drawing/2014/main" id="{D4DE4761-3494-B4F7-01A4-8E390B09D66A}"/>
              </a:ext>
            </a:extLst>
          </p:cNvPr>
          <p:cNvCxnSpPr/>
          <p:nvPr/>
        </p:nvCxnSpPr>
        <p:spPr>
          <a:xfrm>
            <a:off x="665825" y="3693111"/>
            <a:ext cx="10981678" cy="0"/>
          </a:xfrm>
          <a:prstGeom prst="straightConnector1">
            <a:avLst/>
          </a:prstGeom>
          <a:ln w="38100">
            <a:prstDash val="sysDash"/>
            <a:headEnd type="triangle"/>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659739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615302-8B3C-B395-5E6F-688C718AB2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E75FEA-A188-38A3-FF27-D312688F6767}"/>
              </a:ext>
            </a:extLst>
          </p:cNvPr>
          <p:cNvSpPr>
            <a:spLocks noGrp="1"/>
          </p:cNvSpPr>
          <p:nvPr>
            <p:ph type="title"/>
          </p:nvPr>
        </p:nvSpPr>
        <p:spPr>
          <a:xfrm>
            <a:off x="307759" y="363985"/>
            <a:ext cx="11576481" cy="710214"/>
          </a:xfrm>
          <a:noFill/>
        </p:spPr>
        <p:txBody>
          <a:bodyPr anchor="b" anchorCtr="0"/>
          <a:lstStyle/>
          <a:p>
            <a:pPr marL="457200" lvl="1" algn="ctr"/>
            <a:r>
              <a:rPr lang="en-US" sz="54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b) </a:t>
            </a:r>
            <a:r>
              <a:rPr lang="en-US" sz="54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Newton’s Rapson Method</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1D6463F-8283-DE9A-D0EE-9769150691BA}"/>
                  </a:ext>
                </a:extLst>
              </p:cNvPr>
              <p:cNvSpPr txBox="1"/>
              <p:nvPr/>
            </p:nvSpPr>
            <p:spPr>
              <a:xfrm>
                <a:off x="884806" y="1268268"/>
                <a:ext cx="10422385" cy="1996829"/>
              </a:xfrm>
              <a:prstGeom prst="rect">
                <a:avLst/>
              </a:prstGeom>
              <a:noFill/>
            </p:spPr>
            <p:txBody>
              <a:bodyPr wrap="square" rtlCol="0">
                <a:spAutoFit/>
              </a:bodyPr>
              <a:lstStyle/>
              <a:p>
                <a:pPr lvl="1"/>
                <a:r>
                  <a:rPr lang="en-US" sz="32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Algorithm :</a:t>
                </a:r>
                <a:endParaRPr lang="en-US" sz="3200" dirty="0">
                  <a:latin typeface="Cambria Math" panose="02040503050406030204" pitchFamily="18" charset="0"/>
                  <a:ea typeface="Cambria Math" panose="02040503050406030204" pitchFamily="18" charset="0"/>
                </a:endParaRPr>
              </a:p>
              <a:p>
                <a:pPr marL="800100" lvl="1" indent="-342900">
                  <a:buFont typeface="+mj-lt"/>
                  <a:buAutoNum type="arabicParenR"/>
                </a:pPr>
                <a:r>
                  <a:rPr lang="en-IN" sz="2400" dirty="0">
                    <a:latin typeface="Cambria Math" panose="02040503050406030204" pitchFamily="18" charset="0"/>
                    <a:ea typeface="Cambria Math" panose="02040503050406030204" pitchFamily="18" charset="0"/>
                  </a:rPr>
                  <a:t>Guess </a:t>
                </a:r>
                <a14:m>
                  <m:oMath xmlns:m="http://schemas.openxmlformats.org/officeDocument/2006/math">
                    <m:r>
                      <a:rPr lang="en-IN" sz="2400" i="1" dirty="0" smtClean="0">
                        <a:latin typeface="Cambria Math" panose="02040503050406030204" pitchFamily="18" charset="0"/>
                        <a:ea typeface="Cambria Math" panose="02040503050406030204" pitchFamily="18" charset="0"/>
                      </a:rPr>
                      <m:t>𝑥</m:t>
                    </m:r>
                    <m:r>
                      <a:rPr lang="en-IN" sz="2400" i="1" baseline="-25000" dirty="0" err="1">
                        <a:latin typeface="Cambria Math" panose="02040503050406030204" pitchFamily="18" charset="0"/>
                        <a:ea typeface="Cambria Math" panose="02040503050406030204" pitchFamily="18" charset="0"/>
                      </a:rPr>
                      <m:t>𝑘</m:t>
                    </m:r>
                  </m:oMath>
                </a14:m>
                <a:endParaRPr lang="en-IN" sz="2400" baseline="-25000" dirty="0">
                  <a:latin typeface="Cambria Math" panose="02040503050406030204" pitchFamily="18" charset="0"/>
                  <a:ea typeface="Cambria Math" panose="02040503050406030204" pitchFamily="18" charset="0"/>
                </a:endParaRPr>
              </a:p>
              <a:p>
                <a:pPr marL="800100" lvl="1" indent="-342900">
                  <a:buFont typeface="+mj-lt"/>
                  <a:buAutoNum type="arabicParenR"/>
                </a:pPr>
                <a:r>
                  <a:rPr lang="en-US" sz="2400" dirty="0">
                    <a:latin typeface="Cambria Math" panose="02040503050406030204" pitchFamily="18" charset="0"/>
                    <a:ea typeface="Cambria Math" panose="02040503050406030204" pitchFamily="18" charset="0"/>
                  </a:rPr>
                  <a:t>Find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𝑓</m:t>
                    </m:r>
                    <m:r>
                      <a:rPr lang="en-US" sz="2400" i="1" dirty="0" smtClean="0">
                        <a:latin typeface="Cambria Math" panose="02040503050406030204" pitchFamily="18" charset="0"/>
                        <a:ea typeface="Cambria Math" panose="02040503050406030204" pitchFamily="18" charset="0"/>
                      </a:rPr>
                      <m:t>(</m:t>
                    </m:r>
                    <m:r>
                      <a:rPr lang="en-US" sz="2400" i="1" dirty="0" err="1" smtClean="0">
                        <a:latin typeface="Cambria Math" panose="02040503050406030204" pitchFamily="18" charset="0"/>
                        <a:ea typeface="Cambria Math" panose="02040503050406030204" pitchFamily="18" charset="0"/>
                      </a:rPr>
                      <m:t>𝑥</m:t>
                    </m:r>
                    <m:r>
                      <a:rPr lang="en-US" sz="2400" i="1" baseline="-25000" dirty="0" err="1" smtClean="0">
                        <a:latin typeface="Cambria Math" panose="02040503050406030204" pitchFamily="18" charset="0"/>
                        <a:ea typeface="Cambria Math" panose="02040503050406030204" pitchFamily="18" charset="0"/>
                      </a:rPr>
                      <m:t>𝑘</m:t>
                    </m:r>
                    <m:r>
                      <a:rPr lang="en-US" sz="2400" i="1" dirty="0" smtClean="0">
                        <a:latin typeface="Cambria Math" panose="02040503050406030204" pitchFamily="18" charset="0"/>
                        <a:ea typeface="Cambria Math" panose="02040503050406030204" pitchFamily="18" charset="0"/>
                      </a:rPr>
                      <m:t>) </m:t>
                    </m:r>
                  </m:oMath>
                </a14:m>
                <a:r>
                  <a:rPr lang="en-US" sz="2400" dirty="0">
                    <a:latin typeface="Cambria Math" panose="02040503050406030204" pitchFamily="18" charset="0"/>
                    <a:ea typeface="Cambria Math" panose="02040503050406030204" pitchFamily="18" charset="0"/>
                  </a:rPr>
                  <a:t>and </a:t>
                </a:r>
                <a14:m>
                  <m:oMath xmlns:m="http://schemas.openxmlformats.org/officeDocument/2006/math">
                    <m:r>
                      <a:rPr lang="en-IN" sz="2400" b="0" i="1" smtClean="0">
                        <a:latin typeface="Cambria Math" panose="02040503050406030204" pitchFamily="18" charset="0"/>
                        <a:ea typeface="Cambria Math" panose="02040503050406030204" pitchFamily="18" charset="0"/>
                      </a:rPr>
                      <m:t>𝑓</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𝑥𝑘</m:t>
                    </m:r>
                    <m:r>
                      <a:rPr lang="en-IN" sz="2400" b="0" i="1" smtClean="0">
                        <a:latin typeface="Cambria Math" panose="02040503050406030204" pitchFamily="18" charset="0"/>
                        <a:ea typeface="Cambria Math" panose="02040503050406030204" pitchFamily="18" charset="0"/>
                      </a:rPr>
                      <m:t>)</m:t>
                    </m:r>
                  </m:oMath>
                </a14:m>
                <a:r>
                  <a:rPr lang="en-IN" sz="2400" dirty="0">
                    <a:latin typeface="Cambria Math" panose="02040503050406030204" pitchFamily="18" charset="0"/>
                    <a:ea typeface="Cambria Math" panose="02040503050406030204" pitchFamily="18" charset="0"/>
                  </a:rPr>
                  <a:t>.</a:t>
                </a:r>
              </a:p>
              <a:p>
                <a:pPr marL="800100" lvl="1" indent="-342900">
                  <a:buFont typeface="+mj-lt"/>
                  <a:buAutoNum type="arabicParenR"/>
                </a:pPr>
                <a:r>
                  <a:rPr lang="en-IN" sz="2400" dirty="0">
                    <a:latin typeface="Cambria Math" panose="02040503050406030204" pitchFamily="18" charset="0"/>
                    <a:ea typeface="Cambria Math" panose="02040503050406030204" pitchFamily="18" charset="0"/>
                  </a:rPr>
                  <a:t>Find </a:t>
                </a:r>
                <a14:m>
                  <m:oMath xmlns:m="http://schemas.openxmlformats.org/officeDocument/2006/math">
                    <m:r>
                      <a:rPr lang="en-IN" sz="2800" i="1" dirty="0" smtClean="0">
                        <a:latin typeface="Cambria Math" panose="02040503050406030204" pitchFamily="18" charset="0"/>
                        <a:ea typeface="Cambria Math" panose="02040503050406030204" pitchFamily="18" charset="0"/>
                      </a:rPr>
                      <m:t>𝑥</m:t>
                    </m:r>
                  </m:oMath>
                </a14:m>
                <a:r>
                  <a:rPr lang="en-IN" sz="2800" b="0" i="0" baseline="-25000" dirty="0">
                    <a:latin typeface="+mj-lt"/>
                    <a:ea typeface="Cambria Math" panose="02040503050406030204" pitchFamily="18" charset="0"/>
                  </a:rPr>
                  <a:t>(k+1)</a:t>
                </a:r>
                <a14:m>
                  <m:oMath xmlns:m="http://schemas.openxmlformats.org/officeDocument/2006/math">
                    <m:r>
                      <a:rPr lang="en-IN" sz="2800" i="1" dirty="0" smtClean="0">
                        <a:latin typeface="Cambria Math" panose="02040503050406030204" pitchFamily="18" charset="0"/>
                        <a:ea typeface="Cambria Math" panose="02040503050406030204" pitchFamily="18" charset="0"/>
                      </a:rPr>
                      <m:t>= </m:t>
                    </m:r>
                    <m:r>
                      <a:rPr lang="en-IN" sz="2800" i="1" dirty="0" err="1" smtClean="0">
                        <a:latin typeface="Cambria Math" panose="02040503050406030204" pitchFamily="18" charset="0"/>
                        <a:ea typeface="Cambria Math" panose="02040503050406030204" pitchFamily="18" charset="0"/>
                      </a:rPr>
                      <m:t>𝑥</m:t>
                    </m:r>
                    <m:r>
                      <a:rPr lang="en-IN" sz="2800" i="1" baseline="-25000" dirty="0" err="1" smtClean="0">
                        <a:latin typeface="Cambria Math" panose="02040503050406030204" pitchFamily="18" charset="0"/>
                        <a:ea typeface="Cambria Math" panose="02040503050406030204" pitchFamily="18" charset="0"/>
                      </a:rPr>
                      <m:t>𝑘</m:t>
                    </m:r>
                    <m:r>
                      <a:rPr lang="en-IN" sz="2800" i="1" dirty="0" smtClean="0">
                        <a:latin typeface="Cambria Math" panose="02040503050406030204" pitchFamily="18" charset="0"/>
                        <a:ea typeface="Cambria Math" panose="02040503050406030204" pitchFamily="18" charset="0"/>
                      </a:rPr>
                      <m:t> –</m:t>
                    </m:r>
                    <m:r>
                      <a:rPr lang="en-IN" sz="2800" b="0" i="1" dirty="0" smtClean="0">
                        <a:latin typeface="Cambria Math" panose="02040503050406030204" pitchFamily="18" charset="0"/>
                        <a:ea typeface="Cambria Math" panose="02040503050406030204" pitchFamily="18" charset="0"/>
                      </a:rPr>
                      <m:t> </m:t>
                    </m:r>
                    <m:f>
                      <m:fPr>
                        <m:ctrlPr>
                          <a:rPr lang="en-IN" sz="2800" b="0" i="1" dirty="0" smtClean="0">
                            <a:latin typeface="Cambria Math" panose="02040503050406030204" pitchFamily="18" charset="0"/>
                            <a:ea typeface="Cambria Math" panose="02040503050406030204" pitchFamily="18" charset="0"/>
                          </a:rPr>
                        </m:ctrlPr>
                      </m:fPr>
                      <m:num>
                        <m:r>
                          <a:rPr lang="en-IN" sz="2800" b="0" i="1" dirty="0" smtClean="0">
                            <a:latin typeface="Cambria Math" panose="02040503050406030204" pitchFamily="18" charset="0"/>
                            <a:ea typeface="Cambria Math" panose="02040503050406030204" pitchFamily="18" charset="0"/>
                          </a:rPr>
                          <m:t>𝑓</m:t>
                        </m:r>
                        <m:r>
                          <a:rPr lang="en-IN" sz="2800" b="0" i="1" baseline="-25000" dirty="0" smtClean="0">
                            <a:latin typeface="Cambria Math" panose="02040503050406030204" pitchFamily="18" charset="0"/>
                            <a:ea typeface="Cambria Math" panose="02040503050406030204" pitchFamily="18" charset="0"/>
                          </a:rPr>
                          <m:t>𝑘</m:t>
                        </m:r>
                      </m:num>
                      <m:den>
                        <m:sSup>
                          <m:sSupPr>
                            <m:ctrlPr>
                              <a:rPr lang="en-IN" sz="2800" b="0" i="1" dirty="0" smtClean="0">
                                <a:latin typeface="Cambria Math" panose="02040503050406030204" pitchFamily="18" charset="0"/>
                                <a:ea typeface="Cambria Math" panose="02040503050406030204" pitchFamily="18" charset="0"/>
                              </a:rPr>
                            </m:ctrlPr>
                          </m:sSupPr>
                          <m:e>
                            <m:r>
                              <a:rPr lang="en-IN" sz="2800" b="0" i="1" dirty="0" smtClean="0">
                                <a:latin typeface="Cambria Math" panose="02040503050406030204" pitchFamily="18" charset="0"/>
                                <a:ea typeface="Cambria Math" panose="02040503050406030204" pitchFamily="18" charset="0"/>
                              </a:rPr>
                              <m:t>𝑓</m:t>
                            </m:r>
                          </m:e>
                          <m:sup>
                            <m:r>
                              <a:rPr lang="en-IN" sz="2800" b="0" i="1" dirty="0" smtClean="0">
                                <a:latin typeface="Cambria Math" panose="02040503050406030204" pitchFamily="18" charset="0"/>
                                <a:ea typeface="Cambria Math" panose="02040503050406030204" pitchFamily="18" charset="0"/>
                              </a:rPr>
                              <m:t>′</m:t>
                            </m:r>
                          </m:sup>
                        </m:sSup>
                        <m:r>
                          <a:rPr lang="en-IN" sz="2800" b="0" i="1" baseline="-25000" dirty="0" smtClean="0">
                            <a:latin typeface="Cambria Math" panose="02040503050406030204" pitchFamily="18" charset="0"/>
                            <a:ea typeface="Cambria Math" panose="02040503050406030204" pitchFamily="18" charset="0"/>
                          </a:rPr>
                          <m:t>𝑘</m:t>
                        </m:r>
                      </m:den>
                    </m:f>
                  </m:oMath>
                </a14:m>
                <a:endParaRPr lang="en-IN" sz="2400" baseline="-25000" dirty="0">
                  <a:latin typeface="Cambria Math" panose="02040503050406030204" pitchFamily="18" charset="0"/>
                  <a:ea typeface="Cambria Math" panose="02040503050406030204" pitchFamily="18" charset="0"/>
                </a:endParaRPr>
              </a:p>
            </p:txBody>
          </p:sp>
        </mc:Choice>
        <mc:Fallback xmlns="">
          <p:sp>
            <p:nvSpPr>
              <p:cNvPr id="11" name="TextBox 10">
                <a:extLst>
                  <a:ext uri="{FF2B5EF4-FFF2-40B4-BE49-F238E27FC236}">
                    <a16:creationId xmlns:a16="http://schemas.microsoft.com/office/drawing/2014/main" id="{91D6463F-8283-DE9A-D0EE-9769150691BA}"/>
                  </a:ext>
                </a:extLst>
              </p:cNvPr>
              <p:cNvSpPr txBox="1">
                <a:spLocks noRot="1" noChangeAspect="1" noMove="1" noResize="1" noEditPoints="1" noAdjustHandles="1" noChangeArrowheads="1" noChangeShapeType="1" noTextEdit="1"/>
              </p:cNvSpPr>
              <p:nvPr/>
            </p:nvSpPr>
            <p:spPr>
              <a:xfrm>
                <a:off x="884806" y="1268268"/>
                <a:ext cx="10422385" cy="1996829"/>
              </a:xfrm>
              <a:prstGeom prst="rect">
                <a:avLst/>
              </a:prstGeom>
              <a:blipFill>
                <a:blip r:embed="rId2"/>
                <a:stretch>
                  <a:fillRect t="-4878"/>
                </a:stretch>
              </a:blipFill>
            </p:spPr>
            <p:txBody>
              <a:bodyPr/>
              <a:lstStyle/>
              <a:p>
                <a:r>
                  <a:rPr lang="en-IN">
                    <a:noFill/>
                  </a:rPr>
                  <a:t> </a:t>
                </a:r>
              </a:p>
            </p:txBody>
          </p:sp>
        </mc:Fallback>
      </mc:AlternateContent>
      <p:sp>
        <p:nvSpPr>
          <p:cNvPr id="31" name="TextBox 30">
            <a:extLst>
              <a:ext uri="{FF2B5EF4-FFF2-40B4-BE49-F238E27FC236}">
                <a16:creationId xmlns:a16="http://schemas.microsoft.com/office/drawing/2014/main" id="{4585924E-596F-824D-DED8-EEEA95108128}"/>
              </a:ext>
            </a:extLst>
          </p:cNvPr>
          <p:cNvSpPr txBox="1"/>
          <p:nvPr/>
        </p:nvSpPr>
        <p:spPr>
          <a:xfrm>
            <a:off x="307759" y="4238699"/>
            <a:ext cx="8281122" cy="400110"/>
          </a:xfrm>
          <a:prstGeom prst="rect">
            <a:avLst/>
          </a:prstGeom>
          <a:noFill/>
        </p:spPr>
        <p:txBody>
          <a:bodyPr wrap="square" rtlCol="0">
            <a:spAutoFit/>
          </a:bodyPr>
          <a:lstStyle/>
          <a:p>
            <a:pPr marL="800100" lvl="1" indent="-342900">
              <a:buFont typeface="Wingdings" panose="05000000000000000000" pitchFamily="2" charset="2"/>
              <a:buChar char="ü"/>
            </a:pPr>
            <a:r>
              <a:rPr lang="en-IN" sz="2000" dirty="0">
                <a:latin typeface="Cambria Math" panose="02040503050406030204" pitchFamily="18" charset="0"/>
                <a:ea typeface="Cambria Math" panose="02040503050406030204" pitchFamily="18" charset="0"/>
              </a:rPr>
              <a:t>Order of convergence = 2</a:t>
            </a:r>
            <a:r>
              <a:rPr lang="en-US" sz="2000" dirty="0">
                <a:latin typeface="Cambria Math" panose="02040503050406030204" pitchFamily="18" charset="0"/>
                <a:ea typeface="Cambria Math" panose="02040503050406030204" pitchFamily="18" charset="0"/>
              </a:rPr>
              <a:t>.</a:t>
            </a:r>
            <a:endParaRPr lang="en-IN" sz="2000" dirty="0">
              <a:latin typeface="Cambria Math" panose="02040503050406030204" pitchFamily="18" charset="0"/>
              <a:ea typeface="Cambria Math" panose="02040503050406030204" pitchFamily="18" charset="0"/>
            </a:endParaRPr>
          </a:p>
        </p:txBody>
      </p:sp>
      <p:pic>
        <p:nvPicPr>
          <p:cNvPr id="4098" name="Picture 2" descr="Lightbox">
            <a:extLst>
              <a:ext uri="{FF2B5EF4-FFF2-40B4-BE49-F238E27FC236}">
                <a16:creationId xmlns:a16="http://schemas.microsoft.com/office/drawing/2014/main" id="{81868C7F-0919-E99F-ED1E-759FEE90BD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6702" y="3178384"/>
            <a:ext cx="4007538" cy="3439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095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233ED58-1A48-5984-3D19-2FD15A61BB14}"/>
              </a:ext>
            </a:extLst>
          </p:cNvPr>
          <p:cNvGraphicFramePr>
            <a:graphicFrameLocks noGrp="1"/>
          </p:cNvGraphicFramePr>
          <p:nvPr>
            <p:extLst>
              <p:ext uri="{D42A27DB-BD31-4B8C-83A1-F6EECF244321}">
                <p14:modId xmlns:p14="http://schemas.microsoft.com/office/powerpoint/2010/main" val="2870272861"/>
              </p:ext>
            </p:extLst>
          </p:nvPr>
        </p:nvGraphicFramePr>
        <p:xfrm>
          <a:off x="6995603" y="1207364"/>
          <a:ext cx="3950564" cy="4305672"/>
        </p:xfrm>
        <a:graphic>
          <a:graphicData uri="http://schemas.openxmlformats.org/drawingml/2006/table">
            <a:tbl>
              <a:tblPr bandRow="1">
                <a:tableStyleId>{BDBED569-4797-4DF1-A0F4-6AAB3CD982D8}</a:tableStyleId>
              </a:tblPr>
              <a:tblGrid>
                <a:gridCol w="1975282">
                  <a:extLst>
                    <a:ext uri="{9D8B030D-6E8A-4147-A177-3AD203B41FA5}">
                      <a16:colId xmlns:a16="http://schemas.microsoft.com/office/drawing/2014/main" val="3332422863"/>
                    </a:ext>
                  </a:extLst>
                </a:gridCol>
                <a:gridCol w="1975282">
                  <a:extLst>
                    <a:ext uri="{9D8B030D-6E8A-4147-A177-3AD203B41FA5}">
                      <a16:colId xmlns:a16="http://schemas.microsoft.com/office/drawing/2014/main" val="1278516576"/>
                    </a:ext>
                  </a:extLst>
                </a:gridCol>
              </a:tblGrid>
              <a:tr h="717612">
                <a:tc>
                  <a:txBody>
                    <a:bodyPr/>
                    <a:lstStyle/>
                    <a:p>
                      <a:pPr algn="ctr" fontAlgn="ctr"/>
                      <a:r>
                        <a:rPr lang="en-IN" sz="3200" u="none" strike="noStrike" dirty="0">
                          <a:effectLst/>
                        </a:rPr>
                        <a:t>Iteration</a:t>
                      </a:r>
                      <a:endParaRPr lang="en-IN" sz="3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3200" u="none" strike="noStrike">
                          <a:effectLst/>
                        </a:rPr>
                        <a:t>v</a:t>
                      </a:r>
                      <a:endParaRPr lang="en-IN" sz="3200" b="1"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586111201"/>
                  </a:ext>
                </a:extLst>
              </a:tr>
              <a:tr h="717612">
                <a:tc>
                  <a:txBody>
                    <a:bodyPr/>
                    <a:lstStyle/>
                    <a:p>
                      <a:pPr algn="r" fontAlgn="ctr"/>
                      <a:r>
                        <a:rPr lang="en-IN" sz="3200" u="none" strike="noStrike" dirty="0">
                          <a:effectLst/>
                        </a:rPr>
                        <a:t>0</a:t>
                      </a:r>
                      <a:endParaRPr lang="en-IN" sz="32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r" fontAlgn="ctr"/>
                      <a:r>
                        <a:rPr lang="en-IN" sz="3200" u="none" strike="noStrike">
                          <a:effectLst/>
                        </a:rPr>
                        <a:t>10</a:t>
                      </a:r>
                      <a:endParaRPr lang="en-IN" sz="32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262425112"/>
                  </a:ext>
                </a:extLst>
              </a:tr>
              <a:tr h="717612">
                <a:tc>
                  <a:txBody>
                    <a:bodyPr/>
                    <a:lstStyle/>
                    <a:p>
                      <a:pPr algn="r" fontAlgn="ctr"/>
                      <a:r>
                        <a:rPr lang="en-IN" sz="3200" u="none" strike="noStrike">
                          <a:effectLst/>
                        </a:rPr>
                        <a:t>1</a:t>
                      </a:r>
                      <a:endParaRPr lang="en-IN" sz="32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ctr"/>
                      <a:r>
                        <a:rPr lang="en-IN" sz="3200" u="none" strike="noStrike" dirty="0">
                          <a:effectLst/>
                        </a:rPr>
                        <a:t>4.262935</a:t>
                      </a:r>
                      <a:endParaRPr lang="en-IN" sz="3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026708091"/>
                  </a:ext>
                </a:extLst>
              </a:tr>
              <a:tr h="717612">
                <a:tc>
                  <a:txBody>
                    <a:bodyPr/>
                    <a:lstStyle/>
                    <a:p>
                      <a:pPr algn="r" fontAlgn="ctr"/>
                      <a:r>
                        <a:rPr lang="en-IN" sz="3200" u="none" strike="noStrike">
                          <a:effectLst/>
                        </a:rPr>
                        <a:t>2</a:t>
                      </a:r>
                      <a:endParaRPr lang="en-IN" sz="32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ctr"/>
                      <a:r>
                        <a:rPr lang="en-IN" sz="3200" u="none" strike="noStrike" dirty="0">
                          <a:effectLst/>
                        </a:rPr>
                        <a:t>4.229989</a:t>
                      </a:r>
                      <a:endParaRPr lang="en-IN" sz="3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012850222"/>
                  </a:ext>
                </a:extLst>
              </a:tr>
              <a:tr h="717612">
                <a:tc>
                  <a:txBody>
                    <a:bodyPr/>
                    <a:lstStyle/>
                    <a:p>
                      <a:pPr algn="r" fontAlgn="ctr"/>
                      <a:r>
                        <a:rPr lang="en-IN" sz="3200" u="none" strike="noStrike" dirty="0">
                          <a:effectLst/>
                        </a:rPr>
                        <a:t>3</a:t>
                      </a:r>
                      <a:endParaRPr lang="en-IN" sz="32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r" fontAlgn="ctr"/>
                      <a:r>
                        <a:rPr lang="en-IN" sz="3200" u="none" strike="noStrike" dirty="0">
                          <a:effectLst/>
                        </a:rPr>
                        <a:t>4.229983</a:t>
                      </a:r>
                      <a:endParaRPr lang="en-IN" sz="3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223520191"/>
                  </a:ext>
                </a:extLst>
              </a:tr>
              <a:tr h="717612">
                <a:tc>
                  <a:txBody>
                    <a:bodyPr/>
                    <a:lstStyle/>
                    <a:p>
                      <a:pPr algn="r" fontAlgn="ctr"/>
                      <a:r>
                        <a:rPr lang="en-IN" sz="3200" u="none" strike="noStrike">
                          <a:effectLst/>
                        </a:rPr>
                        <a:t>4</a:t>
                      </a:r>
                      <a:endParaRPr lang="en-IN" sz="32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ctr"/>
                      <a:r>
                        <a:rPr lang="en-IN" sz="3200" u="none" strike="noStrike" dirty="0">
                          <a:effectLst/>
                        </a:rPr>
                        <a:t>4.229983</a:t>
                      </a:r>
                      <a:endParaRPr lang="en-IN" sz="3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42372521"/>
                  </a:ext>
                </a:extLst>
              </a:tr>
            </a:tbl>
          </a:graphicData>
        </a:graphic>
      </p:graphicFrame>
      <p:sp>
        <p:nvSpPr>
          <p:cNvPr id="4" name="TextBox 3">
            <a:extLst>
              <a:ext uri="{FF2B5EF4-FFF2-40B4-BE49-F238E27FC236}">
                <a16:creationId xmlns:a16="http://schemas.microsoft.com/office/drawing/2014/main" id="{EE52DA85-E96C-D9A1-B4BF-A4D5F07993B4}"/>
              </a:ext>
            </a:extLst>
          </p:cNvPr>
          <p:cNvSpPr txBox="1"/>
          <p:nvPr/>
        </p:nvSpPr>
        <p:spPr>
          <a:xfrm>
            <a:off x="390618" y="2071117"/>
            <a:ext cx="6249880" cy="2246769"/>
          </a:xfrm>
          <a:prstGeom prst="rect">
            <a:avLst/>
          </a:prstGeom>
          <a:noFill/>
        </p:spPr>
        <p:txBody>
          <a:bodyPr wrap="square">
            <a:spAutoFit/>
          </a:bodyPr>
          <a:lstStyle/>
          <a:p>
            <a:r>
              <a:rPr lang="en-IN" sz="2800" dirty="0"/>
              <a:t>[iteration :0] : v = 10.00000000 (Initial Guess) </a:t>
            </a:r>
          </a:p>
          <a:p>
            <a:r>
              <a:rPr lang="en-IN" sz="2800" dirty="0"/>
              <a:t>[iteration :1] : v = 4.26293462</a:t>
            </a:r>
          </a:p>
          <a:p>
            <a:r>
              <a:rPr lang="en-IN" sz="2800" dirty="0"/>
              <a:t>[iteration :2] : v = 4.22998900</a:t>
            </a:r>
          </a:p>
          <a:p>
            <a:r>
              <a:rPr lang="en-IN" sz="2800" dirty="0"/>
              <a:t>[iteration :3] : v = 4.22998303</a:t>
            </a:r>
          </a:p>
          <a:p>
            <a:r>
              <a:rPr lang="en-IN" sz="2800" dirty="0"/>
              <a:t>[iteration :4] : v = 4.22998303</a:t>
            </a:r>
          </a:p>
        </p:txBody>
      </p:sp>
      <p:sp>
        <p:nvSpPr>
          <p:cNvPr id="5" name="TextBox 4">
            <a:extLst>
              <a:ext uri="{FF2B5EF4-FFF2-40B4-BE49-F238E27FC236}">
                <a16:creationId xmlns:a16="http://schemas.microsoft.com/office/drawing/2014/main" id="{70CC9218-0A3C-5312-4F6A-FF2EBD4E0459}"/>
              </a:ext>
            </a:extLst>
          </p:cNvPr>
          <p:cNvSpPr txBox="1"/>
          <p:nvPr/>
        </p:nvSpPr>
        <p:spPr>
          <a:xfrm>
            <a:off x="4619762" y="0"/>
            <a:ext cx="2506578" cy="523220"/>
          </a:xfrm>
          <a:prstGeom prst="rect">
            <a:avLst/>
          </a:prstGeom>
          <a:noFill/>
        </p:spPr>
        <p:txBody>
          <a:bodyPr wrap="square">
            <a:spAutoFit/>
          </a:bodyPr>
          <a:lstStyle/>
          <a:p>
            <a:pPr lvl="1"/>
            <a:r>
              <a:rPr lang="en-US" sz="2800" b="1"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Results :-</a:t>
            </a:r>
            <a:endParaRPr lang="en-US" sz="28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8268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D21D4-D947-24F5-A07B-93F3FF582481}"/>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1657ADF7-ED58-4C89-CD1F-B38AADA38BE8}"/>
              </a:ext>
            </a:extLst>
          </p:cNvPr>
          <p:cNvSpPr txBox="1"/>
          <p:nvPr/>
        </p:nvSpPr>
        <p:spPr>
          <a:xfrm>
            <a:off x="4031942" y="201843"/>
            <a:ext cx="4128116" cy="523220"/>
          </a:xfrm>
          <a:prstGeom prst="rect">
            <a:avLst/>
          </a:prstGeom>
          <a:noFill/>
        </p:spPr>
        <p:txBody>
          <a:bodyPr wrap="square">
            <a:spAutoFit/>
          </a:bodyPr>
          <a:lstStyle/>
          <a:p>
            <a:pPr lvl="1"/>
            <a:r>
              <a:rPr lang="en-US" sz="2800" b="1"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Analysis of Results :-</a:t>
            </a:r>
            <a:endParaRPr lang="en-US" sz="2800" b="1"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3245E37-092F-7484-D763-27F3DA0E719A}"/>
                  </a:ext>
                </a:extLst>
              </p:cNvPr>
              <p:cNvSpPr txBox="1"/>
              <p:nvPr/>
            </p:nvSpPr>
            <p:spPr>
              <a:xfrm>
                <a:off x="454241" y="911713"/>
                <a:ext cx="11283518" cy="4585871"/>
              </a:xfrm>
              <a:prstGeom prst="rect">
                <a:avLst/>
              </a:prstGeom>
              <a:noFill/>
            </p:spPr>
            <p:txBody>
              <a:bodyPr wrap="square">
                <a:spAutoFit/>
              </a:bodyPr>
              <a:lstStyle/>
              <a:p>
                <a:pPr lvl="1"/>
                <a:r>
                  <a:rPr lang="en-US" sz="28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Comments :-</a:t>
                </a:r>
              </a:p>
              <a:p>
                <a:pPr marL="914400" lvl="1" indent="-457200">
                  <a:buFont typeface="+mj-lt"/>
                  <a:buAutoNum type="arabicParenR"/>
                </a:pPr>
                <a:r>
                  <a:rPr lang="en-US" sz="2400" b="1" dirty="0">
                    <a:latin typeface="Cambria Math" panose="02040503050406030204" pitchFamily="18" charset="0"/>
                    <a:ea typeface="Cambria Math" panose="02040503050406030204" pitchFamily="18" charset="0"/>
                  </a:rPr>
                  <a:t>The larger the value of </a:t>
                </a:r>
                <a14:m>
                  <m:oMath xmlns:m="http://schemas.openxmlformats.org/officeDocument/2006/math">
                    <m:r>
                      <a:rPr lang="en-IN" sz="2400" b="1" i="0" dirty="0" smtClean="0">
                        <a:latin typeface="Cambria Math" panose="02040503050406030204" pitchFamily="18" charset="0"/>
                        <a:ea typeface="Cambria Math" panose="02040503050406030204" pitchFamily="18" charset="0"/>
                      </a:rPr>
                      <m:t>|</m:t>
                    </m:r>
                    <m:sSup>
                      <m:sSupPr>
                        <m:ctrlPr>
                          <a:rPr lang="en-US" sz="2400" b="1" i="1" dirty="0" smtClean="0">
                            <a:solidFill>
                              <a:schemeClr val="tx1"/>
                            </a:solidFill>
                            <a:latin typeface="Cambria Math" panose="02040503050406030204" pitchFamily="18" charset="0"/>
                            <a:ea typeface="Cambria Math" panose="02040503050406030204" pitchFamily="18" charset="0"/>
                          </a:rPr>
                        </m:ctrlPr>
                      </m:sSupPr>
                      <m:e>
                        <m:r>
                          <a:rPr lang="en-US" sz="2400" b="1" i="1" dirty="0" smtClean="0">
                            <a:latin typeface="Cambria Math" panose="02040503050406030204" pitchFamily="18" charset="0"/>
                            <a:ea typeface="Cambria Math" panose="02040503050406030204" pitchFamily="18" charset="0"/>
                          </a:rPr>
                          <m:t>𝒇</m:t>
                        </m:r>
                      </m:e>
                      <m:sup>
                        <m:r>
                          <a:rPr lang="en-US" sz="2400" b="1" i="1" dirty="0" smtClean="0">
                            <a:solidFill>
                              <a:schemeClr val="tx1"/>
                            </a:solidFill>
                            <a:latin typeface="Cambria Math" panose="02040503050406030204" pitchFamily="18" charset="0"/>
                            <a:ea typeface="Cambria Math" panose="02040503050406030204" pitchFamily="18" charset="0"/>
                          </a:rPr>
                          <m:t>′</m:t>
                        </m:r>
                      </m:sup>
                    </m:sSup>
                    <m:d>
                      <m:dPr>
                        <m:ctrlPr>
                          <a:rPr lang="en-US" sz="2400" b="1" i="1" dirty="0" smtClean="0">
                            <a:solidFill>
                              <a:schemeClr val="tx1"/>
                            </a:solidFill>
                            <a:latin typeface="Cambria Math" panose="02040503050406030204" pitchFamily="18" charset="0"/>
                            <a:ea typeface="Cambria Math" panose="02040503050406030204" pitchFamily="18" charset="0"/>
                          </a:rPr>
                        </m:ctrlPr>
                      </m:dPr>
                      <m:e>
                        <m:r>
                          <a:rPr lang="en-IN" sz="2400" b="1" i="1" dirty="0">
                            <a:solidFill>
                              <a:schemeClr val="tx1"/>
                            </a:solidFill>
                            <a:latin typeface="Cambria Math" panose="02040503050406030204" pitchFamily="18" charset="0"/>
                            <a:ea typeface="Cambria Math" panose="02040503050406030204" pitchFamily="18" charset="0"/>
                          </a:rPr>
                          <m:t>𝒙</m:t>
                        </m:r>
                      </m:e>
                    </m:d>
                    <m:r>
                      <a:rPr lang="en-IN" sz="2400" b="1" i="1" dirty="0" smtClean="0">
                        <a:solidFill>
                          <a:schemeClr val="tx1"/>
                        </a:solidFill>
                        <a:latin typeface="Cambria Math" panose="02040503050406030204" pitchFamily="18" charset="0"/>
                        <a:ea typeface="Cambria Math" panose="02040503050406030204" pitchFamily="18" charset="0"/>
                      </a:rPr>
                      <m:t>|</m:t>
                    </m:r>
                  </m:oMath>
                </a14:m>
                <a:r>
                  <a:rPr lang="en-US" sz="2400" b="1" dirty="0">
                    <a:latin typeface="Cambria Math" panose="02040503050406030204" pitchFamily="18" charset="0"/>
                    <a:ea typeface="Cambria Math" panose="02040503050406030204" pitchFamily="18" charset="0"/>
                  </a:rPr>
                  <a:t>, the more rapid will be the convergence.</a:t>
                </a:r>
              </a:p>
              <a:p>
                <a:pPr marL="914400" lvl="1" indent="-457200">
                  <a:buFont typeface="+mj-lt"/>
                  <a:buAutoNum type="arabicParenR"/>
                </a:pPr>
                <a14:m>
                  <m:oMath xmlns:m="http://schemas.openxmlformats.org/officeDocument/2006/math">
                    <m:sSup>
                      <m:sSupPr>
                        <m:ctrlPr>
                          <a:rPr lang="en-US" sz="2400" b="1" i="1" dirty="0" smtClean="0">
                            <a:solidFill>
                              <a:schemeClr val="tx1"/>
                            </a:solidFill>
                            <a:latin typeface="Cambria Math" panose="02040503050406030204" pitchFamily="18" charset="0"/>
                            <a:ea typeface="Cambria Math" panose="02040503050406030204" pitchFamily="18" charset="0"/>
                          </a:rPr>
                        </m:ctrlPr>
                      </m:sSupPr>
                      <m:e>
                        <m:r>
                          <a:rPr lang="en-US" sz="2400" b="1" i="1" dirty="0" smtClean="0">
                            <a:latin typeface="Cambria Math" panose="02040503050406030204" pitchFamily="18" charset="0"/>
                            <a:ea typeface="Cambria Math" panose="02040503050406030204" pitchFamily="18" charset="0"/>
                          </a:rPr>
                          <m:t>𝒇</m:t>
                        </m:r>
                      </m:e>
                      <m:sup>
                        <m:r>
                          <a:rPr lang="en-US" sz="2400" b="1" i="1" dirty="0" smtClean="0">
                            <a:solidFill>
                              <a:schemeClr val="tx1"/>
                            </a:solidFill>
                            <a:latin typeface="Cambria Math" panose="02040503050406030204" pitchFamily="18" charset="0"/>
                            <a:ea typeface="Cambria Math" panose="02040503050406030204" pitchFamily="18" charset="0"/>
                          </a:rPr>
                          <m:t>′</m:t>
                        </m:r>
                      </m:sup>
                    </m:sSup>
                    <m:d>
                      <m:dPr>
                        <m:ctrlPr>
                          <a:rPr lang="en-US" sz="2400" b="1" i="1" dirty="0" smtClean="0">
                            <a:solidFill>
                              <a:schemeClr val="tx1"/>
                            </a:solidFill>
                            <a:latin typeface="Cambria Math" panose="02040503050406030204" pitchFamily="18" charset="0"/>
                            <a:ea typeface="Cambria Math" panose="02040503050406030204" pitchFamily="18" charset="0"/>
                          </a:rPr>
                        </m:ctrlPr>
                      </m:dPr>
                      <m:e>
                        <m:r>
                          <a:rPr lang="en-IN" sz="2400" b="1" i="1" dirty="0">
                            <a:solidFill>
                              <a:schemeClr val="tx1"/>
                            </a:solidFill>
                            <a:latin typeface="Cambria Math" panose="02040503050406030204" pitchFamily="18" charset="0"/>
                            <a:ea typeface="Cambria Math" panose="02040503050406030204" pitchFamily="18" charset="0"/>
                          </a:rPr>
                          <m:t>𝒙</m:t>
                        </m:r>
                      </m:e>
                    </m:d>
                  </m:oMath>
                </a14:m>
                <a:r>
                  <a:rPr lang="en-US" sz="2400" b="1" dirty="0">
                    <a:latin typeface="Cambria Math" panose="02040503050406030204" pitchFamily="18" charset="0"/>
                    <a:ea typeface="Cambria Math" panose="02040503050406030204" pitchFamily="18" charset="0"/>
                  </a:rPr>
                  <a:t> is small in the vicinity of the root, then computation of the root is slow or may not be possible. Thus, this method is not suitable in those cases where the graph of f(x) is nearly horizontal while crossing the x-axis.</a:t>
                </a:r>
              </a:p>
              <a:p>
                <a:pPr marL="914400" lvl="1" indent="-457200">
                  <a:buFont typeface="+mj-lt"/>
                  <a:buAutoNum type="arabicParenR"/>
                </a:pPr>
                <a:r>
                  <a:rPr lang="en-US" sz="2400" b="1" dirty="0">
                    <a:latin typeface="Cambria Math" panose="02040503050406030204" pitchFamily="18" charset="0"/>
                    <a:ea typeface="Cambria Math" panose="02040503050406030204" pitchFamily="18" charset="0"/>
                  </a:rPr>
                  <a:t>Newton’s method is generally used to improve the result obtained by other methods. It is applicable to the solution of both algebraic and transcendental equations.</a:t>
                </a:r>
              </a:p>
              <a:p>
                <a:pPr marL="914400" lvl="1" indent="-457200">
                  <a:buFont typeface="+mj-lt"/>
                  <a:buAutoNum type="arabicParenR"/>
                </a:pPr>
                <a:r>
                  <a:rPr lang="en-US" sz="2400" b="1" dirty="0">
                    <a:latin typeface="Cambria Math" panose="02040503050406030204" pitchFamily="18" charset="0"/>
                    <a:ea typeface="Cambria Math" panose="02040503050406030204" pitchFamily="18" charset="0"/>
                  </a:rPr>
                  <a:t>Newton’s formula will converge if </a:t>
                </a:r>
                <a14:m>
                  <m:oMath xmlns:m="http://schemas.openxmlformats.org/officeDocument/2006/math">
                    <m:r>
                      <a:rPr lang="en-US" sz="2400" b="1" i="1" dirty="0" smtClean="0">
                        <a:latin typeface="Cambria Math" panose="02040503050406030204" pitchFamily="18" charset="0"/>
                        <a:ea typeface="Cambria Math" panose="02040503050406030204" pitchFamily="18" charset="0"/>
                      </a:rPr>
                      <m:t>|</m:t>
                    </m:r>
                    <m:r>
                      <a:rPr lang="en-US" sz="2400" b="1" i="1" dirty="0" smtClean="0">
                        <a:latin typeface="Cambria Math" panose="02040503050406030204" pitchFamily="18" charset="0"/>
                        <a:ea typeface="Cambria Math" panose="02040503050406030204" pitchFamily="18" charset="0"/>
                      </a:rPr>
                      <m:t>𝒇</m:t>
                    </m:r>
                    <m:r>
                      <a:rPr lang="en-US" sz="2400" b="1" i="1" dirty="0" smtClean="0">
                        <a:latin typeface="Cambria Math" panose="02040503050406030204" pitchFamily="18" charset="0"/>
                        <a:ea typeface="Cambria Math" panose="02040503050406030204" pitchFamily="18" charset="0"/>
                      </a:rPr>
                      <m:t>(</m:t>
                    </m:r>
                    <m:r>
                      <a:rPr lang="en-US" sz="2400" b="1" i="1" dirty="0" smtClean="0">
                        <a:latin typeface="Cambria Math" panose="02040503050406030204" pitchFamily="18" charset="0"/>
                        <a:ea typeface="Cambria Math" panose="02040503050406030204" pitchFamily="18" charset="0"/>
                      </a:rPr>
                      <m:t>𝒙</m:t>
                    </m:r>
                    <m:r>
                      <a:rPr lang="en-US" sz="2400" b="1" i="1" dirty="0" smtClean="0">
                        <a:latin typeface="Cambria Math" panose="02040503050406030204" pitchFamily="18" charset="0"/>
                        <a:ea typeface="Cambria Math" panose="02040503050406030204" pitchFamily="18" charset="0"/>
                      </a:rPr>
                      <m:t>) </m:t>
                    </m:r>
                    <m:r>
                      <a:rPr lang="en-US" sz="2400" b="1" i="1" dirty="0" smtClean="0">
                        <a:latin typeface="Cambria Math" panose="02040503050406030204" pitchFamily="18" charset="0"/>
                        <a:ea typeface="Cambria Math" panose="02040503050406030204" pitchFamily="18" charset="0"/>
                      </a:rPr>
                      <m:t>𝒇</m:t>
                    </m:r>
                    <m:r>
                      <a:rPr lang="en-IN" sz="2400" b="1" i="1" dirty="0" smtClean="0">
                        <a:latin typeface="Cambria Math" panose="02040503050406030204" pitchFamily="18" charset="0"/>
                        <a:ea typeface="Cambria Math" panose="02040503050406030204" pitchFamily="18" charset="0"/>
                      </a:rPr>
                      <m:t>′′</m:t>
                    </m:r>
                    <m:r>
                      <a:rPr lang="en-US" sz="2400" b="1" i="1" dirty="0" smtClean="0">
                        <a:latin typeface="Cambria Math" panose="02040503050406030204" pitchFamily="18" charset="0"/>
                        <a:ea typeface="Cambria Math" panose="02040503050406030204" pitchFamily="18" charset="0"/>
                      </a:rPr>
                      <m:t>(</m:t>
                    </m:r>
                    <m:r>
                      <a:rPr lang="en-US" sz="2400" b="1" i="1" dirty="0" smtClean="0">
                        <a:latin typeface="Cambria Math" panose="02040503050406030204" pitchFamily="18" charset="0"/>
                        <a:ea typeface="Cambria Math" panose="02040503050406030204" pitchFamily="18" charset="0"/>
                      </a:rPr>
                      <m:t>𝒙</m:t>
                    </m:r>
                    <m:r>
                      <a:rPr lang="en-US" sz="2400" b="1" i="1" dirty="0" smtClean="0">
                        <a:latin typeface="Cambria Math" panose="02040503050406030204" pitchFamily="18" charset="0"/>
                        <a:ea typeface="Cambria Math" panose="02040503050406030204" pitchFamily="18" charset="0"/>
                      </a:rPr>
                      <m:t>)|&lt;</m:t>
                    </m:r>
                    <m:sSup>
                      <m:sSupPr>
                        <m:ctrlPr>
                          <a:rPr lang="en-IN" sz="2400" b="1" i="1" dirty="0" smtClean="0">
                            <a:latin typeface="Cambria Math" panose="02040503050406030204" pitchFamily="18" charset="0"/>
                            <a:ea typeface="Cambria Math" panose="02040503050406030204" pitchFamily="18" charset="0"/>
                          </a:rPr>
                        </m:ctrlPr>
                      </m:sSupPr>
                      <m:e>
                        <m:d>
                          <m:dPr>
                            <m:begChr m:val="|"/>
                            <m:endChr m:val="|"/>
                            <m:ctrlPr>
                              <a:rPr lang="en-US" sz="2400" b="1" i="1" dirty="0" smtClean="0">
                                <a:latin typeface="Cambria Math" panose="02040503050406030204" pitchFamily="18" charset="0"/>
                                <a:ea typeface="Cambria Math" panose="02040503050406030204" pitchFamily="18" charset="0"/>
                              </a:rPr>
                            </m:ctrlPr>
                          </m:dPr>
                          <m:e>
                            <m:sSup>
                              <m:sSupPr>
                                <m:ctrlPr>
                                  <a:rPr lang="en-IN" sz="2400" b="1" i="1" dirty="0" smtClean="0">
                                    <a:latin typeface="Cambria Math" panose="02040503050406030204" pitchFamily="18" charset="0"/>
                                    <a:ea typeface="Cambria Math" panose="02040503050406030204" pitchFamily="18" charset="0"/>
                                  </a:rPr>
                                </m:ctrlPr>
                              </m:sSupPr>
                              <m:e>
                                <m:r>
                                  <a:rPr lang="en-US" sz="2400" b="1" i="1" dirty="0" smtClean="0">
                                    <a:latin typeface="Cambria Math" panose="02040503050406030204" pitchFamily="18" charset="0"/>
                                    <a:ea typeface="Cambria Math" panose="02040503050406030204" pitchFamily="18" charset="0"/>
                                  </a:rPr>
                                  <m:t>𝒇</m:t>
                                </m:r>
                              </m:e>
                              <m:sup>
                                <m:r>
                                  <a:rPr lang="en-IN" sz="2400" b="1" i="1" dirty="0" smtClean="0">
                                    <a:latin typeface="Cambria Math" panose="02040503050406030204" pitchFamily="18" charset="0"/>
                                    <a:ea typeface="Cambria Math" panose="02040503050406030204" pitchFamily="18" charset="0"/>
                                  </a:rPr>
                                  <m:t>′</m:t>
                                </m:r>
                              </m:sup>
                            </m:sSup>
                            <m:d>
                              <m:dPr>
                                <m:ctrlPr>
                                  <a:rPr lang="en-US" sz="2400" b="1" i="1" dirty="0" smtClean="0">
                                    <a:latin typeface="Cambria Math" panose="02040503050406030204" pitchFamily="18" charset="0"/>
                                    <a:ea typeface="Cambria Math" panose="02040503050406030204" pitchFamily="18" charset="0"/>
                                  </a:rPr>
                                </m:ctrlPr>
                              </m:dPr>
                              <m:e>
                                <m:r>
                                  <a:rPr lang="en-US" sz="2400" b="1" i="1" dirty="0" smtClean="0">
                                    <a:latin typeface="Cambria Math" panose="02040503050406030204" pitchFamily="18" charset="0"/>
                                    <a:ea typeface="Cambria Math" panose="02040503050406030204" pitchFamily="18" charset="0"/>
                                  </a:rPr>
                                  <m:t>𝒙</m:t>
                                </m:r>
                              </m:e>
                            </m:d>
                          </m:e>
                        </m:d>
                      </m:e>
                      <m:sup>
                        <m:r>
                          <a:rPr lang="en-US" sz="2400" b="1" i="1" dirty="0" smtClean="0">
                            <a:latin typeface="Cambria Math" panose="02040503050406030204" pitchFamily="18" charset="0"/>
                            <a:ea typeface="Cambria Math" panose="02040503050406030204" pitchFamily="18" charset="0"/>
                          </a:rPr>
                          <m:t>𝟐</m:t>
                        </m:r>
                      </m:sup>
                    </m:sSup>
                    <m:r>
                      <a:rPr lang="en-US" sz="2400" b="1" i="1" dirty="0" smtClean="0">
                        <a:latin typeface="Cambria Math" panose="02040503050406030204" pitchFamily="18" charset="0"/>
                        <a:ea typeface="Cambria Math" panose="02040503050406030204" pitchFamily="18" charset="0"/>
                      </a:rPr>
                      <m:t> </m:t>
                    </m:r>
                  </m:oMath>
                </a14:m>
                <a:r>
                  <a:rPr lang="en-US" sz="2400" b="1" dirty="0">
                    <a:latin typeface="Cambria Math" panose="02040503050406030204" pitchFamily="18" charset="0"/>
                    <a:ea typeface="Cambria Math" panose="02040503050406030204" pitchFamily="18" charset="0"/>
                  </a:rPr>
                  <a:t>in the interval considered. Assuming f(x), f ‘(x) and f ‘’(x) to be continuous, we can select a small interval in the vicinity of the root, in which the above condition is satisfied. Hence the result.</a:t>
                </a:r>
              </a:p>
            </p:txBody>
          </p:sp>
        </mc:Choice>
        <mc:Fallback xmlns="">
          <p:sp>
            <p:nvSpPr>
              <p:cNvPr id="16" name="TextBox 15">
                <a:extLst>
                  <a:ext uri="{FF2B5EF4-FFF2-40B4-BE49-F238E27FC236}">
                    <a16:creationId xmlns:a16="http://schemas.microsoft.com/office/drawing/2014/main" id="{B3245E37-092F-7484-D763-27F3DA0E719A}"/>
                  </a:ext>
                </a:extLst>
              </p:cNvPr>
              <p:cNvSpPr txBox="1">
                <a:spLocks noRot="1" noChangeAspect="1" noMove="1" noResize="1" noEditPoints="1" noAdjustHandles="1" noChangeArrowheads="1" noChangeShapeType="1" noTextEdit="1"/>
              </p:cNvSpPr>
              <p:nvPr/>
            </p:nvSpPr>
            <p:spPr>
              <a:xfrm>
                <a:off x="454241" y="911713"/>
                <a:ext cx="11283518" cy="4585871"/>
              </a:xfrm>
              <a:prstGeom prst="rect">
                <a:avLst/>
              </a:prstGeom>
              <a:blipFill>
                <a:blip r:embed="rId3"/>
                <a:stretch>
                  <a:fillRect t="-1729" r="-162" b="-2261"/>
                </a:stretch>
              </a:blipFill>
            </p:spPr>
            <p:txBody>
              <a:bodyPr/>
              <a:lstStyle/>
              <a:p>
                <a:r>
                  <a:rPr lang="en-IN">
                    <a:noFill/>
                  </a:rPr>
                  <a:t> </a:t>
                </a:r>
              </a:p>
            </p:txBody>
          </p:sp>
        </mc:Fallback>
      </mc:AlternateContent>
    </p:spTree>
    <p:extLst>
      <p:ext uri="{BB962C8B-B14F-4D97-AF65-F5344CB8AC3E}">
        <p14:creationId xmlns:p14="http://schemas.microsoft.com/office/powerpoint/2010/main" val="3457941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58D465-7563-59FD-7434-6C807595B8DB}"/>
              </a:ext>
            </a:extLst>
          </p:cNvPr>
          <p:cNvSpPr txBox="1"/>
          <p:nvPr/>
        </p:nvSpPr>
        <p:spPr>
          <a:xfrm>
            <a:off x="0" y="0"/>
            <a:ext cx="12192000" cy="7073475"/>
          </a:xfrm>
          <a:prstGeom prst="rect">
            <a:avLst/>
          </a:prstGeom>
          <a:solidFill>
            <a:schemeClr val="tx1">
              <a:lumMod val="85000"/>
              <a:lumOff val="15000"/>
            </a:schemeClr>
          </a:solidFill>
        </p:spPr>
        <p:txBody>
          <a:bodyPr wrap="square">
            <a:spAutoFit/>
          </a:bodyPr>
          <a:lstStyle/>
          <a:p>
            <a:pPr>
              <a:lnSpc>
                <a:spcPts val="1650"/>
              </a:lnSpc>
            </a:pPr>
            <a:r>
              <a:rPr lang="en-IN" b="0" dirty="0">
                <a:solidFill>
                  <a:srgbClr val="E1EFFF"/>
                </a:solidFill>
                <a:effectLst/>
                <a:latin typeface="Consolas" panose="020B0609020204030204" pitchFamily="49" charset="0"/>
              </a:rPr>
              <a:t>#</a:t>
            </a:r>
            <a:r>
              <a:rPr lang="en-IN" b="0" dirty="0">
                <a:solidFill>
                  <a:srgbClr val="FF9D00"/>
                </a:solidFill>
                <a:effectLst/>
                <a:latin typeface="Consolas" panose="020B0609020204030204" pitchFamily="49" charset="0"/>
              </a:rPr>
              <a:t>include</a:t>
            </a:r>
            <a:r>
              <a:rPr lang="en-IN" b="0" dirty="0">
                <a:solidFill>
                  <a:srgbClr val="9EFFFF"/>
                </a:solidFill>
                <a:effectLst/>
                <a:latin typeface="Consolas" panose="020B0609020204030204" pitchFamily="49" charset="0"/>
              </a:rPr>
              <a:t> </a:t>
            </a:r>
            <a:r>
              <a:rPr lang="en-IN" b="0" dirty="0">
                <a:solidFill>
                  <a:srgbClr val="92FC79"/>
                </a:solidFill>
                <a:effectLst/>
                <a:latin typeface="Consolas" panose="020B0609020204030204" pitchFamily="49" charset="0"/>
              </a:rPr>
              <a:t>&lt;</a:t>
            </a:r>
            <a:r>
              <a:rPr lang="en-IN" b="0" dirty="0">
                <a:solidFill>
                  <a:srgbClr val="A5FF90"/>
                </a:solidFill>
                <a:effectLst/>
                <a:latin typeface="Consolas" panose="020B0609020204030204" pitchFamily="49" charset="0"/>
              </a:rPr>
              <a:t>bits/</a:t>
            </a:r>
            <a:r>
              <a:rPr lang="en-IN" b="0" dirty="0" err="1">
                <a:solidFill>
                  <a:srgbClr val="A5FF90"/>
                </a:solidFill>
                <a:effectLst/>
                <a:latin typeface="Consolas" panose="020B0609020204030204" pitchFamily="49" charset="0"/>
              </a:rPr>
              <a:t>stdc</a:t>
            </a:r>
            <a:r>
              <a:rPr lang="en-IN" b="0" dirty="0">
                <a:solidFill>
                  <a:srgbClr val="A5FF90"/>
                </a:solidFill>
                <a:effectLst/>
                <a:latin typeface="Consolas" panose="020B0609020204030204" pitchFamily="49" charset="0"/>
              </a:rPr>
              <a:t>++.h</a:t>
            </a:r>
            <a:r>
              <a:rPr lang="en-IN" b="0" dirty="0">
                <a:solidFill>
                  <a:srgbClr val="92FC79"/>
                </a:solidFill>
                <a:effectLst/>
                <a:latin typeface="Consolas" panose="020B0609020204030204" pitchFamily="49" charset="0"/>
              </a:rPr>
              <a:t>&gt;</a:t>
            </a:r>
            <a:endParaRPr lang="en-IN" b="0" dirty="0">
              <a:solidFill>
                <a:srgbClr val="FFFFFF"/>
              </a:solidFill>
              <a:effectLst/>
              <a:latin typeface="Consolas" panose="020B0609020204030204" pitchFamily="49" charset="0"/>
            </a:endParaRPr>
          </a:p>
          <a:p>
            <a:pPr>
              <a:lnSpc>
                <a:spcPts val="1650"/>
              </a:lnSpc>
            </a:pPr>
            <a:r>
              <a:rPr lang="en-IN" b="0" dirty="0">
                <a:solidFill>
                  <a:srgbClr val="FF9D00"/>
                </a:solidFill>
                <a:effectLst/>
                <a:latin typeface="Consolas" panose="020B0609020204030204" pitchFamily="49" charset="0"/>
              </a:rPr>
              <a:t>using</a:t>
            </a: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namespace</a:t>
            </a: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std</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 Process Variables:</a:t>
            </a:r>
            <a:endParaRPr lang="en-IN" b="0" dirty="0">
              <a:solidFill>
                <a:srgbClr val="FFFFFF"/>
              </a:solidFill>
              <a:effectLst/>
              <a:latin typeface="Consolas" panose="020B0609020204030204" pitchFamily="49" charset="0"/>
            </a:endParaRPr>
          </a:p>
          <a:p>
            <a:pPr>
              <a:lnSpc>
                <a:spcPts val="1650"/>
              </a:lnSpc>
            </a:pPr>
            <a:r>
              <a:rPr lang="en-IN" b="0" dirty="0">
                <a:solidFill>
                  <a:srgbClr val="FFFFFF"/>
                </a:solidFill>
                <a:effectLst/>
                <a:latin typeface="Consolas" panose="020B0609020204030204" pitchFamily="49" charset="0"/>
              </a:rPr>
              <a:t>    </a:t>
            </a: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250</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628C"/>
                </a:solidFill>
                <a:effectLst/>
                <a:latin typeface="Consolas" panose="020B0609020204030204" pitchFamily="49" charset="0"/>
              </a:rPr>
              <a:t>273</a:t>
            </a:r>
            <a:r>
              <a:rPr lang="en-IN" b="0" dirty="0">
                <a:solidFill>
                  <a:srgbClr val="E1EFFF"/>
                </a:solidFill>
                <a:effectLst/>
                <a:latin typeface="Consolas" panose="020B0609020204030204" pitchFamily="49" charset="0"/>
              </a:rPr>
              <a:t>);</a:t>
            </a:r>
            <a:r>
              <a:rPr lang="en-IN" b="0" i="1" dirty="0">
                <a:solidFill>
                  <a:srgbClr val="0088FF"/>
                </a:solidFill>
                <a:effectLst/>
                <a:latin typeface="Consolas" panose="020B0609020204030204" pitchFamily="49" charset="0"/>
              </a:rPr>
              <a:t>  // Temperature in Kelvin</a:t>
            </a:r>
            <a:endParaRPr lang="en-IN" b="0" dirty="0">
              <a:solidFill>
                <a:srgbClr val="FFFFFF"/>
              </a:solidFill>
              <a:effectLst/>
              <a:latin typeface="Consolas" panose="020B0609020204030204" pitchFamily="49" charset="0"/>
            </a:endParaRPr>
          </a:p>
          <a:p>
            <a:pPr>
              <a:lnSpc>
                <a:spcPts val="1650"/>
              </a:lnSpc>
            </a:pPr>
            <a:r>
              <a:rPr lang="en-IN" b="0" dirty="0">
                <a:solidFill>
                  <a:srgbClr val="FFFFFF"/>
                </a:solidFill>
                <a:effectLst/>
                <a:latin typeface="Consolas" panose="020B0609020204030204" pitchFamily="49" charset="0"/>
              </a:rPr>
              <a:t>    </a:t>
            </a: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T_c</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407.5</a:t>
            </a:r>
            <a:r>
              <a:rPr lang="en-IN" b="0" dirty="0">
                <a:solidFill>
                  <a:srgbClr val="E1EFFF"/>
                </a:solidFill>
                <a:effectLst/>
                <a:latin typeface="Consolas" panose="020B0609020204030204" pitchFamily="49" charset="0"/>
              </a:rPr>
              <a:t>);</a:t>
            </a:r>
            <a:r>
              <a:rPr lang="en-IN" b="0" i="1" dirty="0">
                <a:solidFill>
                  <a:srgbClr val="0088FF"/>
                </a:solidFill>
                <a:effectLst/>
                <a:latin typeface="Consolas" panose="020B0609020204030204" pitchFamily="49" charset="0"/>
              </a:rPr>
              <a:t>    // Critical temperature</a:t>
            </a:r>
            <a:endParaRPr lang="en-IN" b="0" dirty="0">
              <a:solidFill>
                <a:srgbClr val="FFFFFF"/>
              </a:solidFill>
              <a:effectLst/>
              <a:latin typeface="Consolas" panose="020B0609020204030204" pitchFamily="49" charset="0"/>
            </a:endParaRPr>
          </a:p>
          <a:p>
            <a:pPr>
              <a:lnSpc>
                <a:spcPts val="1650"/>
              </a:lnSpc>
            </a:pPr>
            <a:r>
              <a:rPr lang="en-IN" b="0" dirty="0">
                <a:solidFill>
                  <a:srgbClr val="FFFFFF"/>
                </a:solidFill>
                <a:effectLst/>
                <a:latin typeface="Consolas" panose="020B0609020204030204" pitchFamily="49" charset="0"/>
              </a:rPr>
              <a:t>    </a:t>
            </a: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P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10</a:t>
            </a:r>
            <a:r>
              <a:rPr lang="en-IN" b="0" dirty="0">
                <a:solidFill>
                  <a:srgbClr val="E1EFFF"/>
                </a:solidFill>
                <a:effectLst/>
                <a:latin typeface="Consolas" panose="020B0609020204030204" pitchFamily="49" charset="0"/>
              </a:rPr>
              <a:t>);</a:t>
            </a:r>
            <a:r>
              <a:rPr lang="en-IN" b="0" i="1" dirty="0">
                <a:solidFill>
                  <a:srgbClr val="0088FF"/>
                </a:solidFill>
                <a:effectLst/>
                <a:latin typeface="Consolas" panose="020B0609020204030204" pitchFamily="49" charset="0"/>
              </a:rPr>
              <a:t>         // Pressure</a:t>
            </a:r>
            <a:endParaRPr lang="en-IN" b="0" dirty="0">
              <a:solidFill>
                <a:srgbClr val="FFFFFF"/>
              </a:solidFill>
              <a:effectLst/>
              <a:latin typeface="Consolas" panose="020B0609020204030204" pitchFamily="49" charset="0"/>
            </a:endParaRPr>
          </a:p>
          <a:p>
            <a:pPr>
              <a:lnSpc>
                <a:spcPts val="1650"/>
              </a:lnSpc>
            </a:pPr>
            <a:r>
              <a:rPr lang="en-IN" b="0" dirty="0">
                <a:solidFill>
                  <a:srgbClr val="FFFFFF"/>
                </a:solidFill>
                <a:effectLst/>
                <a:latin typeface="Consolas" panose="020B0609020204030204" pitchFamily="49" charset="0"/>
              </a:rPr>
              <a:t>    </a:t>
            </a: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P_c</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111.3</a:t>
            </a:r>
            <a:r>
              <a:rPr lang="en-IN" b="0" dirty="0">
                <a:solidFill>
                  <a:srgbClr val="E1EFFF"/>
                </a:solidFill>
                <a:effectLst/>
                <a:latin typeface="Consolas" panose="020B0609020204030204" pitchFamily="49" charset="0"/>
              </a:rPr>
              <a:t>);</a:t>
            </a:r>
            <a:r>
              <a:rPr lang="en-IN" b="0" i="1" dirty="0">
                <a:solidFill>
                  <a:srgbClr val="0088FF"/>
                </a:solidFill>
                <a:effectLst/>
                <a:latin typeface="Consolas" panose="020B0609020204030204" pitchFamily="49" charset="0"/>
              </a:rPr>
              <a:t>    // Critical pressure</a:t>
            </a:r>
            <a:endParaRPr lang="en-IN" b="0" dirty="0">
              <a:solidFill>
                <a:srgbClr val="FFFFFF"/>
              </a:solidFill>
              <a:effectLst/>
              <a:latin typeface="Consolas" panose="020B0609020204030204" pitchFamily="49" charset="0"/>
            </a:endParaRPr>
          </a:p>
          <a:p>
            <a:pPr>
              <a:lnSpc>
                <a:spcPts val="1650"/>
              </a:lnSpc>
            </a:pPr>
            <a:r>
              <a:rPr lang="en-IN" b="0" dirty="0">
                <a:solidFill>
                  <a:srgbClr val="FFFFFF"/>
                </a:solidFill>
                <a:effectLst/>
                <a:latin typeface="Consolas" panose="020B0609020204030204" pitchFamily="49" charset="0"/>
              </a:rPr>
              <a:t>    </a:t>
            </a: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R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FF628C"/>
                </a:solidFill>
                <a:effectLst/>
                <a:latin typeface="Consolas" panose="020B0609020204030204" pitchFamily="49" charset="0"/>
              </a:rPr>
              <a:t>0.08206</a:t>
            </a:r>
            <a:r>
              <a:rPr lang="en-IN" b="0" dirty="0">
                <a:solidFill>
                  <a:srgbClr val="E1EFFF"/>
                </a:solidFill>
                <a:effectLst/>
                <a:latin typeface="Consolas" panose="020B0609020204030204" pitchFamily="49" charset="0"/>
              </a:rPr>
              <a:t>;</a:t>
            </a:r>
            <a:r>
              <a:rPr lang="en-IN" b="0" i="1" dirty="0">
                <a:solidFill>
                  <a:srgbClr val="0088FF"/>
                </a:solidFill>
                <a:effectLst/>
                <a:latin typeface="Consolas" panose="020B0609020204030204" pitchFamily="49" charset="0"/>
              </a:rPr>
              <a:t>      // Gas constant</a:t>
            </a:r>
            <a:endParaRPr lang="en-IN" b="0" dirty="0">
              <a:solidFill>
                <a:srgbClr val="FFFFFF"/>
              </a:solidFill>
              <a:effectLst/>
              <a:latin typeface="Consolas" panose="020B0609020204030204" pitchFamily="49" charset="0"/>
            </a:endParaRPr>
          </a:p>
          <a:p>
            <a:pPr>
              <a:lnSpc>
                <a:spcPts val="1650"/>
              </a:lnSpc>
            </a:pPr>
            <a:br>
              <a:rPr lang="en-IN" b="0" dirty="0">
                <a:solidFill>
                  <a:srgbClr val="FFFFFF"/>
                </a:solidFill>
                <a:effectLst/>
                <a:latin typeface="Consolas" panose="020B0609020204030204" pitchFamily="49" charset="0"/>
              </a:rPr>
            </a:br>
            <a:r>
              <a:rPr lang="en-IN" b="0" dirty="0">
                <a:solidFill>
                  <a:srgbClr val="FFFFFF"/>
                </a:solidFill>
                <a:effectLst/>
                <a:latin typeface="Consolas" panose="020B0609020204030204" pitchFamily="49" charset="0"/>
              </a:rPr>
              <a:t>    </a:t>
            </a: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a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FF628C"/>
                </a:solidFill>
                <a:effectLst/>
                <a:latin typeface="Consolas" panose="020B0609020204030204" pitchFamily="49" charset="0"/>
              </a:rPr>
              <a:t>27</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R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R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T_c</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T_c</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64</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P_c</a:t>
            </a:r>
            <a:r>
              <a:rPr lang="en-IN" b="0" dirty="0">
                <a:solidFill>
                  <a:srgbClr val="E1EFFF"/>
                </a:solidFill>
                <a:effectLst/>
                <a:latin typeface="Consolas" panose="020B0609020204030204" pitchFamily="49" charset="0"/>
              </a:rPr>
              <a:t>);</a:t>
            </a:r>
            <a:r>
              <a:rPr lang="en-IN" b="0" i="1" dirty="0">
                <a:solidFill>
                  <a:srgbClr val="0088FF"/>
                </a:solidFill>
                <a:effectLst/>
                <a:latin typeface="Consolas" panose="020B0609020204030204" pitchFamily="49" charset="0"/>
              </a:rPr>
              <a:t>  // Van der Waals 'a' constant</a:t>
            </a:r>
            <a:endParaRPr lang="en-IN" b="0" dirty="0">
              <a:solidFill>
                <a:srgbClr val="FFFFFF"/>
              </a:solidFill>
              <a:effectLst/>
              <a:latin typeface="Consolas" panose="020B0609020204030204" pitchFamily="49" charset="0"/>
            </a:endParaRPr>
          </a:p>
          <a:p>
            <a:pPr>
              <a:lnSpc>
                <a:spcPts val="1650"/>
              </a:lnSpc>
            </a:pPr>
            <a:r>
              <a:rPr lang="en-IN" b="0" dirty="0">
                <a:solidFill>
                  <a:srgbClr val="FFFFFF"/>
                </a:solidFill>
                <a:effectLst/>
                <a:latin typeface="Consolas" panose="020B0609020204030204" pitchFamily="49" charset="0"/>
              </a:rPr>
              <a:t>    </a:t>
            </a: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b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R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T_c</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8</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P_c</a:t>
            </a:r>
            <a:r>
              <a:rPr lang="en-IN" b="0" dirty="0">
                <a:solidFill>
                  <a:srgbClr val="E1EFFF"/>
                </a:solidFill>
                <a:effectLst/>
                <a:latin typeface="Consolas" panose="020B0609020204030204" pitchFamily="49" charset="0"/>
              </a:rPr>
              <a:t>);</a:t>
            </a:r>
            <a:r>
              <a:rPr lang="en-IN" b="0" i="1" dirty="0">
                <a:solidFill>
                  <a:srgbClr val="0088FF"/>
                </a:solidFill>
                <a:effectLst/>
                <a:latin typeface="Consolas" panose="020B0609020204030204" pitchFamily="49" charset="0"/>
              </a:rPr>
              <a:t>  // Van der Waals 'b' constant</a:t>
            </a:r>
            <a:endParaRPr lang="en-IN" b="0" dirty="0">
              <a:solidFill>
                <a:srgbClr val="FFFFFF"/>
              </a:solidFill>
              <a:effectLst/>
              <a:latin typeface="Consolas" panose="020B0609020204030204" pitchFamily="49" charset="0"/>
            </a:endParaRPr>
          </a:p>
          <a:p>
            <a:pPr>
              <a:lnSpc>
                <a:spcPts val="1650"/>
              </a:lnSpc>
            </a:pPr>
            <a:br>
              <a:rPr lang="en-IN" b="0" dirty="0">
                <a:solidFill>
                  <a:srgbClr val="FFFFFF"/>
                </a:solidFill>
                <a:effectLst/>
                <a:latin typeface="Consolas" panose="020B0609020204030204" pitchFamily="49" charset="0"/>
              </a:rPr>
            </a:br>
            <a:br>
              <a:rPr lang="en-IN" b="0" dirty="0">
                <a:solidFill>
                  <a:srgbClr val="FFFFFF"/>
                </a:solidFill>
                <a:effectLst/>
                <a:latin typeface="Consolas" panose="020B0609020204030204" pitchFamily="49" charset="0"/>
              </a:rPr>
            </a:br>
            <a:r>
              <a:rPr lang="en-IN" b="0" dirty="0">
                <a:solidFill>
                  <a:srgbClr val="FFC600"/>
                </a:solidFill>
                <a:effectLst/>
                <a:latin typeface="Consolas" panose="020B0609020204030204" pitchFamily="49" charset="0"/>
              </a:rPr>
              <a:t>double</a:t>
            </a: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fxn</a:t>
            </a:r>
            <a:r>
              <a:rPr lang="en-IN" b="0" dirty="0">
                <a:solidFill>
                  <a:srgbClr val="E1EFFF"/>
                </a:solidFill>
                <a:effectLst/>
                <a:latin typeface="Consolas" panose="020B0609020204030204" pitchFamily="49" charset="0"/>
              </a:rPr>
              <a:t>(</a:t>
            </a:r>
            <a:r>
              <a:rPr lang="en-IN" b="0" dirty="0">
                <a:solidFill>
                  <a:srgbClr val="FFC600"/>
                </a:solidFill>
                <a:effectLst/>
                <a:latin typeface="Consolas" panose="020B0609020204030204" pitchFamily="49" charset="0"/>
              </a:rPr>
              <a:t>double</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v){</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return</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P</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a</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(v</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v)))</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(v</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b</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R</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br>
              <a:rPr lang="en-IN" b="0" dirty="0">
                <a:solidFill>
                  <a:srgbClr val="FFFFFF"/>
                </a:solidFill>
                <a:effectLst/>
                <a:latin typeface="Consolas" panose="020B0609020204030204" pitchFamily="49" charset="0"/>
              </a:rPr>
            </a:br>
            <a:r>
              <a:rPr lang="en-IN" b="0" dirty="0">
                <a:solidFill>
                  <a:srgbClr val="FFC600"/>
                </a:solidFill>
                <a:effectLst/>
                <a:latin typeface="Consolas" panose="020B0609020204030204" pitchFamily="49" charset="0"/>
              </a:rPr>
              <a:t>double</a:t>
            </a:r>
            <a:r>
              <a:rPr lang="en-IN" b="0" dirty="0">
                <a:solidFill>
                  <a:srgbClr val="9EFFFF"/>
                </a:solidFill>
                <a:effectLst/>
                <a:latin typeface="Consolas" panose="020B0609020204030204" pitchFamily="49" charset="0"/>
              </a:rPr>
              <a:t> </a:t>
            </a:r>
            <a:r>
              <a:rPr lang="en-IN" b="0" dirty="0" err="1">
                <a:solidFill>
                  <a:srgbClr val="FFC600"/>
                </a:solidFill>
                <a:effectLst/>
                <a:latin typeface="Consolas" panose="020B0609020204030204" pitchFamily="49" charset="0"/>
              </a:rPr>
              <a:t>fxn_prime</a:t>
            </a:r>
            <a:r>
              <a:rPr lang="en-IN" b="0" dirty="0">
                <a:solidFill>
                  <a:srgbClr val="E1EFFF"/>
                </a:solidFill>
                <a:effectLst/>
                <a:latin typeface="Consolas" panose="020B0609020204030204" pitchFamily="49" charset="0"/>
              </a:rPr>
              <a:t>(</a:t>
            </a:r>
            <a:r>
              <a:rPr lang="en-IN" b="0" dirty="0">
                <a:solidFill>
                  <a:srgbClr val="FFC600"/>
                </a:solidFill>
                <a:effectLst/>
                <a:latin typeface="Consolas" panose="020B0609020204030204" pitchFamily="49" charset="0"/>
              </a:rPr>
              <a:t>double</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v){</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return</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P</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a</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(v</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v)))</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2</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a</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(v</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b</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(v</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v</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v));</a:t>
            </a:r>
            <a:endParaRPr lang="en-IN" b="0" dirty="0">
              <a:solidFill>
                <a:srgbClr val="FFFFFF"/>
              </a:solidFill>
              <a:effectLst/>
              <a:latin typeface="Consolas" panose="020B0609020204030204" pitchFamily="49" charset="0"/>
            </a:endParaRPr>
          </a:p>
          <a:p>
            <a:pPr>
              <a:lnSpc>
                <a:spcPts val="1650"/>
              </a:lnSpc>
            </a:pP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br>
              <a:rPr lang="en-IN" b="0" dirty="0">
                <a:solidFill>
                  <a:srgbClr val="FFFFFF"/>
                </a:solidFill>
                <a:effectLst/>
                <a:latin typeface="Consolas" panose="020B0609020204030204" pitchFamily="49" charset="0"/>
              </a:rPr>
            </a:br>
            <a:r>
              <a:rPr lang="en-IN" b="0" dirty="0">
                <a:solidFill>
                  <a:srgbClr val="FFC600"/>
                </a:solidFill>
                <a:effectLst/>
                <a:latin typeface="Consolas" panose="020B0609020204030204" pitchFamily="49" charset="0"/>
              </a:rPr>
              <a:t>int</a:t>
            </a: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main</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 Equation : (P + (a / v^2)) * (v - b) = R * 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int</a:t>
            </a:r>
            <a:r>
              <a:rPr lang="en-IN" b="0" dirty="0">
                <a:solidFill>
                  <a:srgbClr val="9E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T_itr</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628C"/>
                </a:solidFill>
                <a:effectLst/>
                <a:latin typeface="Consolas" panose="020B0609020204030204" pitchFamily="49" charset="0"/>
              </a:rPr>
              <a:t>20</a:t>
            </a:r>
            <a:r>
              <a:rPr lang="en-IN" b="0" dirty="0">
                <a:solidFill>
                  <a:srgbClr val="E1EFFF"/>
                </a:solidFill>
                <a:effectLst/>
                <a:latin typeface="Consolas" panose="020B0609020204030204" pitchFamily="49" charset="0"/>
              </a:rPr>
              <a:t>;</a:t>
            </a:r>
            <a:r>
              <a:rPr lang="en-IN" b="0" i="1" dirty="0">
                <a:solidFill>
                  <a:srgbClr val="0088FF"/>
                </a:solidFill>
                <a:effectLst/>
                <a:latin typeface="Consolas" panose="020B0609020204030204" pitchFamily="49" charset="0"/>
              </a:rPr>
              <a:t> // Maximum number of iterations</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 Tolerance limit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double</a:t>
            </a:r>
            <a:r>
              <a:rPr lang="en-IN" b="0" dirty="0">
                <a:solidFill>
                  <a:srgbClr val="9E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tol</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628C"/>
                </a:solidFill>
                <a:effectLst/>
                <a:latin typeface="Consolas" panose="020B0609020204030204" pitchFamily="49" charset="0"/>
              </a:rPr>
              <a:t>1</a:t>
            </a:r>
            <a:r>
              <a:rPr lang="en-IN" b="0" dirty="0">
                <a:solidFill>
                  <a:srgbClr val="FF9D00"/>
                </a:solidFill>
                <a:effectLst/>
                <a:latin typeface="Consolas" panose="020B0609020204030204" pitchFamily="49" charset="0"/>
              </a:rPr>
              <a:t>e-</a:t>
            </a:r>
            <a:r>
              <a:rPr lang="en-IN" b="0" dirty="0">
                <a:solidFill>
                  <a:srgbClr val="FF628C"/>
                </a:solidFill>
                <a:effectLst/>
                <a:latin typeface="Consolas" panose="020B0609020204030204" pitchFamily="49" charset="0"/>
              </a:rPr>
              <a:t>6</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 Unknown Variable (initial guess for v)</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double</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v</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628C"/>
                </a:solidFill>
                <a:effectLst/>
                <a:latin typeface="Consolas" panose="020B0609020204030204" pitchFamily="49" charset="0"/>
              </a:rPr>
              <a:t>10</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err="1">
                <a:solidFill>
                  <a:srgbClr val="9EFFFF"/>
                </a:solidFill>
                <a:effectLst/>
                <a:latin typeface="Consolas" panose="020B0609020204030204" pitchFamily="49" charset="0"/>
              </a:rPr>
              <a:t>cout</a:t>
            </a:r>
            <a:r>
              <a:rPr lang="en-IN" b="0" dirty="0">
                <a:solidFill>
                  <a:srgbClr val="FF9D00"/>
                </a:solidFill>
                <a:effectLst/>
                <a:latin typeface="Consolas" panose="020B0609020204030204" pitchFamily="49" charset="0"/>
              </a:rPr>
              <a:t>&lt;&lt;</a:t>
            </a:r>
            <a:r>
              <a:rPr lang="en-IN" b="0" dirty="0">
                <a:solidFill>
                  <a:srgbClr val="9EFFFF"/>
                </a:solidFill>
                <a:effectLst/>
                <a:latin typeface="Consolas" panose="020B0609020204030204" pitchFamily="49" charset="0"/>
              </a:rPr>
              <a:t>fixed</a:t>
            </a:r>
            <a:r>
              <a:rPr lang="en-IN" b="0" dirty="0">
                <a:solidFill>
                  <a:srgbClr val="FF9D00"/>
                </a:solidFill>
                <a:effectLst/>
                <a:latin typeface="Consolas" panose="020B0609020204030204" pitchFamily="49" charset="0"/>
              </a:rPr>
              <a:t>&lt;&lt;</a:t>
            </a:r>
            <a:r>
              <a:rPr lang="en-IN" b="0" dirty="0" err="1">
                <a:solidFill>
                  <a:srgbClr val="FFC600"/>
                </a:solidFill>
                <a:effectLst/>
                <a:latin typeface="Consolas" panose="020B0609020204030204" pitchFamily="49" charset="0"/>
              </a:rPr>
              <a:t>setprecision</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8</a:t>
            </a:r>
            <a:r>
              <a:rPr lang="en-IN" b="0" dirty="0">
                <a:solidFill>
                  <a:srgbClr val="E1EFFF"/>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[iteration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FF628C"/>
                </a:solidFill>
                <a:effectLst/>
                <a:latin typeface="Consolas" panose="020B0609020204030204" pitchFamily="49" charset="0"/>
              </a:rPr>
              <a:t>0</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 : v =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FFFFFF"/>
                </a:solidFill>
                <a:effectLst/>
                <a:latin typeface="Consolas" panose="020B0609020204030204" pitchFamily="49" charset="0"/>
              </a:rPr>
              <a:t>v</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 (Initial Guess)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err="1">
                <a:solidFill>
                  <a:srgbClr val="9EFFFF"/>
                </a:solidFill>
                <a:effectLst/>
                <a:latin typeface="Consolas" panose="020B0609020204030204" pitchFamily="49" charset="0"/>
              </a:rPr>
              <a:t>endl</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br>
              <a:rPr lang="en-IN" b="0" dirty="0">
                <a:solidFill>
                  <a:srgbClr val="FFFFFF"/>
                </a:solidFill>
                <a:effectLst/>
                <a:latin typeface="Consolas" panose="020B0609020204030204" pitchFamily="49" charset="0"/>
              </a:rPr>
            </a:br>
            <a:endParaRPr lang="en-IN" b="0" dirty="0">
              <a:solidFill>
                <a:srgbClr val="FFFFFF"/>
              </a:solidFill>
              <a:effectLst/>
              <a:latin typeface="Consolas" panose="020B0609020204030204" pitchFamily="49" charset="0"/>
            </a:endParaRPr>
          </a:p>
        </p:txBody>
      </p:sp>
      <p:sp>
        <p:nvSpPr>
          <p:cNvPr id="4" name="TextBox 3">
            <a:hlinkClick r:id="rId2"/>
            <a:extLst>
              <a:ext uri="{FF2B5EF4-FFF2-40B4-BE49-F238E27FC236}">
                <a16:creationId xmlns:a16="http://schemas.microsoft.com/office/drawing/2014/main" id="{C91CF66F-7113-332A-3661-336E68F10D6F}"/>
              </a:ext>
            </a:extLst>
          </p:cNvPr>
          <p:cNvSpPr txBox="1"/>
          <p:nvPr/>
        </p:nvSpPr>
        <p:spPr>
          <a:xfrm>
            <a:off x="9839417" y="0"/>
            <a:ext cx="2352583" cy="923330"/>
          </a:xfrm>
          <a:prstGeom prst="rect">
            <a:avLst/>
          </a:prstGeom>
          <a:noFill/>
        </p:spPr>
        <p:txBody>
          <a:bodyPr wrap="square">
            <a:spAutoFit/>
          </a:bodyPr>
          <a:lstStyle/>
          <a:p>
            <a:pPr lvl="1"/>
            <a:r>
              <a:rPr lang="en-US" sz="5400" u="sng" dirty="0">
                <a:ln w="0"/>
                <a:solidFill>
                  <a:schemeClr val="accent5"/>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Code</a:t>
            </a:r>
            <a:endParaRPr lang="en-US" sz="4000" dirty="0">
              <a:ln w="0"/>
              <a:solidFill>
                <a:schemeClr val="accent5"/>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714233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B57E6-8A9E-321A-885F-7419CFBA0A8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7FD1E73-D8E4-E193-04D2-63C369DC8394}"/>
              </a:ext>
            </a:extLst>
          </p:cNvPr>
          <p:cNvSpPr txBox="1"/>
          <p:nvPr/>
        </p:nvSpPr>
        <p:spPr>
          <a:xfrm>
            <a:off x="0" y="0"/>
            <a:ext cx="12192000" cy="4675382"/>
          </a:xfrm>
          <a:prstGeom prst="rect">
            <a:avLst/>
          </a:prstGeom>
          <a:solidFill>
            <a:schemeClr val="tx1">
              <a:lumMod val="85000"/>
              <a:lumOff val="15000"/>
            </a:schemeClr>
          </a:solidFill>
        </p:spPr>
        <p:txBody>
          <a:bodyPr wrap="square">
            <a:spAutoFit/>
          </a:bodyPr>
          <a:lstStyle/>
          <a:p>
            <a:pPr>
              <a:lnSpc>
                <a:spcPts val="1650"/>
              </a:lnSpc>
            </a:pPr>
            <a:r>
              <a:rPr lang="en-IN" b="0" i="1" dirty="0">
                <a:solidFill>
                  <a:srgbClr val="0088FF"/>
                </a:solidFill>
                <a:effectLst/>
                <a:latin typeface="Consolas" panose="020B0609020204030204" pitchFamily="49" charset="0"/>
              </a:rPr>
              <a:t>    // Iterative </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for</a:t>
            </a:r>
            <a:r>
              <a:rPr lang="en-IN" b="0" dirty="0">
                <a:solidFill>
                  <a:srgbClr val="E1EFFF"/>
                </a:solidFill>
                <a:effectLst/>
                <a:latin typeface="Consolas" panose="020B0609020204030204" pitchFamily="49" charset="0"/>
              </a:rPr>
              <a:t>(</a:t>
            </a:r>
            <a:r>
              <a:rPr lang="en-IN" b="0" dirty="0">
                <a:solidFill>
                  <a:srgbClr val="FFC600"/>
                </a:solidFill>
                <a:effectLst/>
                <a:latin typeface="Consolas" panose="020B0609020204030204" pitchFamily="49" charset="0"/>
              </a:rPr>
              <a:t>int</a:t>
            </a:r>
            <a:r>
              <a:rPr lang="en-IN" b="0" dirty="0">
                <a:solidFill>
                  <a:srgbClr val="9E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i</a:t>
            </a:r>
            <a:r>
              <a:rPr lang="en-IN" b="0" dirty="0">
                <a:solidFill>
                  <a:srgbClr val="FF9D00"/>
                </a:solidFill>
                <a:effectLst/>
                <a:latin typeface="Consolas" panose="020B0609020204030204" pitchFamily="49" charset="0"/>
              </a:rPr>
              <a:t>=</a:t>
            </a:r>
            <a:r>
              <a:rPr lang="en-IN" b="0" dirty="0">
                <a:solidFill>
                  <a:srgbClr val="FF628C"/>
                </a:solidFill>
                <a:effectLst/>
                <a:latin typeface="Consolas" panose="020B0609020204030204" pitchFamily="49" charset="0"/>
              </a:rPr>
              <a:t>1</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err="1">
                <a:solidFill>
                  <a:srgbClr val="FFFFFF"/>
                </a:solidFill>
                <a:effectLst/>
                <a:latin typeface="Consolas" panose="020B0609020204030204" pitchFamily="49" charset="0"/>
              </a:rPr>
              <a:t>i</a:t>
            </a:r>
            <a:r>
              <a:rPr lang="en-IN" b="0" dirty="0">
                <a:solidFill>
                  <a:srgbClr val="FF9D00"/>
                </a:solidFill>
                <a:effectLst/>
                <a:latin typeface="Consolas" panose="020B0609020204030204" pitchFamily="49" charset="0"/>
              </a:rPr>
              <a:t>&lt;=</a:t>
            </a:r>
            <a:r>
              <a:rPr lang="en-IN" b="0" dirty="0" err="1">
                <a:solidFill>
                  <a:srgbClr val="FFFFFF"/>
                </a:solidFill>
                <a:effectLst/>
                <a:latin typeface="Consolas" panose="020B0609020204030204" pitchFamily="49" charset="0"/>
              </a:rPr>
              <a:t>T_itr</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i</a:t>
            </a:r>
            <a:r>
              <a:rPr lang="en-IN" b="0" dirty="0">
                <a:solidFill>
                  <a:srgbClr val="FF9D00"/>
                </a:solidFill>
                <a:effectLst/>
                <a:latin typeface="Consolas" panose="020B0609020204030204" pitchFamily="49" charset="0"/>
              </a:rPr>
              <a:t>++</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 Update v using Newton's method</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double</a:t>
            </a:r>
            <a:r>
              <a:rPr lang="en-IN" b="0" dirty="0">
                <a:solidFill>
                  <a:srgbClr val="9E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v_new</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v</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C600"/>
                </a:solidFill>
                <a:effectLst/>
                <a:latin typeface="Consolas" panose="020B0609020204030204" pitchFamily="49" charset="0"/>
              </a:rPr>
              <a:t>fxn</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v</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err="1">
                <a:solidFill>
                  <a:srgbClr val="FFC600"/>
                </a:solidFill>
                <a:effectLst/>
                <a:latin typeface="Consolas" panose="020B0609020204030204" pitchFamily="49" charset="0"/>
              </a:rPr>
              <a:t>fxn_prime</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v</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 Output the current iteration and the new value of v</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err="1">
                <a:solidFill>
                  <a:srgbClr val="9EFFFF"/>
                </a:solidFill>
                <a:effectLst/>
                <a:latin typeface="Consolas" panose="020B0609020204030204" pitchFamily="49" charset="0"/>
              </a:rPr>
              <a:t>cout</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[iteration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err="1">
                <a:solidFill>
                  <a:srgbClr val="FFFFFF"/>
                </a:solidFill>
                <a:effectLst/>
                <a:latin typeface="Consolas" panose="020B0609020204030204" pitchFamily="49" charset="0"/>
              </a:rPr>
              <a:t>i</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 : v =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err="1">
                <a:solidFill>
                  <a:srgbClr val="FFFFFF"/>
                </a:solidFill>
                <a:effectLst/>
                <a:latin typeface="Consolas" panose="020B0609020204030204" pitchFamily="49" charset="0"/>
              </a:rPr>
              <a:t>v_new</a:t>
            </a:r>
            <a:r>
              <a:rPr lang="en-IN" b="0" dirty="0">
                <a:solidFill>
                  <a:srgbClr val="FF9D00"/>
                </a:solidFill>
                <a:effectLst/>
                <a:latin typeface="Consolas" panose="020B0609020204030204" pitchFamily="49" charset="0"/>
              </a:rPr>
              <a:t>&lt;&lt;</a:t>
            </a:r>
            <a:r>
              <a:rPr lang="en-IN" b="0" dirty="0" err="1">
                <a:solidFill>
                  <a:srgbClr val="9EFFFF"/>
                </a:solidFill>
                <a:effectLst/>
                <a:latin typeface="Consolas" panose="020B0609020204030204" pitchFamily="49" charset="0"/>
              </a:rPr>
              <a:t>endl</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br>
              <a:rPr lang="en-IN" b="0" dirty="0">
                <a:solidFill>
                  <a:srgbClr val="FFFFFF"/>
                </a:solidFill>
                <a:effectLst/>
                <a:latin typeface="Consolas" panose="020B0609020204030204" pitchFamily="49" charset="0"/>
              </a:rPr>
            </a:br>
            <a:r>
              <a:rPr lang="en-IN" b="0" i="1" dirty="0">
                <a:solidFill>
                  <a:srgbClr val="0088FF"/>
                </a:solidFill>
                <a:effectLst/>
                <a:latin typeface="Consolas" panose="020B0609020204030204" pitchFamily="49" charset="0"/>
              </a:rPr>
              <a:t>        // Check if the change in v is small enough to stop</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if</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C600"/>
                </a:solidFill>
                <a:effectLst/>
                <a:latin typeface="Consolas" panose="020B0609020204030204" pitchFamily="49" charset="0"/>
              </a:rPr>
              <a:t>abs</a:t>
            </a:r>
            <a:r>
              <a:rPr lang="en-IN" b="0" dirty="0">
                <a:solidFill>
                  <a:srgbClr val="E1EFFF"/>
                </a:solidFill>
                <a:effectLst/>
                <a:latin typeface="Consolas" panose="020B0609020204030204" pitchFamily="49" charset="0"/>
              </a:rPr>
              <a:t>(</a:t>
            </a:r>
            <a:r>
              <a:rPr lang="en-IN" b="0" dirty="0" err="1">
                <a:solidFill>
                  <a:srgbClr val="FFFFFF"/>
                </a:solidFill>
                <a:effectLst/>
                <a:latin typeface="Consolas" panose="020B0609020204030204" pitchFamily="49" charset="0"/>
              </a:rPr>
              <a:t>v_new</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v</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&lt;</a:t>
            </a:r>
            <a:r>
              <a:rPr lang="en-IN" b="0" dirty="0">
                <a:solidFill>
                  <a:srgbClr val="9E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tol</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err="1">
                <a:solidFill>
                  <a:srgbClr val="9EFFFF"/>
                </a:solidFill>
                <a:effectLst/>
                <a:latin typeface="Consolas" panose="020B0609020204030204" pitchFamily="49" charset="0"/>
              </a:rPr>
              <a:t>cout</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&lt;&lt;</a:t>
            </a:r>
            <a:r>
              <a:rPr lang="en-IN" b="0" dirty="0">
                <a:solidFill>
                  <a:srgbClr val="9EFFFF"/>
                </a:solidFill>
                <a:effectLst/>
                <a:latin typeface="Consolas" panose="020B0609020204030204" pitchFamily="49" charset="0"/>
              </a:rPr>
              <a:t> </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Solution converged at </a:t>
            </a:r>
            <a:r>
              <a:rPr lang="en-IN" b="0" dirty="0">
                <a:solidFill>
                  <a:srgbClr val="92FC79"/>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&lt;&lt;</a:t>
            </a:r>
            <a:r>
              <a:rPr lang="en-IN" b="0" dirty="0">
                <a:solidFill>
                  <a:srgbClr val="9E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i</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&lt;&lt;</a:t>
            </a:r>
            <a:r>
              <a:rPr lang="en-IN" b="0" dirty="0">
                <a:solidFill>
                  <a:srgbClr val="9EFFFF"/>
                </a:solidFill>
                <a:effectLst/>
                <a:latin typeface="Consolas" panose="020B0609020204030204" pitchFamily="49" charset="0"/>
              </a:rPr>
              <a:t> </a:t>
            </a:r>
            <a:r>
              <a:rPr lang="en-IN" b="0" dirty="0">
                <a:solidFill>
                  <a:srgbClr val="92FC79"/>
                </a:solidFill>
                <a:effectLst/>
                <a:latin typeface="Consolas" panose="020B0609020204030204" pitchFamily="49" charset="0"/>
              </a:rPr>
              <a:t>"</a:t>
            </a:r>
            <a:r>
              <a:rPr lang="en-IN" b="0" dirty="0" err="1">
                <a:solidFill>
                  <a:srgbClr val="A5FF90"/>
                </a:solidFill>
                <a:effectLst/>
                <a:latin typeface="Consolas" panose="020B0609020204030204" pitchFamily="49" charset="0"/>
              </a:rPr>
              <a:t>th</a:t>
            </a:r>
            <a:r>
              <a:rPr lang="en-IN" b="0" dirty="0">
                <a:solidFill>
                  <a:srgbClr val="A5FF90"/>
                </a:solidFill>
                <a:effectLst/>
                <a:latin typeface="Consolas" panose="020B0609020204030204" pitchFamily="49" charset="0"/>
              </a:rPr>
              <a:t> iteration.</a:t>
            </a:r>
            <a:r>
              <a:rPr lang="en-IN" b="0" dirty="0">
                <a:solidFill>
                  <a:srgbClr val="FF628C"/>
                </a:solidFill>
                <a:effectLst/>
                <a:latin typeface="Consolas" panose="020B0609020204030204" pitchFamily="49" charset="0"/>
              </a:rPr>
              <a:t>\n</a:t>
            </a:r>
            <a:r>
              <a:rPr lang="en-IN" b="0" dirty="0">
                <a:solidFill>
                  <a:srgbClr val="92FC79"/>
                </a:solidFill>
                <a:effectLst/>
                <a:latin typeface="Consolas" panose="020B0609020204030204" pitchFamily="49" charset="0"/>
              </a:rPr>
              <a:t>"</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err="1">
                <a:solidFill>
                  <a:srgbClr val="9EFFFF"/>
                </a:solidFill>
                <a:effectLst/>
                <a:latin typeface="Consolas" panose="020B0609020204030204" pitchFamily="49" charset="0"/>
              </a:rPr>
              <a:t>cout</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&lt;&lt;</a:t>
            </a:r>
            <a:r>
              <a:rPr lang="en-IN" b="0" dirty="0">
                <a:solidFill>
                  <a:srgbClr val="9EFFFF"/>
                </a:solidFill>
                <a:effectLst/>
                <a:latin typeface="Consolas" panose="020B0609020204030204" pitchFamily="49" charset="0"/>
              </a:rPr>
              <a:t> </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 v = </a:t>
            </a:r>
            <a:r>
              <a:rPr lang="en-IN" b="0" dirty="0">
                <a:solidFill>
                  <a:srgbClr val="92FC79"/>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&lt;&lt;</a:t>
            </a:r>
            <a:r>
              <a:rPr lang="en-IN" b="0" dirty="0">
                <a:solidFill>
                  <a:srgbClr val="9E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v_new</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9EFFFF"/>
                </a:solidFill>
                <a:effectLst/>
                <a:latin typeface="Consolas" panose="020B0609020204030204" pitchFamily="49" charset="0"/>
              </a:rPr>
              <a:t> </a:t>
            </a:r>
            <a:r>
              <a:rPr lang="en-IN" b="0" dirty="0" err="1">
                <a:solidFill>
                  <a:srgbClr val="9EFFFF"/>
                </a:solidFill>
                <a:effectLst/>
                <a:latin typeface="Consolas" panose="020B0609020204030204" pitchFamily="49" charset="0"/>
              </a:rPr>
              <a:t>endl</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return</a:t>
            </a:r>
            <a:r>
              <a:rPr lang="en-IN" b="0" dirty="0">
                <a:solidFill>
                  <a:srgbClr val="9EFFFF"/>
                </a:solidFill>
                <a:effectLst/>
                <a:latin typeface="Consolas" panose="020B0609020204030204" pitchFamily="49" charset="0"/>
              </a:rPr>
              <a:t> </a:t>
            </a:r>
            <a:r>
              <a:rPr lang="en-IN" b="0" dirty="0">
                <a:solidFill>
                  <a:srgbClr val="FF628C"/>
                </a:solidFill>
                <a:effectLst/>
                <a:latin typeface="Consolas" panose="020B0609020204030204" pitchFamily="49" charset="0"/>
              </a:rPr>
              <a:t>0</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v</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v_new</a:t>
            </a:r>
            <a:r>
              <a:rPr lang="en-IN" b="0" dirty="0">
                <a:solidFill>
                  <a:srgbClr val="E1EFFF"/>
                </a:solidFill>
                <a:effectLst/>
                <a:latin typeface="Consolas" panose="020B0609020204030204" pitchFamily="49" charset="0"/>
              </a:rPr>
              <a:t>;</a:t>
            </a:r>
            <a:r>
              <a:rPr lang="en-IN" b="0" i="1" dirty="0">
                <a:solidFill>
                  <a:srgbClr val="0088FF"/>
                </a:solidFill>
                <a:effectLst/>
                <a:latin typeface="Consolas" panose="020B0609020204030204" pitchFamily="49" charset="0"/>
              </a:rPr>
              <a:t>  // Update v for the next iteration</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br>
              <a:rPr lang="en-IN" b="0" dirty="0">
                <a:solidFill>
                  <a:srgbClr val="FFFFFF"/>
                </a:solidFill>
                <a:effectLst/>
                <a:latin typeface="Consolas" panose="020B0609020204030204" pitchFamily="49" charset="0"/>
              </a:rPr>
            </a:br>
            <a:r>
              <a:rPr lang="en-IN" b="0" i="1" dirty="0">
                <a:solidFill>
                  <a:srgbClr val="0088FF"/>
                </a:solidFill>
                <a:effectLst/>
                <a:latin typeface="Consolas" panose="020B0609020204030204" pitchFamily="49" charset="0"/>
              </a:rPr>
              <a:t>    // If it still not converged after </a:t>
            </a:r>
            <a:r>
              <a:rPr lang="en-IN" b="0" i="1" dirty="0" err="1">
                <a:solidFill>
                  <a:srgbClr val="0088FF"/>
                </a:solidFill>
                <a:effectLst/>
                <a:latin typeface="Consolas" panose="020B0609020204030204" pitchFamily="49" charset="0"/>
              </a:rPr>
              <a:t>maxIteration</a:t>
            </a:r>
            <a:r>
              <a:rPr lang="en-IN" b="0" i="1" dirty="0">
                <a:solidFill>
                  <a:srgbClr val="0088FF"/>
                </a:solidFill>
                <a:effectLst/>
                <a:latin typeface="Consolas" panose="020B0609020204030204" pitchFamily="49" charset="0"/>
              </a:rPr>
              <a:t> allowed then...</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err="1">
                <a:solidFill>
                  <a:srgbClr val="9EFFFF"/>
                </a:solidFill>
                <a:effectLst/>
                <a:latin typeface="Consolas" panose="020B0609020204030204" pitchFamily="49" charset="0"/>
              </a:rPr>
              <a:t>cout</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&lt;&lt;</a:t>
            </a:r>
            <a:r>
              <a:rPr lang="en-IN" b="0" dirty="0">
                <a:solidFill>
                  <a:srgbClr val="9EFFFF"/>
                </a:solidFill>
                <a:effectLst/>
                <a:latin typeface="Consolas" panose="020B0609020204030204" pitchFamily="49" charset="0"/>
              </a:rPr>
              <a:t> </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Solution did not converge even after </a:t>
            </a:r>
            <a:r>
              <a:rPr lang="en-IN" b="0" dirty="0">
                <a:solidFill>
                  <a:srgbClr val="92FC79"/>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&lt;&lt;</a:t>
            </a:r>
            <a:r>
              <a:rPr lang="en-IN" b="0" dirty="0">
                <a:solidFill>
                  <a:srgbClr val="9E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T_itr</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&lt;&lt;</a:t>
            </a:r>
            <a:r>
              <a:rPr lang="en-IN" b="0" dirty="0">
                <a:solidFill>
                  <a:srgbClr val="9EFFFF"/>
                </a:solidFill>
                <a:effectLst/>
                <a:latin typeface="Consolas" panose="020B0609020204030204" pitchFamily="49" charset="0"/>
              </a:rPr>
              <a:t> </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 iterations.</a:t>
            </a:r>
            <a:r>
              <a:rPr lang="en-IN" b="0" dirty="0">
                <a:solidFill>
                  <a:srgbClr val="FF628C"/>
                </a:solidFill>
                <a:effectLst/>
                <a:latin typeface="Consolas" panose="020B0609020204030204" pitchFamily="49" charset="0"/>
              </a:rPr>
              <a:t>\n</a:t>
            </a:r>
            <a:r>
              <a:rPr lang="en-IN" b="0" dirty="0">
                <a:solidFill>
                  <a:srgbClr val="92FC79"/>
                </a:solidFill>
                <a:effectLst/>
                <a:latin typeface="Consolas" panose="020B0609020204030204" pitchFamily="49" charset="0"/>
              </a:rPr>
              <a:t>"</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E1EFFF"/>
                </a:solidFill>
                <a:effectLst/>
                <a:latin typeface="Consolas" panose="020B0609020204030204" pitchFamily="49" charset="0"/>
              </a:rPr>
              <a:t>}</a:t>
            </a:r>
            <a:br>
              <a:rPr lang="en-IN" b="0" dirty="0">
                <a:solidFill>
                  <a:srgbClr val="FFFFFF"/>
                </a:solidFill>
                <a:effectLst/>
                <a:latin typeface="Consolas" panose="020B0609020204030204" pitchFamily="49" charset="0"/>
              </a:rPr>
            </a:br>
            <a:endParaRPr lang="en-IN" b="0" dirty="0">
              <a:solidFill>
                <a:srgbClr val="FFFFFF"/>
              </a:solidFill>
              <a:effectLst/>
              <a:latin typeface="Consolas" panose="020B0609020204030204" pitchFamily="49" charset="0"/>
            </a:endParaRPr>
          </a:p>
        </p:txBody>
      </p:sp>
      <p:sp>
        <p:nvSpPr>
          <p:cNvPr id="4" name="TextBox 3">
            <a:extLst>
              <a:ext uri="{FF2B5EF4-FFF2-40B4-BE49-F238E27FC236}">
                <a16:creationId xmlns:a16="http://schemas.microsoft.com/office/drawing/2014/main" id="{4FFE51D3-276E-BD57-BAF1-2C20D2A5CCF7}"/>
              </a:ext>
            </a:extLst>
          </p:cNvPr>
          <p:cNvSpPr txBox="1"/>
          <p:nvPr/>
        </p:nvSpPr>
        <p:spPr>
          <a:xfrm>
            <a:off x="3617649" y="5468644"/>
            <a:ext cx="5007006" cy="923330"/>
          </a:xfrm>
          <a:prstGeom prst="rect">
            <a:avLst/>
          </a:prstGeom>
          <a:noFill/>
        </p:spPr>
        <p:txBody>
          <a:bodyPr wrap="square">
            <a:spAutoFit/>
          </a:bodyPr>
          <a:lstStyle/>
          <a:p>
            <a:pPr lvl="1"/>
            <a:r>
              <a:rPr lang="en-US" sz="5400" u="sng" dirty="0">
                <a:ln w="0"/>
                <a:solidFill>
                  <a:schemeClr val="accent5"/>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2"/>
              </a:rPr>
              <a:t>Code[</a:t>
            </a:r>
            <a:r>
              <a:rPr lang="en-US" sz="5400" u="sng" dirty="0" err="1">
                <a:ln w="0"/>
                <a:solidFill>
                  <a:schemeClr val="accent5"/>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2"/>
              </a:rPr>
              <a:t>Matlab</a:t>
            </a:r>
            <a:r>
              <a:rPr lang="en-US" sz="5400" u="sng" dirty="0">
                <a:ln w="0"/>
                <a:solidFill>
                  <a:schemeClr val="accent5"/>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2"/>
              </a:rPr>
              <a:t>]</a:t>
            </a:r>
            <a:endParaRPr lang="en-US" sz="4000" dirty="0">
              <a:ln w="0"/>
              <a:solidFill>
                <a:schemeClr val="accent5"/>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endParaRPr>
          </a:p>
        </p:txBody>
      </p:sp>
      <p:cxnSp>
        <p:nvCxnSpPr>
          <p:cNvPr id="5" name="Straight Arrow Connector 4">
            <a:extLst>
              <a:ext uri="{FF2B5EF4-FFF2-40B4-BE49-F238E27FC236}">
                <a16:creationId xmlns:a16="http://schemas.microsoft.com/office/drawing/2014/main" id="{4B1A071A-21C4-DCC1-01FA-F9A88A98A18F}"/>
              </a:ext>
            </a:extLst>
          </p:cNvPr>
          <p:cNvCxnSpPr/>
          <p:nvPr/>
        </p:nvCxnSpPr>
        <p:spPr>
          <a:xfrm>
            <a:off x="630313" y="4953744"/>
            <a:ext cx="10981678" cy="0"/>
          </a:xfrm>
          <a:prstGeom prst="straightConnector1">
            <a:avLst/>
          </a:prstGeom>
          <a:ln w="38100">
            <a:prstDash val="sysDash"/>
            <a:headEnd type="triangle"/>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66054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B2E023-1748-E992-8F5E-89CF2894CE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23CE45-E86E-22B4-8912-2127A512EE50}"/>
              </a:ext>
            </a:extLst>
          </p:cNvPr>
          <p:cNvSpPr>
            <a:spLocks noGrp="1"/>
          </p:cNvSpPr>
          <p:nvPr>
            <p:ph type="title"/>
          </p:nvPr>
        </p:nvSpPr>
        <p:spPr>
          <a:xfrm>
            <a:off x="307759" y="363985"/>
            <a:ext cx="11576481" cy="710214"/>
          </a:xfrm>
          <a:noFill/>
        </p:spPr>
        <p:txBody>
          <a:bodyPr anchor="b" anchorCtr="0"/>
          <a:lstStyle/>
          <a:p>
            <a:pPr marL="457200" lvl="1" algn="ctr"/>
            <a:r>
              <a:rPr lang="en-US" sz="54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c) </a:t>
            </a:r>
            <a:r>
              <a:rPr lang="en-US" sz="54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Bisection Method</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CB286F8-ACBD-FB52-09B5-276D978E7B1A}"/>
                  </a:ext>
                </a:extLst>
              </p:cNvPr>
              <p:cNvSpPr txBox="1"/>
              <p:nvPr/>
            </p:nvSpPr>
            <p:spPr>
              <a:xfrm>
                <a:off x="508000" y="1173200"/>
                <a:ext cx="10371667" cy="2892202"/>
              </a:xfrm>
              <a:prstGeom prst="rect">
                <a:avLst/>
              </a:prstGeom>
              <a:noFill/>
            </p:spPr>
            <p:txBody>
              <a:bodyPr wrap="square" rtlCol="0">
                <a:spAutoFit/>
              </a:bodyPr>
              <a:lstStyle/>
              <a:p>
                <a:pPr lvl="1"/>
                <a:r>
                  <a:rPr lang="en-US" sz="32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Algorithm :</a:t>
                </a:r>
                <a:endParaRPr lang="en-US" sz="3200" dirty="0">
                  <a:latin typeface="Cambria Math" panose="02040503050406030204" pitchFamily="18" charset="0"/>
                  <a:ea typeface="Cambria Math" panose="02040503050406030204" pitchFamily="18" charset="0"/>
                </a:endParaRPr>
              </a:p>
              <a:p>
                <a:pPr marL="800100" lvl="1" indent="-342900">
                  <a:buFont typeface="+mj-lt"/>
                  <a:buAutoNum type="arabicParenR"/>
                </a:pPr>
                <a:r>
                  <a:rPr lang="en-US" sz="2400" dirty="0">
                    <a:latin typeface="Cambria Math" panose="02040503050406030204" pitchFamily="18" charset="0"/>
                    <a:ea typeface="Cambria Math" panose="02040503050406030204" pitchFamily="18" charset="0"/>
                  </a:rPr>
                  <a:t>Find an interval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𝑰</m:t>
                    </m:r>
                    <m:r>
                      <a:rPr lang="en-US" sz="2400" i="1" dirty="0" smtClean="0">
                        <a:latin typeface="Cambria Math" panose="02040503050406030204" pitchFamily="18" charset="0"/>
                        <a:ea typeface="Cambria Math" panose="02040503050406030204" pitchFamily="18" charset="0"/>
                      </a:rPr>
                      <m:t>=[</m:t>
                    </m:r>
                    <m:r>
                      <a:rPr lang="en-US" sz="2400" i="1" dirty="0" smtClean="0">
                        <a:latin typeface="Cambria Math" panose="02040503050406030204" pitchFamily="18" charset="0"/>
                        <a:ea typeface="Cambria Math" panose="02040503050406030204" pitchFamily="18" charset="0"/>
                      </a:rPr>
                      <m:t>𝑣</m:t>
                    </m:r>
                    <m:r>
                      <a:rPr lang="en-US" sz="2400" i="1" dirty="0" smtClean="0">
                        <a:latin typeface="Cambria Math" panose="02040503050406030204" pitchFamily="18" charset="0"/>
                        <a:ea typeface="Cambria Math" panose="02040503050406030204" pitchFamily="18" charset="0"/>
                      </a:rPr>
                      <m:t>1,</m:t>
                    </m:r>
                    <m:r>
                      <a:rPr lang="en-US" sz="2400" i="1" dirty="0" smtClean="0">
                        <a:latin typeface="Cambria Math" panose="02040503050406030204" pitchFamily="18" charset="0"/>
                        <a:ea typeface="Cambria Math" panose="02040503050406030204" pitchFamily="18" charset="0"/>
                      </a:rPr>
                      <m:t>𝑣</m:t>
                    </m:r>
                    <m:r>
                      <a:rPr lang="en-US" sz="2400" i="1" dirty="0" smtClean="0">
                        <a:latin typeface="Cambria Math" panose="02040503050406030204" pitchFamily="18" charset="0"/>
                        <a:ea typeface="Cambria Math" panose="02040503050406030204" pitchFamily="18" charset="0"/>
                      </a:rPr>
                      <m:t>2] </m:t>
                    </m:r>
                  </m:oMath>
                </a14:m>
                <a:r>
                  <a:rPr lang="en-US" sz="2400" dirty="0">
                    <a:latin typeface="Cambria Math" panose="02040503050406030204" pitchFamily="18" charset="0"/>
                    <a:ea typeface="Cambria Math" panose="02040503050406030204" pitchFamily="18" charset="0"/>
                  </a:rPr>
                  <a:t>such that root of equation lies in between i.e.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𝑓</m:t>
                    </m:r>
                    <m:r>
                      <a:rPr lang="en-US" sz="2400" i="1" dirty="0" smtClean="0">
                        <a:latin typeface="Cambria Math" panose="02040503050406030204" pitchFamily="18" charset="0"/>
                        <a:ea typeface="Cambria Math" panose="02040503050406030204" pitchFamily="18" charset="0"/>
                      </a:rPr>
                      <m:t>1∗</m:t>
                    </m:r>
                    <m:r>
                      <a:rPr lang="en-US" sz="2400" i="1" dirty="0" smtClean="0">
                        <a:latin typeface="Cambria Math" panose="02040503050406030204" pitchFamily="18" charset="0"/>
                        <a:ea typeface="Cambria Math" panose="02040503050406030204" pitchFamily="18" charset="0"/>
                      </a:rPr>
                      <m:t>𝑓</m:t>
                    </m:r>
                    <m:r>
                      <a:rPr lang="en-US" sz="2400" i="1" dirty="0" smtClean="0">
                        <a:latin typeface="Cambria Math" panose="02040503050406030204" pitchFamily="18" charset="0"/>
                        <a:ea typeface="Cambria Math" panose="02040503050406030204" pitchFamily="18" charset="0"/>
                      </a:rPr>
                      <m:t>2&lt;0</m:t>
                    </m:r>
                  </m:oMath>
                </a14:m>
                <a:r>
                  <a:rPr lang="en-IN" sz="2400" dirty="0">
                    <a:latin typeface="Cambria Math" panose="02040503050406030204" pitchFamily="18" charset="0"/>
                    <a:ea typeface="Cambria Math" panose="02040503050406030204" pitchFamily="18" charset="0"/>
                  </a:rPr>
                  <a:t>.</a:t>
                </a:r>
              </a:p>
              <a:p>
                <a:pPr marL="800100" lvl="1" indent="-342900">
                  <a:buFont typeface="+mj-lt"/>
                  <a:buAutoNum type="arabicParenR"/>
                </a:pPr>
                <a:r>
                  <a:rPr lang="en-IN" sz="2400" dirty="0">
                    <a:latin typeface="Cambria Math" panose="02040503050406030204" pitchFamily="18" charset="0"/>
                    <a:ea typeface="Cambria Math" panose="02040503050406030204" pitchFamily="18" charset="0"/>
                  </a:rPr>
                  <a:t>Initial guess </a:t>
                </a:r>
                <a14:m>
                  <m:oMath xmlns:m="http://schemas.openxmlformats.org/officeDocument/2006/math">
                    <m:r>
                      <a:rPr lang="en-IN" sz="2400" b="0" i="1" smtClean="0">
                        <a:latin typeface="Cambria Math" panose="02040503050406030204" pitchFamily="18" charset="0"/>
                        <a:ea typeface="Cambria Math" panose="02040503050406030204" pitchFamily="18" charset="0"/>
                      </a:rPr>
                      <m:t>𝑣</m:t>
                    </m:r>
                    <m:r>
                      <a:rPr lang="en-IN" sz="2400" b="0" i="1" smtClean="0">
                        <a:latin typeface="Cambria Math" panose="02040503050406030204" pitchFamily="18" charset="0"/>
                        <a:ea typeface="Cambria Math" panose="02040503050406030204" pitchFamily="18" charset="0"/>
                      </a:rPr>
                      <m:t>=</m:t>
                    </m:r>
                    <m:f>
                      <m:fPr>
                        <m:ctrlPr>
                          <a:rPr lang="en-IN" sz="2400" b="0" i="1" smtClean="0">
                            <a:latin typeface="Cambria Math" panose="02040503050406030204" pitchFamily="18" charset="0"/>
                            <a:ea typeface="Cambria Math" panose="02040503050406030204" pitchFamily="18" charset="0"/>
                          </a:rPr>
                        </m:ctrlPr>
                      </m:fPr>
                      <m:num>
                        <m:r>
                          <a:rPr lang="en-IN" sz="2400" b="0" i="1" smtClean="0">
                            <a:latin typeface="Cambria Math" panose="02040503050406030204" pitchFamily="18" charset="0"/>
                            <a:ea typeface="Cambria Math" panose="02040503050406030204" pitchFamily="18" charset="0"/>
                          </a:rPr>
                          <m:t>𝑣</m:t>
                        </m:r>
                        <m:r>
                          <a:rPr lang="en-IN" sz="2400" b="0" i="1" smtClean="0">
                            <a:latin typeface="Cambria Math" panose="02040503050406030204" pitchFamily="18" charset="0"/>
                            <a:ea typeface="Cambria Math" panose="02040503050406030204" pitchFamily="18" charset="0"/>
                          </a:rPr>
                          <m:t>1+</m:t>
                        </m:r>
                        <m:r>
                          <a:rPr lang="en-IN" sz="2400" b="0" i="1" smtClean="0">
                            <a:latin typeface="Cambria Math" panose="02040503050406030204" pitchFamily="18" charset="0"/>
                            <a:ea typeface="Cambria Math" panose="02040503050406030204" pitchFamily="18" charset="0"/>
                          </a:rPr>
                          <m:t>𝑣</m:t>
                        </m:r>
                        <m:r>
                          <a:rPr lang="en-IN" sz="2400" b="0" i="1" smtClean="0">
                            <a:latin typeface="Cambria Math" panose="02040503050406030204" pitchFamily="18" charset="0"/>
                            <a:ea typeface="Cambria Math" panose="02040503050406030204" pitchFamily="18" charset="0"/>
                          </a:rPr>
                          <m:t>2</m:t>
                        </m:r>
                      </m:num>
                      <m:den>
                        <m:r>
                          <a:rPr lang="en-IN" sz="2400" b="0" i="1" smtClean="0">
                            <a:latin typeface="Cambria Math" panose="02040503050406030204" pitchFamily="18" charset="0"/>
                            <a:ea typeface="Cambria Math" panose="02040503050406030204" pitchFamily="18" charset="0"/>
                          </a:rPr>
                          <m:t>2</m:t>
                        </m:r>
                      </m:den>
                    </m:f>
                  </m:oMath>
                </a14:m>
                <a:r>
                  <a:rPr lang="en-IN" sz="2400" dirty="0">
                    <a:latin typeface="Cambria Math" panose="02040503050406030204" pitchFamily="18" charset="0"/>
                    <a:ea typeface="Cambria Math" panose="02040503050406030204" pitchFamily="18" charset="0"/>
                  </a:rPr>
                  <a:t> , </a:t>
                </a:r>
                <a14:m>
                  <m:oMath xmlns:m="http://schemas.openxmlformats.org/officeDocument/2006/math">
                    <m:r>
                      <a:rPr lang="en-IN" sz="2400" i="1" dirty="0" smtClean="0">
                        <a:latin typeface="Cambria Math" panose="02040503050406030204" pitchFamily="18" charset="0"/>
                        <a:ea typeface="Cambria Math" panose="02040503050406030204" pitchFamily="18" charset="0"/>
                      </a:rPr>
                      <m:t>𝑓</m:t>
                    </m:r>
                    <m:r>
                      <a:rPr lang="en-IN" sz="2400" i="1" dirty="0" smtClean="0">
                        <a:latin typeface="Cambria Math" panose="02040503050406030204" pitchFamily="18" charset="0"/>
                        <a:ea typeface="Cambria Math" panose="02040503050406030204" pitchFamily="18" charset="0"/>
                      </a:rPr>
                      <m:t> =(</m:t>
                    </m:r>
                    <m:r>
                      <a:rPr lang="en-IN" sz="2400" i="1" dirty="0" smtClean="0">
                        <a:latin typeface="Cambria Math" panose="02040503050406030204" pitchFamily="18" charset="0"/>
                        <a:ea typeface="Cambria Math" panose="02040503050406030204" pitchFamily="18" charset="0"/>
                      </a:rPr>
                      <m:t>𝑣𝑎𝑙𝑢𝑒</m:t>
                    </m:r>
                    <m:r>
                      <a:rPr lang="en-IN" sz="2400" i="1" dirty="0" smtClean="0">
                        <a:latin typeface="Cambria Math" panose="02040503050406030204" pitchFamily="18" charset="0"/>
                        <a:ea typeface="Cambria Math" panose="02040503050406030204" pitchFamily="18" charset="0"/>
                      </a:rPr>
                      <m:t> </m:t>
                    </m:r>
                    <m:r>
                      <a:rPr lang="en-IN" sz="2400" i="1" dirty="0" smtClean="0">
                        <a:latin typeface="Cambria Math" panose="02040503050406030204" pitchFamily="18" charset="0"/>
                        <a:ea typeface="Cambria Math" panose="02040503050406030204" pitchFamily="18" charset="0"/>
                      </a:rPr>
                      <m:t>𝑜𝑓</m:t>
                    </m:r>
                    <m:r>
                      <a:rPr lang="en-IN" sz="2400" i="1" dirty="0" smtClean="0">
                        <a:latin typeface="Cambria Math" panose="02040503050406030204" pitchFamily="18" charset="0"/>
                        <a:ea typeface="Cambria Math" panose="02040503050406030204" pitchFamily="18" charset="0"/>
                      </a:rPr>
                      <m:t> </m:t>
                    </m:r>
                    <m:r>
                      <a:rPr lang="en-IN" sz="2400" b="0" i="1" dirty="0" smtClean="0">
                        <a:latin typeface="Cambria Math" panose="02040503050406030204" pitchFamily="18" charset="0"/>
                        <a:ea typeface="Cambria Math" panose="02040503050406030204" pitchFamily="18" charset="0"/>
                      </a:rPr>
                      <m:t>𝑓𝑥𝑛</m:t>
                    </m:r>
                    <m:r>
                      <a:rPr lang="en-IN" sz="2400" i="1" dirty="0" smtClean="0">
                        <a:latin typeface="Cambria Math" panose="02040503050406030204" pitchFamily="18" charset="0"/>
                        <a:ea typeface="Cambria Math" panose="02040503050406030204" pitchFamily="18" charset="0"/>
                      </a:rPr>
                      <m:t> </m:t>
                    </m:r>
                    <m:r>
                      <a:rPr lang="en-IN" sz="2400" i="1" dirty="0" smtClean="0">
                        <a:latin typeface="Cambria Math" panose="02040503050406030204" pitchFamily="18" charset="0"/>
                        <a:ea typeface="Cambria Math" panose="02040503050406030204" pitchFamily="18" charset="0"/>
                      </a:rPr>
                      <m:t>𝑎𝑡</m:t>
                    </m:r>
                    <m:r>
                      <a:rPr lang="en-IN" sz="2400" i="1" dirty="0" smtClean="0">
                        <a:latin typeface="Cambria Math" panose="02040503050406030204" pitchFamily="18" charset="0"/>
                        <a:ea typeface="Cambria Math" panose="02040503050406030204" pitchFamily="18" charset="0"/>
                      </a:rPr>
                      <m:t> </m:t>
                    </m:r>
                    <m:r>
                      <a:rPr lang="en-IN" sz="2400" i="1" dirty="0" smtClean="0">
                        <a:latin typeface="Cambria Math" panose="02040503050406030204" pitchFamily="18" charset="0"/>
                        <a:ea typeface="Cambria Math" panose="02040503050406030204" pitchFamily="18" charset="0"/>
                      </a:rPr>
                      <m:t>𝑣</m:t>
                    </m:r>
                    <m:r>
                      <a:rPr lang="en-IN" sz="2400" i="1" dirty="0" smtClean="0">
                        <a:latin typeface="Cambria Math" panose="02040503050406030204" pitchFamily="18" charset="0"/>
                        <a:ea typeface="Cambria Math" panose="02040503050406030204" pitchFamily="18" charset="0"/>
                      </a:rPr>
                      <m:t>)</m:t>
                    </m:r>
                  </m:oMath>
                </a14:m>
                <a:r>
                  <a:rPr lang="en-IN" sz="2400" dirty="0">
                    <a:latin typeface="Cambria Math" panose="02040503050406030204" pitchFamily="18" charset="0"/>
                    <a:ea typeface="Cambria Math" panose="02040503050406030204" pitchFamily="18" charset="0"/>
                  </a:rPr>
                  <a:t>.</a:t>
                </a:r>
              </a:p>
              <a:p>
                <a:pPr marL="800100" lvl="1" indent="-342900">
                  <a:buFont typeface="+mj-lt"/>
                  <a:buAutoNum type="arabicParenR"/>
                </a:pPr>
                <a14:m>
                  <m:oMath xmlns:m="http://schemas.openxmlformats.org/officeDocument/2006/math">
                    <m:r>
                      <a:rPr lang="en-IN" sz="2400" i="1" dirty="0" smtClean="0">
                        <a:latin typeface="Cambria Math" panose="02040503050406030204" pitchFamily="18" charset="0"/>
                        <a:ea typeface="Cambria Math" panose="02040503050406030204" pitchFamily="18" charset="0"/>
                      </a:rPr>
                      <m:t>𝐼𝑓</m:t>
                    </m:r>
                    <m:r>
                      <a:rPr lang="en-IN" sz="2400" i="1" dirty="0" smtClean="0">
                        <a:latin typeface="Cambria Math" panose="02040503050406030204" pitchFamily="18" charset="0"/>
                        <a:ea typeface="Cambria Math" panose="02040503050406030204" pitchFamily="18" charset="0"/>
                      </a:rPr>
                      <m:t> </m:t>
                    </m:r>
                    <m:r>
                      <a:rPr lang="en-IN" sz="2400" i="1" dirty="0" smtClean="0">
                        <a:latin typeface="Cambria Math" panose="02040503050406030204" pitchFamily="18" charset="0"/>
                        <a:ea typeface="Cambria Math" panose="02040503050406030204" pitchFamily="18" charset="0"/>
                      </a:rPr>
                      <m:t>𝑓</m:t>
                    </m:r>
                    <m:r>
                      <a:rPr lang="en-IN" sz="2400" i="1" dirty="0" smtClean="0">
                        <a:latin typeface="Cambria Math" panose="02040503050406030204" pitchFamily="18" charset="0"/>
                        <a:ea typeface="Cambria Math" panose="02040503050406030204" pitchFamily="18" charset="0"/>
                      </a:rPr>
                      <m:t>&gt;=0 , </m:t>
                    </m:r>
                    <m:r>
                      <a:rPr lang="en-IN" sz="2400" i="1" dirty="0" smtClean="0">
                        <a:latin typeface="Cambria Math" panose="02040503050406030204" pitchFamily="18" charset="0"/>
                        <a:ea typeface="Cambria Math" panose="02040503050406030204" pitchFamily="18" charset="0"/>
                      </a:rPr>
                      <m:t>𝑣</m:t>
                    </m:r>
                    <m:r>
                      <a:rPr lang="en-IN" sz="2400" i="1" dirty="0" smtClean="0">
                        <a:latin typeface="Cambria Math" panose="02040503050406030204" pitchFamily="18" charset="0"/>
                        <a:ea typeface="Cambria Math" panose="02040503050406030204" pitchFamily="18" charset="0"/>
                      </a:rPr>
                      <m:t>2=</m:t>
                    </m:r>
                    <m:r>
                      <a:rPr lang="en-IN" sz="2400" i="1" dirty="0" smtClean="0">
                        <a:latin typeface="Cambria Math" panose="02040503050406030204" pitchFamily="18" charset="0"/>
                        <a:ea typeface="Cambria Math" panose="02040503050406030204" pitchFamily="18" charset="0"/>
                      </a:rPr>
                      <m:t>𝑣</m:t>
                    </m:r>
                    <m:r>
                      <a:rPr lang="en-IN" sz="2400" i="1" dirty="0" smtClean="0">
                        <a:latin typeface="Cambria Math" panose="02040503050406030204" pitchFamily="18" charset="0"/>
                        <a:ea typeface="Cambria Math" panose="02040503050406030204" pitchFamily="18" charset="0"/>
                      </a:rPr>
                      <m:t> ,  </m:t>
                    </m:r>
                    <m:r>
                      <a:rPr lang="en-IN" sz="2400" i="1" dirty="0" smtClean="0">
                        <a:latin typeface="Cambria Math" panose="02040503050406030204" pitchFamily="18" charset="0"/>
                        <a:ea typeface="Cambria Math" panose="02040503050406030204" pitchFamily="18" charset="0"/>
                      </a:rPr>
                      <m:t>𝑒𝑙𝑠𝑒</m:t>
                    </m:r>
                    <m:r>
                      <a:rPr lang="en-IN" sz="2400" i="1" dirty="0" smtClean="0">
                        <a:latin typeface="Cambria Math" panose="02040503050406030204" pitchFamily="18" charset="0"/>
                        <a:ea typeface="Cambria Math" panose="02040503050406030204" pitchFamily="18" charset="0"/>
                      </a:rPr>
                      <m:t> </m:t>
                    </m:r>
                    <m:r>
                      <a:rPr lang="en-IN" sz="2400" i="1" dirty="0" smtClean="0">
                        <a:latin typeface="Cambria Math" panose="02040503050406030204" pitchFamily="18" charset="0"/>
                        <a:ea typeface="Cambria Math" panose="02040503050406030204" pitchFamily="18" charset="0"/>
                      </a:rPr>
                      <m:t>𝑣</m:t>
                    </m:r>
                    <m:r>
                      <a:rPr lang="en-IN" sz="2400" i="1" dirty="0" smtClean="0">
                        <a:latin typeface="Cambria Math" panose="02040503050406030204" pitchFamily="18" charset="0"/>
                        <a:ea typeface="Cambria Math" panose="02040503050406030204" pitchFamily="18" charset="0"/>
                      </a:rPr>
                      <m:t>1=</m:t>
                    </m:r>
                    <m:r>
                      <a:rPr lang="en-IN" sz="2400" i="1" dirty="0" smtClean="0">
                        <a:latin typeface="Cambria Math" panose="02040503050406030204" pitchFamily="18" charset="0"/>
                        <a:ea typeface="Cambria Math" panose="02040503050406030204" pitchFamily="18" charset="0"/>
                      </a:rPr>
                      <m:t>𝑣</m:t>
                    </m:r>
                  </m:oMath>
                </a14:m>
                <a:r>
                  <a:rPr lang="en-IN" sz="2400" dirty="0">
                    <a:latin typeface="Cambria Math" panose="02040503050406030204" pitchFamily="18" charset="0"/>
                    <a:ea typeface="Cambria Math" panose="02040503050406030204" pitchFamily="18" charset="0"/>
                  </a:rPr>
                  <a:t>.</a:t>
                </a:r>
              </a:p>
              <a:p>
                <a:pPr marL="800100" lvl="1" indent="-342900">
                  <a:buFont typeface="+mj-lt"/>
                  <a:buAutoNum type="arabicParenR"/>
                </a:pPr>
                <a:r>
                  <a:rPr lang="en-IN" sz="2400" dirty="0">
                    <a:latin typeface="Cambria Math" panose="02040503050406030204" pitchFamily="18" charset="0"/>
                    <a:ea typeface="Cambria Math" panose="02040503050406030204" pitchFamily="18" charset="0"/>
                  </a:rPr>
                  <a:t>Continue till the </a:t>
                </a:r>
                <a14:m>
                  <m:oMath xmlns:m="http://schemas.openxmlformats.org/officeDocument/2006/math">
                    <m:r>
                      <a:rPr lang="en-IN" sz="2400" i="1" dirty="0" smtClean="0">
                        <a:latin typeface="Cambria Math" panose="02040503050406030204" pitchFamily="18" charset="0"/>
                        <a:ea typeface="Cambria Math" panose="02040503050406030204" pitchFamily="18" charset="0"/>
                      </a:rPr>
                      <m:t>𝑒𝑟𝑟𝑜𝑟</m:t>
                    </m:r>
                    <m:r>
                      <a:rPr lang="en-IN" sz="2400" i="1" dirty="0" smtClean="0">
                        <a:latin typeface="Cambria Math" panose="02040503050406030204" pitchFamily="18" charset="0"/>
                        <a:ea typeface="Cambria Math" panose="02040503050406030204" pitchFamily="18" charset="0"/>
                      </a:rPr>
                      <m:t>=</m:t>
                    </m:r>
                    <m:d>
                      <m:dPr>
                        <m:ctrlPr>
                          <a:rPr lang="en-IN" sz="2400" i="1" dirty="0" smtClean="0">
                            <a:latin typeface="Cambria Math" panose="02040503050406030204" pitchFamily="18" charset="0"/>
                            <a:ea typeface="Cambria Math" panose="02040503050406030204" pitchFamily="18" charset="0"/>
                          </a:rPr>
                        </m:ctrlPr>
                      </m:dPr>
                      <m:e>
                        <m:r>
                          <a:rPr lang="en-IN" sz="2400" i="1" dirty="0" smtClean="0">
                            <a:latin typeface="Cambria Math" panose="02040503050406030204" pitchFamily="18" charset="0"/>
                            <a:ea typeface="Cambria Math" panose="02040503050406030204" pitchFamily="18" charset="0"/>
                          </a:rPr>
                          <m:t>𝑣</m:t>
                        </m:r>
                        <m:r>
                          <a:rPr lang="en-IN" sz="2400" i="1" dirty="0" smtClean="0">
                            <a:latin typeface="Cambria Math" panose="02040503050406030204" pitchFamily="18" charset="0"/>
                            <a:ea typeface="Cambria Math" panose="02040503050406030204" pitchFamily="18" charset="0"/>
                          </a:rPr>
                          <m:t>2−</m:t>
                        </m:r>
                        <m:r>
                          <a:rPr lang="en-IN" sz="2400" i="1" dirty="0" smtClean="0">
                            <a:latin typeface="Cambria Math" panose="02040503050406030204" pitchFamily="18" charset="0"/>
                            <a:ea typeface="Cambria Math" panose="02040503050406030204" pitchFamily="18" charset="0"/>
                          </a:rPr>
                          <m:t>𝑣</m:t>
                        </m:r>
                        <m:r>
                          <a:rPr lang="en-IN" sz="2400" i="1" dirty="0" smtClean="0">
                            <a:latin typeface="Cambria Math" panose="02040503050406030204" pitchFamily="18" charset="0"/>
                            <a:ea typeface="Cambria Math" panose="02040503050406030204" pitchFamily="18" charset="0"/>
                          </a:rPr>
                          <m:t>1</m:t>
                        </m:r>
                      </m:e>
                    </m:d>
                    <m:r>
                      <a:rPr lang="en-IN" sz="2400" i="1" dirty="0" smtClean="0">
                        <a:latin typeface="Cambria Math" panose="02040503050406030204" pitchFamily="18" charset="0"/>
                        <a:ea typeface="Cambria Math" panose="02040503050406030204" pitchFamily="18" charset="0"/>
                      </a:rPr>
                      <m:t>&lt;</m:t>
                    </m:r>
                    <m:sSup>
                      <m:sSupPr>
                        <m:ctrlPr>
                          <a:rPr lang="en-IN" sz="2400" b="0" i="1" dirty="0" smtClean="0">
                            <a:latin typeface="Cambria Math" panose="02040503050406030204" pitchFamily="18" charset="0"/>
                            <a:ea typeface="Cambria Math" panose="02040503050406030204" pitchFamily="18" charset="0"/>
                          </a:rPr>
                        </m:ctrlPr>
                      </m:sSupPr>
                      <m:e>
                        <m:r>
                          <a:rPr lang="en-IN" sz="2400" b="0" i="1" dirty="0" smtClean="0">
                            <a:latin typeface="Cambria Math" panose="02040503050406030204" pitchFamily="18" charset="0"/>
                            <a:ea typeface="Cambria Math" panose="02040503050406030204" pitchFamily="18" charset="0"/>
                          </a:rPr>
                          <m:t>10</m:t>
                        </m:r>
                      </m:e>
                      <m:sup>
                        <m:r>
                          <a:rPr lang="en-IN" sz="2400" b="0" i="1" dirty="0" smtClean="0">
                            <a:latin typeface="Cambria Math" panose="02040503050406030204" pitchFamily="18" charset="0"/>
                            <a:ea typeface="Cambria Math" panose="02040503050406030204" pitchFamily="18" charset="0"/>
                          </a:rPr>
                          <m:t>−6</m:t>
                        </m:r>
                      </m:sup>
                    </m:sSup>
                  </m:oMath>
                </a14:m>
                <a:r>
                  <a:rPr lang="en-IN" sz="2400" dirty="0">
                    <a:latin typeface="Cambria Math" panose="02040503050406030204" pitchFamily="18" charset="0"/>
                    <a:ea typeface="Cambria Math" panose="02040503050406030204" pitchFamily="18" charset="0"/>
                  </a:rPr>
                  <a:t> .</a:t>
                </a:r>
              </a:p>
              <a:p>
                <a:pPr marL="800100" lvl="1" indent="-342900">
                  <a:buFont typeface="+mj-lt"/>
                  <a:buAutoNum type="arabicParenR"/>
                </a:pPr>
                <a:endParaRPr lang="en-IN" sz="2000" dirty="0">
                  <a:latin typeface="Cambria Math" panose="02040503050406030204" pitchFamily="18" charset="0"/>
                  <a:ea typeface="Cambria Math" panose="02040503050406030204" pitchFamily="18" charset="0"/>
                </a:endParaRPr>
              </a:p>
            </p:txBody>
          </p:sp>
        </mc:Choice>
        <mc:Fallback xmlns="">
          <p:sp>
            <p:nvSpPr>
              <p:cNvPr id="11" name="TextBox 10">
                <a:extLst>
                  <a:ext uri="{FF2B5EF4-FFF2-40B4-BE49-F238E27FC236}">
                    <a16:creationId xmlns:a16="http://schemas.microsoft.com/office/drawing/2014/main" id="{5CB286F8-ACBD-FB52-09B5-276D978E7B1A}"/>
                  </a:ext>
                </a:extLst>
              </p:cNvPr>
              <p:cNvSpPr txBox="1">
                <a:spLocks noRot="1" noChangeAspect="1" noMove="1" noResize="1" noEditPoints="1" noAdjustHandles="1" noChangeArrowheads="1" noChangeShapeType="1" noTextEdit="1"/>
              </p:cNvSpPr>
              <p:nvPr/>
            </p:nvSpPr>
            <p:spPr>
              <a:xfrm>
                <a:off x="508000" y="1173200"/>
                <a:ext cx="10371667" cy="2892202"/>
              </a:xfrm>
              <a:prstGeom prst="rect">
                <a:avLst/>
              </a:prstGeom>
              <a:blipFill>
                <a:blip r:embed="rId2"/>
                <a:stretch>
                  <a:fillRect t="-3368"/>
                </a:stretch>
              </a:blipFill>
            </p:spPr>
            <p:txBody>
              <a:bodyPr/>
              <a:lstStyle/>
              <a:p>
                <a:r>
                  <a:rPr lang="en-IN">
                    <a:noFill/>
                  </a:rPr>
                  <a:t> </a:t>
                </a:r>
              </a:p>
            </p:txBody>
          </p:sp>
        </mc:Fallback>
      </mc:AlternateContent>
      <p:sp>
        <p:nvSpPr>
          <p:cNvPr id="31" name="TextBox 30">
            <a:extLst>
              <a:ext uri="{FF2B5EF4-FFF2-40B4-BE49-F238E27FC236}">
                <a16:creationId xmlns:a16="http://schemas.microsoft.com/office/drawing/2014/main" id="{B8E6CBB8-9C17-2091-EC10-64FEFCF30CB3}"/>
              </a:ext>
            </a:extLst>
          </p:cNvPr>
          <p:cNvSpPr txBox="1"/>
          <p:nvPr/>
        </p:nvSpPr>
        <p:spPr>
          <a:xfrm>
            <a:off x="307759" y="4238699"/>
            <a:ext cx="5897732" cy="400110"/>
          </a:xfrm>
          <a:prstGeom prst="rect">
            <a:avLst/>
          </a:prstGeom>
          <a:noFill/>
        </p:spPr>
        <p:txBody>
          <a:bodyPr wrap="square" rtlCol="0">
            <a:spAutoFit/>
          </a:bodyPr>
          <a:lstStyle/>
          <a:p>
            <a:pPr marL="800100" lvl="1" indent="-342900">
              <a:buFont typeface="Wingdings" panose="05000000000000000000" pitchFamily="2" charset="2"/>
              <a:buChar char="ü"/>
            </a:pPr>
            <a:r>
              <a:rPr lang="en-IN" sz="2000" dirty="0">
                <a:latin typeface="Cambria Math" panose="02040503050406030204" pitchFamily="18" charset="0"/>
                <a:ea typeface="Cambria Math" panose="02040503050406030204" pitchFamily="18" charset="0"/>
              </a:rPr>
              <a:t>Order of convergence = 1</a:t>
            </a:r>
            <a:r>
              <a:rPr lang="en-US" sz="2000" dirty="0">
                <a:latin typeface="Cambria Math" panose="02040503050406030204" pitchFamily="18" charset="0"/>
                <a:ea typeface="Cambria Math" panose="02040503050406030204" pitchFamily="18" charset="0"/>
              </a:rPr>
              <a:t>.</a:t>
            </a:r>
            <a:endParaRPr lang="en-IN" sz="2000" dirty="0">
              <a:latin typeface="Cambria Math" panose="02040503050406030204" pitchFamily="18" charset="0"/>
              <a:ea typeface="Cambria Math" panose="02040503050406030204" pitchFamily="18" charset="0"/>
            </a:endParaRPr>
          </a:p>
        </p:txBody>
      </p:sp>
      <p:pic>
        <p:nvPicPr>
          <p:cNvPr id="4" name="Picture 3">
            <a:extLst>
              <a:ext uri="{FF2B5EF4-FFF2-40B4-BE49-F238E27FC236}">
                <a16:creationId xmlns:a16="http://schemas.microsoft.com/office/drawing/2014/main" id="{E3F80FF4-360C-7C61-4EA2-165CF8C35BB0}"/>
              </a:ext>
            </a:extLst>
          </p:cNvPr>
          <p:cNvPicPr>
            <a:picLocks noChangeAspect="1"/>
          </p:cNvPicPr>
          <p:nvPr/>
        </p:nvPicPr>
        <p:blipFill>
          <a:blip r:embed="rId3"/>
          <a:srcRect l="5371" t="3710" r="1997" b="10884"/>
          <a:stretch/>
        </p:blipFill>
        <p:spPr>
          <a:xfrm>
            <a:off x="7812350" y="3488265"/>
            <a:ext cx="4071890" cy="3090090"/>
          </a:xfrm>
          <a:prstGeom prst="rect">
            <a:avLst/>
          </a:prstGeom>
        </p:spPr>
      </p:pic>
    </p:spTree>
    <p:extLst>
      <p:ext uri="{BB962C8B-B14F-4D97-AF65-F5344CB8AC3E}">
        <p14:creationId xmlns:p14="http://schemas.microsoft.com/office/powerpoint/2010/main" val="3958034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79390-64F8-1A6B-CEBB-87994144A804}"/>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5E7A4706-48BE-3409-6FF4-2AE1935DEF34}"/>
              </a:ext>
            </a:extLst>
          </p:cNvPr>
          <p:cNvSpPr txBox="1"/>
          <p:nvPr/>
        </p:nvSpPr>
        <p:spPr>
          <a:xfrm>
            <a:off x="0" y="699409"/>
            <a:ext cx="6906827" cy="6001643"/>
          </a:xfrm>
          <a:prstGeom prst="rect">
            <a:avLst/>
          </a:prstGeom>
          <a:noFill/>
        </p:spPr>
        <p:txBody>
          <a:bodyPr wrap="square" rtlCol="0">
            <a:spAutoFit/>
          </a:bodyPr>
          <a:lstStyle/>
          <a:p>
            <a:pPr lvl="1"/>
            <a:r>
              <a:rPr lang="en-US" sz="1600" b="1" u="sng" dirty="0">
                <a:latin typeface="Cambria Math" panose="02040503050406030204" pitchFamily="18" charset="0"/>
                <a:ea typeface="Cambria Math" panose="02040503050406030204" pitchFamily="18" charset="0"/>
              </a:rPr>
              <a:t>Output :</a:t>
            </a:r>
            <a:endParaRPr lang="en-US" sz="1600" b="1" dirty="0">
              <a:latin typeface="Cambria Math" panose="02040503050406030204" pitchFamily="18" charset="0"/>
              <a:ea typeface="Cambria Math" panose="02040503050406030204" pitchFamily="18" charset="0"/>
            </a:endParaRPr>
          </a:p>
          <a:p>
            <a:pPr lvl="1"/>
            <a:r>
              <a:rPr lang="en-US" sz="1450" b="1" dirty="0">
                <a:latin typeface="Cambria Math" panose="02040503050406030204" pitchFamily="18" charset="0"/>
                <a:ea typeface="Cambria Math" panose="02040503050406030204" pitchFamily="18" charset="0"/>
              </a:rPr>
              <a:t>f1( at initial guess = 1 ) : -29.21366439 ;  f2( at initial guess = 8 ) : 37.23438351</a:t>
            </a:r>
          </a:p>
          <a:p>
            <a:pPr lvl="1"/>
            <a:r>
              <a:rPr lang="en-US" sz="1400" dirty="0">
                <a:latin typeface="Cambria Math" panose="02040503050406030204" pitchFamily="18" charset="0"/>
                <a:ea typeface="Cambria Math" panose="02040503050406030204" pitchFamily="18" charset="0"/>
              </a:rPr>
              <a:t>[iteration :0] : v1 = 1 : v2 = 8 : v = 4.5</a:t>
            </a:r>
          </a:p>
          <a:p>
            <a:pPr lvl="1"/>
            <a:r>
              <a:rPr lang="en-US" sz="1400" dirty="0">
                <a:latin typeface="Cambria Math" panose="02040503050406030204" pitchFamily="18" charset="0"/>
                <a:ea typeface="Cambria Math" panose="02040503050406030204" pitchFamily="18" charset="0"/>
              </a:rPr>
              <a:t>[iteration :1] : v1 = 1 : v2 = 4.5 : v = 2.75</a:t>
            </a:r>
          </a:p>
          <a:p>
            <a:pPr lvl="1"/>
            <a:r>
              <a:rPr lang="en-US" sz="1400" dirty="0">
                <a:latin typeface="Cambria Math" panose="02040503050406030204" pitchFamily="18" charset="0"/>
                <a:ea typeface="Cambria Math" panose="02040503050406030204" pitchFamily="18" charset="0"/>
              </a:rPr>
              <a:t>[iteration :2] : v1 = 2.75 : v2 = 4.5 : v = 3.625</a:t>
            </a:r>
          </a:p>
          <a:p>
            <a:pPr lvl="1"/>
            <a:r>
              <a:rPr lang="en-US" sz="1400" dirty="0">
                <a:latin typeface="Cambria Math" panose="02040503050406030204" pitchFamily="18" charset="0"/>
                <a:ea typeface="Cambria Math" panose="02040503050406030204" pitchFamily="18" charset="0"/>
              </a:rPr>
              <a:t>[iteration :3] : v1 = 3.625 : v2 = 4.5 : v = 4.0625</a:t>
            </a:r>
          </a:p>
          <a:p>
            <a:pPr lvl="1"/>
            <a:r>
              <a:rPr lang="en-US" sz="1400" dirty="0">
                <a:latin typeface="Cambria Math" panose="02040503050406030204" pitchFamily="18" charset="0"/>
                <a:ea typeface="Cambria Math" panose="02040503050406030204" pitchFamily="18" charset="0"/>
              </a:rPr>
              <a:t>[iteration :4] : v1 = 4.0625 : v2 = 4.5 : v = 4.28125</a:t>
            </a:r>
          </a:p>
          <a:p>
            <a:pPr lvl="1"/>
            <a:r>
              <a:rPr lang="en-US" sz="1400" dirty="0">
                <a:latin typeface="Cambria Math" panose="02040503050406030204" pitchFamily="18" charset="0"/>
                <a:ea typeface="Cambria Math" panose="02040503050406030204" pitchFamily="18" charset="0"/>
              </a:rPr>
              <a:t>[iteration :5] : v1 = 4.0625 : v2 = 4.28125 : v = 4.171875</a:t>
            </a:r>
          </a:p>
          <a:p>
            <a:pPr lvl="1"/>
            <a:r>
              <a:rPr lang="en-US" sz="1400" dirty="0">
                <a:latin typeface="Cambria Math" panose="02040503050406030204" pitchFamily="18" charset="0"/>
                <a:ea typeface="Cambria Math" panose="02040503050406030204" pitchFamily="18" charset="0"/>
              </a:rPr>
              <a:t>[iteration :6] : v1 = 4.171875 : v2 = 4.28125 : v = 4.2265625</a:t>
            </a:r>
          </a:p>
          <a:p>
            <a:pPr lvl="1"/>
            <a:r>
              <a:rPr lang="en-US" sz="1400" dirty="0">
                <a:latin typeface="Cambria Math" panose="02040503050406030204" pitchFamily="18" charset="0"/>
                <a:ea typeface="Cambria Math" panose="02040503050406030204" pitchFamily="18" charset="0"/>
              </a:rPr>
              <a:t>[iteration :7] : v1 = 4.2265625 : v2 = 4.28125 : v = 4.25390625</a:t>
            </a:r>
          </a:p>
          <a:p>
            <a:pPr lvl="1"/>
            <a:r>
              <a:rPr lang="en-US" sz="1400" dirty="0">
                <a:latin typeface="Cambria Math" panose="02040503050406030204" pitchFamily="18" charset="0"/>
                <a:ea typeface="Cambria Math" panose="02040503050406030204" pitchFamily="18" charset="0"/>
              </a:rPr>
              <a:t>[iteration :8] : v1 = 4.2265625 : v2 = 4.25390625 : v = 4.240234375</a:t>
            </a:r>
          </a:p>
          <a:p>
            <a:pPr lvl="1"/>
            <a:r>
              <a:rPr lang="en-US" sz="1400" dirty="0">
                <a:latin typeface="Cambria Math" panose="02040503050406030204" pitchFamily="18" charset="0"/>
                <a:ea typeface="Cambria Math" panose="02040503050406030204" pitchFamily="18" charset="0"/>
              </a:rPr>
              <a:t>[iteration :9] : v1 = 4.2265625 : v2 = 4.240234375 : v = 4.233398438</a:t>
            </a:r>
          </a:p>
          <a:p>
            <a:pPr lvl="1"/>
            <a:r>
              <a:rPr lang="en-US" sz="1400" dirty="0">
                <a:latin typeface="Cambria Math" panose="02040503050406030204" pitchFamily="18" charset="0"/>
                <a:ea typeface="Cambria Math" panose="02040503050406030204" pitchFamily="18" charset="0"/>
              </a:rPr>
              <a:t>[iteration :10] : v1 = 4.2265625 : v2 = 4.233398438 : v = 4.229980469</a:t>
            </a:r>
          </a:p>
          <a:p>
            <a:pPr lvl="1"/>
            <a:r>
              <a:rPr lang="en-US" sz="1400" dirty="0">
                <a:latin typeface="Cambria Math" panose="02040503050406030204" pitchFamily="18" charset="0"/>
                <a:ea typeface="Cambria Math" panose="02040503050406030204" pitchFamily="18" charset="0"/>
              </a:rPr>
              <a:t>[iteration :11] : v1 = 4.229980469 : v2 = 4.233398438 : v = 4.231689453</a:t>
            </a:r>
          </a:p>
          <a:p>
            <a:pPr lvl="1"/>
            <a:r>
              <a:rPr lang="en-US" sz="1400" dirty="0">
                <a:latin typeface="Cambria Math" panose="02040503050406030204" pitchFamily="18" charset="0"/>
                <a:ea typeface="Cambria Math" panose="02040503050406030204" pitchFamily="18" charset="0"/>
              </a:rPr>
              <a:t>[iteration :12] : v1 = 4.229980469 : v2 = 4.231689453 : v = 4.230834961</a:t>
            </a:r>
          </a:p>
          <a:p>
            <a:pPr lvl="1"/>
            <a:r>
              <a:rPr lang="en-US" sz="1400" dirty="0">
                <a:latin typeface="Cambria Math" panose="02040503050406030204" pitchFamily="18" charset="0"/>
                <a:ea typeface="Cambria Math" panose="02040503050406030204" pitchFamily="18" charset="0"/>
              </a:rPr>
              <a:t>[iteration :13] : v1 = 4.229980469 : v2 = 4.230834961 : v = 4.230407715</a:t>
            </a:r>
          </a:p>
          <a:p>
            <a:pPr lvl="1"/>
            <a:r>
              <a:rPr lang="en-US" sz="1400" dirty="0">
                <a:latin typeface="Cambria Math" panose="02040503050406030204" pitchFamily="18" charset="0"/>
                <a:ea typeface="Cambria Math" panose="02040503050406030204" pitchFamily="18" charset="0"/>
              </a:rPr>
              <a:t>[iteration :14] : v1 = 4.229980469 : v2 = 4.230407715 : v = 4.230194092</a:t>
            </a:r>
          </a:p>
          <a:p>
            <a:pPr lvl="1"/>
            <a:r>
              <a:rPr lang="en-US" sz="1400" dirty="0">
                <a:latin typeface="Cambria Math" panose="02040503050406030204" pitchFamily="18" charset="0"/>
                <a:ea typeface="Cambria Math" panose="02040503050406030204" pitchFamily="18" charset="0"/>
              </a:rPr>
              <a:t>[iteration :15] : v1 = 4.229980469 : v2 = 4.230194092 : v = 4.23008728</a:t>
            </a:r>
          </a:p>
          <a:p>
            <a:pPr lvl="1"/>
            <a:r>
              <a:rPr lang="en-US" sz="1400" dirty="0">
                <a:latin typeface="Cambria Math" panose="02040503050406030204" pitchFamily="18" charset="0"/>
                <a:ea typeface="Cambria Math" panose="02040503050406030204" pitchFamily="18" charset="0"/>
              </a:rPr>
              <a:t>[iteration :16] : v1 = 4.229980469 : v2 = 4.23008728 : v = 4.230033875</a:t>
            </a:r>
          </a:p>
          <a:p>
            <a:pPr lvl="1"/>
            <a:r>
              <a:rPr lang="en-US" sz="1400" dirty="0">
                <a:latin typeface="Cambria Math" panose="02040503050406030204" pitchFamily="18" charset="0"/>
                <a:ea typeface="Cambria Math" panose="02040503050406030204" pitchFamily="18" charset="0"/>
              </a:rPr>
              <a:t>[iteration :17] : v1 = 4.229980469 : v2 = 4.230033875 : v = 4.230007172</a:t>
            </a:r>
          </a:p>
          <a:p>
            <a:pPr lvl="1"/>
            <a:r>
              <a:rPr lang="en-US" sz="1400" dirty="0">
                <a:latin typeface="Cambria Math" panose="02040503050406030204" pitchFamily="18" charset="0"/>
                <a:ea typeface="Cambria Math" panose="02040503050406030204" pitchFamily="18" charset="0"/>
              </a:rPr>
              <a:t>[iteration :18] : v1 = 4.229980469 : v2 = 4.230007172 : v = 4.22999382</a:t>
            </a:r>
          </a:p>
          <a:p>
            <a:pPr lvl="1"/>
            <a:r>
              <a:rPr lang="en-US" sz="1400" dirty="0">
                <a:latin typeface="Cambria Math" panose="02040503050406030204" pitchFamily="18" charset="0"/>
                <a:ea typeface="Cambria Math" panose="02040503050406030204" pitchFamily="18" charset="0"/>
              </a:rPr>
              <a:t>[iteration :19] : v1 = 4.229980469 : v2 = 4.22999382 : v = 4.229987144</a:t>
            </a:r>
          </a:p>
          <a:p>
            <a:pPr lvl="1"/>
            <a:r>
              <a:rPr lang="en-US" sz="1400" dirty="0">
                <a:latin typeface="Cambria Math" panose="02040503050406030204" pitchFamily="18" charset="0"/>
                <a:ea typeface="Cambria Math" panose="02040503050406030204" pitchFamily="18" charset="0"/>
              </a:rPr>
              <a:t>[iteration :20] : v1 = 4.229980469 : v2 = 4.229987144 : v = 4.229983807</a:t>
            </a:r>
          </a:p>
          <a:p>
            <a:pPr lvl="1"/>
            <a:r>
              <a:rPr lang="en-US" sz="1400" dirty="0">
                <a:latin typeface="Cambria Math" panose="02040503050406030204" pitchFamily="18" charset="0"/>
                <a:ea typeface="Cambria Math" panose="02040503050406030204" pitchFamily="18" charset="0"/>
              </a:rPr>
              <a:t>[iteration :21] : v1 = 4.229980469 : v2 = 4.229983807 : v = 4.229982138</a:t>
            </a:r>
          </a:p>
          <a:p>
            <a:pPr lvl="1"/>
            <a:r>
              <a:rPr lang="en-US" sz="1400" dirty="0">
                <a:latin typeface="Cambria Math" panose="02040503050406030204" pitchFamily="18" charset="0"/>
                <a:ea typeface="Cambria Math" panose="02040503050406030204" pitchFamily="18" charset="0"/>
              </a:rPr>
              <a:t>[iteration :22] : v1 = 4.229982138 : v2 = 4.229983807 : v = 4.229982972</a:t>
            </a:r>
          </a:p>
          <a:p>
            <a:pPr lvl="1"/>
            <a:endParaRPr lang="en-US" sz="1400" dirty="0">
              <a:latin typeface="Cambria Math" panose="02040503050406030204" pitchFamily="18" charset="0"/>
              <a:ea typeface="Cambria Math" panose="02040503050406030204" pitchFamily="18" charset="0"/>
            </a:endParaRPr>
          </a:p>
          <a:p>
            <a:pPr lvl="1"/>
            <a:r>
              <a:rPr lang="en-US" sz="1600" b="1" dirty="0">
                <a:latin typeface="Cambria Math" panose="02040503050406030204" pitchFamily="18" charset="0"/>
                <a:ea typeface="Cambria Math" panose="02040503050406030204" pitchFamily="18" charset="0"/>
              </a:rPr>
              <a:t>Final value of f = -5.899387077e-07 at v = 4.229982972</a:t>
            </a:r>
            <a:endParaRPr lang="en-IN" sz="1600" b="1"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B698D0B-8FAE-E547-E065-08CA03D53D85}"/>
                  </a:ext>
                </a:extLst>
              </p:cNvPr>
              <p:cNvSpPr txBox="1"/>
              <p:nvPr/>
            </p:nvSpPr>
            <p:spPr>
              <a:xfrm>
                <a:off x="0" y="370073"/>
                <a:ext cx="4955704" cy="461665"/>
              </a:xfrm>
              <a:prstGeom prst="rect">
                <a:avLst/>
              </a:prstGeom>
              <a:noFill/>
            </p:spPr>
            <p:txBody>
              <a:bodyPr wrap="square" rtlCol="0">
                <a:spAutoFit/>
              </a:bodyPr>
              <a:lstStyle/>
              <a:p>
                <a:pPr marL="800100" lvl="1" indent="-342900">
                  <a:buFont typeface="Wingdings" panose="05000000000000000000" pitchFamily="2" charset="2"/>
                  <a:buChar char="ü"/>
                </a:pPr>
                <a:r>
                  <a:rPr lang="en-US" sz="2400" dirty="0">
                    <a:latin typeface="Cambria Math" panose="02040503050406030204" pitchFamily="18" charset="0"/>
                    <a:ea typeface="Cambria Math" panose="02040503050406030204" pitchFamily="18" charset="0"/>
                  </a:rPr>
                  <a:t>Let </a:t>
                </a:r>
                <a14:m>
                  <m:oMath xmlns:m="http://schemas.openxmlformats.org/officeDocument/2006/math">
                    <m:r>
                      <a:rPr lang="en-IN" sz="2400" b="0" i="1" dirty="0" smtClean="0">
                        <a:latin typeface="Cambria Math" panose="02040503050406030204" pitchFamily="18" charset="0"/>
                        <a:ea typeface="Cambria Math" panose="02040503050406030204" pitchFamily="18" charset="0"/>
                      </a:rPr>
                      <m:t>𝑣</m:t>
                    </m:r>
                    <m:r>
                      <a:rPr lang="en-IN" sz="2400" b="0" i="1" dirty="0" smtClean="0">
                        <a:latin typeface="Cambria Math" panose="02040503050406030204" pitchFamily="18" charset="0"/>
                        <a:ea typeface="Cambria Math" panose="02040503050406030204" pitchFamily="18" charset="0"/>
                      </a:rPr>
                      <m:t>1=1, </m:t>
                    </m:r>
                    <m:r>
                      <a:rPr lang="en-IN" sz="2400" b="0" i="1" dirty="0" smtClean="0">
                        <a:latin typeface="Cambria Math" panose="02040503050406030204" pitchFamily="18" charset="0"/>
                        <a:ea typeface="Cambria Math" panose="02040503050406030204" pitchFamily="18" charset="0"/>
                      </a:rPr>
                      <m:t>𝑣</m:t>
                    </m:r>
                    <m:r>
                      <a:rPr lang="en-IN" sz="2400" b="0" i="1" dirty="0" smtClean="0">
                        <a:latin typeface="Cambria Math" panose="02040503050406030204" pitchFamily="18" charset="0"/>
                        <a:ea typeface="Cambria Math" panose="02040503050406030204" pitchFamily="18" charset="0"/>
                      </a:rPr>
                      <m:t>2=8</m:t>
                    </m:r>
                  </m:oMath>
                </a14:m>
                <a:r>
                  <a:rPr lang="en-US" sz="240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sym typeface="Wingdings" panose="05000000000000000000" pitchFamily="2" charset="2"/>
                  </a:rPr>
                  <a:t> </a:t>
                </a:r>
                <a14:m>
                  <m:oMath xmlns:m="http://schemas.openxmlformats.org/officeDocument/2006/math">
                    <m:r>
                      <a:rPr lang="en-IN" sz="2400" b="0" i="1" smtClean="0">
                        <a:latin typeface="Cambria Math" panose="02040503050406030204" pitchFamily="18" charset="0"/>
                        <a:ea typeface="Cambria Math" panose="02040503050406030204" pitchFamily="18" charset="0"/>
                        <a:sym typeface="Wingdings" panose="05000000000000000000" pitchFamily="2" charset="2"/>
                      </a:rPr>
                      <m:t>𝑣</m:t>
                    </m:r>
                    <m:r>
                      <a:rPr lang="en-IN" sz="2400" b="0" i="1" smtClean="0">
                        <a:latin typeface="Cambria Math" panose="02040503050406030204" pitchFamily="18" charset="0"/>
                        <a:ea typeface="Cambria Math" panose="02040503050406030204" pitchFamily="18" charset="0"/>
                        <a:sym typeface="Wingdings" panose="05000000000000000000" pitchFamily="2" charset="2"/>
                      </a:rPr>
                      <m:t>=4.5</m:t>
                    </m:r>
                  </m:oMath>
                </a14:m>
                <a:endParaRPr lang="en-IN" sz="2400" dirty="0">
                  <a:latin typeface="Cambria Math" panose="02040503050406030204" pitchFamily="18" charset="0"/>
                  <a:ea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6B698D0B-8FAE-E547-E065-08CA03D53D85}"/>
                  </a:ext>
                </a:extLst>
              </p:cNvPr>
              <p:cNvSpPr txBox="1">
                <a:spLocks noRot="1" noChangeAspect="1" noMove="1" noResize="1" noEditPoints="1" noAdjustHandles="1" noChangeArrowheads="1" noChangeShapeType="1" noTextEdit="1"/>
              </p:cNvSpPr>
              <p:nvPr/>
            </p:nvSpPr>
            <p:spPr>
              <a:xfrm>
                <a:off x="0" y="370073"/>
                <a:ext cx="4955704" cy="461665"/>
              </a:xfrm>
              <a:prstGeom prst="rect">
                <a:avLst/>
              </a:prstGeom>
              <a:blipFill>
                <a:blip r:embed="rId3"/>
                <a:stretch>
                  <a:fillRect t="-10667" b="-32000"/>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84BA1814-1291-0515-898C-9FEEC3CA2A6F}"/>
              </a:ext>
            </a:extLst>
          </p:cNvPr>
          <p:cNvSpPr txBox="1"/>
          <p:nvPr/>
        </p:nvSpPr>
        <p:spPr>
          <a:xfrm>
            <a:off x="4548740" y="184088"/>
            <a:ext cx="2506578" cy="523220"/>
          </a:xfrm>
          <a:prstGeom prst="rect">
            <a:avLst/>
          </a:prstGeom>
          <a:noFill/>
        </p:spPr>
        <p:txBody>
          <a:bodyPr wrap="square">
            <a:spAutoFit/>
          </a:bodyPr>
          <a:lstStyle/>
          <a:p>
            <a:pPr lvl="1"/>
            <a:r>
              <a:rPr lang="en-US" sz="2800" b="1"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Results :-</a:t>
            </a:r>
            <a:endParaRPr lang="en-US" sz="2800" b="1" dirty="0">
              <a:latin typeface="Cambria Math" panose="02040503050406030204" pitchFamily="18" charset="0"/>
              <a:ea typeface="Cambria Math" panose="02040503050406030204" pitchFamily="18" charset="0"/>
            </a:endParaRPr>
          </a:p>
        </p:txBody>
      </p:sp>
      <p:graphicFrame>
        <p:nvGraphicFramePr>
          <p:cNvPr id="2" name="Table 1">
            <a:extLst>
              <a:ext uri="{FF2B5EF4-FFF2-40B4-BE49-F238E27FC236}">
                <a16:creationId xmlns:a16="http://schemas.microsoft.com/office/drawing/2014/main" id="{FA2E96B5-01DE-A405-1754-75B91A881D04}"/>
              </a:ext>
            </a:extLst>
          </p:cNvPr>
          <p:cNvGraphicFramePr>
            <a:graphicFrameLocks noGrp="1"/>
          </p:cNvGraphicFramePr>
          <p:nvPr>
            <p:extLst>
              <p:ext uri="{D42A27DB-BD31-4B8C-83A1-F6EECF244321}">
                <p14:modId xmlns:p14="http://schemas.microsoft.com/office/powerpoint/2010/main" val="3360314872"/>
              </p:ext>
            </p:extLst>
          </p:nvPr>
        </p:nvGraphicFramePr>
        <p:xfrm>
          <a:off x="6818051" y="266330"/>
          <a:ext cx="5056318" cy="6312000"/>
        </p:xfrm>
        <a:graphic>
          <a:graphicData uri="http://schemas.openxmlformats.org/drawingml/2006/table">
            <a:tbl>
              <a:tblPr bandRow="1">
                <a:tableStyleId>{BDBED569-4797-4DF1-A0F4-6AAB3CD982D8}</a:tableStyleId>
              </a:tblPr>
              <a:tblGrid>
                <a:gridCol w="1069606">
                  <a:extLst>
                    <a:ext uri="{9D8B030D-6E8A-4147-A177-3AD203B41FA5}">
                      <a16:colId xmlns:a16="http://schemas.microsoft.com/office/drawing/2014/main" val="2671598774"/>
                    </a:ext>
                  </a:extLst>
                </a:gridCol>
                <a:gridCol w="1296491">
                  <a:extLst>
                    <a:ext uri="{9D8B030D-6E8A-4147-A177-3AD203B41FA5}">
                      <a16:colId xmlns:a16="http://schemas.microsoft.com/office/drawing/2014/main" val="2846791504"/>
                    </a:ext>
                  </a:extLst>
                </a:gridCol>
                <a:gridCol w="1361317">
                  <a:extLst>
                    <a:ext uri="{9D8B030D-6E8A-4147-A177-3AD203B41FA5}">
                      <a16:colId xmlns:a16="http://schemas.microsoft.com/office/drawing/2014/main" val="1075570998"/>
                    </a:ext>
                  </a:extLst>
                </a:gridCol>
                <a:gridCol w="1328904">
                  <a:extLst>
                    <a:ext uri="{9D8B030D-6E8A-4147-A177-3AD203B41FA5}">
                      <a16:colId xmlns:a16="http://schemas.microsoft.com/office/drawing/2014/main" val="1324315856"/>
                    </a:ext>
                  </a:extLst>
                </a:gridCol>
              </a:tblGrid>
              <a:tr h="263000">
                <a:tc>
                  <a:txBody>
                    <a:bodyPr/>
                    <a:lstStyle/>
                    <a:p>
                      <a:pPr algn="ctr" fontAlgn="ctr"/>
                      <a:r>
                        <a:rPr lang="en-IN" sz="1400" b="1" u="none" strike="noStrike" dirty="0">
                          <a:effectLst/>
                        </a:rPr>
                        <a:t>Iteration</a:t>
                      </a:r>
                      <a:endParaRPr lang="en-IN" sz="1400" b="1"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b="1" u="none" strike="noStrike" dirty="0">
                          <a:effectLst/>
                        </a:rPr>
                        <a:t>v1</a:t>
                      </a:r>
                      <a:endParaRPr lang="en-IN" sz="1400" b="1"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b="1" u="none" strike="noStrike" dirty="0">
                          <a:effectLst/>
                        </a:rPr>
                        <a:t>v2</a:t>
                      </a:r>
                      <a:endParaRPr lang="en-IN" sz="1400" b="1"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b="1" u="none" strike="noStrike" dirty="0">
                          <a:effectLst/>
                        </a:rPr>
                        <a:t>v</a:t>
                      </a:r>
                      <a:endParaRPr lang="en-IN" sz="1400" b="1" i="0" u="none" strike="noStrike" dirty="0">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4289758851"/>
                  </a:ext>
                </a:extLst>
              </a:tr>
              <a:tr h="263000">
                <a:tc>
                  <a:txBody>
                    <a:bodyPr/>
                    <a:lstStyle/>
                    <a:p>
                      <a:pPr algn="ctr" fontAlgn="ctr"/>
                      <a:r>
                        <a:rPr lang="en-IN" sz="1400" u="none" strike="noStrike" dirty="0">
                          <a:effectLst/>
                        </a:rPr>
                        <a:t>0</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1</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8</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4.5</a:t>
                      </a:r>
                      <a:endParaRPr lang="en-IN" sz="1400" b="0" i="0" u="none" strike="noStrike" dirty="0">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3604183083"/>
                  </a:ext>
                </a:extLst>
              </a:tr>
              <a:tr h="263000">
                <a:tc>
                  <a:txBody>
                    <a:bodyPr/>
                    <a:lstStyle/>
                    <a:p>
                      <a:pPr algn="ctr" fontAlgn="ctr"/>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1</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4.5</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2.75</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819590725"/>
                  </a:ext>
                </a:extLst>
              </a:tr>
              <a:tr h="263000">
                <a:tc>
                  <a:txBody>
                    <a:bodyPr/>
                    <a:lstStyle/>
                    <a:p>
                      <a:pPr algn="ctr" fontAlgn="ctr"/>
                      <a:r>
                        <a:rPr lang="en-IN" sz="1400" u="none" strike="noStrike">
                          <a:effectLst/>
                        </a:rPr>
                        <a:t>2</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2.75</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4.5</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3.625</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1685037896"/>
                  </a:ext>
                </a:extLst>
              </a:tr>
              <a:tr h="263000">
                <a:tc>
                  <a:txBody>
                    <a:bodyPr/>
                    <a:lstStyle/>
                    <a:p>
                      <a:pPr algn="ctr" fontAlgn="ctr"/>
                      <a:r>
                        <a:rPr lang="en-IN" sz="1400" u="none" strike="noStrike">
                          <a:effectLst/>
                        </a:rPr>
                        <a:t>3</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3.625</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4.5</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4.0625</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3475354459"/>
                  </a:ext>
                </a:extLst>
              </a:tr>
              <a:tr h="263000">
                <a:tc>
                  <a:txBody>
                    <a:bodyPr/>
                    <a:lstStyle/>
                    <a:p>
                      <a:pPr algn="ctr" fontAlgn="ctr"/>
                      <a:r>
                        <a:rPr lang="en-IN" sz="1400" u="none" strike="noStrike">
                          <a:effectLst/>
                        </a:rPr>
                        <a:t>4</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4.0625</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4.5</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4.28125</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2206159096"/>
                  </a:ext>
                </a:extLst>
              </a:tr>
              <a:tr h="263000">
                <a:tc>
                  <a:txBody>
                    <a:bodyPr/>
                    <a:lstStyle/>
                    <a:p>
                      <a:pPr algn="ctr" fontAlgn="ctr"/>
                      <a:r>
                        <a:rPr lang="en-IN" sz="1400" u="none" strike="noStrike">
                          <a:effectLst/>
                        </a:rPr>
                        <a:t>5</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4.0625</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4.28125</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4.171875</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2753079106"/>
                  </a:ext>
                </a:extLst>
              </a:tr>
              <a:tr h="263000">
                <a:tc>
                  <a:txBody>
                    <a:bodyPr/>
                    <a:lstStyle/>
                    <a:p>
                      <a:pPr algn="ctr" fontAlgn="ctr"/>
                      <a:r>
                        <a:rPr lang="en-IN" sz="1400" u="none" strike="noStrike">
                          <a:effectLst/>
                        </a:rPr>
                        <a:t>6</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4.171875</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4.28125</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4.2265625</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3875704571"/>
                  </a:ext>
                </a:extLst>
              </a:tr>
              <a:tr h="263000">
                <a:tc>
                  <a:txBody>
                    <a:bodyPr/>
                    <a:lstStyle/>
                    <a:p>
                      <a:pPr algn="ctr" fontAlgn="ctr"/>
                      <a:r>
                        <a:rPr lang="en-IN" sz="1400" u="none" strike="noStrike">
                          <a:effectLst/>
                        </a:rPr>
                        <a:t>7</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4.2265625</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4.28125</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4.25390625</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1444408089"/>
                  </a:ext>
                </a:extLst>
              </a:tr>
              <a:tr h="263000">
                <a:tc>
                  <a:txBody>
                    <a:bodyPr/>
                    <a:lstStyle/>
                    <a:p>
                      <a:pPr algn="ctr" fontAlgn="ctr"/>
                      <a:r>
                        <a:rPr lang="en-IN" sz="1400" u="none" strike="noStrike">
                          <a:effectLst/>
                        </a:rPr>
                        <a:t>8</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4.2265625</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4.25390625</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4.240234375</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2733233116"/>
                  </a:ext>
                </a:extLst>
              </a:tr>
              <a:tr h="263000">
                <a:tc>
                  <a:txBody>
                    <a:bodyPr/>
                    <a:lstStyle/>
                    <a:p>
                      <a:pPr algn="ctr" fontAlgn="ctr"/>
                      <a:r>
                        <a:rPr lang="en-IN" sz="1400" u="none" strike="noStrike">
                          <a:effectLst/>
                        </a:rPr>
                        <a:t>9</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4.2265625</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4.240234375</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4.233398438</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514843466"/>
                  </a:ext>
                </a:extLst>
              </a:tr>
              <a:tr h="263000">
                <a:tc>
                  <a:txBody>
                    <a:bodyPr/>
                    <a:lstStyle/>
                    <a:p>
                      <a:pPr algn="ctr" fontAlgn="ctr"/>
                      <a:r>
                        <a:rPr lang="en-IN" sz="1400" u="none" strike="noStrike">
                          <a:effectLst/>
                        </a:rPr>
                        <a:t>10</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4.2265625</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4.233398438</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4.229980469</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2280490402"/>
                  </a:ext>
                </a:extLst>
              </a:tr>
              <a:tr h="263000">
                <a:tc>
                  <a:txBody>
                    <a:bodyPr/>
                    <a:lstStyle/>
                    <a:p>
                      <a:pPr algn="ctr" fontAlgn="ctr"/>
                      <a:r>
                        <a:rPr lang="en-IN" sz="1400" u="none" strike="noStrike">
                          <a:effectLst/>
                        </a:rPr>
                        <a:t>11</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4.229980469</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4.233398438</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4.231689453</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1358436560"/>
                  </a:ext>
                </a:extLst>
              </a:tr>
              <a:tr h="263000">
                <a:tc>
                  <a:txBody>
                    <a:bodyPr/>
                    <a:lstStyle/>
                    <a:p>
                      <a:pPr algn="ctr" fontAlgn="ctr"/>
                      <a:r>
                        <a:rPr lang="en-IN" sz="1400" u="none" strike="noStrike">
                          <a:effectLst/>
                        </a:rPr>
                        <a:t>12</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4.229980469</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4.231689453</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4.230834961</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3320525481"/>
                  </a:ext>
                </a:extLst>
              </a:tr>
              <a:tr h="263000">
                <a:tc>
                  <a:txBody>
                    <a:bodyPr/>
                    <a:lstStyle/>
                    <a:p>
                      <a:pPr algn="ctr" fontAlgn="ctr"/>
                      <a:r>
                        <a:rPr lang="en-IN" sz="1400" u="none" strike="noStrike">
                          <a:effectLst/>
                        </a:rPr>
                        <a:t>13</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4.229980469</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4.230834961</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4.230407715</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2144587566"/>
                  </a:ext>
                </a:extLst>
              </a:tr>
              <a:tr h="263000">
                <a:tc>
                  <a:txBody>
                    <a:bodyPr/>
                    <a:lstStyle/>
                    <a:p>
                      <a:pPr algn="ctr" fontAlgn="ctr"/>
                      <a:r>
                        <a:rPr lang="en-IN" sz="1400" u="none" strike="noStrike">
                          <a:effectLst/>
                        </a:rPr>
                        <a:t>14</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4.229980469</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4.230407715</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4.230194092</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3457912427"/>
                  </a:ext>
                </a:extLst>
              </a:tr>
              <a:tr h="263000">
                <a:tc>
                  <a:txBody>
                    <a:bodyPr/>
                    <a:lstStyle/>
                    <a:p>
                      <a:pPr algn="ctr" fontAlgn="ctr"/>
                      <a:r>
                        <a:rPr lang="en-IN" sz="1400" u="none" strike="noStrike">
                          <a:effectLst/>
                        </a:rPr>
                        <a:t>15</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4.229980469</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4.230194092</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4.23008728</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2439147662"/>
                  </a:ext>
                </a:extLst>
              </a:tr>
              <a:tr h="263000">
                <a:tc>
                  <a:txBody>
                    <a:bodyPr/>
                    <a:lstStyle/>
                    <a:p>
                      <a:pPr algn="ctr" fontAlgn="ctr"/>
                      <a:r>
                        <a:rPr lang="en-IN" sz="1400" u="none" strike="noStrike">
                          <a:effectLst/>
                        </a:rPr>
                        <a:t>16</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4.229980469</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4.23008728</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4.230033875</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2624959674"/>
                  </a:ext>
                </a:extLst>
              </a:tr>
              <a:tr h="263000">
                <a:tc>
                  <a:txBody>
                    <a:bodyPr/>
                    <a:lstStyle/>
                    <a:p>
                      <a:pPr algn="ctr" fontAlgn="ctr"/>
                      <a:r>
                        <a:rPr lang="en-IN" sz="1400" u="none" strike="noStrike">
                          <a:effectLst/>
                        </a:rPr>
                        <a:t>17</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4.229980469</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4.230033875</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4.230007172</a:t>
                      </a:r>
                      <a:endParaRPr lang="en-IN" sz="1400" b="0" i="0" u="none" strike="noStrike" dirty="0">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2593617987"/>
                  </a:ext>
                </a:extLst>
              </a:tr>
              <a:tr h="263000">
                <a:tc>
                  <a:txBody>
                    <a:bodyPr/>
                    <a:lstStyle/>
                    <a:p>
                      <a:pPr algn="ctr" fontAlgn="ctr"/>
                      <a:r>
                        <a:rPr lang="en-IN" sz="1400" u="none" strike="noStrike">
                          <a:effectLst/>
                        </a:rPr>
                        <a:t>18</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4.229980469</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4.230007172</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4.22999382</a:t>
                      </a:r>
                      <a:endParaRPr lang="en-IN" sz="1400" b="0" i="0" u="none" strike="noStrike" dirty="0">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3982493017"/>
                  </a:ext>
                </a:extLst>
              </a:tr>
              <a:tr h="263000">
                <a:tc>
                  <a:txBody>
                    <a:bodyPr/>
                    <a:lstStyle/>
                    <a:p>
                      <a:pPr algn="ctr" fontAlgn="ctr"/>
                      <a:r>
                        <a:rPr lang="en-IN" sz="1400" u="none" strike="noStrike">
                          <a:effectLst/>
                        </a:rPr>
                        <a:t>19</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4.229980469</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4.22999382</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4.229987144</a:t>
                      </a:r>
                      <a:endParaRPr lang="en-IN" sz="1400" b="0" i="0" u="none" strike="noStrike" dirty="0">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3389260007"/>
                  </a:ext>
                </a:extLst>
              </a:tr>
              <a:tr h="263000">
                <a:tc>
                  <a:txBody>
                    <a:bodyPr/>
                    <a:lstStyle/>
                    <a:p>
                      <a:pPr algn="ctr" fontAlgn="ctr"/>
                      <a:r>
                        <a:rPr lang="en-IN" sz="1400" u="none" strike="noStrike">
                          <a:effectLst/>
                        </a:rPr>
                        <a:t>20</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4.229980469</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4.229987144</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4.229983807</a:t>
                      </a:r>
                      <a:endParaRPr lang="en-IN" sz="1400" b="0" i="0" u="none" strike="noStrike" dirty="0">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2102678680"/>
                  </a:ext>
                </a:extLst>
              </a:tr>
              <a:tr h="263000">
                <a:tc>
                  <a:txBody>
                    <a:bodyPr/>
                    <a:lstStyle/>
                    <a:p>
                      <a:pPr algn="ctr" fontAlgn="ctr"/>
                      <a:r>
                        <a:rPr lang="en-IN" sz="1400" u="none" strike="noStrike">
                          <a:effectLst/>
                        </a:rPr>
                        <a:t>21</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4.229980469</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4.229983807</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4.229982138</a:t>
                      </a:r>
                      <a:endParaRPr lang="en-IN" sz="1400" b="0" i="0" u="none" strike="noStrike" dirty="0">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2689829435"/>
                  </a:ext>
                </a:extLst>
              </a:tr>
              <a:tr h="263000">
                <a:tc>
                  <a:txBody>
                    <a:bodyPr/>
                    <a:lstStyle/>
                    <a:p>
                      <a:pPr algn="ctr" fontAlgn="ctr"/>
                      <a:r>
                        <a:rPr lang="en-IN" sz="1400" u="none" strike="noStrike">
                          <a:effectLst/>
                        </a:rPr>
                        <a:t>22</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4.229982138</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4.229983807</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4.229982972</a:t>
                      </a:r>
                      <a:endParaRPr lang="en-IN" sz="1400" b="0" i="0" u="none" strike="noStrike" dirty="0">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1668889154"/>
                  </a:ext>
                </a:extLst>
              </a:tr>
            </a:tbl>
          </a:graphicData>
        </a:graphic>
      </p:graphicFrame>
    </p:spTree>
    <p:extLst>
      <p:ext uri="{BB962C8B-B14F-4D97-AF65-F5344CB8AC3E}">
        <p14:creationId xmlns:p14="http://schemas.microsoft.com/office/powerpoint/2010/main" val="1548557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981DA0-F07C-9591-BFF6-BE950FBF7EA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A94AFD77-6974-11A0-CE75-8B2AEA1BE437}"/>
              </a:ext>
            </a:extLst>
          </p:cNvPr>
          <p:cNvSpPr txBox="1"/>
          <p:nvPr/>
        </p:nvSpPr>
        <p:spPr>
          <a:xfrm>
            <a:off x="4031942" y="201843"/>
            <a:ext cx="4128116" cy="523220"/>
          </a:xfrm>
          <a:prstGeom prst="rect">
            <a:avLst/>
          </a:prstGeom>
          <a:noFill/>
        </p:spPr>
        <p:txBody>
          <a:bodyPr wrap="square">
            <a:spAutoFit/>
          </a:bodyPr>
          <a:lstStyle/>
          <a:p>
            <a:pPr lvl="1"/>
            <a:r>
              <a:rPr lang="en-US" sz="2800" b="1"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Analysis of Results :-</a:t>
            </a:r>
            <a:endParaRPr lang="en-US" sz="2800" b="1"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6AC9400-A3B5-E749-15A5-F16D785C764C}"/>
                  </a:ext>
                </a:extLst>
              </p:cNvPr>
              <p:cNvSpPr txBox="1"/>
              <p:nvPr/>
            </p:nvSpPr>
            <p:spPr>
              <a:xfrm>
                <a:off x="454241" y="656890"/>
                <a:ext cx="11283518" cy="3477875"/>
              </a:xfrm>
              <a:prstGeom prst="rect">
                <a:avLst/>
              </a:prstGeom>
              <a:noFill/>
            </p:spPr>
            <p:txBody>
              <a:bodyPr wrap="square">
                <a:spAutoFit/>
              </a:bodyPr>
              <a:lstStyle/>
              <a:p>
                <a:pPr lvl="1"/>
                <a:r>
                  <a:rPr lang="en-US" sz="28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Comments :-</a:t>
                </a:r>
              </a:p>
              <a:p>
                <a:pPr marL="914400" lvl="1" indent="-457200">
                  <a:buFont typeface="+mj-lt"/>
                  <a:buAutoNum type="arabicParenR"/>
                </a:pPr>
                <a:r>
                  <a:rPr lang="en-US" sz="2400" b="1" dirty="0">
                    <a:latin typeface="Cambria Math" panose="02040503050406030204" pitchFamily="18" charset="0"/>
                    <a:ea typeface="Cambria Math" panose="02040503050406030204" pitchFamily="18" charset="0"/>
                  </a:rPr>
                  <a:t>As the error decreases with each step by a factor of ½ the convergence in the bisection method is linear.</a:t>
                </a:r>
              </a:p>
              <a:p>
                <a:pPr marL="914400" lvl="1" indent="-457200">
                  <a:buFont typeface="+mj-lt"/>
                  <a:buAutoNum type="arabicParenR"/>
                </a:pPr>
                <a14:m>
                  <m:oMath xmlns:m="http://schemas.openxmlformats.org/officeDocument/2006/math">
                    <m:r>
                      <a:rPr lang="pt-BR" sz="2400" b="1" i="1" dirty="0">
                        <a:latin typeface="Cambria Math" panose="02040503050406030204" pitchFamily="18" charset="0"/>
                        <a:ea typeface="Cambria Math" panose="02040503050406030204" pitchFamily="18" charset="0"/>
                      </a:rPr>
                      <m:t>𝒏</m:t>
                    </m:r>
                    <m:r>
                      <a:rPr lang="en-IN" sz="2400" b="1" i="1" dirty="0" smtClean="0">
                        <a:latin typeface="Cambria Math" panose="02040503050406030204" pitchFamily="18" charset="0"/>
                        <a:ea typeface="Cambria Math" panose="02040503050406030204" pitchFamily="18" charset="0"/>
                      </a:rPr>
                      <m:t>≥</m:t>
                    </m:r>
                    <m:r>
                      <a:rPr lang="pt-BR" sz="2400" b="1" i="1" dirty="0">
                        <a:latin typeface="Cambria Math" panose="02040503050406030204" pitchFamily="18" charset="0"/>
                        <a:ea typeface="Cambria Math" panose="02040503050406030204" pitchFamily="18" charset="0"/>
                      </a:rPr>
                      <m:t> [</m:t>
                    </m:r>
                    <m:r>
                      <a:rPr lang="pt-BR" sz="2400" b="1" i="1" dirty="0">
                        <a:latin typeface="Cambria Math" panose="02040503050406030204" pitchFamily="18" charset="0"/>
                        <a:ea typeface="Cambria Math" panose="02040503050406030204" pitchFamily="18" charset="0"/>
                      </a:rPr>
                      <m:t>𝒍𝒐𝒈</m:t>
                    </m:r>
                    <m:r>
                      <a:rPr lang="pt-BR" sz="2400" b="1" i="1" dirty="0">
                        <a:latin typeface="Cambria Math" panose="02040503050406030204" pitchFamily="18" charset="0"/>
                        <a:ea typeface="Cambria Math" panose="02040503050406030204" pitchFamily="18" charset="0"/>
                      </a:rPr>
                      <m:t> (</m:t>
                    </m:r>
                    <m:r>
                      <a:rPr lang="pt-BR" sz="2400" b="1" i="1" dirty="0">
                        <a:latin typeface="Cambria Math" panose="02040503050406030204" pitchFamily="18" charset="0"/>
                        <a:ea typeface="Cambria Math" panose="02040503050406030204" pitchFamily="18" charset="0"/>
                      </a:rPr>
                      <m:t>𝒃</m:t>
                    </m:r>
                    <m:r>
                      <a:rPr lang="pt-BR" sz="2400" b="1" i="1" dirty="0">
                        <a:latin typeface="Cambria Math" panose="02040503050406030204" pitchFamily="18" charset="0"/>
                        <a:ea typeface="Cambria Math" panose="02040503050406030204" pitchFamily="18" charset="0"/>
                      </a:rPr>
                      <m:t> − </m:t>
                    </m:r>
                    <m:r>
                      <a:rPr lang="pt-BR" sz="2400" b="1" i="1" dirty="0">
                        <a:latin typeface="Cambria Math" panose="02040503050406030204" pitchFamily="18" charset="0"/>
                        <a:ea typeface="Cambria Math" panose="02040503050406030204" pitchFamily="18" charset="0"/>
                      </a:rPr>
                      <m:t>𝒂</m:t>
                    </m:r>
                    <m:r>
                      <a:rPr lang="pt-BR" sz="2400" b="1" i="1" dirty="0">
                        <a:latin typeface="Cambria Math" panose="02040503050406030204" pitchFamily="18" charset="0"/>
                        <a:ea typeface="Cambria Math" panose="02040503050406030204" pitchFamily="18" charset="0"/>
                      </a:rPr>
                      <m:t>) − </m:t>
                    </m:r>
                    <m:r>
                      <a:rPr lang="pt-BR" sz="2400" b="1" i="1" dirty="0">
                        <a:latin typeface="Cambria Math" panose="02040503050406030204" pitchFamily="18" charset="0"/>
                        <a:ea typeface="Cambria Math" panose="02040503050406030204" pitchFamily="18" charset="0"/>
                      </a:rPr>
                      <m:t>𝒍𝒐𝒈</m:t>
                    </m:r>
                    <m:r>
                      <a:rPr lang="pt-BR" sz="2400" b="1" i="1" dirty="0">
                        <a:latin typeface="Cambria Math" panose="02040503050406030204" pitchFamily="18" charset="0"/>
                        <a:ea typeface="Cambria Math" panose="02040503050406030204" pitchFamily="18" charset="0"/>
                      </a:rPr>
                      <m:t> </m:t>
                    </m:r>
                    <m:r>
                      <a:rPr lang="en-IN" sz="2400" b="1" i="1" dirty="0" smtClean="0">
                        <a:latin typeface="Cambria Math" panose="02040503050406030204" pitchFamily="18" charset="0"/>
                        <a:ea typeface="Cambria Math" panose="02040503050406030204" pitchFamily="18" charset="0"/>
                      </a:rPr>
                      <m:t>𝒆</m:t>
                    </m:r>
                    <m:r>
                      <a:rPr lang="pt-BR" sz="2400" b="1" i="1" dirty="0">
                        <a:latin typeface="Cambria Math" panose="02040503050406030204" pitchFamily="18" charset="0"/>
                        <a:ea typeface="Cambria Math" panose="02040503050406030204" pitchFamily="18" charset="0"/>
                      </a:rPr>
                      <m:t>]/</m:t>
                    </m:r>
                    <m:r>
                      <a:rPr lang="pt-BR" sz="2400" b="1" i="1" dirty="0">
                        <a:latin typeface="Cambria Math" panose="02040503050406030204" pitchFamily="18" charset="0"/>
                        <a:ea typeface="Cambria Math" panose="02040503050406030204" pitchFamily="18" charset="0"/>
                      </a:rPr>
                      <m:t>𝒍𝒐𝒈</m:t>
                    </m:r>
                    <m:r>
                      <a:rPr lang="pt-BR" sz="2400" b="1" i="1" dirty="0">
                        <a:latin typeface="Cambria Math" panose="02040503050406030204" pitchFamily="18" charset="0"/>
                        <a:ea typeface="Cambria Math" panose="02040503050406030204" pitchFamily="18" charset="0"/>
                      </a:rPr>
                      <m:t> </m:t>
                    </m:r>
                    <m:r>
                      <a:rPr lang="pt-BR" sz="2400" b="1" i="1" dirty="0">
                        <a:latin typeface="Cambria Math" panose="02040503050406030204" pitchFamily="18" charset="0"/>
                        <a:ea typeface="Cambria Math" panose="02040503050406030204" pitchFamily="18" charset="0"/>
                      </a:rPr>
                      <m:t>𝟐</m:t>
                    </m:r>
                    <m:r>
                      <a:rPr lang="pt-BR" sz="2400" b="1" i="1" dirty="0">
                        <a:latin typeface="Cambria Math" panose="02040503050406030204" pitchFamily="18" charset="0"/>
                        <a:ea typeface="Cambria Math" panose="02040503050406030204" pitchFamily="18" charset="0"/>
                      </a:rPr>
                      <m:t>.</m:t>
                    </m:r>
                  </m:oMath>
                </a14:m>
                <a:r>
                  <a:rPr lang="en-US" sz="2400" b="1" dirty="0">
                    <a:latin typeface="Cambria Math" panose="02040503050406030204" pitchFamily="18" charset="0"/>
                    <a:ea typeface="Cambria Math" panose="02040503050406030204" pitchFamily="18" charset="0"/>
                  </a:rPr>
                  <a:t> This gives the number of iterations required for achieving an accuracy e.</a:t>
                </a:r>
              </a:p>
              <a:p>
                <a:pPr marL="914400" lvl="1" indent="-457200">
                  <a:buFont typeface="+mj-lt"/>
                  <a:buAutoNum type="arabicParenR"/>
                </a:pPr>
                <a:r>
                  <a:rPr lang="en-US" sz="2400" b="1" dirty="0">
                    <a:latin typeface="Cambria Math" panose="02040503050406030204" pitchFamily="18" charset="0"/>
                    <a:ea typeface="Cambria Math" panose="02040503050406030204" pitchFamily="18" charset="0"/>
                  </a:rPr>
                  <a:t>If the function is continuous on [𝑎,𝑏] and </a:t>
                </a:r>
                <a14:m>
                  <m:oMath xmlns:m="http://schemas.openxmlformats.org/officeDocument/2006/math">
                    <m:r>
                      <a:rPr lang="en-US" sz="2400" b="1" i="1" dirty="0" smtClean="0">
                        <a:latin typeface="Cambria Math" panose="02040503050406030204" pitchFamily="18" charset="0"/>
                        <a:ea typeface="Cambria Math" panose="02040503050406030204" pitchFamily="18" charset="0"/>
                      </a:rPr>
                      <m:t>𝑓</m:t>
                    </m:r>
                    <m:r>
                      <a:rPr lang="en-US" sz="2400" b="1" i="1" dirty="0" smtClean="0">
                        <a:latin typeface="Cambria Math" panose="02040503050406030204" pitchFamily="18" charset="0"/>
                        <a:ea typeface="Cambria Math" panose="02040503050406030204" pitchFamily="18" charset="0"/>
                      </a:rPr>
                      <m:t>(</m:t>
                    </m:r>
                    <m:r>
                      <a:rPr lang="en-US" sz="2400" b="1" i="1" dirty="0" smtClean="0">
                        <a:latin typeface="Cambria Math" panose="02040503050406030204" pitchFamily="18" charset="0"/>
                        <a:ea typeface="Cambria Math" panose="02040503050406030204" pitchFamily="18" charset="0"/>
                      </a:rPr>
                      <m:t>𝑎</m:t>
                    </m:r>
                    <m:r>
                      <a:rPr lang="en-US" sz="2400" b="1" i="1" dirty="0" smtClean="0">
                        <a:latin typeface="Cambria Math" panose="02040503050406030204" pitchFamily="18" charset="0"/>
                        <a:ea typeface="Cambria Math" panose="02040503050406030204" pitchFamily="18" charset="0"/>
                      </a:rPr>
                      <m:t>)⋅</m:t>
                    </m:r>
                    <m:r>
                      <a:rPr lang="en-US" sz="2400" b="1" i="1" dirty="0" smtClean="0">
                        <a:latin typeface="Cambria Math" panose="02040503050406030204" pitchFamily="18" charset="0"/>
                        <a:ea typeface="Cambria Math" panose="02040503050406030204" pitchFamily="18" charset="0"/>
                      </a:rPr>
                      <m:t>𝑓</m:t>
                    </m:r>
                    <m:r>
                      <a:rPr lang="en-US" sz="2400" b="1" i="1" dirty="0" smtClean="0">
                        <a:latin typeface="Cambria Math" panose="02040503050406030204" pitchFamily="18" charset="0"/>
                        <a:ea typeface="Cambria Math" panose="02040503050406030204" pitchFamily="18" charset="0"/>
                      </a:rPr>
                      <m:t>(</m:t>
                    </m:r>
                    <m:r>
                      <a:rPr lang="en-US" sz="2400" b="1" i="1" dirty="0" smtClean="0">
                        <a:latin typeface="Cambria Math" panose="02040503050406030204" pitchFamily="18" charset="0"/>
                        <a:ea typeface="Cambria Math" panose="02040503050406030204" pitchFamily="18" charset="0"/>
                      </a:rPr>
                      <m:t>𝑏</m:t>
                    </m:r>
                    <m:r>
                      <a:rPr lang="en-US" sz="2400" b="1" i="1" dirty="0" smtClean="0">
                        <a:latin typeface="Cambria Math" panose="02040503050406030204" pitchFamily="18" charset="0"/>
                        <a:ea typeface="Cambria Math" panose="02040503050406030204" pitchFamily="18" charset="0"/>
                      </a:rPr>
                      <m:t>)&lt;</m:t>
                    </m:r>
                    <m:r>
                      <a:rPr lang="en-US" sz="2400" b="1" i="1" dirty="0" smtClean="0">
                        <a:latin typeface="Cambria Math" panose="02040503050406030204" pitchFamily="18" charset="0"/>
                        <a:ea typeface="Cambria Math" panose="02040503050406030204" pitchFamily="18" charset="0"/>
                      </a:rPr>
                      <m:t>𝟎</m:t>
                    </m:r>
                    <m:r>
                      <a:rPr lang="en-US" sz="2400" b="1" i="1" dirty="0" smtClean="0">
                        <a:latin typeface="Cambria Math" panose="02040503050406030204" pitchFamily="18" charset="0"/>
                        <a:ea typeface="Cambria Math" panose="02040503050406030204" pitchFamily="18" charset="0"/>
                      </a:rPr>
                      <m:t> </m:t>
                    </m:r>
                  </m:oMath>
                </a14:m>
                <a:r>
                  <a:rPr lang="en-US" sz="2400" b="1" dirty="0">
                    <a:latin typeface="Cambria Math" panose="02040503050406030204" pitchFamily="18" charset="0"/>
                    <a:ea typeface="Cambria Math" panose="02040503050406030204" pitchFamily="18" charset="0"/>
                  </a:rPr>
                  <a:t>, the method is guaranteed to converge to a root.</a:t>
                </a:r>
              </a:p>
              <a:p>
                <a:pPr marL="914400" lvl="1" indent="-457200">
                  <a:buFont typeface="+mj-lt"/>
                  <a:buAutoNum type="arabicParenR"/>
                </a:pPr>
                <a:r>
                  <a:rPr lang="en-US" sz="2400" b="1" dirty="0">
                    <a:latin typeface="Cambria Math" panose="02040503050406030204" pitchFamily="18" charset="0"/>
                    <a:ea typeface="Cambria Math" panose="02040503050406030204" pitchFamily="18" charset="0"/>
                  </a:rPr>
                  <a:t>The Bisection Method is a highly reliable but slow technique.</a:t>
                </a:r>
              </a:p>
              <a:p>
                <a:pPr marL="914400" lvl="1" indent="-457200">
                  <a:buFont typeface="+mj-lt"/>
                  <a:buAutoNum type="arabicParenR"/>
                </a:pPr>
                <a:r>
                  <a:rPr lang="en-US" sz="2400" b="1" dirty="0">
                    <a:latin typeface="Cambria Math" panose="02040503050406030204" pitchFamily="18" charset="0"/>
                    <a:ea typeface="Cambria Math" panose="02040503050406030204" pitchFamily="18" charset="0"/>
                  </a:rPr>
                  <a:t>Fails only on cases where real and equal roots appear like …</a:t>
                </a:r>
              </a:p>
            </p:txBody>
          </p:sp>
        </mc:Choice>
        <mc:Fallback xmlns="">
          <p:sp>
            <p:nvSpPr>
              <p:cNvPr id="16" name="TextBox 15">
                <a:extLst>
                  <a:ext uri="{FF2B5EF4-FFF2-40B4-BE49-F238E27FC236}">
                    <a16:creationId xmlns:a16="http://schemas.microsoft.com/office/drawing/2014/main" id="{36AC9400-A3B5-E749-15A5-F16D785C764C}"/>
                  </a:ext>
                </a:extLst>
              </p:cNvPr>
              <p:cNvSpPr txBox="1">
                <a:spLocks noRot="1" noChangeAspect="1" noMove="1" noResize="1" noEditPoints="1" noAdjustHandles="1" noChangeArrowheads="1" noChangeShapeType="1" noTextEdit="1"/>
              </p:cNvSpPr>
              <p:nvPr/>
            </p:nvSpPr>
            <p:spPr>
              <a:xfrm>
                <a:off x="454241" y="656890"/>
                <a:ext cx="11283518" cy="3477875"/>
              </a:xfrm>
              <a:prstGeom prst="rect">
                <a:avLst/>
              </a:prstGeom>
              <a:blipFill>
                <a:blip r:embed="rId3"/>
                <a:stretch>
                  <a:fillRect t="-2281" b="-3158"/>
                </a:stretch>
              </a:blipFill>
            </p:spPr>
            <p:txBody>
              <a:bodyPr/>
              <a:lstStyle/>
              <a:p>
                <a:r>
                  <a:rPr lang="en-IN">
                    <a:noFill/>
                  </a:rPr>
                  <a:t> </a:t>
                </a:r>
              </a:p>
            </p:txBody>
          </p:sp>
        </mc:Fallback>
      </mc:AlternateContent>
      <p:pic>
        <p:nvPicPr>
          <p:cNvPr id="3" name="Picture 2">
            <a:extLst>
              <a:ext uri="{FF2B5EF4-FFF2-40B4-BE49-F238E27FC236}">
                <a16:creationId xmlns:a16="http://schemas.microsoft.com/office/drawing/2014/main" id="{46B91875-1FFD-A509-4A6A-F7D5B3A19BA0}"/>
              </a:ext>
            </a:extLst>
          </p:cNvPr>
          <p:cNvPicPr>
            <a:picLocks noChangeAspect="1"/>
          </p:cNvPicPr>
          <p:nvPr/>
        </p:nvPicPr>
        <p:blipFill>
          <a:blip r:embed="rId4"/>
          <a:srcRect t="10059" b="9535"/>
          <a:stretch/>
        </p:blipFill>
        <p:spPr>
          <a:xfrm>
            <a:off x="3369287" y="4134765"/>
            <a:ext cx="5615986" cy="234188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329F2D3-B89B-4C44-43D8-092A33DC73BC}"/>
                  </a:ext>
                </a:extLst>
              </p:cNvPr>
              <p:cNvSpPr txBox="1"/>
              <p:nvPr/>
            </p:nvSpPr>
            <p:spPr>
              <a:xfrm>
                <a:off x="3307080" y="5862556"/>
                <a:ext cx="195072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ES" sz="1600" i="1" smtClean="0">
                          <a:solidFill>
                            <a:srgbClr val="C00000"/>
                          </a:solidFill>
                          <a:latin typeface="Cambria Math" panose="02040503050406030204" pitchFamily="18" charset="0"/>
                        </a:rPr>
                        <m:t>𝑦</m:t>
                      </m:r>
                      <m:r>
                        <a:rPr lang="es-ES" sz="1600" i="1" smtClean="0">
                          <a:solidFill>
                            <a:srgbClr val="C00000"/>
                          </a:solidFill>
                          <a:latin typeface="Cambria Math" panose="02040503050406030204" pitchFamily="18" charset="0"/>
                        </a:rPr>
                        <m:t>=</m:t>
                      </m:r>
                      <m:sSup>
                        <m:sSupPr>
                          <m:ctrlPr>
                            <a:rPr lang="es-ES" sz="1600" i="1" smtClean="0">
                              <a:solidFill>
                                <a:srgbClr val="C00000"/>
                              </a:solidFill>
                              <a:latin typeface="Cambria Math" panose="02040503050406030204" pitchFamily="18" charset="0"/>
                            </a:rPr>
                          </m:ctrlPr>
                        </m:sSupPr>
                        <m:e>
                          <m:r>
                            <a:rPr lang="es-ES" sz="1600" i="1" smtClean="0">
                              <a:solidFill>
                                <a:srgbClr val="C00000"/>
                              </a:solidFill>
                              <a:latin typeface="Cambria Math" panose="02040503050406030204" pitchFamily="18" charset="0"/>
                            </a:rPr>
                            <m:t>𝑥</m:t>
                          </m:r>
                        </m:e>
                        <m:sup>
                          <m:r>
                            <a:rPr lang="en-IN" sz="1600" b="0" i="1" smtClean="0">
                              <a:solidFill>
                                <a:srgbClr val="C00000"/>
                              </a:solidFill>
                              <a:latin typeface="Cambria Math" panose="02040503050406030204" pitchFamily="18" charset="0"/>
                            </a:rPr>
                            <m:t>4</m:t>
                          </m:r>
                        </m:sup>
                      </m:sSup>
                      <m:r>
                        <a:rPr lang="es-ES" sz="1600" i="1">
                          <a:solidFill>
                            <a:srgbClr val="C00000"/>
                          </a:solidFill>
                          <a:latin typeface="Cambria Math" panose="02040503050406030204" pitchFamily="18" charset="0"/>
                        </a:rPr>
                        <m:t>+</m:t>
                      </m:r>
                      <m:sSup>
                        <m:sSupPr>
                          <m:ctrlPr>
                            <a:rPr lang="es-ES" sz="1600" i="1">
                              <a:solidFill>
                                <a:srgbClr val="C00000"/>
                              </a:solidFill>
                              <a:latin typeface="Cambria Math" panose="02040503050406030204" pitchFamily="18" charset="0"/>
                            </a:rPr>
                          </m:ctrlPr>
                        </m:sSupPr>
                        <m:e>
                          <m:r>
                            <a:rPr lang="es-ES" sz="1600" i="1">
                              <a:solidFill>
                                <a:srgbClr val="C00000"/>
                              </a:solidFill>
                              <a:latin typeface="Cambria Math" panose="02040503050406030204" pitchFamily="18" charset="0"/>
                            </a:rPr>
                            <m:t>𝑥</m:t>
                          </m:r>
                        </m:e>
                        <m:sup>
                          <m:r>
                            <a:rPr lang="es-ES" sz="1600" i="1">
                              <a:solidFill>
                                <a:srgbClr val="C00000"/>
                              </a:solidFill>
                              <a:latin typeface="Cambria Math" panose="02040503050406030204" pitchFamily="18" charset="0"/>
                            </a:rPr>
                            <m:t>3</m:t>
                          </m:r>
                        </m:sup>
                      </m:sSup>
                      <m:r>
                        <a:rPr lang="es-ES" sz="1600" i="1">
                          <a:solidFill>
                            <a:srgbClr val="C00000"/>
                          </a:solidFill>
                          <a:latin typeface="Cambria Math" panose="02040503050406030204" pitchFamily="18" charset="0"/>
                        </a:rPr>
                        <m:t>+</m:t>
                      </m:r>
                      <m:r>
                        <a:rPr lang="es-ES" sz="1600" i="1">
                          <a:solidFill>
                            <a:srgbClr val="C00000"/>
                          </a:solidFill>
                          <a:latin typeface="Cambria Math" panose="02040503050406030204" pitchFamily="18" charset="0"/>
                        </a:rPr>
                        <m:t>𝑥</m:t>
                      </m:r>
                      <m:r>
                        <a:rPr lang="es-ES" sz="1600" i="1">
                          <a:solidFill>
                            <a:srgbClr val="C00000"/>
                          </a:solidFill>
                          <a:latin typeface="Cambria Math" panose="02040503050406030204" pitchFamily="18" charset="0"/>
                        </a:rPr>
                        <m:t>+1</m:t>
                      </m:r>
                    </m:oMath>
                  </m:oMathPara>
                </a14:m>
                <a:endParaRPr lang="en-IN" sz="1600" dirty="0">
                  <a:solidFill>
                    <a:srgbClr val="C00000"/>
                  </a:solidFill>
                </a:endParaRPr>
              </a:p>
            </p:txBody>
          </p:sp>
        </mc:Choice>
        <mc:Fallback xmlns="">
          <p:sp>
            <p:nvSpPr>
              <p:cNvPr id="5" name="TextBox 4">
                <a:extLst>
                  <a:ext uri="{FF2B5EF4-FFF2-40B4-BE49-F238E27FC236}">
                    <a16:creationId xmlns:a16="http://schemas.microsoft.com/office/drawing/2014/main" id="{9329F2D3-B89B-4C44-43D8-092A33DC73BC}"/>
                  </a:ext>
                </a:extLst>
              </p:cNvPr>
              <p:cNvSpPr txBox="1">
                <a:spLocks noRot="1" noChangeAspect="1" noMove="1" noResize="1" noEditPoints="1" noAdjustHandles="1" noChangeArrowheads="1" noChangeShapeType="1" noTextEdit="1"/>
              </p:cNvSpPr>
              <p:nvPr/>
            </p:nvSpPr>
            <p:spPr>
              <a:xfrm>
                <a:off x="3307080" y="5862556"/>
                <a:ext cx="1950720" cy="338554"/>
              </a:xfrm>
              <a:prstGeom prst="rect">
                <a:avLst/>
              </a:prstGeom>
              <a:blipFill>
                <a:blip r:embed="rId5"/>
                <a:stretch>
                  <a:fillRect b="-545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00585C6-4257-6FE6-B606-DD1AF6ABB036}"/>
                  </a:ext>
                </a:extLst>
              </p:cNvPr>
              <p:cNvSpPr txBox="1"/>
              <p:nvPr/>
            </p:nvSpPr>
            <p:spPr>
              <a:xfrm>
                <a:off x="7282180" y="5388846"/>
                <a:ext cx="118872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ES" sz="1600" i="1" smtClean="0">
                          <a:solidFill>
                            <a:srgbClr val="0070C0"/>
                          </a:solidFill>
                          <a:latin typeface="Cambria Math" panose="02040503050406030204" pitchFamily="18" charset="0"/>
                        </a:rPr>
                        <m:t>𝑦</m:t>
                      </m:r>
                      <m:r>
                        <a:rPr lang="es-ES" sz="1600" i="1" smtClean="0">
                          <a:solidFill>
                            <a:srgbClr val="0070C0"/>
                          </a:solidFill>
                          <a:latin typeface="Cambria Math" panose="02040503050406030204" pitchFamily="18" charset="0"/>
                        </a:rPr>
                        <m:t>=</m:t>
                      </m:r>
                      <m:sSup>
                        <m:sSupPr>
                          <m:ctrlPr>
                            <a:rPr lang="en-IN" sz="1600" b="0" i="1" smtClean="0">
                              <a:solidFill>
                                <a:srgbClr val="0070C0"/>
                              </a:solidFill>
                              <a:latin typeface="Cambria Math" panose="02040503050406030204" pitchFamily="18" charset="0"/>
                            </a:rPr>
                          </m:ctrlPr>
                        </m:sSupPr>
                        <m:e>
                          <m:r>
                            <a:rPr lang="es-ES" sz="1600" i="1">
                              <a:solidFill>
                                <a:srgbClr val="0070C0"/>
                              </a:solidFill>
                              <a:latin typeface="Cambria Math" panose="02040503050406030204" pitchFamily="18" charset="0"/>
                            </a:rPr>
                            <m:t>𝑥</m:t>
                          </m:r>
                        </m:e>
                        <m:sup>
                          <m:r>
                            <a:rPr lang="en-IN" sz="1600" b="0" i="1" smtClean="0">
                              <a:solidFill>
                                <a:srgbClr val="0070C0"/>
                              </a:solidFill>
                              <a:latin typeface="Cambria Math" panose="02040503050406030204" pitchFamily="18" charset="0"/>
                            </a:rPr>
                            <m:t>2</m:t>
                          </m:r>
                        </m:sup>
                      </m:sSup>
                      <m:r>
                        <a:rPr lang="es-ES" sz="1600" i="1">
                          <a:solidFill>
                            <a:srgbClr val="0070C0"/>
                          </a:solidFill>
                          <a:latin typeface="Cambria Math" panose="02040503050406030204" pitchFamily="18" charset="0"/>
                        </a:rPr>
                        <m:t>+1</m:t>
                      </m:r>
                    </m:oMath>
                  </m:oMathPara>
                </a14:m>
                <a:endParaRPr lang="en-IN" sz="1600" dirty="0">
                  <a:solidFill>
                    <a:srgbClr val="0070C0"/>
                  </a:solidFill>
                </a:endParaRPr>
              </a:p>
            </p:txBody>
          </p:sp>
        </mc:Choice>
        <mc:Fallback xmlns="">
          <p:sp>
            <p:nvSpPr>
              <p:cNvPr id="6" name="TextBox 5">
                <a:extLst>
                  <a:ext uri="{FF2B5EF4-FFF2-40B4-BE49-F238E27FC236}">
                    <a16:creationId xmlns:a16="http://schemas.microsoft.com/office/drawing/2014/main" id="{100585C6-4257-6FE6-B606-DD1AF6ABB036}"/>
                  </a:ext>
                </a:extLst>
              </p:cNvPr>
              <p:cNvSpPr txBox="1">
                <a:spLocks noRot="1" noChangeAspect="1" noMove="1" noResize="1" noEditPoints="1" noAdjustHandles="1" noChangeArrowheads="1" noChangeShapeType="1" noTextEdit="1"/>
              </p:cNvSpPr>
              <p:nvPr/>
            </p:nvSpPr>
            <p:spPr>
              <a:xfrm>
                <a:off x="7282180" y="5388846"/>
                <a:ext cx="1188720" cy="338554"/>
              </a:xfrm>
              <a:prstGeom prst="rect">
                <a:avLst/>
              </a:prstGeom>
              <a:blipFill>
                <a:blip r:embed="rId6"/>
                <a:stretch>
                  <a:fillRect b="-3571"/>
                </a:stretch>
              </a:blipFill>
            </p:spPr>
            <p:txBody>
              <a:bodyPr/>
              <a:lstStyle/>
              <a:p>
                <a:r>
                  <a:rPr lang="en-IN">
                    <a:noFill/>
                  </a:rPr>
                  <a:t> </a:t>
                </a:r>
              </a:p>
            </p:txBody>
          </p:sp>
        </mc:Fallback>
      </mc:AlternateContent>
    </p:spTree>
    <p:extLst>
      <p:ext uri="{BB962C8B-B14F-4D97-AF65-F5344CB8AC3E}">
        <p14:creationId xmlns:p14="http://schemas.microsoft.com/office/powerpoint/2010/main" val="2516253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06ACE-FD02-69B8-0CDC-DF138530DCF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E19E436-716B-F940-AD7D-8462283517C1}"/>
              </a:ext>
            </a:extLst>
          </p:cNvPr>
          <p:cNvSpPr txBox="1"/>
          <p:nvPr/>
        </p:nvSpPr>
        <p:spPr>
          <a:xfrm>
            <a:off x="0" y="0"/>
            <a:ext cx="12192000" cy="7073475"/>
          </a:xfrm>
          <a:prstGeom prst="rect">
            <a:avLst/>
          </a:prstGeom>
          <a:solidFill>
            <a:schemeClr val="tx1">
              <a:lumMod val="85000"/>
              <a:lumOff val="15000"/>
            </a:schemeClr>
          </a:solidFill>
        </p:spPr>
        <p:txBody>
          <a:bodyPr wrap="square">
            <a:spAutoFit/>
          </a:bodyPr>
          <a:lstStyle/>
          <a:p>
            <a:pPr>
              <a:lnSpc>
                <a:spcPts val="1650"/>
              </a:lnSpc>
            </a:pPr>
            <a:r>
              <a:rPr lang="en-IN" b="0" dirty="0">
                <a:solidFill>
                  <a:srgbClr val="E1EFFF"/>
                </a:solidFill>
                <a:effectLst/>
                <a:latin typeface="Consolas" panose="020B0609020204030204" pitchFamily="49" charset="0"/>
              </a:rPr>
              <a:t>#</a:t>
            </a:r>
            <a:r>
              <a:rPr lang="en-IN" b="0" dirty="0">
                <a:solidFill>
                  <a:srgbClr val="FF9D00"/>
                </a:solidFill>
                <a:effectLst/>
                <a:latin typeface="Consolas" panose="020B0609020204030204" pitchFamily="49" charset="0"/>
              </a:rPr>
              <a:t>include</a:t>
            </a:r>
            <a:r>
              <a:rPr lang="en-IN" b="0" dirty="0">
                <a:solidFill>
                  <a:srgbClr val="9EFFFF"/>
                </a:solidFill>
                <a:effectLst/>
                <a:latin typeface="Consolas" panose="020B0609020204030204" pitchFamily="49" charset="0"/>
              </a:rPr>
              <a:t> </a:t>
            </a:r>
            <a:r>
              <a:rPr lang="en-IN" b="0" dirty="0">
                <a:solidFill>
                  <a:srgbClr val="92FC79"/>
                </a:solidFill>
                <a:effectLst/>
                <a:latin typeface="Consolas" panose="020B0609020204030204" pitchFamily="49" charset="0"/>
              </a:rPr>
              <a:t>&lt;</a:t>
            </a:r>
            <a:r>
              <a:rPr lang="en-IN" b="0" dirty="0">
                <a:solidFill>
                  <a:srgbClr val="A5FF90"/>
                </a:solidFill>
                <a:effectLst/>
                <a:latin typeface="Consolas" panose="020B0609020204030204" pitchFamily="49" charset="0"/>
              </a:rPr>
              <a:t>bits/</a:t>
            </a:r>
            <a:r>
              <a:rPr lang="en-IN" b="0" dirty="0" err="1">
                <a:solidFill>
                  <a:srgbClr val="A5FF90"/>
                </a:solidFill>
                <a:effectLst/>
                <a:latin typeface="Consolas" panose="020B0609020204030204" pitchFamily="49" charset="0"/>
              </a:rPr>
              <a:t>stdc</a:t>
            </a:r>
            <a:r>
              <a:rPr lang="en-IN" b="0" dirty="0">
                <a:solidFill>
                  <a:srgbClr val="A5FF90"/>
                </a:solidFill>
                <a:effectLst/>
                <a:latin typeface="Consolas" panose="020B0609020204030204" pitchFamily="49" charset="0"/>
              </a:rPr>
              <a:t>++.h</a:t>
            </a:r>
            <a:r>
              <a:rPr lang="en-IN" b="0" dirty="0">
                <a:solidFill>
                  <a:srgbClr val="92FC79"/>
                </a:solidFill>
                <a:effectLst/>
                <a:latin typeface="Consolas" panose="020B0609020204030204" pitchFamily="49" charset="0"/>
              </a:rPr>
              <a:t>&gt;</a:t>
            </a:r>
            <a:endParaRPr lang="en-IN" b="0" dirty="0">
              <a:solidFill>
                <a:srgbClr val="FFFFFF"/>
              </a:solidFill>
              <a:effectLst/>
              <a:latin typeface="Consolas" panose="020B0609020204030204" pitchFamily="49" charset="0"/>
            </a:endParaRPr>
          </a:p>
          <a:p>
            <a:pPr>
              <a:lnSpc>
                <a:spcPts val="1650"/>
              </a:lnSpc>
            </a:pPr>
            <a:r>
              <a:rPr lang="en-IN" b="0" dirty="0">
                <a:solidFill>
                  <a:srgbClr val="FF9D00"/>
                </a:solidFill>
                <a:effectLst/>
                <a:latin typeface="Consolas" panose="020B0609020204030204" pitchFamily="49" charset="0"/>
              </a:rPr>
              <a:t>using</a:t>
            </a: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namespace</a:t>
            </a: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std</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#define double long double</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Tolerance limit</a:t>
            </a:r>
            <a:endParaRPr lang="en-IN" b="0" dirty="0">
              <a:solidFill>
                <a:srgbClr val="FFFFFF"/>
              </a:solidFill>
              <a:effectLst/>
              <a:latin typeface="Consolas" panose="020B0609020204030204" pitchFamily="49" charset="0"/>
            </a:endParaRPr>
          </a:p>
          <a:p>
            <a:pPr>
              <a:lnSpc>
                <a:spcPts val="1650"/>
              </a:lnSpc>
            </a:pP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tol</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FF628C"/>
                </a:solidFill>
                <a:effectLst/>
                <a:latin typeface="Consolas" panose="020B0609020204030204" pitchFamily="49" charset="0"/>
              </a:rPr>
              <a:t>1</a:t>
            </a:r>
            <a:r>
              <a:rPr lang="en-IN" b="0" dirty="0">
                <a:solidFill>
                  <a:srgbClr val="FF9D00"/>
                </a:solidFill>
                <a:effectLst/>
                <a:latin typeface="Consolas" panose="020B0609020204030204" pitchFamily="49" charset="0"/>
              </a:rPr>
              <a:t>e-</a:t>
            </a:r>
            <a:r>
              <a:rPr lang="en-IN" b="0" dirty="0">
                <a:solidFill>
                  <a:srgbClr val="FF628C"/>
                </a:solidFill>
                <a:effectLst/>
                <a:latin typeface="Consolas" panose="020B0609020204030204" pitchFamily="49" charset="0"/>
              </a:rPr>
              <a:t>6</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Process Variables:</a:t>
            </a:r>
            <a:endParaRPr lang="en-IN" b="0" dirty="0">
              <a:solidFill>
                <a:srgbClr val="FFFFFF"/>
              </a:solidFill>
              <a:effectLst/>
              <a:latin typeface="Consolas" panose="020B0609020204030204" pitchFamily="49" charset="0"/>
            </a:endParaRPr>
          </a:p>
          <a:p>
            <a:pPr>
              <a:lnSpc>
                <a:spcPts val="1650"/>
              </a:lnSpc>
            </a:pP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250</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628C"/>
                </a:solidFill>
                <a:effectLst/>
                <a:latin typeface="Consolas" panose="020B0609020204030204" pitchFamily="49" charset="0"/>
              </a:rPr>
              <a:t>273</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T_c</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407.5</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P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10</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P_c</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111.3</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R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FF628C"/>
                </a:solidFill>
                <a:effectLst/>
                <a:latin typeface="Consolas" panose="020B0609020204030204" pitchFamily="49" charset="0"/>
              </a:rPr>
              <a:t>0.08206</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a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FF628C"/>
                </a:solidFill>
                <a:effectLst/>
                <a:latin typeface="Consolas" panose="020B0609020204030204" pitchFamily="49" charset="0"/>
              </a:rPr>
              <a:t>27</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R</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R</a:t>
            </a:r>
            <a:r>
              <a:rPr lang="en-IN" b="0" dirty="0">
                <a:solidFill>
                  <a:srgbClr val="FF9D00"/>
                </a:solidFill>
                <a:effectLst/>
                <a:latin typeface="Consolas" panose="020B0609020204030204" pitchFamily="49" charset="0"/>
              </a:rPr>
              <a:t>*</a:t>
            </a:r>
            <a:r>
              <a:rPr lang="en-IN" b="0" dirty="0" err="1">
                <a:solidFill>
                  <a:srgbClr val="FFFFFF"/>
                </a:solidFill>
                <a:effectLst/>
                <a:latin typeface="Consolas" panose="020B0609020204030204" pitchFamily="49" charset="0"/>
              </a:rPr>
              <a:t>T_c</a:t>
            </a:r>
            <a:r>
              <a:rPr lang="en-IN" b="0" dirty="0">
                <a:solidFill>
                  <a:srgbClr val="FF9D00"/>
                </a:solidFill>
                <a:effectLst/>
                <a:latin typeface="Consolas" panose="020B0609020204030204" pitchFamily="49" charset="0"/>
              </a:rPr>
              <a:t>*</a:t>
            </a:r>
            <a:r>
              <a:rPr lang="en-IN" b="0" dirty="0" err="1">
                <a:solidFill>
                  <a:srgbClr val="FFFFFF"/>
                </a:solidFill>
                <a:effectLst/>
                <a:latin typeface="Consolas" panose="020B0609020204030204" pitchFamily="49" charset="0"/>
              </a:rPr>
              <a:t>T_c</a:t>
            </a:r>
            <a:r>
              <a:rPr lang="en-IN" b="0" dirty="0">
                <a:solidFill>
                  <a:srgbClr val="FF9D00"/>
                </a:solidFill>
                <a:effectLst/>
                <a:latin typeface="Consolas" panose="020B0609020204030204" pitchFamily="49" charset="0"/>
              </a:rPr>
              <a:t>/</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64</a:t>
            </a:r>
            <a:r>
              <a:rPr lang="en-IN" b="0" dirty="0">
                <a:solidFill>
                  <a:srgbClr val="FF9D00"/>
                </a:solidFill>
                <a:effectLst/>
                <a:latin typeface="Consolas" panose="020B0609020204030204" pitchFamily="49" charset="0"/>
              </a:rPr>
              <a:t>*</a:t>
            </a:r>
            <a:r>
              <a:rPr lang="en-IN" b="0" dirty="0" err="1">
                <a:solidFill>
                  <a:srgbClr val="FFFFFF"/>
                </a:solidFill>
                <a:effectLst/>
                <a:latin typeface="Consolas" panose="020B0609020204030204" pitchFamily="49" charset="0"/>
              </a:rPr>
              <a:t>P_c</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b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R</a:t>
            </a:r>
            <a:r>
              <a:rPr lang="en-IN" b="0" dirty="0">
                <a:solidFill>
                  <a:srgbClr val="FF9D00"/>
                </a:solidFill>
                <a:effectLst/>
                <a:latin typeface="Consolas" panose="020B0609020204030204" pitchFamily="49" charset="0"/>
              </a:rPr>
              <a:t>*</a:t>
            </a:r>
            <a:r>
              <a:rPr lang="en-IN" b="0" dirty="0" err="1">
                <a:solidFill>
                  <a:srgbClr val="FFFFFF"/>
                </a:solidFill>
                <a:effectLst/>
                <a:latin typeface="Consolas" panose="020B0609020204030204" pitchFamily="49" charset="0"/>
              </a:rPr>
              <a:t>T_c</a:t>
            </a:r>
            <a:r>
              <a:rPr lang="en-IN" b="0" dirty="0">
                <a:solidFill>
                  <a:srgbClr val="FF9D00"/>
                </a:solidFill>
                <a:effectLst/>
                <a:latin typeface="Consolas" panose="020B0609020204030204" pitchFamily="49" charset="0"/>
              </a:rPr>
              <a:t>/</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8</a:t>
            </a:r>
            <a:r>
              <a:rPr lang="en-IN" b="0" dirty="0">
                <a:solidFill>
                  <a:srgbClr val="FF9D00"/>
                </a:solidFill>
                <a:effectLst/>
                <a:latin typeface="Consolas" panose="020B0609020204030204" pitchFamily="49" charset="0"/>
              </a:rPr>
              <a:t>*</a:t>
            </a:r>
            <a:r>
              <a:rPr lang="en-IN" b="0" dirty="0" err="1">
                <a:solidFill>
                  <a:srgbClr val="FFFFFF"/>
                </a:solidFill>
                <a:effectLst/>
                <a:latin typeface="Consolas" panose="020B0609020204030204" pitchFamily="49" charset="0"/>
              </a:rPr>
              <a:t>P_c</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Unknown Variable</a:t>
            </a:r>
            <a:endParaRPr lang="en-IN" b="0" dirty="0">
              <a:solidFill>
                <a:srgbClr val="FFFFFF"/>
              </a:solidFill>
              <a:effectLst/>
              <a:latin typeface="Consolas" panose="020B0609020204030204" pitchFamily="49" charset="0"/>
            </a:endParaRPr>
          </a:p>
          <a:p>
            <a:pPr>
              <a:lnSpc>
                <a:spcPts val="1650"/>
              </a:lnSpc>
            </a:pP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v</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Given Function </a:t>
            </a:r>
            <a:endParaRPr lang="en-IN" b="0" dirty="0">
              <a:solidFill>
                <a:srgbClr val="FFFFFF"/>
              </a:solidFill>
              <a:effectLst/>
              <a:latin typeface="Consolas" panose="020B0609020204030204" pitchFamily="49" charset="0"/>
            </a:endParaRPr>
          </a:p>
          <a:p>
            <a:pPr>
              <a:lnSpc>
                <a:spcPts val="1650"/>
              </a:lnSpc>
            </a:pPr>
            <a:r>
              <a:rPr lang="en-IN" b="0" dirty="0">
                <a:solidFill>
                  <a:srgbClr val="FFC600"/>
                </a:solidFill>
                <a:effectLst/>
                <a:latin typeface="Consolas" panose="020B0609020204030204" pitchFamily="49" charset="0"/>
              </a:rPr>
              <a:t>double</a:t>
            </a: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fxn</a:t>
            </a:r>
            <a:r>
              <a:rPr lang="en-IN" b="0" dirty="0">
                <a:solidFill>
                  <a:srgbClr val="E1EFFF"/>
                </a:solidFill>
                <a:effectLst/>
                <a:latin typeface="Consolas" panose="020B0609020204030204" pitchFamily="49" charset="0"/>
              </a:rPr>
              <a:t>(</a:t>
            </a:r>
            <a:r>
              <a:rPr lang="en-IN" b="0" dirty="0">
                <a:solidFill>
                  <a:srgbClr val="FFC600"/>
                </a:solidFill>
                <a:effectLst/>
                <a:latin typeface="Consolas" panose="020B0609020204030204" pitchFamily="49" charset="0"/>
              </a:rPr>
              <a:t>double</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v){</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return</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P</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a</a:t>
            </a:r>
            <a:r>
              <a:rPr lang="en-IN" b="0" dirty="0">
                <a:solidFill>
                  <a:srgbClr val="FF9D00"/>
                </a:solidFill>
                <a:effectLst/>
                <a:latin typeface="Consolas" panose="020B0609020204030204" pitchFamily="49" charset="0"/>
              </a:rPr>
              <a:t>/</a:t>
            </a:r>
            <a:r>
              <a:rPr lang="en-IN" b="0" dirty="0">
                <a:solidFill>
                  <a:srgbClr val="E1EFFF"/>
                </a:solidFill>
                <a:effectLst/>
                <a:latin typeface="Consolas" panose="020B0609020204030204" pitchFamily="49" charset="0"/>
              </a:rPr>
              <a:t>(v</a:t>
            </a:r>
            <a:r>
              <a:rPr lang="en-IN" b="0" dirty="0">
                <a:solidFill>
                  <a:srgbClr val="FF9D00"/>
                </a:solidFill>
                <a:effectLst/>
                <a:latin typeface="Consolas" panose="020B0609020204030204" pitchFamily="49" charset="0"/>
              </a:rPr>
              <a:t>*</a:t>
            </a:r>
            <a:r>
              <a:rPr lang="en-IN" b="0" dirty="0">
                <a:solidFill>
                  <a:srgbClr val="E1EFFF"/>
                </a:solidFill>
                <a:effectLst/>
                <a:latin typeface="Consolas" panose="020B0609020204030204" pitchFamily="49" charset="0"/>
              </a:rPr>
              <a:t>v))</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(v</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b</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R</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br>
              <a:rPr lang="en-IN" b="0" dirty="0">
                <a:solidFill>
                  <a:srgbClr val="FFFFFF"/>
                </a:solidFill>
                <a:effectLst/>
                <a:latin typeface="Consolas" panose="020B0609020204030204" pitchFamily="49" charset="0"/>
              </a:rPr>
            </a:br>
            <a:r>
              <a:rPr lang="en-IN" b="0" dirty="0">
                <a:solidFill>
                  <a:srgbClr val="FFC600"/>
                </a:solidFill>
                <a:effectLst/>
                <a:latin typeface="Consolas" panose="020B0609020204030204" pitchFamily="49" charset="0"/>
              </a:rPr>
              <a:t>int</a:t>
            </a: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main</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endParaRPr lang="en-IN" b="0" dirty="0">
              <a:solidFill>
                <a:srgbClr val="FFFFFF"/>
              </a:solidFill>
              <a:effectLst/>
              <a:latin typeface="Consolas" panose="020B0609020204030204" pitchFamily="49" charset="0"/>
            </a:endParaRPr>
          </a:p>
          <a:p>
            <a:pPr>
              <a:lnSpc>
                <a:spcPts val="1650"/>
              </a:lnSpc>
            </a:pP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double</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v1</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628C"/>
                </a:solidFill>
                <a:effectLst/>
                <a:latin typeface="Consolas" panose="020B0609020204030204" pitchFamily="49" charset="0"/>
              </a:rPr>
              <a:t>1</a:t>
            </a:r>
            <a:r>
              <a:rPr lang="en-IN" b="0" dirty="0">
                <a:solidFill>
                  <a:srgbClr val="E1EFFF"/>
                </a:solidFill>
                <a:effectLst/>
                <a:latin typeface="Consolas" panose="020B0609020204030204" pitchFamily="49" charset="0"/>
              </a:rPr>
              <a:t>;</a:t>
            </a:r>
            <a:r>
              <a:rPr lang="en-IN" b="0" i="1" dirty="0">
                <a:solidFill>
                  <a:srgbClr val="0088FF"/>
                </a:solidFill>
                <a:effectLst/>
                <a:latin typeface="Consolas" panose="020B0609020204030204" pitchFamily="49" charset="0"/>
              </a:rPr>
              <a:t> // </a:t>
            </a:r>
            <a:r>
              <a:rPr lang="en-IN" b="0" i="1" dirty="0" err="1">
                <a:solidFill>
                  <a:srgbClr val="0088FF"/>
                </a:solidFill>
                <a:effectLst/>
                <a:latin typeface="Consolas" panose="020B0609020204030204" pitchFamily="49" charset="0"/>
              </a:rPr>
              <a:t>inital</a:t>
            </a:r>
            <a:r>
              <a:rPr lang="en-IN" b="0" i="1" dirty="0">
                <a:solidFill>
                  <a:srgbClr val="0088FF"/>
                </a:solidFill>
                <a:effectLst/>
                <a:latin typeface="Consolas" panose="020B0609020204030204" pitchFamily="49" charset="0"/>
              </a:rPr>
              <a:t> guess 1</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double</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v2</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628C"/>
                </a:solidFill>
                <a:effectLst/>
                <a:latin typeface="Consolas" panose="020B0609020204030204" pitchFamily="49" charset="0"/>
              </a:rPr>
              <a:t>8</a:t>
            </a:r>
            <a:r>
              <a:rPr lang="en-IN" b="0" dirty="0">
                <a:solidFill>
                  <a:srgbClr val="E1EFFF"/>
                </a:solidFill>
                <a:effectLst/>
                <a:latin typeface="Consolas" panose="020B0609020204030204" pitchFamily="49" charset="0"/>
              </a:rPr>
              <a:t>;</a:t>
            </a:r>
            <a:r>
              <a:rPr lang="en-IN" b="0" i="1" dirty="0">
                <a:solidFill>
                  <a:srgbClr val="0088FF"/>
                </a:solidFill>
                <a:effectLst/>
                <a:latin typeface="Consolas" panose="020B0609020204030204" pitchFamily="49" charset="0"/>
              </a:rPr>
              <a:t> // </a:t>
            </a:r>
            <a:r>
              <a:rPr lang="en-IN" b="0" i="1" dirty="0" err="1">
                <a:solidFill>
                  <a:srgbClr val="0088FF"/>
                </a:solidFill>
                <a:effectLst/>
                <a:latin typeface="Consolas" panose="020B0609020204030204" pitchFamily="49" charset="0"/>
              </a:rPr>
              <a:t>inital</a:t>
            </a:r>
            <a:r>
              <a:rPr lang="en-IN" b="0" i="1" dirty="0">
                <a:solidFill>
                  <a:srgbClr val="0088FF"/>
                </a:solidFill>
                <a:effectLst/>
                <a:latin typeface="Consolas" panose="020B0609020204030204" pitchFamily="49" charset="0"/>
              </a:rPr>
              <a:t> guess 1</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double</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f1</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f2</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f</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f1</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fxn</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v1</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f2</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fxn</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v2</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double</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v</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v1</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v2</a:t>
            </a:r>
            <a:r>
              <a:rPr lang="en-IN" b="0" dirty="0">
                <a:solidFill>
                  <a:srgbClr val="E1EFFF"/>
                </a:solidFill>
                <a:effectLst/>
                <a:latin typeface="Consolas" panose="020B0609020204030204" pitchFamily="49" charset="0"/>
              </a:rPr>
              <a:t>)</a:t>
            </a:r>
            <a:r>
              <a:rPr lang="en-IN" b="0" dirty="0">
                <a:solidFill>
                  <a:srgbClr val="FF9D00"/>
                </a:solidFill>
                <a:effectLst/>
                <a:latin typeface="Consolas" panose="020B0609020204030204" pitchFamily="49" charset="0"/>
              </a:rPr>
              <a:t>/</a:t>
            </a:r>
            <a:r>
              <a:rPr lang="en-IN" b="0" dirty="0">
                <a:solidFill>
                  <a:srgbClr val="FF628C"/>
                </a:solidFill>
                <a:effectLst/>
                <a:latin typeface="Consolas" panose="020B0609020204030204" pitchFamily="49" charset="0"/>
              </a:rPr>
              <a:t>2</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f</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fxn</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v</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err="1">
                <a:solidFill>
                  <a:srgbClr val="9EFFFF"/>
                </a:solidFill>
                <a:effectLst/>
                <a:latin typeface="Consolas" panose="020B0609020204030204" pitchFamily="49" charset="0"/>
              </a:rPr>
              <a:t>cout</a:t>
            </a:r>
            <a:r>
              <a:rPr lang="en-IN" b="0" dirty="0">
                <a:solidFill>
                  <a:srgbClr val="FF9D00"/>
                </a:solidFill>
                <a:effectLst/>
                <a:latin typeface="Consolas" panose="020B0609020204030204" pitchFamily="49" charset="0"/>
              </a:rPr>
              <a:t>&lt;&lt;</a:t>
            </a:r>
            <a:r>
              <a:rPr lang="en-IN" b="0" dirty="0" err="1">
                <a:solidFill>
                  <a:srgbClr val="FFC600"/>
                </a:solidFill>
                <a:effectLst/>
                <a:latin typeface="Consolas" panose="020B0609020204030204" pitchFamily="49" charset="0"/>
              </a:rPr>
              <a:t>setprecision</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10</a:t>
            </a:r>
            <a:r>
              <a:rPr lang="en-IN" b="0" dirty="0">
                <a:solidFill>
                  <a:srgbClr val="E1EFFF"/>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f1( at initial guess =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FFFFFF"/>
                </a:solidFill>
                <a:effectLst/>
                <a:latin typeface="Consolas" panose="020B0609020204030204" pitchFamily="49" charset="0"/>
              </a:rPr>
              <a:t>v1</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 ) :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FFFFFF"/>
                </a:solidFill>
                <a:effectLst/>
                <a:latin typeface="Consolas" panose="020B0609020204030204" pitchFamily="49" charset="0"/>
              </a:rPr>
              <a:t>f1</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 ;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f2( at initial guess =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FFFFFF"/>
                </a:solidFill>
                <a:effectLst/>
                <a:latin typeface="Consolas" panose="020B0609020204030204" pitchFamily="49" charset="0"/>
              </a:rPr>
              <a:t>v2</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 ) :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FFFFFF"/>
                </a:solidFill>
                <a:effectLst/>
                <a:latin typeface="Consolas" panose="020B0609020204030204" pitchFamily="49" charset="0"/>
              </a:rPr>
              <a:t>f2</a:t>
            </a:r>
            <a:r>
              <a:rPr lang="en-IN" b="0" dirty="0">
                <a:solidFill>
                  <a:srgbClr val="FF9D00"/>
                </a:solidFill>
                <a:effectLst/>
                <a:latin typeface="Consolas" panose="020B0609020204030204" pitchFamily="49" charset="0"/>
              </a:rPr>
              <a:t>&lt;&lt;</a:t>
            </a:r>
            <a:r>
              <a:rPr lang="en-IN" b="0" dirty="0" err="1">
                <a:solidFill>
                  <a:srgbClr val="9EFFFF"/>
                </a:solidFill>
                <a:effectLst/>
                <a:latin typeface="Consolas" panose="020B0609020204030204" pitchFamily="49" charset="0"/>
              </a:rPr>
              <a:t>endl</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p:txBody>
      </p:sp>
      <p:sp>
        <p:nvSpPr>
          <p:cNvPr id="4" name="TextBox 3">
            <a:hlinkClick r:id="rId2"/>
            <a:extLst>
              <a:ext uri="{FF2B5EF4-FFF2-40B4-BE49-F238E27FC236}">
                <a16:creationId xmlns:a16="http://schemas.microsoft.com/office/drawing/2014/main" id="{C1FCB553-5C4E-C90D-4174-F2391391DA0D}"/>
              </a:ext>
            </a:extLst>
          </p:cNvPr>
          <p:cNvSpPr txBox="1"/>
          <p:nvPr/>
        </p:nvSpPr>
        <p:spPr>
          <a:xfrm>
            <a:off x="9839417" y="0"/>
            <a:ext cx="2352583" cy="923330"/>
          </a:xfrm>
          <a:prstGeom prst="rect">
            <a:avLst/>
          </a:prstGeom>
          <a:noFill/>
        </p:spPr>
        <p:txBody>
          <a:bodyPr wrap="square">
            <a:spAutoFit/>
          </a:bodyPr>
          <a:lstStyle/>
          <a:p>
            <a:pPr lvl="1"/>
            <a:r>
              <a:rPr lang="en-US" sz="5400" u="sng" dirty="0">
                <a:ln w="0"/>
                <a:solidFill>
                  <a:schemeClr val="accent5"/>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Code</a:t>
            </a:r>
            <a:endParaRPr lang="en-US" sz="4000" dirty="0">
              <a:ln w="0"/>
              <a:solidFill>
                <a:schemeClr val="accent5"/>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523881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idx="4294967295"/>
          </p:nvPr>
        </p:nvSpPr>
        <p:spPr>
          <a:xfrm>
            <a:off x="436492" y="358406"/>
            <a:ext cx="5573713" cy="866713"/>
          </a:xfrm>
        </p:spPr>
        <p:txBody>
          <a:bodyPr/>
          <a:lstStyle/>
          <a:p>
            <a:r>
              <a:rPr lang="en-US" sz="6000" b="1" u="sng" cap="none" dirty="0">
                <a:solidFill>
                  <a:schemeClr val="accent1">
                    <a:lumMod val="50000"/>
                  </a:schemeClr>
                </a:solidFill>
              </a:rPr>
              <a:t>Summary</a:t>
            </a:r>
            <a:endParaRPr lang="en-US" sz="6000" b="1" dirty="0"/>
          </a:p>
        </p:txBody>
      </p:sp>
      <p:sp>
        <p:nvSpPr>
          <p:cNvPr id="4" name="Rectangle 3">
            <a:extLst>
              <a:ext uri="{FF2B5EF4-FFF2-40B4-BE49-F238E27FC236}">
                <a16:creationId xmlns:a16="http://schemas.microsoft.com/office/drawing/2014/main" id="{B854BF10-43BA-CF98-1993-18900A1035CA}"/>
              </a:ext>
            </a:extLst>
          </p:cNvPr>
          <p:cNvSpPr/>
          <p:nvPr/>
        </p:nvSpPr>
        <p:spPr>
          <a:xfrm>
            <a:off x="266741" y="1069428"/>
            <a:ext cx="10839635" cy="5909310"/>
          </a:xfrm>
          <a:prstGeom prst="rect">
            <a:avLst/>
          </a:prstGeom>
          <a:noFill/>
        </p:spPr>
        <p:txBody>
          <a:bodyPr wrap="square" lIns="91440" tIns="45720" rIns="91440" bIns="45720">
            <a:spAutoFit/>
          </a:bodyPr>
          <a:lstStyle/>
          <a:p>
            <a:pPr marL="685800" indent="-685800">
              <a:buFont typeface="Wingdings" panose="05000000000000000000" pitchFamily="2" charset="2"/>
              <a:buChar char="Ø"/>
            </a:pPr>
            <a:r>
              <a:rPr lang="en-US" sz="5400" cap="none" spc="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Problem</a:t>
            </a:r>
            <a:r>
              <a:rPr lang="en-US" sz="54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Statement</a:t>
            </a:r>
          </a:p>
          <a:p>
            <a:pPr marL="685800" indent="-685800">
              <a:buFont typeface="Wingdings" panose="05000000000000000000" pitchFamily="2" charset="2"/>
              <a:buChar char="Ø"/>
            </a:pPr>
            <a:r>
              <a:rPr lang="en-US" sz="5400" u="sng" cap="none" spc="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Solutions:</a:t>
            </a:r>
          </a:p>
          <a:p>
            <a:pPr marL="1371600" lvl="1" indent="-914400">
              <a:buFont typeface="+mj-lt"/>
              <a:buAutoNum type="alphaLcParenR"/>
            </a:pPr>
            <a:r>
              <a:rPr lang="en-US" sz="54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Fixed-point iteration</a:t>
            </a:r>
          </a:p>
          <a:p>
            <a:pPr marL="1371600" lvl="1" indent="-914400">
              <a:buFont typeface="+mj-lt"/>
              <a:buAutoNum type="alphaLcParenR"/>
            </a:pPr>
            <a:r>
              <a:rPr lang="en-US" sz="5400" cap="none" spc="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Newton’s method</a:t>
            </a:r>
          </a:p>
          <a:p>
            <a:pPr marL="1371600" lvl="1" indent="-914400">
              <a:buFont typeface="+mj-lt"/>
              <a:buAutoNum type="alphaLcParenR"/>
            </a:pPr>
            <a:r>
              <a:rPr lang="en-US" sz="54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Bisection method</a:t>
            </a:r>
          </a:p>
          <a:p>
            <a:pPr marL="1371600" lvl="1" indent="-914400">
              <a:buFont typeface="+mj-lt"/>
              <a:buAutoNum type="alphaLcParenR"/>
            </a:pPr>
            <a:r>
              <a:rPr lang="en-US" sz="5400" cap="none" spc="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MATLAB built in function </a:t>
            </a:r>
            <a:r>
              <a:rPr lang="en-US" sz="5400" cap="none" spc="0" dirty="0" err="1">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fzero</a:t>
            </a:r>
            <a:endParaRPr lang="en-US" sz="54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a:p>
            <a:pPr marL="685800" indent="-685800">
              <a:buFont typeface="Wingdings" panose="05000000000000000000" pitchFamily="2" charset="2"/>
              <a:buChar char="Ø"/>
            </a:pPr>
            <a:r>
              <a:rPr lang="en-US" sz="5400" cap="none" spc="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Conclusion	</a:t>
            </a:r>
          </a:p>
        </p:txBody>
      </p:sp>
    </p:spTree>
    <p:extLst>
      <p:ext uri="{BB962C8B-B14F-4D97-AF65-F5344CB8AC3E}">
        <p14:creationId xmlns:p14="http://schemas.microsoft.com/office/powerpoint/2010/main" val="2910866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94C3A4-4982-CAC7-FE14-299818D2A3C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E9BD6A3-88A1-52B7-C8F0-08A8D63BD279}"/>
              </a:ext>
            </a:extLst>
          </p:cNvPr>
          <p:cNvSpPr txBox="1"/>
          <p:nvPr/>
        </p:nvSpPr>
        <p:spPr>
          <a:xfrm>
            <a:off x="0" y="0"/>
            <a:ext cx="12192000" cy="5111399"/>
          </a:xfrm>
          <a:prstGeom prst="rect">
            <a:avLst/>
          </a:prstGeom>
          <a:solidFill>
            <a:schemeClr val="tx1">
              <a:lumMod val="85000"/>
              <a:lumOff val="15000"/>
            </a:schemeClr>
          </a:solidFill>
        </p:spPr>
        <p:txBody>
          <a:bodyPr wrap="square">
            <a:spAutoFit/>
          </a:bodyPr>
          <a:lstStyle/>
          <a:p>
            <a:pPr>
              <a:lnSpc>
                <a:spcPts val="1650"/>
              </a:lnSpc>
            </a:pPr>
            <a:r>
              <a:rPr lang="en-IN" b="0" dirty="0">
                <a:solidFill>
                  <a:srgbClr val="9EFFFF"/>
                </a:solidFill>
                <a:effectLst/>
                <a:latin typeface="Consolas" panose="020B0609020204030204" pitchFamily="49" charset="0"/>
              </a:rPr>
              <a:t>  </a:t>
            </a:r>
          </a:p>
          <a:p>
            <a:pPr>
              <a:lnSpc>
                <a:spcPts val="1650"/>
              </a:lnSpc>
            </a:pP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int</a:t>
            </a:r>
            <a:r>
              <a:rPr lang="en-IN" b="0" dirty="0">
                <a:solidFill>
                  <a:srgbClr val="9E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i</a:t>
            </a:r>
            <a:r>
              <a:rPr lang="en-IN" b="0" dirty="0">
                <a:solidFill>
                  <a:srgbClr val="FF9D00"/>
                </a:solidFill>
                <a:effectLst/>
                <a:latin typeface="Consolas" panose="020B0609020204030204" pitchFamily="49" charset="0"/>
              </a:rPr>
              <a:t>=</a:t>
            </a:r>
            <a:r>
              <a:rPr lang="en-IN" b="0" dirty="0">
                <a:solidFill>
                  <a:srgbClr val="FF628C"/>
                </a:solidFill>
                <a:effectLst/>
                <a:latin typeface="Consolas" panose="020B0609020204030204" pitchFamily="49" charset="0"/>
              </a:rPr>
              <a:t>0</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double</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e</a:t>
            </a:r>
            <a:r>
              <a:rPr lang="en-IN" b="0" dirty="0">
                <a:solidFill>
                  <a:srgbClr val="FF9D00"/>
                </a:solidFill>
                <a:effectLst/>
                <a:latin typeface="Consolas" panose="020B0609020204030204" pitchFamily="49" charset="0"/>
              </a:rPr>
              <a:t>=</a:t>
            </a:r>
            <a:r>
              <a:rPr lang="en-IN" b="0" dirty="0">
                <a:solidFill>
                  <a:srgbClr val="FF628C"/>
                </a:solidFill>
                <a:effectLst/>
                <a:latin typeface="Consolas" panose="020B0609020204030204" pitchFamily="49" charset="0"/>
              </a:rPr>
              <a:t>1</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 </a:t>
            </a:r>
            <a:r>
              <a:rPr lang="en-IN" b="0" i="1" dirty="0" err="1">
                <a:solidFill>
                  <a:srgbClr val="0088FF"/>
                </a:solidFill>
                <a:effectLst/>
                <a:latin typeface="Consolas" panose="020B0609020204030204" pitchFamily="49" charset="0"/>
              </a:rPr>
              <a:t>cout</a:t>
            </a:r>
            <a:r>
              <a:rPr lang="en-IN" b="0" i="1" dirty="0">
                <a:solidFill>
                  <a:srgbClr val="0088FF"/>
                </a:solidFill>
                <a:effectLst/>
                <a:latin typeface="Consolas" panose="020B0609020204030204" pitchFamily="49" charset="0"/>
              </a:rPr>
              <a:t>&lt;&lt;(long double)(2.0/3)&lt;&lt;</a:t>
            </a:r>
            <a:r>
              <a:rPr lang="en-IN" b="0" i="1" dirty="0" err="1">
                <a:solidFill>
                  <a:srgbClr val="0088FF"/>
                </a:solidFill>
                <a:effectLst/>
                <a:latin typeface="Consolas" panose="020B0609020204030204" pitchFamily="49" charset="0"/>
              </a:rPr>
              <a:t>endl</a:t>
            </a:r>
            <a:r>
              <a:rPr lang="en-IN" b="0" i="1" dirty="0">
                <a:solidFill>
                  <a:srgbClr val="0088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 </a:t>
            </a:r>
            <a:r>
              <a:rPr lang="en-IN" b="0" i="1" dirty="0" err="1">
                <a:solidFill>
                  <a:srgbClr val="0088FF"/>
                </a:solidFill>
                <a:effectLst/>
                <a:latin typeface="Consolas" panose="020B0609020204030204" pitchFamily="49" charset="0"/>
              </a:rPr>
              <a:t>cout</a:t>
            </a:r>
            <a:r>
              <a:rPr lang="en-IN" b="0" i="1" dirty="0">
                <a:solidFill>
                  <a:srgbClr val="0088FF"/>
                </a:solidFill>
                <a:effectLst/>
                <a:latin typeface="Consolas" panose="020B0609020204030204" pitchFamily="49" charset="0"/>
              </a:rPr>
              <a:t>&lt;&lt;"[iteration :"&lt;&lt;</a:t>
            </a:r>
            <a:r>
              <a:rPr lang="en-IN" b="0" i="1" dirty="0" err="1">
                <a:solidFill>
                  <a:srgbClr val="0088FF"/>
                </a:solidFill>
                <a:effectLst/>
                <a:latin typeface="Consolas" panose="020B0609020204030204" pitchFamily="49" charset="0"/>
              </a:rPr>
              <a:t>i</a:t>
            </a:r>
            <a:r>
              <a:rPr lang="en-IN" b="0" i="1" dirty="0">
                <a:solidFill>
                  <a:srgbClr val="0088FF"/>
                </a:solidFill>
                <a:effectLst/>
                <a:latin typeface="Consolas" panose="020B0609020204030204" pitchFamily="49" charset="0"/>
              </a:rPr>
              <a:t>++&lt;&lt;"] : v = "&lt;&lt;v&lt;&lt;</a:t>
            </a:r>
            <a:r>
              <a:rPr lang="en-IN" b="0" i="1" dirty="0" err="1">
                <a:solidFill>
                  <a:srgbClr val="0088FF"/>
                </a:solidFill>
                <a:effectLst/>
                <a:latin typeface="Consolas" panose="020B0609020204030204" pitchFamily="49" charset="0"/>
              </a:rPr>
              <a:t>endl</a:t>
            </a:r>
            <a:r>
              <a:rPr lang="en-IN" b="0" i="1" dirty="0">
                <a:solidFill>
                  <a:srgbClr val="0088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while</a:t>
            </a:r>
            <a:r>
              <a:rPr lang="en-IN" b="0" dirty="0">
                <a:solidFill>
                  <a:srgbClr val="E1EFFF"/>
                </a:solidFill>
                <a:effectLst/>
                <a:latin typeface="Consolas" panose="020B0609020204030204" pitchFamily="49" charset="0"/>
              </a:rPr>
              <a:t>(</a:t>
            </a:r>
            <a:r>
              <a:rPr lang="en-IN" b="0" dirty="0">
                <a:solidFill>
                  <a:srgbClr val="FFC600"/>
                </a:solidFill>
                <a:effectLst/>
                <a:latin typeface="Consolas" panose="020B0609020204030204" pitchFamily="49" charset="0"/>
              </a:rPr>
              <a:t>abs</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e</a:t>
            </a:r>
            <a:r>
              <a:rPr lang="en-IN" b="0" dirty="0">
                <a:solidFill>
                  <a:srgbClr val="E1EFFF"/>
                </a:solidFill>
                <a:effectLst/>
                <a:latin typeface="Consolas" panose="020B0609020204030204" pitchFamily="49" charset="0"/>
              </a:rPr>
              <a:t>)</a:t>
            </a:r>
            <a:r>
              <a:rPr lang="en-IN" b="0" dirty="0">
                <a:solidFill>
                  <a:srgbClr val="FF9D00"/>
                </a:solidFill>
                <a:effectLst/>
                <a:latin typeface="Consolas" panose="020B0609020204030204" pitchFamily="49" charset="0"/>
              </a:rPr>
              <a:t>&gt;=</a:t>
            </a:r>
            <a:r>
              <a:rPr lang="en-IN" b="0" dirty="0" err="1">
                <a:solidFill>
                  <a:srgbClr val="FFFFFF"/>
                </a:solidFill>
                <a:effectLst/>
                <a:latin typeface="Consolas" panose="020B0609020204030204" pitchFamily="49" charset="0"/>
              </a:rPr>
              <a:t>tol</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f1</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fxn</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v1</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f2</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fxn</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v2</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v</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v1</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v2</a:t>
            </a:r>
            <a:r>
              <a:rPr lang="en-IN" b="0" dirty="0">
                <a:solidFill>
                  <a:srgbClr val="E1EFFF"/>
                </a:solidFill>
                <a:effectLst/>
                <a:latin typeface="Consolas" panose="020B0609020204030204" pitchFamily="49" charset="0"/>
              </a:rPr>
              <a:t>)</a:t>
            </a:r>
            <a:r>
              <a:rPr lang="en-IN" b="0" dirty="0">
                <a:solidFill>
                  <a:srgbClr val="FF9D00"/>
                </a:solidFill>
                <a:effectLst/>
                <a:latin typeface="Consolas" panose="020B0609020204030204" pitchFamily="49" charset="0"/>
              </a:rPr>
              <a:t>/</a:t>
            </a:r>
            <a:r>
              <a:rPr lang="en-IN" b="0" dirty="0">
                <a:solidFill>
                  <a:srgbClr val="FF628C"/>
                </a:solidFill>
                <a:effectLst/>
                <a:latin typeface="Consolas" panose="020B0609020204030204" pitchFamily="49" charset="0"/>
              </a:rPr>
              <a:t>2</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f</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fxn</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v</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br>
              <a:rPr lang="en-IN" b="0" dirty="0">
                <a:solidFill>
                  <a:srgbClr val="FFFFFF"/>
                </a:solidFill>
                <a:effectLst/>
                <a:latin typeface="Consolas" panose="020B0609020204030204" pitchFamily="49" charset="0"/>
              </a:rPr>
            </a:br>
            <a:r>
              <a:rPr lang="en-IN" b="0" dirty="0">
                <a:solidFill>
                  <a:srgbClr val="9EFFFF"/>
                </a:solidFill>
                <a:effectLst/>
                <a:latin typeface="Consolas" panose="020B0609020204030204" pitchFamily="49" charset="0"/>
              </a:rPr>
              <a:t>    </a:t>
            </a:r>
            <a:r>
              <a:rPr lang="en-IN" b="0" dirty="0" err="1">
                <a:solidFill>
                  <a:srgbClr val="9EFFFF"/>
                </a:solidFill>
                <a:effectLst/>
                <a:latin typeface="Consolas" panose="020B0609020204030204" pitchFamily="49" charset="0"/>
              </a:rPr>
              <a:t>cout</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[iteration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err="1">
                <a:solidFill>
                  <a:srgbClr val="FFFFFF"/>
                </a:solidFill>
                <a:effectLst/>
                <a:latin typeface="Consolas" panose="020B0609020204030204" pitchFamily="49" charset="0"/>
              </a:rPr>
              <a:t>i</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 : v1 =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FFFFFF"/>
                </a:solidFill>
                <a:effectLst/>
                <a:latin typeface="Consolas" panose="020B0609020204030204" pitchFamily="49" charset="0"/>
              </a:rPr>
              <a:t>v1</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 : v2 =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FFFFFF"/>
                </a:solidFill>
                <a:effectLst/>
                <a:latin typeface="Consolas" panose="020B0609020204030204" pitchFamily="49" charset="0"/>
              </a:rPr>
              <a:t>v2</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 : v =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FFFFFF"/>
                </a:solidFill>
                <a:effectLst/>
                <a:latin typeface="Consolas" panose="020B0609020204030204" pitchFamily="49" charset="0"/>
              </a:rPr>
              <a:t>v</a:t>
            </a:r>
            <a:r>
              <a:rPr lang="en-IN" b="0" dirty="0">
                <a:solidFill>
                  <a:srgbClr val="FF9D00"/>
                </a:solidFill>
                <a:effectLst/>
                <a:latin typeface="Consolas" panose="020B0609020204030204" pitchFamily="49" charset="0"/>
              </a:rPr>
              <a:t>&lt;&lt;</a:t>
            </a:r>
            <a:r>
              <a:rPr lang="en-IN" b="0" dirty="0" err="1">
                <a:solidFill>
                  <a:srgbClr val="9EFFFF"/>
                </a:solidFill>
                <a:effectLst/>
                <a:latin typeface="Consolas" panose="020B0609020204030204" pitchFamily="49" charset="0"/>
              </a:rPr>
              <a:t>endl</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if</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f</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&gt;=</a:t>
            </a:r>
            <a:r>
              <a:rPr lang="en-IN" b="0" dirty="0">
                <a:solidFill>
                  <a:srgbClr val="9EFFFF"/>
                </a:solidFill>
                <a:effectLst/>
                <a:latin typeface="Consolas" panose="020B0609020204030204" pitchFamily="49" charset="0"/>
              </a:rPr>
              <a:t> </a:t>
            </a:r>
            <a:r>
              <a:rPr lang="en-IN" b="0" dirty="0">
                <a:solidFill>
                  <a:srgbClr val="FF628C"/>
                </a:solidFill>
                <a:effectLst/>
                <a:latin typeface="Consolas" panose="020B0609020204030204" pitchFamily="49" charset="0"/>
              </a:rPr>
              <a:t>0</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v2</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v</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e</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v</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v1</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else</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v1</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v</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e</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v</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v2</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err="1">
                <a:solidFill>
                  <a:srgbClr val="9EFFFF"/>
                </a:solidFill>
                <a:effectLst/>
                <a:latin typeface="Consolas" panose="020B0609020204030204" pitchFamily="49" charset="0"/>
              </a:rPr>
              <a:t>cout</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Final value of f =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FFFFFF"/>
                </a:solidFill>
                <a:effectLst/>
                <a:latin typeface="Consolas" panose="020B0609020204030204" pitchFamily="49" charset="0"/>
              </a:rPr>
              <a:t>f</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at [ v =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FFFFFF"/>
                </a:solidFill>
                <a:effectLst/>
                <a:latin typeface="Consolas" panose="020B0609020204030204" pitchFamily="49" charset="0"/>
              </a:rPr>
              <a:t>v</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err="1">
                <a:solidFill>
                  <a:srgbClr val="9EFFFF"/>
                </a:solidFill>
                <a:effectLst/>
                <a:latin typeface="Consolas" panose="020B0609020204030204" pitchFamily="49" charset="0"/>
              </a:rPr>
              <a:t>endl</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p:txBody>
      </p:sp>
      <p:sp>
        <p:nvSpPr>
          <p:cNvPr id="4" name="TextBox 3">
            <a:hlinkClick r:id="rId2"/>
            <a:extLst>
              <a:ext uri="{FF2B5EF4-FFF2-40B4-BE49-F238E27FC236}">
                <a16:creationId xmlns:a16="http://schemas.microsoft.com/office/drawing/2014/main" id="{5C4590E2-6F4E-0C92-7025-D84F979BDA10}"/>
              </a:ext>
            </a:extLst>
          </p:cNvPr>
          <p:cNvSpPr txBox="1"/>
          <p:nvPr/>
        </p:nvSpPr>
        <p:spPr>
          <a:xfrm>
            <a:off x="9839417" y="0"/>
            <a:ext cx="2352583" cy="923330"/>
          </a:xfrm>
          <a:prstGeom prst="rect">
            <a:avLst/>
          </a:prstGeom>
          <a:noFill/>
        </p:spPr>
        <p:txBody>
          <a:bodyPr wrap="square">
            <a:spAutoFit/>
          </a:bodyPr>
          <a:lstStyle/>
          <a:p>
            <a:pPr lvl="1"/>
            <a:r>
              <a:rPr lang="en-US" sz="5400" u="sng" dirty="0">
                <a:ln w="0"/>
                <a:solidFill>
                  <a:schemeClr val="accent5"/>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Code</a:t>
            </a:r>
            <a:endParaRPr lang="en-US" sz="4000" dirty="0">
              <a:ln w="0"/>
              <a:solidFill>
                <a:schemeClr val="accent5"/>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endParaRPr>
          </a:p>
        </p:txBody>
      </p:sp>
      <p:sp>
        <p:nvSpPr>
          <p:cNvPr id="8" name="TextBox 7">
            <a:extLst>
              <a:ext uri="{FF2B5EF4-FFF2-40B4-BE49-F238E27FC236}">
                <a16:creationId xmlns:a16="http://schemas.microsoft.com/office/drawing/2014/main" id="{23ECB4A7-6267-EF09-6091-28CD7E81A9CA}"/>
              </a:ext>
            </a:extLst>
          </p:cNvPr>
          <p:cNvSpPr txBox="1"/>
          <p:nvPr/>
        </p:nvSpPr>
        <p:spPr>
          <a:xfrm>
            <a:off x="3617649" y="5877014"/>
            <a:ext cx="5007006" cy="923330"/>
          </a:xfrm>
          <a:prstGeom prst="rect">
            <a:avLst/>
          </a:prstGeom>
          <a:noFill/>
        </p:spPr>
        <p:txBody>
          <a:bodyPr wrap="square">
            <a:spAutoFit/>
          </a:bodyPr>
          <a:lstStyle/>
          <a:p>
            <a:pPr lvl="1"/>
            <a:r>
              <a:rPr lang="en-US" sz="5400" u="sng" dirty="0">
                <a:ln w="0"/>
                <a:solidFill>
                  <a:schemeClr val="accent5"/>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4"/>
              </a:rPr>
              <a:t>Code[</a:t>
            </a:r>
            <a:r>
              <a:rPr lang="en-US" sz="5400" u="sng" dirty="0" err="1">
                <a:ln w="0"/>
                <a:solidFill>
                  <a:schemeClr val="accent5"/>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4"/>
              </a:rPr>
              <a:t>Matlab</a:t>
            </a:r>
            <a:r>
              <a:rPr lang="en-US" sz="5400" u="sng" dirty="0">
                <a:ln w="0"/>
                <a:solidFill>
                  <a:schemeClr val="accent5"/>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4"/>
              </a:rPr>
              <a:t>]</a:t>
            </a:r>
            <a:endParaRPr lang="en-US" sz="4000" dirty="0">
              <a:ln w="0"/>
              <a:solidFill>
                <a:schemeClr val="accent5"/>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endParaRPr>
          </a:p>
        </p:txBody>
      </p:sp>
      <p:cxnSp>
        <p:nvCxnSpPr>
          <p:cNvPr id="9" name="Straight Arrow Connector 8">
            <a:extLst>
              <a:ext uri="{FF2B5EF4-FFF2-40B4-BE49-F238E27FC236}">
                <a16:creationId xmlns:a16="http://schemas.microsoft.com/office/drawing/2014/main" id="{E38E0507-47F5-FBCD-19A8-0A43D93CFC07}"/>
              </a:ext>
            </a:extLst>
          </p:cNvPr>
          <p:cNvCxnSpPr/>
          <p:nvPr/>
        </p:nvCxnSpPr>
        <p:spPr>
          <a:xfrm>
            <a:off x="630313" y="5442016"/>
            <a:ext cx="10981678" cy="0"/>
          </a:xfrm>
          <a:prstGeom prst="straightConnector1">
            <a:avLst/>
          </a:prstGeom>
          <a:ln w="38100">
            <a:prstDash val="sysDash"/>
            <a:headEnd type="triangle"/>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217609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F0CCC-05C0-EC8E-BBD9-77A7F2D030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CEC582-6D1E-7414-6A19-F57429277FC7}"/>
              </a:ext>
            </a:extLst>
          </p:cNvPr>
          <p:cNvSpPr>
            <a:spLocks noGrp="1"/>
          </p:cNvSpPr>
          <p:nvPr>
            <p:ph type="title"/>
          </p:nvPr>
        </p:nvSpPr>
        <p:spPr>
          <a:xfrm>
            <a:off x="307759" y="363985"/>
            <a:ext cx="11576481" cy="710214"/>
          </a:xfrm>
          <a:noFill/>
        </p:spPr>
        <p:txBody>
          <a:bodyPr anchor="b" anchorCtr="0"/>
          <a:lstStyle/>
          <a:p>
            <a:pPr marL="457200" lvl="1" algn="ctr"/>
            <a:r>
              <a:rPr lang="en-US" sz="54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d) </a:t>
            </a:r>
            <a:r>
              <a:rPr lang="en-US" sz="54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Built in </a:t>
            </a:r>
            <a:r>
              <a:rPr lang="en-US" sz="5400" u="sng" dirty="0" err="1">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fzero</a:t>
            </a:r>
            <a:endParaRPr lang="en-US" sz="54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0BBCAD8-4E6D-D18F-51F5-9F481EACA2B5}"/>
              </a:ext>
            </a:extLst>
          </p:cNvPr>
          <p:cNvSpPr txBox="1"/>
          <p:nvPr/>
        </p:nvSpPr>
        <p:spPr>
          <a:xfrm>
            <a:off x="556126" y="913320"/>
            <a:ext cx="11042316" cy="1631216"/>
          </a:xfrm>
          <a:prstGeom prst="rect">
            <a:avLst/>
          </a:prstGeom>
          <a:noFill/>
        </p:spPr>
        <p:txBody>
          <a:bodyPr wrap="square" rtlCol="0">
            <a:spAutoFit/>
          </a:bodyPr>
          <a:lstStyle/>
          <a:p>
            <a:pPr lvl="1"/>
            <a:r>
              <a:rPr lang="en-US" sz="32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Algorithm :</a:t>
            </a:r>
            <a:endParaRPr lang="en-US" sz="3200" dirty="0">
              <a:latin typeface="Cambria Math" panose="02040503050406030204" pitchFamily="18" charset="0"/>
              <a:ea typeface="Cambria Math" panose="02040503050406030204" pitchFamily="18" charset="0"/>
            </a:endParaRPr>
          </a:p>
          <a:p>
            <a:pPr marL="800100" lvl="1" indent="-342900">
              <a:buFont typeface="+mj-lt"/>
              <a:buAutoNum type="arabicParenR"/>
            </a:pPr>
            <a:r>
              <a:rPr lang="en-IN" sz="2400" dirty="0">
                <a:latin typeface="Cambria Math" panose="02040503050406030204" pitchFamily="18" charset="0"/>
                <a:ea typeface="Cambria Math" panose="02040503050406030204" pitchFamily="18" charset="0"/>
              </a:rPr>
              <a:t>Make initial guess of v as close as possible to solution.</a:t>
            </a:r>
          </a:p>
          <a:p>
            <a:pPr marL="800100" lvl="1" indent="-342900">
              <a:buFont typeface="+mj-lt"/>
              <a:buAutoNum type="arabicParenR"/>
            </a:pPr>
            <a:r>
              <a:rPr lang="en-IN" sz="2400" dirty="0">
                <a:latin typeface="Cambria Math" panose="02040503050406030204" pitchFamily="18" charset="0"/>
                <a:ea typeface="Cambria Math" panose="02040503050406030204" pitchFamily="18" charset="0"/>
              </a:rPr>
              <a:t>Call built in </a:t>
            </a:r>
            <a:r>
              <a:rPr lang="en-IN" sz="2400" dirty="0" err="1">
                <a:latin typeface="Cambria Math" panose="02040503050406030204" pitchFamily="18" charset="0"/>
                <a:ea typeface="Cambria Math" panose="02040503050406030204" pitchFamily="18" charset="0"/>
              </a:rPr>
              <a:t>fzero</a:t>
            </a:r>
            <a:r>
              <a:rPr lang="en-IN" sz="2400" dirty="0">
                <a:latin typeface="Cambria Math" panose="02040503050406030204" pitchFamily="18" charset="0"/>
                <a:ea typeface="Cambria Math" panose="02040503050406030204" pitchFamily="18" charset="0"/>
              </a:rPr>
              <a:t> function</a:t>
            </a:r>
          </a:p>
          <a:p>
            <a:pPr marL="800100" lvl="1" indent="-342900">
              <a:buFont typeface="+mj-lt"/>
              <a:buAutoNum type="arabicParenR"/>
            </a:pPr>
            <a:endParaRPr lang="en-IN" sz="2000" dirty="0">
              <a:latin typeface="Cambria Math" panose="02040503050406030204" pitchFamily="18" charset="0"/>
              <a:ea typeface="Cambria Math" panose="02040503050406030204" pitchFamily="18" charset="0"/>
            </a:endParaRPr>
          </a:p>
        </p:txBody>
      </p:sp>
      <p:sp>
        <p:nvSpPr>
          <p:cNvPr id="7" name="TextBox 6">
            <a:extLst>
              <a:ext uri="{FF2B5EF4-FFF2-40B4-BE49-F238E27FC236}">
                <a16:creationId xmlns:a16="http://schemas.microsoft.com/office/drawing/2014/main" id="{E2645E48-CFB8-F723-61D4-53C13A081C64}"/>
              </a:ext>
            </a:extLst>
          </p:cNvPr>
          <p:cNvSpPr txBox="1"/>
          <p:nvPr/>
        </p:nvSpPr>
        <p:spPr>
          <a:xfrm>
            <a:off x="1803132" y="2281814"/>
            <a:ext cx="8438148" cy="4254806"/>
          </a:xfrm>
          <a:prstGeom prst="rect">
            <a:avLst/>
          </a:prstGeom>
          <a:solidFill>
            <a:schemeClr val="tx2">
              <a:lumMod val="50000"/>
            </a:schemeClr>
          </a:solidFill>
        </p:spPr>
        <p:txBody>
          <a:bodyPr wrap="square">
            <a:spAutoFit/>
          </a:bodyPr>
          <a:lstStyle/>
          <a:p>
            <a:pPr>
              <a:lnSpc>
                <a:spcPts val="1650"/>
              </a:lnSpc>
            </a:pPr>
            <a:r>
              <a:rPr lang="en-IN" b="0" i="1" dirty="0">
                <a:solidFill>
                  <a:srgbClr val="0088FF"/>
                </a:solidFill>
                <a:effectLst/>
                <a:latin typeface="Consolas" panose="020B0609020204030204" pitchFamily="49" charset="0"/>
              </a:rPr>
              <a:t>% </a:t>
            </a:r>
            <a:r>
              <a:rPr lang="en-IN" b="0" i="1" dirty="0" err="1">
                <a:solidFill>
                  <a:srgbClr val="0088FF"/>
                </a:solidFill>
                <a:effectLst/>
                <a:latin typeface="Consolas" panose="020B0609020204030204" pitchFamily="49" charset="0"/>
              </a:rPr>
              <a:t>Matlab</a:t>
            </a:r>
            <a:r>
              <a:rPr lang="en-IN" b="0" i="1" dirty="0">
                <a:solidFill>
                  <a:srgbClr val="0088FF"/>
                </a:solidFill>
                <a:effectLst/>
                <a:latin typeface="Consolas" panose="020B0609020204030204" pitchFamily="49" charset="0"/>
              </a:rPr>
              <a:t> Inbuilt fxn </a:t>
            </a:r>
            <a:r>
              <a:rPr lang="en-IN" b="0" i="1" dirty="0" err="1">
                <a:solidFill>
                  <a:srgbClr val="0088FF"/>
                </a:solidFill>
                <a:effectLst/>
                <a:latin typeface="Consolas" panose="020B0609020204030204" pitchFamily="49" charset="0"/>
              </a:rPr>
              <a:t>fzero</a:t>
            </a:r>
            <a:endParaRPr lang="en-IN" b="0" dirty="0">
              <a:solidFill>
                <a:srgbClr val="FFFFFF"/>
              </a:solidFill>
              <a:effectLst/>
              <a:latin typeface="Consolas" panose="020B0609020204030204" pitchFamily="49" charset="0"/>
            </a:endParaRPr>
          </a:p>
          <a:p>
            <a:pPr>
              <a:lnSpc>
                <a:spcPts val="1650"/>
              </a:lnSpc>
            </a:pPr>
            <a:r>
              <a:rPr lang="en-IN" b="0" dirty="0" err="1">
                <a:solidFill>
                  <a:srgbClr val="E1EFFF"/>
                </a:solidFill>
                <a:effectLst/>
                <a:latin typeface="Consolas" panose="020B0609020204030204" pitchFamily="49" charset="0"/>
              </a:rPr>
              <a:t>clc,clearvars,tic</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Tolerance limit</a:t>
            </a:r>
            <a:endParaRPr lang="en-IN" b="0" dirty="0">
              <a:solidFill>
                <a:srgbClr val="FFFFFF"/>
              </a:solidFill>
              <a:effectLst/>
              <a:latin typeface="Consolas" panose="020B0609020204030204" pitchFamily="49" charset="0"/>
            </a:endParaRPr>
          </a:p>
          <a:p>
            <a:pPr>
              <a:lnSpc>
                <a:spcPts val="1650"/>
              </a:lnSpc>
            </a:pPr>
            <a:r>
              <a:rPr lang="en-IN" b="0" dirty="0" err="1">
                <a:solidFill>
                  <a:srgbClr val="E1EFFF"/>
                </a:solidFill>
                <a:effectLst/>
                <a:latin typeface="Consolas" panose="020B0609020204030204" pitchFamily="49" charset="0"/>
              </a:rPr>
              <a:t>tol</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FF628C"/>
                </a:solidFill>
                <a:effectLst/>
                <a:latin typeface="Consolas" panose="020B0609020204030204" pitchFamily="49" charset="0"/>
              </a:rPr>
              <a:t>1e-6</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Process Variables:</a:t>
            </a:r>
            <a:endParaRPr lang="en-IN" b="0" dirty="0">
              <a:solidFill>
                <a:srgbClr val="FFFFFF"/>
              </a:solidFill>
              <a:effectLst/>
              <a:latin typeface="Consolas" panose="020B0609020204030204" pitchFamily="49" charset="0"/>
            </a:endParaRPr>
          </a:p>
          <a:p>
            <a:pPr>
              <a:lnSpc>
                <a:spcPts val="1650"/>
              </a:lnSpc>
            </a:pPr>
            <a:r>
              <a:rPr lang="en-IN" b="0" dirty="0">
                <a:solidFill>
                  <a:srgbClr val="E1EFFF"/>
                </a:solidFill>
                <a:effectLst/>
                <a:latin typeface="Consolas" panose="020B0609020204030204" pitchFamily="49" charset="0"/>
              </a:rPr>
              <a:t>T</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250</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628C"/>
                </a:solidFill>
                <a:effectLst/>
                <a:latin typeface="Consolas" panose="020B0609020204030204" pitchFamily="49" charset="0"/>
              </a:rPr>
              <a:t>273</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err="1">
                <a:solidFill>
                  <a:srgbClr val="E1EFFF"/>
                </a:solidFill>
                <a:effectLst/>
                <a:latin typeface="Consolas" panose="020B0609020204030204" pitchFamily="49" charset="0"/>
              </a:rPr>
              <a:t>T_c</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407.5</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E1EFFF"/>
                </a:solidFill>
                <a:effectLst/>
                <a:latin typeface="Consolas" panose="020B0609020204030204" pitchFamily="49" charset="0"/>
              </a:rPr>
              <a:t>P</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10</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err="1">
                <a:solidFill>
                  <a:srgbClr val="E1EFFF"/>
                </a:solidFill>
                <a:effectLst/>
                <a:latin typeface="Consolas" panose="020B0609020204030204" pitchFamily="49" charset="0"/>
              </a:rPr>
              <a:t>P_c</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111.3</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E1EFFF"/>
                </a:solidFill>
                <a:effectLst/>
                <a:latin typeface="Consolas" panose="020B0609020204030204" pitchFamily="49" charset="0"/>
              </a:rPr>
              <a:t>R</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FF628C"/>
                </a:solidFill>
                <a:effectLst/>
                <a:latin typeface="Consolas" panose="020B0609020204030204" pitchFamily="49" charset="0"/>
              </a:rPr>
              <a:t>0.08206</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E1EFFF"/>
                </a:solidFill>
                <a:effectLst/>
                <a:latin typeface="Consolas" panose="020B0609020204030204" pitchFamily="49" charset="0"/>
              </a:rPr>
              <a:t>a</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FF628C"/>
                </a:solidFill>
                <a:effectLst/>
                <a:latin typeface="Consolas" panose="020B0609020204030204" pitchFamily="49" charset="0"/>
              </a:rPr>
              <a:t>27</a:t>
            </a:r>
            <a:r>
              <a:rPr lang="en-IN" b="0" dirty="0">
                <a:solidFill>
                  <a:srgbClr val="FF9D00"/>
                </a:solidFill>
                <a:effectLst/>
                <a:latin typeface="Consolas" panose="020B0609020204030204" pitchFamily="49" charset="0"/>
              </a:rPr>
              <a:t>*</a:t>
            </a:r>
            <a:r>
              <a:rPr lang="en-IN" b="0" dirty="0">
                <a:solidFill>
                  <a:srgbClr val="E1EFFF"/>
                </a:solidFill>
                <a:effectLst/>
                <a:latin typeface="Consolas" panose="020B0609020204030204" pitchFamily="49" charset="0"/>
              </a:rPr>
              <a:t>R</a:t>
            </a:r>
            <a:r>
              <a:rPr lang="en-IN" b="0" dirty="0">
                <a:solidFill>
                  <a:srgbClr val="FF9D00"/>
                </a:solidFill>
                <a:effectLst/>
                <a:latin typeface="Consolas" panose="020B0609020204030204" pitchFamily="49" charset="0"/>
              </a:rPr>
              <a:t>*</a:t>
            </a:r>
            <a:r>
              <a:rPr lang="en-IN" b="0" dirty="0">
                <a:solidFill>
                  <a:srgbClr val="E1EFFF"/>
                </a:solidFill>
                <a:effectLst/>
                <a:latin typeface="Consolas" panose="020B0609020204030204" pitchFamily="49" charset="0"/>
              </a:rPr>
              <a:t>R</a:t>
            </a:r>
            <a:r>
              <a:rPr lang="en-IN" b="0" dirty="0">
                <a:solidFill>
                  <a:srgbClr val="FF9D00"/>
                </a:solidFill>
                <a:effectLst/>
                <a:latin typeface="Consolas" panose="020B0609020204030204" pitchFamily="49" charset="0"/>
              </a:rPr>
              <a:t>*</a:t>
            </a:r>
            <a:r>
              <a:rPr lang="en-IN" b="0" dirty="0" err="1">
                <a:solidFill>
                  <a:srgbClr val="E1EFFF"/>
                </a:solidFill>
                <a:effectLst/>
                <a:latin typeface="Consolas" panose="020B0609020204030204" pitchFamily="49" charset="0"/>
              </a:rPr>
              <a:t>T_c</a:t>
            </a:r>
            <a:r>
              <a:rPr lang="en-IN" b="0" dirty="0">
                <a:solidFill>
                  <a:srgbClr val="FF9D00"/>
                </a:solidFill>
                <a:effectLst/>
                <a:latin typeface="Consolas" panose="020B0609020204030204" pitchFamily="49" charset="0"/>
              </a:rPr>
              <a:t>*</a:t>
            </a:r>
            <a:r>
              <a:rPr lang="en-IN" b="0" dirty="0" err="1">
                <a:solidFill>
                  <a:srgbClr val="E1EFFF"/>
                </a:solidFill>
                <a:effectLst/>
                <a:latin typeface="Consolas" panose="020B0609020204030204" pitchFamily="49" charset="0"/>
              </a:rPr>
              <a:t>T_c</a:t>
            </a:r>
            <a:r>
              <a:rPr lang="en-IN" b="0" dirty="0">
                <a:solidFill>
                  <a:srgbClr val="FFFFFF"/>
                </a:solidFill>
                <a:effectLst/>
                <a:latin typeface="Consolas" panose="020B0609020204030204" pitchFamily="49" charset="0"/>
              </a:rPr>
              <a:t>/</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64</a:t>
            </a:r>
            <a:r>
              <a:rPr lang="en-IN" b="0" dirty="0">
                <a:solidFill>
                  <a:srgbClr val="FF9D00"/>
                </a:solidFill>
                <a:effectLst/>
                <a:latin typeface="Consolas" panose="020B0609020204030204" pitchFamily="49" charset="0"/>
              </a:rPr>
              <a:t>*</a:t>
            </a:r>
            <a:r>
              <a:rPr lang="en-IN" b="0" dirty="0" err="1">
                <a:solidFill>
                  <a:srgbClr val="E1EFFF"/>
                </a:solidFill>
                <a:effectLst/>
                <a:latin typeface="Consolas" panose="020B0609020204030204" pitchFamily="49" charset="0"/>
              </a:rPr>
              <a:t>P_c</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E1EFFF"/>
                </a:solidFill>
                <a:effectLst/>
                <a:latin typeface="Consolas" panose="020B0609020204030204" pitchFamily="49" charset="0"/>
              </a:rPr>
              <a:t>b</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R</a:t>
            </a:r>
            <a:r>
              <a:rPr lang="en-IN" b="0" dirty="0">
                <a:solidFill>
                  <a:srgbClr val="FF9D00"/>
                </a:solidFill>
                <a:effectLst/>
                <a:latin typeface="Consolas" panose="020B0609020204030204" pitchFamily="49" charset="0"/>
              </a:rPr>
              <a:t>*</a:t>
            </a:r>
            <a:r>
              <a:rPr lang="en-IN" b="0" dirty="0" err="1">
                <a:solidFill>
                  <a:srgbClr val="E1EFFF"/>
                </a:solidFill>
                <a:effectLst/>
                <a:latin typeface="Consolas" panose="020B0609020204030204" pitchFamily="49" charset="0"/>
              </a:rPr>
              <a:t>T_c</a:t>
            </a:r>
            <a:r>
              <a:rPr lang="en-IN" b="0" dirty="0">
                <a:solidFill>
                  <a:srgbClr val="FFFFFF"/>
                </a:solidFill>
                <a:effectLst/>
                <a:latin typeface="Consolas" panose="020B0609020204030204" pitchFamily="49" charset="0"/>
              </a:rPr>
              <a:t>/</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8</a:t>
            </a:r>
            <a:r>
              <a:rPr lang="en-IN" b="0" dirty="0">
                <a:solidFill>
                  <a:srgbClr val="FF9D00"/>
                </a:solidFill>
                <a:effectLst/>
                <a:latin typeface="Consolas" panose="020B0609020204030204" pitchFamily="49" charset="0"/>
              </a:rPr>
              <a:t>*</a:t>
            </a:r>
            <a:r>
              <a:rPr lang="en-IN" b="0" dirty="0" err="1">
                <a:solidFill>
                  <a:srgbClr val="E1EFFF"/>
                </a:solidFill>
                <a:effectLst/>
                <a:latin typeface="Consolas" panose="020B0609020204030204" pitchFamily="49" charset="0"/>
              </a:rPr>
              <a:t>P_c</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functions Required</a:t>
            </a:r>
            <a:endParaRPr lang="en-IN" b="0" dirty="0">
              <a:solidFill>
                <a:srgbClr val="FFFFFF"/>
              </a:solidFill>
              <a:effectLst/>
              <a:latin typeface="Consolas" panose="020B0609020204030204" pitchFamily="49" charset="0"/>
            </a:endParaRPr>
          </a:p>
          <a:p>
            <a:pPr>
              <a:lnSpc>
                <a:spcPts val="1650"/>
              </a:lnSpc>
            </a:pPr>
            <a:r>
              <a:rPr lang="en-IN" b="0" dirty="0">
                <a:solidFill>
                  <a:srgbClr val="E1EFFF"/>
                </a:solidFill>
                <a:effectLst/>
                <a:latin typeface="Consolas" panose="020B0609020204030204" pitchFamily="49" charset="0"/>
              </a:rPr>
              <a:t>fxn</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EE80"/>
                </a:solidFill>
                <a:effectLst/>
                <a:latin typeface="Consolas" panose="020B0609020204030204" pitchFamily="49" charset="0"/>
              </a:rPr>
              <a:t>(</a:t>
            </a:r>
            <a:r>
              <a:rPr lang="en-IN" b="0" dirty="0">
                <a:solidFill>
                  <a:srgbClr val="E1EFFF"/>
                </a:solidFill>
                <a:effectLst/>
                <a:latin typeface="Consolas" panose="020B0609020204030204" pitchFamily="49" charset="0"/>
              </a:rPr>
              <a:t>v</a:t>
            </a:r>
            <a:r>
              <a:rPr lang="en-IN" b="0" dirty="0">
                <a:solidFill>
                  <a:srgbClr val="FFEE8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(P</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a:t>
            </a:r>
            <a:r>
              <a:rPr lang="en-IN" b="0" dirty="0">
                <a:solidFill>
                  <a:srgbClr val="FF9D00"/>
                </a:solidFill>
                <a:effectLst/>
                <a:latin typeface="Consolas" panose="020B0609020204030204" pitchFamily="49" charset="0"/>
              </a:rPr>
              <a:t>/</a:t>
            </a:r>
            <a:r>
              <a:rPr lang="en-IN" b="0" dirty="0">
                <a:solidFill>
                  <a:srgbClr val="E1EFFF"/>
                </a:solidFill>
                <a:effectLst/>
                <a:latin typeface="Consolas" panose="020B0609020204030204" pitchFamily="49" charset="0"/>
              </a:rPr>
              <a:t>v</a:t>
            </a:r>
            <a:r>
              <a:rPr lang="en-IN" b="0" dirty="0">
                <a:solidFill>
                  <a:srgbClr val="FF9D00"/>
                </a:solidFill>
                <a:effectLst/>
                <a:latin typeface="Consolas" panose="020B0609020204030204" pitchFamily="49" charset="0"/>
              </a:rPr>
              <a:t>^</a:t>
            </a:r>
            <a:r>
              <a:rPr lang="en-IN" b="0" dirty="0">
                <a:solidFill>
                  <a:srgbClr val="FF628C"/>
                </a:solidFill>
                <a:effectLst/>
                <a:latin typeface="Consolas" panose="020B0609020204030204" pitchFamily="49" charset="0"/>
              </a:rPr>
              <a:t>2</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(v</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b)</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R</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initial guess</a:t>
            </a:r>
            <a:endParaRPr lang="en-IN" b="0" dirty="0">
              <a:solidFill>
                <a:srgbClr val="FFFFFF"/>
              </a:solidFill>
              <a:effectLst/>
              <a:latin typeface="Consolas" panose="020B0609020204030204" pitchFamily="49" charset="0"/>
            </a:endParaRPr>
          </a:p>
          <a:p>
            <a:pPr>
              <a:lnSpc>
                <a:spcPts val="1650"/>
              </a:lnSpc>
            </a:pPr>
            <a:r>
              <a:rPr lang="en-IN" b="0" dirty="0">
                <a:solidFill>
                  <a:srgbClr val="E1EFFF"/>
                </a:solidFill>
                <a:effectLst/>
                <a:latin typeface="Consolas" panose="020B0609020204030204" pitchFamily="49" charset="0"/>
              </a:rPr>
              <a:t>v</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FF628C"/>
                </a:solidFill>
                <a:effectLst/>
                <a:latin typeface="Consolas" panose="020B0609020204030204" pitchFamily="49" charset="0"/>
              </a:rPr>
              <a:t>101</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err="1">
                <a:solidFill>
                  <a:srgbClr val="E1EFFF"/>
                </a:solidFill>
                <a:effectLst/>
                <a:latin typeface="Consolas" panose="020B0609020204030204" pitchFamily="49" charset="0"/>
              </a:rPr>
              <a:t>v_new</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err="1">
                <a:solidFill>
                  <a:srgbClr val="FFC600"/>
                </a:solidFill>
                <a:effectLst/>
                <a:latin typeface="Consolas" panose="020B0609020204030204" pitchFamily="49" charset="0"/>
              </a:rPr>
              <a:t>fzero</a:t>
            </a:r>
            <a:r>
              <a:rPr lang="en-IN" b="0" dirty="0">
                <a:solidFill>
                  <a:srgbClr val="E1EFFF"/>
                </a:solidFill>
                <a:effectLst/>
                <a:latin typeface="Consolas" panose="020B0609020204030204" pitchFamily="49" charset="0"/>
              </a:rPr>
              <a:t>(</a:t>
            </a:r>
            <a:r>
              <a:rPr lang="en-IN" b="0" dirty="0" err="1">
                <a:solidFill>
                  <a:srgbClr val="E1EFFF"/>
                </a:solidFill>
                <a:effectLst/>
                <a:latin typeface="Consolas" panose="020B0609020204030204" pitchFamily="49" charset="0"/>
              </a:rPr>
              <a:t>fxn,v</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err="1">
                <a:solidFill>
                  <a:srgbClr val="FFC600"/>
                </a:solidFill>
                <a:effectLst/>
                <a:latin typeface="Consolas" panose="020B0609020204030204" pitchFamily="49" charset="0"/>
              </a:rPr>
              <a:t>fprintf</a:t>
            </a:r>
            <a:r>
              <a:rPr lang="en-IN" b="0" dirty="0">
                <a:solidFill>
                  <a:srgbClr val="E1EFFF"/>
                </a:solidFill>
                <a:effectLst/>
                <a:latin typeface="Consolas" panose="020B0609020204030204" pitchFamily="49" charset="0"/>
              </a:rPr>
              <a: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Solution of given equation, v = %5f \n</a:t>
            </a:r>
            <a:r>
              <a:rPr lang="en-IN" b="0" dirty="0">
                <a:solidFill>
                  <a:srgbClr val="92FC79"/>
                </a:solidFill>
                <a:effectLst/>
                <a:latin typeface="Consolas" panose="020B0609020204030204" pitchFamily="49" charset="0"/>
              </a:rPr>
              <a:t>"</a:t>
            </a:r>
            <a:r>
              <a:rPr lang="en-IN" b="0" dirty="0">
                <a:solidFill>
                  <a:srgbClr val="E1EFFF"/>
                </a:solidFill>
                <a:effectLst/>
                <a:latin typeface="Consolas" panose="020B0609020204030204" pitchFamily="49" charset="0"/>
              </a:rPr>
              <a:t>,</a:t>
            </a:r>
            <a:r>
              <a:rPr lang="en-IN" b="0" dirty="0" err="1">
                <a:solidFill>
                  <a:srgbClr val="E1EFFF"/>
                </a:solidFill>
                <a:effectLst/>
                <a:latin typeface="Consolas" panose="020B0609020204030204" pitchFamily="49" charset="0"/>
              </a:rPr>
              <a:t>v_new</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E1EFFF"/>
                </a:solidFill>
                <a:effectLst/>
                <a:latin typeface="Consolas" panose="020B0609020204030204" pitchFamily="49" charset="0"/>
              </a:rPr>
              <a:t>toc</a:t>
            </a:r>
            <a:endParaRPr lang="en-IN" b="0" dirty="0">
              <a:solidFill>
                <a:srgbClr val="FFFFFF"/>
              </a:solidFill>
              <a:effectLst/>
              <a:latin typeface="Consolas" panose="020B0609020204030204" pitchFamily="49" charset="0"/>
            </a:endParaRPr>
          </a:p>
        </p:txBody>
      </p:sp>
      <p:sp>
        <p:nvSpPr>
          <p:cNvPr id="8" name="TextBox 7">
            <a:extLst>
              <a:ext uri="{FF2B5EF4-FFF2-40B4-BE49-F238E27FC236}">
                <a16:creationId xmlns:a16="http://schemas.microsoft.com/office/drawing/2014/main" id="{3649EC00-5C85-0669-A097-240CA2B2CE5B}"/>
              </a:ext>
            </a:extLst>
          </p:cNvPr>
          <p:cNvSpPr txBox="1"/>
          <p:nvPr/>
        </p:nvSpPr>
        <p:spPr>
          <a:xfrm>
            <a:off x="5565676" y="2544536"/>
            <a:ext cx="5007006" cy="923330"/>
          </a:xfrm>
          <a:prstGeom prst="rect">
            <a:avLst/>
          </a:prstGeom>
          <a:noFill/>
        </p:spPr>
        <p:txBody>
          <a:bodyPr wrap="square">
            <a:spAutoFit/>
          </a:bodyPr>
          <a:lstStyle/>
          <a:p>
            <a:pPr lvl="1"/>
            <a:r>
              <a:rPr lang="en-US" sz="5400" u="sng" dirty="0">
                <a:ln w="0"/>
                <a:solidFill>
                  <a:schemeClr val="accent5">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Code[</a:t>
            </a:r>
            <a:r>
              <a:rPr lang="en-US" sz="5400" u="sng" dirty="0" err="1">
                <a:ln w="0"/>
                <a:solidFill>
                  <a:schemeClr val="accent5">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Matlab</a:t>
            </a:r>
            <a:r>
              <a:rPr lang="en-US" sz="5400" u="sng" dirty="0">
                <a:ln w="0"/>
                <a:solidFill>
                  <a:schemeClr val="accent5">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t>
            </a:r>
            <a:endParaRPr lang="en-US" sz="4000" dirty="0">
              <a:ln w="0"/>
              <a:solidFill>
                <a:schemeClr val="accent5">
                  <a:lumMod val="75000"/>
                </a:schemeClr>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030374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2" name="Table 1">
                <a:extLst>
                  <a:ext uri="{FF2B5EF4-FFF2-40B4-BE49-F238E27FC236}">
                    <a16:creationId xmlns:a16="http://schemas.microsoft.com/office/drawing/2014/main" id="{7B6D6233-E598-0B79-CFE7-E3B3A747C7C6}"/>
                  </a:ext>
                </a:extLst>
              </p:cNvPr>
              <p:cNvGraphicFramePr>
                <a:graphicFrameLocks noGrp="1"/>
              </p:cNvGraphicFramePr>
              <p:nvPr>
                <p:extLst>
                  <p:ext uri="{D42A27DB-BD31-4B8C-83A1-F6EECF244321}">
                    <p14:modId xmlns:p14="http://schemas.microsoft.com/office/powerpoint/2010/main" val="1169345363"/>
                  </p:ext>
                </p:extLst>
              </p:nvPr>
            </p:nvGraphicFramePr>
            <p:xfrm>
              <a:off x="495300" y="1159933"/>
              <a:ext cx="11201400" cy="5234829"/>
            </p:xfrm>
            <a:graphic>
              <a:graphicData uri="http://schemas.openxmlformats.org/drawingml/2006/table">
                <a:tbl>
                  <a:tblPr firstRow="1" bandRow="1">
                    <a:tableStyleId>{BC89EF96-8CEA-46FF-86C4-4CE0E7609802}</a:tableStyleId>
                  </a:tblPr>
                  <a:tblGrid>
                    <a:gridCol w="1683174">
                      <a:extLst>
                        <a:ext uri="{9D8B030D-6E8A-4147-A177-3AD203B41FA5}">
                          <a16:colId xmlns:a16="http://schemas.microsoft.com/office/drawing/2014/main" val="295535841"/>
                        </a:ext>
                      </a:extLst>
                    </a:gridCol>
                    <a:gridCol w="2878666">
                      <a:extLst>
                        <a:ext uri="{9D8B030D-6E8A-4147-A177-3AD203B41FA5}">
                          <a16:colId xmlns:a16="http://schemas.microsoft.com/office/drawing/2014/main" val="2484499643"/>
                        </a:ext>
                      </a:extLst>
                    </a:gridCol>
                    <a:gridCol w="2159000">
                      <a:extLst>
                        <a:ext uri="{9D8B030D-6E8A-4147-A177-3AD203B41FA5}">
                          <a16:colId xmlns:a16="http://schemas.microsoft.com/office/drawing/2014/main" val="3222837442"/>
                        </a:ext>
                      </a:extLst>
                    </a:gridCol>
                    <a:gridCol w="3053927">
                      <a:extLst>
                        <a:ext uri="{9D8B030D-6E8A-4147-A177-3AD203B41FA5}">
                          <a16:colId xmlns:a16="http://schemas.microsoft.com/office/drawing/2014/main" val="3822589187"/>
                        </a:ext>
                      </a:extLst>
                    </a:gridCol>
                    <a:gridCol w="1426633">
                      <a:extLst>
                        <a:ext uri="{9D8B030D-6E8A-4147-A177-3AD203B41FA5}">
                          <a16:colId xmlns:a16="http://schemas.microsoft.com/office/drawing/2014/main" val="1507589223"/>
                        </a:ext>
                      </a:extLst>
                    </a:gridCol>
                  </a:tblGrid>
                  <a:tr h="832857">
                    <a:tc>
                      <a:txBody>
                        <a:bodyPr/>
                        <a:lstStyle/>
                        <a:p>
                          <a:pPr algn="ctr"/>
                          <a:r>
                            <a:rPr lang="en-IN" sz="2500" dirty="0"/>
                            <a:t>Feature</a:t>
                          </a:r>
                        </a:p>
                      </a:txBody>
                      <a:tcPr/>
                    </a:tc>
                    <a:tc>
                      <a:txBody>
                        <a:bodyPr/>
                        <a:lstStyle/>
                        <a:p>
                          <a:pPr algn="ctr"/>
                          <a:r>
                            <a:rPr lang="en-IN" sz="2500" dirty="0"/>
                            <a:t>Fixed Point Iteration</a:t>
                          </a:r>
                        </a:p>
                      </a:txBody>
                      <a:tcPr/>
                    </a:tc>
                    <a:tc>
                      <a:txBody>
                        <a:bodyPr/>
                        <a:lstStyle/>
                        <a:p>
                          <a:pPr algn="ctr"/>
                          <a:r>
                            <a:rPr lang="en-IN" sz="2500" dirty="0"/>
                            <a:t>Newton-Raphson</a:t>
                          </a:r>
                        </a:p>
                      </a:txBody>
                      <a:tcPr/>
                    </a:tc>
                    <a:tc>
                      <a:txBody>
                        <a:bodyPr/>
                        <a:lstStyle/>
                        <a:p>
                          <a:pPr algn="ctr"/>
                          <a:r>
                            <a:rPr lang="en-IN" sz="2500" dirty="0"/>
                            <a:t>Bisection Method</a:t>
                          </a:r>
                        </a:p>
                      </a:txBody>
                      <a:tcPr/>
                    </a:tc>
                    <a:tc>
                      <a:txBody>
                        <a:bodyPr/>
                        <a:lstStyle/>
                        <a:p>
                          <a:pPr algn="ctr"/>
                          <a:r>
                            <a:rPr lang="en-IN" sz="2500" dirty="0"/>
                            <a:t>Inbuilt fxn : </a:t>
                          </a:r>
                          <a:r>
                            <a:rPr lang="en-IN" sz="2500" dirty="0" err="1"/>
                            <a:t>fzero</a:t>
                          </a:r>
                          <a:endParaRPr lang="en-IN" sz="2500" dirty="0"/>
                        </a:p>
                      </a:txBody>
                      <a:tcPr/>
                    </a:tc>
                    <a:extLst>
                      <a:ext uri="{0D108BD9-81ED-4DB2-BD59-A6C34878D82A}">
                        <a16:rowId xmlns:a16="http://schemas.microsoft.com/office/drawing/2014/main" val="3939363357"/>
                      </a:ext>
                    </a:extLst>
                  </a:tr>
                  <a:tr h="624643">
                    <a:tc>
                      <a:txBody>
                        <a:bodyPr/>
                        <a:lstStyle/>
                        <a:p>
                          <a:pPr algn="ctr"/>
                          <a:r>
                            <a:rPr lang="en-IN" dirty="0"/>
                            <a:t>Order of Convergence</a:t>
                          </a:r>
                        </a:p>
                      </a:txBody>
                      <a:tcPr/>
                    </a:tc>
                    <a:tc>
                      <a:txBody>
                        <a:bodyPr/>
                        <a:lstStyle/>
                        <a:p>
                          <a:pPr algn="ctr"/>
                          <a:r>
                            <a:rPr lang="en-IN" dirty="0"/>
                            <a:t>m &lt;= 2 (depending on f(v))</a:t>
                          </a:r>
                        </a:p>
                      </a:txBody>
                      <a:tcPr/>
                    </a:tc>
                    <a:tc>
                      <a:txBody>
                        <a:bodyPr/>
                        <a:lstStyle/>
                        <a:p>
                          <a:pPr algn="ctr"/>
                          <a:r>
                            <a:rPr lang="en-IN" dirty="0"/>
                            <a:t> m = 2</a:t>
                          </a:r>
                        </a:p>
                      </a:txBody>
                      <a:tcPr/>
                    </a:tc>
                    <a:tc>
                      <a:txBody>
                        <a:bodyPr/>
                        <a:lstStyle/>
                        <a:p>
                          <a:pPr algn="ctr"/>
                          <a:r>
                            <a:rPr lang="en-IN" dirty="0"/>
                            <a:t>m = 1</a:t>
                          </a:r>
                        </a:p>
                      </a:txBody>
                      <a:tcPr/>
                    </a:tc>
                    <a:tc>
                      <a:txBody>
                        <a:bodyPr/>
                        <a:lstStyle/>
                        <a:p>
                          <a:pPr algn="ctr"/>
                          <a:r>
                            <a:rPr lang="en-IN" dirty="0"/>
                            <a:t>-</a:t>
                          </a:r>
                        </a:p>
                      </a:txBody>
                      <a:tcPr/>
                    </a:tc>
                    <a:extLst>
                      <a:ext uri="{0D108BD9-81ED-4DB2-BD59-A6C34878D82A}">
                        <a16:rowId xmlns:a16="http://schemas.microsoft.com/office/drawing/2014/main" val="3893927627"/>
                      </a:ext>
                    </a:extLst>
                  </a:tr>
                  <a:tr h="684416">
                    <a:tc>
                      <a:txBody>
                        <a:bodyPr/>
                        <a:lstStyle/>
                        <a:p>
                          <a:pPr algn="ctr"/>
                          <a:r>
                            <a:rPr lang="en-IN" dirty="0"/>
                            <a:t>Speed of Convergence</a:t>
                          </a:r>
                        </a:p>
                      </a:txBody>
                      <a:tcPr/>
                    </a:tc>
                    <a:tc>
                      <a:txBody>
                        <a:bodyPr/>
                        <a:lstStyle/>
                        <a:p>
                          <a:pPr algn="ctr"/>
                          <a:r>
                            <a:rPr lang="en-IN" dirty="0"/>
                            <a:t>slow to moderate (depending on f(v) )</a:t>
                          </a:r>
                        </a:p>
                      </a:txBody>
                      <a:tcPr/>
                    </a:tc>
                    <a:tc>
                      <a:txBody>
                        <a:bodyPr/>
                        <a:lstStyle/>
                        <a:p>
                          <a:pPr algn="ctr"/>
                          <a:r>
                            <a:rPr lang="en-IN" dirty="0"/>
                            <a:t>Fast</a:t>
                          </a:r>
                        </a:p>
                      </a:txBody>
                      <a:tcPr/>
                    </a:tc>
                    <a:tc>
                      <a:txBody>
                        <a:bodyPr/>
                        <a:lstStyle/>
                        <a:p>
                          <a:pPr algn="ctr"/>
                          <a:r>
                            <a:rPr lang="en-IN" dirty="0"/>
                            <a:t>slow</a:t>
                          </a:r>
                        </a:p>
                      </a:txBody>
                      <a:tcPr/>
                    </a:tc>
                    <a:tc>
                      <a:txBody>
                        <a:bodyPr/>
                        <a:lstStyle/>
                        <a:p>
                          <a:pPr algn="ctr"/>
                          <a:r>
                            <a:rPr lang="en-IN" dirty="0"/>
                            <a:t>-</a:t>
                          </a:r>
                        </a:p>
                      </a:txBody>
                      <a:tcPr/>
                    </a:tc>
                    <a:extLst>
                      <a:ext uri="{0D108BD9-81ED-4DB2-BD59-A6C34878D82A}">
                        <a16:rowId xmlns:a16="http://schemas.microsoft.com/office/drawing/2014/main" val="2849892469"/>
                      </a:ext>
                    </a:extLst>
                  </a:tr>
                  <a:tr h="1160051">
                    <a:tc>
                      <a:txBody>
                        <a:bodyPr/>
                        <a:lstStyle/>
                        <a:p>
                          <a:pPr algn="ctr"/>
                          <a:r>
                            <a:rPr lang="en-IN" dirty="0"/>
                            <a:t>Accuracy</a:t>
                          </a:r>
                        </a:p>
                      </a:txBody>
                      <a:tcPr/>
                    </a:tc>
                    <a:tc>
                      <a:txBody>
                        <a:bodyPr/>
                        <a:lstStyle/>
                        <a:p>
                          <a:pPr algn="ctr"/>
                          <a:r>
                            <a:rPr lang="en-US" dirty="0"/>
                            <a:t>Moderate, depends on the function and fixed-point formulation.</a:t>
                          </a:r>
                          <a:endParaRPr lang="en-IN" dirty="0"/>
                        </a:p>
                      </a:txBody>
                      <a:tcPr/>
                    </a:tc>
                    <a:tc>
                      <a:txBody>
                        <a:bodyPr/>
                        <a:lstStyle/>
                        <a:p>
                          <a:pPr algn="ctr"/>
                          <a:r>
                            <a:rPr lang="en-US" dirty="0"/>
                            <a:t>High, provided the derivative is well-behaved and the initial guess is close.</a:t>
                          </a:r>
                          <a:endParaRPr lang="en-IN" dirty="0"/>
                        </a:p>
                      </a:txBody>
                      <a:tcPr/>
                    </a:tc>
                    <a:tc>
                      <a:txBody>
                        <a:bodyPr/>
                        <a:lstStyle/>
                        <a:p>
                          <a:pPr algn="ctr"/>
                          <a:r>
                            <a:rPr lang="en-US" dirty="0"/>
                            <a:t>Moderate, depends on the size of the interval but provides error bounds.</a:t>
                          </a:r>
                          <a:endParaRPr lang="en-IN" dirty="0"/>
                        </a:p>
                      </a:txBody>
                      <a:tcPr/>
                    </a:tc>
                    <a:tc>
                      <a:txBody>
                        <a:bodyPr/>
                        <a:lstStyle/>
                        <a:p>
                          <a:pPr algn="ctr"/>
                          <a:r>
                            <a:rPr lang="en-IN" dirty="0"/>
                            <a:t>-</a:t>
                          </a:r>
                        </a:p>
                      </a:txBody>
                      <a:tcPr/>
                    </a:tc>
                    <a:extLst>
                      <a:ext uri="{0D108BD9-81ED-4DB2-BD59-A6C34878D82A}">
                        <a16:rowId xmlns:a16="http://schemas.microsoft.com/office/drawing/2014/main" val="4025928157"/>
                      </a:ext>
                    </a:extLst>
                  </a:tr>
                  <a:tr h="624643">
                    <a:tc>
                      <a:txBody>
                        <a:bodyPr/>
                        <a:lstStyle/>
                        <a:p>
                          <a:pPr algn="ctr"/>
                          <a:r>
                            <a:rPr lang="en-IN" dirty="0"/>
                            <a:t>Computation Time(</a:t>
                          </a:r>
                          <a:r>
                            <a:rPr lang="en-IN" dirty="0" err="1"/>
                            <a:t>ms</a:t>
                          </a:r>
                          <a:r>
                            <a:rPr lang="en-IN" dirty="0"/>
                            <a:t>)</a:t>
                          </a:r>
                        </a:p>
                      </a:txBody>
                      <a:tcPr/>
                    </a:tc>
                    <a:tc>
                      <a:txBody>
                        <a:bodyPr/>
                        <a:lstStyle/>
                        <a:p>
                          <a:pPr algn="ctr"/>
                          <a:r>
                            <a:rPr lang="en-IN" dirty="0"/>
                            <a:t>0.09</a:t>
                          </a:r>
                        </a:p>
                      </a:txBody>
                      <a:tcPr/>
                    </a:tc>
                    <a:tc>
                      <a:txBody>
                        <a:bodyPr/>
                        <a:lstStyle/>
                        <a:p>
                          <a:pPr algn="ctr"/>
                          <a:r>
                            <a:rPr lang="en-IN" dirty="0"/>
                            <a:t>0.1</a:t>
                          </a:r>
                        </a:p>
                      </a:txBody>
                      <a:tcPr/>
                    </a:tc>
                    <a:tc>
                      <a:txBody>
                        <a:bodyPr/>
                        <a:lstStyle/>
                        <a:p>
                          <a:pPr algn="ctr"/>
                          <a:r>
                            <a:rPr lang="en-IN" dirty="0"/>
                            <a:t>0.4</a:t>
                          </a:r>
                        </a:p>
                      </a:txBody>
                      <a:tcPr/>
                    </a:tc>
                    <a:tc>
                      <a:txBody>
                        <a:bodyPr/>
                        <a:lstStyle/>
                        <a:p>
                          <a:pPr algn="ctr"/>
                          <a:r>
                            <a:rPr lang="en-IN" dirty="0"/>
                            <a:t>0.2</a:t>
                          </a:r>
                        </a:p>
                      </a:txBody>
                      <a:tcPr/>
                    </a:tc>
                    <a:extLst>
                      <a:ext uri="{0D108BD9-81ED-4DB2-BD59-A6C34878D82A}">
                        <a16:rowId xmlns:a16="http://schemas.microsoft.com/office/drawing/2014/main" val="1988250188"/>
                      </a:ext>
                    </a:extLst>
                  </a:tr>
                  <a:tr h="624643">
                    <a:tc>
                      <a:txBody>
                        <a:bodyPr/>
                        <a:lstStyle/>
                        <a:p>
                          <a:pPr algn="ctr"/>
                          <a:r>
                            <a:rPr lang="en-IN" dirty="0"/>
                            <a:t>Number of Iterations</a:t>
                          </a:r>
                        </a:p>
                      </a:txBody>
                      <a:tcPr/>
                    </a:tc>
                    <a:tc>
                      <a:txBody>
                        <a:bodyPr/>
                        <a:lstStyle/>
                        <a:p>
                          <a:pPr algn="ctr"/>
                          <a:r>
                            <a:rPr lang="en-IN" dirty="0"/>
                            <a:t>6</a:t>
                          </a:r>
                        </a:p>
                      </a:txBody>
                      <a:tcPr/>
                    </a:tc>
                    <a:tc>
                      <a:txBody>
                        <a:bodyPr/>
                        <a:lstStyle/>
                        <a:p>
                          <a:pPr algn="ctr"/>
                          <a:r>
                            <a:rPr lang="en-IN" dirty="0"/>
                            <a:t>4</a:t>
                          </a:r>
                        </a:p>
                      </a:txBody>
                      <a:tcPr/>
                    </a:tc>
                    <a:tc>
                      <a:txBody>
                        <a:bodyPr/>
                        <a:lstStyle/>
                        <a:p>
                          <a:pPr algn="ctr"/>
                          <a:r>
                            <a:rPr lang="en-IN" dirty="0"/>
                            <a:t>22</a:t>
                          </a:r>
                        </a:p>
                      </a:txBody>
                      <a:tcPr/>
                    </a:tc>
                    <a:tc>
                      <a:txBody>
                        <a:bodyPr/>
                        <a:lstStyle/>
                        <a:p>
                          <a:pPr algn="ctr"/>
                          <a:r>
                            <a:rPr lang="en-IN" dirty="0"/>
                            <a:t>-</a:t>
                          </a:r>
                        </a:p>
                      </a:txBody>
                      <a:tcPr/>
                    </a:tc>
                    <a:extLst>
                      <a:ext uri="{0D108BD9-81ED-4DB2-BD59-A6C34878D82A}">
                        <a16:rowId xmlns:a16="http://schemas.microsoft.com/office/drawing/2014/main" val="973295909"/>
                      </a:ext>
                    </a:extLst>
                  </a:tr>
                  <a:tr h="588013">
                    <a:tc>
                      <a:txBody>
                        <a:bodyPr/>
                        <a:lstStyle/>
                        <a:p>
                          <a:pPr algn="ctr"/>
                          <a:r>
                            <a:rPr lang="en-IN" dirty="0"/>
                            <a:t>Requirements</a:t>
                          </a:r>
                        </a:p>
                      </a:txBody>
                      <a:tcPr/>
                    </a:tc>
                    <a:tc>
                      <a:txBody>
                        <a:bodyP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𝑣</m:t>
                                </m:r>
                                <m:r>
                                  <a:rPr lang="en-IN" b="0" i="1" smtClean="0">
                                    <a:latin typeface="Cambria Math" panose="02040503050406030204" pitchFamily="18" charset="0"/>
                                  </a:rPr>
                                  <m:t>=</m:t>
                                </m:r>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𝑣</m:t>
                                </m:r>
                                <m:r>
                                  <a:rPr lang="en-IN" b="0" i="1" smtClean="0">
                                    <a:latin typeface="Cambria Math" panose="02040503050406030204" pitchFamily="18" charset="0"/>
                                  </a:rPr>
                                  <m:t>)</m:t>
                                </m:r>
                              </m:oMath>
                            </m:oMathPara>
                          </a14:m>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m:oMathPara>
                          </a14:m>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a:rPr lang="en-IN" b="0" i="1" baseline="0" smtClean="0">
                                    <a:latin typeface="Cambria Math" panose="02040503050406030204" pitchFamily="18" charset="0"/>
                                  </a:rPr>
                                  <m:t>𝑓</m:t>
                                </m:r>
                                <m:d>
                                  <m:dPr>
                                    <m:ctrlPr>
                                      <a:rPr lang="en-IN" b="0" i="1" baseline="0" smtClean="0">
                                        <a:latin typeface="Cambria Math" panose="02040503050406030204" pitchFamily="18" charset="0"/>
                                      </a:rPr>
                                    </m:ctrlPr>
                                  </m:dPr>
                                  <m:e>
                                    <m:sSub>
                                      <m:sSubPr>
                                        <m:ctrlPr>
                                          <a:rPr lang="en-IN" b="0" i="1" baseline="0" smtClean="0">
                                            <a:latin typeface="Cambria Math" panose="02040503050406030204" pitchFamily="18" charset="0"/>
                                          </a:rPr>
                                        </m:ctrlPr>
                                      </m:sSubPr>
                                      <m:e>
                                        <m:r>
                                          <a:rPr lang="en-IN" b="0" i="1" baseline="0" smtClean="0">
                                            <a:latin typeface="Cambria Math" panose="02040503050406030204" pitchFamily="18" charset="0"/>
                                          </a:rPr>
                                          <m:t>𝑥</m:t>
                                        </m:r>
                                      </m:e>
                                      <m:sub>
                                        <m:r>
                                          <a:rPr lang="en-IN" b="0" i="1" baseline="0" smtClean="0">
                                            <a:latin typeface="Cambria Math" panose="02040503050406030204" pitchFamily="18" charset="0"/>
                                          </a:rPr>
                                          <m:t>𝑖</m:t>
                                        </m:r>
                                      </m:sub>
                                    </m:sSub>
                                  </m:e>
                                </m:d>
                                <m:r>
                                  <a:rPr lang="en-IN" b="0" i="1" baseline="0" smtClean="0">
                                    <a:latin typeface="Cambria Math" panose="02040503050406030204" pitchFamily="18" charset="0"/>
                                  </a:rPr>
                                  <m:t>, </m:t>
                                </m:r>
                                <m:r>
                                  <a:rPr lang="en-IN" b="0" i="1" baseline="0" smtClean="0">
                                    <a:latin typeface="Cambria Math" panose="02040503050406030204" pitchFamily="18" charset="0"/>
                                  </a:rPr>
                                  <m:t>𝑓</m:t>
                                </m:r>
                                <m:d>
                                  <m:dPr>
                                    <m:ctrlPr>
                                      <a:rPr lang="en-IN" b="0" i="1" baseline="0" smtClean="0">
                                        <a:latin typeface="Cambria Math" panose="02040503050406030204" pitchFamily="18" charset="0"/>
                                      </a:rPr>
                                    </m:ctrlPr>
                                  </m:dPr>
                                  <m:e>
                                    <m:sSub>
                                      <m:sSubPr>
                                        <m:ctrlPr>
                                          <a:rPr lang="en-IN" b="0" i="1" baseline="0" smtClean="0">
                                            <a:latin typeface="Cambria Math" panose="02040503050406030204" pitchFamily="18" charset="0"/>
                                          </a:rPr>
                                        </m:ctrlPr>
                                      </m:sSubPr>
                                      <m:e>
                                        <m:r>
                                          <a:rPr lang="en-IN" b="0" i="1" baseline="0" smtClean="0">
                                            <a:latin typeface="Cambria Math" panose="02040503050406030204" pitchFamily="18" charset="0"/>
                                          </a:rPr>
                                          <m:t>𝑥</m:t>
                                        </m:r>
                                      </m:e>
                                      <m:sub>
                                        <m:r>
                                          <a:rPr lang="en-IN" b="0" i="1" baseline="0" smtClean="0">
                                            <a:latin typeface="Cambria Math" panose="02040503050406030204" pitchFamily="18" charset="0"/>
                                          </a:rPr>
                                          <m:t>𝑖</m:t>
                                        </m:r>
                                        <m:r>
                                          <a:rPr lang="en-IN" b="0" i="1" baseline="0" smtClean="0">
                                            <a:latin typeface="Cambria Math" panose="02040503050406030204" pitchFamily="18" charset="0"/>
                                          </a:rPr>
                                          <m:t>+1</m:t>
                                        </m:r>
                                      </m:sub>
                                    </m:sSub>
                                  </m:e>
                                </m:d>
                              </m:oMath>
                            </m:oMathPara>
                          </a14:m>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m:oMathPara>
                          </a14:m>
                          <a:endParaRPr lang="en-IN" dirty="0"/>
                        </a:p>
                      </a:txBody>
                      <a:tcPr/>
                    </a:tc>
                    <a:extLst>
                      <a:ext uri="{0D108BD9-81ED-4DB2-BD59-A6C34878D82A}">
                        <a16:rowId xmlns:a16="http://schemas.microsoft.com/office/drawing/2014/main" val="4051929140"/>
                      </a:ext>
                    </a:extLst>
                  </a:tr>
                </a:tbl>
              </a:graphicData>
            </a:graphic>
          </p:graphicFrame>
        </mc:Choice>
        <mc:Fallback>
          <p:graphicFrame>
            <p:nvGraphicFramePr>
              <p:cNvPr id="2" name="Table 1">
                <a:extLst>
                  <a:ext uri="{FF2B5EF4-FFF2-40B4-BE49-F238E27FC236}">
                    <a16:creationId xmlns:a16="http://schemas.microsoft.com/office/drawing/2014/main" id="{7B6D6233-E598-0B79-CFE7-E3B3A747C7C6}"/>
                  </a:ext>
                </a:extLst>
              </p:cNvPr>
              <p:cNvGraphicFramePr>
                <a:graphicFrameLocks noGrp="1"/>
              </p:cNvGraphicFramePr>
              <p:nvPr>
                <p:extLst>
                  <p:ext uri="{D42A27DB-BD31-4B8C-83A1-F6EECF244321}">
                    <p14:modId xmlns:p14="http://schemas.microsoft.com/office/powerpoint/2010/main" val="1169345363"/>
                  </p:ext>
                </p:extLst>
              </p:nvPr>
            </p:nvGraphicFramePr>
            <p:xfrm>
              <a:off x="495300" y="1159933"/>
              <a:ext cx="11201400" cy="5234829"/>
            </p:xfrm>
            <a:graphic>
              <a:graphicData uri="http://schemas.openxmlformats.org/drawingml/2006/table">
                <a:tbl>
                  <a:tblPr firstRow="1" bandRow="1">
                    <a:tableStyleId>{BC89EF96-8CEA-46FF-86C4-4CE0E7609802}</a:tableStyleId>
                  </a:tblPr>
                  <a:tblGrid>
                    <a:gridCol w="1683174">
                      <a:extLst>
                        <a:ext uri="{9D8B030D-6E8A-4147-A177-3AD203B41FA5}">
                          <a16:colId xmlns:a16="http://schemas.microsoft.com/office/drawing/2014/main" val="295535841"/>
                        </a:ext>
                      </a:extLst>
                    </a:gridCol>
                    <a:gridCol w="2878666">
                      <a:extLst>
                        <a:ext uri="{9D8B030D-6E8A-4147-A177-3AD203B41FA5}">
                          <a16:colId xmlns:a16="http://schemas.microsoft.com/office/drawing/2014/main" val="2484499643"/>
                        </a:ext>
                      </a:extLst>
                    </a:gridCol>
                    <a:gridCol w="2159000">
                      <a:extLst>
                        <a:ext uri="{9D8B030D-6E8A-4147-A177-3AD203B41FA5}">
                          <a16:colId xmlns:a16="http://schemas.microsoft.com/office/drawing/2014/main" val="3222837442"/>
                        </a:ext>
                      </a:extLst>
                    </a:gridCol>
                    <a:gridCol w="3053927">
                      <a:extLst>
                        <a:ext uri="{9D8B030D-6E8A-4147-A177-3AD203B41FA5}">
                          <a16:colId xmlns:a16="http://schemas.microsoft.com/office/drawing/2014/main" val="3822589187"/>
                        </a:ext>
                      </a:extLst>
                    </a:gridCol>
                    <a:gridCol w="1426633">
                      <a:extLst>
                        <a:ext uri="{9D8B030D-6E8A-4147-A177-3AD203B41FA5}">
                          <a16:colId xmlns:a16="http://schemas.microsoft.com/office/drawing/2014/main" val="1507589223"/>
                        </a:ext>
                      </a:extLst>
                    </a:gridCol>
                  </a:tblGrid>
                  <a:tr h="853440">
                    <a:tc>
                      <a:txBody>
                        <a:bodyPr/>
                        <a:lstStyle/>
                        <a:p>
                          <a:pPr algn="ctr"/>
                          <a:r>
                            <a:rPr lang="en-IN" sz="2500" dirty="0"/>
                            <a:t>Feature</a:t>
                          </a:r>
                        </a:p>
                      </a:txBody>
                      <a:tcPr/>
                    </a:tc>
                    <a:tc>
                      <a:txBody>
                        <a:bodyPr/>
                        <a:lstStyle/>
                        <a:p>
                          <a:pPr algn="ctr"/>
                          <a:r>
                            <a:rPr lang="en-IN" sz="2500" dirty="0"/>
                            <a:t>Fixed Point Iteration</a:t>
                          </a:r>
                        </a:p>
                      </a:txBody>
                      <a:tcPr/>
                    </a:tc>
                    <a:tc>
                      <a:txBody>
                        <a:bodyPr/>
                        <a:lstStyle/>
                        <a:p>
                          <a:pPr algn="ctr"/>
                          <a:r>
                            <a:rPr lang="en-IN" sz="2500" dirty="0"/>
                            <a:t>Newton-Raphson</a:t>
                          </a:r>
                        </a:p>
                      </a:txBody>
                      <a:tcPr/>
                    </a:tc>
                    <a:tc>
                      <a:txBody>
                        <a:bodyPr/>
                        <a:lstStyle/>
                        <a:p>
                          <a:pPr algn="ctr"/>
                          <a:r>
                            <a:rPr lang="en-IN" sz="2500" dirty="0"/>
                            <a:t>Bisection Method</a:t>
                          </a:r>
                        </a:p>
                      </a:txBody>
                      <a:tcPr/>
                    </a:tc>
                    <a:tc>
                      <a:txBody>
                        <a:bodyPr/>
                        <a:lstStyle/>
                        <a:p>
                          <a:pPr algn="ctr"/>
                          <a:r>
                            <a:rPr lang="en-IN" sz="2500" dirty="0"/>
                            <a:t>Inbuilt fxn : </a:t>
                          </a:r>
                          <a:r>
                            <a:rPr lang="en-IN" sz="2500" dirty="0" err="1"/>
                            <a:t>fzero</a:t>
                          </a:r>
                          <a:endParaRPr lang="en-IN" sz="2500" dirty="0"/>
                        </a:p>
                      </a:txBody>
                      <a:tcPr/>
                    </a:tc>
                    <a:extLst>
                      <a:ext uri="{0D108BD9-81ED-4DB2-BD59-A6C34878D82A}">
                        <a16:rowId xmlns:a16="http://schemas.microsoft.com/office/drawing/2014/main" val="3939363357"/>
                      </a:ext>
                    </a:extLst>
                  </a:tr>
                  <a:tr h="640080">
                    <a:tc>
                      <a:txBody>
                        <a:bodyPr/>
                        <a:lstStyle/>
                        <a:p>
                          <a:pPr algn="ctr"/>
                          <a:r>
                            <a:rPr lang="en-IN" dirty="0"/>
                            <a:t>Order of Convergence</a:t>
                          </a:r>
                        </a:p>
                      </a:txBody>
                      <a:tcPr/>
                    </a:tc>
                    <a:tc>
                      <a:txBody>
                        <a:bodyPr/>
                        <a:lstStyle/>
                        <a:p>
                          <a:pPr algn="ctr"/>
                          <a:r>
                            <a:rPr lang="en-IN" dirty="0"/>
                            <a:t>m &lt;= 2 (depending on f(v))</a:t>
                          </a:r>
                        </a:p>
                      </a:txBody>
                      <a:tcPr/>
                    </a:tc>
                    <a:tc>
                      <a:txBody>
                        <a:bodyPr/>
                        <a:lstStyle/>
                        <a:p>
                          <a:pPr algn="ctr"/>
                          <a:r>
                            <a:rPr lang="en-IN" dirty="0"/>
                            <a:t> m = 2</a:t>
                          </a:r>
                        </a:p>
                      </a:txBody>
                      <a:tcPr/>
                    </a:tc>
                    <a:tc>
                      <a:txBody>
                        <a:bodyPr/>
                        <a:lstStyle/>
                        <a:p>
                          <a:pPr algn="ctr"/>
                          <a:r>
                            <a:rPr lang="en-IN" dirty="0"/>
                            <a:t>m = 1</a:t>
                          </a:r>
                        </a:p>
                      </a:txBody>
                      <a:tcPr/>
                    </a:tc>
                    <a:tc>
                      <a:txBody>
                        <a:bodyPr/>
                        <a:lstStyle/>
                        <a:p>
                          <a:pPr algn="ctr"/>
                          <a:r>
                            <a:rPr lang="en-IN" dirty="0"/>
                            <a:t>-</a:t>
                          </a:r>
                        </a:p>
                      </a:txBody>
                      <a:tcPr/>
                    </a:tc>
                    <a:extLst>
                      <a:ext uri="{0D108BD9-81ED-4DB2-BD59-A6C34878D82A}">
                        <a16:rowId xmlns:a16="http://schemas.microsoft.com/office/drawing/2014/main" val="3893927627"/>
                      </a:ext>
                    </a:extLst>
                  </a:tr>
                  <a:tr h="684416">
                    <a:tc>
                      <a:txBody>
                        <a:bodyPr/>
                        <a:lstStyle/>
                        <a:p>
                          <a:pPr algn="ctr"/>
                          <a:r>
                            <a:rPr lang="en-IN" dirty="0"/>
                            <a:t>Speed of Convergence</a:t>
                          </a:r>
                        </a:p>
                      </a:txBody>
                      <a:tcPr/>
                    </a:tc>
                    <a:tc>
                      <a:txBody>
                        <a:bodyPr/>
                        <a:lstStyle/>
                        <a:p>
                          <a:pPr algn="ctr"/>
                          <a:r>
                            <a:rPr lang="en-IN" dirty="0"/>
                            <a:t>slow to moderate (depending on f(v) )</a:t>
                          </a:r>
                        </a:p>
                      </a:txBody>
                      <a:tcPr/>
                    </a:tc>
                    <a:tc>
                      <a:txBody>
                        <a:bodyPr/>
                        <a:lstStyle/>
                        <a:p>
                          <a:pPr algn="ctr"/>
                          <a:r>
                            <a:rPr lang="en-IN" dirty="0"/>
                            <a:t>Fast</a:t>
                          </a:r>
                        </a:p>
                      </a:txBody>
                      <a:tcPr/>
                    </a:tc>
                    <a:tc>
                      <a:txBody>
                        <a:bodyPr/>
                        <a:lstStyle/>
                        <a:p>
                          <a:pPr algn="ctr"/>
                          <a:r>
                            <a:rPr lang="en-IN" dirty="0"/>
                            <a:t>slow</a:t>
                          </a:r>
                        </a:p>
                      </a:txBody>
                      <a:tcPr/>
                    </a:tc>
                    <a:tc>
                      <a:txBody>
                        <a:bodyPr/>
                        <a:lstStyle/>
                        <a:p>
                          <a:pPr algn="ctr"/>
                          <a:r>
                            <a:rPr lang="en-IN" dirty="0"/>
                            <a:t>-</a:t>
                          </a:r>
                        </a:p>
                      </a:txBody>
                      <a:tcPr/>
                    </a:tc>
                    <a:extLst>
                      <a:ext uri="{0D108BD9-81ED-4DB2-BD59-A6C34878D82A}">
                        <a16:rowId xmlns:a16="http://schemas.microsoft.com/office/drawing/2014/main" val="2849892469"/>
                      </a:ext>
                    </a:extLst>
                  </a:tr>
                  <a:tr h="1188720">
                    <a:tc>
                      <a:txBody>
                        <a:bodyPr/>
                        <a:lstStyle/>
                        <a:p>
                          <a:pPr algn="ctr"/>
                          <a:r>
                            <a:rPr lang="en-IN" dirty="0"/>
                            <a:t>Accuracy</a:t>
                          </a:r>
                        </a:p>
                      </a:txBody>
                      <a:tcPr/>
                    </a:tc>
                    <a:tc>
                      <a:txBody>
                        <a:bodyPr/>
                        <a:lstStyle/>
                        <a:p>
                          <a:pPr algn="ctr"/>
                          <a:r>
                            <a:rPr lang="en-US" dirty="0"/>
                            <a:t>Moderate, depends on the function and fixed-point formulation.</a:t>
                          </a:r>
                          <a:endParaRPr lang="en-IN" dirty="0"/>
                        </a:p>
                      </a:txBody>
                      <a:tcPr/>
                    </a:tc>
                    <a:tc>
                      <a:txBody>
                        <a:bodyPr/>
                        <a:lstStyle/>
                        <a:p>
                          <a:pPr algn="ctr"/>
                          <a:r>
                            <a:rPr lang="en-US" dirty="0"/>
                            <a:t>High, provided the derivative is well-behaved and the initial guess is close.</a:t>
                          </a:r>
                          <a:endParaRPr lang="en-IN" dirty="0"/>
                        </a:p>
                      </a:txBody>
                      <a:tcPr/>
                    </a:tc>
                    <a:tc>
                      <a:txBody>
                        <a:bodyPr/>
                        <a:lstStyle/>
                        <a:p>
                          <a:pPr algn="ctr"/>
                          <a:r>
                            <a:rPr lang="en-US" dirty="0"/>
                            <a:t>Moderate, depends on the size of the interval but provides error bounds.</a:t>
                          </a:r>
                          <a:endParaRPr lang="en-IN" dirty="0"/>
                        </a:p>
                      </a:txBody>
                      <a:tcPr/>
                    </a:tc>
                    <a:tc>
                      <a:txBody>
                        <a:bodyPr/>
                        <a:lstStyle/>
                        <a:p>
                          <a:pPr algn="ctr"/>
                          <a:r>
                            <a:rPr lang="en-IN" dirty="0"/>
                            <a:t>-</a:t>
                          </a:r>
                        </a:p>
                      </a:txBody>
                      <a:tcPr/>
                    </a:tc>
                    <a:extLst>
                      <a:ext uri="{0D108BD9-81ED-4DB2-BD59-A6C34878D82A}">
                        <a16:rowId xmlns:a16="http://schemas.microsoft.com/office/drawing/2014/main" val="4025928157"/>
                      </a:ext>
                    </a:extLst>
                  </a:tr>
                  <a:tr h="640080">
                    <a:tc>
                      <a:txBody>
                        <a:bodyPr/>
                        <a:lstStyle/>
                        <a:p>
                          <a:pPr algn="ctr"/>
                          <a:r>
                            <a:rPr lang="en-IN" dirty="0"/>
                            <a:t>Computation Time(</a:t>
                          </a:r>
                          <a:r>
                            <a:rPr lang="en-IN" dirty="0" err="1"/>
                            <a:t>ms</a:t>
                          </a:r>
                          <a:r>
                            <a:rPr lang="en-IN" dirty="0"/>
                            <a:t>)</a:t>
                          </a:r>
                        </a:p>
                      </a:txBody>
                      <a:tcPr/>
                    </a:tc>
                    <a:tc>
                      <a:txBody>
                        <a:bodyPr/>
                        <a:lstStyle/>
                        <a:p>
                          <a:pPr algn="ctr"/>
                          <a:r>
                            <a:rPr lang="en-IN" dirty="0"/>
                            <a:t>0.09</a:t>
                          </a:r>
                        </a:p>
                      </a:txBody>
                      <a:tcPr/>
                    </a:tc>
                    <a:tc>
                      <a:txBody>
                        <a:bodyPr/>
                        <a:lstStyle/>
                        <a:p>
                          <a:pPr algn="ctr"/>
                          <a:r>
                            <a:rPr lang="en-IN" dirty="0"/>
                            <a:t>0.1</a:t>
                          </a:r>
                        </a:p>
                      </a:txBody>
                      <a:tcPr/>
                    </a:tc>
                    <a:tc>
                      <a:txBody>
                        <a:bodyPr/>
                        <a:lstStyle/>
                        <a:p>
                          <a:pPr algn="ctr"/>
                          <a:r>
                            <a:rPr lang="en-IN" dirty="0"/>
                            <a:t>0.4</a:t>
                          </a:r>
                        </a:p>
                      </a:txBody>
                      <a:tcPr/>
                    </a:tc>
                    <a:tc>
                      <a:txBody>
                        <a:bodyPr/>
                        <a:lstStyle/>
                        <a:p>
                          <a:pPr algn="ctr"/>
                          <a:r>
                            <a:rPr lang="en-IN" dirty="0"/>
                            <a:t>0.2</a:t>
                          </a:r>
                        </a:p>
                      </a:txBody>
                      <a:tcPr/>
                    </a:tc>
                    <a:extLst>
                      <a:ext uri="{0D108BD9-81ED-4DB2-BD59-A6C34878D82A}">
                        <a16:rowId xmlns:a16="http://schemas.microsoft.com/office/drawing/2014/main" val="1988250188"/>
                      </a:ext>
                    </a:extLst>
                  </a:tr>
                  <a:tr h="640080">
                    <a:tc>
                      <a:txBody>
                        <a:bodyPr/>
                        <a:lstStyle/>
                        <a:p>
                          <a:pPr algn="ctr"/>
                          <a:r>
                            <a:rPr lang="en-IN" dirty="0"/>
                            <a:t>Number of Iterations</a:t>
                          </a:r>
                        </a:p>
                      </a:txBody>
                      <a:tcPr/>
                    </a:tc>
                    <a:tc>
                      <a:txBody>
                        <a:bodyPr/>
                        <a:lstStyle/>
                        <a:p>
                          <a:pPr algn="ctr"/>
                          <a:r>
                            <a:rPr lang="en-IN" dirty="0"/>
                            <a:t>6</a:t>
                          </a:r>
                        </a:p>
                      </a:txBody>
                      <a:tcPr/>
                    </a:tc>
                    <a:tc>
                      <a:txBody>
                        <a:bodyPr/>
                        <a:lstStyle/>
                        <a:p>
                          <a:pPr algn="ctr"/>
                          <a:r>
                            <a:rPr lang="en-IN" dirty="0"/>
                            <a:t>4</a:t>
                          </a:r>
                        </a:p>
                      </a:txBody>
                      <a:tcPr/>
                    </a:tc>
                    <a:tc>
                      <a:txBody>
                        <a:bodyPr/>
                        <a:lstStyle/>
                        <a:p>
                          <a:pPr algn="ctr"/>
                          <a:r>
                            <a:rPr lang="en-IN" dirty="0"/>
                            <a:t>22</a:t>
                          </a:r>
                        </a:p>
                      </a:txBody>
                      <a:tcPr/>
                    </a:tc>
                    <a:tc>
                      <a:txBody>
                        <a:bodyPr/>
                        <a:lstStyle/>
                        <a:p>
                          <a:pPr algn="ctr"/>
                          <a:r>
                            <a:rPr lang="en-IN" dirty="0"/>
                            <a:t>-</a:t>
                          </a:r>
                        </a:p>
                      </a:txBody>
                      <a:tcPr/>
                    </a:tc>
                    <a:extLst>
                      <a:ext uri="{0D108BD9-81ED-4DB2-BD59-A6C34878D82A}">
                        <a16:rowId xmlns:a16="http://schemas.microsoft.com/office/drawing/2014/main" val="973295909"/>
                      </a:ext>
                    </a:extLst>
                  </a:tr>
                  <a:tr h="588013">
                    <a:tc>
                      <a:txBody>
                        <a:bodyPr/>
                        <a:lstStyle/>
                        <a:p>
                          <a:pPr algn="ctr"/>
                          <a:r>
                            <a:rPr lang="en-IN" dirty="0"/>
                            <a:t>Requirements</a:t>
                          </a:r>
                        </a:p>
                      </a:txBody>
                      <a:tcPr/>
                    </a:tc>
                    <a:tc>
                      <a:txBody>
                        <a:bodyPr/>
                        <a:lstStyle/>
                        <a:p>
                          <a:endParaRPr lang="en-US"/>
                        </a:p>
                      </a:txBody>
                      <a:tcPr>
                        <a:blipFill>
                          <a:blip r:embed="rId2"/>
                          <a:stretch>
                            <a:fillRect l="-58562" t="-793814" r="-230867" b="-2062"/>
                          </a:stretch>
                        </a:blipFill>
                      </a:tcPr>
                    </a:tc>
                    <a:tc>
                      <a:txBody>
                        <a:bodyPr/>
                        <a:lstStyle/>
                        <a:p>
                          <a:endParaRPr lang="en-US"/>
                        </a:p>
                      </a:txBody>
                      <a:tcPr>
                        <a:blipFill>
                          <a:blip r:embed="rId2"/>
                          <a:stretch>
                            <a:fillRect l="-211864" t="-793814" r="-208475" b="-2062"/>
                          </a:stretch>
                        </a:blipFill>
                      </a:tcPr>
                    </a:tc>
                    <a:tc>
                      <a:txBody>
                        <a:bodyPr/>
                        <a:lstStyle/>
                        <a:p>
                          <a:endParaRPr lang="en-US"/>
                        </a:p>
                      </a:txBody>
                      <a:tcPr>
                        <a:blipFill>
                          <a:blip r:embed="rId2"/>
                          <a:stretch>
                            <a:fillRect l="-220359" t="-793814" r="-47305" b="-2062"/>
                          </a:stretch>
                        </a:blipFill>
                      </a:tcPr>
                    </a:tc>
                    <a:tc>
                      <a:txBody>
                        <a:bodyPr/>
                        <a:lstStyle/>
                        <a:p>
                          <a:endParaRPr lang="en-US"/>
                        </a:p>
                      </a:txBody>
                      <a:tcPr>
                        <a:blipFill>
                          <a:blip r:embed="rId2"/>
                          <a:stretch>
                            <a:fillRect l="-685897" t="-793814" r="-1282" b="-2062"/>
                          </a:stretch>
                        </a:blipFill>
                      </a:tcPr>
                    </a:tc>
                    <a:extLst>
                      <a:ext uri="{0D108BD9-81ED-4DB2-BD59-A6C34878D82A}">
                        <a16:rowId xmlns:a16="http://schemas.microsoft.com/office/drawing/2014/main" val="4051929140"/>
                      </a:ext>
                    </a:extLst>
                  </a:tr>
                </a:tbl>
              </a:graphicData>
            </a:graphic>
          </p:graphicFrame>
        </mc:Fallback>
      </mc:AlternateContent>
      <p:sp>
        <p:nvSpPr>
          <p:cNvPr id="7" name="Title 1">
            <a:extLst>
              <a:ext uri="{FF2B5EF4-FFF2-40B4-BE49-F238E27FC236}">
                <a16:creationId xmlns:a16="http://schemas.microsoft.com/office/drawing/2014/main" id="{E64C20D5-6905-330C-DA3D-A2153639FC01}"/>
              </a:ext>
            </a:extLst>
          </p:cNvPr>
          <p:cNvSpPr>
            <a:spLocks noGrp="1"/>
          </p:cNvSpPr>
          <p:nvPr>
            <p:ph type="title"/>
          </p:nvPr>
        </p:nvSpPr>
        <p:spPr>
          <a:xfrm>
            <a:off x="307759" y="321650"/>
            <a:ext cx="11576481" cy="710214"/>
          </a:xfrm>
          <a:noFill/>
        </p:spPr>
        <p:txBody>
          <a:bodyPr anchor="b" anchorCtr="0"/>
          <a:lstStyle/>
          <a:p>
            <a:pPr marL="457200" lvl="1" algn="ctr"/>
            <a:r>
              <a:rPr lang="en-US" sz="54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462640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4198A4A-D6A9-9041-B448-F58A10796E0F}"/>
              </a:ext>
            </a:extLst>
          </p:cNvPr>
          <p:cNvSpPr>
            <a:spLocks noGrp="1"/>
          </p:cNvSpPr>
          <p:nvPr>
            <p:ph type="ctrTitle"/>
          </p:nvPr>
        </p:nvSpPr>
        <p:spPr>
          <a:xfrm>
            <a:off x="975360" y="921058"/>
            <a:ext cx="10241280" cy="792332"/>
          </a:xfrm>
        </p:spPr>
        <p:txBody>
          <a:bodyPr/>
          <a:lstStyle/>
          <a:p>
            <a:r>
              <a:rPr lang="en-US" u="sng" cap="none" dirty="0">
                <a:solidFill>
                  <a:schemeClr val="accent1">
                    <a:lumMod val="50000"/>
                  </a:schemeClr>
                </a:solidFill>
              </a:rPr>
              <a:t>Problem</a:t>
            </a:r>
          </a:p>
        </p:txBody>
      </p:sp>
      <p:sp>
        <p:nvSpPr>
          <p:cNvPr id="7" name="Subtitle 6">
            <a:extLst>
              <a:ext uri="{FF2B5EF4-FFF2-40B4-BE49-F238E27FC236}">
                <a16:creationId xmlns:a16="http://schemas.microsoft.com/office/drawing/2014/main" id="{61EBCB8B-CCBE-821F-1C2D-7263EA38A643}"/>
              </a:ext>
            </a:extLst>
          </p:cNvPr>
          <p:cNvSpPr>
            <a:spLocks noGrp="1"/>
          </p:cNvSpPr>
          <p:nvPr>
            <p:ph type="subTitle" idx="1"/>
          </p:nvPr>
        </p:nvSpPr>
        <p:spPr>
          <a:xfrm>
            <a:off x="2072640" y="1948471"/>
            <a:ext cx="8046720" cy="914400"/>
          </a:xfrm>
        </p:spPr>
        <p:txBody>
          <a:bodyPr/>
          <a:lstStyle/>
          <a:p>
            <a:r>
              <a:rPr lang="en-IN" dirty="0">
                <a:latin typeface="Times New Roman" panose="02020603050405020304" pitchFamily="18" charset="0"/>
                <a:cs typeface="Times New Roman" panose="02020603050405020304" pitchFamily="18" charset="0"/>
              </a:rPr>
              <a:t>Find the molar volume(v) of ammonia at temperature T = 250 ˚C and pressure P = 10 </a:t>
            </a:r>
            <a:r>
              <a:rPr lang="en-IN" dirty="0" err="1">
                <a:latin typeface="Times New Roman" panose="02020603050405020304" pitchFamily="18" charset="0"/>
                <a:cs typeface="Times New Roman" panose="02020603050405020304" pitchFamily="18" charset="0"/>
              </a:rPr>
              <a:t>atm</a:t>
            </a:r>
            <a:r>
              <a:rPr lang="en-IN" dirty="0">
                <a:latin typeface="Times New Roman" panose="02020603050405020304" pitchFamily="18" charset="0"/>
                <a:cs typeface="Times New Roman" panose="02020603050405020304" pitchFamily="18" charset="0"/>
              </a:rPr>
              <a:t> using Var der Waals Equation of state.</a:t>
            </a:r>
          </a:p>
        </p:txBody>
      </p:sp>
      <mc:AlternateContent xmlns:mc="http://schemas.openxmlformats.org/markup-compatibility/2006" xmlns:a14="http://schemas.microsoft.com/office/drawing/2010/main">
        <mc:Choice Requires="a14">
          <p:sp>
            <p:nvSpPr>
              <p:cNvPr id="8" name="Subtitle 6">
                <a:extLst>
                  <a:ext uri="{FF2B5EF4-FFF2-40B4-BE49-F238E27FC236}">
                    <a16:creationId xmlns:a16="http://schemas.microsoft.com/office/drawing/2014/main" id="{3988C8DB-8F07-1C05-AD1E-1AD856381C0D}"/>
                  </a:ext>
                </a:extLst>
              </p:cNvPr>
              <p:cNvSpPr txBox="1">
                <a:spLocks/>
              </p:cNvSpPr>
              <p:nvPr/>
            </p:nvSpPr>
            <p:spPr>
              <a:xfrm>
                <a:off x="2072640" y="3097952"/>
                <a:ext cx="8046720" cy="914400"/>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buClr>
                    <a:schemeClr val="accent1"/>
                  </a:buClr>
                  <a:buFont typeface="Courier New" panose="02070309020205020404" pitchFamily="49" charset="0"/>
                  <a:buNone/>
                  <a:defRPr sz="2400" b="0" i="0" kern="1200" cap="none" baseline="0">
                    <a:solidFill>
                      <a:schemeClr val="tx1"/>
                    </a:solidFill>
                    <a:latin typeface="+mn-lt"/>
                    <a:ea typeface="+mn-ea"/>
                    <a:cs typeface="+mn-cs"/>
                  </a:defRPr>
                </a:lvl1pPr>
                <a:lvl2pPr marL="457200" indent="0" algn="ctr" defTabSz="914400" rtl="0" eaLnBrk="1" latinLnBrk="0" hangingPunct="1">
                  <a:lnSpc>
                    <a:spcPct val="100000"/>
                  </a:lnSpc>
                  <a:spcBef>
                    <a:spcPts val="500"/>
                  </a:spcBef>
                  <a:buClr>
                    <a:schemeClr val="accent1"/>
                  </a:buClr>
                  <a:buFont typeface="Courier New" panose="02070309020205020404" pitchFamily="49" charset="0"/>
                  <a:buNone/>
                  <a:defRPr sz="2000" b="0" i="0" kern="1200" baseline="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accent1"/>
                  </a:buClr>
                  <a:buFont typeface="Courier New" panose="02070309020205020404" pitchFamily="49" charset="0"/>
                  <a:buNone/>
                  <a:defRPr sz="1800" b="0" i="0" kern="1200" baseline="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accent1"/>
                  </a:buClr>
                  <a:buFont typeface="Courier New" panose="02070309020205020404" pitchFamily="49" charset="0"/>
                  <a:buNone/>
                  <a:defRPr sz="1600" b="0" i="0" kern="1200" baseline="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accent1"/>
                  </a:buClr>
                  <a:buFont typeface="Courier New" panose="02070309020205020404" pitchFamily="49" charset="0"/>
                  <a:buNone/>
                  <a:defRPr sz="1600" b="0" i="0" kern="1200" baseline="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d>
                        <m:dPr>
                          <m:ctrlPr>
                            <a:rPr lang="en-IN" b="0" i="1" smtClean="0">
                              <a:latin typeface="Cambria Math" panose="02040503050406030204" pitchFamily="18" charset="0"/>
                              <a:cs typeface="Times New Roman" panose="02020603050405020304" pitchFamily="18" charset="0"/>
                            </a:rPr>
                          </m:ctrlPr>
                        </m:dPr>
                        <m:e>
                          <m:r>
                            <a:rPr lang="en-IN" b="0" i="1" smtClean="0">
                              <a:latin typeface="Cambria Math" panose="02040503050406030204" pitchFamily="18" charset="0"/>
                              <a:cs typeface="Times New Roman" panose="02020603050405020304" pitchFamily="18" charset="0"/>
                            </a:rPr>
                            <m:t>𝑃</m:t>
                          </m:r>
                          <m:r>
                            <a:rPr lang="en-IN" b="0" i="1" smtClean="0">
                              <a:latin typeface="Cambria Math" panose="02040503050406030204" pitchFamily="18" charset="0"/>
                              <a:cs typeface="Times New Roman" panose="02020603050405020304" pitchFamily="18" charset="0"/>
                            </a:rPr>
                            <m:t>+</m:t>
                          </m:r>
                          <m:f>
                            <m:fPr>
                              <m:ctrlPr>
                                <a:rPr lang="en-IN" b="0" i="1" smtClean="0">
                                  <a:latin typeface="Cambria Math" panose="02040503050406030204" pitchFamily="18" charset="0"/>
                                  <a:cs typeface="Times New Roman" panose="02020603050405020304" pitchFamily="18" charset="0"/>
                                </a:rPr>
                              </m:ctrlPr>
                            </m:fPr>
                            <m:num>
                              <m:r>
                                <a:rPr lang="en-IN" b="0" i="1" smtClean="0">
                                  <a:latin typeface="Cambria Math" panose="02040503050406030204" pitchFamily="18" charset="0"/>
                                  <a:cs typeface="Times New Roman" panose="02020603050405020304" pitchFamily="18" charset="0"/>
                                </a:rPr>
                                <m:t>𝑎</m:t>
                              </m:r>
                            </m:num>
                            <m:den>
                              <m:sSup>
                                <m:sSupPr>
                                  <m:ctrlPr>
                                    <a:rPr lang="en-IN" b="0" i="1" smtClean="0">
                                      <a:latin typeface="Cambria Math" panose="02040503050406030204" pitchFamily="18" charset="0"/>
                                      <a:cs typeface="Times New Roman" panose="02020603050405020304" pitchFamily="18" charset="0"/>
                                    </a:rPr>
                                  </m:ctrlPr>
                                </m:sSupPr>
                                <m:e>
                                  <m:r>
                                    <a:rPr lang="en-IN" b="0" i="1" smtClean="0">
                                      <a:latin typeface="Cambria Math" panose="02040503050406030204" pitchFamily="18" charset="0"/>
                                      <a:cs typeface="Times New Roman" panose="02020603050405020304" pitchFamily="18" charset="0"/>
                                    </a:rPr>
                                    <m:t>𝑣</m:t>
                                  </m:r>
                                </m:e>
                                <m:sup>
                                  <m:r>
                                    <a:rPr lang="en-IN" b="0" i="1" smtClean="0">
                                      <a:latin typeface="Cambria Math" panose="02040503050406030204" pitchFamily="18" charset="0"/>
                                      <a:cs typeface="Times New Roman" panose="02020603050405020304" pitchFamily="18" charset="0"/>
                                    </a:rPr>
                                    <m:t>2</m:t>
                                  </m:r>
                                </m:sup>
                              </m:sSup>
                            </m:den>
                          </m:f>
                        </m:e>
                      </m:d>
                      <m:d>
                        <m:dPr>
                          <m:ctrlPr>
                            <a:rPr lang="en-IN" b="0" i="1" smtClean="0">
                              <a:latin typeface="Cambria Math" panose="02040503050406030204" pitchFamily="18" charset="0"/>
                              <a:cs typeface="Times New Roman" panose="02020603050405020304" pitchFamily="18" charset="0"/>
                            </a:rPr>
                          </m:ctrlPr>
                        </m:dPr>
                        <m:e>
                          <m:r>
                            <a:rPr lang="en-IN" b="0" i="1" smtClean="0">
                              <a:latin typeface="Cambria Math" panose="02040503050406030204" pitchFamily="18" charset="0"/>
                              <a:cs typeface="Times New Roman" panose="02020603050405020304" pitchFamily="18" charset="0"/>
                            </a:rPr>
                            <m:t>𝑣</m:t>
                          </m:r>
                          <m:r>
                            <a:rPr lang="en-IN" b="0" i="1" smtClean="0">
                              <a:latin typeface="Cambria Math" panose="02040503050406030204" pitchFamily="18" charset="0"/>
                              <a:cs typeface="Times New Roman" panose="02020603050405020304" pitchFamily="18" charset="0"/>
                            </a:rPr>
                            <m:t>−</m:t>
                          </m:r>
                          <m:r>
                            <a:rPr lang="en-IN" b="0" i="1" smtClean="0">
                              <a:latin typeface="Cambria Math" panose="02040503050406030204" pitchFamily="18" charset="0"/>
                              <a:cs typeface="Times New Roman" panose="02020603050405020304" pitchFamily="18" charset="0"/>
                            </a:rPr>
                            <m:t>𝑏</m:t>
                          </m:r>
                        </m:e>
                      </m:d>
                      <m:r>
                        <a:rPr lang="en-IN" b="0" i="1" smtClean="0">
                          <a:latin typeface="Cambria Math" panose="02040503050406030204" pitchFamily="18" charset="0"/>
                          <a:cs typeface="Times New Roman" panose="02020603050405020304" pitchFamily="18" charset="0"/>
                        </a:rPr>
                        <m:t>=</m:t>
                      </m:r>
                      <m:r>
                        <a:rPr lang="en-IN" b="0" i="1" smtClean="0">
                          <a:latin typeface="Cambria Math" panose="02040503050406030204" pitchFamily="18" charset="0"/>
                          <a:cs typeface="Times New Roman" panose="02020603050405020304" pitchFamily="18" charset="0"/>
                        </a:rPr>
                        <m:t>𝑅𝑇</m:t>
                      </m:r>
                    </m:oMath>
                  </m:oMathPara>
                </a14:m>
                <a:endParaRPr lang="en-IN" dirty="0">
                  <a:latin typeface="Times New Roman" panose="02020603050405020304" pitchFamily="18" charset="0"/>
                  <a:cs typeface="Times New Roman" panose="02020603050405020304" pitchFamily="18" charset="0"/>
                </a:endParaRPr>
              </a:p>
            </p:txBody>
          </p:sp>
        </mc:Choice>
        <mc:Fallback xmlns="">
          <p:sp>
            <p:nvSpPr>
              <p:cNvPr id="8" name="Subtitle 6">
                <a:extLst>
                  <a:ext uri="{FF2B5EF4-FFF2-40B4-BE49-F238E27FC236}">
                    <a16:creationId xmlns:a16="http://schemas.microsoft.com/office/drawing/2014/main" id="{3988C8DB-8F07-1C05-AD1E-1AD856381C0D}"/>
                  </a:ext>
                </a:extLst>
              </p:cNvPr>
              <p:cNvSpPr txBox="1">
                <a:spLocks noRot="1" noChangeAspect="1" noMove="1" noResize="1" noEditPoints="1" noAdjustHandles="1" noChangeArrowheads="1" noChangeShapeType="1" noTextEdit="1"/>
              </p:cNvSpPr>
              <p:nvPr/>
            </p:nvSpPr>
            <p:spPr>
              <a:xfrm>
                <a:off x="2072640" y="3097952"/>
                <a:ext cx="8046720" cy="914400"/>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Subtitle 6">
                <a:extLst>
                  <a:ext uri="{FF2B5EF4-FFF2-40B4-BE49-F238E27FC236}">
                    <a16:creationId xmlns:a16="http://schemas.microsoft.com/office/drawing/2014/main" id="{EE2FAEFA-E08D-1087-55A9-3D3E9D30DC0C}"/>
                  </a:ext>
                </a:extLst>
              </p:cNvPr>
              <p:cNvSpPr txBox="1">
                <a:spLocks/>
              </p:cNvSpPr>
              <p:nvPr/>
            </p:nvSpPr>
            <p:spPr>
              <a:xfrm>
                <a:off x="3074041" y="4247433"/>
                <a:ext cx="3092389" cy="914400"/>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buClr>
                    <a:schemeClr val="accent1"/>
                  </a:buClr>
                  <a:buFont typeface="Courier New" panose="02070309020205020404" pitchFamily="49" charset="0"/>
                  <a:buNone/>
                  <a:defRPr sz="2400" b="0" i="0" kern="1200" cap="none" baseline="0">
                    <a:solidFill>
                      <a:schemeClr val="tx1"/>
                    </a:solidFill>
                    <a:latin typeface="+mn-lt"/>
                    <a:ea typeface="+mn-ea"/>
                    <a:cs typeface="+mn-cs"/>
                  </a:defRPr>
                </a:lvl1pPr>
                <a:lvl2pPr marL="457200" indent="0" algn="ctr" defTabSz="914400" rtl="0" eaLnBrk="1" latinLnBrk="0" hangingPunct="1">
                  <a:lnSpc>
                    <a:spcPct val="100000"/>
                  </a:lnSpc>
                  <a:spcBef>
                    <a:spcPts val="500"/>
                  </a:spcBef>
                  <a:buClr>
                    <a:schemeClr val="accent1"/>
                  </a:buClr>
                  <a:buFont typeface="Courier New" panose="02070309020205020404" pitchFamily="49" charset="0"/>
                  <a:buNone/>
                  <a:defRPr sz="2000" b="0" i="0" kern="1200" baseline="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accent1"/>
                  </a:buClr>
                  <a:buFont typeface="Courier New" panose="02070309020205020404" pitchFamily="49" charset="0"/>
                  <a:buNone/>
                  <a:defRPr sz="1800" b="0" i="0" kern="1200" baseline="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accent1"/>
                  </a:buClr>
                  <a:buFont typeface="Courier New" panose="02070309020205020404" pitchFamily="49" charset="0"/>
                  <a:buNone/>
                  <a:defRPr sz="1600" b="0" i="0" kern="1200" baseline="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accent1"/>
                  </a:buClr>
                  <a:buFont typeface="Courier New" panose="02070309020205020404" pitchFamily="49" charset="0"/>
                  <a:buNone/>
                  <a:defRPr sz="1600" b="0" i="0" kern="1200" baseline="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cs typeface="Times New Roman" panose="02020603050405020304" pitchFamily="18" charset="0"/>
                        </a:rPr>
                        <m:t>𝑎</m:t>
                      </m:r>
                      <m:r>
                        <a:rPr lang="en-IN" b="0" i="1" smtClean="0">
                          <a:latin typeface="Cambria Math" panose="02040503050406030204" pitchFamily="18" charset="0"/>
                          <a:cs typeface="Times New Roman" panose="02020603050405020304" pitchFamily="18" charset="0"/>
                        </a:rPr>
                        <m:t>=</m:t>
                      </m:r>
                      <m:f>
                        <m:fPr>
                          <m:ctrlPr>
                            <a:rPr lang="en-IN" b="0" i="1" smtClean="0">
                              <a:latin typeface="Cambria Math" panose="02040503050406030204" pitchFamily="18" charset="0"/>
                              <a:cs typeface="Times New Roman" panose="02020603050405020304" pitchFamily="18" charset="0"/>
                            </a:rPr>
                          </m:ctrlPr>
                        </m:fPr>
                        <m:num>
                          <m:r>
                            <a:rPr lang="en-IN" b="0" i="1" smtClean="0">
                              <a:latin typeface="Cambria Math" panose="02040503050406030204" pitchFamily="18" charset="0"/>
                              <a:cs typeface="Times New Roman" panose="02020603050405020304" pitchFamily="18" charset="0"/>
                            </a:rPr>
                            <m:t>27</m:t>
                          </m:r>
                          <m:sSup>
                            <m:sSupPr>
                              <m:ctrlPr>
                                <a:rPr lang="en-IN" b="0" i="1" smtClean="0">
                                  <a:latin typeface="Cambria Math" panose="02040503050406030204" pitchFamily="18" charset="0"/>
                                  <a:cs typeface="Times New Roman" panose="02020603050405020304" pitchFamily="18" charset="0"/>
                                </a:rPr>
                              </m:ctrlPr>
                            </m:sSupPr>
                            <m:e>
                              <m:r>
                                <a:rPr lang="en-IN" b="0" i="1" smtClean="0">
                                  <a:latin typeface="Cambria Math" panose="02040503050406030204" pitchFamily="18" charset="0"/>
                                  <a:cs typeface="Times New Roman" panose="02020603050405020304" pitchFamily="18" charset="0"/>
                                </a:rPr>
                                <m:t>𝑅</m:t>
                              </m:r>
                            </m:e>
                            <m:sup>
                              <m:r>
                                <a:rPr lang="en-IN" b="0" i="1" smtClean="0">
                                  <a:latin typeface="Cambria Math" panose="02040503050406030204" pitchFamily="18" charset="0"/>
                                  <a:cs typeface="Times New Roman" panose="02020603050405020304" pitchFamily="18" charset="0"/>
                                </a:rPr>
                                <m:t>2</m:t>
                              </m:r>
                            </m:sup>
                          </m:sSup>
                          <m:sSup>
                            <m:sSupPr>
                              <m:ctrlPr>
                                <a:rPr lang="en-IN" b="0" i="1" smtClean="0">
                                  <a:latin typeface="Cambria Math" panose="02040503050406030204" pitchFamily="18" charset="0"/>
                                  <a:cs typeface="Times New Roman" panose="02020603050405020304" pitchFamily="18" charset="0"/>
                                </a:rPr>
                              </m:ctrlPr>
                            </m:sSupPr>
                            <m:e>
                              <m:r>
                                <a:rPr lang="en-IN" b="0" i="1" smtClean="0">
                                  <a:latin typeface="Cambria Math" panose="02040503050406030204" pitchFamily="18" charset="0"/>
                                  <a:cs typeface="Times New Roman" panose="02020603050405020304" pitchFamily="18" charset="0"/>
                                </a:rPr>
                                <m:t>𝑇</m:t>
                              </m:r>
                              <m:r>
                                <a:rPr lang="en-IN" b="0" i="1" baseline="-25000" smtClean="0">
                                  <a:latin typeface="Cambria Math" panose="02040503050406030204" pitchFamily="18" charset="0"/>
                                  <a:cs typeface="Times New Roman" panose="02020603050405020304" pitchFamily="18" charset="0"/>
                                </a:rPr>
                                <m:t>𝑐</m:t>
                              </m:r>
                            </m:e>
                            <m:sup>
                              <m:r>
                                <a:rPr lang="en-IN" b="0" i="1" smtClean="0">
                                  <a:latin typeface="Cambria Math" panose="02040503050406030204" pitchFamily="18" charset="0"/>
                                  <a:cs typeface="Times New Roman" panose="02020603050405020304" pitchFamily="18" charset="0"/>
                                </a:rPr>
                                <m:t>2</m:t>
                              </m:r>
                            </m:sup>
                          </m:sSup>
                        </m:num>
                        <m:den>
                          <m:r>
                            <a:rPr lang="en-IN" b="0" i="0" smtClean="0">
                              <a:latin typeface="Cambria Math" panose="02040503050406030204" pitchFamily="18" charset="0"/>
                              <a:cs typeface="Times New Roman" panose="02020603050405020304" pitchFamily="18" charset="0"/>
                            </a:rPr>
                            <m:t>64</m:t>
                          </m:r>
                          <m:r>
                            <m:rPr>
                              <m:sty m:val="p"/>
                            </m:rPr>
                            <a:rPr lang="en-IN" b="0" i="0" smtClean="0">
                              <a:latin typeface="Cambria Math" panose="02040503050406030204" pitchFamily="18" charset="0"/>
                              <a:cs typeface="Times New Roman" panose="02020603050405020304" pitchFamily="18" charset="0"/>
                            </a:rPr>
                            <m:t>Pc</m:t>
                          </m:r>
                        </m:den>
                      </m:f>
                    </m:oMath>
                  </m:oMathPara>
                </a14:m>
                <a:endParaRPr lang="en-IN" dirty="0">
                  <a:latin typeface="Times New Roman" panose="02020603050405020304" pitchFamily="18" charset="0"/>
                  <a:cs typeface="Times New Roman" panose="02020603050405020304" pitchFamily="18" charset="0"/>
                </a:endParaRPr>
              </a:p>
            </p:txBody>
          </p:sp>
        </mc:Choice>
        <mc:Fallback xmlns="">
          <p:sp>
            <p:nvSpPr>
              <p:cNvPr id="12" name="Subtitle 6">
                <a:extLst>
                  <a:ext uri="{FF2B5EF4-FFF2-40B4-BE49-F238E27FC236}">
                    <a16:creationId xmlns:a16="http://schemas.microsoft.com/office/drawing/2014/main" id="{EE2FAEFA-E08D-1087-55A9-3D3E9D30DC0C}"/>
                  </a:ext>
                </a:extLst>
              </p:cNvPr>
              <p:cNvSpPr txBox="1">
                <a:spLocks noRot="1" noChangeAspect="1" noMove="1" noResize="1" noEditPoints="1" noAdjustHandles="1" noChangeArrowheads="1" noChangeShapeType="1" noTextEdit="1"/>
              </p:cNvSpPr>
              <p:nvPr/>
            </p:nvSpPr>
            <p:spPr>
              <a:xfrm>
                <a:off x="3074041" y="4247433"/>
                <a:ext cx="3092389" cy="914400"/>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Subtitle 6">
                <a:extLst>
                  <a:ext uri="{FF2B5EF4-FFF2-40B4-BE49-F238E27FC236}">
                    <a16:creationId xmlns:a16="http://schemas.microsoft.com/office/drawing/2014/main" id="{E5CDFA42-D545-52A2-58D3-8978FB42EA35}"/>
                  </a:ext>
                </a:extLst>
              </p:cNvPr>
              <p:cNvSpPr txBox="1">
                <a:spLocks/>
              </p:cNvSpPr>
              <p:nvPr/>
            </p:nvSpPr>
            <p:spPr>
              <a:xfrm>
                <a:off x="6011366" y="4247433"/>
                <a:ext cx="3566456" cy="914400"/>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buClr>
                    <a:schemeClr val="accent1"/>
                  </a:buClr>
                  <a:buFont typeface="Courier New" panose="02070309020205020404" pitchFamily="49" charset="0"/>
                  <a:buNone/>
                  <a:defRPr sz="2400" b="0" i="0" kern="1200" cap="none" baseline="0">
                    <a:solidFill>
                      <a:schemeClr val="tx1"/>
                    </a:solidFill>
                    <a:latin typeface="+mn-lt"/>
                    <a:ea typeface="+mn-ea"/>
                    <a:cs typeface="+mn-cs"/>
                  </a:defRPr>
                </a:lvl1pPr>
                <a:lvl2pPr marL="457200" indent="0" algn="ctr" defTabSz="914400" rtl="0" eaLnBrk="1" latinLnBrk="0" hangingPunct="1">
                  <a:lnSpc>
                    <a:spcPct val="100000"/>
                  </a:lnSpc>
                  <a:spcBef>
                    <a:spcPts val="500"/>
                  </a:spcBef>
                  <a:buClr>
                    <a:schemeClr val="accent1"/>
                  </a:buClr>
                  <a:buFont typeface="Courier New" panose="02070309020205020404" pitchFamily="49" charset="0"/>
                  <a:buNone/>
                  <a:defRPr sz="2000" b="0" i="0" kern="1200" baseline="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accent1"/>
                  </a:buClr>
                  <a:buFont typeface="Courier New" panose="02070309020205020404" pitchFamily="49" charset="0"/>
                  <a:buNone/>
                  <a:defRPr sz="1800" b="0" i="0" kern="1200" baseline="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accent1"/>
                  </a:buClr>
                  <a:buFont typeface="Courier New" panose="02070309020205020404" pitchFamily="49" charset="0"/>
                  <a:buNone/>
                  <a:defRPr sz="1600" b="0" i="0" kern="1200" baseline="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accent1"/>
                  </a:buClr>
                  <a:buFont typeface="Courier New" panose="02070309020205020404" pitchFamily="49" charset="0"/>
                  <a:buNone/>
                  <a:defRPr sz="1600" b="0" i="0" kern="1200" baseline="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cs typeface="Times New Roman" panose="02020603050405020304" pitchFamily="18" charset="0"/>
                        </a:rPr>
                        <m:t>𝑏</m:t>
                      </m:r>
                      <m:r>
                        <a:rPr lang="en-IN" b="0" i="1" smtClean="0">
                          <a:latin typeface="Cambria Math" panose="02040503050406030204" pitchFamily="18" charset="0"/>
                          <a:cs typeface="Times New Roman" panose="02020603050405020304" pitchFamily="18" charset="0"/>
                        </a:rPr>
                        <m:t>=</m:t>
                      </m:r>
                      <m:f>
                        <m:fPr>
                          <m:ctrlPr>
                            <a:rPr lang="en-IN" b="0" i="1" smtClean="0">
                              <a:latin typeface="Cambria Math" panose="02040503050406030204" pitchFamily="18" charset="0"/>
                              <a:cs typeface="Times New Roman" panose="02020603050405020304" pitchFamily="18" charset="0"/>
                            </a:rPr>
                          </m:ctrlPr>
                        </m:fPr>
                        <m:num>
                          <m:sSup>
                            <m:sSupPr>
                              <m:ctrlPr>
                                <a:rPr lang="en-IN" b="0" i="1" smtClean="0">
                                  <a:latin typeface="Cambria Math" panose="02040503050406030204" pitchFamily="18" charset="0"/>
                                  <a:cs typeface="Times New Roman" panose="02020603050405020304" pitchFamily="18" charset="0"/>
                                </a:rPr>
                              </m:ctrlPr>
                            </m:sSupPr>
                            <m:e>
                              <m:r>
                                <a:rPr lang="en-IN" b="0" i="1" smtClean="0">
                                  <a:latin typeface="Cambria Math" panose="02040503050406030204" pitchFamily="18" charset="0"/>
                                  <a:cs typeface="Times New Roman" panose="02020603050405020304" pitchFamily="18" charset="0"/>
                                </a:rPr>
                                <m:t>𝑅</m:t>
                              </m:r>
                            </m:e>
                            <m:sup>
                              <m:r>
                                <a:rPr lang="en-IN" b="0" i="1" smtClean="0">
                                  <a:latin typeface="Cambria Math" panose="02040503050406030204" pitchFamily="18" charset="0"/>
                                  <a:cs typeface="Times New Roman" panose="02020603050405020304" pitchFamily="18" charset="0"/>
                                </a:rPr>
                                <m:t> </m:t>
                              </m:r>
                            </m:sup>
                          </m:sSup>
                          <m:sSup>
                            <m:sSupPr>
                              <m:ctrlPr>
                                <a:rPr lang="en-IN" b="0" i="1" smtClean="0">
                                  <a:latin typeface="Cambria Math" panose="02040503050406030204" pitchFamily="18" charset="0"/>
                                  <a:cs typeface="Times New Roman" panose="02020603050405020304" pitchFamily="18" charset="0"/>
                                </a:rPr>
                              </m:ctrlPr>
                            </m:sSupPr>
                            <m:e>
                              <m:r>
                                <a:rPr lang="en-IN" b="0" i="1" smtClean="0">
                                  <a:latin typeface="Cambria Math" panose="02040503050406030204" pitchFamily="18" charset="0"/>
                                  <a:cs typeface="Times New Roman" panose="02020603050405020304" pitchFamily="18" charset="0"/>
                                </a:rPr>
                                <m:t>𝑇</m:t>
                              </m:r>
                              <m:r>
                                <a:rPr lang="en-IN" b="0" i="1" baseline="-25000" smtClean="0">
                                  <a:latin typeface="Cambria Math" panose="02040503050406030204" pitchFamily="18" charset="0"/>
                                  <a:cs typeface="Times New Roman" panose="02020603050405020304" pitchFamily="18" charset="0"/>
                                </a:rPr>
                                <m:t>𝑐</m:t>
                              </m:r>
                            </m:e>
                            <m:sup>
                              <m:r>
                                <a:rPr lang="en-IN" b="0" i="1" smtClean="0">
                                  <a:latin typeface="Cambria Math" panose="02040503050406030204" pitchFamily="18" charset="0"/>
                                  <a:cs typeface="Times New Roman" panose="02020603050405020304" pitchFamily="18" charset="0"/>
                                </a:rPr>
                                <m:t> </m:t>
                              </m:r>
                            </m:sup>
                          </m:sSup>
                        </m:num>
                        <m:den>
                          <m:r>
                            <a:rPr lang="en-IN" b="0" i="0" smtClean="0">
                              <a:latin typeface="Cambria Math" panose="02040503050406030204" pitchFamily="18" charset="0"/>
                              <a:cs typeface="Times New Roman" panose="02020603050405020304" pitchFamily="18" charset="0"/>
                            </a:rPr>
                            <m:t>8</m:t>
                          </m:r>
                          <m:r>
                            <m:rPr>
                              <m:sty m:val="p"/>
                            </m:rPr>
                            <a:rPr lang="en-IN" b="0" i="0" smtClean="0">
                              <a:latin typeface="Cambria Math" panose="02040503050406030204" pitchFamily="18" charset="0"/>
                              <a:cs typeface="Times New Roman" panose="02020603050405020304" pitchFamily="18" charset="0"/>
                            </a:rPr>
                            <m:t>Pc</m:t>
                          </m:r>
                        </m:den>
                      </m:f>
                    </m:oMath>
                  </m:oMathPara>
                </a14:m>
                <a:endParaRPr lang="en-IN" dirty="0">
                  <a:latin typeface="Times New Roman" panose="02020603050405020304" pitchFamily="18" charset="0"/>
                  <a:cs typeface="Times New Roman" panose="02020603050405020304" pitchFamily="18" charset="0"/>
                </a:endParaRPr>
              </a:p>
            </p:txBody>
          </p:sp>
        </mc:Choice>
        <mc:Fallback xmlns="">
          <p:sp>
            <p:nvSpPr>
              <p:cNvPr id="13" name="Subtitle 6">
                <a:extLst>
                  <a:ext uri="{FF2B5EF4-FFF2-40B4-BE49-F238E27FC236}">
                    <a16:creationId xmlns:a16="http://schemas.microsoft.com/office/drawing/2014/main" id="{E5CDFA42-D545-52A2-58D3-8978FB42EA35}"/>
                  </a:ext>
                </a:extLst>
              </p:cNvPr>
              <p:cNvSpPr txBox="1">
                <a:spLocks noRot="1" noChangeAspect="1" noMove="1" noResize="1" noEditPoints="1" noAdjustHandles="1" noChangeArrowheads="1" noChangeShapeType="1" noTextEdit="1"/>
              </p:cNvSpPr>
              <p:nvPr/>
            </p:nvSpPr>
            <p:spPr>
              <a:xfrm>
                <a:off x="6011366" y="4247433"/>
                <a:ext cx="3566456" cy="914400"/>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Subtitle 6">
                <a:extLst>
                  <a:ext uri="{FF2B5EF4-FFF2-40B4-BE49-F238E27FC236}">
                    <a16:creationId xmlns:a16="http://schemas.microsoft.com/office/drawing/2014/main" id="{BF6045C0-AE93-A6FE-DC79-7A699D0C38C9}"/>
                  </a:ext>
                </a:extLst>
              </p:cNvPr>
              <p:cNvSpPr txBox="1">
                <a:spLocks/>
              </p:cNvSpPr>
              <p:nvPr/>
            </p:nvSpPr>
            <p:spPr>
              <a:xfrm>
                <a:off x="621437" y="5754063"/>
                <a:ext cx="10910655" cy="792332"/>
              </a:xfrm>
              <a:prstGeom prst="rect">
                <a:avLst/>
              </a:prstGeom>
            </p:spPr>
            <p:txBody>
              <a:bodyPr vert="horz" lIns="0" tIns="0" rIns="0" bIns="0" rtlCol="0">
                <a:noAutofit/>
              </a:bodyPr>
              <a:lstStyle>
                <a:lvl1pPr marL="0" indent="0" algn="ctr" defTabSz="914400" rtl="0" eaLnBrk="1" latinLnBrk="0" hangingPunct="1">
                  <a:lnSpc>
                    <a:spcPct val="100000"/>
                  </a:lnSpc>
                  <a:spcBef>
                    <a:spcPts val="1000"/>
                  </a:spcBef>
                  <a:buClr>
                    <a:schemeClr val="accent1"/>
                  </a:buClr>
                  <a:buFont typeface="Courier New" panose="02070309020205020404" pitchFamily="49" charset="0"/>
                  <a:buNone/>
                  <a:defRPr sz="2400" b="0" i="0" kern="1200" cap="none" baseline="0">
                    <a:solidFill>
                      <a:schemeClr val="tx1"/>
                    </a:solidFill>
                    <a:latin typeface="+mn-lt"/>
                    <a:ea typeface="+mn-ea"/>
                    <a:cs typeface="+mn-cs"/>
                  </a:defRPr>
                </a:lvl1pPr>
                <a:lvl2pPr marL="457200" indent="0" algn="ctr" defTabSz="914400" rtl="0" eaLnBrk="1" latinLnBrk="0" hangingPunct="1">
                  <a:lnSpc>
                    <a:spcPct val="100000"/>
                  </a:lnSpc>
                  <a:spcBef>
                    <a:spcPts val="500"/>
                  </a:spcBef>
                  <a:buClr>
                    <a:schemeClr val="accent1"/>
                  </a:buClr>
                  <a:buFont typeface="Courier New" panose="02070309020205020404" pitchFamily="49" charset="0"/>
                  <a:buNone/>
                  <a:defRPr sz="2000" b="0" i="0" kern="1200" baseline="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accent1"/>
                  </a:buClr>
                  <a:buFont typeface="Courier New" panose="02070309020205020404" pitchFamily="49" charset="0"/>
                  <a:buNone/>
                  <a:defRPr sz="1800" b="0" i="0" kern="1200" baseline="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accent1"/>
                  </a:buClr>
                  <a:buFont typeface="Courier New" panose="02070309020205020404" pitchFamily="49" charset="0"/>
                  <a:buNone/>
                  <a:defRPr sz="1600" b="0" i="0" kern="1200" baseline="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accent1"/>
                  </a:buClr>
                  <a:buFont typeface="Courier New" panose="02070309020205020404" pitchFamily="49" charset="0"/>
                  <a:buNone/>
                  <a:defRPr sz="1600" b="0" i="0" kern="1200" baseline="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dirty="0">
                    <a:latin typeface="Times New Roman" panose="02020603050405020304" pitchFamily="18" charset="0"/>
                    <a:cs typeface="Times New Roman" panose="02020603050405020304" pitchFamily="18" charset="0"/>
                  </a:rPr>
                  <a:t>Given: T</a:t>
                </a:r>
                <a:r>
                  <a:rPr lang="en-IN" baseline="-25000" dirty="0">
                    <a:latin typeface="Times New Roman" panose="02020603050405020304" pitchFamily="18" charset="0"/>
                    <a:cs typeface="Times New Roman" panose="02020603050405020304" pitchFamily="18" charset="0"/>
                  </a:rPr>
                  <a:t>c </a:t>
                </a:r>
                <a:r>
                  <a:rPr lang="en-IN" dirty="0">
                    <a:latin typeface="Times New Roman" panose="02020603050405020304" pitchFamily="18" charset="0"/>
                    <a:cs typeface="Times New Roman" panose="02020603050405020304" pitchFamily="18" charset="0"/>
                  </a:rPr>
                  <a:t>= 407.5 K , P</a:t>
                </a:r>
                <a:r>
                  <a:rPr lang="en-IN" baseline="-25000" dirty="0">
                    <a:latin typeface="Times New Roman" panose="02020603050405020304" pitchFamily="18" charset="0"/>
                    <a:cs typeface="Times New Roman" panose="02020603050405020304" pitchFamily="18" charset="0"/>
                  </a:rPr>
                  <a:t>c</a:t>
                </a:r>
                <a:r>
                  <a:rPr lang="en-IN" dirty="0">
                    <a:latin typeface="Times New Roman" panose="02020603050405020304" pitchFamily="18" charset="0"/>
                    <a:cs typeface="Times New Roman" panose="02020603050405020304" pitchFamily="18" charset="0"/>
                  </a:rPr>
                  <a:t> = 111.3 </a:t>
                </a:r>
                <a:r>
                  <a:rPr lang="en-IN" dirty="0" err="1">
                    <a:latin typeface="Times New Roman" panose="02020603050405020304" pitchFamily="18" charset="0"/>
                    <a:cs typeface="Times New Roman" panose="02020603050405020304" pitchFamily="18" charset="0"/>
                  </a:rPr>
                  <a:t>atm</a:t>
                </a:r>
                <a:r>
                  <a:rPr lang="en-IN" dirty="0">
                    <a:latin typeface="Times New Roman" panose="02020603050405020304" pitchFamily="18" charset="0"/>
                    <a:cs typeface="Times New Roman" panose="02020603050405020304" pitchFamily="18" charset="0"/>
                  </a:rPr>
                  <a:t> , R = 0.08206 L </a:t>
                </a:r>
                <a:r>
                  <a:rPr lang="en-IN" dirty="0" err="1">
                    <a:latin typeface="Times New Roman" panose="02020603050405020304" pitchFamily="18" charset="0"/>
                    <a:cs typeface="Times New Roman" panose="02020603050405020304" pitchFamily="18" charset="0"/>
                  </a:rPr>
                  <a:t>atm</a:t>
                </a:r>
                <a:r>
                  <a:rPr lang="en-IN" dirty="0">
                    <a:latin typeface="Times New Roman" panose="02020603050405020304" pitchFamily="18" charset="0"/>
                    <a:cs typeface="Times New Roman" panose="02020603050405020304" pitchFamily="18" charset="0"/>
                  </a:rPr>
                  <a:t> </a:t>
                </a:r>
                <a14:m>
                  <m:oMath xmlns:m="http://schemas.openxmlformats.org/officeDocument/2006/math">
                    <m:r>
                      <a:rPr lang="en-IN" b="0" i="1" smtClean="0">
                        <a:latin typeface="Cambria Math" panose="02040503050406030204" pitchFamily="18" charset="0"/>
                        <a:cs typeface="Times New Roman" panose="02020603050405020304" pitchFamily="18" charset="0"/>
                      </a:rPr>
                      <m:t>𝑚𝑜</m:t>
                    </m:r>
                    <m:sSup>
                      <m:sSupPr>
                        <m:ctrlPr>
                          <a:rPr lang="en-IN" b="0" i="1" smtClean="0">
                            <a:latin typeface="Cambria Math" panose="02040503050406030204" pitchFamily="18" charset="0"/>
                            <a:cs typeface="Times New Roman" panose="02020603050405020304" pitchFamily="18" charset="0"/>
                          </a:rPr>
                        </m:ctrlPr>
                      </m:sSupPr>
                      <m:e>
                        <m:r>
                          <a:rPr lang="en-IN" b="0" i="1" smtClean="0">
                            <a:latin typeface="Cambria Math" panose="02040503050406030204" pitchFamily="18" charset="0"/>
                            <a:cs typeface="Times New Roman" panose="02020603050405020304" pitchFamily="18" charset="0"/>
                          </a:rPr>
                          <m:t>𝑙</m:t>
                        </m:r>
                      </m:e>
                      <m:sup>
                        <m:r>
                          <a:rPr lang="en-IN" b="0" i="1" smtClean="0">
                            <a:latin typeface="Cambria Math" panose="02040503050406030204" pitchFamily="18" charset="0"/>
                            <a:cs typeface="Times New Roman" panose="02020603050405020304" pitchFamily="18" charset="0"/>
                          </a:rPr>
                          <m:t>−1</m:t>
                        </m:r>
                      </m:sup>
                    </m:sSup>
                    <m:r>
                      <a:rPr lang="en-IN" b="0" i="1" smtClean="0">
                        <a:latin typeface="Cambria Math" panose="02040503050406030204" pitchFamily="18" charset="0"/>
                        <a:cs typeface="Times New Roman" panose="02020603050405020304" pitchFamily="18" charset="0"/>
                      </a:rPr>
                      <m:t> </m:t>
                    </m:r>
                    <m:sSup>
                      <m:sSupPr>
                        <m:ctrlPr>
                          <a:rPr lang="en-IN" b="0" i="1" smtClean="0">
                            <a:latin typeface="Cambria Math" panose="02040503050406030204" pitchFamily="18" charset="0"/>
                            <a:cs typeface="Times New Roman" panose="02020603050405020304" pitchFamily="18" charset="0"/>
                          </a:rPr>
                        </m:ctrlPr>
                      </m:sSupPr>
                      <m:e>
                        <m:r>
                          <a:rPr lang="en-IN" b="0" i="1" smtClean="0">
                            <a:latin typeface="Cambria Math" panose="02040503050406030204" pitchFamily="18" charset="0"/>
                            <a:cs typeface="Times New Roman" panose="02020603050405020304" pitchFamily="18" charset="0"/>
                          </a:rPr>
                          <m:t>𝐾</m:t>
                        </m:r>
                      </m:e>
                      <m:sup>
                        <m:r>
                          <a:rPr lang="en-IN" b="0" i="1" smtClean="0">
                            <a:latin typeface="Cambria Math" panose="02040503050406030204" pitchFamily="18" charset="0"/>
                            <a:cs typeface="Times New Roman" panose="02020603050405020304" pitchFamily="18" charset="0"/>
                          </a:rPr>
                          <m:t>−1</m:t>
                        </m:r>
                      </m:sup>
                    </m:sSup>
                  </m:oMath>
                </a14:m>
                <a:endParaRPr lang="en-IN" dirty="0">
                  <a:latin typeface="Times New Roman" panose="02020603050405020304" pitchFamily="18" charset="0"/>
                  <a:cs typeface="Times New Roman" panose="02020603050405020304" pitchFamily="18" charset="0"/>
                </a:endParaRPr>
              </a:p>
            </p:txBody>
          </p:sp>
        </mc:Choice>
        <mc:Fallback xmlns="">
          <p:sp>
            <p:nvSpPr>
              <p:cNvPr id="14" name="Subtitle 6">
                <a:extLst>
                  <a:ext uri="{FF2B5EF4-FFF2-40B4-BE49-F238E27FC236}">
                    <a16:creationId xmlns:a16="http://schemas.microsoft.com/office/drawing/2014/main" id="{BF6045C0-AE93-A6FE-DC79-7A699D0C38C9}"/>
                  </a:ext>
                </a:extLst>
              </p:cNvPr>
              <p:cNvSpPr txBox="1">
                <a:spLocks noRot="1" noChangeAspect="1" noMove="1" noResize="1" noEditPoints="1" noAdjustHandles="1" noChangeArrowheads="1" noChangeShapeType="1" noTextEdit="1"/>
              </p:cNvSpPr>
              <p:nvPr/>
            </p:nvSpPr>
            <p:spPr>
              <a:xfrm>
                <a:off x="621437" y="5754063"/>
                <a:ext cx="10910655" cy="792332"/>
              </a:xfrm>
              <a:prstGeom prst="rect">
                <a:avLst/>
              </a:prstGeom>
              <a:blipFill>
                <a:blip r:embed="rId5"/>
                <a:stretch>
                  <a:fillRect t="-12308"/>
                </a:stretch>
              </a:blipFill>
            </p:spPr>
            <p:txBody>
              <a:bodyPr/>
              <a:lstStyle/>
              <a:p>
                <a:r>
                  <a:rPr lang="en-IN">
                    <a:noFill/>
                  </a:rPr>
                  <a:t> </a:t>
                </a:r>
              </a:p>
            </p:txBody>
          </p:sp>
        </mc:Fallback>
      </mc:AlternateContent>
    </p:spTree>
    <p:extLst>
      <p:ext uri="{BB962C8B-B14F-4D97-AF65-F5344CB8AC3E}">
        <p14:creationId xmlns:p14="http://schemas.microsoft.com/office/powerpoint/2010/main" val="1008037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929EE289-9B37-82BB-7E9B-3EBBE1F44BD7}"/>
              </a:ext>
            </a:extLst>
          </p:cNvPr>
          <p:cNvPicPr>
            <a:picLocks noChangeAspect="1"/>
          </p:cNvPicPr>
          <p:nvPr/>
        </p:nvPicPr>
        <p:blipFill>
          <a:blip r:embed="rId2"/>
          <a:srcRect t="2800" r="35206" b="3561"/>
          <a:stretch/>
        </p:blipFill>
        <p:spPr>
          <a:xfrm>
            <a:off x="7094244" y="3309718"/>
            <a:ext cx="3567344" cy="2882474"/>
          </a:xfrm>
          <a:prstGeom prst="rect">
            <a:avLst/>
          </a:prstGeom>
        </p:spPr>
      </p:pic>
      <p:sp>
        <p:nvSpPr>
          <p:cNvPr id="2" name="Title 1">
            <a:extLst>
              <a:ext uri="{FF2B5EF4-FFF2-40B4-BE49-F238E27FC236}">
                <a16:creationId xmlns:a16="http://schemas.microsoft.com/office/drawing/2014/main" id="{BF463CB3-2956-E8D2-C23D-A3BAA7295DEC}"/>
              </a:ext>
            </a:extLst>
          </p:cNvPr>
          <p:cNvSpPr>
            <a:spLocks noGrp="1"/>
          </p:cNvSpPr>
          <p:nvPr>
            <p:ph type="title"/>
          </p:nvPr>
        </p:nvSpPr>
        <p:spPr>
          <a:xfrm>
            <a:off x="307759" y="337351"/>
            <a:ext cx="11576481" cy="710214"/>
          </a:xfrm>
          <a:noFill/>
        </p:spPr>
        <p:txBody>
          <a:bodyPr anchor="b" anchorCtr="0"/>
          <a:lstStyle/>
          <a:p>
            <a:pPr marL="1371600" lvl="1" indent="-914400" algn="ctr">
              <a:buFont typeface="+mj-lt"/>
              <a:buAutoNum type="alphaLcParenR"/>
            </a:pPr>
            <a:r>
              <a:rPr lang="en-US" sz="54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Fixed-point iteration</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EC5AC64-07D4-0F8B-0837-460DFF81E25B}"/>
                  </a:ext>
                </a:extLst>
              </p:cNvPr>
              <p:cNvSpPr txBox="1"/>
              <p:nvPr/>
            </p:nvSpPr>
            <p:spPr>
              <a:xfrm>
                <a:off x="884806" y="1136294"/>
                <a:ext cx="10422385" cy="2062103"/>
              </a:xfrm>
              <a:prstGeom prst="rect">
                <a:avLst/>
              </a:prstGeom>
              <a:noFill/>
            </p:spPr>
            <p:txBody>
              <a:bodyPr wrap="square" rtlCol="0">
                <a:spAutoFit/>
              </a:bodyPr>
              <a:lstStyle/>
              <a:p>
                <a:pPr lvl="1"/>
                <a:r>
                  <a:rPr lang="en-US" sz="28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Algorithm :</a:t>
                </a:r>
                <a:endParaRPr lang="en-US" sz="2800" dirty="0">
                  <a:latin typeface="Cambria Math" panose="02040503050406030204" pitchFamily="18" charset="0"/>
                  <a:ea typeface="Cambria Math" panose="02040503050406030204" pitchFamily="18" charset="0"/>
                </a:endParaRPr>
              </a:p>
              <a:p>
                <a:pPr marL="800100" lvl="1" indent="-342900">
                  <a:buFont typeface="+mj-lt"/>
                  <a:buAutoNum type="arabicParenR"/>
                </a:pPr>
                <a:r>
                  <a:rPr lang="en-US" sz="2000" dirty="0">
                    <a:latin typeface="Cambria Math" panose="02040503050406030204" pitchFamily="18" charset="0"/>
                    <a:ea typeface="Cambria Math" panose="02040503050406030204" pitchFamily="18" charset="0"/>
                  </a:rPr>
                  <a:t>To find the roots of the equation </a:t>
                </a:r>
                <a14:m>
                  <m:oMath xmlns:m="http://schemas.openxmlformats.org/officeDocument/2006/math">
                    <m:r>
                      <a:rPr lang="en-US" sz="2000" i="1" dirty="0" smtClean="0">
                        <a:latin typeface="Cambria Math" panose="02040503050406030204" pitchFamily="18" charset="0"/>
                        <a:ea typeface="Cambria Math" panose="02040503050406030204" pitchFamily="18" charset="0"/>
                      </a:rPr>
                      <m:t>𝑓</m:t>
                    </m:r>
                    <m:r>
                      <a:rPr lang="en-US" sz="2000" i="1" dirty="0" smtClean="0">
                        <a:latin typeface="Cambria Math" panose="02040503050406030204" pitchFamily="18" charset="0"/>
                        <a:ea typeface="Cambria Math" panose="02040503050406030204" pitchFamily="18" charset="0"/>
                      </a:rPr>
                      <m:t>(</m:t>
                    </m:r>
                    <m:r>
                      <a:rPr lang="en-US" sz="2000" i="1" dirty="0" smtClean="0">
                        <a:latin typeface="Cambria Math" panose="02040503050406030204" pitchFamily="18" charset="0"/>
                        <a:ea typeface="Cambria Math" panose="02040503050406030204" pitchFamily="18" charset="0"/>
                      </a:rPr>
                      <m:t>𝑥</m:t>
                    </m:r>
                    <m:r>
                      <a:rPr lang="en-US" sz="2000" i="1" dirty="0" smtClean="0">
                        <a:latin typeface="Cambria Math" panose="02040503050406030204" pitchFamily="18" charset="0"/>
                        <a:ea typeface="Cambria Math" panose="02040503050406030204" pitchFamily="18" charset="0"/>
                      </a:rPr>
                      <m:t>)=0</m:t>
                    </m:r>
                  </m:oMath>
                </a14:m>
                <a:r>
                  <a:rPr lang="en-IN" sz="2000" b="0" dirty="0">
                    <a:latin typeface="Cambria Math" panose="02040503050406030204" pitchFamily="18" charset="0"/>
                    <a:ea typeface="Cambria Math" panose="02040503050406030204" pitchFamily="18" charset="0"/>
                  </a:rPr>
                  <a:t>,  </a:t>
                </a:r>
                <a:r>
                  <a:rPr lang="en-US" sz="2000" dirty="0">
                    <a:latin typeface="Cambria Math" panose="02040503050406030204" pitchFamily="18" charset="0"/>
                    <a:ea typeface="Cambria Math" panose="02040503050406030204" pitchFamily="18" charset="0"/>
                  </a:rPr>
                  <a:t>by successive approximations, we rewrite</a:t>
                </a:r>
                <a:r>
                  <a:rPr lang="en-IN" sz="2000" b="0" dirty="0">
                    <a:latin typeface="Cambria Math" panose="02040503050406030204" pitchFamily="18" charset="0"/>
                    <a:ea typeface="Cambria Math" panose="02040503050406030204" pitchFamily="18" charset="0"/>
                  </a:rPr>
                  <a:t> equation</a:t>
                </a:r>
                <a:r>
                  <a:rPr lang="en-US" sz="2000" dirty="0">
                    <a:latin typeface="Cambria Math" panose="02040503050406030204" pitchFamily="18" charset="0"/>
                    <a:ea typeface="Cambria Math" panose="02040503050406030204" pitchFamily="18" charset="0"/>
                  </a:rPr>
                  <a:t> in the form </a:t>
                </a:r>
                <a14:m>
                  <m:oMath xmlns:m="http://schemas.openxmlformats.org/officeDocument/2006/math">
                    <m:r>
                      <a:rPr lang="en-US" sz="2000" i="1" dirty="0" smtClean="0">
                        <a:latin typeface="Cambria Math" panose="02040503050406030204" pitchFamily="18" charset="0"/>
                        <a:ea typeface="Cambria Math" panose="02040503050406030204" pitchFamily="18" charset="0"/>
                      </a:rPr>
                      <m:t>𝑥</m:t>
                    </m:r>
                    <m:r>
                      <a:rPr lang="en-IN" sz="2000" b="0" i="1" dirty="0" smtClean="0">
                        <a:latin typeface="Cambria Math" panose="02040503050406030204" pitchFamily="18" charset="0"/>
                        <a:ea typeface="Cambria Math" panose="02040503050406030204" pitchFamily="18" charset="0"/>
                      </a:rPr>
                      <m:t>=</m:t>
                    </m:r>
                    <m:r>
                      <a:rPr lang="en-IN" sz="2000" b="0" i="1" dirty="0" smtClean="0">
                        <a:latin typeface="Cambria Math" panose="02040503050406030204" pitchFamily="18" charset="0"/>
                        <a:ea typeface="Cambria Math" panose="02040503050406030204" pitchFamily="18" charset="0"/>
                      </a:rPr>
                      <m:t>𝑓</m:t>
                    </m:r>
                    <m:r>
                      <a:rPr lang="en-US" sz="2000" i="1" dirty="0" smtClean="0">
                        <a:latin typeface="Cambria Math" panose="02040503050406030204" pitchFamily="18" charset="0"/>
                        <a:ea typeface="Cambria Math" panose="02040503050406030204" pitchFamily="18" charset="0"/>
                      </a:rPr>
                      <m:t>(</m:t>
                    </m:r>
                    <m:r>
                      <a:rPr lang="en-US" sz="2000" i="1" dirty="0" smtClean="0">
                        <a:latin typeface="Cambria Math" panose="02040503050406030204" pitchFamily="18" charset="0"/>
                        <a:ea typeface="Cambria Math" panose="02040503050406030204" pitchFamily="18" charset="0"/>
                      </a:rPr>
                      <m:t>𝑥</m:t>
                    </m:r>
                    <m:r>
                      <a:rPr lang="en-US" sz="2000" i="1" dirty="0" smtClean="0">
                        <a:latin typeface="Cambria Math" panose="02040503050406030204" pitchFamily="18" charset="0"/>
                        <a:ea typeface="Cambria Math" panose="02040503050406030204" pitchFamily="18" charset="0"/>
                      </a:rPr>
                      <m:t>)</m:t>
                    </m:r>
                  </m:oMath>
                </a14:m>
                <a:r>
                  <a:rPr lang="en-IN" sz="2000" dirty="0">
                    <a:latin typeface="Cambria Math" panose="02040503050406030204" pitchFamily="18" charset="0"/>
                    <a:ea typeface="Cambria Math" panose="02040503050406030204" pitchFamily="18" charset="0"/>
                  </a:rPr>
                  <a:t>.</a:t>
                </a:r>
              </a:p>
              <a:p>
                <a:pPr marL="800100" lvl="1" indent="-342900">
                  <a:buFont typeface="+mj-lt"/>
                  <a:buAutoNum type="arabicParenR"/>
                </a:pPr>
                <a:r>
                  <a:rPr lang="en-US" sz="2000" dirty="0">
                    <a:latin typeface="Cambria Math" panose="02040503050406030204" pitchFamily="18" charset="0"/>
                    <a:ea typeface="Cambria Math" panose="02040503050406030204" pitchFamily="18" charset="0"/>
                  </a:rPr>
                  <a:t>Let </a:t>
                </a:r>
                <a14:m>
                  <m:oMath xmlns:m="http://schemas.openxmlformats.org/officeDocument/2006/math">
                    <m:r>
                      <a:rPr lang="en-US" sz="2000" i="1" dirty="0" smtClean="0">
                        <a:latin typeface="Cambria Math" panose="02040503050406030204" pitchFamily="18" charset="0"/>
                        <a:ea typeface="Cambria Math" panose="02040503050406030204" pitchFamily="18" charset="0"/>
                      </a:rPr>
                      <m:t>𝑥</m:t>
                    </m:r>
                    <m:r>
                      <a:rPr lang="en-US" sz="2000" i="1" dirty="0" smtClean="0">
                        <a:latin typeface="Cambria Math" panose="02040503050406030204" pitchFamily="18" charset="0"/>
                        <a:ea typeface="Cambria Math" panose="02040503050406030204" pitchFamily="18" charset="0"/>
                      </a:rPr>
                      <m:t>=</m:t>
                    </m:r>
                    <m:r>
                      <a:rPr lang="en-US" sz="2000" i="1" dirty="0" smtClean="0">
                        <a:latin typeface="Cambria Math" panose="02040503050406030204" pitchFamily="18" charset="0"/>
                        <a:ea typeface="Cambria Math" panose="02040503050406030204" pitchFamily="18" charset="0"/>
                      </a:rPr>
                      <m:t>𝑥</m:t>
                    </m:r>
                    <m:r>
                      <a:rPr lang="en-US" sz="2000" i="1" baseline="-25000" dirty="0" smtClean="0">
                        <a:latin typeface="Cambria Math" panose="02040503050406030204" pitchFamily="18" charset="0"/>
                        <a:ea typeface="Cambria Math" panose="02040503050406030204" pitchFamily="18" charset="0"/>
                      </a:rPr>
                      <m:t>0</m:t>
                    </m:r>
                    <m:r>
                      <a:rPr lang="en-US" sz="2000" i="1" dirty="0" smtClean="0">
                        <a:latin typeface="Cambria Math" panose="02040503050406030204" pitchFamily="18" charset="0"/>
                        <a:ea typeface="Cambria Math" panose="02040503050406030204" pitchFamily="18" charset="0"/>
                      </a:rPr>
                      <m:t> </m:t>
                    </m:r>
                  </m:oMath>
                </a14:m>
                <a:r>
                  <a:rPr lang="en-US" sz="2000" dirty="0">
                    <a:latin typeface="Cambria Math" panose="02040503050406030204" pitchFamily="18" charset="0"/>
                    <a:ea typeface="Cambria Math" panose="02040503050406030204" pitchFamily="18" charset="0"/>
                  </a:rPr>
                  <a:t>be an initial approximation of the desired root. Then the first approximation x</a:t>
                </a:r>
                <a:r>
                  <a:rPr lang="en-US" sz="2000" baseline="-25000" dirty="0">
                    <a:latin typeface="Cambria Math" panose="02040503050406030204" pitchFamily="18" charset="0"/>
                    <a:ea typeface="Cambria Math" panose="02040503050406030204" pitchFamily="18" charset="0"/>
                  </a:rPr>
                  <a:t>1</a:t>
                </a:r>
                <a:r>
                  <a:rPr lang="en-US" sz="2000" dirty="0">
                    <a:latin typeface="Cambria Math" panose="02040503050406030204" pitchFamily="18" charset="0"/>
                    <a:ea typeface="Cambria Math" panose="02040503050406030204" pitchFamily="18" charset="0"/>
                  </a:rPr>
                  <a:t> is given by </a:t>
                </a:r>
                <a14:m>
                  <m:oMath xmlns:m="http://schemas.openxmlformats.org/officeDocument/2006/math">
                    <m:r>
                      <a:rPr lang="en-US" sz="2000" i="1" dirty="0" smtClean="0">
                        <a:latin typeface="Cambria Math" panose="02040503050406030204" pitchFamily="18" charset="0"/>
                        <a:ea typeface="Cambria Math" panose="02040503050406030204" pitchFamily="18" charset="0"/>
                      </a:rPr>
                      <m:t>𝑥</m:t>
                    </m:r>
                    <m:r>
                      <a:rPr lang="en-US" sz="2000" i="1" baseline="-25000" dirty="0" smtClean="0">
                        <a:latin typeface="Cambria Math" panose="02040503050406030204" pitchFamily="18" charset="0"/>
                        <a:ea typeface="Cambria Math" panose="02040503050406030204" pitchFamily="18" charset="0"/>
                      </a:rPr>
                      <m:t>1</m:t>
                    </m:r>
                    <m:r>
                      <a:rPr lang="en-US" sz="2000" i="1" dirty="0" smtClean="0">
                        <a:latin typeface="Cambria Math" panose="02040503050406030204" pitchFamily="18" charset="0"/>
                        <a:ea typeface="Cambria Math" panose="02040503050406030204" pitchFamily="18" charset="0"/>
                      </a:rPr>
                      <m:t>=</m:t>
                    </m:r>
                    <m:r>
                      <a:rPr lang="en-US" sz="2000" i="1" dirty="0" smtClean="0">
                        <a:latin typeface="Cambria Math" panose="02040503050406030204" pitchFamily="18" charset="0"/>
                        <a:ea typeface="Cambria Math" panose="02040503050406030204" pitchFamily="18" charset="0"/>
                      </a:rPr>
                      <m:t>𝑓</m:t>
                    </m:r>
                    <m:r>
                      <a:rPr lang="en-US" sz="2000" i="1" dirty="0" smtClean="0">
                        <a:latin typeface="Cambria Math" panose="02040503050406030204" pitchFamily="18" charset="0"/>
                        <a:ea typeface="Cambria Math" panose="02040503050406030204" pitchFamily="18" charset="0"/>
                      </a:rPr>
                      <m:t>(</m:t>
                    </m:r>
                    <m:r>
                      <a:rPr lang="en-US" sz="2000" i="1" dirty="0" smtClean="0">
                        <a:latin typeface="Cambria Math" panose="02040503050406030204" pitchFamily="18" charset="0"/>
                        <a:ea typeface="Cambria Math" panose="02040503050406030204" pitchFamily="18" charset="0"/>
                      </a:rPr>
                      <m:t>𝑥</m:t>
                    </m:r>
                    <m:r>
                      <a:rPr lang="en-US" sz="2000" i="1" baseline="-25000" dirty="0" smtClean="0">
                        <a:latin typeface="Cambria Math" panose="02040503050406030204" pitchFamily="18" charset="0"/>
                        <a:ea typeface="Cambria Math" panose="02040503050406030204" pitchFamily="18" charset="0"/>
                      </a:rPr>
                      <m:t>0</m:t>
                    </m:r>
                    <m:r>
                      <a:rPr lang="en-US" sz="2000" i="1" dirty="0" smtClean="0">
                        <a:latin typeface="Cambria Math" panose="02040503050406030204" pitchFamily="18" charset="0"/>
                        <a:ea typeface="Cambria Math" panose="02040503050406030204" pitchFamily="18" charset="0"/>
                      </a:rPr>
                      <m:t>)</m:t>
                    </m:r>
                  </m:oMath>
                </a14:m>
                <a:r>
                  <a:rPr lang="en-IN" sz="2000" dirty="0">
                    <a:latin typeface="Cambria Math" panose="02040503050406030204" pitchFamily="18" charset="0"/>
                    <a:ea typeface="Cambria Math" panose="02040503050406030204" pitchFamily="18" charset="0"/>
                  </a:rPr>
                  <a:t>.</a:t>
                </a:r>
              </a:p>
              <a:p>
                <a:pPr marL="800100" lvl="1" indent="-342900">
                  <a:buFont typeface="+mj-lt"/>
                  <a:buAutoNum type="arabicParenR"/>
                </a:pPr>
                <a:r>
                  <a:rPr lang="en-US" sz="2000" dirty="0">
                    <a:latin typeface="Cambria Math" panose="02040503050406030204" pitchFamily="18" charset="0"/>
                    <a:ea typeface="Cambria Math" panose="02040503050406030204" pitchFamily="18" charset="0"/>
                  </a:rPr>
                  <a:t>Proceeding in this way, the nth approximation is given by </a:t>
                </a:r>
                <a14:m>
                  <m:oMath xmlns:m="http://schemas.openxmlformats.org/officeDocument/2006/math">
                    <m:r>
                      <a:rPr lang="en-US" sz="2000" i="1" dirty="0" smtClean="0">
                        <a:latin typeface="Cambria Math" panose="02040503050406030204" pitchFamily="18" charset="0"/>
                        <a:ea typeface="Cambria Math" panose="02040503050406030204" pitchFamily="18" charset="0"/>
                      </a:rPr>
                      <m:t>𝑥</m:t>
                    </m:r>
                    <m:r>
                      <a:rPr lang="en-US" sz="2000" i="1" baseline="-25000" dirty="0" err="1" smtClean="0">
                        <a:latin typeface="Cambria Math" panose="02040503050406030204" pitchFamily="18" charset="0"/>
                        <a:ea typeface="Cambria Math" panose="02040503050406030204" pitchFamily="18" charset="0"/>
                      </a:rPr>
                      <m:t>𝑛</m:t>
                    </m:r>
                    <m:r>
                      <a:rPr lang="en-US" sz="2000" i="1" dirty="0" smtClean="0">
                        <a:latin typeface="Cambria Math" panose="02040503050406030204" pitchFamily="18" charset="0"/>
                        <a:ea typeface="Cambria Math" panose="02040503050406030204" pitchFamily="18" charset="0"/>
                      </a:rPr>
                      <m:t>=</m:t>
                    </m:r>
                    <m:r>
                      <a:rPr lang="en-US" sz="2000" i="1" dirty="0" smtClean="0">
                        <a:latin typeface="Cambria Math" panose="02040503050406030204" pitchFamily="18" charset="0"/>
                        <a:ea typeface="Cambria Math" panose="02040503050406030204" pitchFamily="18" charset="0"/>
                      </a:rPr>
                      <m:t>𝑓</m:t>
                    </m:r>
                    <m:r>
                      <a:rPr lang="en-US" sz="2000" i="1" dirty="0" smtClean="0">
                        <a:latin typeface="Cambria Math" panose="02040503050406030204" pitchFamily="18" charset="0"/>
                        <a:ea typeface="Cambria Math" panose="02040503050406030204" pitchFamily="18" charset="0"/>
                      </a:rPr>
                      <m:t>(</m:t>
                    </m:r>
                    <m:r>
                      <a:rPr lang="en-US" sz="2000" i="1" dirty="0" smtClean="0">
                        <a:latin typeface="Cambria Math" panose="02040503050406030204" pitchFamily="18" charset="0"/>
                        <a:ea typeface="Cambria Math" panose="02040503050406030204" pitchFamily="18" charset="0"/>
                      </a:rPr>
                      <m:t>𝑥</m:t>
                    </m:r>
                  </m:oMath>
                </a14:m>
                <a:r>
                  <a:rPr lang="en-IN" sz="2000" b="0" i="1" baseline="-25000" dirty="0">
                    <a:latin typeface="Cambria Math" panose="02040503050406030204" pitchFamily="18" charset="0"/>
                    <a:ea typeface="Cambria Math" panose="02040503050406030204" pitchFamily="18" charset="0"/>
                  </a:rPr>
                  <a:t>n-1</a:t>
                </a:r>
                <a14:m>
                  <m:oMath xmlns:m="http://schemas.openxmlformats.org/officeDocument/2006/math">
                    <m:r>
                      <a:rPr lang="en-US" sz="2000" i="1" dirty="0" smtClean="0">
                        <a:latin typeface="Cambria Math" panose="02040503050406030204" pitchFamily="18" charset="0"/>
                        <a:ea typeface="Cambria Math" panose="02040503050406030204" pitchFamily="18" charset="0"/>
                      </a:rPr>
                      <m:t>)</m:t>
                    </m:r>
                  </m:oMath>
                </a14:m>
                <a:r>
                  <a:rPr lang="en-IN" sz="2000" dirty="0">
                    <a:latin typeface="Cambria Math" panose="02040503050406030204" pitchFamily="18" charset="0"/>
                    <a:ea typeface="Cambria Math" panose="02040503050406030204" pitchFamily="18" charset="0"/>
                  </a:rPr>
                  <a:t> .</a:t>
                </a:r>
              </a:p>
            </p:txBody>
          </p:sp>
        </mc:Choice>
        <mc:Fallback xmlns="">
          <p:sp>
            <p:nvSpPr>
              <p:cNvPr id="11" name="TextBox 10">
                <a:extLst>
                  <a:ext uri="{FF2B5EF4-FFF2-40B4-BE49-F238E27FC236}">
                    <a16:creationId xmlns:a16="http://schemas.microsoft.com/office/drawing/2014/main" id="{CEC5AC64-07D4-0F8B-0837-460DFF81E25B}"/>
                  </a:ext>
                </a:extLst>
              </p:cNvPr>
              <p:cNvSpPr txBox="1">
                <a:spLocks noRot="1" noChangeAspect="1" noMove="1" noResize="1" noEditPoints="1" noAdjustHandles="1" noChangeArrowheads="1" noChangeShapeType="1" noTextEdit="1"/>
              </p:cNvSpPr>
              <p:nvPr/>
            </p:nvSpPr>
            <p:spPr>
              <a:xfrm>
                <a:off x="884806" y="1136294"/>
                <a:ext cx="10422385" cy="2062103"/>
              </a:xfrm>
              <a:prstGeom prst="rect">
                <a:avLst/>
              </a:prstGeom>
              <a:blipFill>
                <a:blip r:embed="rId3"/>
                <a:stretch>
                  <a:fillRect t="-3540" r="-351" b="-4130"/>
                </a:stretch>
              </a:blipFill>
            </p:spPr>
            <p:txBody>
              <a:bodyPr/>
              <a:lstStyle/>
              <a:p>
                <a:r>
                  <a:rPr lang="en-IN">
                    <a:noFill/>
                  </a:rPr>
                  <a:t> </a:t>
                </a:r>
              </a:p>
            </p:txBody>
          </p:sp>
        </mc:Fallback>
      </mc:AlternateContent>
      <p:pic>
        <p:nvPicPr>
          <p:cNvPr id="34" name="Picture 33">
            <a:extLst>
              <a:ext uri="{FF2B5EF4-FFF2-40B4-BE49-F238E27FC236}">
                <a16:creationId xmlns:a16="http://schemas.microsoft.com/office/drawing/2014/main" id="{7614D60B-4C82-BF95-7A08-F5CC1C7D4395}"/>
              </a:ext>
            </a:extLst>
          </p:cNvPr>
          <p:cNvPicPr>
            <a:picLocks noChangeAspect="1"/>
          </p:cNvPicPr>
          <p:nvPr/>
        </p:nvPicPr>
        <p:blipFill>
          <a:blip r:embed="rId4"/>
          <a:srcRect r="30076" b="6041"/>
          <a:stretch/>
        </p:blipFill>
        <p:spPr>
          <a:xfrm>
            <a:off x="1305562" y="3309718"/>
            <a:ext cx="3639300" cy="2765518"/>
          </a:xfrm>
          <a:prstGeom prst="rect">
            <a:avLst/>
          </a:prstGeom>
        </p:spPr>
      </p:pic>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8EDFED31-73F8-8587-C8E1-E513E8C84CFA}"/>
                  </a:ext>
                </a:extLst>
              </p:cNvPr>
              <p:cNvSpPr txBox="1"/>
              <p:nvPr/>
            </p:nvSpPr>
            <p:spPr>
              <a:xfrm>
                <a:off x="1530412" y="6151317"/>
                <a:ext cx="33421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−1&lt;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𝑓</m:t>
                          </m:r>
                        </m:e>
                        <m:sup>
                          <m:r>
                            <a:rPr lang="en-IN" b="0" i="1" smtClean="0">
                              <a:latin typeface="Cambria Math" panose="02040503050406030204" pitchFamily="18" charset="0"/>
                            </a:rPr>
                            <m:t>′</m:t>
                          </m:r>
                        </m:sup>
                      </m:sSup>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&lt;0 [</m:t>
                      </m:r>
                      <m:r>
                        <a:rPr lang="en-IN" b="0" i="1" smtClean="0">
                          <a:latin typeface="Cambria Math" panose="02040503050406030204" pitchFamily="18" charset="0"/>
                        </a:rPr>
                        <m:t>𝑐𝑜𝑛𝑣𝑒𝑟𝑔𝑒𝑛𝑐𝑒</m:t>
                      </m:r>
                      <m:r>
                        <a:rPr lang="en-IN" b="0" i="1" smtClean="0">
                          <a:latin typeface="Cambria Math" panose="02040503050406030204" pitchFamily="18" charset="0"/>
                        </a:rPr>
                        <m:t>]</m:t>
                      </m:r>
                    </m:oMath>
                  </m:oMathPara>
                </a14:m>
                <a:endParaRPr lang="en-IN" dirty="0"/>
              </a:p>
            </p:txBody>
          </p:sp>
        </mc:Choice>
        <mc:Fallback xmlns="">
          <p:sp>
            <p:nvSpPr>
              <p:cNvPr id="38" name="TextBox 37">
                <a:extLst>
                  <a:ext uri="{FF2B5EF4-FFF2-40B4-BE49-F238E27FC236}">
                    <a16:creationId xmlns:a16="http://schemas.microsoft.com/office/drawing/2014/main" id="{8EDFED31-73F8-8587-C8E1-E513E8C84CFA}"/>
                  </a:ext>
                </a:extLst>
              </p:cNvPr>
              <p:cNvSpPr txBox="1">
                <a:spLocks noRot="1" noChangeAspect="1" noMove="1" noResize="1" noEditPoints="1" noAdjustHandles="1" noChangeArrowheads="1" noChangeShapeType="1" noTextEdit="1"/>
              </p:cNvSpPr>
              <p:nvPr/>
            </p:nvSpPr>
            <p:spPr>
              <a:xfrm>
                <a:off x="1530412" y="6151317"/>
                <a:ext cx="3342197" cy="369332"/>
              </a:xfrm>
              <a:prstGeom prst="rect">
                <a:avLst/>
              </a:prstGeom>
              <a:blipFill>
                <a:blip r:embed="rId5"/>
                <a:stretch>
                  <a:fillRect b="-1639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696CA48B-922B-896D-614D-99D587EA83CA}"/>
                  </a:ext>
                </a:extLst>
              </p:cNvPr>
              <p:cNvSpPr txBox="1"/>
              <p:nvPr/>
            </p:nvSpPr>
            <p:spPr>
              <a:xfrm>
                <a:off x="7618707" y="6192192"/>
                <a:ext cx="275710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𝑓</m:t>
                          </m:r>
                        </m:e>
                        <m:sup>
                          <m:r>
                            <a:rPr lang="en-IN" b="0" i="1" smtClean="0">
                              <a:latin typeface="Cambria Math" panose="02040503050406030204" pitchFamily="18" charset="0"/>
                            </a:rPr>
                            <m:t>′</m:t>
                          </m:r>
                        </m:sup>
                      </m:sSup>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&lt;−1 [</m:t>
                      </m:r>
                      <m:r>
                        <a:rPr lang="en-IN" b="0" i="1" smtClean="0">
                          <a:latin typeface="Cambria Math" panose="02040503050406030204" pitchFamily="18" charset="0"/>
                        </a:rPr>
                        <m:t>𝑑𝑖𝑣𝑒𝑟𝑔𝑒𝑛𝑐𝑒</m:t>
                      </m:r>
                      <m:r>
                        <a:rPr lang="en-IN" b="0" i="1" smtClean="0">
                          <a:latin typeface="Cambria Math" panose="02040503050406030204" pitchFamily="18" charset="0"/>
                        </a:rPr>
                        <m:t>]</m:t>
                      </m:r>
                    </m:oMath>
                  </m:oMathPara>
                </a14:m>
                <a:endParaRPr lang="en-IN" dirty="0"/>
              </a:p>
            </p:txBody>
          </p:sp>
        </mc:Choice>
        <mc:Fallback xmlns="">
          <p:sp>
            <p:nvSpPr>
              <p:cNvPr id="39" name="TextBox 38">
                <a:extLst>
                  <a:ext uri="{FF2B5EF4-FFF2-40B4-BE49-F238E27FC236}">
                    <a16:creationId xmlns:a16="http://schemas.microsoft.com/office/drawing/2014/main" id="{696CA48B-922B-896D-614D-99D587EA83CA}"/>
                  </a:ext>
                </a:extLst>
              </p:cNvPr>
              <p:cNvSpPr txBox="1">
                <a:spLocks noRot="1" noChangeAspect="1" noMove="1" noResize="1" noEditPoints="1" noAdjustHandles="1" noChangeArrowheads="1" noChangeShapeType="1" noTextEdit="1"/>
              </p:cNvSpPr>
              <p:nvPr/>
            </p:nvSpPr>
            <p:spPr>
              <a:xfrm>
                <a:off x="7618707" y="6192192"/>
                <a:ext cx="2757101" cy="369332"/>
              </a:xfrm>
              <a:prstGeom prst="rect">
                <a:avLst/>
              </a:prstGeom>
              <a:blipFill>
                <a:blip r:embed="rId6"/>
                <a:stretch>
                  <a:fillRect b="-18333"/>
                </a:stretch>
              </a:blipFill>
            </p:spPr>
            <p:txBody>
              <a:bodyPr/>
              <a:lstStyle/>
              <a:p>
                <a:r>
                  <a:rPr lang="en-IN">
                    <a:noFill/>
                  </a:rPr>
                  <a:t> </a:t>
                </a:r>
              </a:p>
            </p:txBody>
          </p:sp>
        </mc:Fallback>
      </mc:AlternateContent>
    </p:spTree>
    <p:extLst>
      <p:ext uri="{BB962C8B-B14F-4D97-AF65-F5344CB8AC3E}">
        <p14:creationId xmlns:p14="http://schemas.microsoft.com/office/powerpoint/2010/main" val="435195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356AE-F58F-7EEC-538B-7773423856E2}"/>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781F0652-A1FC-E926-565E-5F8B3DD07B87}"/>
              </a:ext>
            </a:extLst>
          </p:cNvPr>
          <p:cNvSpPr txBox="1"/>
          <p:nvPr/>
        </p:nvSpPr>
        <p:spPr>
          <a:xfrm>
            <a:off x="529391" y="2205106"/>
            <a:ext cx="6054290" cy="4462760"/>
          </a:xfrm>
          <a:prstGeom prst="rect">
            <a:avLst/>
          </a:prstGeom>
          <a:noFill/>
        </p:spPr>
        <p:txBody>
          <a:bodyPr wrap="square" rtlCol="0">
            <a:spAutoFit/>
          </a:bodyPr>
          <a:lstStyle/>
          <a:p>
            <a:pPr lvl="1"/>
            <a:r>
              <a:rPr lang="en-US" sz="2400" b="1" u="sng" dirty="0">
                <a:latin typeface="Cambria Math" panose="02040503050406030204" pitchFamily="18" charset="0"/>
                <a:ea typeface="Cambria Math" panose="02040503050406030204" pitchFamily="18" charset="0"/>
              </a:rPr>
              <a:t>Output :</a:t>
            </a:r>
            <a:endParaRPr lang="en-US" sz="2400" b="1" dirty="0">
              <a:latin typeface="Cambria Math" panose="02040503050406030204" pitchFamily="18" charset="0"/>
              <a:ea typeface="Cambria Math" panose="02040503050406030204" pitchFamily="18" charset="0"/>
            </a:endParaRPr>
          </a:p>
          <a:p>
            <a:pPr lvl="1"/>
            <a:r>
              <a:rPr lang="en-US" sz="2000" dirty="0">
                <a:latin typeface="Cambria Math" panose="02040503050406030204" pitchFamily="18" charset="0"/>
                <a:ea typeface="Cambria Math" panose="02040503050406030204" pitchFamily="18" charset="0"/>
              </a:rPr>
              <a:t>[iteration :0] : v = 4.32929 (Initial Guess)</a:t>
            </a:r>
          </a:p>
          <a:p>
            <a:pPr lvl="1"/>
            <a:r>
              <a:rPr lang="en-US" sz="2000" dirty="0">
                <a:latin typeface="Cambria Math" panose="02040503050406030204" pitchFamily="18" charset="0"/>
                <a:ea typeface="Cambria Math" panose="02040503050406030204" pitchFamily="18" charset="0"/>
              </a:rPr>
              <a:t>[iteration :1] : v = -619.947</a:t>
            </a:r>
          </a:p>
          <a:p>
            <a:pPr lvl="1"/>
            <a:r>
              <a:rPr lang="en-US" sz="2000" dirty="0">
                <a:latin typeface="Cambria Math" panose="02040503050406030204" pitchFamily="18" charset="0"/>
                <a:ea typeface="Cambria Math" panose="02040503050406030204" pitchFamily="18" charset="0"/>
              </a:rPr>
              <a:t>[iteration :2] : v = 2.3866e+09</a:t>
            </a:r>
          </a:p>
          <a:p>
            <a:pPr lvl="1"/>
            <a:r>
              <a:rPr lang="en-US" sz="2000" dirty="0">
                <a:latin typeface="Cambria Math" panose="02040503050406030204" pitchFamily="18" charset="0"/>
                <a:ea typeface="Cambria Math" panose="02040503050406030204" pitchFamily="18" charset="0"/>
              </a:rPr>
              <a:t>[iteration :3] : v = -1.35937e+29</a:t>
            </a:r>
          </a:p>
          <a:p>
            <a:pPr lvl="1"/>
            <a:r>
              <a:rPr lang="en-US" sz="2000" dirty="0">
                <a:latin typeface="Cambria Math" panose="02040503050406030204" pitchFamily="18" charset="0"/>
                <a:ea typeface="Cambria Math" panose="02040503050406030204" pitchFamily="18" charset="0"/>
              </a:rPr>
              <a:t>[iteration :4] : v = 2.51198e+88</a:t>
            </a:r>
          </a:p>
          <a:p>
            <a:pPr lvl="1"/>
            <a:r>
              <a:rPr lang="en-US" sz="2000" dirty="0">
                <a:latin typeface="Cambria Math" panose="02040503050406030204" pitchFamily="18" charset="0"/>
                <a:ea typeface="Cambria Math" panose="02040503050406030204" pitchFamily="18" charset="0"/>
              </a:rPr>
              <a:t>[iteration :5] : v = -1.58507e+266</a:t>
            </a:r>
          </a:p>
          <a:p>
            <a:pPr lvl="1"/>
            <a:r>
              <a:rPr lang="en-US" sz="2000" dirty="0">
                <a:latin typeface="Cambria Math" panose="02040503050406030204" pitchFamily="18" charset="0"/>
                <a:ea typeface="Cambria Math" panose="02040503050406030204" pitchFamily="18" charset="0"/>
              </a:rPr>
              <a:t>[iteration :6] : v = inf</a:t>
            </a:r>
          </a:p>
          <a:p>
            <a:pPr lvl="1"/>
            <a:r>
              <a:rPr lang="en-US" sz="2000" dirty="0">
                <a:latin typeface="Cambria Math" panose="02040503050406030204" pitchFamily="18" charset="0"/>
                <a:ea typeface="Cambria Math" panose="02040503050406030204" pitchFamily="18" charset="0"/>
              </a:rPr>
              <a:t>[iteration :7] : v = nan</a:t>
            </a:r>
          </a:p>
          <a:p>
            <a:pPr lvl="1"/>
            <a:r>
              <a:rPr lang="en-US" sz="2000" dirty="0">
                <a:latin typeface="Cambria Math" panose="02040503050406030204" pitchFamily="18" charset="0"/>
                <a:ea typeface="Cambria Math" panose="02040503050406030204" pitchFamily="18" charset="0"/>
              </a:rPr>
              <a:t>[iteration :8] : v = nan</a:t>
            </a:r>
          </a:p>
          <a:p>
            <a:pPr lvl="1"/>
            <a:r>
              <a:rPr lang="en-US" sz="2000" dirty="0">
                <a:latin typeface="Cambria Math" panose="02040503050406030204" pitchFamily="18" charset="0"/>
                <a:ea typeface="Cambria Math" panose="02040503050406030204" pitchFamily="18" charset="0"/>
              </a:rPr>
              <a:t>[iteration :9] : v = nan</a:t>
            </a:r>
          </a:p>
          <a:p>
            <a:pPr lvl="1"/>
            <a:r>
              <a:rPr lang="en-US" sz="2000" dirty="0">
                <a:latin typeface="Cambria Math" panose="02040503050406030204" pitchFamily="18" charset="0"/>
                <a:ea typeface="Cambria Math" panose="02040503050406030204" pitchFamily="18" charset="0"/>
              </a:rPr>
              <a:t>[iteration :10] : v = nan</a:t>
            </a:r>
          </a:p>
          <a:p>
            <a:pPr lvl="1"/>
            <a:r>
              <a:rPr lang="en-US" sz="2000" b="1" dirty="0">
                <a:latin typeface="Cambria Math" panose="02040503050406030204" pitchFamily="18" charset="0"/>
                <a:ea typeface="Cambria Math" panose="02040503050406030204" pitchFamily="18" charset="0"/>
              </a:rPr>
              <a:t>Solution did not converge even after 11 iterations.</a:t>
            </a:r>
          </a:p>
          <a:p>
            <a:pPr lvl="1"/>
            <a:r>
              <a:rPr lang="en-US" sz="2000" b="1" dirty="0">
                <a:latin typeface="Cambria Math" panose="02040503050406030204" pitchFamily="18" charset="0"/>
                <a:ea typeface="Cambria Math" panose="02040503050406030204" pitchFamily="18" charset="0"/>
              </a:rPr>
              <a:t>It can be seen clearly that solution is diverging.</a:t>
            </a:r>
            <a:endParaRPr lang="en-IN" sz="2000" b="1"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BBEE69-CCD7-12D4-7CB0-826E0D6F2712}"/>
                  </a:ext>
                </a:extLst>
              </p:cNvPr>
              <p:cNvSpPr txBox="1"/>
              <p:nvPr/>
            </p:nvSpPr>
            <p:spPr>
              <a:xfrm>
                <a:off x="317632" y="645280"/>
                <a:ext cx="10424160" cy="614848"/>
              </a:xfrm>
              <a:prstGeom prst="rect">
                <a:avLst/>
              </a:prstGeom>
              <a:noFill/>
            </p:spPr>
            <p:txBody>
              <a:bodyPr wrap="square" rtlCol="0">
                <a:spAutoFit/>
              </a:bodyPr>
              <a:lstStyle/>
              <a:p>
                <a:pPr marL="800100" lvl="1" indent="-342900">
                  <a:buFont typeface="Wingdings" panose="05000000000000000000" pitchFamily="2" charset="2"/>
                  <a:buChar char="ü"/>
                </a:pPr>
                <a:r>
                  <a:rPr lang="en-US" sz="2400" dirty="0">
                    <a:latin typeface="Cambria Math" panose="02040503050406030204" pitchFamily="18" charset="0"/>
                    <a:ea typeface="Cambria Math" panose="02040503050406030204" pitchFamily="18" charset="0"/>
                  </a:rPr>
                  <a:t>Let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𝑥</m:t>
                    </m:r>
                    <m:r>
                      <a:rPr lang="en-US" sz="2400" i="1" baseline="-25000" dirty="0" smtClean="0">
                        <a:latin typeface="Cambria Math" panose="02040503050406030204" pitchFamily="18" charset="0"/>
                        <a:ea typeface="Cambria Math" panose="02040503050406030204" pitchFamily="18" charset="0"/>
                      </a:rPr>
                      <m:t>0</m:t>
                    </m:r>
                    <m:r>
                      <a:rPr lang="en-IN" sz="2400" i="1" dirty="0">
                        <a:latin typeface="Cambria Math" panose="02040503050406030204" pitchFamily="18" charset="0"/>
                        <a:ea typeface="Cambria Math" panose="02040503050406030204" pitchFamily="18" charset="0"/>
                      </a:rPr>
                      <m:t>=</m:t>
                    </m:r>
                    <m:r>
                      <a:rPr lang="en-IN" sz="2400" i="1" dirty="0">
                        <a:latin typeface="Cambria Math" panose="02040503050406030204" pitchFamily="18" charset="0"/>
                        <a:ea typeface="Cambria Math" panose="02040503050406030204" pitchFamily="18" charset="0"/>
                      </a:rPr>
                      <m:t>𝑏</m:t>
                    </m:r>
                    <m:r>
                      <a:rPr lang="en-IN" sz="2400" i="1" dirty="0">
                        <a:latin typeface="Cambria Math" panose="02040503050406030204" pitchFamily="18" charset="0"/>
                        <a:ea typeface="Cambria Math" panose="02040503050406030204" pitchFamily="18" charset="0"/>
                      </a:rPr>
                      <m:t>+</m:t>
                    </m:r>
                    <m:f>
                      <m:fPr>
                        <m:ctrlPr>
                          <a:rPr lang="en-IN" sz="2400" b="0" i="1" dirty="0" smtClean="0">
                            <a:latin typeface="Cambria Math" panose="02040503050406030204" pitchFamily="18" charset="0"/>
                            <a:ea typeface="Cambria Math" panose="02040503050406030204" pitchFamily="18" charset="0"/>
                          </a:rPr>
                        </m:ctrlPr>
                      </m:fPr>
                      <m:num>
                        <m:r>
                          <a:rPr lang="en-IN" sz="2400" b="0" i="1" dirty="0" smtClean="0">
                            <a:latin typeface="Cambria Math" panose="02040503050406030204" pitchFamily="18" charset="0"/>
                            <a:ea typeface="Cambria Math" panose="02040503050406030204" pitchFamily="18" charset="0"/>
                          </a:rPr>
                          <m:t>𝑅𝑇</m:t>
                        </m:r>
                      </m:num>
                      <m:den>
                        <m:r>
                          <a:rPr lang="en-IN" sz="2400" b="0" i="1" dirty="0" smtClean="0">
                            <a:latin typeface="Cambria Math" panose="02040503050406030204" pitchFamily="18" charset="0"/>
                            <a:ea typeface="Cambria Math" panose="02040503050406030204" pitchFamily="18" charset="0"/>
                          </a:rPr>
                          <m:t>𝑃</m:t>
                        </m:r>
                      </m:den>
                    </m:f>
                    <m:r>
                      <a:rPr lang="en-IN" sz="2400" dirty="0">
                        <a:latin typeface="Cambria Math" panose="02040503050406030204" pitchFamily="18" charset="0"/>
                        <a:ea typeface="Cambria Math" panose="02040503050406030204" pitchFamily="18" charset="0"/>
                      </a:rPr>
                      <m:t>=4</m:t>
                    </m:r>
                  </m:oMath>
                </a14:m>
                <a:r>
                  <a:rPr lang="en-US" sz="2400" dirty="0">
                    <a:latin typeface="Cambria Math" panose="02040503050406030204" pitchFamily="18" charset="0"/>
                    <a:ea typeface="Cambria Math" panose="02040503050406030204" pitchFamily="18" charset="0"/>
                  </a:rPr>
                  <a:t> , assuming ideal gas behavior as a rough estimate.</a:t>
                </a:r>
                <a:endParaRPr lang="en-IN" sz="2400" dirty="0">
                  <a:latin typeface="Cambria Math" panose="02040503050406030204" pitchFamily="18" charset="0"/>
                  <a:ea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FFBBEE69-CCD7-12D4-7CB0-826E0D6F2712}"/>
                  </a:ext>
                </a:extLst>
              </p:cNvPr>
              <p:cNvSpPr txBox="1">
                <a:spLocks noRot="1" noChangeAspect="1" noMove="1" noResize="1" noEditPoints="1" noAdjustHandles="1" noChangeArrowheads="1" noChangeShapeType="1" noTextEdit="1"/>
              </p:cNvSpPr>
              <p:nvPr/>
            </p:nvSpPr>
            <p:spPr>
              <a:xfrm>
                <a:off x="317632" y="645280"/>
                <a:ext cx="10424160" cy="614848"/>
              </a:xfrm>
              <a:prstGeom prst="rect">
                <a:avLst/>
              </a:prstGeom>
              <a:blipFill>
                <a:blip r:embed="rId3"/>
                <a:stretch>
                  <a:fillRect b="-792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7A608F9-1514-FED6-7BEB-84148F5AF76A}"/>
                  </a:ext>
                </a:extLst>
              </p:cNvPr>
              <p:cNvSpPr txBox="1"/>
              <p:nvPr/>
            </p:nvSpPr>
            <p:spPr>
              <a:xfrm>
                <a:off x="789271" y="1282930"/>
                <a:ext cx="10212405" cy="922176"/>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285750" indent="-285750">
                  <a:buFont typeface="Wingdings" panose="05000000000000000000" pitchFamily="2" charset="2"/>
                  <a:buChar char="ü"/>
                </a:pPr>
                <a:r>
                  <a:rPr lang="en-IN" sz="2400" dirty="0">
                    <a:latin typeface="Cambria Math" panose="02040503050406030204" pitchFamily="18" charset="0"/>
                    <a:ea typeface="Cambria Math" panose="02040503050406030204" pitchFamily="18" charset="0"/>
                  </a:rPr>
                  <a:t>Given, </a:t>
                </a:r>
                <a14:m>
                  <m:oMath xmlns:m="http://schemas.openxmlformats.org/officeDocument/2006/math">
                    <m:d>
                      <m:dPr>
                        <m:ctrlPr>
                          <a:rPr lang="en-IN" sz="2400" b="0" i="1" smtClean="0">
                            <a:latin typeface="Cambria Math" panose="02040503050406030204" pitchFamily="18" charset="0"/>
                            <a:cs typeface="Times New Roman" panose="02020603050405020304" pitchFamily="18" charset="0"/>
                          </a:rPr>
                        </m:ctrlPr>
                      </m:dPr>
                      <m:e>
                        <m:r>
                          <a:rPr lang="en-IN" sz="2400" b="0" i="1" smtClean="0">
                            <a:latin typeface="Cambria Math" panose="02040503050406030204" pitchFamily="18" charset="0"/>
                            <a:cs typeface="Times New Roman" panose="02020603050405020304" pitchFamily="18" charset="0"/>
                          </a:rPr>
                          <m:t>𝑃</m:t>
                        </m:r>
                        <m:r>
                          <a:rPr lang="en-IN" sz="2400" b="0" i="1" smtClean="0">
                            <a:latin typeface="Cambria Math" panose="02040503050406030204" pitchFamily="18" charset="0"/>
                            <a:cs typeface="Times New Roman" panose="02020603050405020304" pitchFamily="18" charset="0"/>
                          </a:rPr>
                          <m:t>+</m:t>
                        </m:r>
                        <m:f>
                          <m:fPr>
                            <m:ctrlPr>
                              <a:rPr lang="en-IN" sz="2400" b="0" i="1" smtClean="0">
                                <a:latin typeface="Cambria Math" panose="02040503050406030204" pitchFamily="18" charset="0"/>
                                <a:cs typeface="Times New Roman" panose="02020603050405020304" pitchFamily="18" charset="0"/>
                              </a:rPr>
                            </m:ctrlPr>
                          </m:fPr>
                          <m:num>
                            <m:r>
                              <a:rPr lang="en-IN" sz="2400" b="0" i="1" smtClean="0">
                                <a:latin typeface="Cambria Math" panose="02040503050406030204" pitchFamily="18" charset="0"/>
                                <a:cs typeface="Times New Roman" panose="02020603050405020304" pitchFamily="18" charset="0"/>
                              </a:rPr>
                              <m:t>𝑎</m:t>
                            </m:r>
                          </m:num>
                          <m:den>
                            <m:sSup>
                              <m:sSupPr>
                                <m:ctrlPr>
                                  <a:rPr lang="en-IN" sz="2400" b="0" i="1" smtClean="0">
                                    <a:latin typeface="Cambria Math" panose="02040503050406030204" pitchFamily="18" charset="0"/>
                                    <a:cs typeface="Times New Roman" panose="02020603050405020304" pitchFamily="18" charset="0"/>
                                  </a:rPr>
                                </m:ctrlPr>
                              </m:sSupPr>
                              <m:e>
                                <m:r>
                                  <a:rPr lang="en-IN" sz="2400" b="0" i="1" smtClean="0">
                                    <a:latin typeface="Cambria Math" panose="02040503050406030204" pitchFamily="18" charset="0"/>
                                    <a:cs typeface="Times New Roman" panose="02020603050405020304" pitchFamily="18" charset="0"/>
                                  </a:rPr>
                                  <m:t>𝑣</m:t>
                                </m:r>
                              </m:e>
                              <m:sup>
                                <m:r>
                                  <a:rPr lang="en-IN" sz="2400" b="0" i="1" smtClean="0">
                                    <a:latin typeface="Cambria Math" panose="02040503050406030204" pitchFamily="18" charset="0"/>
                                    <a:cs typeface="Times New Roman" panose="02020603050405020304" pitchFamily="18" charset="0"/>
                                  </a:rPr>
                                  <m:t>2</m:t>
                                </m:r>
                              </m:sup>
                            </m:sSup>
                          </m:den>
                        </m:f>
                      </m:e>
                    </m:d>
                    <m:d>
                      <m:dPr>
                        <m:ctrlPr>
                          <a:rPr lang="en-IN" sz="2400" b="0" i="1" smtClean="0">
                            <a:latin typeface="Cambria Math" panose="02040503050406030204" pitchFamily="18" charset="0"/>
                            <a:cs typeface="Times New Roman" panose="02020603050405020304" pitchFamily="18" charset="0"/>
                          </a:rPr>
                        </m:ctrlPr>
                      </m:dPr>
                      <m:e>
                        <m:r>
                          <a:rPr lang="en-IN" sz="2400" b="0" i="1" smtClean="0">
                            <a:latin typeface="Cambria Math" panose="02040503050406030204" pitchFamily="18" charset="0"/>
                            <a:cs typeface="Times New Roman" panose="02020603050405020304" pitchFamily="18" charset="0"/>
                          </a:rPr>
                          <m:t>𝑣</m:t>
                        </m:r>
                        <m:r>
                          <a:rPr lang="en-IN" sz="2400" b="0" i="1" smtClean="0">
                            <a:latin typeface="Cambria Math" panose="02040503050406030204" pitchFamily="18" charset="0"/>
                            <a:cs typeface="Times New Roman" panose="02020603050405020304" pitchFamily="18" charset="0"/>
                          </a:rPr>
                          <m:t>−</m:t>
                        </m:r>
                        <m:r>
                          <a:rPr lang="en-IN" sz="2400" b="0" i="1" smtClean="0">
                            <a:latin typeface="Cambria Math" panose="02040503050406030204" pitchFamily="18" charset="0"/>
                            <a:cs typeface="Times New Roman" panose="02020603050405020304" pitchFamily="18" charset="0"/>
                          </a:rPr>
                          <m:t>𝑏</m:t>
                        </m:r>
                      </m:e>
                    </m:d>
                    <m:r>
                      <a:rPr lang="en-IN" sz="2400" b="0" i="1" smtClean="0">
                        <a:latin typeface="Cambria Math" panose="02040503050406030204" pitchFamily="18" charset="0"/>
                        <a:cs typeface="Times New Roman" panose="02020603050405020304" pitchFamily="18" charset="0"/>
                      </a:rPr>
                      <m:t>−</m:t>
                    </m:r>
                    <m:r>
                      <a:rPr lang="en-IN" sz="2400" b="0" i="1" smtClean="0">
                        <a:latin typeface="Cambria Math" panose="02040503050406030204" pitchFamily="18" charset="0"/>
                        <a:cs typeface="Times New Roman" panose="02020603050405020304" pitchFamily="18" charset="0"/>
                      </a:rPr>
                      <m:t>𝑅𝑇</m:t>
                    </m:r>
                    <m:r>
                      <a:rPr lang="en-IN" sz="2400" b="0" i="1" smtClean="0">
                        <a:latin typeface="Cambria Math" panose="02040503050406030204" pitchFamily="18" charset="0"/>
                        <a:cs typeface="Times New Roman" panose="02020603050405020304" pitchFamily="18" charset="0"/>
                      </a:rPr>
                      <m:t>=0⇒ </m:t>
                    </m:r>
                    <m:r>
                      <a:rPr lang="en-IN" sz="2400" b="1" i="1" smtClean="0">
                        <a:solidFill>
                          <a:schemeClr val="accent5">
                            <a:lumMod val="50000"/>
                          </a:schemeClr>
                        </a:solidFill>
                        <a:latin typeface="Cambria Math" panose="02040503050406030204" pitchFamily="18" charset="0"/>
                        <a:cs typeface="Times New Roman" panose="02020603050405020304" pitchFamily="18" charset="0"/>
                      </a:rPr>
                      <m:t>𝒗</m:t>
                    </m:r>
                    <m:r>
                      <a:rPr lang="en-IN" sz="2400" b="1" i="1" smtClean="0">
                        <a:solidFill>
                          <a:schemeClr val="accent5">
                            <a:lumMod val="50000"/>
                          </a:schemeClr>
                        </a:solidFill>
                        <a:latin typeface="Cambria Math" panose="02040503050406030204" pitchFamily="18" charset="0"/>
                        <a:cs typeface="Times New Roman" panose="02020603050405020304" pitchFamily="18" charset="0"/>
                      </a:rPr>
                      <m:t>=</m:t>
                    </m:r>
                    <m:d>
                      <m:dPr>
                        <m:ctrlPr>
                          <a:rPr lang="en-IN" sz="2400" b="1" i="1">
                            <a:solidFill>
                              <a:schemeClr val="accent5">
                                <a:lumMod val="50000"/>
                              </a:schemeClr>
                            </a:solidFill>
                            <a:latin typeface="Cambria Math" panose="02040503050406030204" pitchFamily="18" charset="0"/>
                            <a:cs typeface="Times New Roman" panose="02020603050405020304" pitchFamily="18" charset="0"/>
                          </a:rPr>
                        </m:ctrlPr>
                      </m:dPr>
                      <m:e>
                        <m:d>
                          <m:dPr>
                            <m:ctrlPr>
                              <a:rPr lang="en-IN" sz="2400" b="1" i="1">
                                <a:solidFill>
                                  <a:schemeClr val="accent5">
                                    <a:lumMod val="50000"/>
                                  </a:schemeClr>
                                </a:solidFill>
                                <a:latin typeface="Cambria Math" panose="02040503050406030204" pitchFamily="18" charset="0"/>
                                <a:cs typeface="Times New Roman" panose="02020603050405020304" pitchFamily="18" charset="0"/>
                              </a:rPr>
                            </m:ctrlPr>
                          </m:dPr>
                          <m:e>
                            <m:r>
                              <a:rPr lang="en-IN" sz="2400" b="1" i="1">
                                <a:solidFill>
                                  <a:schemeClr val="accent5">
                                    <a:lumMod val="50000"/>
                                  </a:schemeClr>
                                </a:solidFill>
                                <a:latin typeface="Cambria Math" panose="02040503050406030204" pitchFamily="18" charset="0"/>
                                <a:cs typeface="Times New Roman" panose="02020603050405020304" pitchFamily="18" charset="0"/>
                              </a:rPr>
                              <m:t>𝑹𝑻</m:t>
                            </m:r>
                            <m:r>
                              <a:rPr lang="en-IN" sz="2400" b="1" i="1">
                                <a:solidFill>
                                  <a:schemeClr val="accent5">
                                    <a:lumMod val="50000"/>
                                  </a:schemeClr>
                                </a:solidFill>
                                <a:latin typeface="Cambria Math" panose="02040503050406030204" pitchFamily="18" charset="0"/>
                                <a:cs typeface="Times New Roman" panose="02020603050405020304" pitchFamily="18" charset="0"/>
                              </a:rPr>
                              <m:t>+</m:t>
                            </m:r>
                            <m:r>
                              <a:rPr lang="en-IN" sz="2400" b="1" i="1">
                                <a:solidFill>
                                  <a:schemeClr val="accent5">
                                    <a:lumMod val="50000"/>
                                  </a:schemeClr>
                                </a:solidFill>
                                <a:latin typeface="Cambria Math" panose="02040503050406030204" pitchFamily="18" charset="0"/>
                                <a:cs typeface="Times New Roman" panose="02020603050405020304" pitchFamily="18" charset="0"/>
                              </a:rPr>
                              <m:t>𝑷𝒃</m:t>
                            </m:r>
                          </m:e>
                        </m:d>
                        <m:r>
                          <a:rPr lang="en-IN" sz="2400" b="1" i="1">
                            <a:solidFill>
                              <a:schemeClr val="accent5">
                                <a:lumMod val="50000"/>
                              </a:schemeClr>
                            </a:solidFill>
                            <a:latin typeface="Cambria Math" panose="02040503050406030204" pitchFamily="18" charset="0"/>
                            <a:cs typeface="Times New Roman" panose="02020603050405020304" pitchFamily="18" charset="0"/>
                          </a:rPr>
                          <m:t>∗</m:t>
                        </m:r>
                        <m:f>
                          <m:fPr>
                            <m:ctrlPr>
                              <a:rPr lang="en-IN" sz="2400" b="1" i="1">
                                <a:solidFill>
                                  <a:schemeClr val="accent5">
                                    <a:lumMod val="50000"/>
                                  </a:schemeClr>
                                </a:solidFill>
                                <a:latin typeface="Cambria Math" panose="02040503050406030204" pitchFamily="18" charset="0"/>
                                <a:cs typeface="Times New Roman" panose="02020603050405020304" pitchFamily="18" charset="0"/>
                              </a:rPr>
                            </m:ctrlPr>
                          </m:fPr>
                          <m:num>
                            <m:sSup>
                              <m:sSupPr>
                                <m:ctrlPr>
                                  <a:rPr lang="en-IN" sz="2400" b="1" i="1">
                                    <a:solidFill>
                                      <a:schemeClr val="accent5">
                                        <a:lumMod val="50000"/>
                                      </a:schemeClr>
                                    </a:solidFill>
                                    <a:latin typeface="Cambria Math" panose="02040503050406030204" pitchFamily="18" charset="0"/>
                                    <a:cs typeface="Times New Roman" panose="02020603050405020304" pitchFamily="18" charset="0"/>
                                  </a:rPr>
                                </m:ctrlPr>
                              </m:sSupPr>
                              <m:e>
                                <m:r>
                                  <a:rPr lang="en-IN" sz="2400" b="1" i="1">
                                    <a:solidFill>
                                      <a:schemeClr val="accent5">
                                        <a:lumMod val="50000"/>
                                      </a:schemeClr>
                                    </a:solidFill>
                                    <a:latin typeface="Cambria Math" panose="02040503050406030204" pitchFamily="18" charset="0"/>
                                    <a:cs typeface="Times New Roman" panose="02020603050405020304" pitchFamily="18" charset="0"/>
                                  </a:rPr>
                                  <m:t>𝒗</m:t>
                                </m:r>
                              </m:e>
                              <m:sup>
                                <m:r>
                                  <a:rPr lang="en-IN" sz="2400" b="1" i="1">
                                    <a:solidFill>
                                      <a:schemeClr val="accent5">
                                        <a:lumMod val="50000"/>
                                      </a:schemeClr>
                                    </a:solidFill>
                                    <a:latin typeface="Cambria Math" panose="02040503050406030204" pitchFamily="18" charset="0"/>
                                    <a:cs typeface="Times New Roman" panose="02020603050405020304" pitchFamily="18" charset="0"/>
                                  </a:rPr>
                                  <m:t>𝟐</m:t>
                                </m:r>
                              </m:sup>
                            </m:sSup>
                          </m:num>
                          <m:den>
                            <m:r>
                              <a:rPr lang="en-IN" sz="2400" b="1" i="1">
                                <a:solidFill>
                                  <a:schemeClr val="accent5">
                                    <a:lumMod val="50000"/>
                                  </a:schemeClr>
                                </a:solidFill>
                                <a:latin typeface="Cambria Math" panose="02040503050406030204" pitchFamily="18" charset="0"/>
                                <a:cs typeface="Times New Roman" panose="02020603050405020304" pitchFamily="18" charset="0"/>
                              </a:rPr>
                              <m:t>𝒂</m:t>
                            </m:r>
                          </m:den>
                        </m:f>
                      </m:e>
                    </m:d>
                    <m:r>
                      <a:rPr lang="en-IN" sz="2400" b="1" i="1">
                        <a:solidFill>
                          <a:schemeClr val="accent5">
                            <a:lumMod val="50000"/>
                          </a:schemeClr>
                        </a:solidFill>
                        <a:latin typeface="Cambria Math" panose="02040503050406030204" pitchFamily="18" charset="0"/>
                        <a:cs typeface="Times New Roman" panose="02020603050405020304" pitchFamily="18" charset="0"/>
                      </a:rPr>
                      <m:t>+</m:t>
                    </m:r>
                    <m:r>
                      <a:rPr lang="en-IN" sz="2400" b="1" i="1">
                        <a:solidFill>
                          <a:schemeClr val="accent5">
                            <a:lumMod val="50000"/>
                          </a:schemeClr>
                        </a:solidFill>
                        <a:latin typeface="Cambria Math" panose="02040503050406030204" pitchFamily="18" charset="0"/>
                        <a:cs typeface="Times New Roman" panose="02020603050405020304" pitchFamily="18" charset="0"/>
                      </a:rPr>
                      <m:t>𝒃</m:t>
                    </m:r>
                    <m:r>
                      <a:rPr lang="en-IN" sz="2400" b="1" i="1">
                        <a:solidFill>
                          <a:schemeClr val="accent5">
                            <a:lumMod val="50000"/>
                          </a:schemeClr>
                        </a:solidFill>
                        <a:latin typeface="Cambria Math" panose="02040503050406030204" pitchFamily="18" charset="0"/>
                        <a:cs typeface="Times New Roman" panose="02020603050405020304" pitchFamily="18" charset="0"/>
                      </a:rPr>
                      <m:t> −</m:t>
                    </m:r>
                    <m:d>
                      <m:dPr>
                        <m:ctrlPr>
                          <a:rPr lang="en-IN" sz="2400" b="1" i="1">
                            <a:solidFill>
                              <a:schemeClr val="accent5">
                                <a:lumMod val="50000"/>
                              </a:schemeClr>
                            </a:solidFill>
                            <a:latin typeface="Cambria Math" panose="02040503050406030204" pitchFamily="18" charset="0"/>
                            <a:cs typeface="Times New Roman" panose="02020603050405020304" pitchFamily="18" charset="0"/>
                          </a:rPr>
                        </m:ctrlPr>
                      </m:dPr>
                      <m:e>
                        <m:r>
                          <a:rPr lang="en-IN" sz="2400" b="1" i="1">
                            <a:solidFill>
                              <a:schemeClr val="accent5">
                                <a:lumMod val="50000"/>
                              </a:schemeClr>
                            </a:solidFill>
                            <a:latin typeface="Cambria Math" panose="02040503050406030204" pitchFamily="18" charset="0"/>
                            <a:cs typeface="Times New Roman" panose="02020603050405020304" pitchFamily="18" charset="0"/>
                          </a:rPr>
                          <m:t>𝑷</m:t>
                        </m:r>
                        <m:r>
                          <a:rPr lang="en-IN" sz="2400" b="1" i="1">
                            <a:solidFill>
                              <a:schemeClr val="accent5">
                                <a:lumMod val="50000"/>
                              </a:schemeClr>
                            </a:solidFill>
                            <a:latin typeface="Cambria Math" panose="02040503050406030204" pitchFamily="18" charset="0"/>
                            <a:cs typeface="Times New Roman" panose="02020603050405020304" pitchFamily="18" charset="0"/>
                          </a:rPr>
                          <m:t>∗</m:t>
                        </m:r>
                        <m:f>
                          <m:fPr>
                            <m:ctrlPr>
                              <a:rPr lang="en-IN" sz="2400" b="1" i="1">
                                <a:solidFill>
                                  <a:schemeClr val="accent5">
                                    <a:lumMod val="50000"/>
                                  </a:schemeClr>
                                </a:solidFill>
                                <a:latin typeface="Cambria Math" panose="02040503050406030204" pitchFamily="18" charset="0"/>
                                <a:cs typeface="Times New Roman" panose="02020603050405020304" pitchFamily="18" charset="0"/>
                              </a:rPr>
                            </m:ctrlPr>
                          </m:fPr>
                          <m:num>
                            <m:sSup>
                              <m:sSupPr>
                                <m:ctrlPr>
                                  <a:rPr lang="en-IN" sz="2400" b="1" i="1">
                                    <a:solidFill>
                                      <a:schemeClr val="accent5">
                                        <a:lumMod val="50000"/>
                                      </a:schemeClr>
                                    </a:solidFill>
                                    <a:latin typeface="Cambria Math" panose="02040503050406030204" pitchFamily="18" charset="0"/>
                                    <a:cs typeface="Times New Roman" panose="02020603050405020304" pitchFamily="18" charset="0"/>
                                  </a:rPr>
                                </m:ctrlPr>
                              </m:sSupPr>
                              <m:e>
                                <m:r>
                                  <a:rPr lang="en-IN" sz="2400" b="1" i="1">
                                    <a:solidFill>
                                      <a:schemeClr val="accent5">
                                        <a:lumMod val="50000"/>
                                      </a:schemeClr>
                                    </a:solidFill>
                                    <a:latin typeface="Cambria Math" panose="02040503050406030204" pitchFamily="18" charset="0"/>
                                    <a:cs typeface="Times New Roman" panose="02020603050405020304" pitchFamily="18" charset="0"/>
                                  </a:rPr>
                                  <m:t>𝒗</m:t>
                                </m:r>
                              </m:e>
                              <m:sup>
                                <m:r>
                                  <a:rPr lang="en-IN" sz="2400" b="1" i="1">
                                    <a:solidFill>
                                      <a:schemeClr val="accent5">
                                        <a:lumMod val="50000"/>
                                      </a:schemeClr>
                                    </a:solidFill>
                                    <a:latin typeface="Cambria Math" panose="02040503050406030204" pitchFamily="18" charset="0"/>
                                    <a:cs typeface="Times New Roman" panose="02020603050405020304" pitchFamily="18" charset="0"/>
                                  </a:rPr>
                                  <m:t>𝟑</m:t>
                                </m:r>
                              </m:sup>
                            </m:sSup>
                          </m:num>
                          <m:den>
                            <m:r>
                              <a:rPr lang="en-IN" sz="2400" b="1" i="1">
                                <a:solidFill>
                                  <a:schemeClr val="accent5">
                                    <a:lumMod val="50000"/>
                                  </a:schemeClr>
                                </a:solidFill>
                                <a:latin typeface="Cambria Math" panose="02040503050406030204" pitchFamily="18" charset="0"/>
                                <a:cs typeface="Times New Roman" panose="02020603050405020304" pitchFamily="18" charset="0"/>
                              </a:rPr>
                              <m:t>𝒂</m:t>
                            </m:r>
                          </m:den>
                        </m:f>
                      </m:e>
                    </m:d>
                  </m:oMath>
                </a14:m>
                <a:endParaRPr lang="en-IN" sz="2400" dirty="0"/>
              </a:p>
            </p:txBody>
          </p:sp>
        </mc:Choice>
        <mc:Fallback xmlns="">
          <p:sp>
            <p:nvSpPr>
              <p:cNvPr id="6" name="TextBox 5">
                <a:extLst>
                  <a:ext uri="{FF2B5EF4-FFF2-40B4-BE49-F238E27FC236}">
                    <a16:creationId xmlns:a16="http://schemas.microsoft.com/office/drawing/2014/main" id="{57A608F9-1514-FED6-7BEB-84148F5AF76A}"/>
                  </a:ext>
                </a:extLst>
              </p:cNvPr>
              <p:cNvSpPr txBox="1">
                <a:spLocks noRot="1" noChangeAspect="1" noMove="1" noResize="1" noEditPoints="1" noAdjustHandles="1" noChangeArrowheads="1" noChangeShapeType="1" noTextEdit="1"/>
              </p:cNvSpPr>
              <p:nvPr/>
            </p:nvSpPr>
            <p:spPr>
              <a:xfrm>
                <a:off x="789271" y="1282930"/>
                <a:ext cx="10212405" cy="922176"/>
              </a:xfrm>
              <a:prstGeom prst="rect">
                <a:avLst/>
              </a:prstGeom>
              <a:blipFill>
                <a:blip r:embed="rId4"/>
                <a:stretch>
                  <a:fillRect l="-775"/>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24147AC6-FCDA-23F7-ADB8-F6BE7AE16928}"/>
              </a:ext>
            </a:extLst>
          </p:cNvPr>
          <p:cNvSpPr txBox="1"/>
          <p:nvPr/>
        </p:nvSpPr>
        <p:spPr>
          <a:xfrm>
            <a:off x="4548740" y="184088"/>
            <a:ext cx="2506578" cy="523220"/>
          </a:xfrm>
          <a:prstGeom prst="rect">
            <a:avLst/>
          </a:prstGeom>
          <a:noFill/>
        </p:spPr>
        <p:txBody>
          <a:bodyPr wrap="square">
            <a:spAutoFit/>
          </a:bodyPr>
          <a:lstStyle/>
          <a:p>
            <a:pPr lvl="1"/>
            <a:r>
              <a:rPr lang="en-US" sz="2800" b="1"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Results :-</a:t>
            </a:r>
            <a:endParaRPr lang="en-US" sz="2800" b="1" dirty="0">
              <a:latin typeface="Cambria Math" panose="02040503050406030204" pitchFamily="18" charset="0"/>
              <a:ea typeface="Cambria Math" panose="02040503050406030204" pitchFamily="18" charset="0"/>
            </a:endParaRPr>
          </a:p>
        </p:txBody>
      </p:sp>
      <p:graphicFrame>
        <p:nvGraphicFramePr>
          <p:cNvPr id="9" name="Table 8">
            <a:extLst>
              <a:ext uri="{FF2B5EF4-FFF2-40B4-BE49-F238E27FC236}">
                <a16:creationId xmlns:a16="http://schemas.microsoft.com/office/drawing/2014/main" id="{AE34549A-96F4-27F1-F9FB-42D5EE451763}"/>
              </a:ext>
            </a:extLst>
          </p:cNvPr>
          <p:cNvGraphicFramePr>
            <a:graphicFrameLocks noGrp="1"/>
          </p:cNvGraphicFramePr>
          <p:nvPr>
            <p:extLst>
              <p:ext uri="{D42A27DB-BD31-4B8C-83A1-F6EECF244321}">
                <p14:modId xmlns:p14="http://schemas.microsoft.com/office/powerpoint/2010/main" val="108609872"/>
              </p:ext>
            </p:extLst>
          </p:nvPr>
        </p:nvGraphicFramePr>
        <p:xfrm>
          <a:off x="6785811" y="2389881"/>
          <a:ext cx="4687502" cy="4093210"/>
        </p:xfrm>
        <a:graphic>
          <a:graphicData uri="http://schemas.openxmlformats.org/drawingml/2006/table">
            <a:tbl>
              <a:tblPr bandRow="1">
                <a:tableStyleId>{BDBED569-4797-4DF1-A0F4-6AAB3CD982D8}</a:tableStyleId>
              </a:tblPr>
              <a:tblGrid>
                <a:gridCol w="2215327">
                  <a:extLst>
                    <a:ext uri="{9D8B030D-6E8A-4147-A177-3AD203B41FA5}">
                      <a16:colId xmlns:a16="http://schemas.microsoft.com/office/drawing/2014/main" val="290290329"/>
                    </a:ext>
                  </a:extLst>
                </a:gridCol>
                <a:gridCol w="2472175">
                  <a:extLst>
                    <a:ext uri="{9D8B030D-6E8A-4147-A177-3AD203B41FA5}">
                      <a16:colId xmlns:a16="http://schemas.microsoft.com/office/drawing/2014/main" val="2267822483"/>
                    </a:ext>
                  </a:extLst>
                </a:gridCol>
              </a:tblGrid>
              <a:tr h="357884">
                <a:tc>
                  <a:txBody>
                    <a:bodyPr/>
                    <a:lstStyle/>
                    <a:p>
                      <a:pPr algn="ctr" fontAlgn="ctr"/>
                      <a:r>
                        <a:rPr lang="en-IN" sz="2400" b="1" u="none" strike="noStrike" dirty="0">
                          <a:effectLst/>
                        </a:rPr>
                        <a:t>Iteration(</a:t>
                      </a:r>
                      <a:r>
                        <a:rPr lang="en-IN" sz="2400" b="1" u="none" strike="noStrike" dirty="0" err="1">
                          <a:effectLst/>
                        </a:rPr>
                        <a:t>i</a:t>
                      </a:r>
                      <a:r>
                        <a:rPr lang="en-IN" sz="2400" b="1" u="none" strike="noStrike" dirty="0">
                          <a:effectLst/>
                        </a:rPr>
                        <a:t>)</a:t>
                      </a:r>
                      <a:endParaRPr lang="en-IN" sz="24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2400" b="1" u="none" strike="noStrike" dirty="0">
                          <a:effectLst/>
                        </a:rPr>
                        <a:t>v</a:t>
                      </a:r>
                      <a:endParaRPr lang="en-IN" sz="24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028979280"/>
                  </a:ext>
                </a:extLst>
              </a:tr>
              <a:tr h="357884">
                <a:tc>
                  <a:txBody>
                    <a:bodyPr/>
                    <a:lstStyle/>
                    <a:p>
                      <a:pPr algn="ctr" fontAlgn="ctr"/>
                      <a:r>
                        <a:rPr lang="en-IN" sz="2400" u="none" strike="noStrike" dirty="0">
                          <a:effectLst/>
                        </a:rPr>
                        <a:t>0</a:t>
                      </a:r>
                      <a:endParaRPr lang="en-IN" sz="2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2400" u="none" strike="noStrike">
                          <a:effectLst/>
                        </a:rPr>
                        <a:t>4.32929</a:t>
                      </a:r>
                      <a:endParaRPr lang="en-IN" sz="24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718646592"/>
                  </a:ext>
                </a:extLst>
              </a:tr>
              <a:tr h="357884">
                <a:tc>
                  <a:txBody>
                    <a:bodyPr/>
                    <a:lstStyle/>
                    <a:p>
                      <a:pPr algn="ctr" fontAlgn="ctr"/>
                      <a:r>
                        <a:rPr lang="en-IN" sz="2400" u="none" strike="noStrike" dirty="0">
                          <a:effectLst/>
                        </a:rPr>
                        <a:t>1</a:t>
                      </a:r>
                      <a:endParaRPr lang="en-IN" sz="2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2400" u="none" strike="noStrike" dirty="0">
                          <a:effectLst/>
                        </a:rPr>
                        <a:t>-619.947</a:t>
                      </a:r>
                      <a:endParaRPr lang="en-IN" sz="2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005681144"/>
                  </a:ext>
                </a:extLst>
              </a:tr>
              <a:tr h="357884">
                <a:tc>
                  <a:txBody>
                    <a:bodyPr/>
                    <a:lstStyle/>
                    <a:p>
                      <a:pPr algn="ctr" fontAlgn="ctr"/>
                      <a:r>
                        <a:rPr lang="en-IN" sz="2400" u="none" strike="noStrike">
                          <a:effectLst/>
                        </a:rPr>
                        <a:t>2</a:t>
                      </a:r>
                      <a:endParaRPr lang="en-IN" sz="2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2400" u="none" strike="noStrike" dirty="0">
                          <a:effectLst/>
                        </a:rPr>
                        <a:t>2.39E+09</a:t>
                      </a:r>
                      <a:endParaRPr lang="en-IN" sz="2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032758017"/>
                  </a:ext>
                </a:extLst>
              </a:tr>
              <a:tr h="357884">
                <a:tc>
                  <a:txBody>
                    <a:bodyPr/>
                    <a:lstStyle/>
                    <a:p>
                      <a:pPr algn="ctr" fontAlgn="ctr"/>
                      <a:r>
                        <a:rPr lang="en-IN" sz="2400" u="none" strike="noStrike">
                          <a:effectLst/>
                        </a:rPr>
                        <a:t>3</a:t>
                      </a:r>
                      <a:endParaRPr lang="en-IN" sz="2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2400" u="none" strike="noStrike" dirty="0">
                          <a:effectLst/>
                        </a:rPr>
                        <a:t>-1.36E+29</a:t>
                      </a:r>
                      <a:endParaRPr lang="en-IN" sz="2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9984722"/>
                  </a:ext>
                </a:extLst>
              </a:tr>
              <a:tr h="357884">
                <a:tc>
                  <a:txBody>
                    <a:bodyPr/>
                    <a:lstStyle/>
                    <a:p>
                      <a:pPr algn="ctr" fontAlgn="ctr"/>
                      <a:r>
                        <a:rPr lang="en-IN" sz="2400" u="none" strike="noStrike">
                          <a:effectLst/>
                        </a:rPr>
                        <a:t>4</a:t>
                      </a:r>
                      <a:endParaRPr lang="en-IN" sz="2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2400" u="none" strike="noStrike" dirty="0">
                          <a:effectLst/>
                        </a:rPr>
                        <a:t>2.51E+88</a:t>
                      </a:r>
                      <a:endParaRPr lang="en-IN" sz="2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866728402"/>
                  </a:ext>
                </a:extLst>
              </a:tr>
              <a:tr h="357884">
                <a:tc>
                  <a:txBody>
                    <a:bodyPr/>
                    <a:lstStyle/>
                    <a:p>
                      <a:pPr algn="ctr" fontAlgn="ctr"/>
                      <a:r>
                        <a:rPr lang="en-IN" sz="2400" u="none" strike="noStrike">
                          <a:effectLst/>
                        </a:rPr>
                        <a:t>5</a:t>
                      </a:r>
                      <a:endParaRPr lang="en-IN" sz="2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2400" u="none" strike="noStrike" dirty="0">
                          <a:effectLst/>
                        </a:rPr>
                        <a:t>-1.59E+266</a:t>
                      </a:r>
                      <a:endParaRPr lang="en-IN" sz="2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91171205"/>
                  </a:ext>
                </a:extLst>
              </a:tr>
              <a:tr h="357884">
                <a:tc>
                  <a:txBody>
                    <a:bodyPr/>
                    <a:lstStyle/>
                    <a:p>
                      <a:pPr algn="ctr" fontAlgn="ctr"/>
                      <a:r>
                        <a:rPr lang="en-IN" sz="2400" u="none" strike="noStrike">
                          <a:effectLst/>
                        </a:rPr>
                        <a:t>6</a:t>
                      </a:r>
                      <a:endParaRPr lang="en-IN" sz="2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2400" u="none" strike="noStrike" dirty="0">
                          <a:effectLst/>
                        </a:rPr>
                        <a:t>inf</a:t>
                      </a:r>
                      <a:endParaRPr lang="en-IN" sz="2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266392802"/>
                  </a:ext>
                </a:extLst>
              </a:tr>
              <a:tr h="357884">
                <a:tc>
                  <a:txBody>
                    <a:bodyPr/>
                    <a:lstStyle/>
                    <a:p>
                      <a:pPr algn="ctr" fontAlgn="ctr"/>
                      <a:r>
                        <a:rPr lang="en-IN" sz="2400" u="none" strike="noStrike">
                          <a:effectLst/>
                        </a:rPr>
                        <a:t>7</a:t>
                      </a:r>
                      <a:endParaRPr lang="en-IN" sz="2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2400" u="none" strike="noStrike" dirty="0">
                          <a:effectLst/>
                        </a:rPr>
                        <a:t>nan</a:t>
                      </a:r>
                      <a:endParaRPr lang="en-IN" sz="2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32422972"/>
                  </a:ext>
                </a:extLst>
              </a:tr>
              <a:tr h="357884">
                <a:tc>
                  <a:txBody>
                    <a:bodyPr/>
                    <a:lstStyle/>
                    <a:p>
                      <a:pPr algn="ctr" fontAlgn="ctr"/>
                      <a:r>
                        <a:rPr lang="en-IN" sz="2400" u="none" strike="noStrike">
                          <a:effectLst/>
                        </a:rPr>
                        <a:t>8</a:t>
                      </a:r>
                      <a:endParaRPr lang="en-IN" sz="2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2400" u="none" strike="noStrike" dirty="0">
                          <a:effectLst/>
                        </a:rPr>
                        <a:t>nan</a:t>
                      </a:r>
                      <a:endParaRPr lang="en-IN" sz="2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620314981"/>
                  </a:ext>
                </a:extLst>
              </a:tr>
              <a:tr h="357884">
                <a:tc>
                  <a:txBody>
                    <a:bodyPr/>
                    <a:lstStyle/>
                    <a:p>
                      <a:pPr algn="ctr" fontAlgn="ctr"/>
                      <a:r>
                        <a:rPr lang="en-IN" sz="2400" u="none" strike="noStrike">
                          <a:effectLst/>
                        </a:rPr>
                        <a:t>9</a:t>
                      </a:r>
                      <a:endParaRPr lang="en-IN" sz="2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2400" u="none" strike="noStrike" dirty="0">
                          <a:effectLst/>
                        </a:rPr>
                        <a:t>nan</a:t>
                      </a:r>
                      <a:endParaRPr lang="en-IN" sz="2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664763068"/>
                  </a:ext>
                </a:extLst>
              </a:tr>
            </a:tbl>
          </a:graphicData>
        </a:graphic>
      </p:graphicFrame>
    </p:spTree>
    <p:extLst>
      <p:ext uri="{BB962C8B-B14F-4D97-AF65-F5344CB8AC3E}">
        <p14:creationId xmlns:p14="http://schemas.microsoft.com/office/powerpoint/2010/main" val="2760004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C8AAE-B6C9-23DE-11CB-D22F3E482E7B}"/>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193BE559-EBC9-F78B-8027-5E65B255757B}"/>
              </a:ext>
            </a:extLst>
          </p:cNvPr>
          <p:cNvSpPr txBox="1"/>
          <p:nvPr/>
        </p:nvSpPr>
        <p:spPr>
          <a:xfrm>
            <a:off x="511636" y="2389881"/>
            <a:ext cx="6054290" cy="3477875"/>
          </a:xfrm>
          <a:prstGeom prst="rect">
            <a:avLst/>
          </a:prstGeom>
          <a:noFill/>
        </p:spPr>
        <p:txBody>
          <a:bodyPr wrap="square" rtlCol="0">
            <a:spAutoFit/>
          </a:bodyPr>
          <a:lstStyle/>
          <a:p>
            <a:pPr lvl="1"/>
            <a:r>
              <a:rPr lang="en-US" sz="2800" b="1" u="sng" dirty="0">
                <a:latin typeface="Cambria Math" panose="02040503050406030204" pitchFamily="18" charset="0"/>
                <a:ea typeface="Cambria Math" panose="02040503050406030204" pitchFamily="18" charset="0"/>
              </a:rPr>
              <a:t>Output :</a:t>
            </a:r>
            <a:endParaRPr lang="en-US" sz="2800" b="1" dirty="0">
              <a:latin typeface="Cambria Math" panose="02040503050406030204" pitchFamily="18" charset="0"/>
              <a:ea typeface="Cambria Math" panose="02040503050406030204" pitchFamily="18" charset="0"/>
            </a:endParaRPr>
          </a:p>
          <a:p>
            <a:pPr lvl="1"/>
            <a:r>
              <a:rPr lang="en-US" sz="2400" dirty="0">
                <a:latin typeface="Cambria Math" panose="02040503050406030204" pitchFamily="18" charset="0"/>
                <a:ea typeface="Cambria Math" panose="02040503050406030204" pitchFamily="18" charset="0"/>
              </a:rPr>
              <a:t>[iteration :0] : v = 4.32929 (Initial Guess)</a:t>
            </a:r>
          </a:p>
          <a:p>
            <a:pPr lvl="1"/>
            <a:r>
              <a:rPr lang="en-US" sz="2400" dirty="0">
                <a:latin typeface="Cambria Math" panose="02040503050406030204" pitchFamily="18" charset="0"/>
                <a:ea typeface="Cambria Math" panose="02040503050406030204" pitchFamily="18" charset="0"/>
              </a:rPr>
              <a:t>[iteration :1] : v = 4.23439</a:t>
            </a:r>
          </a:p>
          <a:p>
            <a:pPr lvl="1"/>
            <a:r>
              <a:rPr lang="en-US" sz="2400" dirty="0">
                <a:latin typeface="Cambria Math" panose="02040503050406030204" pitchFamily="18" charset="0"/>
                <a:ea typeface="Cambria Math" panose="02040503050406030204" pitchFamily="18" charset="0"/>
              </a:rPr>
              <a:t>[iteration :2] : v = 4.23018</a:t>
            </a:r>
          </a:p>
          <a:p>
            <a:pPr lvl="1"/>
            <a:r>
              <a:rPr lang="en-US" sz="2400" dirty="0">
                <a:latin typeface="Cambria Math" panose="02040503050406030204" pitchFamily="18" charset="0"/>
                <a:ea typeface="Cambria Math" panose="02040503050406030204" pitchFamily="18" charset="0"/>
              </a:rPr>
              <a:t>[iteration :3] : v = 4.22999</a:t>
            </a:r>
          </a:p>
          <a:p>
            <a:pPr lvl="1"/>
            <a:r>
              <a:rPr lang="en-US" sz="2400" dirty="0">
                <a:latin typeface="Cambria Math" panose="02040503050406030204" pitchFamily="18" charset="0"/>
                <a:ea typeface="Cambria Math" panose="02040503050406030204" pitchFamily="18" charset="0"/>
              </a:rPr>
              <a:t>[iteration :4] : v = 4.22998</a:t>
            </a:r>
          </a:p>
          <a:p>
            <a:pPr lvl="1"/>
            <a:r>
              <a:rPr lang="en-US" sz="2400" dirty="0">
                <a:latin typeface="Cambria Math" panose="02040503050406030204" pitchFamily="18" charset="0"/>
                <a:ea typeface="Cambria Math" panose="02040503050406030204" pitchFamily="18" charset="0"/>
              </a:rPr>
              <a:t>[iteration :5] : v = 4.22998</a:t>
            </a:r>
          </a:p>
          <a:p>
            <a:pPr lvl="1"/>
            <a:r>
              <a:rPr lang="en-US" sz="2400" b="1" dirty="0">
                <a:latin typeface="Cambria Math" panose="02040503050406030204" pitchFamily="18" charset="0"/>
                <a:ea typeface="Cambria Math" panose="02040503050406030204" pitchFamily="18" charset="0"/>
              </a:rPr>
              <a:t>Solution converged at 5th iteration.</a:t>
            </a:r>
          </a:p>
          <a:p>
            <a:pPr lvl="1"/>
            <a:r>
              <a:rPr lang="en-US" sz="2400" b="1" dirty="0">
                <a:latin typeface="Cambria Math" panose="02040503050406030204" pitchFamily="18" charset="0"/>
                <a:ea typeface="Cambria Math" panose="02040503050406030204" pitchFamily="18" charset="0"/>
              </a:rPr>
              <a:t>[ v = 4.22998 ]</a:t>
            </a:r>
            <a:endParaRPr lang="en-IN" sz="2400" b="1"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63370F6-9A8D-407E-A9EF-981738BF1F76}"/>
                  </a:ext>
                </a:extLst>
              </p:cNvPr>
              <p:cNvSpPr txBox="1"/>
              <p:nvPr/>
            </p:nvSpPr>
            <p:spPr>
              <a:xfrm>
                <a:off x="317632" y="645280"/>
                <a:ext cx="10424160" cy="614848"/>
              </a:xfrm>
              <a:prstGeom prst="rect">
                <a:avLst/>
              </a:prstGeom>
              <a:noFill/>
            </p:spPr>
            <p:txBody>
              <a:bodyPr wrap="square" rtlCol="0">
                <a:spAutoFit/>
              </a:bodyPr>
              <a:lstStyle/>
              <a:p>
                <a:pPr marL="800100" lvl="1" indent="-342900">
                  <a:buFont typeface="Wingdings" panose="05000000000000000000" pitchFamily="2" charset="2"/>
                  <a:buChar char="ü"/>
                </a:pPr>
                <a:r>
                  <a:rPr lang="en-US" sz="2400" dirty="0">
                    <a:latin typeface="Cambria Math" panose="02040503050406030204" pitchFamily="18" charset="0"/>
                    <a:ea typeface="Cambria Math" panose="02040503050406030204" pitchFamily="18" charset="0"/>
                  </a:rPr>
                  <a:t>Let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𝑥</m:t>
                    </m:r>
                    <m:r>
                      <a:rPr lang="en-US" sz="2400" i="1" baseline="-25000" dirty="0" smtClean="0">
                        <a:latin typeface="Cambria Math" panose="02040503050406030204" pitchFamily="18" charset="0"/>
                        <a:ea typeface="Cambria Math" panose="02040503050406030204" pitchFamily="18" charset="0"/>
                      </a:rPr>
                      <m:t>0</m:t>
                    </m:r>
                    <m:r>
                      <a:rPr lang="en-IN" sz="2400" i="1" dirty="0">
                        <a:latin typeface="Cambria Math" panose="02040503050406030204" pitchFamily="18" charset="0"/>
                        <a:ea typeface="Cambria Math" panose="02040503050406030204" pitchFamily="18" charset="0"/>
                      </a:rPr>
                      <m:t>=</m:t>
                    </m:r>
                    <m:r>
                      <a:rPr lang="en-IN" sz="2400" i="1" dirty="0">
                        <a:latin typeface="Cambria Math" panose="02040503050406030204" pitchFamily="18" charset="0"/>
                        <a:ea typeface="Cambria Math" panose="02040503050406030204" pitchFamily="18" charset="0"/>
                      </a:rPr>
                      <m:t>𝑏</m:t>
                    </m:r>
                    <m:r>
                      <a:rPr lang="en-IN" sz="2400" i="1" dirty="0">
                        <a:latin typeface="Cambria Math" panose="02040503050406030204" pitchFamily="18" charset="0"/>
                        <a:ea typeface="Cambria Math" panose="02040503050406030204" pitchFamily="18" charset="0"/>
                      </a:rPr>
                      <m:t>+</m:t>
                    </m:r>
                    <m:f>
                      <m:fPr>
                        <m:ctrlPr>
                          <a:rPr lang="en-IN" sz="2400" b="0" i="1" dirty="0" smtClean="0">
                            <a:latin typeface="Cambria Math" panose="02040503050406030204" pitchFamily="18" charset="0"/>
                            <a:ea typeface="Cambria Math" panose="02040503050406030204" pitchFamily="18" charset="0"/>
                          </a:rPr>
                        </m:ctrlPr>
                      </m:fPr>
                      <m:num>
                        <m:r>
                          <a:rPr lang="en-IN" sz="2400" b="0" i="1" dirty="0" smtClean="0">
                            <a:latin typeface="Cambria Math" panose="02040503050406030204" pitchFamily="18" charset="0"/>
                            <a:ea typeface="Cambria Math" panose="02040503050406030204" pitchFamily="18" charset="0"/>
                          </a:rPr>
                          <m:t>𝑅𝑇</m:t>
                        </m:r>
                      </m:num>
                      <m:den>
                        <m:r>
                          <a:rPr lang="en-IN" sz="2400" b="0" i="1" dirty="0" smtClean="0">
                            <a:latin typeface="Cambria Math" panose="02040503050406030204" pitchFamily="18" charset="0"/>
                            <a:ea typeface="Cambria Math" panose="02040503050406030204" pitchFamily="18" charset="0"/>
                          </a:rPr>
                          <m:t>𝑃</m:t>
                        </m:r>
                      </m:den>
                    </m:f>
                    <m:r>
                      <a:rPr lang="en-IN" sz="2400" dirty="0">
                        <a:latin typeface="Cambria Math" panose="02040503050406030204" pitchFamily="18" charset="0"/>
                        <a:ea typeface="Cambria Math" panose="02040503050406030204" pitchFamily="18" charset="0"/>
                      </a:rPr>
                      <m:t>=4</m:t>
                    </m:r>
                  </m:oMath>
                </a14:m>
                <a:r>
                  <a:rPr lang="en-US" sz="2400" dirty="0">
                    <a:latin typeface="Cambria Math" panose="02040503050406030204" pitchFamily="18" charset="0"/>
                    <a:ea typeface="Cambria Math" panose="02040503050406030204" pitchFamily="18" charset="0"/>
                  </a:rPr>
                  <a:t> , assuming ideal gas behavior as a rough estimate.</a:t>
                </a:r>
                <a:endParaRPr lang="en-IN" sz="2400" dirty="0">
                  <a:latin typeface="Cambria Math" panose="02040503050406030204" pitchFamily="18" charset="0"/>
                  <a:ea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363370F6-9A8D-407E-A9EF-981738BF1F76}"/>
                  </a:ext>
                </a:extLst>
              </p:cNvPr>
              <p:cNvSpPr txBox="1">
                <a:spLocks noRot="1" noChangeAspect="1" noMove="1" noResize="1" noEditPoints="1" noAdjustHandles="1" noChangeArrowheads="1" noChangeShapeType="1" noTextEdit="1"/>
              </p:cNvSpPr>
              <p:nvPr/>
            </p:nvSpPr>
            <p:spPr>
              <a:xfrm>
                <a:off x="317632" y="645280"/>
                <a:ext cx="10424160" cy="614848"/>
              </a:xfrm>
              <a:prstGeom prst="rect">
                <a:avLst/>
              </a:prstGeom>
              <a:blipFill>
                <a:blip r:embed="rId3"/>
                <a:stretch>
                  <a:fillRect b="-792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2DA1AC6-DC38-F471-B46F-13CD2C29697F}"/>
                  </a:ext>
                </a:extLst>
              </p:cNvPr>
              <p:cNvSpPr txBox="1"/>
              <p:nvPr/>
            </p:nvSpPr>
            <p:spPr>
              <a:xfrm>
                <a:off x="789271" y="1282930"/>
                <a:ext cx="10212405" cy="78964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285750" indent="-285750">
                  <a:buFont typeface="Wingdings" panose="05000000000000000000" pitchFamily="2" charset="2"/>
                  <a:buChar char="ü"/>
                </a:pPr>
                <a:r>
                  <a:rPr lang="en-IN" sz="2400" dirty="0">
                    <a:latin typeface="Cambria Math" panose="02040503050406030204" pitchFamily="18" charset="0"/>
                    <a:ea typeface="Cambria Math" panose="02040503050406030204" pitchFamily="18" charset="0"/>
                  </a:rPr>
                  <a:t>Given, </a:t>
                </a:r>
                <a14:m>
                  <m:oMath xmlns:m="http://schemas.openxmlformats.org/officeDocument/2006/math">
                    <m:d>
                      <m:dPr>
                        <m:ctrlPr>
                          <a:rPr lang="en-IN" sz="2400" b="0" i="1" smtClean="0">
                            <a:latin typeface="Cambria Math" panose="02040503050406030204" pitchFamily="18" charset="0"/>
                            <a:cs typeface="Times New Roman" panose="02020603050405020304" pitchFamily="18" charset="0"/>
                          </a:rPr>
                        </m:ctrlPr>
                      </m:dPr>
                      <m:e>
                        <m:r>
                          <a:rPr lang="en-IN" sz="2400" b="0" i="1" smtClean="0">
                            <a:latin typeface="Cambria Math" panose="02040503050406030204" pitchFamily="18" charset="0"/>
                            <a:cs typeface="Times New Roman" panose="02020603050405020304" pitchFamily="18" charset="0"/>
                          </a:rPr>
                          <m:t>𝑃</m:t>
                        </m:r>
                        <m:r>
                          <a:rPr lang="en-IN" sz="2400" b="0" i="1" smtClean="0">
                            <a:latin typeface="Cambria Math" panose="02040503050406030204" pitchFamily="18" charset="0"/>
                            <a:cs typeface="Times New Roman" panose="02020603050405020304" pitchFamily="18" charset="0"/>
                          </a:rPr>
                          <m:t>+</m:t>
                        </m:r>
                        <m:f>
                          <m:fPr>
                            <m:ctrlPr>
                              <a:rPr lang="en-IN" sz="2400" b="0" i="1" smtClean="0">
                                <a:latin typeface="Cambria Math" panose="02040503050406030204" pitchFamily="18" charset="0"/>
                                <a:cs typeface="Times New Roman" panose="02020603050405020304" pitchFamily="18" charset="0"/>
                              </a:rPr>
                            </m:ctrlPr>
                          </m:fPr>
                          <m:num>
                            <m:r>
                              <a:rPr lang="en-IN" sz="2400" b="0" i="1" smtClean="0">
                                <a:latin typeface="Cambria Math" panose="02040503050406030204" pitchFamily="18" charset="0"/>
                                <a:cs typeface="Times New Roman" panose="02020603050405020304" pitchFamily="18" charset="0"/>
                              </a:rPr>
                              <m:t>𝑎</m:t>
                            </m:r>
                          </m:num>
                          <m:den>
                            <m:sSup>
                              <m:sSupPr>
                                <m:ctrlPr>
                                  <a:rPr lang="en-IN" sz="2400" b="0" i="1" smtClean="0">
                                    <a:latin typeface="Cambria Math" panose="02040503050406030204" pitchFamily="18" charset="0"/>
                                    <a:cs typeface="Times New Roman" panose="02020603050405020304" pitchFamily="18" charset="0"/>
                                  </a:rPr>
                                </m:ctrlPr>
                              </m:sSupPr>
                              <m:e>
                                <m:r>
                                  <a:rPr lang="en-IN" sz="2400" b="0" i="1" smtClean="0">
                                    <a:latin typeface="Cambria Math" panose="02040503050406030204" pitchFamily="18" charset="0"/>
                                    <a:cs typeface="Times New Roman" panose="02020603050405020304" pitchFamily="18" charset="0"/>
                                  </a:rPr>
                                  <m:t>𝑣</m:t>
                                </m:r>
                              </m:e>
                              <m:sup>
                                <m:r>
                                  <a:rPr lang="en-IN" sz="2400" b="0" i="1" smtClean="0">
                                    <a:latin typeface="Cambria Math" panose="02040503050406030204" pitchFamily="18" charset="0"/>
                                    <a:cs typeface="Times New Roman" panose="02020603050405020304" pitchFamily="18" charset="0"/>
                                  </a:rPr>
                                  <m:t>2</m:t>
                                </m:r>
                              </m:sup>
                            </m:sSup>
                          </m:den>
                        </m:f>
                      </m:e>
                    </m:d>
                    <m:d>
                      <m:dPr>
                        <m:ctrlPr>
                          <a:rPr lang="en-IN" sz="2400" b="0" i="1" smtClean="0">
                            <a:latin typeface="Cambria Math" panose="02040503050406030204" pitchFamily="18" charset="0"/>
                            <a:cs typeface="Times New Roman" panose="02020603050405020304" pitchFamily="18" charset="0"/>
                          </a:rPr>
                        </m:ctrlPr>
                      </m:dPr>
                      <m:e>
                        <m:r>
                          <a:rPr lang="en-IN" sz="2400" b="0" i="1" smtClean="0">
                            <a:latin typeface="Cambria Math" panose="02040503050406030204" pitchFamily="18" charset="0"/>
                            <a:cs typeface="Times New Roman" panose="02020603050405020304" pitchFamily="18" charset="0"/>
                          </a:rPr>
                          <m:t>𝑣</m:t>
                        </m:r>
                        <m:r>
                          <a:rPr lang="en-IN" sz="2400" b="0" i="1" smtClean="0">
                            <a:latin typeface="Cambria Math" panose="02040503050406030204" pitchFamily="18" charset="0"/>
                            <a:cs typeface="Times New Roman" panose="02020603050405020304" pitchFamily="18" charset="0"/>
                          </a:rPr>
                          <m:t>−</m:t>
                        </m:r>
                        <m:r>
                          <a:rPr lang="en-IN" sz="2400" b="0" i="1" smtClean="0">
                            <a:latin typeface="Cambria Math" panose="02040503050406030204" pitchFamily="18" charset="0"/>
                            <a:cs typeface="Times New Roman" panose="02020603050405020304" pitchFamily="18" charset="0"/>
                          </a:rPr>
                          <m:t>𝑏</m:t>
                        </m:r>
                      </m:e>
                    </m:d>
                    <m:r>
                      <a:rPr lang="en-IN" sz="2400" b="0" i="1" smtClean="0">
                        <a:latin typeface="Cambria Math" panose="02040503050406030204" pitchFamily="18" charset="0"/>
                        <a:cs typeface="Times New Roman" panose="02020603050405020304" pitchFamily="18" charset="0"/>
                      </a:rPr>
                      <m:t>−</m:t>
                    </m:r>
                    <m:r>
                      <a:rPr lang="en-IN" sz="2400" b="0" i="1" smtClean="0">
                        <a:latin typeface="Cambria Math" panose="02040503050406030204" pitchFamily="18" charset="0"/>
                        <a:cs typeface="Times New Roman" panose="02020603050405020304" pitchFamily="18" charset="0"/>
                      </a:rPr>
                      <m:t>𝑅𝑇</m:t>
                    </m:r>
                    <m:r>
                      <a:rPr lang="en-IN" sz="2400" b="0" i="1" smtClean="0">
                        <a:latin typeface="Cambria Math" panose="02040503050406030204" pitchFamily="18" charset="0"/>
                        <a:cs typeface="Times New Roman" panose="02020603050405020304" pitchFamily="18" charset="0"/>
                      </a:rPr>
                      <m:t>=0⇒ </m:t>
                    </m:r>
                    <m:r>
                      <a:rPr lang="en-IN" sz="2400" b="1" i="1" smtClean="0">
                        <a:solidFill>
                          <a:schemeClr val="accent5">
                            <a:lumMod val="50000"/>
                          </a:schemeClr>
                        </a:solidFill>
                        <a:latin typeface="Cambria Math" panose="02040503050406030204" pitchFamily="18" charset="0"/>
                        <a:cs typeface="Times New Roman" panose="02020603050405020304" pitchFamily="18" charset="0"/>
                      </a:rPr>
                      <m:t>𝒗</m:t>
                    </m:r>
                    <m:r>
                      <a:rPr lang="en-IN" sz="2400" b="1" i="1" smtClean="0">
                        <a:solidFill>
                          <a:schemeClr val="accent5">
                            <a:lumMod val="50000"/>
                          </a:schemeClr>
                        </a:solidFill>
                        <a:latin typeface="Cambria Math" panose="02040503050406030204" pitchFamily="18" charset="0"/>
                        <a:cs typeface="Times New Roman" panose="02020603050405020304" pitchFamily="18" charset="0"/>
                      </a:rPr>
                      <m:t>=</m:t>
                    </m:r>
                    <m:r>
                      <a:rPr lang="en-IN" sz="2400" b="1" i="1" smtClean="0">
                        <a:solidFill>
                          <a:schemeClr val="accent5">
                            <a:lumMod val="50000"/>
                          </a:schemeClr>
                        </a:solidFill>
                        <a:latin typeface="Cambria Math" panose="02040503050406030204" pitchFamily="18" charset="0"/>
                        <a:cs typeface="Times New Roman" panose="02020603050405020304" pitchFamily="18" charset="0"/>
                      </a:rPr>
                      <m:t>𝒃</m:t>
                    </m:r>
                    <m:r>
                      <a:rPr lang="en-IN" sz="2400" b="1" i="1" smtClean="0">
                        <a:solidFill>
                          <a:schemeClr val="accent5">
                            <a:lumMod val="50000"/>
                          </a:schemeClr>
                        </a:solidFill>
                        <a:latin typeface="Cambria Math" panose="02040503050406030204" pitchFamily="18" charset="0"/>
                        <a:cs typeface="Times New Roman" panose="02020603050405020304" pitchFamily="18" charset="0"/>
                      </a:rPr>
                      <m:t>+</m:t>
                    </m:r>
                    <m:f>
                      <m:fPr>
                        <m:ctrlPr>
                          <a:rPr lang="en-IN" sz="2400" b="1" i="1">
                            <a:solidFill>
                              <a:schemeClr val="accent5">
                                <a:lumMod val="50000"/>
                              </a:schemeClr>
                            </a:solidFill>
                            <a:latin typeface="Cambria Math" panose="02040503050406030204" pitchFamily="18" charset="0"/>
                            <a:cs typeface="Times New Roman" panose="02020603050405020304" pitchFamily="18" charset="0"/>
                          </a:rPr>
                        </m:ctrlPr>
                      </m:fPr>
                      <m:num>
                        <m:d>
                          <m:dPr>
                            <m:ctrlPr>
                              <a:rPr lang="en-IN" sz="2400" b="1" i="1">
                                <a:solidFill>
                                  <a:schemeClr val="accent5">
                                    <a:lumMod val="50000"/>
                                  </a:schemeClr>
                                </a:solidFill>
                                <a:latin typeface="Cambria Math" panose="02040503050406030204" pitchFamily="18" charset="0"/>
                                <a:cs typeface="Times New Roman" panose="02020603050405020304" pitchFamily="18" charset="0"/>
                              </a:rPr>
                            </m:ctrlPr>
                          </m:dPr>
                          <m:e>
                            <m:r>
                              <a:rPr lang="en-IN" sz="2400" b="1" i="1">
                                <a:solidFill>
                                  <a:schemeClr val="accent5">
                                    <a:lumMod val="50000"/>
                                  </a:schemeClr>
                                </a:solidFill>
                                <a:latin typeface="Cambria Math" panose="02040503050406030204" pitchFamily="18" charset="0"/>
                                <a:cs typeface="Times New Roman" panose="02020603050405020304" pitchFamily="18" charset="0"/>
                              </a:rPr>
                              <m:t>𝑹</m:t>
                            </m:r>
                            <m:r>
                              <a:rPr lang="en-IN" sz="2400" b="1" i="1">
                                <a:solidFill>
                                  <a:schemeClr val="accent5">
                                    <a:lumMod val="50000"/>
                                  </a:schemeClr>
                                </a:solidFill>
                                <a:latin typeface="Cambria Math" panose="02040503050406030204" pitchFamily="18" charset="0"/>
                                <a:cs typeface="Times New Roman" panose="02020603050405020304" pitchFamily="18" charset="0"/>
                              </a:rPr>
                              <m:t>∗</m:t>
                            </m:r>
                            <m:r>
                              <a:rPr lang="en-IN" sz="2400" b="1" i="1">
                                <a:solidFill>
                                  <a:schemeClr val="accent5">
                                    <a:lumMod val="50000"/>
                                  </a:schemeClr>
                                </a:solidFill>
                                <a:latin typeface="Cambria Math" panose="02040503050406030204" pitchFamily="18" charset="0"/>
                                <a:cs typeface="Times New Roman" panose="02020603050405020304" pitchFamily="18" charset="0"/>
                              </a:rPr>
                              <m:t>𝑻</m:t>
                            </m:r>
                          </m:e>
                        </m:d>
                      </m:num>
                      <m:den>
                        <m:r>
                          <a:rPr lang="en-IN" sz="2400" b="1" i="1">
                            <a:solidFill>
                              <a:schemeClr val="accent5">
                                <a:lumMod val="50000"/>
                              </a:schemeClr>
                            </a:solidFill>
                            <a:latin typeface="Cambria Math" panose="02040503050406030204" pitchFamily="18" charset="0"/>
                            <a:cs typeface="Times New Roman" panose="02020603050405020304" pitchFamily="18" charset="0"/>
                          </a:rPr>
                          <m:t>𝑷</m:t>
                        </m:r>
                        <m:r>
                          <a:rPr lang="en-IN" sz="2400" b="1" i="1">
                            <a:solidFill>
                              <a:schemeClr val="accent5">
                                <a:lumMod val="50000"/>
                              </a:schemeClr>
                            </a:solidFill>
                            <a:latin typeface="Cambria Math" panose="02040503050406030204" pitchFamily="18" charset="0"/>
                            <a:cs typeface="Times New Roman" panose="02020603050405020304" pitchFamily="18" charset="0"/>
                          </a:rPr>
                          <m:t>+</m:t>
                        </m:r>
                        <m:f>
                          <m:fPr>
                            <m:ctrlPr>
                              <a:rPr lang="en-IN" sz="2400" b="1" i="1">
                                <a:solidFill>
                                  <a:schemeClr val="accent5">
                                    <a:lumMod val="50000"/>
                                  </a:schemeClr>
                                </a:solidFill>
                                <a:latin typeface="Cambria Math" panose="02040503050406030204" pitchFamily="18" charset="0"/>
                                <a:cs typeface="Times New Roman" panose="02020603050405020304" pitchFamily="18" charset="0"/>
                              </a:rPr>
                            </m:ctrlPr>
                          </m:fPr>
                          <m:num>
                            <m:r>
                              <a:rPr lang="en-IN" sz="2400" b="1" i="1">
                                <a:solidFill>
                                  <a:schemeClr val="accent5">
                                    <a:lumMod val="50000"/>
                                  </a:schemeClr>
                                </a:solidFill>
                                <a:latin typeface="Cambria Math" panose="02040503050406030204" pitchFamily="18" charset="0"/>
                                <a:cs typeface="Times New Roman" panose="02020603050405020304" pitchFamily="18" charset="0"/>
                              </a:rPr>
                              <m:t>𝒂</m:t>
                            </m:r>
                          </m:num>
                          <m:den>
                            <m:sSup>
                              <m:sSupPr>
                                <m:ctrlPr>
                                  <a:rPr lang="en-IN" sz="2400" b="1" i="1">
                                    <a:solidFill>
                                      <a:schemeClr val="accent5">
                                        <a:lumMod val="50000"/>
                                      </a:schemeClr>
                                    </a:solidFill>
                                    <a:latin typeface="Cambria Math" panose="02040503050406030204" pitchFamily="18" charset="0"/>
                                    <a:cs typeface="Times New Roman" panose="02020603050405020304" pitchFamily="18" charset="0"/>
                                  </a:rPr>
                                </m:ctrlPr>
                              </m:sSupPr>
                              <m:e>
                                <m:r>
                                  <a:rPr lang="en-IN" sz="2400" b="1" i="1">
                                    <a:solidFill>
                                      <a:schemeClr val="accent5">
                                        <a:lumMod val="50000"/>
                                      </a:schemeClr>
                                    </a:solidFill>
                                    <a:latin typeface="Cambria Math" panose="02040503050406030204" pitchFamily="18" charset="0"/>
                                    <a:cs typeface="Times New Roman" panose="02020603050405020304" pitchFamily="18" charset="0"/>
                                  </a:rPr>
                                  <m:t>𝒗</m:t>
                                </m:r>
                              </m:e>
                              <m:sup>
                                <m:r>
                                  <a:rPr lang="en-IN" sz="2400" b="1" i="1">
                                    <a:solidFill>
                                      <a:schemeClr val="accent5">
                                        <a:lumMod val="50000"/>
                                      </a:schemeClr>
                                    </a:solidFill>
                                    <a:latin typeface="Cambria Math" panose="02040503050406030204" pitchFamily="18" charset="0"/>
                                    <a:cs typeface="Times New Roman" panose="02020603050405020304" pitchFamily="18" charset="0"/>
                                  </a:rPr>
                                  <m:t>𝟑</m:t>
                                </m:r>
                              </m:sup>
                            </m:sSup>
                          </m:den>
                        </m:f>
                      </m:den>
                    </m:f>
                  </m:oMath>
                </a14:m>
                <a:endParaRPr lang="en-IN" sz="2400" b="1" dirty="0"/>
              </a:p>
            </p:txBody>
          </p:sp>
        </mc:Choice>
        <mc:Fallback xmlns="">
          <p:sp>
            <p:nvSpPr>
              <p:cNvPr id="6" name="TextBox 5">
                <a:extLst>
                  <a:ext uri="{FF2B5EF4-FFF2-40B4-BE49-F238E27FC236}">
                    <a16:creationId xmlns:a16="http://schemas.microsoft.com/office/drawing/2014/main" id="{12DA1AC6-DC38-F471-B46F-13CD2C29697F}"/>
                  </a:ext>
                </a:extLst>
              </p:cNvPr>
              <p:cNvSpPr txBox="1">
                <a:spLocks noRot="1" noChangeAspect="1" noMove="1" noResize="1" noEditPoints="1" noAdjustHandles="1" noChangeArrowheads="1" noChangeShapeType="1" noTextEdit="1"/>
              </p:cNvSpPr>
              <p:nvPr/>
            </p:nvSpPr>
            <p:spPr>
              <a:xfrm>
                <a:off x="789271" y="1282930"/>
                <a:ext cx="10212405" cy="789640"/>
              </a:xfrm>
              <a:prstGeom prst="rect">
                <a:avLst/>
              </a:prstGeom>
              <a:blipFill>
                <a:blip r:embed="rId4"/>
                <a:stretch>
                  <a:fillRect l="-775"/>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D075C594-4F32-40E9-2C53-2CDE4F5CD5D4}"/>
              </a:ext>
            </a:extLst>
          </p:cNvPr>
          <p:cNvSpPr txBox="1"/>
          <p:nvPr/>
        </p:nvSpPr>
        <p:spPr>
          <a:xfrm>
            <a:off x="4548740" y="184088"/>
            <a:ext cx="2506578" cy="523220"/>
          </a:xfrm>
          <a:prstGeom prst="rect">
            <a:avLst/>
          </a:prstGeom>
          <a:noFill/>
        </p:spPr>
        <p:txBody>
          <a:bodyPr wrap="square">
            <a:spAutoFit/>
          </a:bodyPr>
          <a:lstStyle/>
          <a:p>
            <a:pPr lvl="1"/>
            <a:r>
              <a:rPr lang="en-US" sz="2800" b="1"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Results :-</a:t>
            </a:r>
            <a:endParaRPr lang="en-US" sz="2800" b="1" dirty="0">
              <a:latin typeface="Cambria Math" panose="02040503050406030204" pitchFamily="18" charset="0"/>
              <a:ea typeface="Cambria Math" panose="02040503050406030204" pitchFamily="18" charset="0"/>
            </a:endParaRPr>
          </a:p>
        </p:txBody>
      </p:sp>
      <p:graphicFrame>
        <p:nvGraphicFramePr>
          <p:cNvPr id="9" name="Table 8">
            <a:extLst>
              <a:ext uri="{FF2B5EF4-FFF2-40B4-BE49-F238E27FC236}">
                <a16:creationId xmlns:a16="http://schemas.microsoft.com/office/drawing/2014/main" id="{19AFD7FD-AA02-290E-6CE0-67889D4B9BA7}"/>
              </a:ext>
            </a:extLst>
          </p:cNvPr>
          <p:cNvGraphicFramePr>
            <a:graphicFrameLocks noGrp="1"/>
          </p:cNvGraphicFramePr>
          <p:nvPr>
            <p:extLst>
              <p:ext uri="{D42A27DB-BD31-4B8C-83A1-F6EECF244321}">
                <p14:modId xmlns:p14="http://schemas.microsoft.com/office/powerpoint/2010/main" val="896380504"/>
              </p:ext>
            </p:extLst>
          </p:nvPr>
        </p:nvGraphicFramePr>
        <p:xfrm>
          <a:off x="6785811" y="2826433"/>
          <a:ext cx="4687502" cy="2604770"/>
        </p:xfrm>
        <a:graphic>
          <a:graphicData uri="http://schemas.openxmlformats.org/drawingml/2006/table">
            <a:tbl>
              <a:tblPr bandRow="1">
                <a:tableStyleId>{BDBED569-4797-4DF1-A0F4-6AAB3CD982D8}</a:tableStyleId>
              </a:tblPr>
              <a:tblGrid>
                <a:gridCol w="2215327">
                  <a:extLst>
                    <a:ext uri="{9D8B030D-6E8A-4147-A177-3AD203B41FA5}">
                      <a16:colId xmlns:a16="http://schemas.microsoft.com/office/drawing/2014/main" val="290290329"/>
                    </a:ext>
                  </a:extLst>
                </a:gridCol>
                <a:gridCol w="2472175">
                  <a:extLst>
                    <a:ext uri="{9D8B030D-6E8A-4147-A177-3AD203B41FA5}">
                      <a16:colId xmlns:a16="http://schemas.microsoft.com/office/drawing/2014/main" val="2267822483"/>
                    </a:ext>
                  </a:extLst>
                </a:gridCol>
              </a:tblGrid>
              <a:tr h="289563">
                <a:tc>
                  <a:txBody>
                    <a:bodyPr/>
                    <a:lstStyle/>
                    <a:p>
                      <a:pPr algn="ctr" fontAlgn="ctr"/>
                      <a:r>
                        <a:rPr lang="en-IN" sz="2400" b="1" u="none" strike="noStrike" dirty="0">
                          <a:effectLst/>
                        </a:rPr>
                        <a:t>Iteration(</a:t>
                      </a:r>
                      <a:r>
                        <a:rPr lang="en-IN" sz="2400" b="1" u="none" strike="noStrike" dirty="0" err="1">
                          <a:effectLst/>
                        </a:rPr>
                        <a:t>i</a:t>
                      </a:r>
                      <a:r>
                        <a:rPr lang="en-IN" sz="2400" b="1" u="none" strike="noStrike" dirty="0">
                          <a:effectLst/>
                        </a:rPr>
                        <a:t>)</a:t>
                      </a:r>
                      <a:endParaRPr lang="en-IN" sz="24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2400" b="1" u="none" strike="noStrike" dirty="0">
                          <a:effectLst/>
                        </a:rPr>
                        <a:t>v</a:t>
                      </a:r>
                      <a:endParaRPr lang="en-IN" sz="24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028979280"/>
                  </a:ext>
                </a:extLst>
              </a:tr>
              <a:tr h="289563">
                <a:tc>
                  <a:txBody>
                    <a:bodyPr/>
                    <a:lstStyle/>
                    <a:p>
                      <a:pPr algn="ctr" fontAlgn="ctr"/>
                      <a:r>
                        <a:rPr lang="en-IN" sz="2400" u="none" strike="noStrike" dirty="0">
                          <a:effectLst/>
                        </a:rPr>
                        <a:t>0</a:t>
                      </a:r>
                      <a:endParaRPr lang="en-IN" sz="2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US" sz="2400" dirty="0">
                          <a:latin typeface="Cambria Math" panose="02040503050406030204" pitchFamily="18" charset="0"/>
                          <a:ea typeface="Cambria Math" panose="02040503050406030204" pitchFamily="18" charset="0"/>
                        </a:rPr>
                        <a:t>4.32929</a:t>
                      </a:r>
                      <a:endParaRPr lang="en-IN" sz="2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718646592"/>
                  </a:ext>
                </a:extLst>
              </a:tr>
              <a:tr h="289563">
                <a:tc>
                  <a:txBody>
                    <a:bodyPr/>
                    <a:lstStyle/>
                    <a:p>
                      <a:pPr algn="ctr" fontAlgn="ctr"/>
                      <a:r>
                        <a:rPr lang="en-IN" sz="2400" u="none" strike="noStrike" dirty="0">
                          <a:effectLst/>
                        </a:rPr>
                        <a:t>1</a:t>
                      </a:r>
                      <a:endParaRPr lang="en-IN" sz="2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US" sz="2400" dirty="0">
                          <a:latin typeface="Cambria Math" panose="02040503050406030204" pitchFamily="18" charset="0"/>
                          <a:ea typeface="Cambria Math" panose="02040503050406030204" pitchFamily="18" charset="0"/>
                        </a:rPr>
                        <a:t>4.23439</a:t>
                      </a:r>
                      <a:endParaRPr lang="en-IN" sz="2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005681144"/>
                  </a:ext>
                </a:extLst>
              </a:tr>
              <a:tr h="289563">
                <a:tc>
                  <a:txBody>
                    <a:bodyPr/>
                    <a:lstStyle/>
                    <a:p>
                      <a:pPr algn="ctr" fontAlgn="ctr"/>
                      <a:r>
                        <a:rPr lang="en-IN" sz="2400" u="none" strike="noStrike">
                          <a:effectLst/>
                        </a:rPr>
                        <a:t>2</a:t>
                      </a:r>
                      <a:endParaRPr lang="en-IN" sz="2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2400" b="0" dirty="0">
                          <a:latin typeface="Cambria Math" panose="02040503050406030204" pitchFamily="18" charset="0"/>
                          <a:ea typeface="Cambria Math" panose="02040503050406030204" pitchFamily="18" charset="0"/>
                        </a:rPr>
                        <a:t>4.23018</a:t>
                      </a:r>
                      <a:endParaRPr lang="en-IN" sz="2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032758017"/>
                  </a:ext>
                </a:extLst>
              </a:tr>
              <a:tr h="289563">
                <a:tc>
                  <a:txBody>
                    <a:bodyPr/>
                    <a:lstStyle/>
                    <a:p>
                      <a:pPr algn="ctr" fontAlgn="ctr"/>
                      <a:r>
                        <a:rPr lang="en-IN" sz="2400" u="none" strike="noStrike">
                          <a:effectLst/>
                        </a:rPr>
                        <a:t>3</a:t>
                      </a:r>
                      <a:endParaRPr lang="en-IN" sz="2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2400" b="0" dirty="0">
                          <a:latin typeface="Cambria Math" panose="02040503050406030204" pitchFamily="18" charset="0"/>
                          <a:ea typeface="Cambria Math" panose="02040503050406030204" pitchFamily="18" charset="0"/>
                        </a:rPr>
                        <a:t>4.22999</a:t>
                      </a:r>
                      <a:endParaRPr lang="en-IN" sz="2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9984722"/>
                  </a:ext>
                </a:extLst>
              </a:tr>
              <a:tr h="289563">
                <a:tc>
                  <a:txBody>
                    <a:bodyPr/>
                    <a:lstStyle/>
                    <a:p>
                      <a:pPr algn="ctr" fontAlgn="ctr"/>
                      <a:r>
                        <a:rPr lang="en-IN" sz="2400" u="none" strike="noStrike">
                          <a:effectLst/>
                        </a:rPr>
                        <a:t>4</a:t>
                      </a:r>
                      <a:endParaRPr lang="en-IN" sz="2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2400" b="0" dirty="0">
                          <a:latin typeface="Cambria Math" panose="02040503050406030204" pitchFamily="18" charset="0"/>
                          <a:ea typeface="Cambria Math" panose="02040503050406030204" pitchFamily="18" charset="0"/>
                        </a:rPr>
                        <a:t>4.22998</a:t>
                      </a:r>
                      <a:endParaRPr lang="en-IN" sz="2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866728402"/>
                  </a:ext>
                </a:extLst>
              </a:tr>
              <a:tr h="289563">
                <a:tc>
                  <a:txBody>
                    <a:bodyPr/>
                    <a:lstStyle/>
                    <a:p>
                      <a:pPr algn="ctr" fontAlgn="ctr"/>
                      <a:r>
                        <a:rPr lang="en-IN" sz="2400" u="none" strike="noStrike">
                          <a:effectLst/>
                        </a:rPr>
                        <a:t>5</a:t>
                      </a:r>
                      <a:endParaRPr lang="en-IN" sz="2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2400" b="0" dirty="0">
                          <a:latin typeface="Cambria Math" panose="02040503050406030204" pitchFamily="18" charset="0"/>
                          <a:ea typeface="Cambria Math" panose="02040503050406030204" pitchFamily="18" charset="0"/>
                        </a:rPr>
                        <a:t>4.22998</a:t>
                      </a:r>
                      <a:endParaRPr lang="en-IN" sz="2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91171205"/>
                  </a:ext>
                </a:extLst>
              </a:tr>
            </a:tbl>
          </a:graphicData>
        </a:graphic>
      </p:graphicFrame>
    </p:spTree>
    <p:extLst>
      <p:ext uri="{BB962C8B-B14F-4D97-AF65-F5344CB8AC3E}">
        <p14:creationId xmlns:p14="http://schemas.microsoft.com/office/powerpoint/2010/main" val="1605811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50771-0B79-A859-B7C3-9FFBBA622F29}"/>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A90671F7-DE7F-B3A7-7A54-29FD1A63C8CB}"/>
              </a:ext>
            </a:extLst>
          </p:cNvPr>
          <p:cNvSpPr txBox="1"/>
          <p:nvPr/>
        </p:nvSpPr>
        <p:spPr>
          <a:xfrm>
            <a:off x="4031942" y="201843"/>
            <a:ext cx="4128116" cy="523220"/>
          </a:xfrm>
          <a:prstGeom prst="rect">
            <a:avLst/>
          </a:prstGeom>
          <a:noFill/>
        </p:spPr>
        <p:txBody>
          <a:bodyPr wrap="square">
            <a:spAutoFit/>
          </a:bodyPr>
          <a:lstStyle/>
          <a:p>
            <a:pPr lvl="1"/>
            <a:r>
              <a:rPr lang="en-US" sz="2800" b="1"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Analysis of Results :-</a:t>
            </a:r>
            <a:endParaRPr lang="en-US" sz="2800" b="1" dirty="0">
              <a:latin typeface="Cambria Math" panose="02040503050406030204" pitchFamily="18" charset="0"/>
              <a:ea typeface="Cambria Math" panose="02040503050406030204" pitchFamily="18" charset="0"/>
            </a:endParaRPr>
          </a:p>
        </p:txBody>
      </p:sp>
      <p:sp>
        <p:nvSpPr>
          <p:cNvPr id="3" name="TextBox 2">
            <a:extLst>
              <a:ext uri="{FF2B5EF4-FFF2-40B4-BE49-F238E27FC236}">
                <a16:creationId xmlns:a16="http://schemas.microsoft.com/office/drawing/2014/main" id="{6818FDD3-FA56-2B21-89FA-DED6398401E7}"/>
              </a:ext>
            </a:extLst>
          </p:cNvPr>
          <p:cNvSpPr txBox="1"/>
          <p:nvPr/>
        </p:nvSpPr>
        <p:spPr>
          <a:xfrm>
            <a:off x="497150" y="958788"/>
            <a:ext cx="11283518" cy="400110"/>
          </a:xfrm>
          <a:prstGeom prst="rect">
            <a:avLst/>
          </a:prstGeom>
          <a:noFill/>
        </p:spPr>
        <p:txBody>
          <a:bodyPr wrap="square">
            <a:spAutoFit/>
          </a:bodyPr>
          <a:lstStyle/>
          <a:p>
            <a:pPr lvl="1"/>
            <a:r>
              <a:rPr lang="en-US" sz="2000" b="1" dirty="0">
                <a:latin typeface="Cambria Math" panose="02040503050406030204" pitchFamily="18" charset="0"/>
                <a:ea typeface="Cambria Math" panose="02040503050406030204" pitchFamily="18" charset="0"/>
              </a:rPr>
              <a:t>We observe that solution diverges for one choice of f(v) while converges on other choice. Why ?</a:t>
            </a:r>
            <a:endParaRPr lang="en-IN" sz="2000" dirty="0"/>
          </a:p>
        </p:txBody>
      </p:sp>
      <p:grpSp>
        <p:nvGrpSpPr>
          <p:cNvPr id="13" name="Group 12">
            <a:extLst>
              <a:ext uri="{FF2B5EF4-FFF2-40B4-BE49-F238E27FC236}">
                <a16:creationId xmlns:a16="http://schemas.microsoft.com/office/drawing/2014/main" id="{8D5A2578-30CB-EEF7-94D5-2FAB99217DE9}"/>
              </a:ext>
            </a:extLst>
          </p:cNvPr>
          <p:cNvGrpSpPr/>
          <p:nvPr/>
        </p:nvGrpSpPr>
        <p:grpSpPr>
          <a:xfrm>
            <a:off x="1175651" y="1561845"/>
            <a:ext cx="9840698" cy="2886478"/>
            <a:chOff x="1175651" y="1985761"/>
            <a:chExt cx="9840698" cy="2886478"/>
          </a:xfrm>
        </p:grpSpPr>
        <p:pic>
          <p:nvPicPr>
            <p:cNvPr id="7" name="Picture 6">
              <a:extLst>
                <a:ext uri="{FF2B5EF4-FFF2-40B4-BE49-F238E27FC236}">
                  <a16:creationId xmlns:a16="http://schemas.microsoft.com/office/drawing/2014/main" id="{72BA6383-8F43-D8A7-42AD-0BF9FCA58048}"/>
                </a:ext>
              </a:extLst>
            </p:cNvPr>
            <p:cNvPicPr>
              <a:picLocks noChangeAspect="1"/>
            </p:cNvPicPr>
            <p:nvPr/>
          </p:nvPicPr>
          <p:blipFill>
            <a:blip r:embed="rId3"/>
            <a:stretch>
              <a:fillRect/>
            </a:stretch>
          </p:blipFill>
          <p:spPr>
            <a:xfrm>
              <a:off x="1175651" y="1985761"/>
              <a:ext cx="9840698" cy="2886478"/>
            </a:xfrm>
            <a:prstGeom prst="rect">
              <a:avLst/>
            </a:prstGeom>
          </p:spPr>
        </p:pic>
        <p:pic>
          <p:nvPicPr>
            <p:cNvPr id="12" name="Picture 11">
              <a:extLst>
                <a:ext uri="{FF2B5EF4-FFF2-40B4-BE49-F238E27FC236}">
                  <a16:creationId xmlns:a16="http://schemas.microsoft.com/office/drawing/2014/main" id="{801DE189-4B64-2B39-BB4D-D361D7FA9B16}"/>
                </a:ext>
              </a:extLst>
            </p:cNvPr>
            <p:cNvPicPr>
              <a:picLocks noChangeAspect="1"/>
            </p:cNvPicPr>
            <p:nvPr/>
          </p:nvPicPr>
          <p:blipFill>
            <a:blip r:embed="rId4"/>
            <a:srcRect/>
            <a:stretch/>
          </p:blipFill>
          <p:spPr>
            <a:xfrm>
              <a:off x="3317205" y="1985761"/>
              <a:ext cx="7173326" cy="466790"/>
            </a:xfrm>
            <a:prstGeom prst="rect">
              <a:avLst/>
            </a:prstGeom>
          </p:spPr>
        </p:pic>
      </p:grpSp>
      <p:sp>
        <p:nvSpPr>
          <p:cNvPr id="15" name="TextBox 14">
            <a:extLst>
              <a:ext uri="{FF2B5EF4-FFF2-40B4-BE49-F238E27FC236}">
                <a16:creationId xmlns:a16="http://schemas.microsoft.com/office/drawing/2014/main" id="{DAEDE44F-1168-C994-69B8-9DE195276F95}"/>
              </a:ext>
            </a:extLst>
          </p:cNvPr>
          <p:cNvSpPr txBox="1"/>
          <p:nvPr/>
        </p:nvSpPr>
        <p:spPr>
          <a:xfrm>
            <a:off x="577049" y="4571985"/>
            <a:ext cx="11283518" cy="707886"/>
          </a:xfrm>
          <a:prstGeom prst="rect">
            <a:avLst/>
          </a:prstGeom>
          <a:noFill/>
        </p:spPr>
        <p:txBody>
          <a:bodyPr wrap="square">
            <a:spAutoFit/>
          </a:bodyPr>
          <a:lstStyle/>
          <a:p>
            <a:pPr lvl="1"/>
            <a:r>
              <a:rPr lang="en-US" sz="2000" b="1" dirty="0">
                <a:latin typeface="Cambria Math" panose="02040503050406030204" pitchFamily="18" charset="0"/>
                <a:ea typeface="Cambria Math" panose="02040503050406030204" pitchFamily="18" charset="0"/>
              </a:rPr>
              <a:t>Since the above condition is not satisfied in formula 1 of f(v) hence the solution don’t converge while that same condition is satisfied in formula 2 of f(v) hence the solution converges.</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8F67184-4F3B-BA3F-BD0A-FBE3BA60CF90}"/>
                  </a:ext>
                </a:extLst>
              </p:cNvPr>
              <p:cNvSpPr txBox="1"/>
              <p:nvPr/>
            </p:nvSpPr>
            <p:spPr>
              <a:xfrm>
                <a:off x="454241" y="5483713"/>
                <a:ext cx="11283518" cy="830997"/>
              </a:xfrm>
              <a:prstGeom prst="rect">
                <a:avLst/>
              </a:prstGeom>
              <a:noFill/>
            </p:spPr>
            <p:txBody>
              <a:bodyPr wrap="square">
                <a:spAutoFit/>
              </a:bodyPr>
              <a:lstStyle/>
              <a:p>
                <a:pPr lvl="1"/>
                <a:r>
                  <a:rPr lang="en-US" sz="24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Recommendation :</a:t>
                </a:r>
                <a:r>
                  <a:rPr lang="en-US" sz="24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lang="en-US" sz="2400" b="1" dirty="0">
                    <a:latin typeface="Cambria Math" panose="02040503050406030204" pitchFamily="18" charset="0"/>
                    <a:ea typeface="Cambria Math" panose="02040503050406030204" pitchFamily="18" charset="0"/>
                  </a:rPr>
                  <a:t>First find an interval </a:t>
                </a:r>
                <a14:m>
                  <m:oMath xmlns:m="http://schemas.openxmlformats.org/officeDocument/2006/math">
                    <m:r>
                      <a:rPr lang="en-US" sz="2400" b="1" i="1" dirty="0" smtClean="0">
                        <a:latin typeface="Cambria Math" panose="02040503050406030204" pitchFamily="18" charset="0"/>
                        <a:ea typeface="Cambria Math" panose="02040503050406030204" pitchFamily="18" charset="0"/>
                      </a:rPr>
                      <m:t>𝑰</m:t>
                    </m:r>
                    <m:r>
                      <a:rPr lang="en-US" sz="2400" b="1" i="1" dirty="0" smtClean="0">
                        <a:latin typeface="Cambria Math" panose="02040503050406030204" pitchFamily="18" charset="0"/>
                        <a:ea typeface="Cambria Math" panose="02040503050406030204" pitchFamily="18" charset="0"/>
                      </a:rPr>
                      <m:t>=[</m:t>
                    </m:r>
                    <m:r>
                      <a:rPr lang="en-US" sz="2400" b="1" i="1" dirty="0" err="1" smtClean="0">
                        <a:latin typeface="Cambria Math" panose="02040503050406030204" pitchFamily="18" charset="0"/>
                        <a:ea typeface="Cambria Math" panose="02040503050406030204" pitchFamily="18" charset="0"/>
                      </a:rPr>
                      <m:t>𝒂</m:t>
                    </m:r>
                    <m:r>
                      <a:rPr lang="en-US" sz="2400" b="1" i="1" dirty="0" err="1" smtClean="0">
                        <a:latin typeface="Cambria Math" panose="02040503050406030204" pitchFamily="18" charset="0"/>
                        <a:ea typeface="Cambria Math" panose="02040503050406030204" pitchFamily="18" charset="0"/>
                      </a:rPr>
                      <m:t>,</m:t>
                    </m:r>
                    <m:r>
                      <a:rPr lang="en-US" sz="2400" b="1" i="1" dirty="0" err="1" smtClean="0">
                        <a:latin typeface="Cambria Math" panose="02040503050406030204" pitchFamily="18" charset="0"/>
                        <a:ea typeface="Cambria Math" panose="02040503050406030204" pitchFamily="18" charset="0"/>
                      </a:rPr>
                      <m:t>𝒃</m:t>
                    </m:r>
                    <m:r>
                      <a:rPr lang="en-US" sz="2400" b="1" i="1" dirty="0" smtClean="0">
                        <a:latin typeface="Cambria Math" panose="02040503050406030204" pitchFamily="18" charset="0"/>
                        <a:ea typeface="Cambria Math" panose="02040503050406030204" pitchFamily="18" charset="0"/>
                      </a:rPr>
                      <m:t>]</m:t>
                    </m:r>
                  </m:oMath>
                </a14:m>
                <a:r>
                  <a:rPr lang="en-US" sz="2400" b="1" dirty="0">
                    <a:latin typeface="Cambria Math" panose="02040503050406030204" pitchFamily="18" charset="0"/>
                    <a:ea typeface="Cambria Math" panose="02040503050406030204" pitchFamily="18" charset="0"/>
                  </a:rPr>
                  <a:t> such that root of equation lies in between, then check whether the chosen f(v) satisfies </a:t>
                </a:r>
                <a14:m>
                  <m:oMath xmlns:m="http://schemas.openxmlformats.org/officeDocument/2006/math">
                    <m:r>
                      <a:rPr lang="en-US" sz="2400" b="1" i="1" dirty="0" smtClean="0">
                        <a:latin typeface="Cambria Math" panose="02040503050406030204" pitchFamily="18" charset="0"/>
                        <a:ea typeface="Cambria Math" panose="02040503050406030204" pitchFamily="18" charset="0"/>
                      </a:rPr>
                      <m:t>| </m:t>
                    </m:r>
                    <m:r>
                      <a:rPr lang="en-US" sz="2400" b="1" i="1" dirty="0" smtClean="0">
                        <a:latin typeface="Cambria Math" panose="02040503050406030204" pitchFamily="18" charset="0"/>
                        <a:ea typeface="Cambria Math" panose="02040503050406030204" pitchFamily="18" charset="0"/>
                      </a:rPr>
                      <m:t>𝒇</m:t>
                    </m:r>
                    <m:r>
                      <a:rPr lang="en-US" sz="2400" b="1" i="1" dirty="0" smtClean="0">
                        <a:solidFill>
                          <a:schemeClr val="tx1"/>
                        </a:solidFill>
                        <a:latin typeface="Cambria Math" panose="02040503050406030204" pitchFamily="18" charset="0"/>
                        <a:ea typeface="Cambria Math" panose="02040503050406030204" pitchFamily="18" charset="0"/>
                      </a:rPr>
                      <m:t>′(</m:t>
                    </m:r>
                    <m:r>
                      <a:rPr lang="en-IN" sz="2400" b="1" i="1" dirty="0">
                        <a:solidFill>
                          <a:schemeClr val="tx1"/>
                        </a:solidFill>
                        <a:latin typeface="Cambria Math" panose="02040503050406030204" pitchFamily="18" charset="0"/>
                        <a:ea typeface="Cambria Math" panose="02040503050406030204" pitchFamily="18" charset="0"/>
                      </a:rPr>
                      <m:t>𝒙</m:t>
                    </m:r>
                    <m:r>
                      <a:rPr lang="en-IN" sz="2400" b="1" i="1" dirty="0">
                        <a:solidFill>
                          <a:schemeClr val="tx1"/>
                        </a:solidFill>
                        <a:latin typeface="Cambria Math" panose="02040503050406030204" pitchFamily="18" charset="0"/>
                        <a:ea typeface="Cambria Math" panose="02040503050406030204" pitchFamily="18" charset="0"/>
                      </a:rPr>
                      <m:t>) | &lt; </m:t>
                    </m:r>
                    <m:r>
                      <a:rPr lang="en-US" sz="2400" b="1" i="1" dirty="0" smtClean="0">
                        <a:latin typeface="Cambria Math" panose="02040503050406030204" pitchFamily="18" charset="0"/>
                        <a:ea typeface="Cambria Math" panose="02040503050406030204" pitchFamily="18" charset="0"/>
                      </a:rPr>
                      <m:t>𝟏</m:t>
                    </m:r>
                  </m:oMath>
                </a14:m>
                <a:r>
                  <a:rPr lang="en-US" sz="2400" b="1" dirty="0">
                    <a:latin typeface="Cambria Math" panose="02040503050406030204" pitchFamily="18" charset="0"/>
                    <a:ea typeface="Cambria Math" panose="02040503050406030204" pitchFamily="18" charset="0"/>
                  </a:rPr>
                  <a:t> for all x in I .</a:t>
                </a:r>
              </a:p>
            </p:txBody>
          </p:sp>
        </mc:Choice>
        <mc:Fallback xmlns="">
          <p:sp>
            <p:nvSpPr>
              <p:cNvPr id="16" name="TextBox 15">
                <a:extLst>
                  <a:ext uri="{FF2B5EF4-FFF2-40B4-BE49-F238E27FC236}">
                    <a16:creationId xmlns:a16="http://schemas.microsoft.com/office/drawing/2014/main" id="{28F67184-4F3B-BA3F-BD0A-FBE3BA60CF90}"/>
                  </a:ext>
                </a:extLst>
              </p:cNvPr>
              <p:cNvSpPr txBox="1">
                <a:spLocks noRot="1" noChangeAspect="1" noMove="1" noResize="1" noEditPoints="1" noAdjustHandles="1" noChangeArrowheads="1" noChangeShapeType="1" noTextEdit="1"/>
              </p:cNvSpPr>
              <p:nvPr/>
            </p:nvSpPr>
            <p:spPr>
              <a:xfrm>
                <a:off x="454241" y="5483713"/>
                <a:ext cx="11283518" cy="830997"/>
              </a:xfrm>
              <a:prstGeom prst="rect">
                <a:avLst/>
              </a:prstGeom>
              <a:blipFill>
                <a:blip r:embed="rId5"/>
                <a:stretch>
                  <a:fillRect t="-7353" b="-16176"/>
                </a:stretch>
              </a:blipFill>
            </p:spPr>
            <p:txBody>
              <a:bodyPr/>
              <a:lstStyle/>
              <a:p>
                <a:r>
                  <a:rPr lang="en-IN">
                    <a:noFill/>
                  </a:rPr>
                  <a:t> </a:t>
                </a:r>
              </a:p>
            </p:txBody>
          </p:sp>
        </mc:Fallback>
      </mc:AlternateContent>
    </p:spTree>
    <p:extLst>
      <p:ext uri="{BB962C8B-B14F-4D97-AF65-F5344CB8AC3E}">
        <p14:creationId xmlns:p14="http://schemas.microsoft.com/office/powerpoint/2010/main" val="3643489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5D3399-44EF-81A7-3CA2-D800A81B8041}"/>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907D69A0-D322-D85B-6668-4FAE8EE6EA99}"/>
              </a:ext>
            </a:extLst>
          </p:cNvPr>
          <p:cNvSpPr txBox="1"/>
          <p:nvPr/>
        </p:nvSpPr>
        <p:spPr>
          <a:xfrm>
            <a:off x="4031942" y="201843"/>
            <a:ext cx="4128116" cy="523220"/>
          </a:xfrm>
          <a:prstGeom prst="rect">
            <a:avLst/>
          </a:prstGeom>
          <a:noFill/>
        </p:spPr>
        <p:txBody>
          <a:bodyPr wrap="square">
            <a:spAutoFit/>
          </a:bodyPr>
          <a:lstStyle/>
          <a:p>
            <a:pPr lvl="1"/>
            <a:r>
              <a:rPr lang="en-US" sz="2800" b="1"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Analysis of Results :-</a:t>
            </a:r>
            <a:endParaRPr lang="en-US" sz="2800" b="1"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D5FC6B7-B62F-DE9A-58AA-3047DE3C01E8}"/>
                  </a:ext>
                </a:extLst>
              </p:cNvPr>
              <p:cNvSpPr txBox="1"/>
              <p:nvPr/>
            </p:nvSpPr>
            <p:spPr>
              <a:xfrm>
                <a:off x="454241" y="911713"/>
                <a:ext cx="11283518" cy="1631216"/>
              </a:xfrm>
              <a:prstGeom prst="rect">
                <a:avLst/>
              </a:prstGeom>
              <a:noFill/>
            </p:spPr>
            <p:txBody>
              <a:bodyPr wrap="square">
                <a:spAutoFit/>
              </a:bodyPr>
              <a:lstStyle/>
              <a:p>
                <a:pPr lvl="1"/>
                <a:r>
                  <a:rPr lang="en-US" sz="28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Comments :-</a:t>
                </a:r>
              </a:p>
              <a:p>
                <a:pPr marL="914400" lvl="1" indent="-457200">
                  <a:buFont typeface="+mj-lt"/>
                  <a:buAutoNum type="arabicParenR"/>
                </a:pPr>
                <a:r>
                  <a:rPr lang="en-US" sz="2400" b="1" dirty="0">
                    <a:latin typeface="Cambria Math" panose="02040503050406030204" pitchFamily="18" charset="0"/>
                    <a:ea typeface="Cambria Math" panose="02040503050406030204" pitchFamily="18" charset="0"/>
                  </a:rPr>
                  <a:t>The smaller the value of </a:t>
                </a:r>
                <a14:m>
                  <m:oMath xmlns:m="http://schemas.openxmlformats.org/officeDocument/2006/math">
                    <m:r>
                      <a:rPr lang="en-IN" sz="2400" b="1" i="0" dirty="0" smtClean="0">
                        <a:latin typeface="Cambria Math" panose="02040503050406030204" pitchFamily="18" charset="0"/>
                        <a:ea typeface="Cambria Math" panose="02040503050406030204" pitchFamily="18" charset="0"/>
                      </a:rPr>
                      <m:t>|</m:t>
                    </m:r>
                    <m:sSup>
                      <m:sSupPr>
                        <m:ctrlPr>
                          <a:rPr lang="en-US" sz="2400" b="1" i="1" dirty="0" smtClean="0">
                            <a:solidFill>
                              <a:schemeClr val="tx1"/>
                            </a:solidFill>
                            <a:latin typeface="Cambria Math" panose="02040503050406030204" pitchFamily="18" charset="0"/>
                            <a:ea typeface="Cambria Math" panose="02040503050406030204" pitchFamily="18" charset="0"/>
                          </a:rPr>
                        </m:ctrlPr>
                      </m:sSupPr>
                      <m:e>
                        <m:r>
                          <a:rPr lang="en-US" sz="2400" b="1" i="1" dirty="0" smtClean="0">
                            <a:latin typeface="Cambria Math" panose="02040503050406030204" pitchFamily="18" charset="0"/>
                            <a:ea typeface="Cambria Math" panose="02040503050406030204" pitchFamily="18" charset="0"/>
                          </a:rPr>
                          <m:t>𝒇</m:t>
                        </m:r>
                      </m:e>
                      <m:sup>
                        <m:r>
                          <a:rPr lang="en-US" sz="2400" b="1" i="1" dirty="0" smtClean="0">
                            <a:solidFill>
                              <a:schemeClr val="tx1"/>
                            </a:solidFill>
                            <a:latin typeface="Cambria Math" panose="02040503050406030204" pitchFamily="18" charset="0"/>
                            <a:ea typeface="Cambria Math" panose="02040503050406030204" pitchFamily="18" charset="0"/>
                          </a:rPr>
                          <m:t>′</m:t>
                        </m:r>
                      </m:sup>
                    </m:sSup>
                    <m:d>
                      <m:dPr>
                        <m:ctrlPr>
                          <a:rPr lang="en-US" sz="2400" b="1" i="1" dirty="0" smtClean="0">
                            <a:solidFill>
                              <a:schemeClr val="tx1"/>
                            </a:solidFill>
                            <a:latin typeface="Cambria Math" panose="02040503050406030204" pitchFamily="18" charset="0"/>
                            <a:ea typeface="Cambria Math" panose="02040503050406030204" pitchFamily="18" charset="0"/>
                          </a:rPr>
                        </m:ctrlPr>
                      </m:dPr>
                      <m:e>
                        <m:r>
                          <a:rPr lang="en-IN" sz="2400" b="1" i="1" dirty="0">
                            <a:solidFill>
                              <a:schemeClr val="tx1"/>
                            </a:solidFill>
                            <a:latin typeface="Cambria Math" panose="02040503050406030204" pitchFamily="18" charset="0"/>
                            <a:ea typeface="Cambria Math" panose="02040503050406030204" pitchFamily="18" charset="0"/>
                          </a:rPr>
                          <m:t>𝒙</m:t>
                        </m:r>
                      </m:e>
                    </m:d>
                    <m:r>
                      <a:rPr lang="en-IN" sz="2400" b="1" i="1" dirty="0" smtClean="0">
                        <a:solidFill>
                          <a:schemeClr val="tx1"/>
                        </a:solidFill>
                        <a:latin typeface="Cambria Math" panose="02040503050406030204" pitchFamily="18" charset="0"/>
                        <a:ea typeface="Cambria Math" panose="02040503050406030204" pitchFamily="18" charset="0"/>
                      </a:rPr>
                      <m:t>|</m:t>
                    </m:r>
                  </m:oMath>
                </a14:m>
                <a:r>
                  <a:rPr lang="en-US" sz="2400" b="1" dirty="0">
                    <a:latin typeface="Cambria Math" panose="02040503050406030204" pitchFamily="18" charset="0"/>
                    <a:ea typeface="Cambria Math" panose="02040503050406030204" pitchFamily="18" charset="0"/>
                  </a:rPr>
                  <a:t>, the more rapid will be the convergence.</a:t>
                </a:r>
              </a:p>
              <a:p>
                <a:pPr marL="914400" lvl="1" indent="-457200">
                  <a:buFont typeface="+mj-lt"/>
                  <a:buAutoNum type="arabicParenR"/>
                </a:pPr>
                <a:r>
                  <a:rPr lang="en-US" sz="2400" b="1" dirty="0">
                    <a:latin typeface="Cambria Math" panose="02040503050406030204" pitchFamily="18" charset="0"/>
                    <a:ea typeface="Cambria Math" panose="02040503050406030204" pitchFamily="18" charset="0"/>
                  </a:rPr>
                  <a:t>This method of iteration is particularly useful for finding the real roots of an equation given in the form of an infinite series.</a:t>
                </a:r>
              </a:p>
            </p:txBody>
          </p:sp>
        </mc:Choice>
        <mc:Fallback xmlns="">
          <p:sp>
            <p:nvSpPr>
              <p:cNvPr id="16" name="TextBox 15">
                <a:extLst>
                  <a:ext uri="{FF2B5EF4-FFF2-40B4-BE49-F238E27FC236}">
                    <a16:creationId xmlns:a16="http://schemas.microsoft.com/office/drawing/2014/main" id="{7D5FC6B7-B62F-DE9A-58AA-3047DE3C01E8}"/>
                  </a:ext>
                </a:extLst>
              </p:cNvPr>
              <p:cNvSpPr txBox="1">
                <a:spLocks noRot="1" noChangeAspect="1" noMove="1" noResize="1" noEditPoints="1" noAdjustHandles="1" noChangeArrowheads="1" noChangeShapeType="1" noTextEdit="1"/>
              </p:cNvSpPr>
              <p:nvPr/>
            </p:nvSpPr>
            <p:spPr>
              <a:xfrm>
                <a:off x="454241" y="911713"/>
                <a:ext cx="11283518" cy="1631216"/>
              </a:xfrm>
              <a:prstGeom prst="rect">
                <a:avLst/>
              </a:prstGeom>
              <a:blipFill>
                <a:blip r:embed="rId3"/>
                <a:stretch>
                  <a:fillRect t="-4869" b="-786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57B497D-504D-0C90-9E04-38670D5D154B}"/>
                  </a:ext>
                </a:extLst>
              </p:cNvPr>
              <p:cNvSpPr txBox="1"/>
              <p:nvPr/>
            </p:nvSpPr>
            <p:spPr>
              <a:xfrm>
                <a:off x="485309" y="2787589"/>
                <a:ext cx="11208060" cy="3539430"/>
              </a:xfrm>
              <a:prstGeom prst="rect">
                <a:avLst/>
              </a:prstGeom>
              <a:noFill/>
            </p:spPr>
            <p:txBody>
              <a:bodyPr wrap="square" rtlCol="0">
                <a:spAutoFit/>
              </a:bodyPr>
              <a:lstStyle/>
              <a:p>
                <a:pPr lvl="1"/>
                <a:r>
                  <a:rPr lang="en-US" sz="32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Algorithm (Modified):</a:t>
                </a:r>
                <a:endParaRPr lang="en-US" sz="3200" dirty="0">
                  <a:latin typeface="Cambria Math" panose="02040503050406030204" pitchFamily="18" charset="0"/>
                  <a:ea typeface="Cambria Math" panose="02040503050406030204" pitchFamily="18" charset="0"/>
                </a:endParaRPr>
              </a:p>
              <a:p>
                <a:pPr marL="800100" lvl="1" indent="-342900">
                  <a:buFont typeface="+mj-lt"/>
                  <a:buAutoNum type="arabicParenR"/>
                </a:pPr>
                <a:r>
                  <a:rPr lang="en-US" sz="2400" dirty="0">
                    <a:latin typeface="Cambria Math" panose="02040503050406030204" pitchFamily="18" charset="0"/>
                    <a:ea typeface="Cambria Math" panose="02040503050406030204" pitchFamily="18" charset="0"/>
                  </a:rPr>
                  <a:t>Find an interval 𝑰=[𝒂,𝒃] such that root of equation lies in between</a:t>
                </a:r>
                <a:r>
                  <a:rPr lang="en-IN" sz="2400" dirty="0">
                    <a:latin typeface="Cambria Math" panose="02040503050406030204" pitchFamily="18" charset="0"/>
                    <a:ea typeface="Cambria Math" panose="02040503050406030204" pitchFamily="18" charset="0"/>
                  </a:rPr>
                  <a:t>.</a:t>
                </a:r>
              </a:p>
              <a:p>
                <a:pPr marL="800100" lvl="1" indent="-342900">
                  <a:buFont typeface="+mj-lt"/>
                  <a:buAutoNum type="arabicParenR"/>
                </a:pPr>
                <a:r>
                  <a:rPr lang="en-US" sz="2400" dirty="0">
                    <a:latin typeface="Cambria Math" panose="02040503050406030204" pitchFamily="18" charset="0"/>
                    <a:ea typeface="Cambria Math" panose="02040503050406030204" pitchFamily="18" charset="0"/>
                  </a:rPr>
                  <a:t>To find the roots of the equation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𝑓</m:t>
                    </m:r>
                    <m:r>
                      <a:rPr lang="en-US" sz="2400" i="1" dirty="0" smtClean="0">
                        <a:latin typeface="Cambria Math" panose="02040503050406030204" pitchFamily="18" charset="0"/>
                        <a:ea typeface="Cambria Math" panose="02040503050406030204" pitchFamily="18" charset="0"/>
                      </a:rPr>
                      <m:t>(</m:t>
                    </m:r>
                    <m:r>
                      <a:rPr lang="en-US" sz="2400" i="1" dirty="0" smtClean="0">
                        <a:latin typeface="Cambria Math" panose="02040503050406030204" pitchFamily="18" charset="0"/>
                        <a:ea typeface="Cambria Math" panose="02040503050406030204" pitchFamily="18" charset="0"/>
                      </a:rPr>
                      <m:t>𝑥</m:t>
                    </m:r>
                    <m:r>
                      <a:rPr lang="en-US" sz="2400" i="1" dirty="0" smtClean="0">
                        <a:latin typeface="Cambria Math" panose="02040503050406030204" pitchFamily="18" charset="0"/>
                        <a:ea typeface="Cambria Math" panose="02040503050406030204" pitchFamily="18" charset="0"/>
                      </a:rPr>
                      <m:t>)=0</m:t>
                    </m:r>
                  </m:oMath>
                </a14:m>
                <a:r>
                  <a:rPr lang="en-IN" sz="2400" b="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by successive approximations, we rewrite</a:t>
                </a:r>
                <a:r>
                  <a:rPr lang="en-IN" sz="2400" b="0" dirty="0">
                    <a:latin typeface="Cambria Math" panose="02040503050406030204" pitchFamily="18" charset="0"/>
                    <a:ea typeface="Cambria Math" panose="02040503050406030204" pitchFamily="18" charset="0"/>
                  </a:rPr>
                  <a:t> equation</a:t>
                </a:r>
                <a:r>
                  <a:rPr lang="en-US" sz="2400" dirty="0">
                    <a:latin typeface="Cambria Math" panose="02040503050406030204" pitchFamily="18" charset="0"/>
                    <a:ea typeface="Cambria Math" panose="02040503050406030204" pitchFamily="18" charset="0"/>
                  </a:rPr>
                  <a:t> in the form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𝑥</m:t>
                    </m:r>
                    <m:r>
                      <a:rPr lang="en-IN" sz="2400" b="0" i="1" dirty="0" smtClean="0">
                        <a:latin typeface="Cambria Math" panose="02040503050406030204" pitchFamily="18" charset="0"/>
                        <a:ea typeface="Cambria Math" panose="02040503050406030204" pitchFamily="18" charset="0"/>
                      </a:rPr>
                      <m:t>=</m:t>
                    </m:r>
                    <m:r>
                      <a:rPr lang="en-IN" sz="2400" b="0" i="1" dirty="0" smtClean="0">
                        <a:latin typeface="Cambria Math" panose="02040503050406030204" pitchFamily="18" charset="0"/>
                        <a:ea typeface="Cambria Math" panose="02040503050406030204" pitchFamily="18" charset="0"/>
                      </a:rPr>
                      <m:t>𝑓</m:t>
                    </m:r>
                    <m:r>
                      <a:rPr lang="en-US" sz="2400" i="1" dirty="0" smtClean="0">
                        <a:latin typeface="Cambria Math" panose="02040503050406030204" pitchFamily="18" charset="0"/>
                        <a:ea typeface="Cambria Math" panose="02040503050406030204" pitchFamily="18" charset="0"/>
                      </a:rPr>
                      <m:t>(</m:t>
                    </m:r>
                    <m:r>
                      <a:rPr lang="en-US" sz="2400" i="1" dirty="0" smtClean="0">
                        <a:latin typeface="Cambria Math" panose="02040503050406030204" pitchFamily="18" charset="0"/>
                        <a:ea typeface="Cambria Math" panose="02040503050406030204" pitchFamily="18" charset="0"/>
                      </a:rPr>
                      <m:t>𝑥</m:t>
                    </m:r>
                    <m:r>
                      <a:rPr lang="en-US" sz="2400" i="1" dirty="0" smtClean="0">
                        <a:latin typeface="Cambria Math" panose="02040503050406030204" pitchFamily="18" charset="0"/>
                        <a:ea typeface="Cambria Math" panose="02040503050406030204" pitchFamily="18" charset="0"/>
                      </a:rPr>
                      <m:t>)</m:t>
                    </m:r>
                  </m:oMath>
                </a14:m>
                <a:r>
                  <a:rPr lang="en-IN" sz="2400" dirty="0">
                    <a:latin typeface="Cambria Math" panose="02040503050406030204" pitchFamily="18" charset="0"/>
                    <a:ea typeface="Cambria Math" panose="02040503050406030204" pitchFamily="18" charset="0"/>
                  </a:rPr>
                  <a:t>.</a:t>
                </a:r>
              </a:p>
              <a:p>
                <a:pPr marL="800100" lvl="1" indent="-342900">
                  <a:buFont typeface="+mj-lt"/>
                  <a:buAutoNum type="arabicParenR"/>
                </a:pPr>
                <a:r>
                  <a:rPr lang="en-US" sz="2400" dirty="0">
                    <a:latin typeface="Cambria Math" panose="02040503050406030204" pitchFamily="18" charset="0"/>
                    <a:ea typeface="Cambria Math" panose="02040503050406030204" pitchFamily="18" charset="0"/>
                  </a:rPr>
                  <a:t>Check whether the chosen f(x) satisfies | 𝒇′(𝒙) | &lt; 𝟏 for all x in I, if not then chose another f(x).</a:t>
                </a:r>
                <a:endParaRPr lang="en-IN" sz="2400" dirty="0">
                  <a:latin typeface="Cambria Math" panose="02040503050406030204" pitchFamily="18" charset="0"/>
                  <a:ea typeface="Cambria Math" panose="02040503050406030204" pitchFamily="18" charset="0"/>
                </a:endParaRPr>
              </a:p>
              <a:p>
                <a:pPr marL="800100" lvl="1" indent="-342900">
                  <a:buFont typeface="+mj-lt"/>
                  <a:buAutoNum type="arabicParenR"/>
                </a:pPr>
                <a:r>
                  <a:rPr lang="en-US" sz="2400" dirty="0">
                    <a:latin typeface="Cambria Math" panose="02040503050406030204" pitchFamily="18" charset="0"/>
                    <a:ea typeface="Cambria Math" panose="02040503050406030204" pitchFamily="18" charset="0"/>
                  </a:rPr>
                  <a:t>Let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𝑥</m:t>
                    </m:r>
                    <m:r>
                      <a:rPr lang="en-US" sz="2400" i="1" dirty="0" smtClean="0">
                        <a:latin typeface="Cambria Math" panose="02040503050406030204" pitchFamily="18" charset="0"/>
                        <a:ea typeface="Cambria Math" panose="02040503050406030204" pitchFamily="18" charset="0"/>
                      </a:rPr>
                      <m:t>=</m:t>
                    </m:r>
                    <m:r>
                      <a:rPr lang="en-US" sz="2400" i="1" dirty="0" smtClean="0">
                        <a:latin typeface="Cambria Math" panose="02040503050406030204" pitchFamily="18" charset="0"/>
                        <a:ea typeface="Cambria Math" panose="02040503050406030204" pitchFamily="18" charset="0"/>
                      </a:rPr>
                      <m:t>𝑥</m:t>
                    </m:r>
                    <m:r>
                      <a:rPr lang="en-US" sz="2400" i="1" baseline="-25000" dirty="0" smtClean="0">
                        <a:latin typeface="Cambria Math" panose="02040503050406030204" pitchFamily="18" charset="0"/>
                        <a:ea typeface="Cambria Math" panose="02040503050406030204" pitchFamily="18" charset="0"/>
                      </a:rPr>
                      <m:t>0</m:t>
                    </m:r>
                    <m:r>
                      <a:rPr lang="en-US" sz="2400" i="1" dirty="0" smtClean="0">
                        <a:latin typeface="Cambria Math" panose="02040503050406030204" pitchFamily="18" charset="0"/>
                        <a:ea typeface="Cambria Math" panose="02040503050406030204" pitchFamily="18" charset="0"/>
                      </a:rPr>
                      <m:t> </m:t>
                    </m:r>
                  </m:oMath>
                </a14:m>
                <a:r>
                  <a:rPr lang="en-US" sz="2400" dirty="0">
                    <a:latin typeface="Cambria Math" panose="02040503050406030204" pitchFamily="18" charset="0"/>
                    <a:ea typeface="Cambria Math" panose="02040503050406030204" pitchFamily="18" charset="0"/>
                  </a:rPr>
                  <a:t>be an initial approximation of the desired root. Then the first approximation x</a:t>
                </a:r>
                <a:r>
                  <a:rPr lang="en-US" sz="2400" baseline="-25000" dirty="0">
                    <a:latin typeface="Cambria Math" panose="02040503050406030204" pitchFamily="18" charset="0"/>
                    <a:ea typeface="Cambria Math" panose="02040503050406030204" pitchFamily="18" charset="0"/>
                  </a:rPr>
                  <a:t>1</a:t>
                </a:r>
                <a:r>
                  <a:rPr lang="en-US" sz="2400" dirty="0">
                    <a:latin typeface="Cambria Math" panose="02040503050406030204" pitchFamily="18" charset="0"/>
                    <a:ea typeface="Cambria Math" panose="02040503050406030204" pitchFamily="18" charset="0"/>
                  </a:rPr>
                  <a:t> is given by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𝑥</m:t>
                    </m:r>
                    <m:r>
                      <a:rPr lang="en-US" sz="2400" i="1" baseline="-25000" dirty="0" smtClean="0">
                        <a:latin typeface="Cambria Math" panose="02040503050406030204" pitchFamily="18" charset="0"/>
                        <a:ea typeface="Cambria Math" panose="02040503050406030204" pitchFamily="18" charset="0"/>
                      </a:rPr>
                      <m:t>1</m:t>
                    </m:r>
                    <m:r>
                      <a:rPr lang="en-US" sz="2400" i="1" dirty="0" smtClean="0">
                        <a:latin typeface="Cambria Math" panose="02040503050406030204" pitchFamily="18" charset="0"/>
                        <a:ea typeface="Cambria Math" panose="02040503050406030204" pitchFamily="18" charset="0"/>
                      </a:rPr>
                      <m:t>=</m:t>
                    </m:r>
                    <m:r>
                      <a:rPr lang="en-US" sz="2400" i="1" dirty="0" smtClean="0">
                        <a:latin typeface="Cambria Math" panose="02040503050406030204" pitchFamily="18" charset="0"/>
                        <a:ea typeface="Cambria Math" panose="02040503050406030204" pitchFamily="18" charset="0"/>
                      </a:rPr>
                      <m:t>𝑓</m:t>
                    </m:r>
                    <m:r>
                      <a:rPr lang="en-US" sz="2400" i="1" dirty="0" smtClean="0">
                        <a:latin typeface="Cambria Math" panose="02040503050406030204" pitchFamily="18" charset="0"/>
                        <a:ea typeface="Cambria Math" panose="02040503050406030204" pitchFamily="18" charset="0"/>
                      </a:rPr>
                      <m:t>(</m:t>
                    </m:r>
                    <m:r>
                      <a:rPr lang="en-US" sz="2400" i="1" dirty="0" smtClean="0">
                        <a:latin typeface="Cambria Math" panose="02040503050406030204" pitchFamily="18" charset="0"/>
                        <a:ea typeface="Cambria Math" panose="02040503050406030204" pitchFamily="18" charset="0"/>
                      </a:rPr>
                      <m:t>𝑥</m:t>
                    </m:r>
                    <m:r>
                      <a:rPr lang="en-US" sz="2400" i="1" baseline="-25000" dirty="0" smtClean="0">
                        <a:latin typeface="Cambria Math" panose="02040503050406030204" pitchFamily="18" charset="0"/>
                        <a:ea typeface="Cambria Math" panose="02040503050406030204" pitchFamily="18" charset="0"/>
                      </a:rPr>
                      <m:t>0</m:t>
                    </m:r>
                    <m:r>
                      <a:rPr lang="en-US" sz="2400" i="1" dirty="0" smtClean="0">
                        <a:latin typeface="Cambria Math" panose="02040503050406030204" pitchFamily="18" charset="0"/>
                        <a:ea typeface="Cambria Math" panose="02040503050406030204" pitchFamily="18" charset="0"/>
                      </a:rPr>
                      <m:t>)</m:t>
                    </m:r>
                  </m:oMath>
                </a14:m>
                <a:r>
                  <a:rPr lang="en-IN" sz="2400" dirty="0">
                    <a:latin typeface="Cambria Math" panose="02040503050406030204" pitchFamily="18" charset="0"/>
                    <a:ea typeface="Cambria Math" panose="02040503050406030204" pitchFamily="18" charset="0"/>
                  </a:rPr>
                  <a:t>.</a:t>
                </a:r>
              </a:p>
              <a:p>
                <a:pPr marL="800100" lvl="1" indent="-342900">
                  <a:buFont typeface="+mj-lt"/>
                  <a:buAutoNum type="arabicParenR"/>
                </a:pPr>
                <a:r>
                  <a:rPr lang="en-US" sz="2400" dirty="0">
                    <a:latin typeface="Cambria Math" panose="02040503050406030204" pitchFamily="18" charset="0"/>
                    <a:ea typeface="Cambria Math" panose="02040503050406030204" pitchFamily="18" charset="0"/>
                  </a:rPr>
                  <a:t>Proceeding in this way, the nth approximation is given by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𝑥</m:t>
                    </m:r>
                    <m:r>
                      <a:rPr lang="en-US" sz="2400" i="1" baseline="-25000" dirty="0" err="1" smtClean="0">
                        <a:latin typeface="Cambria Math" panose="02040503050406030204" pitchFamily="18" charset="0"/>
                        <a:ea typeface="Cambria Math" panose="02040503050406030204" pitchFamily="18" charset="0"/>
                      </a:rPr>
                      <m:t>𝑛</m:t>
                    </m:r>
                    <m:r>
                      <a:rPr lang="en-US" sz="2400" i="1" dirty="0" smtClean="0">
                        <a:latin typeface="Cambria Math" panose="02040503050406030204" pitchFamily="18" charset="0"/>
                        <a:ea typeface="Cambria Math" panose="02040503050406030204" pitchFamily="18" charset="0"/>
                      </a:rPr>
                      <m:t>=</m:t>
                    </m:r>
                    <m:r>
                      <a:rPr lang="en-US" sz="2400" i="1" dirty="0" smtClean="0">
                        <a:latin typeface="Cambria Math" panose="02040503050406030204" pitchFamily="18" charset="0"/>
                        <a:ea typeface="Cambria Math" panose="02040503050406030204" pitchFamily="18" charset="0"/>
                      </a:rPr>
                      <m:t>𝑓</m:t>
                    </m:r>
                    <m:r>
                      <a:rPr lang="en-US" sz="2400" i="1" dirty="0" smtClean="0">
                        <a:latin typeface="Cambria Math" panose="02040503050406030204" pitchFamily="18" charset="0"/>
                        <a:ea typeface="Cambria Math" panose="02040503050406030204" pitchFamily="18" charset="0"/>
                      </a:rPr>
                      <m:t>(</m:t>
                    </m:r>
                    <m:r>
                      <a:rPr lang="en-US" sz="2400" i="1" dirty="0" smtClean="0">
                        <a:latin typeface="Cambria Math" panose="02040503050406030204" pitchFamily="18" charset="0"/>
                        <a:ea typeface="Cambria Math" panose="02040503050406030204" pitchFamily="18" charset="0"/>
                      </a:rPr>
                      <m:t>𝑥</m:t>
                    </m:r>
                  </m:oMath>
                </a14:m>
                <a:r>
                  <a:rPr lang="en-IN" sz="2400" b="0" i="1" baseline="-25000" dirty="0">
                    <a:latin typeface="Cambria Math" panose="02040503050406030204" pitchFamily="18" charset="0"/>
                    <a:ea typeface="Cambria Math" panose="02040503050406030204" pitchFamily="18" charset="0"/>
                  </a:rPr>
                  <a:t>n-1</a:t>
                </a:r>
                <a14:m>
                  <m:oMath xmlns:m="http://schemas.openxmlformats.org/officeDocument/2006/math">
                    <m:r>
                      <a:rPr lang="en-US" sz="2400" i="1" dirty="0" smtClean="0">
                        <a:latin typeface="Cambria Math" panose="02040503050406030204" pitchFamily="18" charset="0"/>
                        <a:ea typeface="Cambria Math" panose="02040503050406030204" pitchFamily="18" charset="0"/>
                      </a:rPr>
                      <m:t>)</m:t>
                    </m:r>
                  </m:oMath>
                </a14:m>
                <a:r>
                  <a:rPr lang="en-IN" sz="2400" dirty="0">
                    <a:latin typeface="Cambria Math" panose="02040503050406030204" pitchFamily="18" charset="0"/>
                    <a:ea typeface="Cambria Math" panose="02040503050406030204" pitchFamily="18" charset="0"/>
                  </a:rPr>
                  <a:t> .</a:t>
                </a:r>
              </a:p>
            </p:txBody>
          </p:sp>
        </mc:Choice>
        <mc:Fallback xmlns="">
          <p:sp>
            <p:nvSpPr>
              <p:cNvPr id="2" name="TextBox 1">
                <a:extLst>
                  <a:ext uri="{FF2B5EF4-FFF2-40B4-BE49-F238E27FC236}">
                    <a16:creationId xmlns:a16="http://schemas.microsoft.com/office/drawing/2014/main" id="{C57B497D-504D-0C90-9E04-38670D5D154B}"/>
                  </a:ext>
                </a:extLst>
              </p:cNvPr>
              <p:cNvSpPr txBox="1">
                <a:spLocks noRot="1" noChangeAspect="1" noMove="1" noResize="1" noEditPoints="1" noAdjustHandles="1" noChangeArrowheads="1" noChangeShapeType="1" noTextEdit="1"/>
              </p:cNvSpPr>
              <p:nvPr/>
            </p:nvSpPr>
            <p:spPr>
              <a:xfrm>
                <a:off x="485309" y="2787589"/>
                <a:ext cx="11208060" cy="3539430"/>
              </a:xfrm>
              <a:prstGeom prst="rect">
                <a:avLst/>
              </a:prstGeom>
              <a:blipFill>
                <a:blip r:embed="rId4"/>
                <a:stretch>
                  <a:fillRect t="-2754" b="-2926"/>
                </a:stretch>
              </a:blipFill>
            </p:spPr>
            <p:txBody>
              <a:bodyPr/>
              <a:lstStyle/>
              <a:p>
                <a:r>
                  <a:rPr lang="en-IN">
                    <a:noFill/>
                  </a:rPr>
                  <a:t> </a:t>
                </a:r>
              </a:p>
            </p:txBody>
          </p:sp>
        </mc:Fallback>
      </mc:AlternateContent>
    </p:spTree>
    <p:extLst>
      <p:ext uri="{BB962C8B-B14F-4D97-AF65-F5344CB8AC3E}">
        <p14:creationId xmlns:p14="http://schemas.microsoft.com/office/powerpoint/2010/main" val="2419820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B121D-F30A-E85C-94C7-A62A38B9E2A1}"/>
            </a:ext>
          </a:extLst>
        </p:cNvPr>
        <p:cNvGrpSpPr/>
        <p:nvPr/>
      </p:nvGrpSpPr>
      <p:grpSpPr>
        <a:xfrm>
          <a:off x="0" y="0"/>
          <a:ext cx="0" cy="0"/>
          <a:chOff x="0" y="0"/>
          <a:chExt cx="0" cy="0"/>
        </a:xfrm>
      </p:grpSpPr>
      <p:sp>
        <p:nvSpPr>
          <p:cNvPr id="15" name="TextBox 14">
            <a:extLst>
              <a:ext uri="{FF2B5EF4-FFF2-40B4-BE49-F238E27FC236}">
                <a16:creationId xmlns:a16="http://schemas.microsoft.com/office/drawing/2014/main" id="{0F5E87C7-9E7E-76B6-1ADC-B934F2EE0409}"/>
              </a:ext>
            </a:extLst>
          </p:cNvPr>
          <p:cNvSpPr txBox="1"/>
          <p:nvPr/>
        </p:nvSpPr>
        <p:spPr>
          <a:xfrm>
            <a:off x="0" y="2534"/>
            <a:ext cx="12192000" cy="6855466"/>
          </a:xfrm>
          <a:prstGeom prst="rect">
            <a:avLst/>
          </a:prstGeom>
          <a:solidFill>
            <a:schemeClr val="tx1">
              <a:lumMod val="85000"/>
              <a:lumOff val="15000"/>
            </a:schemeClr>
          </a:solidFill>
        </p:spPr>
        <p:txBody>
          <a:bodyPr wrap="square" numCol="1">
            <a:spAutoFit/>
          </a:bodyPr>
          <a:lstStyle/>
          <a:p>
            <a:pPr>
              <a:lnSpc>
                <a:spcPts val="1650"/>
              </a:lnSpc>
            </a:pPr>
            <a:r>
              <a:rPr lang="en-US" b="0" dirty="0">
                <a:solidFill>
                  <a:srgbClr val="E1EFFF"/>
                </a:solidFill>
                <a:effectLst/>
                <a:latin typeface="Consolas" panose="020B0609020204030204" pitchFamily="49" charset="0"/>
              </a:rPr>
              <a:t>#</a:t>
            </a:r>
            <a:r>
              <a:rPr lang="en-US" b="0" dirty="0">
                <a:solidFill>
                  <a:srgbClr val="FF9D00"/>
                </a:solidFill>
                <a:effectLst/>
                <a:latin typeface="Consolas" panose="020B0609020204030204" pitchFamily="49" charset="0"/>
              </a:rPr>
              <a:t>include</a:t>
            </a:r>
            <a:r>
              <a:rPr lang="en-US" b="0" dirty="0">
                <a:solidFill>
                  <a:srgbClr val="9EFFFF"/>
                </a:solidFill>
                <a:effectLst/>
                <a:latin typeface="Consolas" panose="020B0609020204030204" pitchFamily="49" charset="0"/>
              </a:rPr>
              <a:t> </a:t>
            </a:r>
            <a:r>
              <a:rPr lang="en-US" b="0" dirty="0">
                <a:solidFill>
                  <a:srgbClr val="92FC79"/>
                </a:solidFill>
                <a:effectLst/>
                <a:latin typeface="Consolas" panose="020B0609020204030204" pitchFamily="49" charset="0"/>
              </a:rPr>
              <a:t>&lt;</a:t>
            </a:r>
            <a:r>
              <a:rPr lang="en-US" b="0" dirty="0">
                <a:solidFill>
                  <a:srgbClr val="A5FF90"/>
                </a:solidFill>
                <a:effectLst/>
                <a:latin typeface="Consolas" panose="020B0609020204030204" pitchFamily="49" charset="0"/>
              </a:rPr>
              <a:t>iostream</a:t>
            </a:r>
            <a:r>
              <a:rPr lang="en-US" b="0" dirty="0">
                <a:solidFill>
                  <a:srgbClr val="92FC79"/>
                </a:solidFill>
                <a:effectLst/>
                <a:latin typeface="Consolas" panose="020B0609020204030204" pitchFamily="49" charset="0"/>
              </a:rPr>
              <a:t>&gt;</a:t>
            </a:r>
            <a:r>
              <a:rPr lang="en-US" dirty="0">
                <a:solidFill>
                  <a:srgbClr val="FFFFFF"/>
                </a:solidFill>
                <a:latin typeface="Consolas" panose="020B0609020204030204" pitchFamily="49" charset="0"/>
              </a:rPr>
              <a:t> </a:t>
            </a:r>
            <a:r>
              <a:rPr lang="en-US" b="0" dirty="0">
                <a:solidFill>
                  <a:srgbClr val="E1EFFF"/>
                </a:solidFill>
                <a:effectLst/>
                <a:latin typeface="Consolas" panose="020B0609020204030204" pitchFamily="49" charset="0"/>
              </a:rPr>
              <a:t>#</a:t>
            </a:r>
            <a:r>
              <a:rPr lang="en-US" b="0" dirty="0">
                <a:solidFill>
                  <a:srgbClr val="FF9D00"/>
                </a:solidFill>
                <a:effectLst/>
                <a:latin typeface="Consolas" panose="020B0609020204030204" pitchFamily="49" charset="0"/>
              </a:rPr>
              <a:t>include</a:t>
            </a:r>
            <a:r>
              <a:rPr lang="en-US" b="0" dirty="0">
                <a:solidFill>
                  <a:srgbClr val="9EFFFF"/>
                </a:solidFill>
                <a:effectLst/>
                <a:latin typeface="Consolas" panose="020B0609020204030204" pitchFamily="49" charset="0"/>
              </a:rPr>
              <a:t> </a:t>
            </a:r>
            <a:r>
              <a:rPr lang="en-US" b="0" dirty="0">
                <a:solidFill>
                  <a:srgbClr val="92FC79"/>
                </a:solidFill>
                <a:effectLst/>
                <a:latin typeface="Consolas" panose="020B0609020204030204" pitchFamily="49" charset="0"/>
              </a:rPr>
              <a:t>&lt;</a:t>
            </a:r>
            <a:r>
              <a:rPr lang="en-US" b="0" dirty="0" err="1">
                <a:solidFill>
                  <a:srgbClr val="A5FF90"/>
                </a:solidFill>
                <a:effectLst/>
                <a:latin typeface="Consolas" panose="020B0609020204030204" pitchFamily="49" charset="0"/>
              </a:rPr>
              <a:t>cmath</a:t>
            </a:r>
            <a:r>
              <a:rPr lang="en-US" b="0" dirty="0">
                <a:solidFill>
                  <a:srgbClr val="92FC79"/>
                </a:solidFill>
                <a:effectLst/>
                <a:latin typeface="Consolas" panose="020B0609020204030204" pitchFamily="49" charset="0"/>
              </a:rPr>
              <a:t>&gt;</a:t>
            </a:r>
            <a:endParaRPr lang="en-US" b="0" dirty="0">
              <a:solidFill>
                <a:srgbClr val="FFFFFF"/>
              </a:solidFill>
              <a:effectLst/>
              <a:latin typeface="Consolas" panose="020B0609020204030204" pitchFamily="49" charset="0"/>
            </a:endParaRPr>
          </a:p>
          <a:p>
            <a:pPr>
              <a:lnSpc>
                <a:spcPts val="1650"/>
              </a:lnSpc>
            </a:pPr>
            <a:r>
              <a:rPr lang="en-US" b="0" dirty="0">
                <a:solidFill>
                  <a:srgbClr val="FF9D00"/>
                </a:solidFill>
                <a:effectLst/>
                <a:latin typeface="Consolas" panose="020B0609020204030204" pitchFamily="49" charset="0"/>
              </a:rPr>
              <a:t>using</a:t>
            </a: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namespace</a:t>
            </a: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std</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br>
              <a:rPr lang="en-US" b="0" dirty="0">
                <a:solidFill>
                  <a:srgbClr val="FFFFFF"/>
                </a:solidFill>
                <a:effectLst/>
                <a:latin typeface="Consolas" panose="020B0609020204030204" pitchFamily="49" charset="0"/>
              </a:rPr>
            </a:br>
            <a:r>
              <a:rPr lang="en-US" b="0" dirty="0">
                <a:solidFill>
                  <a:srgbClr val="FFC600"/>
                </a:solidFill>
                <a:effectLst/>
                <a:latin typeface="Consolas" panose="020B0609020204030204" pitchFamily="49" charset="0"/>
              </a:rPr>
              <a:t>int</a:t>
            </a: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main</a:t>
            </a:r>
            <a:r>
              <a:rPr lang="en-US" b="0" dirty="0">
                <a:solidFill>
                  <a:srgbClr val="E1EFFF"/>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r>
              <a:rPr lang="en-US" b="0" i="1" dirty="0">
                <a:solidFill>
                  <a:srgbClr val="0088FF"/>
                </a:solidFill>
                <a:effectLst/>
                <a:latin typeface="Consolas" panose="020B0609020204030204" pitchFamily="49" charset="0"/>
              </a:rPr>
              <a:t>    // Process Constants</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double</a:t>
            </a:r>
            <a:r>
              <a:rPr lang="en-US" b="0" dirty="0">
                <a:solidFill>
                  <a:srgbClr val="9EFFFF"/>
                </a:solidFill>
                <a:effectLst/>
                <a:latin typeface="Consolas" panose="020B0609020204030204" pitchFamily="49" charset="0"/>
              </a:rPr>
              <a:t> </a:t>
            </a:r>
            <a:r>
              <a:rPr lang="en-US" b="0" dirty="0">
                <a:solidFill>
                  <a:srgbClr val="FFFFFF"/>
                </a:solidFill>
                <a:effectLst/>
                <a:latin typeface="Consolas" panose="020B0609020204030204" pitchFamily="49" charset="0"/>
              </a:rPr>
              <a:t>T</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628C"/>
                </a:solidFill>
                <a:effectLst/>
                <a:latin typeface="Consolas" panose="020B0609020204030204" pitchFamily="49" charset="0"/>
              </a:rPr>
              <a:t>250</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628C"/>
                </a:solidFill>
                <a:effectLst/>
                <a:latin typeface="Consolas" panose="020B0609020204030204" pitchFamily="49" charset="0"/>
              </a:rPr>
              <a:t>273</a:t>
            </a:r>
            <a:r>
              <a:rPr lang="en-US" b="0" dirty="0">
                <a:solidFill>
                  <a:srgbClr val="E1EFFF"/>
                </a:solidFill>
                <a:effectLst/>
                <a:latin typeface="Consolas" panose="020B0609020204030204" pitchFamily="49" charset="0"/>
              </a:rPr>
              <a:t>;</a:t>
            </a:r>
            <a:r>
              <a:rPr lang="en-US" b="0" i="1" dirty="0">
                <a:solidFill>
                  <a:srgbClr val="0088FF"/>
                </a:solidFill>
                <a:effectLst/>
                <a:latin typeface="Consolas" panose="020B0609020204030204" pitchFamily="49" charset="0"/>
              </a:rPr>
              <a:t>// Temperature</a:t>
            </a:r>
          </a:p>
          <a:p>
            <a:pPr>
              <a:lnSpc>
                <a:spcPts val="1650"/>
              </a:lnSpc>
            </a:pP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double</a:t>
            </a: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T_c</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628C"/>
                </a:solidFill>
                <a:effectLst/>
                <a:latin typeface="Consolas" panose="020B0609020204030204" pitchFamily="49" charset="0"/>
              </a:rPr>
              <a:t>407.5 ;</a:t>
            </a:r>
            <a:r>
              <a:rPr lang="en-US" b="0" i="1" dirty="0">
                <a:solidFill>
                  <a:srgbClr val="0088FF"/>
                </a:solidFill>
                <a:effectLst/>
                <a:latin typeface="Consolas" panose="020B0609020204030204" pitchFamily="49" charset="0"/>
              </a:rPr>
              <a:t>// Critical temperature</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double</a:t>
            </a:r>
            <a:r>
              <a:rPr lang="en-US" b="0" dirty="0">
                <a:solidFill>
                  <a:srgbClr val="9EFFFF"/>
                </a:solidFill>
                <a:effectLst/>
                <a:latin typeface="Consolas" panose="020B0609020204030204" pitchFamily="49" charset="0"/>
              </a:rPr>
              <a:t> </a:t>
            </a:r>
            <a:r>
              <a:rPr lang="en-US" b="0" dirty="0">
                <a:solidFill>
                  <a:srgbClr val="FFFFFF"/>
                </a:solidFill>
                <a:effectLst/>
                <a:latin typeface="Consolas" panose="020B0609020204030204" pitchFamily="49" charset="0"/>
              </a:rPr>
              <a:t>P</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628C"/>
                </a:solidFill>
                <a:effectLst/>
                <a:latin typeface="Consolas" panose="020B0609020204030204" pitchFamily="49" charset="0"/>
              </a:rPr>
              <a:t>10 ; </a:t>
            </a:r>
            <a:r>
              <a:rPr lang="en-US" b="0" i="1" dirty="0">
                <a:solidFill>
                  <a:srgbClr val="0088FF"/>
                </a:solidFill>
                <a:effectLst/>
                <a:latin typeface="Consolas" panose="020B0609020204030204" pitchFamily="49" charset="0"/>
              </a:rPr>
              <a:t>// Pressure</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double</a:t>
            </a: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P_c</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628C"/>
                </a:solidFill>
                <a:effectLst/>
                <a:latin typeface="Consolas" panose="020B0609020204030204" pitchFamily="49" charset="0"/>
              </a:rPr>
              <a:t>111.3; </a:t>
            </a:r>
            <a:r>
              <a:rPr lang="en-US" b="0" i="1" dirty="0">
                <a:solidFill>
                  <a:srgbClr val="0088FF"/>
                </a:solidFill>
                <a:effectLst/>
                <a:latin typeface="Consolas" panose="020B0609020204030204" pitchFamily="49" charset="0"/>
              </a:rPr>
              <a:t>// Critical pressure</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double</a:t>
            </a:r>
            <a:r>
              <a:rPr lang="en-US" b="0" dirty="0">
                <a:solidFill>
                  <a:srgbClr val="9EFFFF"/>
                </a:solidFill>
                <a:effectLst/>
                <a:latin typeface="Consolas" panose="020B0609020204030204" pitchFamily="49" charset="0"/>
              </a:rPr>
              <a:t> </a:t>
            </a:r>
            <a:r>
              <a:rPr lang="en-US" b="0" dirty="0">
                <a:solidFill>
                  <a:srgbClr val="FFFFFF"/>
                </a:solidFill>
                <a:effectLst/>
                <a:latin typeface="Consolas" panose="020B0609020204030204" pitchFamily="49" charset="0"/>
              </a:rPr>
              <a:t>R</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628C"/>
                </a:solidFill>
                <a:effectLst/>
                <a:latin typeface="Consolas" panose="020B0609020204030204" pitchFamily="49" charset="0"/>
              </a:rPr>
              <a:t>0.08206</a:t>
            </a:r>
            <a:r>
              <a:rPr lang="en-US" b="0" dirty="0">
                <a:solidFill>
                  <a:srgbClr val="E1EFFF"/>
                </a:solidFill>
                <a:effectLst/>
                <a:latin typeface="Consolas" panose="020B0609020204030204" pitchFamily="49" charset="0"/>
              </a:rPr>
              <a:t>;</a:t>
            </a:r>
            <a:r>
              <a:rPr lang="en-US" b="0" i="1" dirty="0">
                <a:solidFill>
                  <a:srgbClr val="0088FF"/>
                </a:solidFill>
                <a:effectLst/>
                <a:latin typeface="Consolas" panose="020B0609020204030204" pitchFamily="49" charset="0"/>
              </a:rPr>
              <a:t> // Gas constant</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double</a:t>
            </a:r>
            <a:r>
              <a:rPr lang="en-US" b="0" dirty="0">
                <a:solidFill>
                  <a:srgbClr val="9EFFFF"/>
                </a:solidFill>
                <a:effectLst/>
                <a:latin typeface="Consolas" panose="020B0609020204030204" pitchFamily="49" charset="0"/>
              </a:rPr>
              <a:t> </a:t>
            </a:r>
            <a:r>
              <a:rPr lang="en-US" b="0" dirty="0">
                <a:solidFill>
                  <a:srgbClr val="FFFFFF"/>
                </a:solidFill>
                <a:effectLst/>
                <a:latin typeface="Consolas" panose="020B0609020204030204" pitchFamily="49" charset="0"/>
              </a:rPr>
              <a:t>a</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628C"/>
                </a:solidFill>
                <a:effectLst/>
                <a:latin typeface="Consolas" panose="020B0609020204030204" pitchFamily="49" charset="0"/>
              </a:rPr>
              <a:t>27</a:t>
            </a:r>
            <a:r>
              <a:rPr lang="en-US" b="0" dirty="0">
                <a:solidFill>
                  <a:srgbClr val="FF9D00"/>
                </a:solidFill>
                <a:effectLst/>
                <a:latin typeface="Consolas" panose="020B0609020204030204" pitchFamily="49" charset="0"/>
              </a:rPr>
              <a:t>*</a:t>
            </a:r>
            <a:r>
              <a:rPr lang="en-US" b="0" dirty="0">
                <a:solidFill>
                  <a:srgbClr val="FFFFFF"/>
                </a:solidFill>
                <a:effectLst/>
                <a:latin typeface="Consolas" panose="020B0609020204030204" pitchFamily="49" charset="0"/>
              </a:rPr>
              <a:t>R</a:t>
            </a:r>
            <a:r>
              <a:rPr lang="en-US" b="0" dirty="0">
                <a:solidFill>
                  <a:srgbClr val="FF9D00"/>
                </a:solidFill>
                <a:effectLst/>
                <a:latin typeface="Consolas" panose="020B0609020204030204" pitchFamily="49" charset="0"/>
              </a:rPr>
              <a:t>*</a:t>
            </a:r>
            <a:r>
              <a:rPr lang="en-US" b="0" dirty="0">
                <a:solidFill>
                  <a:srgbClr val="FFFFFF"/>
                </a:solidFill>
                <a:effectLst/>
                <a:latin typeface="Consolas" panose="020B0609020204030204" pitchFamily="49" charset="0"/>
              </a:rPr>
              <a:t>R</a:t>
            </a:r>
            <a:r>
              <a:rPr lang="en-US" b="0" dirty="0">
                <a:solidFill>
                  <a:srgbClr val="FF9D00"/>
                </a:solidFill>
                <a:effectLst/>
                <a:latin typeface="Consolas" panose="020B0609020204030204" pitchFamily="49" charset="0"/>
              </a:rPr>
              <a:t>*</a:t>
            </a:r>
            <a:r>
              <a:rPr lang="en-US" b="0" dirty="0" err="1">
                <a:solidFill>
                  <a:srgbClr val="FFFFFF"/>
                </a:solidFill>
                <a:effectLst/>
                <a:latin typeface="Consolas" panose="020B0609020204030204" pitchFamily="49" charset="0"/>
              </a:rPr>
              <a:t>T_c</a:t>
            </a:r>
            <a:r>
              <a:rPr lang="en-US" b="0" dirty="0">
                <a:solidFill>
                  <a:srgbClr val="FF9D00"/>
                </a:solidFill>
                <a:effectLst/>
                <a:latin typeface="Consolas" panose="020B0609020204030204" pitchFamily="49" charset="0"/>
              </a:rPr>
              <a:t>*</a:t>
            </a:r>
            <a:r>
              <a:rPr lang="en-US" b="0" dirty="0" err="1">
                <a:solidFill>
                  <a:srgbClr val="FFFFFF"/>
                </a:solidFill>
                <a:effectLst/>
                <a:latin typeface="Consolas" panose="020B0609020204030204" pitchFamily="49" charset="0"/>
              </a:rPr>
              <a:t>T_c</a:t>
            </a:r>
            <a:r>
              <a:rPr lang="en-US" b="0" dirty="0">
                <a:solidFill>
                  <a:srgbClr val="FF9D00"/>
                </a:solidFill>
                <a:effectLst/>
                <a:latin typeface="Consolas" panose="020B0609020204030204" pitchFamily="49" charset="0"/>
              </a:rPr>
              <a:t>/</a:t>
            </a:r>
            <a:r>
              <a:rPr lang="en-US" b="0" dirty="0">
                <a:solidFill>
                  <a:srgbClr val="E1EFFF"/>
                </a:solidFill>
                <a:effectLst/>
                <a:latin typeface="Consolas" panose="020B0609020204030204" pitchFamily="49" charset="0"/>
              </a:rPr>
              <a:t>(</a:t>
            </a:r>
            <a:r>
              <a:rPr lang="en-US" b="0" dirty="0">
                <a:solidFill>
                  <a:srgbClr val="FF628C"/>
                </a:solidFill>
                <a:effectLst/>
                <a:latin typeface="Consolas" panose="020B0609020204030204" pitchFamily="49" charset="0"/>
              </a:rPr>
              <a:t>64</a:t>
            </a:r>
            <a:r>
              <a:rPr lang="en-US" dirty="0">
                <a:solidFill>
                  <a:srgbClr val="9EFFFF"/>
                </a:solidFill>
                <a:latin typeface="Consolas" panose="020B0609020204030204" pitchFamily="49" charset="0"/>
              </a:rPr>
              <a:t>*</a:t>
            </a:r>
            <a:r>
              <a:rPr lang="en-US" b="0" dirty="0" err="1">
                <a:solidFill>
                  <a:srgbClr val="FFFFFF"/>
                </a:solidFill>
                <a:effectLst/>
                <a:latin typeface="Consolas" panose="020B0609020204030204" pitchFamily="49" charset="0"/>
              </a:rPr>
              <a:t>P_c</a:t>
            </a:r>
            <a:r>
              <a:rPr lang="en-US" b="0" dirty="0">
                <a:solidFill>
                  <a:srgbClr val="E1EFFF"/>
                </a:solidFill>
                <a:effectLst/>
                <a:latin typeface="Consolas" panose="020B0609020204030204" pitchFamily="49" charset="0"/>
              </a:rPr>
              <a:t>);</a:t>
            </a:r>
            <a:r>
              <a:rPr lang="en-US" b="0" dirty="0">
                <a:solidFill>
                  <a:srgbClr val="9EFFFF"/>
                </a:solidFill>
                <a:effectLst/>
                <a:latin typeface="Consolas" panose="020B0609020204030204" pitchFamily="49" charset="0"/>
              </a:rPr>
              <a:t> </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double</a:t>
            </a:r>
            <a:r>
              <a:rPr lang="en-US" b="0" dirty="0">
                <a:solidFill>
                  <a:srgbClr val="9EFFFF"/>
                </a:solidFill>
                <a:effectLst/>
                <a:latin typeface="Consolas" panose="020B0609020204030204" pitchFamily="49" charset="0"/>
              </a:rPr>
              <a:t> </a:t>
            </a:r>
            <a:r>
              <a:rPr lang="en-US" b="0" dirty="0">
                <a:solidFill>
                  <a:srgbClr val="FFFFFF"/>
                </a:solidFill>
                <a:effectLst/>
                <a:latin typeface="Consolas" panose="020B0609020204030204" pitchFamily="49" charset="0"/>
              </a:rPr>
              <a:t>b</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FFFF"/>
                </a:solidFill>
                <a:effectLst/>
                <a:latin typeface="Consolas" panose="020B0609020204030204" pitchFamily="49" charset="0"/>
              </a:rPr>
              <a:t>R</a:t>
            </a:r>
            <a:r>
              <a:rPr lang="en-US" b="0" dirty="0">
                <a:solidFill>
                  <a:srgbClr val="FF9D00"/>
                </a:solidFill>
                <a:effectLst/>
                <a:latin typeface="Consolas" panose="020B0609020204030204" pitchFamily="49" charset="0"/>
              </a:rPr>
              <a:t>*</a:t>
            </a:r>
            <a:r>
              <a:rPr lang="en-US" b="0" dirty="0" err="1">
                <a:solidFill>
                  <a:srgbClr val="FFFFFF"/>
                </a:solidFill>
                <a:effectLst/>
                <a:latin typeface="Consolas" panose="020B0609020204030204" pitchFamily="49" charset="0"/>
              </a:rPr>
              <a:t>T_c</a:t>
            </a:r>
            <a:r>
              <a:rPr lang="en-US" b="0" dirty="0">
                <a:solidFill>
                  <a:srgbClr val="FF9D00"/>
                </a:solidFill>
                <a:effectLst/>
                <a:latin typeface="Consolas" panose="020B0609020204030204" pitchFamily="49" charset="0"/>
              </a:rPr>
              <a:t>/</a:t>
            </a:r>
            <a:r>
              <a:rPr lang="en-US" b="0" dirty="0">
                <a:solidFill>
                  <a:srgbClr val="E1EFFF"/>
                </a:solidFill>
                <a:effectLst/>
                <a:latin typeface="Consolas" panose="020B0609020204030204" pitchFamily="49" charset="0"/>
              </a:rPr>
              <a:t>(</a:t>
            </a:r>
            <a:r>
              <a:rPr lang="en-US" b="0" dirty="0">
                <a:solidFill>
                  <a:srgbClr val="FF628C"/>
                </a:solidFill>
                <a:effectLst/>
                <a:latin typeface="Consolas" panose="020B0609020204030204" pitchFamily="49" charset="0"/>
              </a:rPr>
              <a:t>8</a:t>
            </a:r>
            <a:r>
              <a:rPr lang="en-US" b="0" dirty="0">
                <a:solidFill>
                  <a:srgbClr val="FF9D00"/>
                </a:solidFill>
                <a:effectLst/>
                <a:latin typeface="Consolas" panose="020B0609020204030204" pitchFamily="49" charset="0"/>
              </a:rPr>
              <a:t>*</a:t>
            </a:r>
            <a:r>
              <a:rPr lang="en-US" b="0" dirty="0" err="1">
                <a:solidFill>
                  <a:srgbClr val="FFFFFF"/>
                </a:solidFill>
                <a:effectLst/>
                <a:latin typeface="Consolas" panose="020B0609020204030204" pitchFamily="49" charset="0"/>
              </a:rPr>
              <a:t>P_c</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br>
              <a:rPr lang="en-US" b="0" dirty="0">
                <a:solidFill>
                  <a:srgbClr val="FFFFFF"/>
                </a:solidFill>
                <a:effectLst/>
                <a:latin typeface="Consolas" panose="020B0609020204030204" pitchFamily="49" charset="0"/>
              </a:rPr>
            </a:br>
            <a:r>
              <a:rPr lang="en-US" b="0" i="1" dirty="0">
                <a:solidFill>
                  <a:srgbClr val="0088FF"/>
                </a:solidFill>
                <a:effectLst/>
                <a:latin typeface="Consolas" panose="020B0609020204030204" pitchFamily="49" charset="0"/>
              </a:rPr>
              <a:t>    // Initial guess</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double</a:t>
            </a: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v_old</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FFFF"/>
                </a:solidFill>
                <a:effectLst/>
                <a:latin typeface="Consolas" panose="020B0609020204030204" pitchFamily="49" charset="0"/>
              </a:rPr>
              <a:t>b</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E1EFFF"/>
                </a:solidFill>
                <a:effectLst/>
                <a:latin typeface="Consolas" panose="020B0609020204030204" pitchFamily="49" charset="0"/>
              </a:rPr>
              <a:t>(</a:t>
            </a:r>
            <a:r>
              <a:rPr lang="en-US" b="0" dirty="0">
                <a:solidFill>
                  <a:srgbClr val="FFFFFF"/>
                </a:solidFill>
                <a:effectLst/>
                <a:latin typeface="Consolas" panose="020B0609020204030204" pitchFamily="49" charset="0"/>
              </a:rPr>
              <a:t>R</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FFFF"/>
                </a:solidFill>
                <a:effectLst/>
                <a:latin typeface="Consolas" panose="020B0609020204030204" pitchFamily="49" charset="0"/>
              </a:rPr>
              <a:t>T</a:t>
            </a:r>
            <a:r>
              <a:rPr lang="en-US" b="0" dirty="0">
                <a:solidFill>
                  <a:srgbClr val="E1EFFF"/>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FFFF"/>
                </a:solidFill>
                <a:effectLst/>
                <a:latin typeface="Consolas" panose="020B0609020204030204" pitchFamily="49" charset="0"/>
              </a:rPr>
              <a:t>P</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double</a:t>
            </a: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v_new</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628C"/>
                </a:solidFill>
                <a:effectLst/>
                <a:latin typeface="Consolas" panose="020B0609020204030204" pitchFamily="49" charset="0"/>
              </a:rPr>
              <a:t>0.0</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cout</a:t>
            </a:r>
            <a:r>
              <a:rPr lang="en-US" b="0" dirty="0">
                <a:solidFill>
                  <a:srgbClr val="FFC600"/>
                </a:solidFill>
                <a:effectLst/>
                <a:latin typeface="Consolas" panose="020B0609020204030204" pitchFamily="49" charset="0"/>
              </a:rPr>
              <a:t>&lt;&lt;</a:t>
            </a:r>
            <a:r>
              <a:rPr lang="en-US" b="0" dirty="0">
                <a:solidFill>
                  <a:srgbClr val="92FC79"/>
                </a:solidFill>
                <a:effectLst/>
                <a:latin typeface="Consolas" panose="020B0609020204030204" pitchFamily="49" charset="0"/>
              </a:rPr>
              <a:t>"</a:t>
            </a:r>
            <a:r>
              <a:rPr lang="en-US" b="0" dirty="0">
                <a:solidFill>
                  <a:srgbClr val="A5FF90"/>
                </a:solidFill>
                <a:effectLst/>
                <a:latin typeface="Consolas" panose="020B0609020204030204" pitchFamily="49" charset="0"/>
              </a:rPr>
              <a:t>[iteration :</a:t>
            </a:r>
            <a:r>
              <a:rPr lang="en-US" b="0" dirty="0">
                <a:solidFill>
                  <a:srgbClr val="92FC79"/>
                </a:solidFill>
                <a:effectLst/>
                <a:latin typeface="Consolas" panose="020B0609020204030204" pitchFamily="49" charset="0"/>
              </a:rPr>
              <a:t>"</a:t>
            </a:r>
            <a:r>
              <a:rPr lang="en-US" b="0" dirty="0">
                <a:solidFill>
                  <a:srgbClr val="FFC600"/>
                </a:solidFill>
                <a:effectLst/>
                <a:latin typeface="Consolas" panose="020B0609020204030204" pitchFamily="49" charset="0"/>
              </a:rPr>
              <a:t>&lt;&lt;</a:t>
            </a:r>
            <a:r>
              <a:rPr lang="en-US" b="0" dirty="0">
                <a:solidFill>
                  <a:srgbClr val="FF628C"/>
                </a:solidFill>
                <a:effectLst/>
                <a:latin typeface="Consolas" panose="020B0609020204030204" pitchFamily="49" charset="0"/>
              </a:rPr>
              <a:t>0</a:t>
            </a:r>
            <a:r>
              <a:rPr lang="en-US" b="0" dirty="0">
                <a:solidFill>
                  <a:srgbClr val="FFC600"/>
                </a:solidFill>
                <a:effectLst/>
                <a:latin typeface="Consolas" panose="020B0609020204030204" pitchFamily="49" charset="0"/>
              </a:rPr>
              <a:t>&lt;&lt;</a:t>
            </a:r>
            <a:r>
              <a:rPr lang="en-US" b="0" dirty="0">
                <a:solidFill>
                  <a:srgbClr val="92FC79"/>
                </a:solidFill>
                <a:effectLst/>
                <a:latin typeface="Consolas" panose="020B0609020204030204" pitchFamily="49" charset="0"/>
              </a:rPr>
              <a:t>"</a:t>
            </a:r>
            <a:r>
              <a:rPr lang="en-US" b="0" dirty="0">
                <a:solidFill>
                  <a:srgbClr val="A5FF90"/>
                </a:solidFill>
                <a:effectLst/>
                <a:latin typeface="Consolas" panose="020B0609020204030204" pitchFamily="49" charset="0"/>
              </a:rPr>
              <a:t>] : v = </a:t>
            </a:r>
            <a:r>
              <a:rPr lang="en-US" b="0" dirty="0">
                <a:solidFill>
                  <a:srgbClr val="92FC79"/>
                </a:solidFill>
                <a:effectLst/>
                <a:latin typeface="Consolas" panose="020B0609020204030204" pitchFamily="49" charset="0"/>
              </a:rPr>
              <a:t>"</a:t>
            </a:r>
            <a:r>
              <a:rPr lang="en-US" b="0" dirty="0">
                <a:solidFill>
                  <a:srgbClr val="FFC600"/>
                </a:solidFill>
                <a:effectLst/>
                <a:latin typeface="Consolas" panose="020B0609020204030204" pitchFamily="49" charset="0"/>
              </a:rPr>
              <a:t>&lt;&lt;</a:t>
            </a:r>
            <a:r>
              <a:rPr lang="en-US" b="0" dirty="0" err="1">
                <a:solidFill>
                  <a:srgbClr val="FFFFFF"/>
                </a:solidFill>
                <a:effectLst/>
                <a:latin typeface="Consolas" panose="020B0609020204030204" pitchFamily="49" charset="0"/>
              </a:rPr>
              <a:t>v_old</a:t>
            </a:r>
            <a:r>
              <a:rPr lang="en-US" b="0" dirty="0">
                <a:solidFill>
                  <a:srgbClr val="FFC600"/>
                </a:solidFill>
                <a:effectLst/>
                <a:latin typeface="Consolas" panose="020B0609020204030204" pitchFamily="49" charset="0"/>
              </a:rPr>
              <a:t>&lt;&lt;</a:t>
            </a:r>
            <a:r>
              <a:rPr lang="en-US" b="0" dirty="0">
                <a:solidFill>
                  <a:srgbClr val="92FC79"/>
                </a:solidFill>
                <a:effectLst/>
                <a:latin typeface="Consolas" panose="020B0609020204030204" pitchFamily="49" charset="0"/>
              </a:rPr>
              <a:t>"</a:t>
            </a:r>
            <a:r>
              <a:rPr lang="en-US" b="0" dirty="0">
                <a:solidFill>
                  <a:srgbClr val="A5FF90"/>
                </a:solidFill>
                <a:effectLst/>
                <a:latin typeface="Consolas" panose="020B0609020204030204" pitchFamily="49" charset="0"/>
              </a:rPr>
              <a:t> (Initial Guess) </a:t>
            </a:r>
            <a:r>
              <a:rPr lang="en-US" b="0" dirty="0">
                <a:solidFill>
                  <a:srgbClr val="92FC79"/>
                </a:solidFill>
                <a:effectLst/>
                <a:latin typeface="Consolas" panose="020B0609020204030204" pitchFamily="49" charset="0"/>
              </a:rPr>
              <a:t>"</a:t>
            </a:r>
            <a:r>
              <a:rPr lang="en-US" b="0" dirty="0">
                <a:solidFill>
                  <a:srgbClr val="FFC600"/>
                </a:solidFill>
                <a:effectLst/>
                <a:latin typeface="Consolas" panose="020B0609020204030204" pitchFamily="49" charset="0"/>
              </a:rPr>
              <a:t>&lt;&lt;</a:t>
            </a:r>
            <a:r>
              <a:rPr lang="en-US" b="0" dirty="0" err="1">
                <a:solidFill>
                  <a:srgbClr val="FFC600"/>
                </a:solidFill>
                <a:effectLst/>
                <a:latin typeface="Consolas" panose="020B0609020204030204" pitchFamily="49" charset="0"/>
              </a:rPr>
              <a:t>endl</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br>
              <a:rPr lang="en-US" b="0" dirty="0">
                <a:solidFill>
                  <a:srgbClr val="FFFFFF"/>
                </a:solidFill>
                <a:effectLst/>
                <a:latin typeface="Consolas" panose="020B0609020204030204" pitchFamily="49" charset="0"/>
              </a:rPr>
            </a:br>
            <a:r>
              <a:rPr lang="en-US" b="0" i="1" dirty="0">
                <a:solidFill>
                  <a:srgbClr val="0088FF"/>
                </a:solidFill>
                <a:effectLst/>
                <a:latin typeface="Consolas" panose="020B0609020204030204" pitchFamily="49" charset="0"/>
              </a:rPr>
              <a:t>    // Iterative process constants</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int</a:t>
            </a: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maxIteration</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628C"/>
                </a:solidFill>
                <a:effectLst/>
                <a:latin typeface="Consolas" panose="020B0609020204030204" pitchFamily="49" charset="0"/>
              </a:rPr>
              <a:t>25</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double</a:t>
            </a: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tol</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628C"/>
                </a:solidFill>
                <a:effectLst/>
                <a:latin typeface="Consolas" panose="020B0609020204030204" pitchFamily="49" charset="0"/>
              </a:rPr>
              <a:t>1</a:t>
            </a:r>
            <a:r>
              <a:rPr lang="en-US" b="0" dirty="0">
                <a:solidFill>
                  <a:srgbClr val="FF9D00"/>
                </a:solidFill>
                <a:effectLst/>
                <a:latin typeface="Consolas" panose="020B0609020204030204" pitchFamily="49" charset="0"/>
              </a:rPr>
              <a:t>e-</a:t>
            </a:r>
            <a:r>
              <a:rPr lang="en-US" b="0" dirty="0">
                <a:solidFill>
                  <a:srgbClr val="FF628C"/>
                </a:solidFill>
                <a:effectLst/>
                <a:latin typeface="Consolas" panose="020B0609020204030204" pitchFamily="49" charset="0"/>
              </a:rPr>
              <a:t>6</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for</a:t>
            </a:r>
            <a:r>
              <a:rPr lang="en-US" b="0" dirty="0">
                <a:solidFill>
                  <a:srgbClr val="E1EFFF"/>
                </a:solidFill>
                <a:effectLst/>
                <a:latin typeface="Consolas" panose="020B0609020204030204" pitchFamily="49" charset="0"/>
              </a:rPr>
              <a:t>(</a:t>
            </a:r>
            <a:r>
              <a:rPr lang="en-US" b="0" dirty="0">
                <a:solidFill>
                  <a:srgbClr val="FFC600"/>
                </a:solidFill>
                <a:effectLst/>
                <a:latin typeface="Consolas" panose="020B0609020204030204" pitchFamily="49" charset="0"/>
              </a:rPr>
              <a:t>int</a:t>
            </a: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i</a:t>
            </a:r>
            <a:r>
              <a:rPr lang="en-US" b="0" dirty="0">
                <a:solidFill>
                  <a:srgbClr val="FF9D00"/>
                </a:solidFill>
                <a:effectLst/>
                <a:latin typeface="Consolas" panose="020B0609020204030204" pitchFamily="49" charset="0"/>
              </a:rPr>
              <a:t>=</a:t>
            </a:r>
            <a:r>
              <a:rPr lang="en-US" b="0" dirty="0">
                <a:solidFill>
                  <a:srgbClr val="FF628C"/>
                </a:solidFill>
                <a:effectLst/>
                <a:latin typeface="Consolas" panose="020B0609020204030204" pitchFamily="49" charset="0"/>
              </a:rPr>
              <a:t>1</a:t>
            </a:r>
            <a:r>
              <a:rPr lang="en-US" b="0" dirty="0">
                <a:solidFill>
                  <a:srgbClr val="9EFFFF"/>
                </a:solidFill>
                <a:effectLst/>
                <a:latin typeface="Consolas" panose="020B0609020204030204" pitchFamily="49" charset="0"/>
              </a:rPr>
              <a:t> </a:t>
            </a:r>
            <a:r>
              <a:rPr lang="en-US" b="0" dirty="0">
                <a:solidFill>
                  <a:srgbClr val="E1EFFF"/>
                </a:solidFill>
                <a:effectLst/>
                <a:latin typeface="Consolas" panose="020B0609020204030204" pitchFamily="49" charset="0"/>
              </a:rPr>
              <a:t>;</a:t>
            </a:r>
            <a:r>
              <a:rPr lang="en-US" b="0" dirty="0" err="1">
                <a:solidFill>
                  <a:srgbClr val="FFFFFF"/>
                </a:solidFill>
                <a:effectLst/>
                <a:latin typeface="Consolas" panose="020B0609020204030204" pitchFamily="49" charset="0"/>
              </a:rPr>
              <a:t>i</a:t>
            </a:r>
            <a:r>
              <a:rPr lang="en-US" b="0" dirty="0">
                <a:solidFill>
                  <a:srgbClr val="FF9D00"/>
                </a:solidFill>
                <a:effectLst/>
                <a:latin typeface="Consolas" panose="020B0609020204030204" pitchFamily="49" charset="0"/>
              </a:rPr>
              <a:t>&lt;=</a:t>
            </a:r>
            <a:r>
              <a:rPr lang="en-US" b="0" dirty="0" err="1">
                <a:solidFill>
                  <a:srgbClr val="FFFFFF"/>
                </a:solidFill>
                <a:effectLst/>
                <a:latin typeface="Consolas" panose="020B0609020204030204" pitchFamily="49" charset="0"/>
              </a:rPr>
              <a:t>maxIteration</a:t>
            </a:r>
            <a:r>
              <a:rPr lang="en-US" b="0" dirty="0">
                <a:solidFill>
                  <a:srgbClr val="9EFFFF"/>
                </a:solidFill>
                <a:effectLst/>
                <a:latin typeface="Consolas" panose="020B0609020204030204" pitchFamily="49" charset="0"/>
              </a:rPr>
              <a:t> </a:t>
            </a:r>
            <a:r>
              <a:rPr lang="en-US" b="0" dirty="0">
                <a:solidFill>
                  <a:srgbClr val="E1EFFF"/>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i</a:t>
            </a:r>
            <a:r>
              <a:rPr lang="en-US" b="0" dirty="0">
                <a:solidFill>
                  <a:srgbClr val="FF9D00"/>
                </a:solidFill>
                <a:effectLst/>
                <a:latin typeface="Consolas" panose="020B0609020204030204" pitchFamily="49" charset="0"/>
              </a:rPr>
              <a:t>++</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r>
              <a:rPr lang="en-US" b="0" i="1" dirty="0">
                <a:solidFill>
                  <a:srgbClr val="0088FF"/>
                </a:solidFill>
                <a:effectLst/>
                <a:latin typeface="Consolas" panose="020B0609020204030204" pitchFamily="49" charset="0"/>
              </a:rPr>
              <a:t>        // Fixed-point iteration formula</a:t>
            </a:r>
            <a:endParaRPr lang="en-US" b="0" dirty="0">
              <a:solidFill>
                <a:srgbClr val="FFFFFF"/>
              </a:solidFill>
              <a:effectLst/>
              <a:latin typeface="Consolas" panose="020B0609020204030204" pitchFamily="49" charset="0"/>
            </a:endParaRPr>
          </a:p>
          <a:p>
            <a:pPr>
              <a:lnSpc>
                <a:spcPts val="1650"/>
              </a:lnSpc>
            </a:pPr>
            <a:r>
              <a:rPr lang="en-US" b="0" i="1" dirty="0">
                <a:solidFill>
                  <a:srgbClr val="0088FF"/>
                </a:solidFill>
                <a:effectLst/>
                <a:latin typeface="Consolas" panose="020B0609020204030204" pitchFamily="49" charset="0"/>
              </a:rPr>
              <a:t>        // Formula 1 :-</a:t>
            </a:r>
            <a:endParaRPr lang="en-US" b="0" dirty="0">
              <a:solidFill>
                <a:srgbClr val="FFFFFF"/>
              </a:solidFill>
              <a:effectLst/>
              <a:latin typeface="Consolas" panose="020B0609020204030204" pitchFamily="49" charset="0"/>
            </a:endParaRPr>
          </a:p>
          <a:p>
            <a:pPr>
              <a:lnSpc>
                <a:spcPts val="1650"/>
              </a:lnSpc>
            </a:pPr>
            <a:r>
              <a:rPr lang="en-US" b="0" i="1" dirty="0">
                <a:solidFill>
                  <a:srgbClr val="0088FF"/>
                </a:solidFill>
                <a:effectLst/>
                <a:latin typeface="Consolas" panose="020B0609020204030204" pitchFamily="49" charset="0"/>
              </a:rPr>
              <a:t>        // </a:t>
            </a:r>
            <a:r>
              <a:rPr lang="en-US" b="0" i="1" dirty="0" err="1">
                <a:solidFill>
                  <a:srgbClr val="0088FF"/>
                </a:solidFill>
                <a:effectLst/>
                <a:latin typeface="Consolas" panose="020B0609020204030204" pitchFamily="49" charset="0"/>
              </a:rPr>
              <a:t>v_new</a:t>
            </a:r>
            <a:r>
              <a:rPr lang="en-US" b="0" i="1" dirty="0">
                <a:solidFill>
                  <a:srgbClr val="0088FF"/>
                </a:solidFill>
                <a:effectLst/>
                <a:latin typeface="Consolas" panose="020B0609020204030204" pitchFamily="49" charset="0"/>
              </a:rPr>
              <a:t> = (((R*T + P*b)/a)*</a:t>
            </a:r>
            <a:r>
              <a:rPr lang="en-US" b="0" i="1" dirty="0" err="1">
                <a:solidFill>
                  <a:srgbClr val="0088FF"/>
                </a:solidFill>
                <a:effectLst/>
                <a:latin typeface="Consolas" panose="020B0609020204030204" pitchFamily="49" charset="0"/>
              </a:rPr>
              <a:t>v_old</a:t>
            </a:r>
            <a:r>
              <a:rPr lang="en-US" b="0" i="1" dirty="0">
                <a:solidFill>
                  <a:srgbClr val="0088FF"/>
                </a:solidFill>
                <a:effectLst/>
                <a:latin typeface="Consolas" panose="020B0609020204030204" pitchFamily="49" charset="0"/>
              </a:rPr>
              <a:t>*</a:t>
            </a:r>
            <a:r>
              <a:rPr lang="en-US" b="0" i="1" dirty="0" err="1">
                <a:solidFill>
                  <a:srgbClr val="0088FF"/>
                </a:solidFill>
                <a:effectLst/>
                <a:latin typeface="Consolas" panose="020B0609020204030204" pitchFamily="49" charset="0"/>
              </a:rPr>
              <a:t>v_old</a:t>
            </a:r>
            <a:r>
              <a:rPr lang="en-US" b="0" i="1" dirty="0">
                <a:solidFill>
                  <a:srgbClr val="0088FF"/>
                </a:solidFill>
                <a:effectLst/>
                <a:latin typeface="Consolas" panose="020B0609020204030204" pitchFamily="49" charset="0"/>
              </a:rPr>
              <a:t>) + b - ((P*</a:t>
            </a:r>
            <a:r>
              <a:rPr lang="en-US" b="0" i="1" dirty="0" err="1">
                <a:solidFill>
                  <a:srgbClr val="0088FF"/>
                </a:solidFill>
                <a:effectLst/>
                <a:latin typeface="Consolas" panose="020B0609020204030204" pitchFamily="49" charset="0"/>
              </a:rPr>
              <a:t>v_old</a:t>
            </a:r>
            <a:r>
              <a:rPr lang="en-US" b="0" i="1" dirty="0">
                <a:solidFill>
                  <a:srgbClr val="0088FF"/>
                </a:solidFill>
                <a:effectLst/>
                <a:latin typeface="Consolas" panose="020B0609020204030204" pitchFamily="49" charset="0"/>
              </a:rPr>
              <a:t>*</a:t>
            </a:r>
            <a:r>
              <a:rPr lang="en-US" b="0" i="1" dirty="0" err="1">
                <a:solidFill>
                  <a:srgbClr val="0088FF"/>
                </a:solidFill>
                <a:effectLst/>
                <a:latin typeface="Consolas" panose="020B0609020204030204" pitchFamily="49" charset="0"/>
              </a:rPr>
              <a:t>v_old</a:t>
            </a:r>
            <a:r>
              <a:rPr lang="en-US" b="0" i="1" dirty="0">
                <a:solidFill>
                  <a:srgbClr val="0088FF"/>
                </a:solidFill>
                <a:effectLst/>
                <a:latin typeface="Consolas" panose="020B0609020204030204" pitchFamily="49" charset="0"/>
              </a:rPr>
              <a:t>*</a:t>
            </a:r>
            <a:r>
              <a:rPr lang="en-US" b="0" i="1" dirty="0" err="1">
                <a:solidFill>
                  <a:srgbClr val="0088FF"/>
                </a:solidFill>
                <a:effectLst/>
                <a:latin typeface="Consolas" panose="020B0609020204030204" pitchFamily="49" charset="0"/>
              </a:rPr>
              <a:t>v_old</a:t>
            </a:r>
            <a:r>
              <a:rPr lang="en-US" b="0" i="1" dirty="0">
                <a:solidFill>
                  <a:srgbClr val="0088FF"/>
                </a:solidFill>
                <a:effectLst/>
                <a:latin typeface="Consolas" panose="020B0609020204030204" pitchFamily="49" charset="0"/>
              </a:rPr>
              <a:t>)) ; </a:t>
            </a:r>
            <a:endParaRPr lang="en-US" b="0" dirty="0">
              <a:solidFill>
                <a:srgbClr val="FFFFFF"/>
              </a:solidFill>
              <a:effectLst/>
              <a:latin typeface="Consolas" panose="020B0609020204030204" pitchFamily="49" charset="0"/>
            </a:endParaRPr>
          </a:p>
          <a:p>
            <a:pPr>
              <a:lnSpc>
                <a:spcPts val="1650"/>
              </a:lnSpc>
            </a:pPr>
            <a:r>
              <a:rPr lang="en-US" b="0" i="1" dirty="0">
                <a:solidFill>
                  <a:srgbClr val="0088FF"/>
                </a:solidFill>
                <a:effectLst/>
                <a:latin typeface="Consolas" panose="020B0609020204030204" pitchFamily="49" charset="0"/>
              </a:rPr>
              <a:t>        // Formula 2 :</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v_new</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FFFF"/>
                </a:solidFill>
                <a:effectLst/>
                <a:latin typeface="Consolas" panose="020B0609020204030204" pitchFamily="49" charset="0"/>
              </a:rPr>
              <a:t>b</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E1EFFF"/>
                </a:solidFill>
                <a:effectLst/>
                <a:latin typeface="Consolas" panose="020B0609020204030204" pitchFamily="49" charset="0"/>
              </a:rPr>
              <a:t>(</a:t>
            </a:r>
            <a:r>
              <a:rPr lang="en-US" b="0" dirty="0">
                <a:solidFill>
                  <a:srgbClr val="FFFFFF"/>
                </a:solidFill>
                <a:effectLst/>
                <a:latin typeface="Consolas" panose="020B0609020204030204" pitchFamily="49" charset="0"/>
              </a:rPr>
              <a:t>R</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FFFF"/>
                </a:solidFill>
                <a:effectLst/>
                <a:latin typeface="Consolas" panose="020B0609020204030204" pitchFamily="49" charset="0"/>
              </a:rPr>
              <a:t>T</a:t>
            </a:r>
            <a:r>
              <a:rPr lang="en-US" b="0" dirty="0">
                <a:solidFill>
                  <a:srgbClr val="E1EFFF"/>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E1EFFF"/>
                </a:solidFill>
                <a:effectLst/>
                <a:latin typeface="Consolas" panose="020B0609020204030204" pitchFamily="49" charset="0"/>
              </a:rPr>
              <a:t>(</a:t>
            </a:r>
            <a:r>
              <a:rPr lang="en-US" b="0" dirty="0">
                <a:solidFill>
                  <a:srgbClr val="FFFFFF"/>
                </a:solidFill>
                <a:effectLst/>
                <a:latin typeface="Consolas" panose="020B0609020204030204" pitchFamily="49" charset="0"/>
              </a:rPr>
              <a:t>P</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E1EFFF"/>
                </a:solidFill>
                <a:effectLst/>
                <a:latin typeface="Consolas" panose="020B0609020204030204" pitchFamily="49" charset="0"/>
              </a:rPr>
              <a:t>(</a:t>
            </a:r>
            <a:r>
              <a:rPr lang="en-US" b="0" dirty="0">
                <a:solidFill>
                  <a:srgbClr val="FFFFFF"/>
                </a:solidFill>
                <a:effectLst/>
                <a:latin typeface="Consolas" panose="020B0609020204030204" pitchFamily="49" charset="0"/>
              </a:rPr>
              <a:t>a</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E1EFFF"/>
                </a:solidFill>
                <a:effectLst/>
                <a:latin typeface="Consolas" panose="020B0609020204030204" pitchFamily="49" charset="0"/>
              </a:rPr>
              <a:t>(</a:t>
            </a:r>
            <a:r>
              <a:rPr lang="en-US" b="0" dirty="0" err="1">
                <a:solidFill>
                  <a:srgbClr val="FFFFFF"/>
                </a:solidFill>
                <a:effectLst/>
                <a:latin typeface="Consolas" panose="020B0609020204030204" pitchFamily="49" charset="0"/>
              </a:rPr>
              <a:t>v_old</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v_old</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endParaRPr lang="en-US" b="0" dirty="0">
              <a:solidFill>
                <a:srgbClr val="FFFFFF"/>
              </a:solidFill>
              <a:effectLst/>
              <a:latin typeface="Consolas" panose="020B0609020204030204" pitchFamily="49" charset="0"/>
            </a:endParaRPr>
          </a:p>
          <a:p>
            <a:pPr>
              <a:lnSpc>
                <a:spcPts val="1650"/>
              </a:lnSpc>
            </a:pPr>
            <a:r>
              <a:rPr lang="en-US" b="0" i="1" dirty="0">
                <a:solidFill>
                  <a:srgbClr val="0088FF"/>
                </a:solidFill>
                <a:effectLst/>
                <a:latin typeface="Consolas" panose="020B0609020204030204" pitchFamily="49" charset="0"/>
              </a:rPr>
              <a:t>        // Printing </a:t>
            </a:r>
            <a:r>
              <a:rPr lang="en-US" b="0" i="1" dirty="0" err="1">
                <a:solidFill>
                  <a:srgbClr val="0088FF"/>
                </a:solidFill>
                <a:effectLst/>
                <a:latin typeface="Consolas" panose="020B0609020204030204" pitchFamily="49" charset="0"/>
              </a:rPr>
              <a:t>succesive</a:t>
            </a:r>
            <a:r>
              <a:rPr lang="en-US" b="0" i="1" dirty="0">
                <a:solidFill>
                  <a:srgbClr val="0088FF"/>
                </a:solidFill>
                <a:effectLst/>
                <a:latin typeface="Consolas" panose="020B0609020204030204" pitchFamily="49" charset="0"/>
              </a:rPr>
              <a:t> values of v;</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cout</a:t>
            </a:r>
            <a:r>
              <a:rPr lang="en-US" b="0" dirty="0">
                <a:solidFill>
                  <a:srgbClr val="FFC600"/>
                </a:solidFill>
                <a:effectLst/>
                <a:latin typeface="Consolas" panose="020B0609020204030204" pitchFamily="49" charset="0"/>
              </a:rPr>
              <a:t>&lt;&lt;</a:t>
            </a:r>
            <a:r>
              <a:rPr lang="en-US" b="0" dirty="0">
                <a:solidFill>
                  <a:srgbClr val="92FC79"/>
                </a:solidFill>
                <a:effectLst/>
                <a:latin typeface="Consolas" panose="020B0609020204030204" pitchFamily="49" charset="0"/>
              </a:rPr>
              <a:t>"</a:t>
            </a:r>
            <a:r>
              <a:rPr lang="en-US" b="0" dirty="0">
                <a:solidFill>
                  <a:srgbClr val="A5FF90"/>
                </a:solidFill>
                <a:effectLst/>
                <a:latin typeface="Consolas" panose="020B0609020204030204" pitchFamily="49" charset="0"/>
              </a:rPr>
              <a:t>[iteration :</a:t>
            </a:r>
            <a:r>
              <a:rPr lang="en-US" b="0" dirty="0">
                <a:solidFill>
                  <a:srgbClr val="92FC79"/>
                </a:solidFill>
                <a:effectLst/>
                <a:latin typeface="Consolas" panose="020B0609020204030204" pitchFamily="49" charset="0"/>
              </a:rPr>
              <a:t>"</a:t>
            </a:r>
            <a:r>
              <a:rPr lang="en-US" b="0" dirty="0">
                <a:solidFill>
                  <a:srgbClr val="FFC600"/>
                </a:solidFill>
                <a:effectLst/>
                <a:latin typeface="Consolas" panose="020B0609020204030204" pitchFamily="49" charset="0"/>
              </a:rPr>
              <a:t>&lt;&lt;</a:t>
            </a:r>
            <a:r>
              <a:rPr lang="en-US" b="0" dirty="0" err="1">
                <a:solidFill>
                  <a:srgbClr val="FFFFFF"/>
                </a:solidFill>
                <a:effectLst/>
                <a:latin typeface="Consolas" panose="020B0609020204030204" pitchFamily="49" charset="0"/>
              </a:rPr>
              <a:t>i</a:t>
            </a:r>
            <a:r>
              <a:rPr lang="en-US" b="0" dirty="0">
                <a:solidFill>
                  <a:srgbClr val="FFC600"/>
                </a:solidFill>
                <a:effectLst/>
                <a:latin typeface="Consolas" panose="020B0609020204030204" pitchFamily="49" charset="0"/>
              </a:rPr>
              <a:t>&lt;&lt;</a:t>
            </a:r>
            <a:r>
              <a:rPr lang="en-US" b="0" dirty="0">
                <a:solidFill>
                  <a:srgbClr val="92FC79"/>
                </a:solidFill>
                <a:effectLst/>
                <a:latin typeface="Consolas" panose="020B0609020204030204" pitchFamily="49" charset="0"/>
              </a:rPr>
              <a:t>"</a:t>
            </a:r>
            <a:r>
              <a:rPr lang="en-US" b="0" dirty="0">
                <a:solidFill>
                  <a:srgbClr val="A5FF90"/>
                </a:solidFill>
                <a:effectLst/>
                <a:latin typeface="Consolas" panose="020B0609020204030204" pitchFamily="49" charset="0"/>
              </a:rPr>
              <a:t>] : v = </a:t>
            </a:r>
            <a:r>
              <a:rPr lang="en-US" b="0" dirty="0">
                <a:solidFill>
                  <a:srgbClr val="92FC79"/>
                </a:solidFill>
                <a:effectLst/>
                <a:latin typeface="Consolas" panose="020B0609020204030204" pitchFamily="49" charset="0"/>
              </a:rPr>
              <a:t>"</a:t>
            </a:r>
            <a:r>
              <a:rPr lang="en-US" b="0" dirty="0">
                <a:solidFill>
                  <a:srgbClr val="FFC600"/>
                </a:solidFill>
                <a:effectLst/>
                <a:latin typeface="Consolas" panose="020B0609020204030204" pitchFamily="49" charset="0"/>
              </a:rPr>
              <a:t>&lt;&lt;</a:t>
            </a:r>
            <a:r>
              <a:rPr lang="en-US" b="0" dirty="0" err="1">
                <a:solidFill>
                  <a:srgbClr val="FFFFFF"/>
                </a:solidFill>
                <a:effectLst/>
                <a:latin typeface="Consolas" panose="020B0609020204030204" pitchFamily="49" charset="0"/>
              </a:rPr>
              <a:t>v_new</a:t>
            </a:r>
            <a:r>
              <a:rPr lang="en-US" b="0" dirty="0">
                <a:solidFill>
                  <a:srgbClr val="FFC600"/>
                </a:solidFill>
                <a:effectLst/>
                <a:latin typeface="Consolas" panose="020B0609020204030204" pitchFamily="49" charset="0"/>
              </a:rPr>
              <a:t>&lt;&lt;</a:t>
            </a:r>
            <a:r>
              <a:rPr lang="en-US" b="0" dirty="0" err="1">
                <a:solidFill>
                  <a:srgbClr val="FFC600"/>
                </a:solidFill>
                <a:effectLst/>
                <a:latin typeface="Consolas" panose="020B0609020204030204" pitchFamily="49" charset="0"/>
              </a:rPr>
              <a:t>endl</a:t>
            </a:r>
            <a:r>
              <a:rPr lang="en-US" dirty="0">
                <a:solidFill>
                  <a:srgbClr val="E1EFFF"/>
                </a:solidFill>
                <a:latin typeface="Consolas" panose="020B0609020204030204" pitchFamily="49" charset="0"/>
              </a:rPr>
              <a:t>;</a:t>
            </a:r>
            <a:endParaRPr lang="en-US" b="0" dirty="0">
              <a:solidFill>
                <a:srgbClr val="FFFFFF"/>
              </a:solidFill>
              <a:effectLst/>
              <a:latin typeface="Consolas" panose="020B0609020204030204" pitchFamily="49" charset="0"/>
            </a:endParaRPr>
          </a:p>
        </p:txBody>
      </p:sp>
      <p:sp>
        <p:nvSpPr>
          <p:cNvPr id="18" name="TextBox 17">
            <a:extLst>
              <a:ext uri="{FF2B5EF4-FFF2-40B4-BE49-F238E27FC236}">
                <a16:creationId xmlns:a16="http://schemas.microsoft.com/office/drawing/2014/main" id="{544373C3-BD2F-69E7-F19D-552E2A7071F3}"/>
              </a:ext>
            </a:extLst>
          </p:cNvPr>
          <p:cNvSpPr txBox="1"/>
          <p:nvPr/>
        </p:nvSpPr>
        <p:spPr>
          <a:xfrm>
            <a:off x="9839417" y="0"/>
            <a:ext cx="2352583" cy="923330"/>
          </a:xfrm>
          <a:prstGeom prst="rect">
            <a:avLst/>
          </a:prstGeom>
          <a:noFill/>
        </p:spPr>
        <p:txBody>
          <a:bodyPr wrap="square">
            <a:spAutoFit/>
          </a:bodyPr>
          <a:lstStyle/>
          <a:p>
            <a:pPr lvl="1"/>
            <a:r>
              <a:rPr lang="en-US" sz="5400" u="sng" dirty="0">
                <a:ln w="0"/>
                <a:solidFill>
                  <a:schemeClr val="accent5"/>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Code</a:t>
            </a:r>
            <a:endParaRPr lang="en-US" sz="4000" dirty="0">
              <a:ln w="0"/>
              <a:solidFill>
                <a:schemeClr val="accent5"/>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214773386"/>
      </p:ext>
    </p:extLst>
  </p:cSld>
  <p:clrMapOvr>
    <a:masterClrMapping/>
  </p:clrMapOvr>
</p:sld>
</file>

<file path=ppt/theme/theme1.xml><?xml version="1.0" encoding="utf-8"?>
<a:theme xmlns:a="http://schemas.openxmlformats.org/drawingml/2006/main" name="Custom">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 discovery_V1_win32_EF_v4.potx" id="{C76E1CB0-558D-4FB9-AA8B-DAB0BFDB970A}" vid="{87D4F3E9-C3BB-413B-A87E-0B7BB674A5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81D8D6-8849-400B-8BC9-21D401C7DD06}">
  <ds:schemaRefs>
    <ds:schemaRef ds:uri="http://purl.org/dc/elements/1.1/"/>
    <ds:schemaRef ds:uri="71af3243-3dd4-4a8d-8c0d-dd76da1f02a5"/>
    <ds:schemaRef ds:uri="http://schemas.microsoft.com/office/2006/documentManagement/types"/>
    <ds:schemaRef ds:uri="http://schemas.microsoft.com/office/2006/metadata/properties"/>
    <ds:schemaRef ds:uri="http://schemas.microsoft.com/office/infopath/2007/PartnerControls"/>
    <ds:schemaRef ds:uri="16c05727-aa75-4e4a-9b5f-8a80a1165891"/>
    <ds:schemaRef ds:uri="http://schemas.openxmlformats.org/package/2006/metadata/core-properties"/>
    <ds:schemaRef ds:uri="http://purl.org/dc/dcmitype/"/>
    <ds:schemaRef ds:uri="230e9df3-be65-4c73-a93b-d1236ebd677e"/>
    <ds:schemaRef ds:uri="http://schemas.microsoft.com/sharepoint/v3"/>
    <ds:schemaRef ds:uri="http://www.w3.org/XML/1998/namespace"/>
    <ds:schemaRef ds:uri="http://purl.org/dc/terms/"/>
  </ds:schemaRefs>
</ds:datastoreItem>
</file>

<file path=customXml/itemProps2.xml><?xml version="1.0" encoding="utf-8"?>
<ds:datastoreItem xmlns:ds="http://schemas.openxmlformats.org/officeDocument/2006/customXml" ds:itemID="{C9A734A7-6096-47AA-9737-CDF62701A0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F8397A0-8C35-4EEE-8E61-47C914415B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{CCD36925-1F40-49D7-8828-46F86667C5FD}tf67061901_win32</Template>
  <TotalTime>1249</TotalTime>
  <Words>3494</Words>
  <Application>Microsoft Office PowerPoint</Application>
  <PresentationFormat>Widescreen</PresentationFormat>
  <Paragraphs>479</Paragraphs>
  <Slides>22</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Calibri</vt:lpstr>
      <vt:lpstr>Cambria Math</vt:lpstr>
      <vt:lpstr>Consolas</vt:lpstr>
      <vt:lpstr>Courier New</vt:lpstr>
      <vt:lpstr>Daytona Condensed Light</vt:lpstr>
      <vt:lpstr>Posterama</vt:lpstr>
      <vt:lpstr>Times New Roman</vt:lpstr>
      <vt:lpstr>Wingdings</vt:lpstr>
      <vt:lpstr>Custom</vt:lpstr>
      <vt:lpstr>Cape Lab</vt:lpstr>
      <vt:lpstr>Summary</vt:lpstr>
      <vt:lpstr>Problem</vt:lpstr>
      <vt:lpstr>Fixed-point iteration</vt:lpstr>
      <vt:lpstr>PowerPoint Presentation</vt:lpstr>
      <vt:lpstr>PowerPoint Presentation</vt:lpstr>
      <vt:lpstr>PowerPoint Presentation</vt:lpstr>
      <vt:lpstr>PowerPoint Presentation</vt:lpstr>
      <vt:lpstr>PowerPoint Presentation</vt:lpstr>
      <vt:lpstr>PowerPoint Presentation</vt:lpstr>
      <vt:lpstr>b) Newton’s Rapson Method</vt:lpstr>
      <vt:lpstr>PowerPoint Presentation</vt:lpstr>
      <vt:lpstr>PowerPoint Presentation</vt:lpstr>
      <vt:lpstr>PowerPoint Presentation</vt:lpstr>
      <vt:lpstr>PowerPoint Presentation</vt:lpstr>
      <vt:lpstr>c) Bisection Method</vt:lpstr>
      <vt:lpstr>PowerPoint Presentation</vt:lpstr>
      <vt:lpstr>PowerPoint Presentation</vt:lpstr>
      <vt:lpstr>PowerPoint Presentation</vt:lpstr>
      <vt:lpstr>PowerPoint Presentation</vt:lpstr>
      <vt:lpstr>d) Built in fzero</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Satyam Rahangdale</dc:creator>
  <cp:lastModifiedBy>Satyam Rahangdale</cp:lastModifiedBy>
  <cp:revision>4</cp:revision>
  <dcterms:created xsi:type="dcterms:W3CDTF">2025-01-10T13:28:55Z</dcterms:created>
  <dcterms:modified xsi:type="dcterms:W3CDTF">2025-01-24T07:11:17Z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