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41" r:id="rId5"/>
    <p:sldId id="326" r:id="rId6"/>
    <p:sldId id="259" r:id="rId7"/>
    <p:sldId id="257" r:id="rId8"/>
    <p:sldId id="366" r:id="rId9"/>
    <p:sldId id="367" r:id="rId10"/>
    <p:sldId id="353" r:id="rId11"/>
    <p:sldId id="357" r:id="rId12"/>
    <p:sldId id="358" r:id="rId13"/>
    <p:sldId id="365" r:id="rId14"/>
    <p:sldId id="370" r:id="rId15"/>
    <p:sldId id="371" r:id="rId16"/>
    <p:sldId id="368" r:id="rId17"/>
    <p:sldId id="374"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240" autoAdjust="0"/>
  </p:normalViewPr>
  <p:slideViewPr>
    <p:cSldViewPr snapToGrid="0">
      <p:cViewPr varScale="1">
        <p:scale>
          <a:sx n="72" d="100"/>
          <a:sy n="72" d="100"/>
        </p:scale>
        <p:origin x="420" y="6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2/5/2025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tyamR196/CAPE_LAB/blob/main/Lab_1/built_fzero.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tyamR196/CAPE_LAB/blob/main/Lab_2/Q2.m" TargetMode="External"/><Relationship Id="rId2" Type="http://schemas.openxmlformats.org/officeDocument/2006/relationships/hyperlink" Target="https://github.com/SatyamR196/CAPE_LAB/blob/main/Lab_2/Q1_fsolve.m"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atyamR196/CAPE_LAB/blob/main/Lab_2/Q1_fsolve.m"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github.com/SatyamR196/CAPE_LAB/blob/main/Lab_2/Q1_NR.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344905" y="4438835"/>
            <a:ext cx="1150219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4400" u="sng" cap="none" dirty="0">
                <a:solidFill>
                  <a:schemeClr val="accent1">
                    <a:lumMod val="50000"/>
                  </a:schemeClr>
                </a:solidFill>
              </a:rPr>
              <a:t>Week – 2 (24/01/25)</a:t>
            </a:r>
          </a:p>
          <a:p>
            <a:r>
              <a:rPr lang="en-US" sz="4400" u="sng" cap="none" dirty="0">
                <a:solidFill>
                  <a:schemeClr val="accent1">
                    <a:lumMod val="50000"/>
                  </a:schemeClr>
                </a:solidFill>
              </a:rPr>
              <a:t>Topic – System of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200054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CA, T ,</a:t>
            </a:r>
            <a:r>
              <a:rPr lang="en-IN" sz="2400" dirty="0" err="1">
                <a:latin typeface="Cambria Math" panose="02040503050406030204" pitchFamily="18" charset="0"/>
                <a:ea typeface="Cambria Math" panose="02040503050406030204" pitchFamily="18" charset="0"/>
              </a:rPr>
              <a:t>Tj</a:t>
            </a:r>
            <a:r>
              <a:rPr lang="en-IN" sz="2400" dirty="0">
                <a:latin typeface="Cambria Math" panose="02040503050406030204" pitchFamily="18" charset="0"/>
                <a:ea typeface="Cambria Math" panose="02040503050406030204" pitchFamily="18" charset="0"/>
              </a:rPr>
              <a:t>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For getting other possible solutions try different initial guesses.</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3649EC00-5C85-0669-A097-240CA2B2CE5B}"/>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8446E-D24D-B908-6529-F812708729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D4060B-F072-BD85-74B1-37A3CA476837}"/>
              </a:ext>
            </a:extLst>
          </p:cNvPr>
          <p:cNvSpPr>
            <a:spLocks noGrp="1"/>
          </p:cNvSpPr>
          <p:nvPr>
            <p:ph type="ctrTitle"/>
          </p:nvPr>
        </p:nvSpPr>
        <p:spPr>
          <a:xfrm>
            <a:off x="975360" y="754534"/>
            <a:ext cx="10241280" cy="792332"/>
          </a:xfrm>
        </p:spPr>
        <p:txBody>
          <a:bodyPr/>
          <a:lstStyle/>
          <a:p>
            <a:r>
              <a:rPr lang="en-US" u="sng" cap="none" dirty="0">
                <a:solidFill>
                  <a:schemeClr val="accent1">
                    <a:lumMod val="50000"/>
                  </a:schemeClr>
                </a:solidFill>
              </a:rPr>
              <a:t>Problem 2</a:t>
            </a:r>
          </a:p>
        </p:txBody>
      </p:sp>
      <p:pic>
        <p:nvPicPr>
          <p:cNvPr id="3" name="Picture 2">
            <a:extLst>
              <a:ext uri="{FF2B5EF4-FFF2-40B4-BE49-F238E27FC236}">
                <a16:creationId xmlns:a16="http://schemas.microsoft.com/office/drawing/2014/main" id="{95F2CF9B-09DB-6A1C-6A33-19F526413FE5}"/>
              </a:ext>
            </a:extLst>
          </p:cNvPr>
          <p:cNvPicPr>
            <a:picLocks noChangeAspect="1"/>
          </p:cNvPicPr>
          <p:nvPr/>
        </p:nvPicPr>
        <p:blipFill>
          <a:blip r:embed="rId2"/>
          <a:stretch>
            <a:fillRect/>
          </a:stretch>
        </p:blipFill>
        <p:spPr>
          <a:xfrm>
            <a:off x="1307636" y="1633491"/>
            <a:ext cx="9358556" cy="5121814"/>
          </a:xfrm>
          <a:prstGeom prst="rect">
            <a:avLst/>
          </a:prstGeom>
        </p:spPr>
      </p:pic>
    </p:spTree>
    <p:extLst>
      <p:ext uri="{BB962C8B-B14F-4D97-AF65-F5344CB8AC3E}">
        <p14:creationId xmlns:p14="http://schemas.microsoft.com/office/powerpoint/2010/main" val="145156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2A190F-F910-D812-66F1-0C209E5DCA67}"/>
              </a:ext>
            </a:extLst>
          </p:cNvPr>
          <p:cNvPicPr>
            <a:picLocks noChangeAspect="1"/>
          </p:cNvPicPr>
          <p:nvPr/>
        </p:nvPicPr>
        <p:blipFill>
          <a:blip r:embed="rId2"/>
          <a:stretch>
            <a:fillRect/>
          </a:stretch>
        </p:blipFill>
        <p:spPr>
          <a:xfrm>
            <a:off x="545871" y="0"/>
            <a:ext cx="11100257" cy="6858000"/>
          </a:xfrm>
          <a:prstGeom prst="rect">
            <a:avLst/>
          </a:prstGeom>
        </p:spPr>
      </p:pic>
    </p:spTree>
    <p:extLst>
      <p:ext uri="{BB962C8B-B14F-4D97-AF65-F5344CB8AC3E}">
        <p14:creationId xmlns:p14="http://schemas.microsoft.com/office/powerpoint/2010/main" val="3779457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B7D26A2-DD29-704D-A520-5BE9459745CF}"/>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77C7FA7B-175E-46EC-2A19-1D71AD0735FB}"/>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77C7FA7B-175E-46EC-2A19-1D71AD0735FB}"/>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9E9C590-B6FE-3640-AA6D-E3104AF9EC83}"/>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3258311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91196-BC37-7F1D-5973-6F95412D87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FD27AE-872E-AB41-4DC4-2AE5B9FA36D8}"/>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3A19198-7D57-F774-4DC1-B56831F51DDB}"/>
              </a:ext>
            </a:extLst>
          </p:cNvPr>
          <p:cNvSpPr txBox="1"/>
          <p:nvPr/>
        </p:nvSpPr>
        <p:spPr>
          <a:xfrm>
            <a:off x="556126" y="913320"/>
            <a:ext cx="11042316" cy="2431435"/>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p>
          <a:p>
            <a:pPr marL="914400" marR="0" lvl="1" indent="-457200" algn="l" defTabSz="914400" rtl="0" eaLnBrk="1" fontAlgn="auto" latinLnBrk="0" hangingPunct="1">
              <a:lnSpc>
                <a:spcPct val="100000"/>
              </a:lnSpc>
              <a:spcBef>
                <a:spcPts val="0"/>
              </a:spcBef>
              <a:spcAft>
                <a:spcPts val="0"/>
              </a:spcAft>
              <a:buClrTx/>
              <a:buSzTx/>
              <a:buFont typeface="+mj-lt"/>
              <a:buAutoNum type="arabicParenR"/>
              <a:tabLst/>
              <a:defRPr/>
            </a:pPr>
            <a:r>
              <a:rPr kumimoji="0" lang="en-IN" sz="2400" b="0" i="0" u="none" strike="noStrike" kern="1200" cap="none" spc="0" normalizeH="0" baseline="0" noProof="0" dirty="0">
                <a:ln>
                  <a:noFill/>
                </a:ln>
                <a:solidFill>
                  <a:srgbClr val="000000"/>
                </a:solidFill>
                <a:effectLst/>
                <a:uLnTx/>
                <a:uFillTx/>
                <a:latin typeface="Cambria Math" panose="02040503050406030204" pitchFamily="18" charset="0"/>
                <a:ea typeface="Cambria Math" panose="02040503050406030204" pitchFamily="18" charset="0"/>
                <a:cs typeface="+mn-cs"/>
              </a:rPr>
              <a:t>We have 7 variables and 7 equation ( 4 equation are flow balance in and out of node, 1 equation is total flow in = total flow out and rest two are pressure drop balance in Loop 1 and 2 ).</a:t>
            </a:r>
            <a:endParaRPr lang="en-US" sz="3200" dirty="0">
              <a:latin typeface="Cambria Math" panose="02040503050406030204" pitchFamily="18" charset="0"/>
              <a:ea typeface="Cambria Math" panose="02040503050406030204" pitchFamily="18" charset="0"/>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Make initial guess of X= [</a:t>
            </a:r>
            <a:r>
              <a:rPr lang="en-US" sz="2400" b="0" i="0" dirty="0" err="1">
                <a:solidFill>
                  <a:srgbClr val="008013"/>
                </a:solidFill>
                <a:effectLst/>
                <a:latin typeface="Menlo"/>
              </a:rPr>
              <a:t>initial_guess</a:t>
            </a:r>
            <a:r>
              <a:rPr lang="en-US" sz="2400" b="0" i="0" dirty="0">
                <a:solidFill>
                  <a:srgbClr val="008013"/>
                </a:solidFill>
                <a:effectLst/>
                <a:latin typeface="Menlo"/>
              </a:rPr>
              <a:t>] = [q01; q12; q23; q13; q24; q34; q45];</a:t>
            </a:r>
            <a:endParaRPr lang="en-US" sz="2400" b="0" i="0" dirty="0">
              <a:effectLst/>
              <a:latin typeface="Menlo"/>
            </a:endParaRPr>
          </a:p>
          <a:p>
            <a:pPr marL="914400" lvl="1" indent="-4572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fsolve</a:t>
            </a:r>
            <a:r>
              <a:rPr lang="en-IN" sz="2400" dirty="0">
                <a:latin typeface="Cambria Math" panose="02040503050406030204" pitchFamily="18" charset="0"/>
                <a:ea typeface="Cambria Math" panose="02040503050406030204" pitchFamily="18" charset="0"/>
              </a:rPr>
              <a:t> function.</a:t>
            </a:r>
            <a:endParaRPr lang="en-IN" sz="2000" dirty="0">
              <a:latin typeface="Cambria Math" panose="02040503050406030204" pitchFamily="18" charset="0"/>
              <a:ea typeface="Cambria Math" panose="02040503050406030204" pitchFamily="18" charset="0"/>
            </a:endParaRPr>
          </a:p>
        </p:txBody>
      </p:sp>
      <p:sp>
        <p:nvSpPr>
          <p:cNvPr id="8" name="TextBox 7">
            <a:hlinkClick r:id="rId2"/>
            <a:extLst>
              <a:ext uri="{FF2B5EF4-FFF2-40B4-BE49-F238E27FC236}">
                <a16:creationId xmlns:a16="http://schemas.microsoft.com/office/drawing/2014/main" id="{CEE40878-234C-6642-25F4-8BD204F31253}"/>
              </a:ext>
            </a:extLst>
          </p:cNvPr>
          <p:cNvSpPr txBox="1"/>
          <p:nvPr/>
        </p:nvSpPr>
        <p:spPr>
          <a:xfrm>
            <a:off x="3573781" y="471984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29685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9742A-4F18-BB13-BEFF-2379024B0BA7}"/>
            </a:ext>
          </a:extLst>
        </p:cNvPr>
        <p:cNvGrpSpPr/>
        <p:nvPr/>
      </p:nvGrpSpPr>
      <p:grpSpPr>
        <a:xfrm>
          <a:off x="0" y="0"/>
          <a:ext cx="0" cy="0"/>
          <a:chOff x="0" y="0"/>
          <a:chExt cx="0" cy="0"/>
        </a:xfrm>
      </p:grpSpPr>
      <p:grpSp>
        <p:nvGrpSpPr>
          <p:cNvPr id="61" name="Group 60">
            <a:extLst>
              <a:ext uri="{FF2B5EF4-FFF2-40B4-BE49-F238E27FC236}">
                <a16:creationId xmlns:a16="http://schemas.microsoft.com/office/drawing/2014/main" id="{B8EEDB70-5518-8274-5B18-4099933AD515}"/>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DA8E1071-90AF-111A-3C19-3C2F202F7B1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3C280FFD-39D6-A251-2339-AF9CE41BEC44}"/>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2C14AAB-A12C-B09C-9FB3-EF0764043984}"/>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3841B59-7575-72CF-B535-9278D685A95E}"/>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58D0F36-4182-58E1-0A80-48CC7AC5115A}"/>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A764DC7-557A-30FD-F086-C747D6B5C3E9}"/>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D9EF89-58E7-3C68-29A3-443A2E29025E}"/>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EFF79F5-5D1C-5C7A-D146-5801A32A67D3}"/>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9BC3DBB-2471-8FC0-175E-E05E2BB6841D}"/>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F6CD2F0-E33C-B637-A64C-BEA90BA6ECD3}"/>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85EF50F-A360-0BAD-3394-E1C98F0C921E}"/>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3A0DDF-6079-9AF8-FB70-608239CA7C5F}"/>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03CB109-2A77-0A70-12D7-E8D3A092A7D4}"/>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3EE2E7B1-DC54-B0CC-A87A-4DC10F5448D1}"/>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70C9138C-B3AF-34F7-F98E-53D9A923F017}"/>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8DF6FA65-6E7B-F2BE-F262-804488D004DA}"/>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B5ABC016-ED65-787B-496A-5926E4396082}"/>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453CA5C3-E8CB-8F87-23A5-7FC6200BBE8A}"/>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46C061EB-2BCE-E4B0-C963-901790FB5D53}"/>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AEFE5045-8A06-ADC8-9B16-EC3F6F6B4C6C}"/>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AEFE5045-8A06-ADC8-9B16-EC3F6F6B4C6C}"/>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96B70827-CEFE-7EC3-0518-851D3FE25B07}"/>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96B70827-CEFE-7EC3-0518-851D3FE25B07}"/>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05EB2183-99BD-2537-635E-90A6EC565234}"/>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222DB723-E3A9-D1C4-A1B8-9A96C6466326}"/>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222DB723-E3A9-D1C4-A1B8-9A96C6466326}"/>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B7863EC2-29AC-6955-3307-53F87B6BFC03}"/>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B7863EC2-29AC-6955-3307-53F87B6BFC03}"/>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37A175C0-CF27-A493-7BA4-5276E634780C}"/>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37A175C0-CF27-A493-7BA4-5276E634780C}"/>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1631260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334582" y="156261"/>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1283108" cy="5632311"/>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1</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CSTR</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 2</a:t>
            </a: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 Flow in Pipe</a:t>
            </a:r>
          </a:p>
          <a:p>
            <a:pPr marL="685800" indent="-685800">
              <a:buFont typeface="Wingdings" panose="05000000000000000000" pitchFamily="2" charset="2"/>
              <a:buChar char="Ø"/>
            </a:pPr>
            <a:r>
              <a:rPr lang="en-US" sz="40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 :</a:t>
            </a:r>
          </a:p>
          <a:p>
            <a:pPr marL="1371600" lvl="1" indent="-914400">
              <a:buFont typeface="+mj-lt"/>
              <a:buAutoNum type="alphaLcParenR"/>
            </a:pPr>
            <a:r>
              <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40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fsolve</a:t>
            </a:r>
            <a:endParaRPr lang="en-US" sz="40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40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841159"/>
            <a:ext cx="10241280" cy="792332"/>
          </a:xfrm>
        </p:spPr>
        <p:txBody>
          <a:bodyPr/>
          <a:lstStyle/>
          <a:p>
            <a:r>
              <a:rPr lang="en-US" u="sng" cap="none" dirty="0">
                <a:solidFill>
                  <a:schemeClr val="accent1">
                    <a:lumMod val="50000"/>
                  </a:schemeClr>
                </a:solidFill>
              </a:rPr>
              <a:t>Problem 1</a:t>
            </a:r>
          </a:p>
        </p:txBody>
      </p:sp>
      <p:pic>
        <p:nvPicPr>
          <p:cNvPr id="6" name="Picture 5">
            <a:extLst>
              <a:ext uri="{FF2B5EF4-FFF2-40B4-BE49-F238E27FC236}">
                <a16:creationId xmlns:a16="http://schemas.microsoft.com/office/drawing/2014/main" id="{9E264AC7-DE46-5477-8423-932B65171DA4}"/>
              </a:ext>
            </a:extLst>
          </p:cNvPr>
          <p:cNvPicPr>
            <a:picLocks noChangeAspect="1"/>
          </p:cNvPicPr>
          <p:nvPr/>
        </p:nvPicPr>
        <p:blipFill>
          <a:blip r:embed="rId2"/>
          <a:stretch>
            <a:fillRect/>
          </a:stretch>
        </p:blipFill>
        <p:spPr>
          <a:xfrm>
            <a:off x="686540" y="1769985"/>
            <a:ext cx="10641366" cy="482289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98D5C2-27ED-1469-8FB3-B9B635CE0AF0}"/>
              </a:ext>
            </a:extLst>
          </p:cNvPr>
          <p:cNvPicPr>
            <a:picLocks noChangeAspect="1"/>
          </p:cNvPicPr>
          <p:nvPr/>
        </p:nvPicPr>
        <p:blipFill>
          <a:blip r:embed="rId2"/>
          <a:stretch>
            <a:fillRect/>
          </a:stretch>
        </p:blipFill>
        <p:spPr>
          <a:xfrm>
            <a:off x="321984" y="347508"/>
            <a:ext cx="11548032" cy="616298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8CEB-F691-60C4-2506-2CC6338F6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CCFAE9-DCEF-5A46-74E3-DAB4BE2EA350}"/>
              </a:ext>
            </a:extLst>
          </p:cNvPr>
          <p:cNvPicPr>
            <a:picLocks noChangeAspect="1"/>
          </p:cNvPicPr>
          <p:nvPr/>
        </p:nvPicPr>
        <p:blipFill>
          <a:blip r:embed="rId2"/>
          <a:stretch>
            <a:fillRect/>
          </a:stretch>
        </p:blipFill>
        <p:spPr>
          <a:xfrm>
            <a:off x="951782" y="765553"/>
            <a:ext cx="10288436" cy="1438476"/>
          </a:xfrm>
          <a:prstGeom prst="rect">
            <a:avLst/>
          </a:prstGeom>
        </p:spPr>
      </p:pic>
      <p:pic>
        <p:nvPicPr>
          <p:cNvPr id="5" name="Picture 4">
            <a:extLst>
              <a:ext uri="{FF2B5EF4-FFF2-40B4-BE49-F238E27FC236}">
                <a16:creationId xmlns:a16="http://schemas.microsoft.com/office/drawing/2014/main" id="{69466178-1AB5-56CC-D232-D8A0715E3356}"/>
              </a:ext>
            </a:extLst>
          </p:cNvPr>
          <p:cNvPicPr>
            <a:picLocks noChangeAspect="1"/>
          </p:cNvPicPr>
          <p:nvPr/>
        </p:nvPicPr>
        <p:blipFill>
          <a:blip r:embed="rId3"/>
          <a:stretch>
            <a:fillRect/>
          </a:stretch>
        </p:blipFill>
        <p:spPr>
          <a:xfrm>
            <a:off x="1084814" y="2818964"/>
            <a:ext cx="7554379" cy="2924583"/>
          </a:xfrm>
          <a:prstGeom prst="rect">
            <a:avLst/>
          </a:prstGeom>
        </p:spPr>
      </p:pic>
    </p:spTree>
    <p:extLst>
      <p:ext uri="{BB962C8B-B14F-4D97-AF65-F5344CB8AC3E}">
        <p14:creationId xmlns:p14="http://schemas.microsoft.com/office/powerpoint/2010/main" val="33035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79053-0ACD-C6EA-FA80-D5A47C01B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2FF9F-1A23-3D38-C3CD-E590FC80096D}"/>
              </a:ext>
            </a:extLst>
          </p:cNvPr>
          <p:cNvPicPr>
            <a:picLocks noChangeAspect="1"/>
          </p:cNvPicPr>
          <p:nvPr/>
        </p:nvPicPr>
        <p:blipFill>
          <a:blip r:embed="rId2"/>
          <a:srcRect l="1664" t="16180" r="2042" b="39937"/>
          <a:stretch/>
        </p:blipFill>
        <p:spPr>
          <a:xfrm>
            <a:off x="1083075" y="807869"/>
            <a:ext cx="9845337" cy="3009530"/>
          </a:xfrm>
          <a:prstGeom prst="rect">
            <a:avLst/>
          </a:prstGeom>
        </p:spPr>
      </p:pic>
      <p:pic>
        <p:nvPicPr>
          <p:cNvPr id="6" name="Picture 5">
            <a:extLst>
              <a:ext uri="{FF2B5EF4-FFF2-40B4-BE49-F238E27FC236}">
                <a16:creationId xmlns:a16="http://schemas.microsoft.com/office/drawing/2014/main" id="{F1BDF51A-D063-B56C-6509-8C1CD70B9A8A}"/>
              </a:ext>
            </a:extLst>
          </p:cNvPr>
          <p:cNvPicPr>
            <a:picLocks noChangeAspect="1"/>
          </p:cNvPicPr>
          <p:nvPr/>
        </p:nvPicPr>
        <p:blipFill>
          <a:blip r:embed="rId2"/>
          <a:srcRect l="6180" t="66278" r="2736"/>
          <a:stretch/>
        </p:blipFill>
        <p:spPr>
          <a:xfrm>
            <a:off x="795288" y="3875100"/>
            <a:ext cx="10420910" cy="2587844"/>
          </a:xfrm>
          <a:prstGeom prst="rect">
            <a:avLst/>
          </a:prstGeom>
        </p:spPr>
      </p:pic>
      <p:pic>
        <p:nvPicPr>
          <p:cNvPr id="7" name="Picture 6">
            <a:extLst>
              <a:ext uri="{FF2B5EF4-FFF2-40B4-BE49-F238E27FC236}">
                <a16:creationId xmlns:a16="http://schemas.microsoft.com/office/drawing/2014/main" id="{7CEF9C02-85B9-C6B6-BF50-997053F6ED75}"/>
              </a:ext>
            </a:extLst>
          </p:cNvPr>
          <p:cNvPicPr>
            <a:picLocks noChangeAspect="1"/>
          </p:cNvPicPr>
          <p:nvPr/>
        </p:nvPicPr>
        <p:blipFill>
          <a:blip r:embed="rId2"/>
          <a:srcRect l="2534" r="68639" b="92362"/>
          <a:stretch/>
        </p:blipFill>
        <p:spPr>
          <a:xfrm>
            <a:off x="4622307" y="301841"/>
            <a:ext cx="2947386" cy="523783"/>
          </a:xfrm>
          <a:prstGeom prst="rect">
            <a:avLst/>
          </a:prstGeom>
        </p:spPr>
      </p:pic>
    </p:spTree>
    <p:extLst>
      <p:ext uri="{BB962C8B-B14F-4D97-AF65-F5344CB8AC3E}">
        <p14:creationId xmlns:p14="http://schemas.microsoft.com/office/powerpoint/2010/main" val="6893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48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 </a:t>
            </a:r>
            <a:r>
              <a:rPr lang="en-US" sz="4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Method(Multivariable)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D6463F-8283-DE9A-D0EE-9769150691BA}"/>
                  </a:ext>
                </a:extLst>
              </p:cNvPr>
              <p:cNvSpPr txBox="1"/>
              <p:nvPr/>
            </p:nvSpPr>
            <p:spPr>
              <a:xfrm>
                <a:off x="788553" y="1260791"/>
                <a:ext cx="10422385" cy="3046988"/>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𝑋</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𝐹</m:t>
                    </m:r>
                    <m:r>
                      <a:rPr lang="en-US" sz="2400" i="1" dirty="0" smtClean="0">
                        <a:latin typeface="Cambria Math" panose="02040503050406030204" pitchFamily="18" charset="0"/>
                        <a:ea typeface="Cambria Math" panose="02040503050406030204" pitchFamily="18" charset="0"/>
                      </a:rPr>
                      <m:t>(</m:t>
                    </m:r>
                    <m:sSub>
                      <m:sSubPr>
                        <m:ctrlPr>
                          <a:rPr lang="en-IN" sz="2400" i="1">
                            <a:latin typeface="Cambria Math" panose="02040503050406030204" pitchFamily="18" charset="0"/>
                            <a:ea typeface="Cambria Math" panose="02040503050406030204" pitchFamily="18" charset="0"/>
                          </a:rPr>
                        </m:ctrlPr>
                      </m:sSubPr>
                      <m:e>
                        <m:r>
                          <a:rPr lang="en-IN" sz="2400" i="1">
                            <a:latin typeface="Cambria Math" panose="02040503050406030204" pitchFamily="18" charset="0"/>
                            <a:ea typeface="Cambria Math" panose="02040503050406030204" pitchFamily="18" charset="0"/>
                          </a:rPr>
                          <m:t>𝑋</m:t>
                        </m:r>
                      </m:e>
                      <m:sub>
                        <m:r>
                          <a:rPr lang="en-IN" sz="2400" i="1">
                            <a:latin typeface="Cambria Math" panose="02040503050406030204" pitchFamily="18" charset="0"/>
                            <a:ea typeface="Cambria Math" panose="02040503050406030204" pitchFamily="18" charset="0"/>
                          </a:rPr>
                          <m:t>𝑘</m:t>
                        </m:r>
                      </m:sub>
                    </m:sSub>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 </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𝐽</m:t>
                        </m:r>
                      </m:e>
                      <m:sup>
                        <m:r>
                          <a:rPr lang="en-IN" sz="2400" b="0" i="1" smtClean="0">
                            <a:latin typeface="Cambria Math" panose="02040503050406030204" pitchFamily="18" charset="0"/>
                            <a:ea typeface="Cambria Math" panose="02040503050406030204" pitchFamily="18" charset="0"/>
                          </a:rPr>
                          <m:t>−1</m:t>
                        </m:r>
                      </m:sup>
                    </m:sSup>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𝑋</m:t>
                        </m:r>
                      </m:e>
                      <m:sub>
                        <m:r>
                          <a:rPr lang="en-IN" sz="2400" b="0" i="1" smtClean="0">
                            <a:latin typeface="Cambria Math" panose="02040503050406030204" pitchFamily="18" charset="0"/>
                            <a:ea typeface="Cambria Math" panose="02040503050406030204" pitchFamily="18" charset="0"/>
                          </a:rPr>
                          <m:t>𝑘</m:t>
                        </m:r>
                      </m:sub>
                    </m:sSub>
                    <m:r>
                      <a:rPr lang="en-IN" sz="2400" b="0" i="1" smtClean="0">
                        <a:latin typeface="Cambria Math" panose="02040503050406030204" pitchFamily="18" charset="0"/>
                        <a:ea typeface="Cambria Math" panose="02040503050406030204" pitchFamily="18" charset="0"/>
                      </a:rPr>
                      <m:t>)</m:t>
                    </m:r>
                  </m:oMath>
                </a14:m>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b="0" i="1" dirty="0" smtClean="0">
                        <a:latin typeface="Cambria Math" panose="02040503050406030204" pitchFamily="18" charset="0"/>
                        <a:ea typeface="Cambria Math" panose="02040503050406030204" pitchFamily="18" charset="0"/>
                      </a:rPr>
                      <m:t>𝑋</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m:t>
                    </m:r>
                    <m:r>
                      <a:rPr lang="en-IN" sz="2800" b="0" i="1" dirty="0" smtClean="0">
                        <a:latin typeface="Cambria Math" panose="02040503050406030204" pitchFamily="18" charset="0"/>
                        <a:ea typeface="Cambria Math" panose="02040503050406030204" pitchFamily="18" charset="0"/>
                      </a:rPr>
                      <m:t>𝑋</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sSup>
                      <m:sSupPr>
                        <m:ctrlPr>
                          <a:rPr lang="en-IN" sz="2800" i="1">
                            <a:latin typeface="Cambria Math" panose="02040503050406030204" pitchFamily="18" charset="0"/>
                            <a:ea typeface="Cambria Math" panose="02040503050406030204" pitchFamily="18" charset="0"/>
                          </a:rPr>
                        </m:ctrlPr>
                      </m:sSupPr>
                      <m:e>
                        <m:r>
                          <a:rPr lang="en-IN" sz="2800" i="1">
                            <a:latin typeface="Cambria Math" panose="02040503050406030204" pitchFamily="18" charset="0"/>
                            <a:ea typeface="Cambria Math" panose="02040503050406030204" pitchFamily="18" charset="0"/>
                          </a:rPr>
                          <m:t>𝐽</m:t>
                        </m:r>
                      </m:e>
                      <m:sup>
                        <m:r>
                          <a:rPr lang="en-IN" sz="2800" i="1">
                            <a:latin typeface="Cambria Math" panose="02040503050406030204" pitchFamily="18" charset="0"/>
                            <a:ea typeface="Cambria Math" panose="02040503050406030204" pitchFamily="18" charset="0"/>
                          </a:rPr>
                          <m:t>−1</m:t>
                        </m:r>
                      </m:sup>
                    </m:sSup>
                    <m:r>
                      <m:rPr>
                        <m:nor/>
                      </m:rPr>
                      <a:rPr lang="en-US" sz="2800" dirty="0">
                        <a:latin typeface="Cambria Math" panose="02040503050406030204" pitchFamily="18" charset="0"/>
                        <a:ea typeface="Cambria Math" panose="02040503050406030204" pitchFamily="18" charset="0"/>
                      </a:rPr>
                      <m:t>(</m:t>
                    </m:r>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r>
                      <a:rPr lang="en-IN" sz="2800" i="1">
                        <a:latin typeface="Cambria Math" panose="02040503050406030204" pitchFamily="18" charset="0"/>
                        <a:ea typeface="Cambria Math" panose="02040503050406030204" pitchFamily="18" charset="0"/>
                      </a:rPr>
                      <m:t>)</m:t>
                    </m:r>
                  </m:oMath>
                </a14:m>
                <a:r>
                  <a:rPr lang="en-IN" sz="2800" dirty="0">
                    <a:latin typeface="Cambria Math" panose="02040503050406030204" pitchFamily="18" charset="0"/>
                    <a:ea typeface="Cambria Math" panose="02040503050406030204" pitchFamily="18" charset="0"/>
                  </a:rPr>
                  <a:t> * </a:t>
                </a:r>
                <a14:m>
                  <m:oMath xmlns:m="http://schemas.openxmlformats.org/officeDocument/2006/math">
                    <m:r>
                      <a:rPr lang="en-IN" sz="2800" i="1" dirty="0">
                        <a:latin typeface="Cambria Math" panose="02040503050406030204" pitchFamily="18" charset="0"/>
                        <a:ea typeface="Cambria Math" panose="02040503050406030204" pitchFamily="18" charset="0"/>
                      </a:rPr>
                      <m:t>𝐹</m:t>
                    </m:r>
                    <m:d>
                      <m:dPr>
                        <m:ctrlPr>
                          <a:rPr lang="en-US" sz="2800" i="1" dirty="0">
                            <a:latin typeface="Cambria Math" panose="02040503050406030204" pitchFamily="18" charset="0"/>
                            <a:ea typeface="Cambria Math" panose="02040503050406030204" pitchFamily="18" charset="0"/>
                          </a:rPr>
                        </m:ctrlPr>
                      </m:dPr>
                      <m:e>
                        <m:sSub>
                          <m:sSubPr>
                            <m:ctrlPr>
                              <a:rPr lang="en-IN" sz="2800" i="1">
                                <a:latin typeface="Cambria Math" panose="02040503050406030204" pitchFamily="18" charset="0"/>
                                <a:ea typeface="Cambria Math" panose="02040503050406030204" pitchFamily="18" charset="0"/>
                              </a:rPr>
                            </m:ctrlPr>
                          </m:sSubPr>
                          <m:e>
                            <m:r>
                              <a:rPr lang="en-IN" sz="2800" i="1">
                                <a:latin typeface="Cambria Math" panose="02040503050406030204" pitchFamily="18" charset="0"/>
                                <a:ea typeface="Cambria Math" panose="02040503050406030204" pitchFamily="18" charset="0"/>
                              </a:rPr>
                              <m:t>𝑋</m:t>
                            </m:r>
                          </m:e>
                          <m:sub>
                            <m:r>
                              <a:rPr lang="en-IN" sz="2800" i="1">
                                <a:latin typeface="Cambria Math" panose="02040503050406030204" pitchFamily="18" charset="0"/>
                                <a:ea typeface="Cambria Math" panose="02040503050406030204" pitchFamily="18" charset="0"/>
                              </a:rPr>
                              <m:t>𝑘</m:t>
                            </m:r>
                          </m:sub>
                        </m:sSub>
                      </m:e>
                    </m:d>
                  </m:oMath>
                </a14:m>
                <a:endParaRPr lang="en-IN" sz="28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This would give you only one of the many possible solutions.</a:t>
                </a:r>
              </a:p>
              <a:p>
                <a:pPr marL="800100" lvl="1" indent="-342900">
                  <a:buFont typeface="+mj-lt"/>
                  <a:buAutoNum type="arabicParenR"/>
                </a:pPr>
                <a:r>
                  <a:rPr lang="en-IN" sz="2800" dirty="0">
                    <a:latin typeface="Cambria Math" panose="02040503050406030204" pitchFamily="18" charset="0"/>
                    <a:ea typeface="Cambria Math" panose="02040503050406030204" pitchFamily="18" charset="0"/>
                  </a:rPr>
                  <a:t>To get all the solutions, try different initial </a:t>
                </a:r>
              </a:p>
              <a:p>
                <a:pPr lvl="1"/>
                <a:r>
                  <a:rPr lang="en-IN" sz="2800" dirty="0">
                    <a:latin typeface="Cambria Math" panose="02040503050406030204" pitchFamily="18" charset="0"/>
                    <a:ea typeface="Cambria Math" panose="02040503050406030204" pitchFamily="18" charset="0"/>
                  </a:rPr>
                  <a:t>    guesses .</a:t>
                </a:r>
              </a:p>
            </p:txBody>
          </p:sp>
        </mc:Choice>
        <mc:Fallback xmlns="">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788553" y="1260791"/>
                <a:ext cx="10422385" cy="3046988"/>
              </a:xfrm>
              <a:prstGeom prst="rect">
                <a:avLst/>
              </a:prstGeom>
              <a:blipFill>
                <a:blip r:embed="rId2"/>
                <a:stretch>
                  <a:fillRect t="-3200" b="-4600"/>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5032152"/>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482" y="3446004"/>
            <a:ext cx="3695757" cy="317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id="{DE08AD1F-6C24-C97A-DD58-339AE1B34CC9}"/>
              </a:ext>
            </a:extLst>
          </p:cNvPr>
          <p:cNvPicPr>
            <a:picLocks noChangeAspect="1"/>
          </p:cNvPicPr>
          <p:nvPr/>
        </p:nvPicPr>
        <p:blipFill>
          <a:blip r:embed="rId2"/>
          <a:stretch>
            <a:fillRect/>
          </a:stretch>
        </p:blipFill>
        <p:spPr>
          <a:xfrm>
            <a:off x="1245833" y="1002132"/>
            <a:ext cx="3772908" cy="4442560"/>
          </a:xfrm>
          <a:prstGeom prst="rect">
            <a:avLst/>
          </a:prstGeom>
        </p:spPr>
      </p:pic>
      <p:sp>
        <p:nvSpPr>
          <p:cNvPr id="7" name="TextBox 6">
            <a:hlinkClick r:id="rId3"/>
            <a:extLst>
              <a:ext uri="{FF2B5EF4-FFF2-40B4-BE49-F238E27FC236}">
                <a16:creationId xmlns:a16="http://schemas.microsoft.com/office/drawing/2014/main" id="{884C68C1-F44E-19BF-886F-49B934341465}"/>
              </a:ext>
            </a:extLst>
          </p:cNvPr>
          <p:cNvSpPr txBox="1"/>
          <p:nvPr/>
        </p:nvSpPr>
        <p:spPr>
          <a:xfrm>
            <a:off x="8347911" y="2967335"/>
            <a:ext cx="2316880"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1659</TotalTime>
  <Words>481</Words>
  <Application>Microsoft Office PowerPoint</Application>
  <PresentationFormat>Widescreen</PresentationFormat>
  <Paragraphs>67</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 Math</vt:lpstr>
      <vt:lpstr>Courier New</vt:lpstr>
      <vt:lpstr>Daytona Condensed Light</vt:lpstr>
      <vt:lpstr>Menlo</vt:lpstr>
      <vt:lpstr>Posterama</vt:lpstr>
      <vt:lpstr>Times New Roman</vt:lpstr>
      <vt:lpstr>Wingdings</vt:lpstr>
      <vt:lpstr>Custom</vt:lpstr>
      <vt:lpstr>Cape Lab</vt:lpstr>
      <vt:lpstr>Summary</vt:lpstr>
      <vt:lpstr>Problem 1</vt:lpstr>
      <vt:lpstr>PowerPoint Presentation</vt:lpstr>
      <vt:lpstr>PowerPoint Presentation</vt:lpstr>
      <vt:lpstr>PowerPoint Presentation</vt:lpstr>
      <vt:lpstr>a) Newton’s Rapson Method(Multivariable)</vt:lpstr>
      <vt:lpstr>PowerPoint Presentation</vt:lpstr>
      <vt:lpstr>PowerPoint Presentation</vt:lpstr>
      <vt:lpstr>b) Built in fsolve</vt:lpstr>
      <vt:lpstr>Problem 2</vt:lpstr>
      <vt:lpstr>PowerPoint Presentation</vt:lpstr>
      <vt:lpstr>PowerPoint Presentation</vt:lpstr>
      <vt:lpstr>a) Built in fsolve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8</cp:revision>
  <dcterms:created xsi:type="dcterms:W3CDTF">2025-01-10T13:28:55Z</dcterms:created>
  <dcterms:modified xsi:type="dcterms:W3CDTF">2025-02-05T15:58:03Z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