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7"/>
  </p:notesMasterIdLst>
  <p:handoutMasterIdLst>
    <p:handoutMasterId r:id="rId48"/>
  </p:handoutMasterIdLst>
  <p:sldIdLst>
    <p:sldId id="341" r:id="rId5"/>
    <p:sldId id="326" r:id="rId6"/>
    <p:sldId id="259" r:id="rId7"/>
    <p:sldId id="257" r:id="rId8"/>
    <p:sldId id="366" r:id="rId9"/>
    <p:sldId id="367" r:id="rId10"/>
    <p:sldId id="380" r:id="rId11"/>
    <p:sldId id="381" r:id="rId12"/>
    <p:sldId id="386" r:id="rId13"/>
    <p:sldId id="385" r:id="rId14"/>
    <p:sldId id="384" r:id="rId15"/>
    <p:sldId id="388" r:id="rId16"/>
    <p:sldId id="389" r:id="rId17"/>
    <p:sldId id="397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9" r:id="rId26"/>
    <p:sldId id="398" r:id="rId27"/>
    <p:sldId id="401" r:id="rId28"/>
    <p:sldId id="402" r:id="rId29"/>
    <p:sldId id="404" r:id="rId30"/>
    <p:sldId id="405" r:id="rId31"/>
    <p:sldId id="406" r:id="rId32"/>
    <p:sldId id="409" r:id="rId33"/>
    <p:sldId id="411" r:id="rId34"/>
    <p:sldId id="403" r:id="rId35"/>
    <p:sldId id="382" r:id="rId36"/>
    <p:sldId id="383" r:id="rId37"/>
    <p:sldId id="412" r:id="rId38"/>
    <p:sldId id="408" r:id="rId39"/>
    <p:sldId id="353" r:id="rId40"/>
    <p:sldId id="413" r:id="rId41"/>
    <p:sldId id="415" r:id="rId42"/>
    <p:sldId id="416" r:id="rId43"/>
    <p:sldId id="417" r:id="rId44"/>
    <p:sldId id="418" r:id="rId45"/>
    <p:sldId id="41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FECA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240" autoAdjust="0"/>
  </p:normalViewPr>
  <p:slideViewPr>
    <p:cSldViewPr snapToGrid="0">
      <p:cViewPr>
        <p:scale>
          <a:sx n="66" d="100"/>
          <a:sy n="66" d="100"/>
        </p:scale>
        <p:origin x="632" y="180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9.8559060352749625E-2"/>
          <c:y val="5.1985637212015157E-2"/>
          <c:w val="0.85490587351959269"/>
          <c:h val="0.84456802274715659"/>
        </c:manualLayout>
      </c:layout>
      <c:scatterChart>
        <c:scatterStyle val="smoothMarker"/>
        <c:varyColors val="0"/>
        <c:ser>
          <c:idx val="0"/>
          <c:order val="0"/>
          <c:tx>
            <c:v>h=0.4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Sheet1!$P$12:$P$14</c:f>
              <c:numCache>
                <c:formatCode>General</c:formatCode>
                <c:ptCount val="3"/>
                <c:pt idx="0">
                  <c:v>0.8</c:v>
                </c:pt>
                <c:pt idx="1">
                  <c:v>1.2</c:v>
                </c:pt>
                <c:pt idx="2">
                  <c:v>1.6</c:v>
                </c:pt>
              </c:numCache>
            </c:numRef>
          </c:xVal>
          <c:yVal>
            <c:numRef>
              <c:f>Sheet1!$Q$12:$Q$14</c:f>
              <c:numCache>
                <c:formatCode>General</c:formatCode>
                <c:ptCount val="3"/>
                <c:pt idx="0">
                  <c:v>352.53136988114602</c:v>
                </c:pt>
                <c:pt idx="1">
                  <c:v>351.19538495309399</c:v>
                </c:pt>
                <c:pt idx="2">
                  <c:v>351.77975998073401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00A-4293-9AFC-CC6C88AE774D}"/>
            </c:ext>
          </c:extLst>
        </c:ser>
        <c:ser>
          <c:idx val="3"/>
          <c:order val="3"/>
          <c:tx>
            <c:v>True Value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Sheet1!$P$12:$P$14</c:f>
              <c:numCache>
                <c:formatCode>General</c:formatCode>
                <c:ptCount val="3"/>
                <c:pt idx="0">
                  <c:v>0.8</c:v>
                </c:pt>
                <c:pt idx="1">
                  <c:v>1.2</c:v>
                </c:pt>
                <c:pt idx="2">
                  <c:v>1.6</c:v>
                </c:pt>
              </c:numCache>
            </c:numRef>
          </c:xVal>
          <c:yVal>
            <c:numRef>
              <c:f>Sheet1!$T$12:$T$14</c:f>
              <c:numCache>
                <c:formatCode>General</c:formatCode>
                <c:ptCount val="3"/>
                <c:pt idx="0">
                  <c:v>352.43393753203299</c:v>
                </c:pt>
                <c:pt idx="1">
                  <c:v>351.17116860301701</c:v>
                </c:pt>
                <c:pt idx="2">
                  <c:v>351.811208139364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00A-4293-9AFC-CC6C88AE77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4164575"/>
        <c:axId val="464160255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v>h=0.2</c:v>
                </c:tx>
                <c:spPr>
                  <a:ln w="1905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xVal>
                  <c:numRef>
                    <c:extLst>
                      <c:ext uri="{02D57815-91ED-43cb-92C2-25804820EDAC}">
                        <c15:formulaRef>
                          <c15:sqref>Sheet1!$P$12:$P$14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0.8</c:v>
                      </c:pt>
                      <c:pt idx="1">
                        <c:v>1.2</c:v>
                      </c:pt>
                      <c:pt idx="2">
                        <c:v>1.6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Sheet1!$R$12:$R$14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352.43001213645402</c:v>
                      </c:pt>
                      <c:pt idx="1">
                        <c:v>351.16549881310198</c:v>
                      </c:pt>
                      <c:pt idx="2">
                        <c:v>351.803687043948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2-400A-4293-9AFC-CC6C88AE774D}"/>
                  </c:ext>
                </c:extLst>
              </c15:ser>
            </c15:filteredScatterSeries>
            <c15:filteredScatterSeries>
              <c15:ser>
                <c:idx val="2"/>
                <c:order val="2"/>
                <c:tx>
                  <c:v>h=0.1</c:v>
                </c:tx>
                <c:spPr>
                  <a:ln w="19050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x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Sheet1!$P$12:$P$14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0.8</c:v>
                      </c:pt>
                      <c:pt idx="1">
                        <c:v>1.2</c:v>
                      </c:pt>
                      <c:pt idx="2">
                        <c:v>1.6</c:v>
                      </c:pt>
                    </c:numCache>
                  </c:numRef>
                </c:xVal>
                <c:y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Sheet1!$S$12:$S$14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352.43368277613303</c:v>
                      </c:pt>
                      <c:pt idx="1">
                        <c:v>351.17083155152</c:v>
                      </c:pt>
                      <c:pt idx="2">
                        <c:v>351.81076545507898</c:v>
                      </c:pt>
                    </c:numCache>
                  </c:numRef>
                </c:yVal>
                <c:smooth val="1"/>
                <c:extLst>
                  <c:ext xmlns:c16="http://schemas.microsoft.com/office/drawing/2014/chart" uri="{C3380CC4-5D6E-409C-BE32-E72D297353CC}">
                    <c16:uniqueId val="{00000003-400A-4293-9AFC-CC6C88AE774D}"/>
                  </c:ext>
                </c:extLst>
              </c15:ser>
            </c15:filteredScatterSeries>
          </c:ext>
        </c:extLst>
      </c:scatterChart>
      <c:valAx>
        <c:axId val="4641645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Time(s)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0255"/>
        <c:crosses val="autoZero"/>
        <c:crossBetween val="midCat"/>
      </c:valAx>
      <c:valAx>
        <c:axId val="46416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dirty="0"/>
                  <a:t>T(K)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164575"/>
        <c:crosses val="autoZero"/>
        <c:crossBetween val="midCat"/>
      </c:valAx>
      <c:spPr>
        <a:noFill/>
        <a:ln>
          <a:solidFill>
            <a:srgbClr val="66DDCC">
              <a:lumMod val="75000"/>
            </a:srgbClr>
          </a:solidFill>
        </a:ln>
        <a:effectLst/>
      </c:spPr>
    </c:plotArea>
    <c:legend>
      <c:legendPos val="r"/>
      <c:layout>
        <c:manualLayout>
          <c:xMode val="edge"/>
          <c:yMode val="edge"/>
          <c:x val="0.68531952918031624"/>
          <c:y val="5.9928446325679903E-2"/>
          <c:w val="0.26472216268560578"/>
          <c:h val="0.30567538174485437"/>
        </c:manualLayout>
      </c:layout>
      <c:overlay val="0"/>
      <c:spPr>
        <a:noFill/>
        <a:ln>
          <a:solidFill>
            <a:srgbClr val="66DDCC">
              <a:lumMod val="75000"/>
              <a:alpha val="96000"/>
            </a:srgbClr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70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4B1A44-F2C3-8065-174E-FA5639D7B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" r="-85864"/>
          <a:stretch/>
        </p:blipFill>
        <p:spPr>
          <a:xfrm>
            <a:off x="3841469" y="1101056"/>
            <a:ext cx="8055672" cy="4485928"/>
          </a:xfrm>
          <a:prstGeom prst="rect">
            <a:avLst/>
          </a:prstGeom>
        </p:spPr>
      </p:pic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313" y="1101056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54F17-E26B-064E-2EEF-984F21DCC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C5ED36-9959-5892-2B22-EAB0C839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250"/>
            <a:ext cx="10515600" cy="1238435"/>
          </a:xfrm>
        </p:spPr>
        <p:txBody>
          <a:bodyPr/>
          <a:lstStyle/>
          <a:p>
            <a:r>
              <a:rPr lang="en-US" sz="6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Cape 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DBF73D-7C8C-7CE4-3603-02741450B76E}"/>
              </a:ext>
            </a:extLst>
          </p:cNvPr>
          <p:cNvSpPr/>
          <p:nvPr/>
        </p:nvSpPr>
        <p:spPr>
          <a:xfrm>
            <a:off x="1862046" y="1526959"/>
            <a:ext cx="846790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5400" cap="none" spc="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1</a:t>
            </a:r>
          </a:p>
          <a:p>
            <a:pPr algn="ctr"/>
            <a:r>
              <a:rPr lang="en-US" sz="5400" u="sng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540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: Satyam Rahangdale</a:t>
            </a:r>
          </a:p>
          <a:p>
            <a:pPr algn="ctr"/>
            <a:r>
              <a:rPr lang="en-US" sz="5400" u="sng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Roll no. </a:t>
            </a:r>
            <a:r>
              <a:rPr lang="en-US" sz="5400" dirty="0">
                <a:ln w="9525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22CH10062</a:t>
            </a:r>
            <a:endParaRPr lang="en-US" sz="5400" cap="none" spc="0" dirty="0">
              <a:ln w="9525">
                <a:solidFill>
                  <a:schemeClr val="accent1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6FAEC0B-EB7B-2DA7-92D1-68194EE25D76}"/>
              </a:ext>
            </a:extLst>
          </p:cNvPr>
          <p:cNvSpPr txBox="1">
            <a:spLocks/>
          </p:cNvSpPr>
          <p:nvPr/>
        </p:nvSpPr>
        <p:spPr>
          <a:xfrm>
            <a:off x="838200" y="4438835"/>
            <a:ext cx="10515600" cy="1784412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Week – 3 (23/01/25)</a:t>
            </a:r>
          </a:p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Topic – System of ODEs</a:t>
            </a:r>
          </a:p>
        </p:txBody>
      </p:sp>
    </p:spTree>
    <p:extLst>
      <p:ext uri="{BB962C8B-B14F-4D97-AF65-F5344CB8AC3E}">
        <p14:creationId xmlns:p14="http://schemas.microsoft.com/office/powerpoint/2010/main" val="1351922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B74809-EA12-75CF-0F2D-4E76DDAA1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345"/>
            <a:ext cx="12192000" cy="5702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649A49A-CEFF-456C-F029-74C9C7F8A552}"/>
              </a:ext>
            </a:extLst>
          </p:cNvPr>
          <p:cNvSpPr/>
          <p:nvPr/>
        </p:nvSpPr>
        <p:spPr>
          <a:xfrm>
            <a:off x="4676092" y="54015"/>
            <a:ext cx="2839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SS1 +25% </a:t>
            </a:r>
          </a:p>
        </p:txBody>
      </p:sp>
    </p:spTree>
    <p:extLst>
      <p:ext uri="{BB962C8B-B14F-4D97-AF65-F5344CB8AC3E}">
        <p14:creationId xmlns:p14="http://schemas.microsoft.com/office/powerpoint/2010/main" val="2387482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2200852-4189-4D5C-3812-AA8E3EC78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734"/>
            <a:ext cx="12192000" cy="5702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A4EADC-0DDE-2CFB-E6CE-4D5158C8ADE8}"/>
              </a:ext>
            </a:extLst>
          </p:cNvPr>
          <p:cNvSpPr/>
          <p:nvPr/>
        </p:nvSpPr>
        <p:spPr>
          <a:xfrm>
            <a:off x="4656856" y="0"/>
            <a:ext cx="2878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SS1 - 25% </a:t>
            </a:r>
          </a:p>
        </p:txBody>
      </p:sp>
    </p:spTree>
    <p:extLst>
      <p:ext uri="{BB962C8B-B14F-4D97-AF65-F5344CB8AC3E}">
        <p14:creationId xmlns:p14="http://schemas.microsoft.com/office/powerpoint/2010/main" val="4099607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1215F-3BFB-4F9C-1046-2D96BB85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EFA519-4F30-5DB3-FD1B-784138CE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5302"/>
            <a:ext cx="12192000" cy="57023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F73310-2E8F-E9BD-9CBE-B99C2C912314}"/>
              </a:ext>
            </a:extLst>
          </p:cNvPr>
          <p:cNvSpPr/>
          <p:nvPr/>
        </p:nvSpPr>
        <p:spPr>
          <a:xfrm>
            <a:off x="4834789" y="0"/>
            <a:ext cx="252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SS1 +5% </a:t>
            </a:r>
          </a:p>
        </p:txBody>
      </p:sp>
    </p:spTree>
    <p:extLst>
      <p:ext uri="{BB962C8B-B14F-4D97-AF65-F5344CB8AC3E}">
        <p14:creationId xmlns:p14="http://schemas.microsoft.com/office/powerpoint/2010/main" val="1944159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63757-BE8A-8B01-9570-30ED772E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6AB6-43F5-CD17-D1CC-3B3277086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12192000" cy="5702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C94CFD-2CD3-F6A8-9C7B-7259BC2AE521}"/>
              </a:ext>
            </a:extLst>
          </p:cNvPr>
          <p:cNvSpPr/>
          <p:nvPr/>
        </p:nvSpPr>
        <p:spPr>
          <a:xfrm>
            <a:off x="4815553" y="0"/>
            <a:ext cx="256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SS1 - 5% </a:t>
            </a:r>
          </a:p>
        </p:txBody>
      </p:sp>
    </p:spTree>
    <p:extLst>
      <p:ext uri="{BB962C8B-B14F-4D97-AF65-F5344CB8AC3E}">
        <p14:creationId xmlns:p14="http://schemas.microsoft.com/office/powerpoint/2010/main" val="2214311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F25C5-EC87-B6AA-EC74-3738F9CC3750}"/>
              </a:ext>
            </a:extLst>
          </p:cNvPr>
          <p:cNvSpPr/>
          <p:nvPr/>
        </p:nvSpPr>
        <p:spPr>
          <a:xfrm>
            <a:off x="504444" y="289592"/>
            <a:ext cx="111831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Hence, Steady State 1(SS1) is a stable steady State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675885-4A57-9C39-3463-F3B4324B9D17}"/>
              </a:ext>
            </a:extLst>
          </p:cNvPr>
          <p:cNvGrpSpPr/>
          <p:nvPr/>
        </p:nvGrpSpPr>
        <p:grpSpPr>
          <a:xfrm>
            <a:off x="4145492" y="2043918"/>
            <a:ext cx="3901016" cy="4460728"/>
            <a:chOff x="3956050" y="2221472"/>
            <a:chExt cx="3901016" cy="4460728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5D5C33D7-7105-7D68-EC4F-7DD60A4F73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143"/>
            <a:stretch/>
          </p:blipFill>
          <p:spPr bwMode="auto">
            <a:xfrm>
              <a:off x="3956050" y="2221472"/>
              <a:ext cx="3901016" cy="446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D5A7589-8640-ABBE-3F8E-4B271A5BE550}"/>
                </a:ext>
              </a:extLst>
            </p:cNvPr>
            <p:cNvCxnSpPr>
              <a:cxnSpLocks/>
            </p:cNvCxnSpPr>
            <p:nvPr/>
          </p:nvCxnSpPr>
          <p:spPr>
            <a:xfrm>
              <a:off x="5329767" y="4419600"/>
              <a:ext cx="461433" cy="22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FD23B5-DBB0-EDD1-3161-EABDE8807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2" y="4419600"/>
              <a:ext cx="486831" cy="22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3031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F1FBB-05C8-68EE-D636-10B1D294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117E85-57CA-EB37-F981-32FDD5CA5B2A}"/>
              </a:ext>
            </a:extLst>
          </p:cNvPr>
          <p:cNvSpPr/>
          <p:nvPr/>
        </p:nvSpPr>
        <p:spPr>
          <a:xfrm>
            <a:off x="1089373" y="82296"/>
            <a:ext cx="100132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[6.179546 ; 337.732720 ; 304.622120]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0D86C-CC81-01A2-0BF7-42E06CFC0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3293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31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67BA-0C8D-837F-3CE9-5258DA97C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68807A-CF92-6370-A8F4-5F48367A71BD}"/>
              </a:ext>
            </a:extLst>
          </p:cNvPr>
          <p:cNvSpPr/>
          <p:nvPr/>
        </p:nvSpPr>
        <p:spPr>
          <a:xfrm>
            <a:off x="4676092" y="54015"/>
            <a:ext cx="2839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 +25%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5333D1-1C1B-7D6F-6D58-5DF40C3C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03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48134-3787-6CEA-9857-E8B418034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6F2783-03EF-F7FC-0895-538FBBE898A6}"/>
              </a:ext>
            </a:extLst>
          </p:cNvPr>
          <p:cNvSpPr/>
          <p:nvPr/>
        </p:nvSpPr>
        <p:spPr>
          <a:xfrm>
            <a:off x="4656856" y="0"/>
            <a:ext cx="28782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SS2 - 25%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CF5356-B924-333B-4695-55588E2F7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33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8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EF334-103F-14F7-01C0-BC39B9549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460C80B-EB65-9C37-9D92-99137C4F7100}"/>
              </a:ext>
            </a:extLst>
          </p:cNvPr>
          <p:cNvSpPr/>
          <p:nvPr/>
        </p:nvSpPr>
        <p:spPr>
          <a:xfrm>
            <a:off x="4834789" y="0"/>
            <a:ext cx="252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 +5%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D0A94-AEC3-A849-736E-84345CBF0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9275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98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548F9-4D79-2CD1-53E1-9029507D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2174A7-5BA7-B3B9-5728-3677714B8266}"/>
              </a:ext>
            </a:extLst>
          </p:cNvPr>
          <p:cNvSpPr/>
          <p:nvPr/>
        </p:nvSpPr>
        <p:spPr>
          <a:xfrm>
            <a:off x="4815553" y="0"/>
            <a:ext cx="256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SS2 - 5%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E3110-3893-018D-3AC1-1448461E4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275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594" y="109832"/>
            <a:ext cx="4233982" cy="866713"/>
          </a:xfrm>
        </p:spPr>
        <p:txBody>
          <a:bodyPr/>
          <a:lstStyle/>
          <a:p>
            <a:r>
              <a:rPr lang="en-US" sz="6000" b="1" u="sng" cap="none" dirty="0">
                <a:solidFill>
                  <a:schemeClr val="accent1">
                    <a:lumMod val="50000"/>
                  </a:schemeClr>
                </a:solidFill>
              </a:rPr>
              <a:t>Summary</a:t>
            </a:r>
            <a:endParaRPr lang="en-US" sz="6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4BF10-43BA-CF98-1993-18900A1035CA}"/>
              </a:ext>
            </a:extLst>
          </p:cNvPr>
          <p:cNvSpPr/>
          <p:nvPr/>
        </p:nvSpPr>
        <p:spPr>
          <a:xfrm>
            <a:off x="0" y="976545"/>
            <a:ext cx="12192000" cy="5262979"/>
          </a:xfrm>
          <a:prstGeom prst="rect">
            <a:avLst/>
          </a:prstGeom>
          <a:noFill/>
        </p:spPr>
        <p:txBody>
          <a:bodyPr wrap="square" lIns="91440" tIns="45720" rIns="91440" bIns="45720" numCol="2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u="sng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 ode45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Types of Steady States</a:t>
            </a:r>
          </a:p>
          <a:p>
            <a:pPr marL="1371600" lvl="1" indent="-914400">
              <a:buFont typeface="+mj-lt"/>
              <a:buAutoNum type="alphaLcParenR"/>
            </a:pP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2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sz="48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914400" indent="-914400">
              <a:buFont typeface="+mj-lt"/>
              <a:buAutoNum type="alphaLcParenR"/>
            </a:pPr>
            <a:r>
              <a:rPr lang="en-US" sz="4800" dirty="0" err="1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ode45</a:t>
            </a:r>
          </a:p>
          <a:p>
            <a:pPr marL="914400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</a:p>
          <a:p>
            <a:pPr marL="914400" indent="-914400">
              <a:buFont typeface="+mj-lt"/>
              <a:buAutoNum type="alphaLcParenR"/>
            </a:pPr>
            <a:r>
              <a:rPr lang="en-US" sz="4800" dirty="0" err="1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ode15s</a:t>
            </a:r>
          </a:p>
          <a:p>
            <a:pPr marL="914400" indent="-914400">
              <a:buFont typeface="+mj-lt"/>
              <a:buAutoNum type="alphaLcParenR"/>
            </a:pP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Explicit Euler</a:t>
            </a:r>
          </a:p>
          <a:p>
            <a:pPr marL="914400" indent="-914400">
              <a:buFont typeface="+mj-lt"/>
              <a:buAutoNum type="alphaLcParenR"/>
            </a:pPr>
            <a:r>
              <a:rPr lang="en-US" sz="48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Implicit Euler</a:t>
            </a:r>
            <a:r>
              <a:rPr lang="en-US" sz="4800" cap="none" spc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60865-1EC7-3F6C-D8F8-5A0DEB9F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D1FDA42-EFDF-3076-1558-316DB2FFDB94}"/>
              </a:ext>
            </a:extLst>
          </p:cNvPr>
          <p:cNvSpPr/>
          <p:nvPr/>
        </p:nvSpPr>
        <p:spPr>
          <a:xfrm>
            <a:off x="4834789" y="0"/>
            <a:ext cx="252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 +1%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D2F3E-4867-3B4A-9006-4578EEDE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5302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0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D2624-4750-A3FC-A3CD-2FF1E2E12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E1D752C-BF82-FA5E-5EFA-6DA222CF5569}"/>
              </a:ext>
            </a:extLst>
          </p:cNvPr>
          <p:cNvSpPr/>
          <p:nvPr/>
        </p:nvSpPr>
        <p:spPr>
          <a:xfrm>
            <a:off x="4815553" y="0"/>
            <a:ext cx="25608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SS2 - 1%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CD4AC6-73C9-8E3D-F95E-0A7FB0E6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003978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4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6160-C9A2-1C27-737E-42FF5FB1A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192FB6-E8E0-00F4-BA4F-AC6FB51B35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32" r="33978"/>
          <a:stretch/>
        </p:blipFill>
        <p:spPr bwMode="auto">
          <a:xfrm>
            <a:off x="4403324" y="1994207"/>
            <a:ext cx="3586578" cy="43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AD44E96-41FA-3E8B-5D1A-7E17B4EB48E8}"/>
              </a:ext>
            </a:extLst>
          </p:cNvPr>
          <p:cNvSpPr/>
          <p:nvPr/>
        </p:nvSpPr>
        <p:spPr>
          <a:xfrm>
            <a:off x="504444" y="252179"/>
            <a:ext cx="111831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Hence, Steady State 2(SS1) is an unstable steady State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61496F-2BF8-B40B-498F-E1D6F5805799}"/>
              </a:ext>
            </a:extLst>
          </p:cNvPr>
          <p:cNvCxnSpPr>
            <a:cxnSpLocks/>
          </p:cNvCxnSpPr>
          <p:nvPr/>
        </p:nvCxnSpPr>
        <p:spPr>
          <a:xfrm flipH="1">
            <a:off x="5736167" y="4030133"/>
            <a:ext cx="359833" cy="211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02254F-C797-976C-2CCE-E3F3F4A40047}"/>
              </a:ext>
            </a:extLst>
          </p:cNvPr>
          <p:cNvCxnSpPr>
            <a:cxnSpLocks/>
          </p:cNvCxnSpPr>
          <p:nvPr/>
        </p:nvCxnSpPr>
        <p:spPr>
          <a:xfrm>
            <a:off x="6421967" y="4030133"/>
            <a:ext cx="419100" cy="2119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62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90159B-0BDC-0243-7C5A-4CAA3F5B2685}"/>
              </a:ext>
            </a:extLst>
          </p:cNvPr>
          <p:cNvSpPr/>
          <p:nvPr/>
        </p:nvSpPr>
        <p:spPr>
          <a:xfrm>
            <a:off x="1089373" y="82296"/>
            <a:ext cx="1001325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SS3</a:t>
            </a:r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[8.963732 ; 308.777185 ; 299.796198]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71750-D41F-A386-D2D1-94F0F6009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04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28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BCD95-9C16-A690-74F7-8FA416200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0612"/>
            <a:ext cx="12192000" cy="5702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31A03EA-7063-0EC4-DCA7-E5E89361EA43}"/>
              </a:ext>
            </a:extLst>
          </p:cNvPr>
          <p:cNvSpPr/>
          <p:nvPr/>
        </p:nvSpPr>
        <p:spPr>
          <a:xfrm>
            <a:off x="4676092" y="54015"/>
            <a:ext cx="2839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SS3 +25% </a:t>
            </a:r>
          </a:p>
        </p:txBody>
      </p:sp>
    </p:spTree>
    <p:extLst>
      <p:ext uri="{BB962C8B-B14F-4D97-AF65-F5344CB8AC3E}">
        <p14:creationId xmlns:p14="http://schemas.microsoft.com/office/powerpoint/2010/main" val="2150677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CAB968-F8ED-6A12-FD3B-A4A21949D0C2}"/>
              </a:ext>
            </a:extLst>
          </p:cNvPr>
          <p:cNvSpPr/>
          <p:nvPr/>
        </p:nvSpPr>
        <p:spPr>
          <a:xfrm>
            <a:off x="4745021" y="54015"/>
            <a:ext cx="27019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SS3 -25%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ACC07-AF50-1F8C-19D4-D6C70F69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7734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735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84E52-A04A-9E58-F2A5-D4B82CD43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D557D6-092C-4821-3B0B-BDB39AB797F3}"/>
              </a:ext>
            </a:extLst>
          </p:cNvPr>
          <p:cNvSpPr/>
          <p:nvPr/>
        </p:nvSpPr>
        <p:spPr>
          <a:xfrm>
            <a:off x="4834789" y="54015"/>
            <a:ext cx="25224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SS3 +5%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F885D-EE2D-0135-6681-76FF440D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734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61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5223-FF5A-2585-29EE-17BE5B67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BBE56F-47BC-DA5D-B4F6-AB710BF4F760}"/>
              </a:ext>
            </a:extLst>
          </p:cNvPr>
          <p:cNvSpPr/>
          <p:nvPr/>
        </p:nvSpPr>
        <p:spPr>
          <a:xfrm>
            <a:off x="4903717" y="54015"/>
            <a:ext cx="2384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SS3 -5%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44E5D8-B508-0B42-A71F-767A9655D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68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96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586E2-ADE2-7EEC-297A-33F55F781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09662B-1D56-6B5A-B797-38C6808D86C0}"/>
              </a:ext>
            </a:extLst>
          </p:cNvPr>
          <p:cNvSpPr/>
          <p:nvPr/>
        </p:nvSpPr>
        <p:spPr>
          <a:xfrm>
            <a:off x="504444" y="289592"/>
            <a:ext cx="1118311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Hence, Steady State 1(SS1) is a stable steady State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92D623-B782-DDDA-732D-6DCB30B7B9DF}"/>
              </a:ext>
            </a:extLst>
          </p:cNvPr>
          <p:cNvGrpSpPr/>
          <p:nvPr/>
        </p:nvGrpSpPr>
        <p:grpSpPr>
          <a:xfrm>
            <a:off x="4145492" y="2043918"/>
            <a:ext cx="3901016" cy="4460728"/>
            <a:chOff x="3956050" y="2221472"/>
            <a:chExt cx="3901016" cy="4460728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EC3C1715-A7F4-4A57-10CB-00A47BC8FDD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143"/>
            <a:stretch/>
          </p:blipFill>
          <p:spPr bwMode="auto">
            <a:xfrm>
              <a:off x="3956050" y="2221472"/>
              <a:ext cx="3901016" cy="44607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4C354C-813C-909B-6FD5-D30045C78C72}"/>
                </a:ext>
              </a:extLst>
            </p:cNvPr>
            <p:cNvCxnSpPr>
              <a:cxnSpLocks/>
            </p:cNvCxnSpPr>
            <p:nvPr/>
          </p:nvCxnSpPr>
          <p:spPr>
            <a:xfrm>
              <a:off x="5329767" y="4419600"/>
              <a:ext cx="461433" cy="22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FE24AF-A00D-F944-3B34-7EA393ED6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0802" y="4419600"/>
              <a:ext cx="486831" cy="22436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0438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83D0F32-AC25-BEF0-5238-EED96A624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893"/>
              </p:ext>
            </p:extLst>
          </p:nvPr>
        </p:nvGraphicFramePr>
        <p:xfrm>
          <a:off x="2199235" y="1465614"/>
          <a:ext cx="7830106" cy="5237824"/>
        </p:xfrm>
        <a:graphic>
          <a:graphicData uri="http://schemas.openxmlformats.org/drawingml/2006/table">
            <a:tbl>
              <a:tblPr/>
              <a:tblGrid>
                <a:gridCol w="936491">
                  <a:extLst>
                    <a:ext uri="{9D8B030D-6E8A-4147-A177-3AD203B41FA5}">
                      <a16:colId xmlns:a16="http://schemas.microsoft.com/office/drawing/2014/main" val="3442529752"/>
                    </a:ext>
                  </a:extLst>
                </a:gridCol>
                <a:gridCol w="1742914">
                  <a:extLst>
                    <a:ext uri="{9D8B030D-6E8A-4147-A177-3AD203B41FA5}">
                      <a16:colId xmlns:a16="http://schemas.microsoft.com/office/drawing/2014/main" val="1525095983"/>
                    </a:ext>
                  </a:extLst>
                </a:gridCol>
                <a:gridCol w="1534805">
                  <a:extLst>
                    <a:ext uri="{9D8B030D-6E8A-4147-A177-3AD203B41FA5}">
                      <a16:colId xmlns:a16="http://schemas.microsoft.com/office/drawing/2014/main" val="3207770363"/>
                    </a:ext>
                  </a:extLst>
                </a:gridCol>
                <a:gridCol w="1560818">
                  <a:extLst>
                    <a:ext uri="{9D8B030D-6E8A-4147-A177-3AD203B41FA5}">
                      <a16:colId xmlns:a16="http://schemas.microsoft.com/office/drawing/2014/main" val="703116089"/>
                    </a:ext>
                  </a:extLst>
                </a:gridCol>
                <a:gridCol w="2055078">
                  <a:extLst>
                    <a:ext uri="{9D8B030D-6E8A-4147-A177-3AD203B41FA5}">
                      <a16:colId xmlns:a16="http://schemas.microsoft.com/office/drawing/2014/main" val="3160077448"/>
                    </a:ext>
                  </a:extLst>
                </a:gridCol>
              </a:tblGrid>
              <a:tr h="6983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t(s)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 = 0.1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true value</a:t>
                      </a:r>
                      <a:b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(h=0.01)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504278"/>
                  </a:ext>
                </a:extLst>
              </a:tr>
              <a:tr h="69837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T(K)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T(K)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T(K)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T(K)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857358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948309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356.603507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356.424526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356.423712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356.4237875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760073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352.5313699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352.430012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352.433683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352.4339375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756644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351.195385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351.165499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351.170832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351.1711686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5184587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351.77976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351.803687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351.810765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351.8112081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15283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354.3001079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354.37385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354.383833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354.3844564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81552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359.4287676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359.564778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359.579874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359.580817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4555884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368.5969844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368.820742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368.843921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368.8453724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308375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381.987175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382.247353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382.271848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382.2733736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50402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390.7201841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390.867498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390.881143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390.8819664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03110"/>
                  </a:ext>
                </a:extLst>
              </a:tr>
              <a:tr h="34918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391.0902497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391.369032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391.376266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391.3765856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FE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23603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ECDEF0A-99B1-2E1D-6DE6-A86F939607F7}"/>
              </a:ext>
            </a:extLst>
          </p:cNvPr>
          <p:cNvSpPr/>
          <p:nvPr/>
        </p:nvSpPr>
        <p:spPr>
          <a:xfrm>
            <a:off x="635210" y="699518"/>
            <a:ext cx="1092158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Effect of step size(h) on Accuracy</a:t>
            </a:r>
          </a:p>
        </p:txBody>
      </p:sp>
    </p:spTree>
    <p:extLst>
      <p:ext uri="{BB962C8B-B14F-4D97-AF65-F5344CB8AC3E}">
        <p14:creationId xmlns:p14="http://schemas.microsoft.com/office/powerpoint/2010/main" val="122273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198A4A-D6A9-9041-B448-F58A10796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360" y="841159"/>
            <a:ext cx="10241280" cy="792332"/>
          </a:xfrm>
        </p:spPr>
        <p:txBody>
          <a:bodyPr/>
          <a:lstStyle/>
          <a:p>
            <a:r>
              <a:rPr lang="en-US" u="sng" cap="none" dirty="0">
                <a:solidFill>
                  <a:schemeClr val="accent1">
                    <a:lumMod val="50000"/>
                  </a:schemeClr>
                </a:solidFill>
              </a:rPr>
              <a:t>Problem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264AC7-DE46-5477-8423-932B6517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769985"/>
            <a:ext cx="10641366" cy="482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CA715C3-8FD1-EC3E-8C3E-90D9364D78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1517214"/>
              </p:ext>
            </p:extLst>
          </p:nvPr>
        </p:nvGraphicFramePr>
        <p:xfrm>
          <a:off x="1602769" y="986319"/>
          <a:ext cx="8897419" cy="56816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787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41891F5-81E5-B3BB-24A2-0848157330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927017"/>
                  </p:ext>
                </p:extLst>
              </p:nvPr>
            </p:nvGraphicFramePr>
            <p:xfrm>
              <a:off x="2487966" y="950483"/>
              <a:ext cx="7216068" cy="357712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405220">
                      <a:extLst>
                        <a:ext uri="{9D8B030D-6E8A-4147-A177-3AD203B41FA5}">
                          <a16:colId xmlns:a16="http://schemas.microsoft.com/office/drawing/2014/main" val="1849782868"/>
                        </a:ext>
                      </a:extLst>
                    </a:gridCol>
                    <a:gridCol w="3810848">
                      <a:extLst>
                        <a:ext uri="{9D8B030D-6E8A-4147-A177-3AD203B41FA5}">
                          <a16:colId xmlns:a16="http://schemas.microsoft.com/office/drawing/2014/main" val="4248824167"/>
                        </a:ext>
                      </a:extLst>
                    </a:gridCol>
                  </a:tblGrid>
                  <a:tr h="913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Abadi" panose="020B0604020104020204" pitchFamily="34" charset="0"/>
                            </a:rPr>
                            <a:t>Steady State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𝑵𝒂𝒕𝒖𝒓𝒆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𝒐𝒇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𝑺𝒕𝒆𝒂𝒅𝒚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𝑺𝒕𝒂𝒕𝒆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3489974"/>
                      </a:ext>
                    </a:extLst>
                  </a:tr>
                  <a:tr h="865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Stable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2645742"/>
                      </a:ext>
                    </a:extLst>
                  </a:tr>
                  <a:tr h="865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Unstable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8087132"/>
                      </a:ext>
                    </a:extLst>
                  </a:tr>
                  <a:tr h="93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Stable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139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41891F5-81E5-B3BB-24A2-0848157330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7927017"/>
                  </p:ext>
                </p:extLst>
              </p:nvPr>
            </p:nvGraphicFramePr>
            <p:xfrm>
              <a:off x="2487966" y="950483"/>
              <a:ext cx="7216068" cy="357712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3405220">
                      <a:extLst>
                        <a:ext uri="{9D8B030D-6E8A-4147-A177-3AD203B41FA5}">
                          <a16:colId xmlns:a16="http://schemas.microsoft.com/office/drawing/2014/main" val="1849782868"/>
                        </a:ext>
                      </a:extLst>
                    </a:gridCol>
                    <a:gridCol w="3810848">
                      <a:extLst>
                        <a:ext uri="{9D8B030D-6E8A-4147-A177-3AD203B41FA5}">
                          <a16:colId xmlns:a16="http://schemas.microsoft.com/office/drawing/2014/main" val="4248824167"/>
                        </a:ext>
                      </a:extLst>
                    </a:gridCol>
                  </a:tblGrid>
                  <a:tr h="913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Abadi" panose="020B0604020104020204" pitchFamily="34" charset="0"/>
                            </a:rPr>
                            <a:t>Steady State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600" t="-667" r="-480" b="-2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489974"/>
                      </a:ext>
                    </a:extLst>
                  </a:tr>
                  <a:tr h="865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Stable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2645742"/>
                      </a:ext>
                    </a:extLst>
                  </a:tr>
                  <a:tr h="8650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Unstable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8087132"/>
                      </a:ext>
                    </a:extLst>
                  </a:tr>
                  <a:tr h="9330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Stable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139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40CABD30-B6C5-219C-1043-26BCCA70B6C8}"/>
              </a:ext>
            </a:extLst>
          </p:cNvPr>
          <p:cNvSpPr txBox="1">
            <a:spLocks/>
          </p:cNvSpPr>
          <p:nvPr/>
        </p:nvSpPr>
        <p:spPr>
          <a:xfrm>
            <a:off x="103573" y="115982"/>
            <a:ext cx="11576481" cy="710214"/>
          </a:xfrm>
          <a:prstGeom prst="rect">
            <a:avLst/>
          </a:prstGeom>
          <a:noFill/>
        </p:spPr>
        <p:txBody>
          <a:bodyPr anchor="b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457200" lvl="1" algn="ctr"/>
            <a:r>
              <a:rPr lang="en-US" sz="5400" u="sng" kern="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A9043C-4E36-FC28-C2F8-9C90794A1B0B}"/>
              </a:ext>
            </a:extLst>
          </p:cNvPr>
          <p:cNvSpPr/>
          <p:nvPr/>
        </p:nvSpPr>
        <p:spPr>
          <a:xfrm>
            <a:off x="0" y="4998128"/>
            <a:ext cx="12480747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On decreasing the step size(h), accuracy of the solution increased.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038D7-D7EA-46FC-E0A7-7320DE2E5601}"/>
              </a:ext>
            </a:extLst>
          </p:cNvPr>
          <p:cNvCxnSpPr/>
          <p:nvPr/>
        </p:nvCxnSpPr>
        <p:spPr>
          <a:xfrm>
            <a:off x="1855433" y="4802819"/>
            <a:ext cx="83805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968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8536-F1DA-9177-88D6-F8496B9A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4B7E7-539B-52C5-887C-16E8C2853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52" y="0"/>
            <a:ext cx="111316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40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2B04-25A8-9CA4-9EFC-C10BB811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1FED6-A4B9-5B01-136D-084EB55D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298023"/>
            <a:ext cx="11202963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60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16CC-6C86-59A7-96E4-8AABE704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8423"/>
            <a:ext cx="11226800" cy="791244"/>
          </a:xfrm>
        </p:spPr>
        <p:txBody>
          <a:bodyPr/>
          <a:lstStyle/>
          <a:p>
            <a:r>
              <a:rPr lang="en-IN" sz="4800" u="sng" cap="none" dirty="0"/>
              <a:t>What is Stiff differential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3DD193-74B2-BDAE-A1D2-25832B2359B5}"/>
                  </a:ext>
                </a:extLst>
              </p:cNvPr>
              <p:cNvSpPr/>
              <p:nvPr/>
            </p:nvSpPr>
            <p:spPr>
              <a:xfrm>
                <a:off x="260350" y="1226888"/>
                <a:ext cx="11569700" cy="534909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marL="742950" indent="-742950" algn="ctr">
                  <a:buFont typeface="+mj-lt"/>
                  <a:buAutoNum type="arabicParenR"/>
                </a:pPr>
                <a:r>
                  <a:rPr lang="en-US" sz="3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 stiff differential equation is numerically unstable unless the step size is extremely small.</a:t>
                </a:r>
              </a:p>
              <a:p>
                <a:pPr marL="742950" indent="-742950" algn="ctr">
                  <a:buFont typeface="+mj-lt"/>
                  <a:buAutoNum type="arabicParenR"/>
                </a:pPr>
                <a:r>
                  <a:rPr lang="en-US" sz="3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Stiff differential equations are characterized as those whose exact solution has a term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</m:oMath>
                </a14:m>
                <a:r>
                  <a:rPr lang="en-US" sz="3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where 𝑐 is a large positive constant.</a:t>
                </a:r>
              </a:p>
              <a:p>
                <a:pPr marL="742950" indent="-742950" algn="ctr">
                  <a:buFont typeface="+mj-lt"/>
                  <a:buAutoNum type="arabicParenR"/>
                </a:pPr>
                <a:r>
                  <a:rPr lang="en-US" sz="3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Large derivatives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𝑐𝑡</m:t>
                        </m:r>
                      </m:sup>
                    </m:sSup>
                    <m:r>
                      <a:rPr lang="en-IN" sz="3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give error terms that are dominating the solution.</a:t>
                </a:r>
              </a:p>
              <a:p>
                <a:pPr marL="742950" indent="-742950" algn="ctr">
                  <a:buFont typeface="+mj-lt"/>
                  <a:buAutoNum type="arabicParenR"/>
                </a:pPr>
                <a:r>
                  <a:rPr lang="en-US" sz="3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Examp</a:t>
                </a:r>
                <a:r>
                  <a:rPr lang="en-US" sz="3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le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400" b="0" i="1" cap="non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b="0" i="1" cap="none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sz="3400" b="0" i="1" cap="none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3400" b="0" i="1" cap="none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400" b="0" i="1" cap="none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sz="3400" b="0" i="1" cap="none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400" i="1">
                        <a:latin typeface="Cambria Math" panose="02040503050406030204" pitchFamily="18" charset="0"/>
                      </a:rPr>
                      <m:t>λ</m:t>
                    </m:r>
                    <m:r>
                      <a:rPr lang="en-IN" sz="3400" b="0" i="1" smtClean="0">
                        <a:latin typeface="Cambria Math" panose="02040503050406030204" pitchFamily="18" charset="0"/>
                      </a:rPr>
                      <m:t>&lt;0;  →</m:t>
                    </m:r>
                    <m:r>
                      <a:rPr lang="en-IN" sz="3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IN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3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400" b="0" i="1" smtClean="0"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IN" sz="3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IN" sz="3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4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73DD193-74B2-BDAE-A1D2-25832B235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" y="1226888"/>
                <a:ext cx="11569700" cy="5349093"/>
              </a:xfrm>
              <a:prstGeom prst="rect">
                <a:avLst/>
              </a:prstGeom>
              <a:blipFill>
                <a:blip r:embed="rId2"/>
                <a:stretch>
                  <a:fillRect t="-1595" r="-3583" b="-3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9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D9BE7-E34C-FE98-071D-A6D7C19B9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A3C387-9D41-3727-25E3-0B0AC01DC713}"/>
                  </a:ext>
                </a:extLst>
              </p:cNvPr>
              <p:cNvSpPr/>
              <p:nvPr/>
            </p:nvSpPr>
            <p:spPr>
              <a:xfrm>
                <a:off x="-85816" y="1050265"/>
                <a:ext cx="12277816" cy="569386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In stiff differential equation, one variable y1 changes very much with small step size(e.g. 0.1) while other y2 changes insignificantly.</a:t>
                </a:r>
              </a:p>
              <a:p>
                <a:pPr algn="ctr"/>
                <a:endParaRPr lang="en-US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514350" indent="-514350" algn="ctr">
                  <a:buFont typeface="Wingdings" panose="05000000000000000000" pitchFamily="2" charset="2"/>
                  <a:buChar char="v"/>
                </a:pPr>
                <a:r>
                  <a:rPr lang="en-US" sz="2800" b="1" u="sng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Normal step size </a:t>
                </a:r>
                <a:r>
                  <a:rPr lang="en-US" sz="2800" b="1" u="sng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(h = 0.05)</a:t>
                </a:r>
                <a:r>
                  <a:rPr lang="en-US" sz="2800" b="1" u="sng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 y1 changes drastically, y2 changes very slowly.</a:t>
                </a:r>
              </a:p>
              <a:p>
                <a:pPr marL="514350" indent="-514350" algn="ctr">
                  <a:buFont typeface="Wingdings" panose="05000000000000000000" pitchFamily="2" charset="2"/>
                  <a:buChar char="v"/>
                </a:pPr>
                <a:r>
                  <a:rPr lang="en-US" sz="2800" b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Very </a:t>
                </a:r>
                <a:r>
                  <a:rPr lang="en-US" sz="2800" b="1" u="sng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very</a:t>
                </a:r>
                <a:r>
                  <a:rPr lang="en-US" sz="2800" b="1" u="sng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small step size</a:t>
                </a:r>
                <a:r>
                  <a:rPr lang="en-US" sz="2800" b="1" u="sng" cap="none" spc="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(h = 0.0008) 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 y1 changes in usual fashion but y2 seem to be just constant.</a:t>
                </a:r>
              </a:p>
              <a:p>
                <a:pPr marL="514350" indent="-514350" algn="ctr">
                  <a:buFont typeface="Wingdings" panose="05000000000000000000" pitchFamily="2" charset="2"/>
                  <a:buChar char="v"/>
                </a:pPr>
                <a:r>
                  <a:rPr lang="en-US" sz="2800" b="1" u="sng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Large step size</a:t>
                </a:r>
                <a:r>
                  <a:rPr lang="en-US" sz="2800" b="1" u="sng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(h=0.5) 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 y1 changes with extremely high magnitude(</a:t>
                </a:r>
                <a:r>
                  <a:rPr lang="en-US" sz="28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e.g</a:t>
                </a: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</m:ctrlPr>
                      </m:sSupPr>
                      <m:e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10</m:t>
                        </m:r>
                      </m:e>
                      <m:sup>
                        <m:r>
                          <a:rPr lang="en-IN" sz="2800" b="0" i="1" smtClean="0">
                            <a:ln w="0"/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scadia Code" panose="020B0609020000020004" pitchFamily="49" charset="0"/>
                            <a:cs typeface="Cascadia Code" panose="020B0609020000020004" pitchFamily="49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), and y2 changes in usual fashion.</a:t>
                </a:r>
              </a:p>
              <a:p>
                <a:pPr marL="514350" indent="-514350" algn="ctr"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Another problem is that if the step size is very small then number of iterations increase drastically and hence the computation time shoots up.</a:t>
                </a:r>
                <a:endParaRPr lang="en-US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BA3C387-9D41-3727-25E3-0B0AC01DC7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816" y="1050265"/>
                <a:ext cx="12277816" cy="5693866"/>
              </a:xfrm>
              <a:prstGeom prst="rect">
                <a:avLst/>
              </a:prstGeom>
              <a:blipFill>
                <a:blip r:embed="rId2"/>
                <a:stretch>
                  <a:fillRect l="-397" t="-1285" r="-2334" b="-25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8B0B34B-F78E-790C-8701-C869D767A6DB}"/>
              </a:ext>
            </a:extLst>
          </p:cNvPr>
          <p:cNvSpPr txBox="1"/>
          <p:nvPr/>
        </p:nvSpPr>
        <p:spPr>
          <a:xfrm>
            <a:off x="479394" y="113869"/>
            <a:ext cx="115143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u="sng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Difficulties in solving Stiff ODEs</a:t>
            </a:r>
            <a:endParaRPr lang="en-IN" sz="4400" b="1" u="sng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67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15302-8B3C-B395-5E6F-688C718A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5FEA-A188-38A3-FF27-D312688F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sz="5400" u="sng" dirty="0" err="1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ode45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C200C-115D-883E-BB11-397A02CFD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251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95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92BC2-ED87-E607-17C0-01D01681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8AE4-3AFF-3E8A-AA39-4ECC6310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B38BD-F8CC-E99B-DA31-4A0DF9ABF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850"/>
            <a:ext cx="12192000" cy="5702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5ADF6-5C06-B9B5-B3BF-70E0104AF591}"/>
                  </a:ext>
                </a:extLst>
              </p:cNvPr>
              <p:cNvSpPr txBox="1"/>
              <p:nvPr/>
            </p:nvSpPr>
            <p:spPr>
              <a:xfrm>
                <a:off x="2718787" y="2660627"/>
                <a:ext cx="6183296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3200" b="0" i="1" dirty="0" smtClean="0">
                          <a:effectLst/>
                          <a:latin typeface="Cambria Math" panose="02040503050406030204" pitchFamily="18" charset="0"/>
                        </a:rPr>
                        <m:t> = 0.0008</m:t>
                      </m:r>
                    </m:oMath>
                  </m:oMathPara>
                </a14:m>
                <a:endParaRPr lang="en-IN" sz="3200" b="0" i="0" dirty="0">
                  <a:effectLst/>
                  <a:latin typeface="Menlo"/>
                </a:endParaRPr>
              </a:p>
              <a:p>
                <a:r>
                  <a:rPr lang="en-IN" sz="3200" dirty="0">
                    <a:latin typeface="Menlo"/>
                  </a:rPr>
                  <a:t>		iteration = 80000</a:t>
                </a:r>
                <a:endParaRPr lang="en-IN" sz="3200" b="0" i="0" dirty="0">
                  <a:effectLst/>
                  <a:latin typeface="Menlo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A5ADF6-5C06-B9B5-B3BF-70E0104AF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8787" y="2660627"/>
                <a:ext cx="6183296" cy="1077218"/>
              </a:xfrm>
              <a:prstGeom prst="rect">
                <a:avLst/>
              </a:prstGeom>
              <a:blipFill>
                <a:blip r:embed="rId3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17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650BA-84FB-765E-BD85-AB769DA28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EED1-EEE7-3ED0-9E50-BDBA3A09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c) </a:t>
            </a:r>
            <a:r>
              <a:rPr lang="en-US" sz="5400" u="sng" dirty="0" err="1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ode15s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95474B-0D23-B17E-5C17-C8C5003A8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6815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945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9474C-724B-F1FC-806F-F8E2F328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3231-9655-5B50-5200-7A6342F2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Explicit Euler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90D44A-D5B7-BCEE-050D-9B86F58AF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9355"/>
            <a:ext cx="12192000" cy="570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D81B13-6F1A-EC30-1183-8FA7C2058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375" y="1170403"/>
            <a:ext cx="2838846" cy="2381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34BF6-23C0-E8FE-7CC5-C5D0560DC3FD}"/>
                  </a:ext>
                </a:extLst>
              </p:cNvPr>
              <p:cNvSpPr txBox="1"/>
              <p:nvPr/>
            </p:nvSpPr>
            <p:spPr>
              <a:xfrm>
                <a:off x="1422647" y="1787449"/>
                <a:ext cx="5928063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dirty="0" smtClean="0"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IN" sz="3200" b="0" i="1" dirty="0" smtClean="0">
                          <a:effectLst/>
                          <a:latin typeface="Cambria Math" panose="02040503050406030204" pitchFamily="18" charset="0"/>
                        </a:rPr>
                        <m:t> = 0.0008</m:t>
                      </m:r>
                    </m:oMath>
                  </m:oMathPara>
                </a14:m>
                <a:endParaRPr lang="en-IN" sz="3200" b="0" i="0" dirty="0">
                  <a:effectLst/>
                  <a:latin typeface="Menlo"/>
                </a:endParaRPr>
              </a:p>
              <a:p>
                <a:r>
                  <a:rPr lang="en-IN" sz="3200" dirty="0">
                    <a:latin typeface="Menlo"/>
                  </a:rPr>
                  <a:t>		iteration = 80000</a:t>
                </a:r>
                <a:endParaRPr lang="en-IN" sz="3200" b="0" i="0" dirty="0">
                  <a:effectLst/>
                  <a:latin typeface="Menl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A34BF6-23C0-E8FE-7CC5-C5D0560DC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7" y="1787449"/>
                <a:ext cx="5928063" cy="1077218"/>
              </a:xfrm>
              <a:prstGeom prst="rect">
                <a:avLst/>
              </a:prstGeom>
              <a:blipFill>
                <a:blip r:embed="rId4"/>
                <a:stretch>
                  <a:fillRect b="-175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453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98D5C2-27ED-1469-8FB3-B9B635CE0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84" y="347508"/>
            <a:ext cx="11548032" cy="616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2DC8F-D087-378A-E914-4FD67FEDD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9D10-49FD-1139-117A-02EEEDC8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Implicit Euler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FFAD0-51CB-90B7-CEDC-65109CCCC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75" y="1170403"/>
            <a:ext cx="2838846" cy="2381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EB866F-EE37-7738-AB0B-9251844A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05109"/>
            <a:ext cx="12192000" cy="5702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423B95-8CE2-7642-2FB5-A29B86BB2480}"/>
              </a:ext>
            </a:extLst>
          </p:cNvPr>
          <p:cNvSpPr/>
          <p:nvPr/>
        </p:nvSpPr>
        <p:spPr>
          <a:xfrm>
            <a:off x="6255798" y="2275928"/>
            <a:ext cx="16498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h=0.1</a:t>
            </a:r>
          </a:p>
        </p:txBody>
      </p:sp>
    </p:spTree>
    <p:extLst>
      <p:ext uri="{BB962C8B-B14F-4D97-AF65-F5344CB8AC3E}">
        <p14:creationId xmlns:p14="http://schemas.microsoft.com/office/powerpoint/2010/main" val="14085775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9497-998B-4A8F-3CDD-68806AB99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B9A3-FDB1-A65C-232E-579CC12F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Implicit Euler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1B573-B3C9-57B1-8CE4-EE3BBFF6F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75" y="1170403"/>
            <a:ext cx="2838846" cy="238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F43500-440B-4341-6B92-BC5612919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1790"/>
            <a:ext cx="12192000" cy="5702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C056C-C8C3-301B-1211-E175516EA190}"/>
              </a:ext>
            </a:extLst>
          </p:cNvPr>
          <p:cNvSpPr/>
          <p:nvPr/>
        </p:nvSpPr>
        <p:spPr>
          <a:xfrm>
            <a:off x="2826895" y="1929066"/>
            <a:ext cx="19046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h=0.01</a:t>
            </a:r>
          </a:p>
        </p:txBody>
      </p:sp>
    </p:spTree>
    <p:extLst>
      <p:ext uri="{BB962C8B-B14F-4D97-AF65-F5344CB8AC3E}">
        <p14:creationId xmlns:p14="http://schemas.microsoft.com/office/powerpoint/2010/main" val="2530458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F9E2-B4A6-A7FF-7DAF-0E9F86C23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73F03A-4685-62E4-D0EB-238D8575D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" y="936370"/>
            <a:ext cx="12192000" cy="570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6EDD16-82AD-309C-877E-68B20BFD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759" y="351285"/>
            <a:ext cx="11576481" cy="710214"/>
          </a:xfrm>
          <a:noFill/>
        </p:spPr>
        <p:txBody>
          <a:bodyPr anchor="b" anchorCtr="0"/>
          <a:lstStyle/>
          <a:p>
            <a:pPr marL="457200" lvl="1" algn="ctr"/>
            <a:r>
              <a:rPr lang="en-US" sz="5400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e) </a:t>
            </a:r>
            <a:r>
              <a:rPr lang="en-US" sz="5400" u="sng" dirty="0">
                <a:ln w="9525">
                  <a:noFill/>
                  <a:prstDash val="solid"/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Implicit Euler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7BCA2D-B62C-D62E-2FA7-BB6F737B0DC1}"/>
              </a:ext>
            </a:extLst>
          </p:cNvPr>
          <p:cNvSpPr/>
          <p:nvPr/>
        </p:nvSpPr>
        <p:spPr>
          <a:xfrm>
            <a:off x="2509501" y="1929066"/>
            <a:ext cx="25394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h=0.0001</a:t>
            </a:r>
          </a:p>
        </p:txBody>
      </p:sp>
    </p:spTree>
    <p:extLst>
      <p:ext uri="{BB962C8B-B14F-4D97-AF65-F5344CB8AC3E}">
        <p14:creationId xmlns:p14="http://schemas.microsoft.com/office/powerpoint/2010/main" val="369080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88CEB-F691-60C4-2506-2CC6338F6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CCFAE9-DCEF-5A46-74E3-DAB4BE2EA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82" y="765553"/>
            <a:ext cx="10288436" cy="1438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66178-1AB5-56CC-D232-D8A0715E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14" y="2818964"/>
            <a:ext cx="755437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8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9053-0ACD-C6EA-FA80-D5A47C01B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02FF9F-1A23-3D38-C3CD-E590FC8009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4" t="16180" r="2042" b="39937"/>
          <a:stretch/>
        </p:blipFill>
        <p:spPr>
          <a:xfrm>
            <a:off x="1083075" y="807869"/>
            <a:ext cx="9845337" cy="3009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EF9C02-85B9-C6B6-BF50-997053F6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4" r="68639" b="92362"/>
          <a:stretch/>
        </p:blipFill>
        <p:spPr>
          <a:xfrm>
            <a:off x="4622307" y="301841"/>
            <a:ext cx="2947386" cy="5237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AD6E58-5B70-FD9B-65F0-E08C3F34D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" y="4256868"/>
            <a:ext cx="11450648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395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F389A6-91A8-2B31-1C50-803E64EA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3" y="0"/>
            <a:ext cx="92796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E2CDE9-F179-BBA4-6CC0-D251F380F0D9}"/>
              </a:ext>
            </a:extLst>
          </p:cNvPr>
          <p:cNvSpPr/>
          <p:nvPr/>
        </p:nvSpPr>
        <p:spPr>
          <a:xfrm>
            <a:off x="116888" y="133165"/>
            <a:ext cx="11958221" cy="184665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ira Code" pitchFamily="1" charset="0"/>
                <a:ea typeface="Fira Code" pitchFamily="1" charset="0"/>
                <a:cs typeface="Fira Code" pitchFamily="1" charset="0"/>
              </a:rPr>
              <a:t>Previously we have solved this problem by putting LHS = 0,to get steady state values of process variables: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70583A0-411C-B8E5-7BAD-CAC495D3B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8980073"/>
                  </p:ext>
                </p:extLst>
              </p:nvPr>
            </p:nvGraphicFramePr>
            <p:xfrm>
              <a:off x="1111186" y="2512954"/>
              <a:ext cx="9969623" cy="340845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352303">
                      <a:extLst>
                        <a:ext uri="{9D8B030D-6E8A-4147-A177-3AD203B41FA5}">
                          <a16:colId xmlns:a16="http://schemas.microsoft.com/office/drawing/2014/main" val="1849782868"/>
                        </a:ext>
                      </a:extLst>
                    </a:gridCol>
                    <a:gridCol w="2632508">
                      <a:extLst>
                        <a:ext uri="{9D8B030D-6E8A-4147-A177-3AD203B41FA5}">
                          <a16:colId xmlns:a16="http://schemas.microsoft.com/office/drawing/2014/main" val="4248824167"/>
                        </a:ext>
                      </a:extLst>
                    </a:gridCol>
                    <a:gridCol w="2492406">
                      <a:extLst>
                        <a:ext uri="{9D8B030D-6E8A-4147-A177-3AD203B41FA5}">
                          <a16:colId xmlns:a16="http://schemas.microsoft.com/office/drawing/2014/main" val="1613625897"/>
                        </a:ext>
                      </a:extLst>
                    </a:gridCol>
                    <a:gridCol w="2492406">
                      <a:extLst>
                        <a:ext uri="{9D8B030D-6E8A-4147-A177-3AD203B41FA5}">
                          <a16:colId xmlns:a16="http://schemas.microsoft.com/office/drawing/2014/main" val="347277823"/>
                        </a:ext>
                      </a:extLst>
                    </a:gridCol>
                  </a:tblGrid>
                  <a:tr h="887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Abadi" panose="020B0604020104020204" pitchFamily="34" charset="0"/>
                            </a:rPr>
                            <a:t>Solution # / 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IN" sz="2400" b="1" i="1" smtClean="0"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83489974"/>
                      </a:ext>
                    </a:extLst>
                  </a:tr>
                  <a:tr h="840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1.405435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387.383480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312.897247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2645742"/>
                      </a:ext>
                    </a:extLst>
                  </a:tr>
                  <a:tr h="840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6.179546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337.732720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304.622120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8087132"/>
                      </a:ext>
                    </a:extLst>
                  </a:tr>
                  <a:tr h="840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8.963732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308.777185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299.796198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13975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A70583A0-411C-B8E5-7BAD-CAC495D3B2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8980073"/>
                  </p:ext>
                </p:extLst>
              </p:nvPr>
            </p:nvGraphicFramePr>
            <p:xfrm>
              <a:off x="1111186" y="2512954"/>
              <a:ext cx="9969623" cy="3408451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352303">
                      <a:extLst>
                        <a:ext uri="{9D8B030D-6E8A-4147-A177-3AD203B41FA5}">
                          <a16:colId xmlns:a16="http://schemas.microsoft.com/office/drawing/2014/main" val="1849782868"/>
                        </a:ext>
                      </a:extLst>
                    </a:gridCol>
                    <a:gridCol w="2632508">
                      <a:extLst>
                        <a:ext uri="{9D8B030D-6E8A-4147-A177-3AD203B41FA5}">
                          <a16:colId xmlns:a16="http://schemas.microsoft.com/office/drawing/2014/main" val="4248824167"/>
                        </a:ext>
                      </a:extLst>
                    </a:gridCol>
                    <a:gridCol w="2492406">
                      <a:extLst>
                        <a:ext uri="{9D8B030D-6E8A-4147-A177-3AD203B41FA5}">
                          <a16:colId xmlns:a16="http://schemas.microsoft.com/office/drawing/2014/main" val="1613625897"/>
                        </a:ext>
                      </a:extLst>
                    </a:gridCol>
                    <a:gridCol w="2492406">
                      <a:extLst>
                        <a:ext uri="{9D8B030D-6E8A-4147-A177-3AD203B41FA5}">
                          <a16:colId xmlns:a16="http://schemas.microsoft.com/office/drawing/2014/main" val="347277823"/>
                        </a:ext>
                      </a:extLst>
                    </a:gridCol>
                  </a:tblGrid>
                  <a:tr h="8877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b="1" dirty="0">
                              <a:latin typeface="Abadi" panose="020B0604020104020204" pitchFamily="34" charset="0"/>
                            </a:rPr>
                            <a:t>Solution # / Variable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9583" t="-1370" r="-190046" b="-2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44" t="-1370" r="-100733" b="-2849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244" t="-1370" r="-733" b="-2849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3489974"/>
                      </a:ext>
                    </a:extLst>
                  </a:tr>
                  <a:tr h="840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1.405435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387.383480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312.897247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72645742"/>
                      </a:ext>
                    </a:extLst>
                  </a:tr>
                  <a:tr h="840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6.179546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337.732720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304.622120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68087132"/>
                      </a:ext>
                    </a:extLst>
                  </a:tr>
                  <a:tr h="84024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8.963732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308.777185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sz="2400" dirty="0">
                              <a:latin typeface="Cascadia Code" panose="020B0609020000020004" pitchFamily="49" charset="0"/>
                              <a:ea typeface="Cascadia Code" panose="020B0609020000020004" pitchFamily="49" charset="0"/>
                              <a:cs typeface="Cascadia Code" panose="020B0609020000020004" pitchFamily="49" charset="0"/>
                            </a:rPr>
                            <a:t>299.796198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139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49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81B24-CAD2-DE83-2F05-A892AC93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700"/>
            <a:ext cx="12192000" cy="57023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B589107-13AB-B4FA-C22F-B59BA6EB9379}"/>
              </a:ext>
            </a:extLst>
          </p:cNvPr>
          <p:cNvSpPr/>
          <p:nvPr/>
        </p:nvSpPr>
        <p:spPr>
          <a:xfrm>
            <a:off x="5532897" y="0"/>
            <a:ext cx="11262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SS1</a:t>
            </a:r>
          </a:p>
        </p:txBody>
      </p:sp>
    </p:spTree>
    <p:extLst>
      <p:ext uri="{BB962C8B-B14F-4D97-AF65-F5344CB8AC3E}">
        <p14:creationId xmlns:p14="http://schemas.microsoft.com/office/powerpoint/2010/main" val="126976778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sharepoint/v3"/>
    <ds:schemaRef ds:uri="http://schemas.microsoft.com/office/2006/documentManagement/types"/>
    <ds:schemaRef ds:uri="http://www.w3.org/XML/1998/namespace"/>
    <ds:schemaRef ds:uri="16c05727-aa75-4e4a-9b5f-8a80a1165891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71af3243-3dd4-4a8d-8c0d-dd76da1f02a5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{CCD36925-1F40-49D7-8828-46F86667C5FD}tf67061901_win32</Template>
  <TotalTime>2001</TotalTime>
  <Words>601</Words>
  <Application>Microsoft Office PowerPoint</Application>
  <PresentationFormat>Widescreen</PresentationFormat>
  <Paragraphs>161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Abadi</vt:lpstr>
      <vt:lpstr>Arial</vt:lpstr>
      <vt:lpstr>Calibri</vt:lpstr>
      <vt:lpstr>Cambria Math</vt:lpstr>
      <vt:lpstr>Cascadia Code</vt:lpstr>
      <vt:lpstr>Courier New</vt:lpstr>
      <vt:lpstr>Daytona Condensed Light</vt:lpstr>
      <vt:lpstr>Fira Code</vt:lpstr>
      <vt:lpstr>Menlo</vt:lpstr>
      <vt:lpstr>Posterama</vt:lpstr>
      <vt:lpstr>Times New Roman</vt:lpstr>
      <vt:lpstr>Wingdings</vt:lpstr>
      <vt:lpstr>Custom</vt:lpstr>
      <vt:lpstr>Cape Lab</vt:lpstr>
      <vt:lpstr>Summary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Stiff differential equation?</vt:lpstr>
      <vt:lpstr>PowerPoint Presentation</vt:lpstr>
      <vt:lpstr>a) Matlab ode45</vt:lpstr>
      <vt:lpstr>b) RK4</vt:lpstr>
      <vt:lpstr>c) Matlab ode15s</vt:lpstr>
      <vt:lpstr>d) Explicit Euler</vt:lpstr>
      <vt:lpstr>e) Implicit Euler</vt:lpstr>
      <vt:lpstr>e) Implicit Euler</vt:lpstr>
      <vt:lpstr>e) Implicit Euler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 Lab</dc:title>
  <dc:creator>Satyam Rahangdale</dc:creator>
  <cp:lastModifiedBy>Satyam Rahangdale</cp:lastModifiedBy>
  <cp:revision>24</cp:revision>
  <dcterms:created xsi:type="dcterms:W3CDTF">2025-01-10T13:28:55Z</dcterms:created>
  <dcterms:modified xsi:type="dcterms:W3CDTF">2025-02-07T08:17:36Z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