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1" r:id="rId5"/>
    <p:sldId id="326" r:id="rId6"/>
    <p:sldId id="25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ECA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0" autoAdjust="0"/>
  </p:normalViewPr>
  <p:slideViewPr>
    <p:cSldViewPr snapToGrid="0">
      <p:cViewPr>
        <p:scale>
          <a:sx n="66" d="100"/>
          <a:sy n="66" d="100"/>
        </p:scale>
        <p:origin x="632" y="18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61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01BA1-78E0-5073-56B0-415987EC7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B0E0BE-E11E-D02B-84AD-F1904FF81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929BEA-9D63-E9AF-7544-D2561B4FD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65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4B1A44-F2C3-8065-174E-FA5639D7B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1" r="-85864"/>
          <a:stretch/>
        </p:blipFill>
        <p:spPr>
          <a:xfrm>
            <a:off x="3841469" y="1101056"/>
            <a:ext cx="8055672" cy="4485928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3" y="1101056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54F17-E26B-064E-2EEF-984F21DCC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C5ED36-9959-5892-2B22-EAB0C839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250"/>
            <a:ext cx="10515600" cy="1238435"/>
          </a:xfrm>
        </p:spPr>
        <p:txBody>
          <a:bodyPr/>
          <a:lstStyle/>
          <a:p>
            <a:r>
              <a:rPr lang="en-US" sz="6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Cape Lab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BF73D-7C8C-7CE4-3603-02741450B76E}"/>
              </a:ext>
            </a:extLst>
          </p:cNvPr>
          <p:cNvSpPr/>
          <p:nvPr/>
        </p:nvSpPr>
        <p:spPr>
          <a:xfrm>
            <a:off x="1862046" y="1526959"/>
            <a:ext cx="846790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5400" cap="none" spc="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1</a:t>
            </a:r>
          </a:p>
          <a:p>
            <a:pPr algn="ctr"/>
            <a:r>
              <a:rPr lang="en-US" sz="5400" u="sng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540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Satyam Rahangdale</a:t>
            </a:r>
          </a:p>
          <a:p>
            <a:pPr algn="ctr"/>
            <a:r>
              <a:rPr lang="en-US" sz="5400" u="sng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Roll no. </a:t>
            </a:r>
            <a:r>
              <a:rPr lang="en-US" sz="540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22CH10062</a:t>
            </a:r>
            <a:endParaRPr lang="en-US" sz="5400" cap="none" spc="0" dirty="0"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6FAEC0B-EB7B-2DA7-92D1-68194EE25D76}"/>
              </a:ext>
            </a:extLst>
          </p:cNvPr>
          <p:cNvSpPr txBox="1">
            <a:spLocks/>
          </p:cNvSpPr>
          <p:nvPr/>
        </p:nvSpPr>
        <p:spPr>
          <a:xfrm>
            <a:off x="838200" y="4438835"/>
            <a:ext cx="10515600" cy="17844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Week – 4 (07/02/25)</a:t>
            </a:r>
          </a:p>
          <a:p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Topic – BVP solution</a:t>
            </a:r>
          </a:p>
        </p:txBody>
      </p:sp>
    </p:spTree>
    <p:extLst>
      <p:ext uri="{BB962C8B-B14F-4D97-AF65-F5344CB8AC3E}">
        <p14:creationId xmlns:p14="http://schemas.microsoft.com/office/powerpoint/2010/main" val="135192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F838-0419-8431-6199-A3AB6318D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1F4F1B-465F-88F5-1FBD-20EBC23FC119}"/>
              </a:ext>
            </a:extLst>
          </p:cNvPr>
          <p:cNvSpPr txBox="1">
            <a:spLocks/>
          </p:cNvSpPr>
          <p:nvPr/>
        </p:nvSpPr>
        <p:spPr>
          <a:xfrm>
            <a:off x="103573" y="80471"/>
            <a:ext cx="11576481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2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Analytical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4B37C-E020-4F7B-6B8A-E2BBCED65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68" y="823954"/>
            <a:ext cx="3877506" cy="1315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D3356-3C08-100B-2ECF-6C23B8A28C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256" b="14627"/>
          <a:stretch/>
        </p:blipFill>
        <p:spPr>
          <a:xfrm>
            <a:off x="1865696" y="2588408"/>
            <a:ext cx="2736784" cy="10650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E332FF-5BCC-1184-2A9C-21E7F1289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847" y="4219062"/>
            <a:ext cx="4007319" cy="855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F9BACA-E57D-DCFE-9932-B442AD914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8495" y="2139707"/>
            <a:ext cx="3000794" cy="98121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05613E2-B9AE-1816-EA07-9226C2FDB1BD}"/>
              </a:ext>
            </a:extLst>
          </p:cNvPr>
          <p:cNvGrpSpPr/>
          <p:nvPr/>
        </p:nvGrpSpPr>
        <p:grpSpPr>
          <a:xfrm>
            <a:off x="474776" y="5656929"/>
            <a:ext cx="5770889" cy="1000265"/>
            <a:chOff x="241096" y="5464424"/>
            <a:chExt cx="5770889" cy="10002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C60E4A1-40EE-6782-18F8-31BCF37B6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25031" y="5464424"/>
              <a:ext cx="4686954" cy="100026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6B8F10F-5E68-C522-C122-94F5A9F7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096" y="5748048"/>
              <a:ext cx="790685" cy="47631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DAE92F1-E070-7DDA-8183-B2993880D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2525" t="12064" r="66770" b="20093"/>
            <a:stretch/>
          </p:blipFill>
          <p:spPr>
            <a:xfrm>
              <a:off x="1004832" y="5748048"/>
              <a:ext cx="320199" cy="433019"/>
            </a:xfrm>
            <a:prstGeom prst="rect">
              <a:avLst/>
            </a:prstGeom>
          </p:spPr>
        </p:pic>
      </p:grp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91EBDA5-0321-500A-9322-1D2A3B02B705}"/>
              </a:ext>
            </a:extLst>
          </p:cNvPr>
          <p:cNvSpPr/>
          <p:nvPr/>
        </p:nvSpPr>
        <p:spPr>
          <a:xfrm>
            <a:off x="3176337" y="1934678"/>
            <a:ext cx="115503" cy="6537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B73B5770-81A2-3F16-C361-E546991D8A51}"/>
              </a:ext>
            </a:extLst>
          </p:cNvPr>
          <p:cNvSpPr/>
          <p:nvPr/>
        </p:nvSpPr>
        <p:spPr>
          <a:xfrm>
            <a:off x="3166711" y="3582503"/>
            <a:ext cx="115503" cy="6537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531E918-0E0F-934C-7BFC-F6F32E32A683}"/>
              </a:ext>
            </a:extLst>
          </p:cNvPr>
          <p:cNvSpPr/>
          <p:nvPr/>
        </p:nvSpPr>
        <p:spPr>
          <a:xfrm>
            <a:off x="3137834" y="5003199"/>
            <a:ext cx="115503" cy="6537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A05C47A-0529-D5F5-D3B7-78515B827D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3379" y="6055833"/>
            <a:ext cx="4439270" cy="55252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0D0AE8A-A3ED-4412-256D-556EA9CEA7C6}"/>
              </a:ext>
            </a:extLst>
          </p:cNvPr>
          <p:cNvSpPr/>
          <p:nvPr/>
        </p:nvSpPr>
        <p:spPr>
          <a:xfrm>
            <a:off x="7004506" y="5409502"/>
            <a:ext cx="511031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BCs, in above equation</a:t>
            </a:r>
          </a:p>
        </p:txBody>
      </p:sp>
    </p:spTree>
    <p:extLst>
      <p:ext uri="{BB962C8B-B14F-4D97-AF65-F5344CB8AC3E}">
        <p14:creationId xmlns:p14="http://schemas.microsoft.com/office/powerpoint/2010/main" val="93498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81585-8726-A7FE-B311-66F3E2F3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9" r="8421"/>
          <a:stretch/>
        </p:blipFill>
        <p:spPr>
          <a:xfrm>
            <a:off x="110171" y="72189"/>
            <a:ext cx="11955616" cy="671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6594" y="109832"/>
            <a:ext cx="4233982" cy="866713"/>
          </a:xfrm>
        </p:spPr>
        <p:txBody>
          <a:bodyPr/>
          <a:lstStyle/>
          <a:p>
            <a:r>
              <a:rPr lang="en-US" sz="6000" b="1" u="sng" cap="none" dirty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lang="en-US" sz="6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4BF10-43BA-CF98-1993-18900A1035CA}"/>
              </a:ext>
            </a:extLst>
          </p:cNvPr>
          <p:cNvSpPr/>
          <p:nvPr/>
        </p:nvSpPr>
        <p:spPr>
          <a:xfrm>
            <a:off x="0" y="1447060"/>
            <a:ext cx="10830757" cy="3785652"/>
          </a:xfrm>
          <a:prstGeom prst="rect">
            <a:avLst/>
          </a:prstGeom>
          <a:noFill/>
        </p:spPr>
        <p:txBody>
          <a:bodyPr wrap="square" lIns="91440" tIns="45720" rIns="91440" bIns="45720" numCol="1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8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1: Numerical solution of BVP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u="sng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Finite Difference Method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Shooting Method </a:t>
            </a:r>
            <a:endParaRPr lang="en-US" sz="4800" dirty="0">
              <a:ln w="9525">
                <a:noFill/>
                <a:prstDash val="solid"/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1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function bvp4c 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98A4A-D6A9-9041-B448-F58A10796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0"/>
            <a:ext cx="10241280" cy="792332"/>
          </a:xfrm>
        </p:spPr>
        <p:txBody>
          <a:bodyPr/>
          <a:lstStyle/>
          <a:p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CBF78D-4E71-57F4-CD8A-47CA25361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332"/>
            <a:ext cx="12192000" cy="3797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D5231-6EAF-2AF9-1919-CD7BFF87F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14" y="1686759"/>
            <a:ext cx="5250886" cy="307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6544E7-1E8F-6079-4564-04F31F7E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8701"/>
            <a:ext cx="9593014" cy="1371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85768-38C8-F47A-CC33-485055D9A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18" y="6206324"/>
            <a:ext cx="10031225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EF3EB7-8D46-460D-F20F-B5FC5E3C1F76}"/>
              </a:ext>
            </a:extLst>
          </p:cNvPr>
          <p:cNvSpPr txBox="1">
            <a:spLocks/>
          </p:cNvSpPr>
          <p:nvPr/>
        </p:nvSpPr>
        <p:spPr>
          <a:xfrm>
            <a:off x="103573" y="142615"/>
            <a:ext cx="11576481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4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Finite Difference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FBFCC-BA16-C0C3-84AF-BE860C4FB602}"/>
                  </a:ext>
                </a:extLst>
              </p:cNvPr>
              <p:cNvSpPr/>
              <p:nvPr/>
            </p:nvSpPr>
            <p:spPr>
              <a:xfrm>
                <a:off x="469037" y="905768"/>
                <a:ext cx="11253925" cy="58503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b="1" i="1" u="sng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Algorithm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Discretize the spatial domain. If range of x is (a, b); So, n = (b-a)/h ;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0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US" sz="2800" b="0" i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800" b="0" i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b="0" i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b="0" i="1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, convert derivative using finite difference method.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New Equation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Put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= 1,…,n-1 ; To get set of linear equations.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Solve these system of linear equation using any suitable method like guess seidel, </a:t>
                </a:r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jacobi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or matrix inversion. 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FBFCC-BA16-C0C3-84AF-BE860C4FB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37" y="905768"/>
                <a:ext cx="11253925" cy="5850384"/>
              </a:xfrm>
              <a:prstGeom prst="rect">
                <a:avLst/>
              </a:prstGeom>
              <a:blipFill>
                <a:blip r:embed="rId2"/>
                <a:stretch>
                  <a:fillRect l="-1246" t="-1356" b="-23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87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0F800-EEF4-19F2-CE4E-22FD6B1D3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6FD603-738E-E131-4373-321F257A0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29" r="7888"/>
          <a:stretch/>
        </p:blipFill>
        <p:spPr>
          <a:xfrm>
            <a:off x="115411" y="82859"/>
            <a:ext cx="12002608" cy="66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5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4A5D-2A99-255B-5BA4-C6C0DEED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E2A8F2-3AB3-B050-CD5C-53C7C428A82F}"/>
              </a:ext>
            </a:extLst>
          </p:cNvPr>
          <p:cNvSpPr txBox="1">
            <a:spLocks/>
          </p:cNvSpPr>
          <p:nvPr/>
        </p:nvSpPr>
        <p:spPr>
          <a:xfrm>
            <a:off x="103573" y="80471"/>
            <a:ext cx="11576481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2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Shooting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B805F3-8A63-FEF9-5E29-A25185B17E20}"/>
                  </a:ext>
                </a:extLst>
              </p:cNvPr>
              <p:cNvSpPr/>
              <p:nvPr/>
            </p:nvSpPr>
            <p:spPr>
              <a:xfrm>
                <a:off x="146483" y="493629"/>
                <a:ext cx="11941944" cy="636437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b="1" i="1" u="sng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Algorithm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 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r>
                      <a:rPr lang="en-I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</m:t>
                    </m:r>
                    <m:r>
                      <a:rPr lang="en-I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𝑇</m:t>
                    </m:r>
                    <m:r>
                      <a:rPr lang="en-IN" sz="28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, and assume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b>
                          <m:sSubPr>
                            <m:ctrlPr>
                              <a:rPr lang="en-IN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dirty="0" smtClean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dirty="0">
                                <a:ln w="0"/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2800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  −−(1); </m:t>
                    </m:r>
                  </m:oMath>
                </a14:m>
                <a:endPara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Then our original ODE can be written as – </a:t>
                </a:r>
                <a:b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b>
                          <m:sSubPr>
                            <m:ctrlP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0" cap="none" spc="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ⅆ</m:t>
                        </m:r>
                        <m:sSup>
                          <m:sSupPr>
                            <m:ctrlP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cap="none" spc="0" dirty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800" b="0" i="0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US" sz="2800" b="0" i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800" b="0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IN" sz="2800" b="0" i="1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cap="none" spc="0" dirty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b="0" i="1" cap="none" spc="0" dirty="0" smtClean="0">
                                <a:ln w="0"/>
                                <a:solidFill>
                                  <a:schemeClr val="tx1"/>
                                </a:solidFill>
                                <a:effectLst>
                                  <a:outerShdw blurRad="38100" dist="19050" dir="2700000" algn="tl" rotWithShape="0">
                                    <a:schemeClr val="dk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</m:e>
                    </m:d>
                    <m:r>
                      <a:rPr lang="en-IN" sz="2800" b="0" i="1" cap="none" spc="0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 −−(2)</m:t>
                    </m:r>
                  </m:oMath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Now, this problem is reduced to an IVP from BVP.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Initial conditions,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=0</m:t>
                        </m:r>
                      </m:e>
                    </m:d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=100 ; </m:t>
                    </m:r>
                    <m:sSub>
                      <m:sSubPr>
                        <m:ctrlP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=0</m:t>
                        </m:r>
                      </m:e>
                    </m:d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 ??</m:t>
                    </m:r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, Since the initial 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is not known we have to assume that value,</a:t>
                </a:r>
                <a:r>
                  <a:rPr lang="en-IN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=0</m:t>
                        </m:r>
                      </m:e>
                    </m:d>
                    <m:r>
                      <a:rPr lang="en-IN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= s = 50 </a:t>
                </a:r>
                <a:r>
                  <a:rPr lang="en-US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(let’s say)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Solve the IVP, and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</m:t>
                        </m:r>
                        <m:r>
                          <a:rPr lang="en-IN" sz="28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check if it is equal to given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</m:t>
                        </m:r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𝐿</m:t>
                        </m:r>
                      </m:e>
                    </m:d>
                    <m:r>
                      <a:rPr lang="en-IN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</m:t>
                    </m:r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30</m:t>
                    </m:r>
                    <m:r>
                      <a:rPr lang="en-IN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;</m:t>
                    </m:r>
                  </m:oMath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Repeat with some other value of s,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b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𝑇</m:t>
                        </m:r>
                      </m:e>
                      <m:sub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dPr>
                      <m:e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𝑥</m:t>
                        </m:r>
                        <m:r>
                          <a:rPr lang="en-IN" sz="2800" i="1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=</m:t>
                        </m:r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𝐿</m:t>
                        </m:r>
                      </m:e>
                    </m:d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≠</m:t>
                    </m:r>
                    <m:r>
                      <a:rPr lang="en-IN" sz="2800" b="0" i="1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30</m:t>
                    </m:r>
                    <m:r>
                      <a:rPr lang="en-IN" sz="2800" i="1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</m:oMath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B805F3-8A63-FEF9-5E29-A25185B17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83" y="493629"/>
                <a:ext cx="11941944" cy="6364371"/>
              </a:xfrm>
              <a:prstGeom prst="rect">
                <a:avLst/>
              </a:prstGeom>
              <a:blipFill>
                <a:blip r:embed="rId2"/>
                <a:stretch>
                  <a:fillRect l="-1174" t="-1245" b="-22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1A21-8CCD-3E9B-331E-9DBA5D8EF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E2864-5165-F288-3959-0F1586B6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89" r="7947"/>
          <a:stretch/>
        </p:blipFill>
        <p:spPr>
          <a:xfrm>
            <a:off x="1622" y="14438"/>
            <a:ext cx="12230466" cy="68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1E9A6-B530-A434-2DA3-348FFBF15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D776D4-6133-D722-C1C7-5F0C4E82B0E2}"/>
              </a:ext>
            </a:extLst>
          </p:cNvPr>
          <p:cNvSpPr txBox="1">
            <a:spLocks/>
          </p:cNvSpPr>
          <p:nvPr/>
        </p:nvSpPr>
        <p:spPr>
          <a:xfrm>
            <a:off x="103573" y="80471"/>
            <a:ext cx="11576481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2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Using </a:t>
            </a:r>
            <a:r>
              <a:rPr lang="en-US" sz="5200" u="sng" kern="0" dirty="0" err="1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52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bvp4c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BF10E4-ED68-DD25-44A3-111A06305593}"/>
                  </a:ext>
                </a:extLst>
              </p:cNvPr>
              <p:cNvSpPr/>
              <p:nvPr/>
            </p:nvSpPr>
            <p:spPr>
              <a:xfrm>
                <a:off x="103573" y="716832"/>
                <a:ext cx="11941944" cy="61411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sz="2800" b="1" i="1" u="sng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Algorithm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 </a:t>
                </a:r>
                <a:b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sz="2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8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  −−</m:t>
                      </m:r>
                      <m:d>
                        <m:dPr>
                          <m:ctrlP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sz="2800" b="0" i="1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8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IN" sz="2800" b="0" i="0" dirty="0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f>
                        <m:fPr>
                          <m:ctrlPr>
                            <a:rPr lang="en-US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IN" sz="2800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sz="2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sz="28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IN" sz="28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a:rPr lang="en-IN" sz="2800" i="1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 −−(2)</m:t>
                      </m:r>
                    </m:oMath>
                  </m:oMathPara>
                </a14:m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sol = bvp4c(@odefxn,@bcfxn,solinit);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solinit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=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bvpinit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 x , T ) ;</a:t>
                </a:r>
                <a:b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 =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discritized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spatial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domain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, 0:0.1:2</a:t>
                </a:r>
                <a:b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</a:b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T = Initial conditions on T1 and T2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@odefxn :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returns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a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column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vector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containg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RHS of </a:t>
                </a:r>
                <a:r>
                  <a:rPr lang="fr-FR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equation</a:t>
                </a:r>
                <a:r>
                  <a:rPr lang="fr-FR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(1) and (2);</a:t>
                </a:r>
              </a:p>
              <a:p>
                <a:pPr marL="514350" indent="-514350">
                  <a:lnSpc>
                    <a:spcPct val="125000"/>
                  </a:lnSpc>
                  <a:buFont typeface="+mj-lt"/>
                  <a:buAutoNum type="arabicParenR"/>
                </a:pP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@bcfxn : return a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vector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which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contains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error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i.e.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difference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between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calculated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value of T at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BCs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and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given</a:t>
                </a:r>
                <a:r>
                  <a:rPr lang="fr-FR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value of T at </a:t>
                </a:r>
                <a:r>
                  <a:rPr lang="fr-FR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BCs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EBF10E4-ED68-DD25-44A3-111A06305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73" y="716832"/>
                <a:ext cx="11941944" cy="6141168"/>
              </a:xfrm>
              <a:prstGeom prst="rect">
                <a:avLst/>
              </a:prstGeom>
              <a:blipFill>
                <a:blip r:embed="rId3"/>
                <a:stretch>
                  <a:fillRect l="-1174" t="-1291" b="-2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63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2ADE2-88D6-A2CB-36C4-EA32322B5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97DB26-429B-E748-941F-850558F77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2" r="7631"/>
          <a:stretch/>
        </p:blipFill>
        <p:spPr>
          <a:xfrm>
            <a:off x="70586" y="55050"/>
            <a:ext cx="12050828" cy="67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3188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16c05727-aa75-4e4a-9b5f-8a80a1165891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230e9df3-be65-4c73-a93b-d1236ebd677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{CCD36925-1F40-49D7-8828-46F86667C5FD}tf67061901_win32</Template>
  <TotalTime>2342</TotalTime>
  <Words>370</Words>
  <Application>Microsoft Office PowerPoint</Application>
  <PresentationFormat>Widescreen</PresentationFormat>
  <Paragraphs>36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Cambria Math</vt:lpstr>
      <vt:lpstr>Cascadia Code</vt:lpstr>
      <vt:lpstr>Courier New</vt:lpstr>
      <vt:lpstr>Daytona Condensed Light</vt:lpstr>
      <vt:lpstr>Posterama</vt:lpstr>
      <vt:lpstr>Times New Roman</vt:lpstr>
      <vt:lpstr>Wingdings</vt:lpstr>
      <vt:lpstr>Custom</vt:lpstr>
      <vt:lpstr>Cape Lab</vt:lpstr>
      <vt:lpstr>Summary</vt:lpstr>
      <vt:lpstr>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Lab</dc:title>
  <dc:creator>Satyam Rahangdale</dc:creator>
  <cp:lastModifiedBy>Satyam Rahangdale</cp:lastModifiedBy>
  <cp:revision>27</cp:revision>
  <dcterms:created xsi:type="dcterms:W3CDTF">2025-01-10T13:28:55Z</dcterms:created>
  <dcterms:modified xsi:type="dcterms:W3CDTF">2025-02-14T08:11:09Z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