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4"/>
  </p:notesMasterIdLst>
  <p:handoutMasterIdLst>
    <p:handoutMasterId r:id="rId15"/>
  </p:handoutMasterIdLst>
  <p:sldIdLst>
    <p:sldId id="312" r:id="rId5"/>
    <p:sldId id="327" r:id="rId6"/>
    <p:sldId id="304" r:id="rId7"/>
    <p:sldId id="282" r:id="rId8"/>
    <p:sldId id="323" r:id="rId9"/>
    <p:sldId id="315" r:id="rId10"/>
    <p:sldId id="325" r:id="rId11"/>
    <p:sldId id="326" r:id="rId12"/>
    <p:sldId id="297"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898" autoAdjust="0"/>
  </p:normalViewPr>
  <p:slideViewPr>
    <p:cSldViewPr snapToGrid="0" snapToObjects="1">
      <p:cViewPr varScale="1">
        <p:scale>
          <a:sx n="77" d="100"/>
          <a:sy n="77" d="100"/>
        </p:scale>
        <p:origin x="912"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yam Punitkumar Bhatt (1000122510)" userId="b1b94fb4-8ab6-40c6-bd60-66bf237f0b96" providerId="ADAL" clId="{FB6C6DC5-B28B-494A-9B61-92AA73EB18C5}"/>
    <pc:docChg chg="modSld">
      <pc:chgData name="Satyam Punitkumar Bhatt (1000122510)" userId="b1b94fb4-8ab6-40c6-bd60-66bf237f0b96" providerId="ADAL" clId="{FB6C6DC5-B28B-494A-9B61-92AA73EB18C5}" dt="2024-03-19T20:17:20.024" v="14" actId="20577"/>
      <pc:docMkLst>
        <pc:docMk/>
      </pc:docMkLst>
      <pc:sldChg chg="modNotesTx">
        <pc:chgData name="Satyam Punitkumar Bhatt (1000122510)" userId="b1b94fb4-8ab6-40c6-bd60-66bf237f0b96" providerId="ADAL" clId="{FB6C6DC5-B28B-494A-9B61-92AA73EB18C5}" dt="2024-03-17T21:21:58.472" v="4" actId="20577"/>
        <pc:sldMkLst>
          <pc:docMk/>
          <pc:sldMk cId="2202437675" sldId="312"/>
        </pc:sldMkLst>
      </pc:sldChg>
      <pc:sldChg chg="modSp mod">
        <pc:chgData name="Satyam Punitkumar Bhatt (1000122510)" userId="b1b94fb4-8ab6-40c6-bd60-66bf237f0b96" providerId="ADAL" clId="{FB6C6DC5-B28B-494A-9B61-92AA73EB18C5}" dt="2024-03-19T20:15:42.131" v="13" actId="20577"/>
        <pc:sldMkLst>
          <pc:docMk/>
          <pc:sldMk cId="2468595790" sldId="315"/>
        </pc:sldMkLst>
        <pc:spChg chg="mod">
          <ac:chgData name="Satyam Punitkumar Bhatt (1000122510)" userId="b1b94fb4-8ab6-40c6-bd60-66bf237f0b96" providerId="ADAL" clId="{FB6C6DC5-B28B-494A-9B61-92AA73EB18C5}" dt="2024-03-19T20:15:42.131" v="13" actId="20577"/>
          <ac:spMkLst>
            <pc:docMk/>
            <pc:sldMk cId="2468595790" sldId="315"/>
            <ac:spMk id="16" creationId="{AEF9954A-E263-8A7E-58B1-4D03F7D1BD9B}"/>
          </ac:spMkLst>
        </pc:spChg>
      </pc:sldChg>
      <pc:sldChg chg="modSp mod">
        <pc:chgData name="Satyam Punitkumar Bhatt (1000122510)" userId="b1b94fb4-8ab6-40c6-bd60-66bf237f0b96" providerId="ADAL" clId="{FB6C6DC5-B28B-494A-9B61-92AA73EB18C5}" dt="2024-03-19T20:17:20.024" v="14" actId="20577"/>
        <pc:sldMkLst>
          <pc:docMk/>
          <pc:sldMk cId="3325000935" sldId="325"/>
        </pc:sldMkLst>
        <pc:spChg chg="mod">
          <ac:chgData name="Satyam Punitkumar Bhatt (1000122510)" userId="b1b94fb4-8ab6-40c6-bd60-66bf237f0b96" providerId="ADAL" clId="{FB6C6DC5-B28B-494A-9B61-92AA73EB18C5}" dt="2024-03-19T20:17:20.024" v="14" actId="20577"/>
          <ac:spMkLst>
            <pc:docMk/>
            <pc:sldMk cId="3325000935" sldId="325"/>
            <ac:spMk id="16" creationId="{AEF9954A-E263-8A7E-58B1-4D03F7D1BD9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hello</a:t>
            </a:r>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440312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9555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245326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510930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WINE CATALOGUE</a:t>
            </a:r>
            <a:br>
              <a:rPr lang="en-US" dirty="0"/>
            </a:br>
            <a:endParaRPr lang="en-US" dirty="0"/>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author</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t>Satyam Bhatt</a:t>
            </a:r>
          </a:p>
          <a:p>
            <a:r>
              <a:rPr lang="en-US"/>
              <a:t>Web Development</a:t>
            </a:r>
            <a:endParaRPr lang="en-US" dirty="0"/>
          </a:p>
          <a:p>
            <a:r>
              <a:rPr lang="en-US" dirty="0"/>
              <a:t> </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2919828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t>Introduction</a:t>
            </a:r>
          </a:p>
          <a:p>
            <a:r>
              <a:rPr lang="en-US" dirty="0"/>
              <a:t>Scope</a:t>
            </a:r>
          </a:p>
          <a:p>
            <a:r>
              <a:rPr lang="en-US" dirty="0"/>
              <a:t> </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u="sng" dirty="0">
                <a:effectLst>
                  <a:outerShdw blurRad="38100" dist="38100" dir="2700000" algn="tl">
                    <a:srgbClr val="000000">
                      <a:alpha val="43137"/>
                    </a:srgbClr>
                  </a:outerShdw>
                </a:effectLst>
              </a:rPr>
              <a:t>INTRODUCTION</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a:bodyPr>
          <a:lstStyle/>
          <a:p>
            <a:pPr marL="0" indent="0" algn="l">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NZ"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NZ" sz="1800" dirty="0">
                <a:solidFill>
                  <a:schemeClr val="tx1"/>
                </a:solidFill>
                <a:latin typeface="Calibri" panose="020F0502020204030204" pitchFamily="34" charset="0"/>
                <a:ea typeface="Calibri" panose="020F0502020204030204" pitchFamily="34" charset="0"/>
                <a:cs typeface="Calibri" panose="020F0502020204030204" pitchFamily="34" charset="0"/>
              </a:rPr>
              <a:t> is an online wine catalogue, which hosts tailor-made wines selected from some of the best wine regions of the world. </a:t>
            </a:r>
          </a:p>
          <a:p>
            <a:pPr marL="0" indent="0" algn="l">
              <a:buNone/>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Our platform serves as a digital sanctuary where individuals immerse themselves in the rich tapestry of wine culture, embracing a world of diverse flavors, varietals, and traditions.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caters to a diverse spectrum of wine enthusiasts, fostering a vibrant community united by a shared passion for viniculture.</a:t>
            </a:r>
          </a:p>
          <a:p>
            <a:pPr marL="0" indent="0" algn="l">
              <a:buNone/>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At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we curate a meticulously selected collection of wines, ranging from iconic vintages to hidden gems, ensuring that each bottle encapsulates a unique narrative waiting to be discovered. Our platform empowers users to explore this curated selection with confidence, offering personalized recommendations, expert insights, and immersive educational resources to enrich their wine journey.</a:t>
            </a:r>
          </a:p>
          <a:p>
            <a:pPr marL="0" indent="0">
              <a:buNone/>
            </a:pP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a:bodyPr>
          <a:lstStyle/>
          <a:p>
            <a:pPr marL="0" indent="0" algn="l">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As we embark on this journey,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remains committed to delivering excellence in every facet of our platform, from the quality of our wine selection to the depth of our user experience. With an unwavering dedication to innovation, authenticity, and customer satisfaction,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invites you to uncork the possibilities and embark on an unforgettable voyage through the world of wine.</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5563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268942"/>
            <a:ext cx="7796464" cy="1084730"/>
          </a:xfrm>
        </p:spPr>
        <p:txBody>
          <a:bodyPr/>
          <a:lstStyle/>
          <a:p>
            <a:r>
              <a:rPr lang="en-US" u="sng" dirty="0"/>
              <a:t>SCOPE</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1506072"/>
            <a:ext cx="7906871" cy="5235388"/>
          </a:xfrm>
        </p:spPr>
        <p:txBody>
          <a:bodyPr>
            <a:normAutofit/>
          </a:bodyPr>
          <a:lstStyle/>
          <a:p>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aims to revolutionize the wine industry by providing a sophisticated online platform that caters to wine enthusiasts, connoisseurs, and novices alike. Our platform serves as a digital hub where users can explore, discover, and appreciate the diverse world of wines from around the globe.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seeks to create a vibrant and engaging community centered around the shared passion for viniculture, offering an immersive experience that transcends traditional wine retail.</a:t>
            </a:r>
          </a:p>
          <a:p>
            <a:pPr marL="285750" indent="-285750">
              <a:buFont typeface="Wingdings" panose="05000000000000000000" pitchFamily="2" charset="2"/>
              <a:buChar char="Ø"/>
            </a:pPr>
            <a:r>
              <a:rPr lang="en-US" b="1" u="sng" dirty="0">
                <a:solidFill>
                  <a:schemeClr val="tx1"/>
                </a:solidFill>
                <a:latin typeface="Calibri" panose="020F0502020204030204" pitchFamily="34" charset="0"/>
                <a:ea typeface="Calibri" panose="020F0502020204030204" pitchFamily="34" charset="0"/>
                <a:cs typeface="Calibri" panose="020F0502020204030204" pitchFamily="34" charset="0"/>
              </a:rPr>
              <a:t>Objective:</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primary objectives of the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project include:</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Developing an intuitive and user-friendly online platform for browsing.</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Curating a diverse and high-quality selection of wines from renowned vineyards and regions worldwide.</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Providing educational resources and content to enhance users' understanding and appreciation of wines.</a:t>
            </a:r>
          </a:p>
        </p:txBody>
      </p:sp>
    </p:spTree>
    <p:extLst>
      <p:ext uri="{BB962C8B-B14F-4D97-AF65-F5344CB8AC3E}">
        <p14:creationId xmlns:p14="http://schemas.microsoft.com/office/powerpoint/2010/main" val="2468595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188260" y="170329"/>
            <a:ext cx="8633012" cy="6481483"/>
          </a:xfrm>
        </p:spPr>
        <p:txBody>
          <a:bodyPr>
            <a:normAutofit/>
          </a:bodyPr>
          <a:lstStyle/>
          <a:p>
            <a:pPr marL="285750" indent="-285750">
              <a:buFont typeface="Wingdings" panose="05000000000000000000" pitchFamily="2" charset="2"/>
              <a:buChar char="Ø"/>
            </a:pPr>
            <a:r>
              <a:rPr lang="en-US" b="1" u="sng" dirty="0">
                <a:solidFill>
                  <a:schemeClr val="tx1"/>
                </a:solidFill>
                <a:latin typeface="Calibri" panose="020F0502020204030204" pitchFamily="34" charset="0"/>
                <a:ea typeface="Calibri" panose="020F0502020204030204" pitchFamily="34" charset="0"/>
                <a:cs typeface="Calibri" panose="020F0502020204030204" pitchFamily="34" charset="0"/>
              </a:rPr>
              <a:t>Key Deliverables:</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main deliverables of the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project include:</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Development of a responsive and visually appealing website.</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Creation of a curated wine catalog featuring a wide range of varietals, regions, and price points.</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Implementation of user authentication including user profiles. </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Implementation of a user-friendly interface that enables users to seamlessly add wines to the catalog.</a:t>
            </a:r>
            <a:endParaRPr lang="en-US" u="sng" dirty="0">
              <a:solidFill>
                <a:srgbClr val="ECECEC"/>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b="1" u="sng" dirty="0">
                <a:solidFill>
                  <a:schemeClr val="tx1"/>
                </a:solidFill>
                <a:latin typeface="Calibri" panose="020F0502020204030204" pitchFamily="34" charset="0"/>
                <a:ea typeface="Calibri" panose="020F0502020204030204" pitchFamily="34" charset="0"/>
                <a:cs typeface="Calibri" panose="020F0502020204030204" pitchFamily="34" charset="0"/>
              </a:rPr>
              <a:t>Functionalities:</a:t>
            </a:r>
          </a:p>
          <a:p>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will offer the following functionalities to users:</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User registration and authentication for personalized experiences.</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Viewing detailed wine descriptions, including tasting notes, ratings, and reviews from other users.</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Accessing educational resources, including articles, videos, and tutorials on wine-related topics.</a:t>
            </a:r>
          </a:p>
        </p:txBody>
      </p:sp>
    </p:spTree>
    <p:extLst>
      <p:ext uri="{BB962C8B-B14F-4D97-AF65-F5344CB8AC3E}">
        <p14:creationId xmlns:p14="http://schemas.microsoft.com/office/powerpoint/2010/main" val="3325000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188260" y="170329"/>
            <a:ext cx="8633012" cy="6481483"/>
          </a:xfrm>
        </p:spPr>
        <p:txBody>
          <a:bodyPr>
            <a:normAutofit/>
          </a:bodyPr>
          <a:lstStyle/>
          <a:p>
            <a:pPr marL="285750" indent="-285750">
              <a:buFont typeface="Wingdings" panose="05000000000000000000" pitchFamily="2" charset="2"/>
              <a:buChar char="Ø"/>
            </a:pPr>
            <a:r>
              <a:rPr lang="en-US" b="1" u="sng" dirty="0">
                <a:solidFill>
                  <a:schemeClr val="tx1"/>
                </a:solidFill>
                <a:latin typeface="Calibri" panose="020F0502020204030204" pitchFamily="34" charset="0"/>
                <a:ea typeface="Calibri" panose="020F0502020204030204" pitchFamily="34" charset="0"/>
                <a:cs typeface="Calibri" panose="020F0502020204030204" pitchFamily="34" charset="0"/>
              </a:rPr>
              <a:t>Timeline:</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project will be executed over a timeline of 7 weeks, including phases for requirements gathering, design, development, testing, and deployment. Key milestones and deadlines will be established for each phase to ensure timely delivery of project objectives.</a:t>
            </a:r>
          </a:p>
          <a:p>
            <a:pPr marL="285750" indent="-285750">
              <a:buFont typeface="Wingdings" panose="05000000000000000000" pitchFamily="2" charset="2"/>
              <a:buChar char="Ø"/>
            </a:pPr>
            <a:r>
              <a:rPr lang="en-US" b="1" u="sng" dirty="0">
                <a:solidFill>
                  <a:schemeClr val="tx1"/>
                </a:solidFill>
                <a:latin typeface="Calibri" panose="020F0502020204030204" pitchFamily="34" charset="0"/>
                <a:ea typeface="Calibri" panose="020F0502020204030204" pitchFamily="34" charset="0"/>
                <a:cs typeface="Calibri" panose="020F0502020204030204" pitchFamily="34" charset="0"/>
              </a:rPr>
              <a:t>Technical Requirements:</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project will require:</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Development using modern web development technologies, such as HTML, CSS, JavaScript, and frameworks like Jira.</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Integration with backend technologies for user authentication, and database management, such as Node.js, Express.js, and MySQL.</a:t>
            </a:r>
          </a:p>
          <a:p>
            <a:pPr marL="285750" indent="-285750">
              <a:buFont typeface="Wingdings" panose="05000000000000000000" pitchFamily="2" charset="2"/>
              <a:buChar char="Ø"/>
            </a:pPr>
            <a:r>
              <a:rPr lang="en-US" b="1" u="sng" dirty="0">
                <a:solidFill>
                  <a:schemeClr val="tx1"/>
                </a:solidFill>
                <a:latin typeface="Calibri" panose="020F0502020204030204" pitchFamily="34" charset="0"/>
                <a:ea typeface="Calibri" panose="020F0502020204030204" pitchFamily="34" charset="0"/>
                <a:cs typeface="Calibri" panose="020F0502020204030204" pitchFamily="34" charset="0"/>
              </a:rPr>
              <a:t>Why did I select the project?</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choice to pursue this topic stems from my personal passion for wine and the growing demand for digital solutions in the wine industry. By combining my love for wine with my technical skills, I aim to create a valuable online platform that caters to wine enthusiasts while contributing to the digital transformation of the industry.</a:t>
            </a:r>
          </a:p>
        </p:txBody>
      </p:sp>
    </p:spTree>
    <p:extLst>
      <p:ext uri="{BB962C8B-B14F-4D97-AF65-F5344CB8AC3E}">
        <p14:creationId xmlns:p14="http://schemas.microsoft.com/office/powerpoint/2010/main" val="1682656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1004047" y="1846729"/>
            <a:ext cx="6024281" cy="1210236"/>
          </a:xfrm>
        </p:spPr>
        <p:txBody>
          <a:bodyPr/>
          <a:lstStyle/>
          <a:p>
            <a:r>
              <a:rPr lang="en-US" sz="5400" dirty="0"/>
              <a:t>Thank you!!!</a:t>
            </a:r>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{3D29736E-C903-47B6-9B51-6BD4E6B8B8B3}tf78438558_win32</Template>
  <TotalTime>91</TotalTime>
  <Words>642</Words>
  <Application>Microsoft Office PowerPoint</Application>
  <PresentationFormat>Widescreen</PresentationFormat>
  <Paragraphs>48</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Calibri</vt:lpstr>
      <vt:lpstr>Sabon Next LT</vt:lpstr>
      <vt:lpstr>Wingdings</vt:lpstr>
      <vt:lpstr>Custom</vt:lpstr>
      <vt:lpstr>WINE CATALOGUE </vt:lpstr>
      <vt:lpstr>author</vt:lpstr>
      <vt:lpstr>agenda</vt:lpstr>
      <vt:lpstr>INTRODUCTION</vt:lpstr>
      <vt:lpstr>PowerPoint Presentation</vt:lpstr>
      <vt:lpstr>SCOPE</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CATALOGUE</dc:title>
  <dc:subject/>
  <dc:creator>Satyam Punitkumar Bhatt (1000122510)</dc:creator>
  <cp:lastModifiedBy>Satyam Punitkumar Bhatt (1000122510)</cp:lastModifiedBy>
  <cp:revision>2</cp:revision>
  <dcterms:created xsi:type="dcterms:W3CDTF">2024-03-17T20:28:15Z</dcterms:created>
  <dcterms:modified xsi:type="dcterms:W3CDTF">2024-03-19T22:01:52Z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