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3843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28733" y="1643356"/>
            <a:ext cx="6306845" cy="453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Railways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Code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SIH1348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Natural Language translation engine for announcements and information dissemination at station. </a:t>
            </a:r>
            <a:endParaRPr lang="en-US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Bhraman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Sankalp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Borse</a:t>
            </a:r>
            <a:endParaRPr lang="en-US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indent="0"/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Institute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C-41256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/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Institute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r>
              <a:rPr lang="en-US" dirty="0">
                <a:solidFill>
                  <a:schemeClr val="tx1"/>
                </a:solidFill>
                <a:ea typeface="Franklin Gothic"/>
                <a:cs typeface="Franklin Gothic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K. K.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Wagh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Institute of Engineering Education and Research, Nashik.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Theme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automation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59691" y="220134"/>
            <a:ext cx="5534431" cy="60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01600" y="838200"/>
            <a:ext cx="6333067" cy="59012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A one stop solution for given problem will look like this:</a:t>
            </a:r>
            <a:endParaRPr sz="1400" dirty="0">
              <a:solidFill>
                <a:schemeClr val="tx1"/>
              </a:solidFill>
            </a:endParaRPr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 smtClean="0"/>
              <a:t>A </a:t>
            </a:r>
            <a:r>
              <a:rPr lang="en-US" sz="1400" b="1" dirty="0"/>
              <a:t>language translation model </a:t>
            </a:r>
            <a:r>
              <a:rPr lang="en-US" sz="1400" dirty="0" smtClean="0"/>
              <a:t>which supports </a:t>
            </a:r>
            <a:r>
              <a:rPr lang="en-US" sz="1400" dirty="0" smtClean="0"/>
              <a:t>to </a:t>
            </a:r>
            <a:r>
              <a:rPr lang="en-US" sz="1400" b="1" dirty="0" smtClean="0"/>
              <a:t>multiple</a:t>
            </a:r>
            <a:r>
              <a:rPr lang="en-US" sz="1400" dirty="0" smtClean="0"/>
              <a:t> </a:t>
            </a:r>
            <a:r>
              <a:rPr lang="en-US" sz="1400" dirty="0"/>
              <a:t>Indian languages, and </a:t>
            </a:r>
            <a:r>
              <a:rPr lang="en-US" sz="1400" b="1" dirty="0" smtClean="0"/>
              <a:t>foreign languages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/>
              <a:t>T</a:t>
            </a:r>
            <a:r>
              <a:rPr lang="en-US" sz="1400" dirty="0" smtClean="0"/>
              <a:t>his model will be integrated with </a:t>
            </a:r>
            <a:r>
              <a:rPr lang="en-US" sz="1400" dirty="0"/>
              <a:t>user-centered website </a:t>
            </a:r>
            <a:r>
              <a:rPr lang="en-US" sz="1400" dirty="0" smtClean="0"/>
              <a:t>for </a:t>
            </a:r>
            <a:r>
              <a:rPr lang="en-US" sz="1400" dirty="0"/>
              <a:t>the </a:t>
            </a:r>
            <a:r>
              <a:rPr lang="en-US" sz="1400" b="1" dirty="0"/>
              <a:t>real-time dissemination</a:t>
            </a:r>
            <a:r>
              <a:rPr lang="en-US" sz="1400" dirty="0"/>
              <a:t> of information such as station announcements, railway display boards to passengers </a:t>
            </a:r>
            <a:r>
              <a:rPr lang="en-US" sz="1400" dirty="0" smtClean="0"/>
              <a:t>with </a:t>
            </a:r>
            <a:r>
              <a:rPr lang="en-US" sz="1400" dirty="0"/>
              <a:t>convenience </a:t>
            </a:r>
            <a:r>
              <a:rPr lang="en-US" sz="1400" dirty="0" smtClean="0"/>
              <a:t>on multiple devices.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 smtClean="0"/>
              <a:t>Users </a:t>
            </a:r>
            <a:r>
              <a:rPr lang="en-US" sz="1400" dirty="0"/>
              <a:t>can </a:t>
            </a:r>
            <a:r>
              <a:rPr lang="en-US" sz="1400" dirty="0" smtClean="0"/>
              <a:t>get response to their </a:t>
            </a:r>
            <a:r>
              <a:rPr lang="en-US" sz="1400" dirty="0"/>
              <a:t>relevant queries </a:t>
            </a:r>
            <a:r>
              <a:rPr lang="en-US" sz="1400" dirty="0" smtClean="0"/>
              <a:t>through website using  </a:t>
            </a:r>
            <a:r>
              <a:rPr lang="en-US" sz="1400" b="1" dirty="0"/>
              <a:t>natural </a:t>
            </a:r>
            <a:r>
              <a:rPr lang="en-US" sz="1400" b="1" dirty="0" smtClean="0"/>
              <a:t>language inputs </a:t>
            </a:r>
            <a:r>
              <a:rPr lang="en-US" sz="1400" dirty="0" smtClean="0"/>
              <a:t>, </a:t>
            </a:r>
            <a:r>
              <a:rPr lang="en-US" sz="1400" dirty="0"/>
              <a:t>such as voice or </a:t>
            </a:r>
            <a:r>
              <a:rPr lang="en-US" sz="1400" dirty="0" smtClean="0"/>
              <a:t>text.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 smtClean="0"/>
              <a:t>This </a:t>
            </a:r>
            <a:r>
              <a:rPr lang="en-US" sz="1400" dirty="0"/>
              <a:t>web-based application will be deployed on </a:t>
            </a:r>
            <a:r>
              <a:rPr lang="en-US" sz="1400" b="1" dirty="0"/>
              <a:t>kiosks at railway stations</a:t>
            </a:r>
            <a:r>
              <a:rPr lang="en-US" sz="1400" dirty="0"/>
              <a:t>, providing user access to information about their desired train in one go. </a:t>
            </a:r>
            <a:endParaRPr lang="en-US" sz="1400" dirty="0" smtClean="0"/>
          </a:p>
          <a:p>
            <a:pPr marL="285750" indent="-285750" algn="just">
              <a:buFont typeface="Noto Sans Symbols"/>
              <a:buChar char="⮚"/>
            </a:pPr>
            <a:r>
              <a:rPr lang="en-US" sz="14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Structure :</a:t>
            </a:r>
          </a:p>
          <a:p>
            <a:pPr marL="285750" lvl="0" indent="-285750" algn="just">
              <a:buFont typeface="Noto Sans Symbols"/>
              <a:buChar char="⮚"/>
            </a:pPr>
            <a:r>
              <a:rPr lang="en-US" sz="1400" dirty="0"/>
              <a:t>M</a:t>
            </a:r>
            <a:r>
              <a:rPr lang="en-US" sz="1400" dirty="0" smtClean="0"/>
              <a:t>odel </a:t>
            </a:r>
            <a:r>
              <a:rPr lang="en-US" sz="1400" dirty="0"/>
              <a:t>will take input in </a:t>
            </a:r>
            <a:r>
              <a:rPr lang="en-US" sz="1400" dirty="0" smtClean="0"/>
              <a:t>voice or </a:t>
            </a:r>
            <a:r>
              <a:rPr lang="en-US" sz="1400" dirty="0"/>
              <a:t>text </a:t>
            </a:r>
            <a:r>
              <a:rPr lang="en-US" sz="1400" dirty="0" smtClean="0"/>
              <a:t> </a:t>
            </a:r>
            <a:r>
              <a:rPr lang="en-US" sz="1400" dirty="0"/>
              <a:t>in user preferred language. </a:t>
            </a:r>
            <a:r>
              <a:rPr lang="en-US" sz="1400" dirty="0" smtClean="0"/>
              <a:t>Input voice </a:t>
            </a:r>
            <a:r>
              <a:rPr lang="en-US" sz="1400" dirty="0"/>
              <a:t>language is identified and converted to text. The text (either by Speech-To-Text  or user's input) is translated to English and treated as query</a:t>
            </a:r>
            <a:r>
              <a:rPr lang="en-US" sz="1400" dirty="0" smtClean="0"/>
              <a:t>.</a:t>
            </a:r>
          </a:p>
          <a:p>
            <a:pPr marL="285750" lvl="0" indent="-285750" algn="just">
              <a:buFont typeface="Noto Sans Symbols"/>
              <a:buChar char="⮚"/>
            </a:pPr>
            <a:r>
              <a:rPr lang="en-US" sz="1400" dirty="0" smtClean="0"/>
              <a:t>The </a:t>
            </a:r>
            <a:r>
              <a:rPr lang="en-US" sz="1400" b="1" dirty="0"/>
              <a:t>M</a:t>
            </a:r>
            <a:r>
              <a:rPr lang="en-US" sz="1400" b="1" dirty="0" smtClean="0"/>
              <a:t>achine </a:t>
            </a:r>
            <a:r>
              <a:rPr lang="en-US" sz="1400" b="1" dirty="0"/>
              <a:t>L</a:t>
            </a:r>
            <a:r>
              <a:rPr lang="en-US" sz="1400" b="1" dirty="0" smtClean="0"/>
              <a:t>earning </a:t>
            </a:r>
            <a:r>
              <a:rPr lang="en-US" sz="1400" b="1" dirty="0"/>
              <a:t>Model (Bidirectional Encoder Representations from Transformers)</a:t>
            </a:r>
            <a:r>
              <a:rPr lang="en-US" sz="1400" b="1" dirty="0" smtClean="0"/>
              <a:t> </a:t>
            </a:r>
            <a:r>
              <a:rPr lang="en-US" sz="1400" dirty="0" smtClean="0"/>
              <a:t>using </a:t>
            </a:r>
            <a:r>
              <a:rPr lang="en-US" sz="1400" b="1" dirty="0" smtClean="0"/>
              <a:t>IRCTC APIs </a:t>
            </a:r>
            <a:r>
              <a:rPr lang="en-US" sz="1400" dirty="0" smtClean="0"/>
              <a:t>will respond </a:t>
            </a:r>
            <a:r>
              <a:rPr lang="en-US" sz="1400" dirty="0"/>
              <a:t>to the queries in English</a:t>
            </a:r>
            <a:r>
              <a:rPr lang="en-US" sz="1400" dirty="0" smtClean="0"/>
              <a:t>.</a:t>
            </a:r>
          </a:p>
          <a:p>
            <a:pPr marL="285750" lvl="0" indent="-285750" algn="just">
              <a:buFont typeface="Noto Sans Symbols"/>
              <a:buChar char="⮚"/>
            </a:pPr>
            <a:r>
              <a:rPr lang="en-US" sz="1400" dirty="0"/>
              <a:t>The response to the query </a:t>
            </a:r>
            <a:r>
              <a:rPr lang="en-US" sz="1400" dirty="0" smtClean="0"/>
              <a:t>is given to </a:t>
            </a:r>
            <a:r>
              <a:rPr lang="en-US" sz="1400" dirty="0"/>
              <a:t>the user in his/her desired language in text or voice.</a:t>
            </a:r>
            <a:endParaRPr lang="en-US" sz="1400" dirty="0" smtClean="0"/>
          </a:p>
          <a:p>
            <a:pPr marL="285750" lvl="0" indent="-285750">
              <a:buFont typeface="Noto Sans Symbols"/>
              <a:buChar char="⮚"/>
            </a:pPr>
            <a:endParaRPr lang="en-US" dirty="0" smtClean="0"/>
          </a:p>
          <a:p>
            <a:pPr marL="285750" lvl="0" indent="-285750">
              <a:buFont typeface="Noto Sans Symbols"/>
              <a:buChar char="⮚"/>
            </a:pPr>
            <a:endParaRPr lang="en-US" dirty="0" smtClean="0"/>
          </a:p>
          <a:p>
            <a:pPr marL="285750" lvl="0" indent="-285750">
              <a:buFont typeface="Noto Sans Symbols"/>
              <a:buChar char="⮚"/>
            </a:pPr>
            <a:endParaRPr lang="en-US" dirty="0" smtClean="0"/>
          </a:p>
          <a:p>
            <a:pPr marL="285750" lvl="0" indent="-285750">
              <a:buFont typeface="Noto Sans Symbols"/>
              <a:buChar char="⮚"/>
            </a:pPr>
            <a:endParaRPr lang="en-US" dirty="0"/>
          </a:p>
          <a:p>
            <a:pPr marL="285750" lvl="0" indent="-285750">
              <a:buFont typeface="Noto Sans Symbols"/>
              <a:buChar char="⮚"/>
            </a:pPr>
            <a:endParaRPr lang="en-US" dirty="0" smtClean="0"/>
          </a:p>
          <a:p>
            <a:pPr marL="285750" lvl="0" indent="-285750">
              <a:buFont typeface="Noto Sans Symbols"/>
              <a:buChar char="⮚"/>
            </a:pPr>
            <a:endParaRPr lang="en-US" dirty="0"/>
          </a:p>
          <a:p>
            <a:pPr marL="285750" lvl="0" indent="-285750">
              <a:buFont typeface="Noto Sans Symbols"/>
              <a:buChar char="⮚"/>
            </a:pPr>
            <a:endParaRPr lang="en-US" dirty="0" smtClean="0"/>
          </a:p>
          <a:p>
            <a:pPr marL="285750" lvl="0" indent="-285750">
              <a:buFont typeface="Noto Sans Symbols"/>
              <a:buChar char="⮚"/>
            </a:pPr>
            <a:endParaRPr lang="en-US" dirty="0"/>
          </a:p>
          <a:p>
            <a:pPr marL="285750" lvl="0" indent="-285750">
              <a:buFont typeface="Noto Sans Symbols"/>
              <a:buChar char="⮚"/>
            </a:pPr>
            <a:endParaRPr lang="en-US" dirty="0" smtClean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6575236" y="4851401"/>
            <a:ext cx="5493871" cy="18880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IRCTC APIs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fetch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 related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</a:t>
            </a:r>
            <a:endParaRPr lang="en-US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training : </a:t>
            </a:r>
            <a:r>
              <a:rPr lang="en-US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Tensorflow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langdetect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google trans new,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Google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text to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speech</a:t>
            </a: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Pytesseract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OCR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Indic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Stanford NLP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library</a:t>
            </a:r>
            <a:endParaRPr lang="en-US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Front-end with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React, Back-end 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Django</a:t>
            </a: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Dask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parallel </a:t>
            </a:r>
            <a:r>
              <a:rPr lang="en-US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computing</a:t>
            </a:r>
            <a:endParaRPr lang="en-US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66" y="0"/>
            <a:ext cx="5681133" cy="4588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75236" y="4485157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:</a:t>
            </a:r>
            <a:endParaRPr lang="en-US" sz="20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49057" y="192626"/>
            <a:ext cx="5357477" cy="67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300569" y="94684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 smtClean="0"/>
              <a:t>Use Cases :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96331" y="1261533"/>
            <a:ext cx="5537201" cy="50715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Font typeface="Noto Sans Symbols"/>
              <a:buChar char="⮚"/>
            </a:pPr>
            <a:r>
              <a:rPr lang="en-US" sz="1700" dirty="0" smtClean="0"/>
              <a:t>Case 1: Notification of </a:t>
            </a:r>
            <a:r>
              <a:rPr lang="en-US" sz="1700" b="1" dirty="0" smtClean="0"/>
              <a:t>emergency alerts</a:t>
            </a:r>
            <a:r>
              <a:rPr lang="en-US" sz="1700" dirty="0" smtClean="0"/>
              <a:t> to passengers in their preferred language.</a:t>
            </a:r>
          </a:p>
          <a:p>
            <a:pPr marL="285750" lvl="0" indent="-285750" algn="just">
              <a:buFont typeface="Noto Sans Symbols"/>
              <a:buChar char="⮚"/>
            </a:pPr>
            <a:r>
              <a:rPr lang="en-US" sz="1700" dirty="0" smtClean="0"/>
              <a:t>Case 2: Passengers </a:t>
            </a:r>
            <a:r>
              <a:rPr lang="en-US" sz="1700" dirty="0"/>
              <a:t>and customers visiting </a:t>
            </a:r>
            <a:r>
              <a:rPr lang="en-US" sz="1700" dirty="0" smtClean="0"/>
              <a:t>our </a:t>
            </a:r>
            <a:r>
              <a:rPr lang="en-US" sz="1700" dirty="0"/>
              <a:t>website on mobile or desktop devices can access information, ask questions, and seek assistance in </a:t>
            </a:r>
            <a:r>
              <a:rPr lang="en-US" sz="1700" b="1" dirty="0"/>
              <a:t>multiple Indian and foreign languages</a:t>
            </a:r>
            <a:r>
              <a:rPr lang="en-US" sz="1700" dirty="0"/>
              <a:t>. </a:t>
            </a:r>
          </a:p>
          <a:p>
            <a:pPr marL="285750" lvl="0" indent="-285750" algn="just">
              <a:buFont typeface="Noto Sans Symbols"/>
              <a:buChar char="⮚"/>
            </a:pPr>
            <a:r>
              <a:rPr lang="en-US" sz="1700" dirty="0" smtClean="0"/>
              <a:t>Case 3: Passengers </a:t>
            </a:r>
            <a:r>
              <a:rPr lang="en-US" sz="1700" dirty="0"/>
              <a:t>at railway stations can access </a:t>
            </a:r>
            <a:r>
              <a:rPr lang="en-US" sz="1700" dirty="0" smtClean="0"/>
              <a:t>our website through </a:t>
            </a:r>
            <a:r>
              <a:rPr lang="en-US" sz="1700" b="1" dirty="0" smtClean="0"/>
              <a:t>kiosks</a:t>
            </a:r>
            <a:r>
              <a:rPr lang="en-US" sz="1700" dirty="0" smtClean="0"/>
              <a:t> </a:t>
            </a:r>
            <a:r>
              <a:rPr lang="en-US" sz="1700" dirty="0"/>
              <a:t>for information and </a:t>
            </a:r>
            <a:r>
              <a:rPr lang="en-US" sz="1700" b="1" dirty="0"/>
              <a:t>inquiries</a:t>
            </a:r>
            <a:r>
              <a:rPr lang="en-US" sz="1700" dirty="0"/>
              <a:t>.</a:t>
            </a:r>
            <a:r>
              <a:rPr lang="en-US" sz="1700" dirty="0" smtClean="0"/>
              <a:t> </a:t>
            </a:r>
          </a:p>
          <a:p>
            <a:pPr marL="285750" lvl="0" indent="-285750" algn="just">
              <a:buFont typeface="Noto Sans Symbols"/>
              <a:buChar char="⮚"/>
            </a:pPr>
            <a:r>
              <a:rPr lang="en-US" sz="1700" dirty="0" smtClean="0"/>
              <a:t>Case 4: Real-time updates of </a:t>
            </a:r>
            <a:r>
              <a:rPr lang="en-US" sz="1700" dirty="0"/>
              <a:t>train display </a:t>
            </a:r>
            <a:r>
              <a:rPr lang="en-US" sz="1700" dirty="0" smtClean="0"/>
              <a:t>boards </a:t>
            </a:r>
            <a:r>
              <a:rPr lang="en-US" sz="1700" dirty="0"/>
              <a:t>and announcements at stations are </a:t>
            </a:r>
            <a:r>
              <a:rPr lang="en-US" sz="1700" b="1" dirty="0"/>
              <a:t>synchronized</a:t>
            </a:r>
            <a:r>
              <a:rPr lang="en-US" sz="1700" dirty="0"/>
              <a:t> with the website</a:t>
            </a:r>
            <a:r>
              <a:rPr lang="en-US" sz="1700" dirty="0" smtClean="0"/>
              <a:t>.</a:t>
            </a:r>
          </a:p>
          <a:p>
            <a:pPr marL="285750" lvl="0" indent="-285750" algn="just">
              <a:buFont typeface="Noto Sans Symbols"/>
              <a:buChar char="⮚"/>
            </a:pPr>
            <a:r>
              <a:rPr lang="en-US" sz="1700" dirty="0" smtClean="0"/>
              <a:t>Case 5: Passengers unfamiliar with the ticket’s language can use the </a:t>
            </a:r>
            <a:r>
              <a:rPr lang="en-US" sz="1700" b="1" dirty="0" smtClean="0"/>
              <a:t>scanner</a:t>
            </a:r>
            <a:r>
              <a:rPr lang="en-US" sz="1700" dirty="0" smtClean="0"/>
              <a:t> to translate the ticket in desired language.</a:t>
            </a:r>
          </a:p>
          <a:p>
            <a:pPr marL="285750" lvl="0" indent="-285750" algn="just">
              <a:buFont typeface="Noto Sans Symbols"/>
              <a:buChar char="⮚"/>
            </a:pPr>
            <a:r>
              <a:rPr lang="en-US" sz="1700" dirty="0" smtClean="0">
                <a:latin typeface="Libre Franklin" panose="020B0604020202020204" charset="0"/>
              </a:rPr>
              <a:t>Case 6: </a:t>
            </a:r>
            <a:r>
              <a:rPr lang="en-US" sz="1700" b="1" dirty="0" smtClean="0">
                <a:latin typeface="Libre Franklin" panose="020B0604020202020204" charset="0"/>
              </a:rPr>
              <a:t>Sensory-deprived </a:t>
            </a:r>
            <a:r>
              <a:rPr lang="en-US" sz="1700" dirty="0" smtClean="0">
                <a:latin typeface="Libre Franklin" panose="020B0604020202020204" charset="0"/>
              </a:rPr>
              <a:t>personal can also access the website through voice commands.</a:t>
            </a:r>
            <a:endParaRPr lang="en-US" sz="1700" dirty="0">
              <a:latin typeface="Libre Franklin" panose="020B0604020202020204" charset="0"/>
            </a:endParaRPr>
          </a:p>
          <a:p>
            <a:pPr marL="285750" lvl="0" indent="-285750" algn="just">
              <a:buFont typeface="Noto Sans Symbols"/>
              <a:buChar char="⮚"/>
            </a:pPr>
            <a:endParaRPr lang="en-US" dirty="0" smtClean="0"/>
          </a:p>
          <a:p>
            <a:pPr marL="285750" lvl="0" indent="-285750">
              <a:buFont typeface="Noto Sans Symbols"/>
              <a:buChar char="⮚"/>
            </a:pPr>
            <a:endParaRPr lang="en-US" dirty="0" smtClean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43077" y="434366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: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43078" y="4659575"/>
            <a:ext cx="5858935" cy="1851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 smtClean="0">
              <a:latin typeface="Libre Franklin" panose="020B0604020202020204" charset="0"/>
            </a:endParaRPr>
          </a:p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 smtClean="0">
                <a:latin typeface="Libre Franklin" panose="020B0604020202020204" charset="0"/>
              </a:rPr>
              <a:t>Considering </a:t>
            </a:r>
            <a:r>
              <a:rPr lang="en-US" sz="1700" dirty="0">
                <a:latin typeface="Libre Franklin" panose="020B0604020202020204" charset="0"/>
              </a:rPr>
              <a:t>the passenger's diverse backgrounds, not all passengers will be </a:t>
            </a:r>
            <a:r>
              <a:rPr lang="en-US" sz="1700" b="1" dirty="0">
                <a:latin typeface="Libre Franklin" panose="020B0604020202020204" charset="0"/>
              </a:rPr>
              <a:t>familiar</a:t>
            </a:r>
            <a:r>
              <a:rPr lang="en-US" sz="1700" dirty="0">
                <a:latin typeface="Libre Franklin" panose="020B0604020202020204" charset="0"/>
              </a:rPr>
              <a:t> with the functioning of </a:t>
            </a:r>
            <a:r>
              <a:rPr lang="en-US" sz="1700" b="1" dirty="0">
                <a:latin typeface="Libre Franklin" panose="020B0604020202020204" charset="0"/>
              </a:rPr>
              <a:t>Kiosk devices</a:t>
            </a:r>
            <a:r>
              <a:rPr lang="en-US" sz="1700" dirty="0" smtClean="0">
                <a:latin typeface="Libre Franklin" panose="020B0604020202020204" charset="0"/>
              </a:rPr>
              <a:t>.</a:t>
            </a:r>
          </a:p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dirty="0" smtClean="0">
                <a:latin typeface="Libre Franklin" panose="020B0604020202020204" charset="0"/>
              </a:rPr>
              <a:t>Implementation of our software on kiosk will depend on </a:t>
            </a:r>
            <a:r>
              <a:rPr lang="en-US" sz="1700" b="1" dirty="0" smtClean="0">
                <a:latin typeface="Libre Franklin" panose="020B0604020202020204" charset="0"/>
              </a:rPr>
              <a:t>Hardware of Kiosk.</a:t>
            </a:r>
          </a:p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 smtClean="0">
                <a:latin typeface="Libre Franklin" panose="020B0604020202020204" charset="0"/>
              </a:rPr>
              <a:t>Cloud Infrastructure</a:t>
            </a:r>
            <a:r>
              <a:rPr lang="en-US" sz="1700" dirty="0" smtClean="0">
                <a:latin typeface="Libre Franklin" panose="020B0604020202020204" charset="0"/>
              </a:rPr>
              <a:t> to Host website and ML models</a:t>
            </a:r>
            <a:endParaRPr lang="en-US" sz="1700" dirty="0" smtClean="0">
              <a:latin typeface="Libre Franklin" panose="020B0604020202020204" charset="0"/>
            </a:endParaRPr>
          </a:p>
        </p:txBody>
      </p:sp>
      <p:sp>
        <p:nvSpPr>
          <p:cNvPr id="8" name="Google Shape;232;p3"/>
          <p:cNvSpPr txBox="1"/>
          <p:nvPr/>
        </p:nvSpPr>
        <p:spPr>
          <a:xfrm>
            <a:off x="6047318" y="2803203"/>
            <a:ext cx="5858935" cy="1432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Libre Franklin" panose="020B0604020202020204" charset="0"/>
              </a:rPr>
              <a:t>A </a:t>
            </a:r>
            <a:r>
              <a:rPr lang="en-US" sz="1700" dirty="0">
                <a:latin typeface="Libre Franklin" panose="020B0604020202020204" charset="0"/>
              </a:rPr>
              <a:t>dearth of </a:t>
            </a:r>
            <a:r>
              <a:rPr lang="en-US" sz="1700" b="1" dirty="0">
                <a:latin typeface="Libre Franklin" panose="020B0604020202020204" charset="0"/>
              </a:rPr>
              <a:t>internet connectivity</a:t>
            </a:r>
            <a:r>
              <a:rPr lang="en-US" sz="1700" dirty="0">
                <a:latin typeface="Libre Franklin" panose="020B0604020202020204" charset="0"/>
              </a:rPr>
              <a:t> can precipitate suboptimal system performance</a:t>
            </a:r>
            <a:r>
              <a:rPr lang="en-US" sz="1700" dirty="0" smtClean="0">
                <a:latin typeface="Libre Franklin" panose="020B0604020202020204" charset="0"/>
              </a:rPr>
              <a:t>.</a:t>
            </a:r>
          </a:p>
          <a:p>
            <a:pPr lvl="0" algn="just"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700" dirty="0" smtClean="0">
              <a:latin typeface="Libre Franklin" panose="020B0604020202020204" charset="0"/>
            </a:endParaRPr>
          </a:p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700" b="1" dirty="0">
                <a:latin typeface="Libre Franklin" panose="020B0604020202020204" charset="0"/>
              </a:rPr>
              <a:t>Inaccuracies and inconsistencies</a:t>
            </a:r>
            <a:r>
              <a:rPr lang="en-US" sz="1700" dirty="0">
                <a:latin typeface="Libre Franklin" panose="020B0604020202020204" charset="0"/>
              </a:rPr>
              <a:t> in the IRCTC database can similarly affect this system, potentially causing unintended issues and discrepancies</a:t>
            </a:r>
            <a:r>
              <a:rPr lang="en-US" sz="1600" dirty="0">
                <a:latin typeface="Libre Franklin" panose="020B0604020202020204" charset="0"/>
              </a:rPr>
              <a:t>.</a:t>
            </a:r>
            <a:endParaRPr lang="en-US" sz="1600" dirty="0" smtClean="0">
              <a:latin typeface="Libre Franklin" panose="020B0604020202020204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 smtClean="0">
              <a:latin typeface="Libre Franklin" panose="020B0604020202020204" charset="0"/>
            </a:endParaRPr>
          </a:p>
        </p:txBody>
      </p:sp>
      <p:sp>
        <p:nvSpPr>
          <p:cNvPr id="9" name="Google Shape;231;p3"/>
          <p:cNvSpPr txBox="1"/>
          <p:nvPr/>
        </p:nvSpPr>
        <p:spPr>
          <a:xfrm>
            <a:off x="6045198" y="2487288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lt2"/>
                </a:solidFill>
                <a:latin typeface="Franklin Gothic"/>
                <a:sym typeface="Franklin Gothic"/>
              </a:rPr>
              <a:t>Show stopper :</a:t>
            </a:r>
            <a:endParaRPr dirty="0"/>
          </a:p>
        </p:txBody>
      </p:sp>
      <p:sp>
        <p:nvSpPr>
          <p:cNvPr id="10" name="Google Shape;232;p3"/>
          <p:cNvSpPr txBox="1"/>
          <p:nvPr/>
        </p:nvSpPr>
        <p:spPr>
          <a:xfrm>
            <a:off x="6045198" y="750173"/>
            <a:ext cx="5861055" cy="1666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700" dirty="0">
                <a:latin typeface="Libre Franklin" panose="020B0604020202020204" charset="0"/>
              </a:rPr>
              <a:t>Integrate </a:t>
            </a:r>
            <a:r>
              <a:rPr lang="en-US" sz="1700" b="1" dirty="0">
                <a:latin typeface="Libre Franklin" panose="020B0604020202020204" charset="0"/>
              </a:rPr>
              <a:t>BERT </a:t>
            </a:r>
            <a:r>
              <a:rPr lang="en-US" sz="1700" b="1" dirty="0" smtClean="0">
                <a:latin typeface="Libre Franklin" panose="020B0604020202020204" charset="0"/>
              </a:rPr>
              <a:t>embedding</a:t>
            </a:r>
            <a:r>
              <a:rPr lang="en-US" sz="1700" dirty="0" smtClean="0">
                <a:latin typeface="Libre Franklin" panose="020B0604020202020204" charset="0"/>
              </a:rPr>
              <a:t> </a:t>
            </a:r>
            <a:r>
              <a:rPr lang="en-US" sz="1700" dirty="0">
                <a:latin typeface="Libre Franklin" panose="020B0604020202020204" charset="0"/>
              </a:rPr>
              <a:t>into the </a:t>
            </a:r>
            <a:r>
              <a:rPr lang="en-US" sz="1700" dirty="0" smtClean="0">
                <a:latin typeface="Libre Franklin" panose="020B0604020202020204" charset="0"/>
              </a:rPr>
              <a:t>Chabot's </a:t>
            </a:r>
            <a:r>
              <a:rPr lang="en-US" sz="1700" dirty="0">
                <a:latin typeface="Libre Franklin" panose="020B0604020202020204" charset="0"/>
              </a:rPr>
              <a:t>natural language understanding module for context-aware responses</a:t>
            </a:r>
            <a:r>
              <a:rPr lang="en-US" sz="1700" dirty="0" smtClean="0">
                <a:latin typeface="Libre Franklin" panose="020B0604020202020204" charset="0"/>
              </a:rPr>
              <a:t>.</a:t>
            </a:r>
            <a:endParaRPr lang="en-US" sz="1700" dirty="0">
              <a:latin typeface="Libre Franklin" panose="020B0604020202020204" charset="0"/>
            </a:endParaRPr>
          </a:p>
          <a:p>
            <a:pPr marL="285750" lvl="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Libre Franklin" panose="020B0604020202020204" charset="0"/>
              </a:rPr>
              <a:t>Employing </a:t>
            </a:r>
            <a:r>
              <a:rPr lang="en-US" sz="1700" dirty="0">
                <a:latin typeface="Libre Franklin" panose="020B0604020202020204" charset="0"/>
              </a:rPr>
              <a:t>the </a:t>
            </a:r>
            <a:r>
              <a:rPr lang="en-US" sz="1700" b="1" dirty="0">
                <a:latin typeface="Libre Franklin" panose="020B0604020202020204" charset="0"/>
              </a:rPr>
              <a:t>lazy loading and </a:t>
            </a:r>
            <a:r>
              <a:rPr lang="en-US" sz="1700" b="1" dirty="0" err="1">
                <a:latin typeface="Libre Franklin" panose="020B0604020202020204" charset="0"/>
              </a:rPr>
              <a:t>brotli</a:t>
            </a:r>
            <a:r>
              <a:rPr lang="en-US" sz="1700" b="1" dirty="0">
                <a:latin typeface="Libre Franklin" panose="020B0604020202020204" charset="0"/>
              </a:rPr>
              <a:t> compression </a:t>
            </a:r>
            <a:r>
              <a:rPr lang="en-US" sz="1700" dirty="0">
                <a:latin typeface="Libre Franklin" panose="020B0604020202020204" charset="0"/>
              </a:rPr>
              <a:t>algorithm further optimizes database performance, ensuring streamlined data retrieval and storage for enhanced database efficiency.</a:t>
            </a:r>
            <a:endParaRPr lang="en-US" sz="1700" dirty="0" smtClean="0">
              <a:latin typeface="Libre Franklin" panose="020B0604020202020204" charset="0"/>
            </a:endParaRPr>
          </a:p>
        </p:txBody>
      </p:sp>
      <p:sp>
        <p:nvSpPr>
          <p:cNvPr id="11" name="Google Shape;231;p3"/>
          <p:cNvSpPr txBox="1"/>
          <p:nvPr/>
        </p:nvSpPr>
        <p:spPr>
          <a:xfrm>
            <a:off x="6043077" y="371263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lt2"/>
                </a:solidFill>
                <a:latin typeface="Franklin Gothic"/>
                <a:sym typeface="Franklin Gothic"/>
              </a:rPr>
              <a:t>Features 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Sankalp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Borse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 BE</a:t>
            </a:r>
            <a:r>
              <a:rPr lang="en-US" sz="1200" dirty="0"/>
              <a:t>			Stream </a:t>
            </a:r>
            <a:r>
              <a:rPr lang="en-US" sz="1200" dirty="0" smtClean="0"/>
              <a:t>: AI&amp;DS</a:t>
            </a:r>
            <a:r>
              <a:rPr lang="en-US" sz="1200" dirty="0"/>
              <a:t>			</a:t>
            </a:r>
            <a:r>
              <a:rPr lang="en-US" sz="1200" dirty="0" smtClean="0"/>
              <a:t>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Ayush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Bhavsar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 : BE</a:t>
            </a:r>
            <a:r>
              <a:rPr lang="en-US" sz="1200" dirty="0"/>
              <a:t>			Stream </a:t>
            </a:r>
            <a:r>
              <a:rPr lang="en-US" sz="1200" dirty="0" smtClean="0"/>
              <a:t>: AI&amp;DS</a:t>
            </a:r>
            <a:r>
              <a:rPr lang="en-US" sz="1200" dirty="0"/>
              <a:t>			</a:t>
            </a:r>
            <a:r>
              <a:rPr lang="en-US" sz="1200" dirty="0" smtClean="0"/>
              <a:t>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smtClean="0">
                <a:solidFill>
                  <a:srgbClr val="5D7C3F"/>
                </a:solidFill>
              </a:rPr>
              <a:t>Nikhil </a:t>
            </a:r>
            <a:r>
              <a:rPr lang="en-US" sz="1200" b="1" dirty="0" err="1" smtClean="0">
                <a:solidFill>
                  <a:srgbClr val="5D7C3F"/>
                </a:solidFill>
              </a:rPr>
              <a:t>Bagul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 BE</a:t>
            </a:r>
            <a:r>
              <a:rPr lang="en-US" sz="1200" dirty="0"/>
              <a:t>			Stream </a:t>
            </a:r>
            <a:r>
              <a:rPr lang="en-US" sz="1200" dirty="0" smtClean="0"/>
              <a:t>: AI&amp;DS</a:t>
            </a:r>
            <a:r>
              <a:rPr lang="en-US" sz="1200" dirty="0"/>
              <a:t>			Year </a:t>
            </a:r>
            <a:r>
              <a:rPr lang="en-US" sz="1200" dirty="0" smtClean="0"/>
              <a:t>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smtClean="0">
                <a:solidFill>
                  <a:srgbClr val="5D7C3F"/>
                </a:solidFill>
              </a:rPr>
              <a:t>Satyam Kale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 BE</a:t>
            </a:r>
            <a:r>
              <a:rPr lang="en-US" sz="1200" dirty="0"/>
              <a:t>			Stream </a:t>
            </a:r>
            <a:r>
              <a:rPr lang="en-US" sz="1200" dirty="0" smtClean="0"/>
              <a:t>: Computer</a:t>
            </a:r>
            <a:r>
              <a:rPr lang="en-US" sz="1200" dirty="0"/>
              <a:t>			Year </a:t>
            </a:r>
            <a:r>
              <a:rPr lang="en-US" sz="1200" dirty="0" smtClean="0"/>
              <a:t>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Anushka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Unhale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 BE</a:t>
            </a:r>
            <a:r>
              <a:rPr lang="en-US" sz="1200" dirty="0"/>
              <a:t>			Stream </a:t>
            </a:r>
            <a:r>
              <a:rPr lang="en-US" sz="1200" dirty="0" smtClean="0"/>
              <a:t>: Computer</a:t>
            </a:r>
            <a:r>
              <a:rPr lang="en-US" sz="1200" dirty="0"/>
              <a:t>			Year </a:t>
            </a:r>
            <a:r>
              <a:rPr lang="en-US" sz="1200" dirty="0" smtClean="0"/>
              <a:t>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smtClean="0">
                <a:solidFill>
                  <a:srgbClr val="5D7C3F"/>
                </a:solidFill>
              </a:rPr>
              <a:t>Maithili </a:t>
            </a:r>
            <a:r>
              <a:rPr lang="en-US" sz="1200" b="1" dirty="0" err="1" smtClean="0">
                <a:solidFill>
                  <a:srgbClr val="5D7C3F"/>
                </a:solidFill>
              </a:rPr>
              <a:t>Dhamane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 BE</a:t>
            </a:r>
            <a:r>
              <a:rPr lang="en-US" sz="1200" dirty="0"/>
              <a:t>			Stream </a:t>
            </a:r>
            <a:r>
              <a:rPr lang="en-US" sz="1200" dirty="0" smtClean="0"/>
              <a:t>: Computer</a:t>
            </a:r>
            <a:r>
              <a:rPr lang="en-US" sz="1200" dirty="0"/>
              <a:t>			Year </a:t>
            </a:r>
            <a:r>
              <a:rPr lang="en-US" sz="1200" dirty="0" smtClean="0"/>
              <a:t>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507</Words>
  <Application>Microsoft Office PowerPoint</Application>
  <PresentationFormat>Custom</PresentationFormat>
  <Paragraphs>74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</vt:lpstr>
      <vt:lpstr>Wingdings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Windows User</cp:lastModifiedBy>
  <cp:revision>62</cp:revision>
  <cp:lastPrinted>2023-10-09T18:37:11Z</cp:lastPrinted>
  <dcterms:created xsi:type="dcterms:W3CDTF">2022-02-11T07:14:46Z</dcterms:created>
  <dcterms:modified xsi:type="dcterms:W3CDTF">2023-10-25T17:24:18Z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