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0" r:id="rId7"/>
    <p:sldId id="272" r:id="rId8"/>
    <p:sldId id="263" r:id="rId9"/>
    <p:sldId id="267" r:id="rId10"/>
    <p:sldId id="268" r:id="rId11"/>
    <p:sldId id="269" r:id="rId12"/>
    <p:sldId id="270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538F6-AC32-4C48-A241-2C319D94E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ACE3-EC2D-4898-B64D-08C196DE6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88D5-0AB9-479B-891B-76FAA2CC9968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C0CC-D9A9-4658-833D-7168A941E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B70F4-8768-4C94-98DC-BDBE0D5884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0114-DE68-48DB-98CA-3A246173CE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31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this slide when you finish preparing the other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D86AA0-B889-4FC0-8908-A1A591CF11C0}" type="datetime8">
              <a:rPr lang="en-US" noProof="0" smtClean="0"/>
              <a:pPr/>
              <a:t>5/7/2024 6:56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9E538E-6783-48BF-9DAA-8D73DA1DF735}" type="datetime8">
              <a:rPr lang="en-US" noProof="0" smtClean="0"/>
              <a:pPr/>
              <a:t>5/7/2024 6:56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CD03-0ACB-4458-BBFE-1F9AEE665C1A}" type="datetime8">
              <a:rPr lang="en-US" noProof="0" smtClean="0"/>
              <a:t>5/7/2024 6:56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1B3-3F18-4FD1-BAEF-D15CC2EE16C2}" type="datetime8">
              <a:rPr lang="en-US" noProof="0" smtClean="0"/>
              <a:t>5/7/2024 6:56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4F6-55F4-45F8-BBB4-727BFFEADAA0}" type="datetime8">
              <a:rPr lang="en-US" noProof="0" smtClean="0"/>
              <a:t>5/7/2024 6:56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20C59B-4134-42ED-BEFA-FCBF7FC8D035}" type="datetime8">
              <a:rPr lang="en-US" noProof="0" smtClean="0"/>
              <a:pPr/>
              <a:t>5/7/2024 6:56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E2A5-5D3B-4ECC-9A5D-868F6C887DEE}" type="datetime8">
              <a:rPr lang="en-US" noProof="0" smtClean="0"/>
              <a:t>5/7/2024 6:56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5/7/2024 6:56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5/7/2024 6:56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1812-3FD3-44A5-B738-8F3425664C1B}" type="datetime8">
              <a:rPr lang="en-US" noProof="0" smtClean="0"/>
              <a:t>5/7/2024 6:56 AM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E2E361C1-C0E3-47DF-8509-372F2F8B74E4}" type="datetime8">
              <a:rPr lang="en-US" noProof="0" smtClean="0"/>
              <a:pPr/>
              <a:t>5/7/2024 6:56 AM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4BA81B-A36E-46D5-918F-749D311F4B4A}" type="datetime8">
              <a:rPr lang="en-US" noProof="0" smtClean="0"/>
              <a:t>5/7/2024 6:56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nskarbhalerao/stock-market/input?select=indexProcessed.csv" TargetMode="External"/><Relationship Id="rId7" Type="http://schemas.openxmlformats.org/officeDocument/2006/relationships/hyperlink" Target="https://spark.apache.org/docs/latest/api/python/reference/pyspark.sql/api/pyspark.sql.Window.html" TargetMode="External"/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park.apache.org/docs/3.1.3/api/python/reference/api/pyspark.ml.feature.VectorAssembler.html" TargetMode="External"/><Relationship Id="rId5" Type="http://schemas.openxmlformats.org/officeDocument/2006/relationships/hyperlink" Target="https://spark.apache.org/docs/latest/api/python/reference/api/pyspark.ml.regression.RandomForestRegressor.html" TargetMode="External"/><Relationship Id="rId4" Type="http://schemas.openxmlformats.org/officeDocument/2006/relationships/hyperlink" Target="https://spark.apache.org/docs/latest/api/python/reference/api/pyspark.ml.regression.GBTRegress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965199"/>
            <a:ext cx="11243732" cy="175001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Stock price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E7683-A3E4-24DC-1126-9BCAF58F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24" y="3308284"/>
            <a:ext cx="5001209" cy="2813180"/>
          </a:xfrm>
          <a:prstGeom prst="rect">
            <a:avLst/>
          </a:prstGeom>
        </p:spPr>
      </p:pic>
      <p:sp>
        <p:nvSpPr>
          <p:cNvPr id="3" name="Subtitle 2" descr="content">
            <a:extLst>
              <a:ext uri="{FF2B5EF4-FFF2-40B4-BE49-F238E27FC236}">
                <a16:creationId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42950" y="3314700"/>
            <a:ext cx="10805583" cy="2800349"/>
          </a:xfrm>
        </p:spPr>
        <p:txBody>
          <a:bodyPr anchor="ctr">
            <a:normAutofit/>
          </a:bodyPr>
          <a:lstStyle/>
          <a:p>
            <a:pPr algn="l">
              <a:spcAft>
                <a:spcPts val="3000"/>
              </a:spcAft>
            </a:pPr>
            <a:r>
              <a:rPr lang="en-US" sz="2000" cap="none" dirty="0">
                <a:solidFill>
                  <a:srgbClr val="FFFFFF"/>
                </a:solidFill>
              </a:rPr>
              <a:t>Satyam Maravaniya (202318026)</a:t>
            </a:r>
          </a:p>
          <a:p>
            <a:pPr algn="l">
              <a:spcAft>
                <a:spcPts val="3000"/>
              </a:spcAft>
            </a:pPr>
            <a:r>
              <a:rPr lang="en-US" sz="2000" cap="none" dirty="0" err="1">
                <a:solidFill>
                  <a:srgbClr val="FFFFFF"/>
                </a:solidFill>
              </a:rPr>
              <a:t>Sreejesh</a:t>
            </a:r>
            <a:r>
              <a:rPr lang="en-US" sz="2000" cap="none" dirty="0">
                <a:solidFill>
                  <a:srgbClr val="FFFFFF"/>
                </a:solidFill>
              </a:rPr>
              <a:t> Nair (202318001)</a:t>
            </a:r>
          </a:p>
          <a:p>
            <a:pPr algn="l">
              <a:spcAft>
                <a:spcPts val="3000"/>
              </a:spcAft>
            </a:pPr>
            <a:r>
              <a:rPr lang="en-US" cap="none" dirty="0" err="1">
                <a:solidFill>
                  <a:srgbClr val="FFFFFF"/>
                </a:solidFill>
              </a:rPr>
              <a:t>Devansh</a:t>
            </a:r>
            <a:r>
              <a:rPr lang="en-US" cap="none" dirty="0">
                <a:solidFill>
                  <a:srgbClr val="FFFFFF"/>
                </a:solidFill>
              </a:rPr>
              <a:t> Mehta (202318053)</a:t>
            </a:r>
            <a:endParaRPr lang="en-US" sz="20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66CFE-754B-CAF2-F0B3-DD6A6ACE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this project, we determined that stock prices sparsely show similar patterns. </a:t>
            </a:r>
          </a:p>
          <a:p>
            <a:r>
              <a:rPr lang="en-US" sz="1800" dirty="0"/>
              <a:t>For prediction, we proposed a novel method based on a combination of Gradient Boosted Trees Model in order to find similar historical patterns for each stock item and build a scalable model to predict the daily stock price.</a:t>
            </a:r>
          </a:p>
          <a:p>
            <a:endParaRPr lang="en-US" sz="1800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460E9-3F87-4ED2-DAEA-2B0C0C56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69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title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017037" y="2459504"/>
            <a:ext cx="9272587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u="sng" dirty="0">
                <a:solidFill>
                  <a:srgbClr val="0070C0"/>
                </a:solidFill>
                <a:hlinkClick r:id="rId3"/>
              </a:rPr>
              <a:t>https://www.kaggle.com/code/sanskarbhalerao/stock-market/input?select=indexProcessed.csv</a:t>
            </a: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sz="1600" u="sng" dirty="0">
                <a:solidFill>
                  <a:srgbClr val="0070C0"/>
                </a:solidFill>
                <a:hlinkClick r:id="rId4"/>
              </a:rPr>
              <a:t>https://spark.apache.org/docs/latest/api/python/reference/api/pyspark.ml.regression.GBTRegressor.html</a:t>
            </a: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sz="1600" u="sng" dirty="0">
                <a:solidFill>
                  <a:srgbClr val="0070C0"/>
                </a:solidFill>
                <a:hlinkClick r:id="rId5"/>
              </a:rPr>
              <a:t>https://spark.apache.org/docs/latest/api/python/reference/api/pyspark.ml.regression.RandomForestRegressor.html</a:t>
            </a: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sz="1600" u="sng" dirty="0">
                <a:solidFill>
                  <a:srgbClr val="0070C0"/>
                </a:solidFill>
                <a:hlinkClick r:id="rId6"/>
              </a:rPr>
              <a:t>https://spark.apache.org/docs/3.1.3/api/python/reference/api/pyspark.ml.feature.VectorAssembler.html</a:t>
            </a: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sz="1600" u="sng" dirty="0">
                <a:solidFill>
                  <a:srgbClr val="0070C0"/>
                </a:solidFill>
                <a:hlinkClick r:id="rId7"/>
              </a:rPr>
              <a:t>https://spark.apache.org/docs/latest/api/python/reference/pyspark.sql/api/pyspark.sql.Window.html</a:t>
            </a:r>
            <a:endParaRPr lang="en-US" sz="1600" u="sng" dirty="0">
              <a:solidFill>
                <a:srgbClr val="0070C0"/>
              </a:solidFill>
            </a:endParaRPr>
          </a:p>
          <a:p>
            <a:endParaRPr lang="en-US" sz="1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614277E-CACC-4F9D-8C27-FB73FCBFB4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j-lt"/>
                <a:ea typeface="Merriweather"/>
                <a:cs typeface="Latha" panose="020B0502040204020203" pitchFamily="34" charset="0"/>
                <a:sym typeface="Merriweather"/>
              </a:rPr>
              <a:t>MOTIVATION / PROBLEM STATEMENT</a:t>
            </a:r>
            <a:endParaRPr lang="en-US" dirty="0"/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1800" dirty="0">
                <a:latin typeface="Merriweather"/>
                <a:ea typeface="Merriweather"/>
                <a:cs typeface="Merriweather"/>
                <a:sym typeface="Merriweather"/>
              </a:rPr>
              <a:t>The Stock market process is full of uncertainty and it’s affected by many factors. Hence the Stock market Prediction is one of the important exertions in business and finance.</a:t>
            </a:r>
          </a:p>
          <a:p>
            <a:r>
              <a:rPr lang="en-US" sz="1800" dirty="0">
                <a:latin typeface="Merriweather"/>
                <a:ea typeface="Merriweather"/>
                <a:cs typeface="Merriweather"/>
                <a:sym typeface="Merriweather"/>
              </a:rPr>
              <a:t>A prediction model has been built that uses big data analytical capabilities and machine learning to predict the trend about stock markets.</a:t>
            </a:r>
          </a:p>
          <a:p>
            <a:pPr marL="0" indent="0">
              <a:buNone/>
            </a:pPr>
            <a:endParaRPr lang="en-US" sz="18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6" name="Picture 2" descr="Stock Market Images - Free Download on Freepik">
            <a:extLst>
              <a:ext uri="{FF2B5EF4-FFF2-40B4-BE49-F238E27FC236}">
                <a16:creationId xmlns:a16="http://schemas.microsoft.com/office/drawing/2014/main" id="{4C4272CF-BAFF-3679-03DB-CDA1A2516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5" y="3751191"/>
            <a:ext cx="4093838" cy="27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ck Market Wallpapers (51+ pictures)">
            <a:extLst>
              <a:ext uri="{FF2B5EF4-FFF2-40B4-BE49-F238E27FC236}">
                <a16:creationId xmlns:a16="http://schemas.microsoft.com/office/drawing/2014/main" id="{18F59216-0EBE-20F7-1159-1CBCD63A8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022" y="3751191"/>
            <a:ext cx="4844533" cy="272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EF978AA-586E-4790-8E74-51E8F5CE42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erriweather"/>
              <a:buNone/>
            </a:pPr>
            <a:r>
              <a:rPr lang="en-IN" sz="4000" i="0" u="none" strike="noStrike" cap="none" dirty="0">
                <a:ea typeface="Merriweather"/>
                <a:cs typeface="Merriweather"/>
                <a:sym typeface="Merriweather"/>
              </a:rPr>
              <a:t>PROJECT PIPELINE STRUCTURE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A5449-0C27-85E6-78E2-85A24D8233F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558" t="4941" r="1699"/>
          <a:stretch/>
        </p:blipFill>
        <p:spPr>
          <a:xfrm>
            <a:off x="2726424" y="2311853"/>
            <a:ext cx="6739151" cy="3678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85B33E-125E-8D9E-B035-D8E2F94A5FC7}"/>
              </a:ext>
            </a:extLst>
          </p:cNvPr>
          <p:cNvSpPr/>
          <p:nvPr/>
        </p:nvSpPr>
        <p:spPr>
          <a:xfrm>
            <a:off x="3470988" y="3041780"/>
            <a:ext cx="774441" cy="70912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6121-CFBF-6476-76C9-C58C160C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7236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Google Shape;201;p39">
            <a:extLst>
              <a:ext uri="{FF2B5EF4-FFF2-40B4-BE49-F238E27FC236}">
                <a16:creationId xmlns:a16="http://schemas.microsoft.com/office/drawing/2014/main" id="{15D71CE7-F2E7-D23A-5E43-12A10A99457D}"/>
              </a:ext>
            </a:extLst>
          </p:cNvPr>
          <p:cNvSpPr/>
          <p:nvPr/>
        </p:nvSpPr>
        <p:spPr>
          <a:xfrm>
            <a:off x="2048435" y="2990461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2;p39">
            <a:extLst>
              <a:ext uri="{FF2B5EF4-FFF2-40B4-BE49-F238E27FC236}">
                <a16:creationId xmlns:a16="http://schemas.microsoft.com/office/drawing/2014/main" id="{43FF2E1C-54A6-095B-5BE2-25622C512C84}"/>
              </a:ext>
            </a:extLst>
          </p:cNvPr>
          <p:cNvSpPr txBox="1">
            <a:spLocks/>
          </p:cNvSpPr>
          <p:nvPr/>
        </p:nvSpPr>
        <p:spPr>
          <a:xfrm>
            <a:off x="2048424" y="3128011"/>
            <a:ext cx="1455600" cy="4704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ts val="1800"/>
              <a:buFont typeface="Wingdings 2" panose="05020102010507070707" pitchFamily="18" charset="2"/>
              <a:buNone/>
            </a:pPr>
            <a:r>
              <a:rPr lang="en-IN" dirty="0">
                <a:solidFill>
                  <a:schemeClr val="lt1"/>
                </a:solidFill>
              </a:rPr>
              <a:t>STEP - 1</a:t>
            </a:r>
            <a:endParaRPr lang="en-IN" dirty="0"/>
          </a:p>
        </p:txBody>
      </p:sp>
      <p:sp>
        <p:nvSpPr>
          <p:cNvPr id="5" name="Google Shape;207;p39">
            <a:extLst>
              <a:ext uri="{FF2B5EF4-FFF2-40B4-BE49-F238E27FC236}">
                <a16:creationId xmlns:a16="http://schemas.microsoft.com/office/drawing/2014/main" id="{BCD1E230-0297-3C74-62C9-B8226CE79BD4}"/>
              </a:ext>
            </a:extLst>
          </p:cNvPr>
          <p:cNvSpPr/>
          <p:nvPr/>
        </p:nvSpPr>
        <p:spPr>
          <a:xfrm>
            <a:off x="3524555" y="2990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8;p39">
            <a:extLst>
              <a:ext uri="{FF2B5EF4-FFF2-40B4-BE49-F238E27FC236}">
                <a16:creationId xmlns:a16="http://schemas.microsoft.com/office/drawing/2014/main" id="{A22C6CA4-2664-4C4E-9450-D5A8D56C3568}"/>
              </a:ext>
            </a:extLst>
          </p:cNvPr>
          <p:cNvSpPr txBox="1">
            <a:spLocks/>
          </p:cNvSpPr>
          <p:nvPr/>
        </p:nvSpPr>
        <p:spPr>
          <a:xfrm>
            <a:off x="3831880" y="3128011"/>
            <a:ext cx="1315500" cy="4704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ts val="1800"/>
              <a:buFont typeface="Wingdings 2" panose="05020102010507070707" pitchFamily="18" charset="2"/>
              <a:buNone/>
            </a:pPr>
            <a:r>
              <a:rPr lang="en-IN">
                <a:solidFill>
                  <a:schemeClr val="lt1"/>
                </a:solidFill>
              </a:rPr>
              <a:t>STEP -2</a:t>
            </a:r>
            <a:endParaRPr lang="en-IN" dirty="0"/>
          </a:p>
        </p:txBody>
      </p:sp>
      <p:sp>
        <p:nvSpPr>
          <p:cNvPr id="7" name="Google Shape;213;p39">
            <a:extLst>
              <a:ext uri="{FF2B5EF4-FFF2-40B4-BE49-F238E27FC236}">
                <a16:creationId xmlns:a16="http://schemas.microsoft.com/office/drawing/2014/main" id="{D9482A7F-3268-17DB-703F-B0F6BC5592D6}"/>
              </a:ext>
            </a:extLst>
          </p:cNvPr>
          <p:cNvSpPr/>
          <p:nvPr/>
        </p:nvSpPr>
        <p:spPr>
          <a:xfrm>
            <a:off x="5179474" y="2990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4;p39">
            <a:extLst>
              <a:ext uri="{FF2B5EF4-FFF2-40B4-BE49-F238E27FC236}">
                <a16:creationId xmlns:a16="http://schemas.microsoft.com/office/drawing/2014/main" id="{9A97F237-1E3A-3EDF-8E4B-4ACCC0BF95E5}"/>
              </a:ext>
            </a:extLst>
          </p:cNvPr>
          <p:cNvSpPr txBox="1">
            <a:spLocks/>
          </p:cNvSpPr>
          <p:nvPr/>
        </p:nvSpPr>
        <p:spPr>
          <a:xfrm>
            <a:off x="5688901" y="3128011"/>
            <a:ext cx="1315500" cy="4704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ts val="1800"/>
              <a:buFont typeface="Wingdings 2" panose="05020102010507070707" pitchFamily="18" charset="2"/>
              <a:buNone/>
            </a:pPr>
            <a:r>
              <a:rPr lang="en-IN" dirty="0">
                <a:solidFill>
                  <a:schemeClr val="lt1"/>
                </a:solidFill>
              </a:rPr>
              <a:t>STEP - 3</a:t>
            </a:r>
            <a:endParaRPr lang="en-IN" dirty="0"/>
          </a:p>
        </p:txBody>
      </p:sp>
      <p:sp>
        <p:nvSpPr>
          <p:cNvPr id="9" name="Google Shape;219;p39">
            <a:extLst>
              <a:ext uri="{FF2B5EF4-FFF2-40B4-BE49-F238E27FC236}">
                <a16:creationId xmlns:a16="http://schemas.microsoft.com/office/drawing/2014/main" id="{5E48CA3B-3F50-6D77-C64B-074C0EB54351}"/>
              </a:ext>
            </a:extLst>
          </p:cNvPr>
          <p:cNvSpPr/>
          <p:nvPr/>
        </p:nvSpPr>
        <p:spPr>
          <a:xfrm>
            <a:off x="6834394" y="2990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20;p39">
            <a:extLst>
              <a:ext uri="{FF2B5EF4-FFF2-40B4-BE49-F238E27FC236}">
                <a16:creationId xmlns:a16="http://schemas.microsoft.com/office/drawing/2014/main" id="{EBA73EF5-444B-B01E-1C2D-B6B564C83E12}"/>
              </a:ext>
            </a:extLst>
          </p:cNvPr>
          <p:cNvSpPr txBox="1">
            <a:spLocks/>
          </p:cNvSpPr>
          <p:nvPr/>
        </p:nvSpPr>
        <p:spPr>
          <a:xfrm>
            <a:off x="7124200" y="3128011"/>
            <a:ext cx="1315500" cy="4704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ts val="1800"/>
              <a:buFont typeface="Wingdings 2" panose="05020102010507070707" pitchFamily="18" charset="2"/>
              <a:buNone/>
            </a:pPr>
            <a:r>
              <a:rPr lang="en-IN">
                <a:solidFill>
                  <a:schemeClr val="lt1"/>
                </a:solidFill>
              </a:rPr>
              <a:t>STEP - 4 </a:t>
            </a:r>
            <a:endParaRPr lang="en-IN"/>
          </a:p>
        </p:txBody>
      </p:sp>
      <p:sp>
        <p:nvSpPr>
          <p:cNvPr id="11" name="Google Shape;225;p39">
            <a:extLst>
              <a:ext uri="{FF2B5EF4-FFF2-40B4-BE49-F238E27FC236}">
                <a16:creationId xmlns:a16="http://schemas.microsoft.com/office/drawing/2014/main" id="{820AEC3F-C409-345E-89FC-F18A82DFC7F7}"/>
              </a:ext>
            </a:extLst>
          </p:cNvPr>
          <p:cNvSpPr/>
          <p:nvPr/>
        </p:nvSpPr>
        <p:spPr>
          <a:xfrm>
            <a:off x="8489314" y="2990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6;p39">
            <a:extLst>
              <a:ext uri="{FF2B5EF4-FFF2-40B4-BE49-F238E27FC236}">
                <a16:creationId xmlns:a16="http://schemas.microsoft.com/office/drawing/2014/main" id="{A06BF4CA-442A-7EE8-B93E-6704F721D25E}"/>
              </a:ext>
            </a:extLst>
          </p:cNvPr>
          <p:cNvSpPr txBox="1">
            <a:spLocks/>
          </p:cNvSpPr>
          <p:nvPr/>
        </p:nvSpPr>
        <p:spPr>
          <a:xfrm>
            <a:off x="8819013" y="3128011"/>
            <a:ext cx="1315500" cy="4704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ts val="1800"/>
              <a:buFont typeface="Wingdings 2" panose="05020102010507070707" pitchFamily="18" charset="2"/>
              <a:buNone/>
            </a:pPr>
            <a:r>
              <a:rPr lang="en-IN">
                <a:solidFill>
                  <a:schemeClr val="lt1"/>
                </a:solidFill>
              </a:rPr>
              <a:t>STEP -5</a:t>
            </a:r>
            <a:endParaRPr lang="en-IN"/>
          </a:p>
        </p:txBody>
      </p:sp>
      <p:grpSp>
        <p:nvGrpSpPr>
          <p:cNvPr id="13" name="Google Shape;203;p39">
            <a:extLst>
              <a:ext uri="{FF2B5EF4-FFF2-40B4-BE49-F238E27FC236}">
                <a16:creationId xmlns:a16="http://schemas.microsoft.com/office/drawing/2014/main" id="{FD919E50-1AFF-EDF0-D86D-67B08B38409C}"/>
              </a:ext>
            </a:extLst>
          </p:cNvPr>
          <p:cNvGrpSpPr/>
          <p:nvPr/>
        </p:nvGrpSpPr>
        <p:grpSpPr>
          <a:xfrm>
            <a:off x="2795747" y="2456426"/>
            <a:ext cx="198900" cy="553513"/>
            <a:chOff x="2640851" y="2230410"/>
            <a:chExt cx="198900" cy="553514"/>
          </a:xfrm>
          <a:solidFill>
            <a:schemeClr val="accent1">
              <a:lumMod val="50000"/>
              <a:lumOff val="50000"/>
            </a:schemeClr>
          </a:solidFill>
        </p:grpSpPr>
        <p:cxnSp>
          <p:nvCxnSpPr>
            <p:cNvPr id="14" name="Google Shape;204;p39">
              <a:extLst>
                <a:ext uri="{FF2B5EF4-FFF2-40B4-BE49-F238E27FC236}">
                  <a16:creationId xmlns:a16="http://schemas.microsoft.com/office/drawing/2014/main" id="{FA59CB4D-48BF-EE6A-A7EC-518EBC02C65A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01" y="2435761"/>
              <a:ext cx="0" cy="348163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205;p39">
              <a:extLst>
                <a:ext uri="{FF2B5EF4-FFF2-40B4-BE49-F238E27FC236}">
                  <a16:creationId xmlns:a16="http://schemas.microsoft.com/office/drawing/2014/main" id="{B034287D-8DFB-F2DC-09B4-0FC17F66FE49}"/>
                </a:ext>
              </a:extLst>
            </p:cNvPr>
            <p:cNvSpPr/>
            <p:nvPr/>
          </p:nvSpPr>
          <p:spPr>
            <a:xfrm>
              <a:off x="2640851" y="2230410"/>
              <a:ext cx="198900" cy="19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03;p39">
            <a:extLst>
              <a:ext uri="{FF2B5EF4-FFF2-40B4-BE49-F238E27FC236}">
                <a16:creationId xmlns:a16="http://schemas.microsoft.com/office/drawing/2014/main" id="{A9DD9F27-3ECC-77F0-A553-2AE29077400B}"/>
              </a:ext>
            </a:extLst>
          </p:cNvPr>
          <p:cNvGrpSpPr/>
          <p:nvPr/>
        </p:nvGrpSpPr>
        <p:grpSpPr>
          <a:xfrm>
            <a:off x="5996550" y="2456426"/>
            <a:ext cx="198900" cy="553513"/>
            <a:chOff x="2640851" y="2230410"/>
            <a:chExt cx="198900" cy="553514"/>
          </a:xfrm>
          <a:solidFill>
            <a:schemeClr val="accent1">
              <a:lumMod val="50000"/>
              <a:lumOff val="50000"/>
            </a:schemeClr>
          </a:solidFill>
        </p:grpSpPr>
        <p:cxnSp>
          <p:nvCxnSpPr>
            <p:cNvPr id="23" name="Google Shape;204;p39">
              <a:extLst>
                <a:ext uri="{FF2B5EF4-FFF2-40B4-BE49-F238E27FC236}">
                  <a16:creationId xmlns:a16="http://schemas.microsoft.com/office/drawing/2014/main" id="{D1AABE76-8BBE-176E-39BC-9FD71CE7E7C9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01" y="2435761"/>
              <a:ext cx="0" cy="348163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" name="Google Shape;205;p39">
              <a:extLst>
                <a:ext uri="{FF2B5EF4-FFF2-40B4-BE49-F238E27FC236}">
                  <a16:creationId xmlns:a16="http://schemas.microsoft.com/office/drawing/2014/main" id="{269BBE76-D889-B415-AD0F-5CC8194A6F41}"/>
                </a:ext>
              </a:extLst>
            </p:cNvPr>
            <p:cNvSpPr/>
            <p:nvPr/>
          </p:nvSpPr>
          <p:spPr>
            <a:xfrm>
              <a:off x="2640851" y="2230410"/>
              <a:ext cx="198900" cy="19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03;p39">
            <a:extLst>
              <a:ext uri="{FF2B5EF4-FFF2-40B4-BE49-F238E27FC236}">
                <a16:creationId xmlns:a16="http://schemas.microsoft.com/office/drawing/2014/main" id="{59F0857B-863D-0E8E-C315-4B17BC43620E}"/>
              </a:ext>
            </a:extLst>
          </p:cNvPr>
          <p:cNvGrpSpPr/>
          <p:nvPr/>
        </p:nvGrpSpPr>
        <p:grpSpPr>
          <a:xfrm>
            <a:off x="9339789" y="2446000"/>
            <a:ext cx="198900" cy="553513"/>
            <a:chOff x="2640851" y="2230410"/>
            <a:chExt cx="198900" cy="553514"/>
          </a:xfrm>
          <a:solidFill>
            <a:schemeClr val="accent1">
              <a:lumMod val="50000"/>
              <a:lumOff val="50000"/>
            </a:schemeClr>
          </a:solidFill>
        </p:grpSpPr>
        <p:cxnSp>
          <p:nvCxnSpPr>
            <p:cNvPr id="26" name="Google Shape;204;p39">
              <a:extLst>
                <a:ext uri="{FF2B5EF4-FFF2-40B4-BE49-F238E27FC236}">
                  <a16:creationId xmlns:a16="http://schemas.microsoft.com/office/drawing/2014/main" id="{14D3FAFC-2382-3117-8C6C-D4F9635E0CA2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01" y="2435761"/>
              <a:ext cx="0" cy="348163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05;p39">
              <a:extLst>
                <a:ext uri="{FF2B5EF4-FFF2-40B4-BE49-F238E27FC236}">
                  <a16:creationId xmlns:a16="http://schemas.microsoft.com/office/drawing/2014/main" id="{B1AEDCA0-6ABE-4646-A9D8-9D20019A606B}"/>
                </a:ext>
              </a:extLst>
            </p:cNvPr>
            <p:cNvSpPr/>
            <p:nvPr/>
          </p:nvSpPr>
          <p:spPr>
            <a:xfrm>
              <a:off x="2640851" y="2230410"/>
              <a:ext cx="198900" cy="19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03;p39">
            <a:extLst>
              <a:ext uri="{FF2B5EF4-FFF2-40B4-BE49-F238E27FC236}">
                <a16:creationId xmlns:a16="http://schemas.microsoft.com/office/drawing/2014/main" id="{BE0298BA-FF71-7B26-A7D1-FE81352ABDBB}"/>
              </a:ext>
            </a:extLst>
          </p:cNvPr>
          <p:cNvGrpSpPr/>
          <p:nvPr/>
        </p:nvGrpSpPr>
        <p:grpSpPr>
          <a:xfrm rot="10800000">
            <a:off x="4390180" y="3735961"/>
            <a:ext cx="198900" cy="553513"/>
            <a:chOff x="2640851" y="2230410"/>
            <a:chExt cx="198900" cy="553514"/>
          </a:xfrm>
          <a:solidFill>
            <a:schemeClr val="accent1">
              <a:lumMod val="50000"/>
              <a:lumOff val="50000"/>
            </a:schemeClr>
          </a:solidFill>
        </p:grpSpPr>
        <p:cxnSp>
          <p:nvCxnSpPr>
            <p:cNvPr id="29" name="Google Shape;204;p39">
              <a:extLst>
                <a:ext uri="{FF2B5EF4-FFF2-40B4-BE49-F238E27FC236}">
                  <a16:creationId xmlns:a16="http://schemas.microsoft.com/office/drawing/2014/main" id="{1C3596F7-D1E8-A346-8D1F-C44AAF991291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01" y="2435761"/>
              <a:ext cx="0" cy="348163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205;p39">
              <a:extLst>
                <a:ext uri="{FF2B5EF4-FFF2-40B4-BE49-F238E27FC236}">
                  <a16:creationId xmlns:a16="http://schemas.microsoft.com/office/drawing/2014/main" id="{3987D2DA-9962-B68A-78B6-323B89A3AB11}"/>
                </a:ext>
              </a:extLst>
            </p:cNvPr>
            <p:cNvSpPr/>
            <p:nvPr/>
          </p:nvSpPr>
          <p:spPr>
            <a:xfrm>
              <a:off x="2640851" y="2230410"/>
              <a:ext cx="198900" cy="19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203;p39">
            <a:extLst>
              <a:ext uri="{FF2B5EF4-FFF2-40B4-BE49-F238E27FC236}">
                <a16:creationId xmlns:a16="http://schemas.microsoft.com/office/drawing/2014/main" id="{C129DB53-75C9-8445-D66C-2D1525A6F98A}"/>
              </a:ext>
            </a:extLst>
          </p:cNvPr>
          <p:cNvGrpSpPr/>
          <p:nvPr/>
        </p:nvGrpSpPr>
        <p:grpSpPr>
          <a:xfrm rot="10800000">
            <a:off x="7679104" y="3735961"/>
            <a:ext cx="198900" cy="553513"/>
            <a:chOff x="2640851" y="2230410"/>
            <a:chExt cx="198900" cy="553514"/>
          </a:xfrm>
          <a:solidFill>
            <a:schemeClr val="accent1">
              <a:lumMod val="50000"/>
              <a:lumOff val="50000"/>
            </a:schemeClr>
          </a:solidFill>
        </p:grpSpPr>
        <p:cxnSp>
          <p:nvCxnSpPr>
            <p:cNvPr id="35" name="Google Shape;204;p39">
              <a:extLst>
                <a:ext uri="{FF2B5EF4-FFF2-40B4-BE49-F238E27FC236}">
                  <a16:creationId xmlns:a16="http://schemas.microsoft.com/office/drawing/2014/main" id="{FBF14B9B-530F-71D3-2F53-A3F70FF4B1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01" y="2435761"/>
              <a:ext cx="0" cy="348163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205;p39">
              <a:extLst>
                <a:ext uri="{FF2B5EF4-FFF2-40B4-BE49-F238E27FC236}">
                  <a16:creationId xmlns:a16="http://schemas.microsoft.com/office/drawing/2014/main" id="{08355E12-7153-C95C-1BEA-0932FC474729}"/>
                </a:ext>
              </a:extLst>
            </p:cNvPr>
            <p:cNvSpPr/>
            <p:nvPr/>
          </p:nvSpPr>
          <p:spPr>
            <a:xfrm>
              <a:off x="2640851" y="2230410"/>
              <a:ext cx="198900" cy="19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A2E1556-8E26-38E6-D583-E3CDFA596B58}"/>
              </a:ext>
            </a:extLst>
          </p:cNvPr>
          <p:cNvSpPr txBox="1"/>
          <p:nvPr/>
        </p:nvSpPr>
        <p:spPr>
          <a:xfrm>
            <a:off x="1975094" y="1524713"/>
            <a:ext cx="18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8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Collection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513AD-2734-BE41-BB72-3657B87D6507}"/>
              </a:ext>
            </a:extLst>
          </p:cNvPr>
          <p:cNvSpPr txBox="1"/>
          <p:nvPr/>
        </p:nvSpPr>
        <p:spPr>
          <a:xfrm>
            <a:off x="3320269" y="4464224"/>
            <a:ext cx="2775731" cy="102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Cleaned the data to get the required features by using data frames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235E07-AC4B-F346-55D7-68EC802435C3}"/>
              </a:ext>
            </a:extLst>
          </p:cNvPr>
          <p:cNvSpPr txBox="1"/>
          <p:nvPr/>
        </p:nvSpPr>
        <p:spPr>
          <a:xfrm>
            <a:off x="4617884" y="1501120"/>
            <a:ext cx="327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Using Random Forest and GBT to predict the stock prices change</a:t>
            </a:r>
            <a:endParaRPr lang="en-US" sz="1800" dirty="0"/>
          </a:p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4DF67-7364-5B39-3073-79ED91FED1C5}"/>
              </a:ext>
            </a:extLst>
          </p:cNvPr>
          <p:cNvSpPr txBox="1"/>
          <p:nvPr/>
        </p:nvSpPr>
        <p:spPr>
          <a:xfrm>
            <a:off x="6438509" y="4498659"/>
            <a:ext cx="284286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Merriweather"/>
                <a:sym typeface="Merriweather"/>
              </a:rPr>
              <a:t>Made the model more scalable using </a:t>
            </a:r>
            <a:r>
              <a:rPr lang="en-US" sz="1800" dirty="0" err="1">
                <a:solidFill>
                  <a:srgbClr val="000000"/>
                </a:solidFill>
                <a:latin typeface="Merriweather"/>
                <a:sym typeface="Merriweather"/>
              </a:rPr>
              <a:t>PySpark</a:t>
            </a:r>
            <a:endParaRPr lang="en-US" sz="1800" dirty="0"/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08357B-02D8-1669-AB03-F0755198E151}"/>
              </a:ext>
            </a:extLst>
          </p:cNvPr>
          <p:cNvSpPr txBox="1"/>
          <p:nvPr/>
        </p:nvSpPr>
        <p:spPr>
          <a:xfrm>
            <a:off x="8266877" y="1505570"/>
            <a:ext cx="2706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Visualized the data with respected to the trained data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4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4000" i="0" u="none" strike="noStrike" cap="none" dirty="0">
                <a:ea typeface="Arial"/>
                <a:cs typeface="Arial"/>
                <a:sym typeface="Arial"/>
              </a:rPr>
              <a:t>DATA SOURCE</a:t>
            </a:r>
            <a:endParaRPr lang="en-IN" dirty="0"/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spark to analyze the stock values of some companies.</a:t>
            </a:r>
          </a:p>
          <a:p>
            <a:r>
              <a:rPr lang="en-US" dirty="0"/>
              <a:t>In order to predict stock we decided to explore the high, low, opening value ,closing value and Adjusted closing value of stock dataset of last some year.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Rows  - 104224</a:t>
            </a:r>
          </a:p>
          <a:p>
            <a:r>
              <a:rPr lang="en-US" dirty="0"/>
              <a:t>Columns - 9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3E1E8-E8EB-4AF6-AB7F-F90319CA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77" y="3429000"/>
            <a:ext cx="7635902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8AA464-9C61-998C-7ABE-60A724C6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of data 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Describe all Features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9709C0-BDD1-014F-8407-8AAC60CC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379CD-7638-B0ED-022C-01D4B53D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37" y="2457412"/>
            <a:ext cx="1798476" cy="1562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AD7B4-1324-4939-9685-9B889001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25" y="4775836"/>
            <a:ext cx="10996613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3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7FF61-8139-C0E3-D9EA-3D55A8D1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function to order by date (for features that require looking at previous rows)</a:t>
            </a:r>
          </a:p>
          <a:p>
            <a:r>
              <a:rPr lang="en-US" dirty="0"/>
              <a:t>Create a lagged column for the 'close' price (i.e., previous day's close)</a:t>
            </a:r>
          </a:p>
          <a:p>
            <a:r>
              <a:rPr lang="en-US" dirty="0"/>
              <a:t>Calculate daily return - how much did the price change in percentage from opening to closing</a:t>
            </a:r>
          </a:p>
          <a:p>
            <a:r>
              <a:rPr lang="en-US" dirty="0"/>
              <a:t>Calculate intra-day volatility - difference between the highest and lowest prices of the day</a:t>
            </a:r>
          </a:p>
          <a:p>
            <a:r>
              <a:rPr lang="en-US" dirty="0"/>
              <a:t>Calculate daily volatility - change in closing price from the previous day</a:t>
            </a:r>
          </a:p>
          <a:p>
            <a:r>
              <a:rPr lang="en-US" dirty="0"/>
              <a:t>Calculate a 7-day moving average for the closing prices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CA8DB0-1AA2-C8AA-BFE8-AB72F296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00653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CF5B8-9C3A-8F71-214B-57B661E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7545"/>
          </a:xfrm>
        </p:spPr>
        <p:txBody>
          <a:bodyPr>
            <a:normAutofit/>
          </a:bodyPr>
          <a:lstStyle/>
          <a:p>
            <a:r>
              <a:rPr lang="en-US" b="1" dirty="0"/>
              <a:t>Actual vs Predicted Adjusted Closing Prices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u="sng" dirty="0"/>
              <a:t>Results</a:t>
            </a:r>
          </a:p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Mean Absolute Error (MAE): 355.21904636234484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Root Mean Squared Error (RMSE): 924.0048928606751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R-squared (R2): 0.9898620134490014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98671-3C6E-0E52-6506-B9C2B26F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51310-39E3-8C42-821A-6E49CFD3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45" y="2591043"/>
            <a:ext cx="3923991" cy="241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34C80-D595-4169-CA8C-E8B82A40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4" y="2591043"/>
            <a:ext cx="3867774" cy="24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5FAF-E435-8E4C-CF07-BE200D42E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319" y="2702670"/>
            <a:ext cx="4034188" cy="21684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C98671-3C6E-0E52-6506-B9C2B26F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Boosted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C24B2-888D-824B-BFA3-BD0A782F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11" y="2701514"/>
            <a:ext cx="4021735" cy="2169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1B530F-A91F-EEFD-EF46-1605E392D90D}"/>
              </a:ext>
            </a:extLst>
          </p:cNvPr>
          <p:cNvSpPr txBox="1"/>
          <p:nvPr/>
        </p:nvSpPr>
        <p:spPr>
          <a:xfrm>
            <a:off x="988912" y="5115994"/>
            <a:ext cx="70935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Results</a:t>
            </a:r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Mean Absolute Error (MAE): 216.29757735884715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Root Mean Squared Error (RMSE): 453.17744723545553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R-</a:t>
            </a: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squared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(R2): 0.9975614046223198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68946-F7FC-2815-8642-70AF8F553901}"/>
              </a:ext>
            </a:extLst>
          </p:cNvPr>
          <p:cNvSpPr txBox="1"/>
          <p:nvPr/>
        </p:nvSpPr>
        <p:spPr>
          <a:xfrm>
            <a:off x="988912" y="227945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Actual vs Predicted Adjusted Closing Prices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1470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529A05C-9967-417B-A795-0EE2DA56A977}" vid="{B371D623-29EC-4410-98F2-D4F69349A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8FDF75-6DB0-420B-9CE9-4E209400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31C3B7-F137-4B62-A714-55F90281B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32F72-BAE4-4D8F-B5A8-4D4D584BF69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Looks like, sounds like</Template>
  <TotalTime>377</TotalTime>
  <Words>546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Candara</vt:lpstr>
      <vt:lpstr>Merriweather</vt:lpstr>
      <vt:lpstr>Wingdings 2</vt:lpstr>
      <vt:lpstr>Dividend</vt:lpstr>
      <vt:lpstr>Stock price prediction</vt:lpstr>
      <vt:lpstr>MOTIVATION / PROBLEM STATEMENT</vt:lpstr>
      <vt:lpstr>PROJECT PIPELINE STRUCTURE</vt:lpstr>
      <vt:lpstr>PowerPoint Presentation</vt:lpstr>
      <vt:lpstr>DATA SOURCE</vt:lpstr>
      <vt:lpstr>PowerPoint Presentation</vt:lpstr>
      <vt:lpstr>Feature Engineering</vt:lpstr>
      <vt:lpstr>Random Forest Regression</vt:lpstr>
      <vt:lpstr>Gradient Boosted Trees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 of Looks Like - Sounds Like Exercise</dc:title>
  <dc:creator>Satyam Maravaniya</dc:creator>
  <cp:lastModifiedBy>Satyam Maravaniya</cp:lastModifiedBy>
  <cp:revision>4</cp:revision>
  <dcterms:created xsi:type="dcterms:W3CDTF">2024-05-06T12:42:43Z</dcterms:created>
  <dcterms:modified xsi:type="dcterms:W3CDTF">2024-05-07T01:41:29Z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