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1BC5-76F2-4018-ADED-3F5E43003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D00046-0D91-4B88-AF81-D5037AE68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A900D6-D437-4AA0-8810-A107EB7C20FF}"/>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5" name="Footer Placeholder 4">
            <a:extLst>
              <a:ext uri="{FF2B5EF4-FFF2-40B4-BE49-F238E27FC236}">
                <a16:creationId xmlns:a16="http://schemas.microsoft.com/office/drawing/2014/main" id="{3E6F5631-58A5-4CF1-B44E-34F48A127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EA00F1-CCCB-45B6-AF65-3411B8E9D8C3}"/>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1329310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E8E7-DF30-4778-A71A-396CB1575A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3BF0EF-9CE5-4E68-A2D2-14F0B19B3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5C435B-156C-4287-9BA0-A986175E5F99}"/>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5" name="Footer Placeholder 4">
            <a:extLst>
              <a:ext uri="{FF2B5EF4-FFF2-40B4-BE49-F238E27FC236}">
                <a16:creationId xmlns:a16="http://schemas.microsoft.com/office/drawing/2014/main" id="{F744B66B-9F91-45C8-8FD8-01C0A6C40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63E91C-9D0F-4015-9280-30103AB33F65}"/>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169442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2452C6-0E71-41DA-A14F-198F8D8D9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3DC00C-76ED-4472-86D5-85BC11E5A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65BEA-9DE9-4B49-B2AA-4B218482D658}"/>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5" name="Footer Placeholder 4">
            <a:extLst>
              <a:ext uri="{FF2B5EF4-FFF2-40B4-BE49-F238E27FC236}">
                <a16:creationId xmlns:a16="http://schemas.microsoft.com/office/drawing/2014/main" id="{30C1AF90-8BAB-426B-8BFC-AC53A98D38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F63F7-24E6-48C3-A699-F83353AC14BA}"/>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345355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E398-5F2A-432E-8CA2-C31FFA58B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37D3ED-865A-416B-9EC8-D5C5559AC4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F00EE9-FB6B-4F51-B547-1C0F4087BCF0}"/>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5" name="Footer Placeholder 4">
            <a:extLst>
              <a:ext uri="{FF2B5EF4-FFF2-40B4-BE49-F238E27FC236}">
                <a16:creationId xmlns:a16="http://schemas.microsoft.com/office/drawing/2014/main" id="{76E632C5-B4EB-4728-93A2-B07588946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12B7B-143E-40D4-9E9F-9AE5117538CA}"/>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47354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B426-B21F-4BA4-9467-CC30102479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73496E-527F-417F-82DB-9AAFFBF89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E34FB-BA5C-44F1-B11B-084B85D6D615}"/>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5" name="Footer Placeholder 4">
            <a:extLst>
              <a:ext uri="{FF2B5EF4-FFF2-40B4-BE49-F238E27FC236}">
                <a16:creationId xmlns:a16="http://schemas.microsoft.com/office/drawing/2014/main" id="{4F90909C-0906-4582-84DA-D707B3E16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FD8687-7945-4DDD-973C-EAB4FA7B6230}"/>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143657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484D-C413-49F5-8B52-7204FFFBE4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2EC0E4-2C00-4BDC-AFD2-6C4F3A45D0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E5AB7A-F080-4A14-9B89-56D4064F71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1EF69E-68CF-4F1E-9755-E5874DD1FB24}"/>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6" name="Footer Placeholder 5">
            <a:extLst>
              <a:ext uri="{FF2B5EF4-FFF2-40B4-BE49-F238E27FC236}">
                <a16:creationId xmlns:a16="http://schemas.microsoft.com/office/drawing/2014/main" id="{90FD627F-20F7-4B25-BC48-A22E942A1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2C141-4318-4DB4-B775-BC6AD5691550}"/>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372030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F3CD-4159-4271-88CC-BFC933C5B7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CD5AA6-E9AE-4FD7-80E7-E5B82E21B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28B66-8184-417A-9D4B-5CE947A58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C7B9BD-F580-434F-A090-044C5F42B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7A5FC-709F-43C6-97DD-71F9CFE93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9313FA-37FB-4842-8D55-0CD2A77443FB}"/>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8" name="Footer Placeholder 7">
            <a:extLst>
              <a:ext uri="{FF2B5EF4-FFF2-40B4-BE49-F238E27FC236}">
                <a16:creationId xmlns:a16="http://schemas.microsoft.com/office/drawing/2014/main" id="{90D01ACC-831A-4745-B0B8-1A383A796E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1F6626-2E31-4F7C-834E-B7E567AF44B6}"/>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352150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2455-04BD-4917-86B9-34D29C69B9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B9BFD5-A8E5-4DF1-AD29-25979D50A641}"/>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4" name="Footer Placeholder 3">
            <a:extLst>
              <a:ext uri="{FF2B5EF4-FFF2-40B4-BE49-F238E27FC236}">
                <a16:creationId xmlns:a16="http://schemas.microsoft.com/office/drawing/2014/main" id="{FAF59AA0-5988-4392-A71E-ADD40D8D65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1738AB-5F60-4DA8-BD34-E6E25E159881}"/>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330928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80699-EBC9-4A68-88FB-3EAFED209A09}"/>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3" name="Footer Placeholder 2">
            <a:extLst>
              <a:ext uri="{FF2B5EF4-FFF2-40B4-BE49-F238E27FC236}">
                <a16:creationId xmlns:a16="http://schemas.microsoft.com/office/drawing/2014/main" id="{B5BFE4B2-7D66-49F8-B948-AE6ED7E302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5515D2-C790-441C-BACC-701039B79D76}"/>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104703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CE0E-6EDB-42C1-81C5-838B87772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DCE65D-2946-499C-80DD-CD54AD270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22ED6B-8F23-4F55-BBB2-3D32D64EC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26E71-FBBA-4CA9-87C7-969A637CA4DC}"/>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6" name="Footer Placeholder 5">
            <a:extLst>
              <a:ext uri="{FF2B5EF4-FFF2-40B4-BE49-F238E27FC236}">
                <a16:creationId xmlns:a16="http://schemas.microsoft.com/office/drawing/2014/main" id="{D798253A-772D-4256-9021-1DAE3E27D1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4ABC8-2417-4907-A8EE-9B0447685F22}"/>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222755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7ABB-0A05-45D9-B7B7-C714A3F21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925D57-B03D-46D1-835B-B37FBA95F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4A53AE-8160-41E7-B2B7-B3BAD84D7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E18D9-A352-4822-886C-246A1C207F77}"/>
              </a:ext>
            </a:extLst>
          </p:cNvPr>
          <p:cNvSpPr>
            <a:spLocks noGrp="1"/>
          </p:cNvSpPr>
          <p:nvPr>
            <p:ph type="dt" sz="half" idx="10"/>
          </p:nvPr>
        </p:nvSpPr>
        <p:spPr/>
        <p:txBody>
          <a:bodyPr/>
          <a:lstStyle/>
          <a:p>
            <a:fld id="{98327583-817E-455F-B2B3-210A1A40ACD0}" type="datetimeFigureOut">
              <a:rPr lang="en-IN" smtClean="0"/>
              <a:t>20-10-2021</a:t>
            </a:fld>
            <a:endParaRPr lang="en-IN"/>
          </a:p>
        </p:txBody>
      </p:sp>
      <p:sp>
        <p:nvSpPr>
          <p:cNvPr id="6" name="Footer Placeholder 5">
            <a:extLst>
              <a:ext uri="{FF2B5EF4-FFF2-40B4-BE49-F238E27FC236}">
                <a16:creationId xmlns:a16="http://schemas.microsoft.com/office/drawing/2014/main" id="{827F8C0A-0BEF-460E-8F87-F0E606785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BFFCC-093E-461D-9F38-75B364A6BB77}"/>
              </a:ext>
            </a:extLst>
          </p:cNvPr>
          <p:cNvSpPr>
            <a:spLocks noGrp="1"/>
          </p:cNvSpPr>
          <p:nvPr>
            <p:ph type="sldNum" sz="quarter" idx="12"/>
          </p:nvPr>
        </p:nvSpPr>
        <p:spPr/>
        <p:txBody>
          <a:bodyPr/>
          <a:lstStyle/>
          <a:p>
            <a:fld id="{DA893421-BB67-435F-B817-4241AFF735F6}" type="slidenum">
              <a:rPr lang="en-IN" smtClean="0"/>
              <a:t>‹#›</a:t>
            </a:fld>
            <a:endParaRPr lang="en-IN"/>
          </a:p>
        </p:txBody>
      </p:sp>
    </p:spTree>
    <p:extLst>
      <p:ext uri="{BB962C8B-B14F-4D97-AF65-F5344CB8AC3E}">
        <p14:creationId xmlns:p14="http://schemas.microsoft.com/office/powerpoint/2010/main" val="281917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87047C-C3DD-45F8-A2FA-7F1B8E49F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C84D9E-8914-4BF4-8399-75050E05B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0785B-EDBF-4A82-AE58-0DB48BD50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27583-817E-455F-B2B3-210A1A40ACD0}" type="datetimeFigureOut">
              <a:rPr lang="en-IN" smtClean="0"/>
              <a:t>20-10-2021</a:t>
            </a:fld>
            <a:endParaRPr lang="en-IN"/>
          </a:p>
        </p:txBody>
      </p:sp>
      <p:sp>
        <p:nvSpPr>
          <p:cNvPr id="5" name="Footer Placeholder 4">
            <a:extLst>
              <a:ext uri="{FF2B5EF4-FFF2-40B4-BE49-F238E27FC236}">
                <a16:creationId xmlns:a16="http://schemas.microsoft.com/office/drawing/2014/main" id="{F7CEB350-6869-4A93-AFBF-F7884C9B1C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BAD274-2D84-466A-BDD5-C6EAB76AD1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93421-BB67-435F-B817-4241AFF735F6}" type="slidenum">
              <a:rPr lang="en-IN" smtClean="0"/>
              <a:t>‹#›</a:t>
            </a:fld>
            <a:endParaRPr lang="en-IN"/>
          </a:p>
        </p:txBody>
      </p:sp>
    </p:spTree>
    <p:extLst>
      <p:ext uri="{BB962C8B-B14F-4D97-AF65-F5344CB8AC3E}">
        <p14:creationId xmlns:p14="http://schemas.microsoft.com/office/powerpoint/2010/main" val="1776905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9504-CD98-4A2B-A2AF-A23CCFB162CC}"/>
              </a:ext>
            </a:extLst>
          </p:cNvPr>
          <p:cNvSpPr>
            <a:spLocks noGrp="1"/>
          </p:cNvSpPr>
          <p:nvPr>
            <p:ph type="ctrTitle"/>
          </p:nvPr>
        </p:nvSpPr>
        <p:spPr>
          <a:xfrm>
            <a:off x="1524000" y="406400"/>
            <a:ext cx="9144000" cy="2387600"/>
          </a:xfrm>
        </p:spPr>
        <p:txBody>
          <a:bodyPr/>
          <a:lstStyle/>
          <a:p>
            <a:r>
              <a:rPr lang="en-IN" sz="2400" b="1" kern="1400" spc="-50" dirty="0">
                <a:effectLst/>
                <a:latin typeface="Arial Black" panose="020B0A04020102020204" pitchFamily="34" charset="0"/>
                <a:ea typeface="Times New Roman" panose="02020603050405020304" pitchFamily="18" charset="0"/>
                <a:cs typeface="Times New Roman" panose="02020603050405020304" pitchFamily="18" charset="0"/>
              </a:rPr>
              <a:t>MALIGNANT COMMENTS CLASSIFICATION PROJECT</a:t>
            </a:r>
            <a:br>
              <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4CD3192-2174-4D1E-814C-34A4C14D81B3}"/>
              </a:ext>
            </a:extLst>
          </p:cNvPr>
          <p:cNvSpPr>
            <a:spLocks noGrp="1"/>
          </p:cNvSpPr>
          <p:nvPr>
            <p:ph type="subTitle" idx="1"/>
          </p:nvPr>
        </p:nvSpPr>
        <p:spPr>
          <a:xfrm>
            <a:off x="8322365" y="5455134"/>
            <a:ext cx="2345635" cy="996466"/>
          </a:xfrm>
        </p:spPr>
        <p:txBody>
          <a:bodyPr/>
          <a:lstStyle/>
          <a:p>
            <a:r>
              <a:rPr lang="en-US" b="1" dirty="0"/>
              <a:t>Presented By-</a:t>
            </a:r>
          </a:p>
          <a:p>
            <a:r>
              <a:rPr lang="en-US" b="1" dirty="0"/>
              <a:t>Satyam Tripathi</a:t>
            </a:r>
            <a:endParaRPr lang="en-IN" b="1" dirty="0"/>
          </a:p>
        </p:txBody>
      </p:sp>
    </p:spTree>
    <p:extLst>
      <p:ext uri="{BB962C8B-B14F-4D97-AF65-F5344CB8AC3E}">
        <p14:creationId xmlns:p14="http://schemas.microsoft.com/office/powerpoint/2010/main" val="3377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105DAEA-3F53-467E-B72F-BA9A02E94AFF}"/>
              </a:ext>
            </a:extLst>
          </p:cNvPr>
          <p:cNvSpPr>
            <a:spLocks noChangeArrowheads="1"/>
          </p:cNvSpPr>
          <p:nvPr/>
        </p:nvSpPr>
        <p:spPr bwMode="auto">
          <a:xfrm>
            <a:off x="204716" y="6277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EDA-</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1" name="Picture 11">
            <a:extLst>
              <a:ext uri="{FF2B5EF4-FFF2-40B4-BE49-F238E27FC236}">
                <a16:creationId xmlns:a16="http://schemas.microsoft.com/office/drawing/2014/main" id="{88D4BD1E-2FA0-470F-A206-7BF472BD6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1084997"/>
            <a:ext cx="6964710" cy="3829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9B084D1-D004-4FFF-9680-B52D74B8BC16}"/>
              </a:ext>
            </a:extLst>
          </p:cNvPr>
          <p:cNvSpPr>
            <a:spLocks noChangeArrowheads="1"/>
          </p:cNvSpPr>
          <p:nvPr/>
        </p:nvSpPr>
        <p:spPr bwMode="auto">
          <a:xfrm>
            <a:off x="204716" y="5480615"/>
            <a:ext cx="107556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we can see this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Countplot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shows us that malignant has the high count and threat and loathe has less count means mostly of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people who comment that belong to malignant class.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3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295FD08-31A1-4A21-B4CE-7316A7AB24B2}"/>
              </a:ext>
            </a:extLst>
          </p:cNvPr>
          <p:cNvSpPr>
            <a:spLocks noChangeArrowheads="1"/>
          </p:cNvSpPr>
          <p:nvPr/>
        </p:nvSpPr>
        <p:spPr bwMode="auto">
          <a:xfrm>
            <a:off x="361950" y="437347"/>
            <a:ext cx="371050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CountPlot</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Of Language-</a:t>
            </a:r>
            <a:endParaRPr kumimoji="0" lang="en-US" altLang="en-US" sz="2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pic>
        <p:nvPicPr>
          <p:cNvPr id="6145" name="Picture 12">
            <a:extLst>
              <a:ext uri="{FF2B5EF4-FFF2-40B4-BE49-F238E27FC236}">
                <a16:creationId xmlns:a16="http://schemas.microsoft.com/office/drawing/2014/main" id="{FE939294-0C49-4964-87F0-F860C1D05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308628"/>
            <a:ext cx="5734050"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5210FF8-8415-448C-AF5A-18AC6009A8E3}"/>
              </a:ext>
            </a:extLst>
          </p:cNvPr>
          <p:cNvSpPr>
            <a:spLocks noChangeArrowheads="1"/>
          </p:cNvSpPr>
          <p:nvPr/>
        </p:nvSpPr>
        <p:spPr bwMode="auto">
          <a:xfrm>
            <a:off x="361950" y="4620976"/>
            <a:ext cx="541599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we can see there are many comments that belong to only English and very few comment that belongs to other languages.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950FD441-4C9C-406F-A17D-C889A14B1634}"/>
              </a:ext>
            </a:extLst>
          </p:cNvPr>
          <p:cNvSpPr>
            <a:spLocks noChangeArrowheads="1"/>
          </p:cNvSpPr>
          <p:nvPr/>
        </p:nvSpPr>
        <p:spPr bwMode="auto">
          <a:xfrm>
            <a:off x="6096000" y="9752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Countplot of Sentiments-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8" name="Picture 13">
            <a:extLst>
              <a:ext uri="{FF2B5EF4-FFF2-40B4-BE49-F238E27FC236}">
                <a16:creationId xmlns:a16="http://schemas.microsoft.com/office/drawing/2014/main" id="{1B909616-1008-429D-8605-4EC25046C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32453"/>
            <a:ext cx="5734050" cy="29813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4273E8C-A85E-4EB9-B877-BB4FEC615985}"/>
              </a:ext>
            </a:extLst>
          </p:cNvPr>
          <p:cNvSpPr>
            <a:spLocks noChangeArrowheads="1"/>
          </p:cNvSpPr>
          <p:nvPr/>
        </p:nvSpPr>
        <p:spPr bwMode="auto">
          <a:xfrm>
            <a:off x="6096000" y="5174974"/>
            <a:ext cx="593079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we can see there are mostly comments that are positive and then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mostly comments are neural after then we have negative comments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in negative we can many labels like malignant, highly malignant,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rude, abuse and 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6420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a:extLst>
              <a:ext uri="{FF2B5EF4-FFF2-40B4-BE49-F238E27FC236}">
                <a16:creationId xmlns:a16="http://schemas.microsoft.com/office/drawing/2014/main" id="{3D3C4042-18F4-4DC3-AEBD-4CA40776D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91" y="1361067"/>
            <a:ext cx="573405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5">
            <a:extLst>
              <a:ext uri="{FF2B5EF4-FFF2-40B4-BE49-F238E27FC236}">
                <a16:creationId xmlns:a16="http://schemas.microsoft.com/office/drawing/2014/main" id="{30E5D7C7-3851-4ABC-B667-36851705A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1301846"/>
            <a:ext cx="5724525" cy="3638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EECE46-9CC0-4E48-9ABB-5FC0ED583DC6}"/>
              </a:ext>
            </a:extLst>
          </p:cNvPr>
          <p:cNvSpPr>
            <a:spLocks noChangeArrowheads="1"/>
          </p:cNvSpPr>
          <p:nvPr/>
        </p:nvSpPr>
        <p:spPr bwMode="auto">
          <a:xfrm>
            <a:off x="521391" y="298044"/>
            <a:ext cx="41036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Average Sentence Length-</a:t>
            </a:r>
            <a:endParaRPr kumimoji="0" lang="en-US" altLang="en-US" sz="28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BAE43BD-95D2-4102-8141-5ADD0A672C31}"/>
              </a:ext>
            </a:extLst>
          </p:cNvPr>
          <p:cNvSpPr>
            <a:spLocks noChangeArrowheads="1"/>
          </p:cNvSpPr>
          <p:nvPr/>
        </p:nvSpPr>
        <p:spPr bwMode="auto">
          <a:xfrm>
            <a:off x="225287" y="5305767"/>
            <a:ext cx="1060444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average length of comment lies between 0-50 and there are also many peoples who use to do long comments like 1200 long also.</a:t>
            </a:r>
            <a:endParaRPr kumimoji="0" lang="en-US" altLang="en-US" sz="1500" b="0" i="0" u="none" strike="noStrike" cap="none" normalizeH="0" baseline="0" dirty="0">
              <a:ln>
                <a:noFill/>
              </a:ln>
              <a:solidFill>
                <a:schemeClr val="tx1"/>
              </a:solidFill>
              <a:effectLst/>
              <a:ea typeface="Times New Roman" panose="02020603050405020304" pitchFamily="18" charset="0"/>
            </a:endParaRPr>
          </a:p>
        </p:txBody>
      </p:sp>
      <p:sp>
        <p:nvSpPr>
          <p:cNvPr id="6" name="Rectangle 5">
            <a:extLst>
              <a:ext uri="{FF2B5EF4-FFF2-40B4-BE49-F238E27FC236}">
                <a16:creationId xmlns:a16="http://schemas.microsoft.com/office/drawing/2014/main" id="{F39486AD-E9A9-4EBC-B7CA-50844754761B}"/>
              </a:ext>
            </a:extLst>
          </p:cNvPr>
          <p:cNvSpPr>
            <a:spLocks noChangeArrowheads="1"/>
          </p:cNvSpPr>
          <p:nvPr/>
        </p:nvSpPr>
        <p:spPr bwMode="auto">
          <a:xfrm>
            <a:off x="0" y="7743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en-US" sz="16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average word length of most of the comments is between 0-20</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 the above graph i can see which comment type is having more count.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08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16">
            <a:extLst>
              <a:ext uri="{FF2B5EF4-FFF2-40B4-BE49-F238E27FC236}">
                <a16:creationId xmlns:a16="http://schemas.microsoft.com/office/drawing/2014/main" id="{3534CD3F-D386-4FF9-8FA4-E43A9BA49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410631"/>
            <a:ext cx="5734050" cy="429577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17">
            <a:extLst>
              <a:ext uri="{FF2B5EF4-FFF2-40B4-BE49-F238E27FC236}">
                <a16:creationId xmlns:a16="http://schemas.microsoft.com/office/drawing/2014/main" id="{8C69F60D-20DB-4961-8DEC-D93E9B587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0" y="2814325"/>
            <a:ext cx="5562600" cy="34956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18">
            <a:extLst>
              <a:ext uri="{FF2B5EF4-FFF2-40B4-BE49-F238E27FC236}">
                <a16:creationId xmlns:a16="http://schemas.microsoft.com/office/drawing/2014/main" id="{02CD4993-616F-402D-BAA2-40EE90EE1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705850"/>
            <a:ext cx="5524500" cy="3476625"/>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9">
            <a:extLst>
              <a:ext uri="{FF2B5EF4-FFF2-40B4-BE49-F238E27FC236}">
                <a16:creationId xmlns:a16="http://schemas.microsoft.com/office/drawing/2014/main" id="{05603A0E-1AEB-4D21-8462-1B64C2767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82475"/>
            <a:ext cx="5524500" cy="3419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D114E0A3-87D9-4D7B-B9D3-D887BFB4BA94}"/>
              </a:ext>
            </a:extLst>
          </p:cNvPr>
          <p:cNvSpPr>
            <a:spLocks noChangeArrowheads="1"/>
          </p:cNvSpPr>
          <p:nvPr/>
        </p:nvSpPr>
        <p:spPr bwMode="auto">
          <a:xfrm>
            <a:off x="361950" y="248867"/>
            <a:ext cx="9310497" cy="113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Inputs- Logic- Output Relationships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 have </a:t>
            </a:r>
            <a:r>
              <a:rPr kumimoji="0" lang="en-US"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analysed</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input output logic with word cloud and I have word clouded the sentenced that as classified as foul language in every category.</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B7A5D760-1DC3-4C83-A837-6A543B2927AF}"/>
              </a:ext>
            </a:extLst>
          </p:cNvPr>
          <p:cNvSpPr>
            <a:spLocks noChangeArrowheads="1"/>
          </p:cNvSpPr>
          <p:nvPr/>
        </p:nvSpPr>
        <p:spPr bwMode="auto">
          <a:xfrm>
            <a:off x="7898296" y="2315407"/>
            <a:ext cx="30745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Words From Highly Malignant Comments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79EAC5F0-4EC3-4C51-9892-F9E5D3C0C7DB}"/>
              </a:ext>
            </a:extLst>
          </p:cNvPr>
          <p:cNvSpPr>
            <a:spLocks noChangeArrowheads="1"/>
          </p:cNvSpPr>
          <p:nvPr/>
        </p:nvSpPr>
        <p:spPr bwMode="auto">
          <a:xfrm>
            <a:off x="0" y="8705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Word from Threat Comments</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E2E55FA4-48C4-4D6E-B0FB-DADC2FAD9431}"/>
              </a:ext>
            </a:extLst>
          </p:cNvPr>
          <p:cNvSpPr>
            <a:spLocks noChangeArrowheads="1"/>
          </p:cNvSpPr>
          <p:nvPr/>
        </p:nvSpPr>
        <p:spPr bwMode="auto">
          <a:xfrm>
            <a:off x="0" y="12182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Words from Rude comments</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B2DE168C-4D9E-4E1F-8442-3F2CDA7965A8}"/>
              </a:ext>
            </a:extLst>
          </p:cNvPr>
          <p:cNvSpPr>
            <a:spLocks noChangeArrowheads="1"/>
          </p:cNvSpPr>
          <p:nvPr/>
        </p:nvSpPr>
        <p:spPr bwMode="auto">
          <a:xfrm>
            <a:off x="0" y="15601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8338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18">
            <a:extLst>
              <a:ext uri="{FF2B5EF4-FFF2-40B4-BE49-F238E27FC236}">
                <a16:creationId xmlns:a16="http://schemas.microsoft.com/office/drawing/2014/main" id="{F02E1BBE-F35B-4941-87A9-5197B5001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2" y="447354"/>
            <a:ext cx="4667534" cy="293732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19">
            <a:extLst>
              <a:ext uri="{FF2B5EF4-FFF2-40B4-BE49-F238E27FC236}">
                <a16:creationId xmlns:a16="http://schemas.microsoft.com/office/drawing/2014/main" id="{9C0459A2-5B91-4504-8F95-67E72CE22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12" y="3876673"/>
            <a:ext cx="4558352" cy="2821463"/>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21">
            <a:extLst>
              <a:ext uri="{FF2B5EF4-FFF2-40B4-BE49-F238E27FC236}">
                <a16:creationId xmlns:a16="http://schemas.microsoft.com/office/drawing/2014/main" id="{A799D957-D620-4F99-BF79-604962046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799" y="1021447"/>
            <a:ext cx="5124733" cy="32489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400D4E0C-4175-4D35-ABE2-DAA980DD074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Word from Threat Comments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F6131154-6FB5-400F-BF3F-FEC67C678D41}"/>
              </a:ext>
            </a:extLst>
          </p:cNvPr>
          <p:cNvSpPr>
            <a:spLocks noChangeArrowheads="1"/>
          </p:cNvSpPr>
          <p:nvPr/>
        </p:nvSpPr>
        <p:spPr bwMode="auto">
          <a:xfrm>
            <a:off x="0" y="37564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Words from Rude comments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9781B7A0-B65B-4619-AE75-EBF22621AE08}"/>
              </a:ext>
            </a:extLst>
          </p:cNvPr>
          <p:cNvSpPr>
            <a:spLocks noChangeArrowheads="1"/>
          </p:cNvSpPr>
          <p:nvPr/>
        </p:nvSpPr>
        <p:spPr bwMode="auto">
          <a:xfrm>
            <a:off x="6400799" y="9661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Word from loathe comments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04799042-6F5C-41AF-98CB-01FF9B36740B}"/>
              </a:ext>
            </a:extLst>
          </p:cNvPr>
          <p:cNvSpPr>
            <a:spLocks noChangeArrowheads="1"/>
          </p:cNvSpPr>
          <p:nvPr/>
        </p:nvSpPr>
        <p:spPr bwMode="auto">
          <a:xfrm>
            <a:off x="0" y="10801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These are the comments that belongs to different type so which the help of wordcloud we can see if there is abuse comment which type of words it contains and similar to other comments as well.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D163A9D-4459-45E3-8B3C-9AD0C7E460AB}"/>
              </a:ext>
            </a:extLst>
          </p:cNvPr>
          <p:cNvSpPr txBox="1"/>
          <p:nvPr/>
        </p:nvSpPr>
        <p:spPr>
          <a:xfrm>
            <a:off x="6496334" y="4642125"/>
            <a:ext cx="5540991" cy="1650516"/>
          </a:xfrm>
          <a:prstGeom prst="rect">
            <a:avLst/>
          </a:prstGeom>
          <a:noFill/>
        </p:spPr>
        <p:txBody>
          <a:bodyPr wrap="square">
            <a:spAutoFit/>
          </a:bodyPr>
          <a:lstStyle/>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These are the comments that belongs to different type so which the help of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we can see if there is abuse comment which type of words it contains and similar to other comments as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147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487C-1665-4827-8510-3C5D5FA8A597}"/>
              </a:ext>
            </a:extLst>
          </p:cNvPr>
          <p:cNvSpPr>
            <a:spLocks noGrp="1"/>
          </p:cNvSpPr>
          <p:nvPr>
            <p:ph type="title"/>
          </p:nvPr>
        </p:nvSpPr>
        <p:spPr>
          <a:xfrm>
            <a:off x="838200" y="0"/>
            <a:ext cx="10515600" cy="1325563"/>
          </a:xfrm>
        </p:spPr>
        <p:txBody>
          <a:bodyPr/>
          <a:lstStyle/>
          <a:p>
            <a:r>
              <a:rPr lang="en-US" b="1" dirty="0"/>
              <a:t>Data Augmentation</a:t>
            </a:r>
            <a:endParaRPr lang="en-IN" b="1" dirty="0"/>
          </a:p>
        </p:txBody>
      </p:sp>
      <p:pic>
        <p:nvPicPr>
          <p:cNvPr id="10243" name="Picture 22">
            <a:extLst>
              <a:ext uri="{FF2B5EF4-FFF2-40B4-BE49-F238E27FC236}">
                <a16:creationId xmlns:a16="http://schemas.microsoft.com/office/drawing/2014/main" id="{AF419815-8B2B-49F0-A36D-042583BCC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2087"/>
            <a:ext cx="5734050" cy="94297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3">
            <a:extLst>
              <a:ext uri="{FF2B5EF4-FFF2-40B4-BE49-F238E27FC236}">
                <a16:creationId xmlns:a16="http://schemas.microsoft.com/office/drawing/2014/main" id="{1735DC57-4640-46AD-A572-16E87074D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35062"/>
            <a:ext cx="573405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24">
            <a:extLst>
              <a:ext uri="{FF2B5EF4-FFF2-40B4-BE49-F238E27FC236}">
                <a16:creationId xmlns:a16="http://schemas.microsoft.com/office/drawing/2014/main" id="{2081613C-E789-4EBD-B5E1-B60F93DEFB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49437"/>
            <a:ext cx="573405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9E4A7DE-7539-4329-995D-48AC14FA7463}"/>
              </a:ext>
            </a:extLst>
          </p:cNvPr>
          <p:cNvSpPr>
            <a:spLocks noChangeArrowheads="1"/>
          </p:cNvSpPr>
          <p:nvPr/>
        </p:nvSpPr>
        <p:spPr bwMode="auto">
          <a:xfrm>
            <a:off x="7368209" y="1326527"/>
            <a:ext cx="40816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dirty="0"/>
              <a:t>As we have seen above we have a total imbalanced dataset so I have to balance it so my model can understand each </a:t>
            </a:r>
          </a:p>
          <a:p>
            <a:r>
              <a:rPr lang="en-IN" dirty="0"/>
              <a:t>and every comment label so for the I will be using NLP Data Augmentation Techniques like Transformer Models.</a:t>
            </a:r>
          </a:p>
        </p:txBody>
      </p:sp>
      <p:sp>
        <p:nvSpPr>
          <p:cNvPr id="6" name="Rectangle 5">
            <a:extLst>
              <a:ext uri="{FF2B5EF4-FFF2-40B4-BE49-F238E27FC236}">
                <a16:creationId xmlns:a16="http://schemas.microsoft.com/office/drawing/2014/main" id="{D4A2CEAF-6DF3-460C-BA68-13CDB24552EF}"/>
              </a:ext>
            </a:extLst>
          </p:cNvPr>
          <p:cNvSpPr>
            <a:spLocks noChangeArrowheads="1"/>
          </p:cNvSpPr>
          <p:nvPr/>
        </p:nvSpPr>
        <p:spPr bwMode="auto">
          <a:xfrm>
            <a:off x="838200" y="22350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C2B733E1-18B6-4804-9CA1-18AD1FB1E8E4}"/>
              </a:ext>
            </a:extLst>
          </p:cNvPr>
          <p:cNvSpPr>
            <a:spLocks noChangeArrowheads="1"/>
          </p:cNvSpPr>
          <p:nvPr/>
        </p:nvSpPr>
        <p:spPr bwMode="auto">
          <a:xfrm>
            <a:off x="838200" y="29494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7">
            <a:extLst>
              <a:ext uri="{FF2B5EF4-FFF2-40B4-BE49-F238E27FC236}">
                <a16:creationId xmlns:a16="http://schemas.microsoft.com/office/drawing/2014/main" id="{81FA1FD1-9228-45DF-9604-EC6CA0E44FD3}"/>
              </a:ext>
            </a:extLst>
          </p:cNvPr>
          <p:cNvSpPr>
            <a:spLocks noChangeArrowheads="1"/>
          </p:cNvSpPr>
          <p:nvPr/>
        </p:nvSpPr>
        <p:spPr bwMode="auto">
          <a:xfrm>
            <a:off x="838200" y="56926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B634E751-4268-44B3-8960-93C2E31212C5}"/>
              </a:ext>
            </a:extLst>
          </p:cNvPr>
          <p:cNvSpPr txBox="1"/>
          <p:nvPr/>
        </p:nvSpPr>
        <p:spPr>
          <a:xfrm>
            <a:off x="7368210" y="3989388"/>
            <a:ext cx="4267200" cy="1254318"/>
          </a:xfrm>
          <a:prstGeom prst="rect">
            <a:avLst/>
          </a:prstGeom>
          <a:noFill/>
        </p:spPr>
        <p:txBody>
          <a:bodyPr wrap="square">
            <a:spAutoFit/>
          </a:bodyPr>
          <a:lstStyle/>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Which the Help of this code and transformers library and model I will be able to create many other comments that are similar to the original comments.</a:t>
            </a:r>
          </a:p>
        </p:txBody>
      </p:sp>
    </p:spTree>
    <p:extLst>
      <p:ext uri="{BB962C8B-B14F-4D97-AF65-F5344CB8AC3E}">
        <p14:creationId xmlns:p14="http://schemas.microsoft.com/office/powerpoint/2010/main" val="321346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101A9F-6B93-4B49-82F5-2687CEA1B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04" y="820392"/>
            <a:ext cx="4038600" cy="5217215"/>
          </a:xfrm>
          <a:prstGeom prst="rect">
            <a:avLst/>
          </a:prstGeom>
        </p:spPr>
      </p:pic>
      <p:sp>
        <p:nvSpPr>
          <p:cNvPr id="6" name="TextBox 5">
            <a:extLst>
              <a:ext uri="{FF2B5EF4-FFF2-40B4-BE49-F238E27FC236}">
                <a16:creationId xmlns:a16="http://schemas.microsoft.com/office/drawing/2014/main" id="{79380267-AD72-4374-914D-29F5C7718449}"/>
              </a:ext>
            </a:extLst>
          </p:cNvPr>
          <p:cNvSpPr txBox="1"/>
          <p:nvPr/>
        </p:nvSpPr>
        <p:spPr>
          <a:xfrm>
            <a:off x="5459896" y="899146"/>
            <a:ext cx="6096000" cy="4045916"/>
          </a:xfrm>
          <a:prstGeom prst="rect">
            <a:avLst/>
          </a:prstGeom>
          <a:noFill/>
        </p:spPr>
        <p:txBody>
          <a:bodyPr wrap="square">
            <a:spAutoFit/>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in this upper snapshot of the comments this is how transformer model is able to create similar kind of text so after this I can add more flexibility to the model.</a:t>
            </a: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Same thing I have did with other labels as well like some labels was having only 500 count like threat so I have generated 15 texts from one sentence so I will be equal to the higher count of label like malignant comment.</a:t>
            </a: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finally at the end after augmentation I was able to create similar kind of text now all my labels have approx. 15000 counts.</a:t>
            </a:r>
          </a:p>
        </p:txBody>
      </p:sp>
    </p:spTree>
    <p:extLst>
      <p:ext uri="{BB962C8B-B14F-4D97-AF65-F5344CB8AC3E}">
        <p14:creationId xmlns:p14="http://schemas.microsoft.com/office/powerpoint/2010/main" val="3225077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5F1D-BCC8-43F0-A591-B915D316630C}"/>
              </a:ext>
            </a:extLst>
          </p:cNvPr>
          <p:cNvSpPr>
            <a:spLocks noGrp="1"/>
          </p:cNvSpPr>
          <p:nvPr>
            <p:ph type="title"/>
          </p:nvPr>
        </p:nvSpPr>
        <p:spPr/>
        <p:txBody>
          <a:bodyPr>
            <a:normAutofit fontScale="90000"/>
          </a:bodyPr>
          <a:lstStyle/>
          <a:p>
            <a: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Hardware and Software Requirements and Tools Used</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10629B-2AF6-4AEA-9A9D-C8BD1A473E9A}"/>
              </a:ext>
            </a:extLst>
          </p:cNvPr>
          <p:cNvSpPr>
            <a:spLocks noGrp="1"/>
          </p:cNvSpPr>
          <p:nvPr>
            <p:ph idx="1"/>
          </p:nvPr>
        </p:nvSpPr>
        <p:spPr/>
        <p:txBody>
          <a:bodyPr>
            <a:normAutofit/>
          </a:bodyPr>
          <a:lstStyle/>
          <a:p>
            <a:pPr marL="0" indent="0" algn="just">
              <a:lnSpc>
                <a:spcPct val="106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6. Data science.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a:p>
            <a:pPr marL="342900" lvl="0" indent="-342900" algn="l">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NLTK</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Transformers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Google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colab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8494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6">
            <a:extLst>
              <a:ext uri="{FF2B5EF4-FFF2-40B4-BE49-F238E27FC236}">
                <a16:creationId xmlns:a16="http://schemas.microsoft.com/office/drawing/2014/main" id="{5CC547CE-EF04-4C40-9A87-B1F888E62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8" y="1053548"/>
            <a:ext cx="8481392" cy="2607781"/>
          </a:xfrm>
          <a:prstGeom prst="rect">
            <a:avLst/>
          </a:prstGeom>
          <a:noFill/>
          <a:extLst>
            <a:ext uri="{909E8E84-426E-40DD-AFC4-6F175D3DCCD1}">
              <a14:hiddenFill xmlns:a14="http://schemas.microsoft.com/office/drawing/2010/main">
                <a:solidFill>
                  <a:srgbClr val="FFFFFF"/>
                </a:solidFill>
              </a14:hiddenFill>
            </a:ext>
          </a:extLst>
        </p:spPr>
      </p:pic>
      <p:pic>
        <p:nvPicPr>
          <p:cNvPr id="11265" name="Picture 27">
            <a:extLst>
              <a:ext uri="{FF2B5EF4-FFF2-40B4-BE49-F238E27FC236}">
                <a16:creationId xmlns:a16="http://schemas.microsoft.com/office/drawing/2014/main" id="{5A6014A3-4647-46C1-BC65-48873BD69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08" y="3819524"/>
            <a:ext cx="8574157" cy="2886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7D598F-4864-4EDE-B689-650118BB3224}"/>
              </a:ext>
            </a:extLst>
          </p:cNvPr>
          <p:cNvSpPr>
            <a:spLocks noChangeArrowheads="1"/>
          </p:cNvSpPr>
          <p:nvPr/>
        </p:nvSpPr>
        <p:spPr bwMode="auto">
          <a:xfrm>
            <a:off x="357808" y="79513"/>
            <a:ext cx="6452087" cy="130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F5496"/>
                </a:solidFill>
                <a:effectLst/>
                <a:latin typeface="Arial Black" panose="020B0A04020102020204" pitchFamily="34" charset="0"/>
                <a:ea typeface="Times New Roman" panose="02020603050405020304" pitchFamily="18" charset="0"/>
                <a:cs typeface="Times New Roman" panose="02020603050405020304" pitchFamily="18" charset="0"/>
              </a:rPr>
              <a:t>Model/s Development and Evaluation </a:t>
            </a:r>
            <a:endParaRPr kumimoji="0" lang="en-US" altLang="en-US" sz="2400" b="1" i="0" u="sng"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Models-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435924E-B8FB-4202-8C77-718102EB3275}"/>
              </a:ext>
            </a:extLst>
          </p:cNvPr>
          <p:cNvSpPr>
            <a:spLocks noChangeArrowheads="1"/>
          </p:cNvSpPr>
          <p:nvPr/>
        </p:nvSpPr>
        <p:spPr bwMode="auto">
          <a:xfrm>
            <a:off x="357808" y="273947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9959AE52-A82E-43D7-B5D6-65D67B312246}"/>
              </a:ext>
            </a:extLst>
          </p:cNvPr>
          <p:cNvSpPr>
            <a:spLocks noChangeArrowheads="1"/>
          </p:cNvSpPr>
          <p:nvPr/>
        </p:nvSpPr>
        <p:spPr bwMode="auto">
          <a:xfrm>
            <a:off x="357808" y="50254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9729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2BC5E2D-3CB2-4A8B-B896-692393259157}"/>
              </a:ext>
            </a:extLst>
          </p:cNvPr>
          <p:cNvSpPr>
            <a:spLocks noChangeArrowheads="1"/>
          </p:cNvSpPr>
          <p:nvPr/>
        </p:nvSpPr>
        <p:spPr bwMode="auto">
          <a:xfrm>
            <a:off x="477079" y="209517"/>
            <a:ext cx="1115132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I have used some tree base model for better accuracy.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from all of the above model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ExtraTreesClassifier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was giving me good accuracy so I have picked it as a final model.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Final Model Performance Metrics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2289" name="Picture 28">
            <a:extLst>
              <a:ext uri="{FF2B5EF4-FFF2-40B4-BE49-F238E27FC236}">
                <a16:creationId xmlns:a16="http://schemas.microsoft.com/office/drawing/2014/main" id="{9201B0AA-1415-4227-807E-B1258CE8E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45" y="2759765"/>
            <a:ext cx="8401464" cy="33549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64105CC-1EAF-4160-9253-55FA859582F4}"/>
              </a:ext>
            </a:extLst>
          </p:cNvPr>
          <p:cNvSpPr>
            <a:spLocks noChangeArrowheads="1"/>
          </p:cNvSpPr>
          <p:nvPr/>
        </p:nvSpPr>
        <p:spPr bwMode="auto">
          <a:xfrm>
            <a:off x="119270"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02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51C8-4534-44EB-B6D6-435705DDAECC}"/>
              </a:ext>
            </a:extLst>
          </p:cNvPr>
          <p:cNvSpPr>
            <a:spLocks noGrp="1"/>
          </p:cNvSpPr>
          <p:nvPr>
            <p:ph type="title"/>
          </p:nvPr>
        </p:nvSpPr>
        <p:spPr/>
        <p:txBody>
          <a:bodyPr>
            <a:normAutofit fontScale="90000"/>
          </a:bodyPr>
          <a:lstStyle/>
          <a:p>
            <a:pPr>
              <a:lnSpc>
                <a:spcPct val="107000"/>
              </a:lnSpc>
              <a:spcAft>
                <a:spcPts val="800"/>
              </a:spcAft>
            </a:pPr>
            <a:r>
              <a:rPr lang="en-IN" sz="4400" dirty="0">
                <a:effectLst/>
                <a:latin typeface="Arial Black" panose="020B0A04020102020204" pitchFamily="34" charset="0"/>
                <a:ea typeface="Calibri" panose="020F0502020204030204" pitchFamily="34" charset="0"/>
                <a:cs typeface="Times New Roman" panose="02020603050405020304" pitchFamily="18" charset="0"/>
              </a:rPr>
              <a:t>INTRODUCTION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Business Problem Framing</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38202E0-CB0B-4DAA-8F56-596B0F02B58A}"/>
              </a:ext>
            </a:extLst>
          </p:cNvPr>
          <p:cNvSpPr>
            <a:spLocks noGrp="1"/>
          </p:cNvSpPr>
          <p:nvPr>
            <p:ph idx="1"/>
          </p:nvPr>
        </p:nvSpPr>
        <p:spPr/>
        <p:txBody>
          <a:bodyPr>
            <a:normAutofit fontScale="85000" lnSpcReduction="10000"/>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Our goal is to build a prototype of online hate and abuse comment classifier which can used to classify hate and offensive comments so that it can be controlled and restricted from spreading hatred and cyberbullying.</a:t>
            </a:r>
          </a:p>
          <a:p>
            <a:pPr marL="0" indent="0">
              <a:buNone/>
            </a:pPr>
            <a:endParaRPr lang="en-IN" dirty="0"/>
          </a:p>
        </p:txBody>
      </p:sp>
    </p:spTree>
    <p:extLst>
      <p:ext uri="{BB962C8B-B14F-4D97-AF65-F5344CB8AC3E}">
        <p14:creationId xmlns:p14="http://schemas.microsoft.com/office/powerpoint/2010/main" val="1414627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9">
            <a:extLst>
              <a:ext uri="{FF2B5EF4-FFF2-40B4-BE49-F238E27FC236}">
                <a16:creationId xmlns:a16="http://schemas.microsoft.com/office/drawing/2014/main" id="{9846686F-6B0F-4800-B961-7AB68FE13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4" y="1106556"/>
            <a:ext cx="7521286"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3313" name="Picture 30">
            <a:extLst>
              <a:ext uri="{FF2B5EF4-FFF2-40B4-BE49-F238E27FC236}">
                <a16:creationId xmlns:a16="http://schemas.microsoft.com/office/drawing/2014/main" id="{D41945CA-9F7F-4410-9849-903555ACF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843" y="4954656"/>
            <a:ext cx="11075861" cy="13798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43220094-0B51-4940-89D5-848DD81E488D}"/>
              </a:ext>
            </a:extLst>
          </p:cNvPr>
          <p:cNvSpPr>
            <a:spLocks noChangeArrowheads="1"/>
          </p:cNvSpPr>
          <p:nvPr/>
        </p:nvSpPr>
        <p:spPr bwMode="auto">
          <a:xfrm>
            <a:off x="569844" y="6493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Data-</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Loading the test data and cleaning it for prediction.</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0F7BF1E7-206E-45E6-AB30-7B9F62094AAD}"/>
              </a:ext>
            </a:extLst>
          </p:cNvPr>
          <p:cNvSpPr>
            <a:spLocks noChangeArrowheads="1"/>
          </p:cNvSpPr>
          <p:nvPr/>
        </p:nvSpPr>
        <p:spPr bwMode="auto">
          <a:xfrm>
            <a:off x="569844" y="40402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075935A6-FAA1-401E-B902-AA423FE2B050}"/>
              </a:ext>
            </a:extLst>
          </p:cNvPr>
          <p:cNvSpPr>
            <a:spLocks noChangeArrowheads="1"/>
          </p:cNvSpPr>
          <p:nvPr/>
        </p:nvSpPr>
        <p:spPr bwMode="auto">
          <a:xfrm>
            <a:off x="569844" y="52118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1574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1">
            <a:extLst>
              <a:ext uri="{FF2B5EF4-FFF2-40B4-BE49-F238E27FC236}">
                <a16:creationId xmlns:a16="http://schemas.microsoft.com/office/drawing/2014/main" id="{968B6269-CE4C-43D6-9AE0-E73DFCA0F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7" y="1990725"/>
            <a:ext cx="5734050" cy="306705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32">
            <a:extLst>
              <a:ext uri="{FF2B5EF4-FFF2-40B4-BE49-F238E27FC236}">
                <a16:creationId xmlns:a16="http://schemas.microsoft.com/office/drawing/2014/main" id="{BAF48FDD-5F32-41C1-95BF-D3453F32B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864" y="1990725"/>
            <a:ext cx="5734050" cy="4276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2B8DF1DD-8872-4717-9788-FA6CC13B4000}"/>
              </a:ext>
            </a:extLst>
          </p:cNvPr>
          <p:cNvSpPr>
            <a:spLocks noChangeArrowheads="1"/>
          </p:cNvSpPr>
          <p:nvPr/>
        </p:nvSpPr>
        <p:spPr bwMode="auto">
          <a:xfrm>
            <a:off x="432022" y="526799"/>
            <a:ext cx="836286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Predicted Results For Malignant comments and others-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A5658F1E-9DC8-43BD-8AF4-257901792FA3}"/>
              </a:ext>
            </a:extLst>
          </p:cNvPr>
          <p:cNvSpPr>
            <a:spLocks noChangeArrowheads="1"/>
          </p:cNvSpPr>
          <p:nvPr/>
        </p:nvSpPr>
        <p:spPr bwMode="auto">
          <a:xfrm>
            <a:off x="0" y="3524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AD4B73B6-31AC-42DE-AEC3-DD04F9EEB58D}"/>
              </a:ext>
            </a:extLst>
          </p:cNvPr>
          <p:cNvSpPr>
            <a:spLocks noChangeArrowheads="1"/>
          </p:cNvSpPr>
          <p:nvPr/>
        </p:nvSpPr>
        <p:spPr bwMode="auto">
          <a:xfrm>
            <a:off x="0" y="8258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72733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0C755F-1A71-45CA-A13F-73B4AD13B280}"/>
              </a:ext>
            </a:extLst>
          </p:cNvPr>
          <p:cNvSpPr txBox="1"/>
          <p:nvPr/>
        </p:nvSpPr>
        <p:spPr>
          <a:xfrm>
            <a:off x="1046922" y="1"/>
            <a:ext cx="10296939" cy="6304931"/>
          </a:xfrm>
          <a:prstGeom prst="rect">
            <a:avLst/>
          </a:prstGeom>
          <a:noFill/>
        </p:spPr>
        <p:txBody>
          <a:bodyPr wrap="square">
            <a:spAutoFit/>
          </a:bodyPr>
          <a:lstStyle/>
          <a:p>
            <a:pPr algn="ctr">
              <a:lnSpc>
                <a:spcPct val="200000"/>
              </a:lnSpc>
              <a:spcBef>
                <a:spcPts val="1200"/>
              </a:spcBef>
            </a:pPr>
            <a:r>
              <a:rPr lang="en-IN" sz="3200" b="1" u="none" strike="noStrike" kern="0" dirty="0">
                <a:solidFill>
                  <a:srgbClr val="2F5496"/>
                </a:solidFill>
                <a:effectLst/>
                <a:latin typeface="Arial Black" panose="020B0A04020102020204" pitchFamily="34" charset="0"/>
                <a:ea typeface="Times New Roman" panose="02020603050405020304" pitchFamily="18" charset="0"/>
                <a:cs typeface="Times New Roman" panose="02020603050405020304" pitchFamily="18" charset="0"/>
              </a:rPr>
              <a:t>CONCLUSION </a:t>
            </a:r>
            <a:endParaRPr lang="en-IN" sz="32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6000"/>
              </a:lnSpc>
              <a:spcBef>
                <a:spcPts val="200"/>
              </a:spcBef>
            </a:pPr>
            <a:r>
              <a:rPr lang="en-IN"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6000"/>
              </a:lnSpc>
              <a:spcBef>
                <a:spcPts val="200"/>
              </a:spcBef>
            </a:pPr>
            <a:r>
              <a:rPr lang="en-IN"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use of social media is the most common trend among the activities of today’s people. Social networking sites offer today’s teenagers a platform for communication and entertainment. They use social media to collect more information from their friends and followers. The vastness of social media sites ensures that not all of them provide a decent environment for children. In such cases, the impact of the negative influences of social media on teenage users increases with an increase in the use of </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offensive language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 social conversations. This increase could lead to </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frustration</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depression</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 large change in their behaviour. Hence, I propose a novel approach to classify bad language usage in text conversations.</a:t>
            </a:r>
            <a:endParaRPr lang="en-IN" dirty="0"/>
          </a:p>
        </p:txBody>
      </p:sp>
    </p:spTree>
    <p:extLst>
      <p:ext uri="{BB962C8B-B14F-4D97-AF65-F5344CB8AC3E}">
        <p14:creationId xmlns:p14="http://schemas.microsoft.com/office/powerpoint/2010/main" val="2468056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85878E-2E5B-45D6-8C17-8FBD9FC6E48C}"/>
              </a:ext>
            </a:extLst>
          </p:cNvPr>
          <p:cNvSpPr txBox="1"/>
          <p:nvPr/>
        </p:nvSpPr>
        <p:spPr>
          <a:xfrm>
            <a:off x="874643" y="265541"/>
            <a:ext cx="9435548" cy="5898731"/>
          </a:xfrm>
          <a:prstGeom prst="rect">
            <a:avLst/>
          </a:prstGeom>
          <a:noFill/>
        </p:spPr>
        <p:txBody>
          <a:bodyPr wrap="square">
            <a:spAutoFit/>
          </a:bodyPr>
          <a:lstStyle/>
          <a:p>
            <a:pPr algn="just">
              <a:lnSpc>
                <a:spcPct val="106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 have considered the English medium for textual conversation. 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190000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6000"/>
              </a:lnSpc>
              <a:spcBef>
                <a:spcPts val="200"/>
              </a:spcBef>
            </a:pPr>
            <a:r>
              <a:rPr lang="en-IN"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6918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Thank You Images, Stock Photos &amp;amp; Vectors | Shutterstock">
            <a:extLst>
              <a:ext uri="{FF2B5EF4-FFF2-40B4-BE49-F238E27FC236}">
                <a16:creationId xmlns:a16="http://schemas.microsoft.com/office/drawing/2014/main" id="{05E2404F-5570-4A16-9278-531213D5B0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86"/>
          <a:stretch/>
        </p:blipFill>
        <p:spPr bwMode="auto">
          <a:xfrm>
            <a:off x="609600" y="695563"/>
            <a:ext cx="10522225" cy="4923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24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3CDA-8B54-4DEA-8ECC-695C9F97827E}"/>
              </a:ext>
            </a:extLst>
          </p:cNvPr>
          <p:cNvSpPr>
            <a:spLocks noGrp="1"/>
          </p:cNvSpPr>
          <p:nvPr>
            <p:ph type="title"/>
          </p:nvPr>
        </p:nvSpPr>
        <p:spPr/>
        <p:txBody>
          <a:bodyPr>
            <a:normAutofit fontScale="90000"/>
          </a:bodyPr>
          <a:lstStyle/>
          <a:p>
            <a: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Conceptual Background of the Domain Problem</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C5A0EDB-B55F-4226-9832-D396D4C9665F}"/>
              </a:ext>
            </a:extLst>
          </p:cNvPr>
          <p:cNvSpPr>
            <a:spLocks noGrp="1"/>
          </p:cNvSpPr>
          <p:nvPr>
            <p:ph idx="1"/>
          </p:nvPr>
        </p:nvSpPr>
        <p:spPr/>
        <p:txBody>
          <a:bodyPr>
            <a:normAutofit fontScale="85000" lnSpcReduction="10000"/>
          </a:bodyPr>
          <a:lstStyle/>
          <a:p>
            <a:pPr algn="just">
              <a:lnSpc>
                <a:spcPct val="106000"/>
              </a:lnSpc>
              <a:spcBef>
                <a:spcPts val="20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platforms and social media become the place where people share the thoughts freely without any partiality and overcoming all the race people share their thoughts and ideas among the crowd. </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While social media is ubiquitous in America and Europe, Asian countries like India lead the list of social media usage. More than 3.8 billion people use social media.</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In this huge online platform or an online community there are some people or some motivated mob wilfully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 </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p>
          <a:p>
            <a:pPr marL="0" indent="0">
              <a:buNone/>
            </a:pPr>
            <a:endParaRPr lang="en-IN" dirty="0"/>
          </a:p>
        </p:txBody>
      </p:sp>
    </p:spTree>
    <p:extLst>
      <p:ext uri="{BB962C8B-B14F-4D97-AF65-F5344CB8AC3E}">
        <p14:creationId xmlns:p14="http://schemas.microsoft.com/office/powerpoint/2010/main" val="281489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C022-6037-434A-BFF6-1DEFA25A8648}"/>
              </a:ext>
            </a:extLst>
          </p:cNvPr>
          <p:cNvSpPr>
            <a:spLocks noGrp="1"/>
          </p:cNvSpPr>
          <p:nvPr>
            <p:ph type="title"/>
          </p:nvPr>
        </p:nvSpPr>
        <p:spPr/>
        <p:txBody>
          <a:bodyPr/>
          <a:lstStyle/>
          <a:p>
            <a: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Review of Literature</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13F4D05-7E63-4137-9809-270393FEE2AA}"/>
              </a:ext>
            </a:extLst>
          </p:cNvPr>
          <p:cNvSpPr>
            <a:spLocks noGrp="1"/>
          </p:cNvSpPr>
          <p:nvPr>
            <p:ph idx="1"/>
          </p:nvPr>
        </p:nvSpPr>
        <p:spPr>
          <a:xfrm>
            <a:off x="652670" y="1406802"/>
            <a:ext cx="10515600" cy="4351338"/>
          </a:xfrm>
        </p:spPr>
        <p:txBody>
          <a:bodyPr>
            <a:noAutofit/>
          </a:bodyPr>
          <a:lstStyle/>
          <a:p>
            <a:pPr marL="342900" lvl="0" indent="-342900" algn="just">
              <a:lnSpc>
                <a:spcPct val="106000"/>
              </a:lnSpc>
              <a:buFont typeface="+mj-lt"/>
              <a:buAutoNum type="arabicPeriod"/>
            </a:pPr>
            <a:r>
              <a:rPr lang="en-IN" sz="1500" dirty="0">
                <a:effectLst/>
                <a:ea typeface="Calibri" panose="020F0502020204030204" pitchFamily="34" charset="0"/>
                <a:cs typeface="Times New Roman" panose="02020603050405020304" pitchFamily="18" charset="0"/>
              </a:rPr>
              <a:t>Identify the foul words or foul statements that are being used.</a:t>
            </a:r>
          </a:p>
          <a:p>
            <a:pPr marL="342900" lvl="0" indent="-342900" algn="just">
              <a:lnSpc>
                <a:spcPct val="106000"/>
              </a:lnSpc>
              <a:spcAft>
                <a:spcPts val="800"/>
              </a:spcAft>
              <a:buFont typeface="+mj-lt"/>
              <a:buAutoNum type="arabicPeriod"/>
            </a:pPr>
            <a:r>
              <a:rPr lang="en-IN" sz="1500" dirty="0">
                <a:effectLst/>
                <a:ea typeface="Calibri" panose="020F0502020204030204" pitchFamily="34" charset="0"/>
                <a:cs typeface="Times New Roman" panose="02020603050405020304" pitchFamily="18" charset="0"/>
              </a:rPr>
              <a:t>Stop the people from using these foul languages in online public forum.</a:t>
            </a:r>
          </a:p>
          <a:p>
            <a:pPr algn="just">
              <a:lnSpc>
                <a:spcPct val="106000"/>
              </a:lnSpc>
              <a:spcAft>
                <a:spcPts val="800"/>
              </a:spcAft>
            </a:pPr>
            <a:r>
              <a:rPr lang="en-IN" sz="1500" dirty="0">
                <a:effectLst/>
                <a:ea typeface="Calibri" panose="020F0502020204030204" pitchFamily="34" charset="0"/>
                <a:cs typeface="Times New Roman" panose="02020603050405020304" pitchFamily="18" charset="0"/>
              </a:rPr>
              <a:t>    To solve this problem, 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a:t>
            </a:r>
          </a:p>
          <a:p>
            <a:pPr algn="just">
              <a:lnSpc>
                <a:spcPct val="106000"/>
              </a:lnSpc>
              <a:spcAft>
                <a:spcPts val="800"/>
              </a:spcAft>
            </a:pPr>
            <a:r>
              <a:rPr lang="en-IN" sz="1500" dirty="0">
                <a:effectLst/>
                <a:ea typeface="Calibri" panose="020F0502020204030204" pitchFamily="34" charset="0"/>
                <a:cs typeface="Times New Roman" panose="02020603050405020304" pitchFamily="18" charset="0"/>
              </a:rPr>
              <a:t>    I have used 5 different Classification algorithms and shortlisted the best on basis on the metrics of performance and I have chosen one algorithm and build a model in that algorithm. </a:t>
            </a:r>
          </a:p>
          <a:p>
            <a:pPr marL="0" indent="0" algn="just">
              <a:lnSpc>
                <a:spcPct val="106000"/>
              </a:lnSpc>
              <a:spcAft>
                <a:spcPts val="800"/>
              </a:spcAft>
              <a:buNone/>
            </a:pPr>
            <a:r>
              <a:rPr lang="en-IN" sz="1500" b="1" dirty="0">
                <a:solidFill>
                  <a:srgbClr val="2F5496"/>
                </a:solidFill>
                <a:effectLst/>
                <a:ea typeface="Times New Roman" panose="02020603050405020304" pitchFamily="18" charset="0"/>
                <a:cs typeface="Times New Roman" panose="02020603050405020304" pitchFamily="18" charset="0"/>
              </a:rPr>
              <a:t>     Motivation for the Problem Undertaken</a:t>
            </a:r>
            <a:endParaRPr lang="en-IN" sz="1500" dirty="0">
              <a:effectLst/>
              <a:ea typeface="Calibri" panose="020F0502020204030204" pitchFamily="34" charset="0"/>
              <a:cs typeface="Times New Roman" panose="02020603050405020304" pitchFamily="18" charset="0"/>
            </a:endParaRPr>
          </a:p>
          <a:p>
            <a:pPr algn="just">
              <a:lnSpc>
                <a:spcPct val="106000"/>
              </a:lnSpc>
              <a:spcAft>
                <a:spcPts val="800"/>
              </a:spcAft>
            </a:pPr>
            <a:r>
              <a:rPr lang="en-IN" sz="1500" dirty="0">
                <a:effectLst/>
                <a:ea typeface="Calibri" panose="020F0502020204030204" pitchFamily="34" charset="0"/>
                <a:cs typeface="Times New Roman" panose="02020603050405020304" pitchFamily="18" charset="0"/>
              </a:rPr>
              <a:t>    One of the first lessons we learn as children is that the louder you scream and the bigger of a tantrum you throw, you more you get your way. Part of growing up and maturing into an adult and functioning member of society is learning how to use language and reasoning skills to communicate our beliefs and respectfully disagree with others, using evidence and persuasiveness to try and bring them over to our way of thinking. Social media is reverting us back to those animalistic tantrums, schoolyard taunts and unfettered bullying that define youth, creating a dystopia where even renowned academics and dispassionate journalists transform from </a:t>
            </a:r>
            <a:r>
              <a:rPr lang="en-IN" sz="1500" dirty="0" err="1">
                <a:effectLst/>
                <a:ea typeface="Calibri" panose="020F0502020204030204" pitchFamily="34" charset="0"/>
                <a:cs typeface="Times New Roman" panose="02020603050405020304" pitchFamily="18" charset="0"/>
              </a:rPr>
              <a:t>Dr.</a:t>
            </a:r>
            <a:r>
              <a:rPr lang="en-IN" sz="1500" dirty="0">
                <a:effectLst/>
                <a:ea typeface="Calibri" panose="020F0502020204030204" pitchFamily="34" charset="0"/>
                <a:cs typeface="Times New Roman" panose="02020603050405020304" pitchFamily="18" charset="0"/>
              </a:rPr>
              <a:t> Jekyll into raving Mr. </a:t>
            </a:r>
            <a:r>
              <a:rPr lang="en-IN" sz="1500" dirty="0" err="1">
                <a:effectLst/>
                <a:ea typeface="Calibri" panose="020F0502020204030204" pitchFamily="34" charset="0"/>
                <a:cs typeface="Times New Roman" panose="02020603050405020304" pitchFamily="18" charset="0"/>
              </a:rPr>
              <a:t>Hydes</a:t>
            </a:r>
            <a:r>
              <a:rPr lang="en-IN" sz="1500" dirty="0">
                <a:effectLst/>
                <a:ea typeface="Calibri" panose="020F0502020204030204" pitchFamily="34" charset="0"/>
                <a:cs typeface="Times New Roman" panose="02020603050405020304" pitchFamily="18" charset="0"/>
              </a:rPr>
              <a:t>, raising the critical question of whether social media should simply enact a blanket ban on profanity and name calling? Actually, ban should be implemented on these profanities and taking that as a motivation I have started this project to identify the malignant comments in social media or in online public forms.</a:t>
            </a:r>
          </a:p>
          <a:p>
            <a:pPr marL="0" indent="0">
              <a:buNone/>
            </a:pPr>
            <a:endParaRPr lang="en-IN" sz="1500" dirty="0"/>
          </a:p>
        </p:txBody>
      </p:sp>
    </p:spTree>
    <p:extLst>
      <p:ext uri="{BB962C8B-B14F-4D97-AF65-F5344CB8AC3E}">
        <p14:creationId xmlns:p14="http://schemas.microsoft.com/office/powerpoint/2010/main" val="154000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7895-AB07-48C1-965A-EE3C464BDB6C}"/>
              </a:ext>
            </a:extLst>
          </p:cNvPr>
          <p:cNvSpPr>
            <a:spLocks noGrp="1"/>
          </p:cNvSpPr>
          <p:nvPr>
            <p:ph type="title"/>
          </p:nvPr>
        </p:nvSpPr>
        <p:spPr/>
        <p:txBody>
          <a:bodyPr/>
          <a:lstStyle/>
          <a:p>
            <a:r>
              <a:rPr kumimoji="0" lang="en-US" altLang="en-US" sz="4400" b="1" i="0" u="none" strike="noStrike" cap="none" normalizeH="0" baseline="0" dirty="0">
                <a:ln>
                  <a:noFill/>
                </a:ln>
                <a:solidFill>
                  <a:srgbClr val="2F5496"/>
                </a:solidFill>
                <a:effectLst/>
                <a:latin typeface="Arial Black" panose="020B0A04020102020204" pitchFamily="34" charset="0"/>
                <a:ea typeface="Times New Roman" panose="02020603050405020304" pitchFamily="18" charset="0"/>
                <a:cs typeface="Times New Roman" panose="02020603050405020304" pitchFamily="18" charset="0"/>
              </a:rPr>
              <a:t>Analytical Problem Framing</a:t>
            </a:r>
            <a:br>
              <a:rPr kumimoji="0" lang="en-US" altLang="en-US" sz="4400" b="1" i="0" u="sng"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1026" name="Picture 2">
            <a:extLst>
              <a:ext uri="{FF2B5EF4-FFF2-40B4-BE49-F238E27FC236}">
                <a16:creationId xmlns:a16="http://schemas.microsoft.com/office/drawing/2014/main" id="{3772F419-D7C6-414F-81E4-F18B235E3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61895"/>
            <a:ext cx="4676775" cy="6953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a:extLst>
              <a:ext uri="{FF2B5EF4-FFF2-40B4-BE49-F238E27FC236}">
                <a16:creationId xmlns:a16="http://schemas.microsoft.com/office/drawing/2014/main" id="{26B95B42-0B32-405A-B879-7B72F06F3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32318"/>
            <a:ext cx="371475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874014-ED89-4DA9-A470-DE102460B6CF}"/>
              </a:ext>
            </a:extLst>
          </p:cNvPr>
          <p:cNvSpPr>
            <a:spLocks noChangeArrowheads="1"/>
          </p:cNvSpPr>
          <p:nvPr/>
        </p:nvSpPr>
        <p:spPr bwMode="auto">
          <a:xfrm>
            <a:off x="838200" y="1306755"/>
            <a:ext cx="5362174" cy="90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Mathematical/ Analytical Modelling of the Problem</a:t>
            </a:r>
            <a:endParaRPr kumimoji="0" lang="en-US" altLang="en-US" sz="13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Importing Libraries for preprocessing and feature engineering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8BA53CB-DA9D-4974-9E1C-276389820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659916"/>
            <a:ext cx="6768548" cy="2949335"/>
          </a:xfrm>
          <a:prstGeom prst="rect">
            <a:avLst/>
          </a:prstGeom>
        </p:spPr>
      </p:pic>
      <p:sp>
        <p:nvSpPr>
          <p:cNvPr id="5" name="TextBox 4">
            <a:extLst>
              <a:ext uri="{FF2B5EF4-FFF2-40B4-BE49-F238E27FC236}">
                <a16:creationId xmlns:a16="http://schemas.microsoft.com/office/drawing/2014/main" id="{9EA15C66-549C-4C4C-88CA-10FE3CBC3452}"/>
              </a:ext>
            </a:extLst>
          </p:cNvPr>
          <p:cNvSpPr txBox="1"/>
          <p:nvPr/>
        </p:nvSpPr>
        <p:spPr>
          <a:xfrm>
            <a:off x="7898296" y="1470991"/>
            <a:ext cx="3843130" cy="5876352"/>
          </a:xfrm>
          <a:prstGeom prst="rect">
            <a:avLst/>
          </a:prstGeom>
          <a:noFill/>
        </p:spPr>
        <p:txBody>
          <a:bodyPr wrap="square" rtlCol="0">
            <a:spAutoFit/>
          </a:bodyPr>
          <a:lstStyle/>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Loading dataset and checking no. of rows and columns</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there are comments that contains many things like emoji and unwanted texts like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all so we cant feed this things to our model because if I am going to feed all this it will increase the model complexity and overall these words are not important for my mode.</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Ex-if I will give you a example like “You are really a awesome person”</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Now my model will focus on ‘awesome’  word here so basically awesome and person word are important for this sentence.</a:t>
            </a: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65917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123B-60B6-4705-A2F6-882B5441C88D}"/>
              </a:ext>
            </a:extLst>
          </p:cNvPr>
          <p:cNvSpPr>
            <a:spLocks noGrp="1"/>
          </p:cNvSpPr>
          <p:nvPr>
            <p:ph type="title"/>
          </p:nvPr>
        </p:nvSpPr>
        <p:spPr/>
        <p:txBody>
          <a:bodyPr/>
          <a:lstStyle/>
          <a:p>
            <a:r>
              <a:rPr lang="en-US" b="1" dirty="0"/>
              <a:t>Cleaning Text</a:t>
            </a:r>
            <a:endParaRPr lang="en-IN" b="1" dirty="0"/>
          </a:p>
        </p:txBody>
      </p:sp>
      <p:sp>
        <p:nvSpPr>
          <p:cNvPr id="5" name="Rectangle 2">
            <a:extLst>
              <a:ext uri="{FF2B5EF4-FFF2-40B4-BE49-F238E27FC236}">
                <a16:creationId xmlns:a16="http://schemas.microsoft.com/office/drawing/2014/main" id="{C7E6A7DF-D9DD-4F2F-BD71-17FAD2349ED1}"/>
              </a:ext>
            </a:extLst>
          </p:cNvPr>
          <p:cNvSpPr>
            <a:spLocks noChangeArrowheads="1"/>
          </p:cNvSpPr>
          <p:nvPr/>
        </p:nvSpPr>
        <p:spPr bwMode="auto">
          <a:xfrm>
            <a:off x="838200" y="1690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5">
            <a:extLst>
              <a:ext uri="{FF2B5EF4-FFF2-40B4-BE49-F238E27FC236}">
                <a16:creationId xmlns:a16="http://schemas.microsoft.com/office/drawing/2014/main" id="{816B4A25-CED3-4CFE-8B9C-B1482CB72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47888"/>
            <a:ext cx="5724525" cy="3009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FCB243-7345-4486-AAD3-25FFB4E3A604}"/>
              </a:ext>
            </a:extLst>
          </p:cNvPr>
          <p:cNvSpPr txBox="1"/>
          <p:nvPr/>
        </p:nvSpPr>
        <p:spPr>
          <a:xfrm>
            <a:off x="838200" y="5406887"/>
            <a:ext cx="4161182" cy="923330"/>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code will help me to clean my all text that are present in this dataset.</a:t>
            </a:r>
          </a:p>
          <a:p>
            <a:endParaRPr lang="en-IN" dirty="0"/>
          </a:p>
        </p:txBody>
      </p:sp>
    </p:spTree>
    <p:extLst>
      <p:ext uri="{BB962C8B-B14F-4D97-AF65-F5344CB8AC3E}">
        <p14:creationId xmlns:p14="http://schemas.microsoft.com/office/powerpoint/2010/main" val="149518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31A5-201C-4FDC-AF78-6531C8989A7E}"/>
              </a:ext>
            </a:extLst>
          </p:cNvPr>
          <p:cNvSpPr>
            <a:spLocks noGrp="1"/>
          </p:cNvSpPr>
          <p:nvPr>
            <p:ph type="title"/>
          </p:nvPr>
        </p:nvSpPr>
        <p:spPr/>
        <p:txBody>
          <a:bodyPr/>
          <a:lstStyle/>
          <a:p>
            <a:r>
              <a:rPr lang="en-US" b="1" dirty="0"/>
              <a:t>Feature Engineering</a:t>
            </a:r>
            <a:endParaRPr lang="en-IN" b="1" dirty="0"/>
          </a:p>
        </p:txBody>
      </p:sp>
      <p:sp>
        <p:nvSpPr>
          <p:cNvPr id="3" name="Content Placeholder 2">
            <a:extLst>
              <a:ext uri="{FF2B5EF4-FFF2-40B4-BE49-F238E27FC236}">
                <a16:creationId xmlns:a16="http://schemas.microsoft.com/office/drawing/2014/main" id="{B720CAC0-C138-4D17-A87F-DB1979840315}"/>
              </a:ext>
            </a:extLst>
          </p:cNvPr>
          <p:cNvSpPr>
            <a:spLocks noGrp="1"/>
          </p:cNvSpPr>
          <p:nvPr>
            <p:ph idx="1"/>
          </p:nvPr>
        </p:nvSpPr>
        <p:spPr/>
        <p:txBody>
          <a:bodyPr/>
          <a:lstStyle/>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I am doing feature engineering so I can understand my data more</a:t>
            </a:r>
          </a:p>
          <a:p>
            <a:pPr algn="just">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Like here I am adding a column that is language which will show me which comment is belong to which language and it will also help me to understand what is the percentage of comments text that belong to which language.</a:t>
            </a:r>
          </a:p>
          <a:p>
            <a:pPr marL="0" indent="0">
              <a:buNone/>
            </a:pPr>
            <a:endParaRPr lang="en-IN" dirty="0"/>
          </a:p>
        </p:txBody>
      </p:sp>
      <p:pic>
        <p:nvPicPr>
          <p:cNvPr id="4" name="Picture 3">
            <a:extLst>
              <a:ext uri="{FF2B5EF4-FFF2-40B4-BE49-F238E27FC236}">
                <a16:creationId xmlns:a16="http://schemas.microsoft.com/office/drawing/2014/main" id="{954A261A-A55F-43AC-A158-8F3D6129C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73411"/>
            <a:ext cx="9684026" cy="3465195"/>
          </a:xfrm>
          <a:prstGeom prst="rect">
            <a:avLst/>
          </a:prstGeom>
        </p:spPr>
      </p:pic>
    </p:spTree>
    <p:extLst>
      <p:ext uri="{BB962C8B-B14F-4D97-AF65-F5344CB8AC3E}">
        <p14:creationId xmlns:p14="http://schemas.microsoft.com/office/powerpoint/2010/main" val="357258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0C1D-84AA-4D0B-860C-29806C307A1C}"/>
              </a:ext>
            </a:extLst>
          </p:cNvPr>
          <p:cNvSpPr>
            <a:spLocks noGrp="1"/>
          </p:cNvSpPr>
          <p:nvPr>
            <p:ph type="title"/>
          </p:nvPr>
        </p:nvSpPr>
        <p:spPr>
          <a:xfrm>
            <a:off x="838200" y="0"/>
            <a:ext cx="10515600" cy="1325563"/>
          </a:xfrm>
        </p:spPr>
        <p:txBody>
          <a:bodyPr/>
          <a:lstStyle/>
          <a:p>
            <a:r>
              <a:rPr lang="en-US" b="1" dirty="0"/>
              <a:t>Feature Engineering</a:t>
            </a:r>
            <a:endParaRPr lang="en-IN" b="1" dirty="0"/>
          </a:p>
        </p:txBody>
      </p:sp>
      <p:sp>
        <p:nvSpPr>
          <p:cNvPr id="5" name="Rectangle 2">
            <a:extLst>
              <a:ext uri="{FF2B5EF4-FFF2-40B4-BE49-F238E27FC236}">
                <a16:creationId xmlns:a16="http://schemas.microsoft.com/office/drawing/2014/main" id="{EB987BDE-F2A7-48B3-B669-3FB0174BA0B1}"/>
              </a:ext>
            </a:extLst>
          </p:cNvPr>
          <p:cNvSpPr>
            <a:spLocks noChangeArrowheads="1"/>
          </p:cNvSpPr>
          <p:nvPr/>
        </p:nvSpPr>
        <p:spPr bwMode="auto">
          <a:xfrm>
            <a:off x="838200" y="1096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also I am adding more columns that you can see in this snapshot.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7">
            <a:extLst>
              <a:ext uri="{FF2B5EF4-FFF2-40B4-BE49-F238E27FC236}">
                <a16:creationId xmlns:a16="http://schemas.microsoft.com/office/drawing/2014/main" id="{8D3F346A-64D2-41D3-9F3D-516BC1E2C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2218"/>
            <a:ext cx="8001718" cy="9703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F3F111A-29E3-48C7-B8A2-97E51E8A5453}"/>
              </a:ext>
            </a:extLst>
          </p:cNvPr>
          <p:cNvSpPr>
            <a:spLocks noChangeArrowheads="1"/>
          </p:cNvSpPr>
          <p:nvPr/>
        </p:nvSpPr>
        <p:spPr bwMode="auto">
          <a:xfrm>
            <a:off x="838200" y="297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7" name="Picture 8">
            <a:extLst>
              <a:ext uri="{FF2B5EF4-FFF2-40B4-BE49-F238E27FC236}">
                <a16:creationId xmlns:a16="http://schemas.microsoft.com/office/drawing/2014/main" id="{5D45492B-CF24-4928-AE53-6FD867432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79" y="3429000"/>
            <a:ext cx="4953000" cy="22479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9">
            <a:extLst>
              <a:ext uri="{FF2B5EF4-FFF2-40B4-BE49-F238E27FC236}">
                <a16:creationId xmlns:a16="http://schemas.microsoft.com/office/drawing/2014/main" id="{D92D1D1F-20B2-472B-A55E-5035E4CDF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893" y="3429000"/>
            <a:ext cx="5734050" cy="25622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613A84E-E845-4A37-A0F4-3C2CACD6379F}"/>
              </a:ext>
            </a:extLst>
          </p:cNvPr>
          <p:cNvSpPr>
            <a:spLocks noChangeArrowheads="1"/>
          </p:cNvSpPr>
          <p:nvPr/>
        </p:nvSpPr>
        <p:spPr bwMode="auto">
          <a:xfrm>
            <a:off x="736979" y="2416782"/>
            <a:ext cx="1084316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I am adding sentiment polarity as we know in this dataset we have many sentiments like malignant, highly malignant, rude,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abuse and all</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 basically I am checking here how many are positive and negative and neutral.</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51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80C6-C547-4462-B746-7F6EC8ACB45C}"/>
              </a:ext>
            </a:extLst>
          </p:cNvPr>
          <p:cNvSpPr>
            <a:spLocks noGrp="1"/>
          </p:cNvSpPr>
          <p:nvPr>
            <p:ph type="title"/>
          </p:nvPr>
        </p:nvSpPr>
        <p:spPr>
          <a:xfrm>
            <a:off x="838200" y="0"/>
            <a:ext cx="10515600" cy="1325563"/>
          </a:xfrm>
        </p:spPr>
        <p:txBody>
          <a:bodyPr/>
          <a:lstStyle/>
          <a:p>
            <a:r>
              <a:rPr lang="en-US" b="1" dirty="0"/>
              <a:t>EDA</a:t>
            </a:r>
            <a:endParaRPr lang="en-IN" b="1" dirty="0"/>
          </a:p>
        </p:txBody>
      </p:sp>
      <p:sp>
        <p:nvSpPr>
          <p:cNvPr id="4" name="Rectangle 2">
            <a:extLst>
              <a:ext uri="{FF2B5EF4-FFF2-40B4-BE49-F238E27FC236}">
                <a16:creationId xmlns:a16="http://schemas.microsoft.com/office/drawing/2014/main" id="{B65C06F3-EEB2-4A75-A8BC-E6ED604C6C68}"/>
              </a:ext>
            </a:extLst>
          </p:cNvPr>
          <p:cNvSpPr>
            <a:spLocks noChangeArrowheads="1"/>
          </p:cNvSpPr>
          <p:nvPr/>
        </p:nvSpPr>
        <p:spPr bwMode="auto">
          <a:xfrm>
            <a:off x="838200" y="1590428"/>
            <a:ext cx="10836556"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Checking Count of Each Comments-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we can see there are comments labels which are imbalanced if I am going to feed this to my model my model will not able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understand about other classes which have less count so I need to balance all the things but first I am doing EDA.</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10">
            <a:extLst>
              <a:ext uri="{FF2B5EF4-FFF2-40B4-BE49-F238E27FC236}">
                <a16:creationId xmlns:a16="http://schemas.microsoft.com/office/drawing/2014/main" id="{CB456017-2527-48B7-ADD3-5F04967FE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42821"/>
            <a:ext cx="5960165" cy="19979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654AA7A-D5A1-497E-AC5C-76E4D929620B}"/>
              </a:ext>
            </a:extLst>
          </p:cNvPr>
          <p:cNvSpPr>
            <a:spLocks noChangeArrowheads="1"/>
          </p:cNvSpPr>
          <p:nvPr/>
        </p:nvSpPr>
        <p:spPr bwMode="auto">
          <a:xfrm>
            <a:off x="0" y="2152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50327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2232</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Calibri</vt:lpstr>
      <vt:lpstr>Calibri Light</vt:lpstr>
      <vt:lpstr>Office Theme</vt:lpstr>
      <vt:lpstr>MALIGNANT COMMENTS CLASSIFICATION PROJECT </vt:lpstr>
      <vt:lpstr>INTRODUCTION Business Problem Framing </vt:lpstr>
      <vt:lpstr>Conceptual Background of the Domain Problem </vt:lpstr>
      <vt:lpstr>Review of Literature </vt:lpstr>
      <vt:lpstr>Analytical Problem Framing </vt:lpstr>
      <vt:lpstr>Cleaning Text</vt:lpstr>
      <vt:lpstr>Feature Engineering</vt:lpstr>
      <vt:lpstr>Feature Engineering</vt:lpstr>
      <vt:lpstr>EDA</vt:lpstr>
      <vt:lpstr>PowerPoint Presentation</vt:lpstr>
      <vt:lpstr>PowerPoint Presentation</vt:lpstr>
      <vt:lpstr>PowerPoint Presentation</vt:lpstr>
      <vt:lpstr>PowerPoint Presentation</vt:lpstr>
      <vt:lpstr>PowerPoint Presentation</vt:lpstr>
      <vt:lpstr>Data Augmentation</vt:lpstr>
      <vt:lpstr>PowerPoint Presentation</vt:lpstr>
      <vt:lpstr>Hardware and Software Requirements and Tools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PROJECT </dc:title>
  <dc:creator>satyamwork43@outlook.com</dc:creator>
  <cp:lastModifiedBy>satyamwork43@outlook.com</cp:lastModifiedBy>
  <cp:revision>1</cp:revision>
  <dcterms:created xsi:type="dcterms:W3CDTF">2021-10-20T03:36:28Z</dcterms:created>
  <dcterms:modified xsi:type="dcterms:W3CDTF">2021-10-20T04:07:34Z</dcterms:modified>
</cp:coreProperties>
</file>