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League Spartan" charset="1" panose="00000800000000000000"/>
      <p:regular r:id="rId22"/>
    </p:embeddedFont>
    <p:embeddedFont>
      <p:font typeface="Glacial Indifference" charset="1" panose="00000000000000000000"/>
      <p:regular r:id="rId23"/>
    </p:embeddedFont>
    <p:embeddedFont>
      <p:font typeface="Canva Sans Bold" charset="1" panose="020B0803030501040103"/>
      <p:regular r:id="rId24"/>
    </p:embeddedFont>
    <p:embeddedFont>
      <p:font typeface="Canva Sans" charset="1" panose="020B0503030501040103"/>
      <p:regular r:id="rId25"/>
    </p:embeddedFont>
    <p:embeddedFont>
      <p:font typeface="Glacial Indifference Bold" charset="1" panose="00000800000000000000"/>
      <p:regular r:id="rId26"/>
    </p:embeddedFont>
    <p:embeddedFont>
      <p:font typeface="Open Sans" charset="1" panose="020B0606030504020204"/>
      <p:regular r:id="rId33"/>
    </p:embeddedFont>
    <p:embeddedFont>
      <p:font typeface="Open Sans Bold" charset="1" panose="020B0806030504020204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notesMasters/notesMaster1.xml" Type="http://schemas.openxmlformats.org/officeDocument/2006/relationships/notesMaster"/><Relationship Id="rId28" Target="theme/theme2.xml" Type="http://schemas.openxmlformats.org/officeDocument/2006/relationships/theme"/><Relationship Id="rId29" Target="notesSlides/notesSlide1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2.xml" Type="http://schemas.openxmlformats.org/officeDocument/2006/relationships/notesSlide"/><Relationship Id="rId31" Target="notesSlides/notesSlide3.xml" Type="http://schemas.openxmlformats.org/officeDocument/2006/relationships/notesSlide"/><Relationship Id="rId32" Target="notesSlides/notesSlide4.xml" Type="http://schemas.openxmlformats.org/officeDocument/2006/relationships/notesSlide"/><Relationship Id="rId33" Target="fonts/font33.fntdata" Type="http://schemas.openxmlformats.org/officeDocument/2006/relationships/font"/><Relationship Id="rId34" Target="notesSlides/notesSlide5.xml" Type="http://schemas.openxmlformats.org/officeDocument/2006/relationships/notesSlide"/><Relationship Id="rId35" Target="notesSlides/notesSlide6.xml" Type="http://schemas.openxmlformats.org/officeDocument/2006/relationships/notesSlide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model extracts word-level features using pre-trained FastText word embeddings. It captures local patterns (like key phrases) through convolution filters applied on sequences of word vectors.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we need to inlude for bert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expliantion needed while presenting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expliantion needed while presenting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Logistic Regression and SVM Results</a:t>
            </a:r>
          </a:p>
          <a:p>
            <a:r>
              <a:rPr lang="en-US"/>
              <a:t>Traditional ML Models:</a:t>
            </a:r>
          </a:p>
          <a:p>
            <a:r>
              <a:rPr lang="en-US"/>
              <a:t>Logistic Regression:</a:t>
            </a:r>
          </a:p>
          <a:p>
            <a:r>
              <a:rPr lang="en-US"/>
              <a:t>Test Accuracy: 67.65%</a:t>
            </a:r>
          </a:p>
          <a:p>
            <a:r>
              <a:rPr lang="en-US"/>
              <a:t/>
            </a:r>
          </a:p>
          <a:p>
            <a:r>
              <a:rPr lang="en-US"/>
              <a:t>SVM:</a:t>
            </a:r>
          </a:p>
          <a:p>
            <a:r>
              <a:rPr lang="en-US"/>
              <a:t>Test Accuracy: 72.37%</a:t>
            </a:r>
          </a:p>
          <a:p>
            <a:r>
              <a:rPr lang="en-US"/>
              <a:t/>
            </a:r>
          </a:p>
          <a:p>
            <a:r>
              <a:rPr lang="en-US"/>
              <a:t>TF-IDF features worked reasonably well but limited semantic understanding</a:t>
            </a:r>
          </a:p>
          <a:p>
            <a:r>
              <a:rPr lang="en-US"/>
              <a:t/>
            </a:r>
          </a:p>
          <a:p>
            <a:r>
              <a:rPr lang="en-US"/>
              <a:t>CNN and LSTM Deep Learning Results</a:t>
            </a:r>
          </a:p>
          <a:p>
            <a:r>
              <a:rPr lang="en-US"/>
              <a:t>Deep Learning Models:</a:t>
            </a:r>
          </a:p>
          <a:p>
            <a:r>
              <a:rPr lang="en-US"/>
              <a:t>CNN (FastText embeddings):</a:t>
            </a:r>
          </a:p>
          <a:p>
            <a:r>
              <a:rPr lang="en-US"/>
              <a:t>Captured local n-gram patterns.</a:t>
            </a:r>
          </a:p>
          <a:p>
            <a:r>
              <a:rPr lang="en-US"/>
              <a:t/>
            </a:r>
          </a:p>
          <a:p>
            <a:r>
              <a:rPr lang="en-US"/>
              <a:t>LSTM (FastText embeddings):</a:t>
            </a:r>
          </a:p>
          <a:p>
            <a:r>
              <a:rPr lang="en-US"/>
              <a:t>Captured sequential context.</a:t>
            </a:r>
          </a:p>
          <a:p>
            <a:r>
              <a:rPr lang="en-US"/>
              <a:t>LSTM Test Accuracy:</a:t>
            </a:r>
          </a:p>
          <a:p>
            <a:r>
              <a:rPr lang="en-US"/>
              <a:t>71.04% </a:t>
            </a:r>
          </a:p>
          <a:p>
            <a:r>
              <a:rPr lang="en-US"/>
              <a:t>CNN also achieved competitive results but slightly below LSTM.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Logistic Regression and SVM Results</a:t>
            </a:r>
          </a:p>
          <a:p>
            <a:r>
              <a:rPr lang="en-US"/>
              <a:t>Traditional ML Models:</a:t>
            </a:r>
          </a:p>
          <a:p>
            <a:r>
              <a:rPr lang="en-US"/>
              <a:t>Logistic Regression:</a:t>
            </a:r>
          </a:p>
          <a:p>
            <a:r>
              <a:rPr lang="en-US"/>
              <a:t>Test Accuracy: 67.65%</a:t>
            </a:r>
          </a:p>
          <a:p>
            <a:r>
              <a:rPr lang="en-US"/>
              <a:t/>
            </a:r>
          </a:p>
          <a:p>
            <a:r>
              <a:rPr lang="en-US"/>
              <a:t>SVM:</a:t>
            </a:r>
          </a:p>
          <a:p>
            <a:r>
              <a:rPr lang="en-US"/>
              <a:t>Test Accuracy: 72.37%</a:t>
            </a:r>
          </a:p>
          <a:p>
            <a:r>
              <a:rPr lang="en-US"/>
              <a:t/>
            </a:r>
          </a:p>
          <a:p>
            <a:r>
              <a:rPr lang="en-US"/>
              <a:t>TF-IDF features worked reasonably well but limited semantic understanding</a:t>
            </a:r>
          </a:p>
          <a:p>
            <a:r>
              <a:rPr lang="en-US"/>
              <a:t/>
            </a:r>
          </a:p>
          <a:p>
            <a:r>
              <a:rPr lang="en-US"/>
              <a:t>CNN and LSTM Deep Learning Results</a:t>
            </a:r>
          </a:p>
          <a:p>
            <a:r>
              <a:rPr lang="en-US"/>
              <a:t>Deep Learning Models:</a:t>
            </a:r>
          </a:p>
          <a:p>
            <a:r>
              <a:rPr lang="en-US"/>
              <a:t>CNN (FastText embeddings):</a:t>
            </a:r>
          </a:p>
          <a:p>
            <a:r>
              <a:rPr lang="en-US"/>
              <a:t>Captured local n-gram patterns.</a:t>
            </a:r>
          </a:p>
          <a:p>
            <a:r>
              <a:rPr lang="en-US"/>
              <a:t/>
            </a:r>
          </a:p>
          <a:p>
            <a:r>
              <a:rPr lang="en-US"/>
              <a:t>LSTM (FastText embeddings):</a:t>
            </a:r>
          </a:p>
          <a:p>
            <a:r>
              <a:rPr lang="en-US"/>
              <a:t>Captured sequential context.</a:t>
            </a:r>
          </a:p>
          <a:p>
            <a:r>
              <a:rPr lang="en-US"/>
              <a:t>LSTM Test Accuracy:</a:t>
            </a:r>
          </a:p>
          <a:p>
            <a:r>
              <a:rPr lang="en-US"/>
              <a:t>71.04% </a:t>
            </a:r>
          </a:p>
          <a:p>
            <a:r>
              <a:rPr lang="en-US"/>
              <a:t>CNN also achieved competitive results but slightly below LSTM.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only bert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38.png" Type="http://schemas.openxmlformats.org/officeDocument/2006/relationships/image"/><Relationship Id="rId8" Target="../media/image39.sv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2.jpe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4.jpeg" Type="http://schemas.openxmlformats.org/officeDocument/2006/relationships/image"/><Relationship Id="rId6" Target="../media/VAGl8cVF8Dc.mp4" Type="http://schemas.openxmlformats.org/officeDocument/2006/relationships/video"/><Relationship Id="rId7" Target="../media/VAGl8cVF8Dc.mp4" Type="http://schemas.microsoft.com/office/2007/relationships/media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5.png" Type="http://schemas.openxmlformats.org/officeDocument/2006/relationships/image"/><Relationship Id="rId6" Target="../media/image46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15435" y="9292010"/>
            <a:ext cx="11872565" cy="1989980"/>
            <a:chOff x="0" y="0"/>
            <a:chExt cx="3126931" cy="5241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6931" cy="524110"/>
            </a:xfrm>
            <a:custGeom>
              <a:avLst/>
              <a:gdLst/>
              <a:ahLst/>
              <a:cxnLst/>
              <a:rect r="r" b="b" t="t" l="l"/>
              <a:pathLst>
                <a:path h="524110" w="3126931">
                  <a:moveTo>
                    <a:pt x="0" y="0"/>
                  </a:moveTo>
                  <a:lnTo>
                    <a:pt x="3126931" y="0"/>
                  </a:lnTo>
                  <a:lnTo>
                    <a:pt x="3126931" y="524110"/>
                  </a:lnTo>
                  <a:lnTo>
                    <a:pt x="0" y="524110"/>
                  </a:lnTo>
                  <a:close/>
                </a:path>
              </a:pathLst>
            </a:custGeom>
            <a:solidFill>
              <a:srgbClr val="11416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126931" cy="552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2389105">
            <a:off x="-2872312" y="-2818679"/>
            <a:ext cx="11440113" cy="4002475"/>
            <a:chOff x="0" y="0"/>
            <a:chExt cx="3013034" cy="1054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13034" cy="1054150"/>
            </a:xfrm>
            <a:custGeom>
              <a:avLst/>
              <a:gdLst/>
              <a:ahLst/>
              <a:cxnLst/>
              <a:rect r="r" b="b" t="t" l="l"/>
              <a:pathLst>
                <a:path h="1054150" w="3013034">
                  <a:moveTo>
                    <a:pt x="0" y="0"/>
                  </a:moveTo>
                  <a:lnTo>
                    <a:pt x="3013034" y="0"/>
                  </a:lnTo>
                  <a:lnTo>
                    <a:pt x="3013034" y="1054150"/>
                  </a:lnTo>
                  <a:lnTo>
                    <a:pt x="0" y="1054150"/>
                  </a:lnTo>
                  <a:close/>
                </a:path>
              </a:pathLst>
            </a:custGeom>
            <a:solidFill>
              <a:srgbClr val="11416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013034" cy="1082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818534" y="510410"/>
            <a:ext cx="3834923" cy="1111144"/>
          </a:xfrm>
          <a:custGeom>
            <a:avLst/>
            <a:gdLst/>
            <a:ahLst/>
            <a:cxnLst/>
            <a:rect r="r" b="b" t="t" l="l"/>
            <a:pathLst>
              <a:path h="1111144" w="3834923">
                <a:moveTo>
                  <a:pt x="0" y="0"/>
                </a:moveTo>
                <a:lnTo>
                  <a:pt x="3834923" y="0"/>
                </a:lnTo>
                <a:lnTo>
                  <a:pt x="3834923" y="1111144"/>
                </a:lnTo>
                <a:lnTo>
                  <a:pt x="0" y="11111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1359352">
            <a:off x="465070" y="-4294761"/>
            <a:ext cx="11440113" cy="4002475"/>
            <a:chOff x="0" y="0"/>
            <a:chExt cx="3013034" cy="1054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13034" cy="1054150"/>
            </a:xfrm>
            <a:custGeom>
              <a:avLst/>
              <a:gdLst/>
              <a:ahLst/>
              <a:cxnLst/>
              <a:rect r="r" b="b" t="t" l="l"/>
              <a:pathLst>
                <a:path h="1054150" w="3013034">
                  <a:moveTo>
                    <a:pt x="0" y="0"/>
                  </a:moveTo>
                  <a:lnTo>
                    <a:pt x="3013034" y="0"/>
                  </a:lnTo>
                  <a:lnTo>
                    <a:pt x="3013034" y="1054150"/>
                  </a:lnTo>
                  <a:lnTo>
                    <a:pt x="0" y="1054150"/>
                  </a:lnTo>
                  <a:close/>
                </a:path>
              </a:pathLst>
            </a:custGeom>
            <a:solidFill>
              <a:srgbClr val="728A9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3013034" cy="1082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516692" y="2171796"/>
            <a:ext cx="3834923" cy="2544994"/>
          </a:xfrm>
          <a:custGeom>
            <a:avLst/>
            <a:gdLst/>
            <a:ahLst/>
            <a:cxnLst/>
            <a:rect r="r" b="b" t="t" l="l"/>
            <a:pathLst>
              <a:path h="2544994" w="3834923">
                <a:moveTo>
                  <a:pt x="0" y="0"/>
                </a:moveTo>
                <a:lnTo>
                  <a:pt x="3834923" y="0"/>
                </a:lnTo>
                <a:lnTo>
                  <a:pt x="3834923" y="2544994"/>
                </a:lnTo>
                <a:lnTo>
                  <a:pt x="0" y="25449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06921" y="2945053"/>
            <a:ext cx="12599534" cy="101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5"/>
              </a:lnSpc>
            </a:pPr>
            <a:r>
              <a:rPr lang="en-US" sz="685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INFO 617 TEXT ANALYTICS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06921" y="4268241"/>
            <a:ext cx="14138855" cy="955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3"/>
              </a:lnSpc>
            </a:pPr>
            <a:r>
              <a:rPr lang="en-US" sz="5581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Text Classification of Medical Conversations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06921" y="7532370"/>
            <a:ext cx="6962634" cy="172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Presented by :</a:t>
            </a:r>
          </a:p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Satyanarayan Naldiga </a:t>
            </a:r>
          </a:p>
          <a:p>
            <a:pPr algn="just">
              <a:lnSpc>
                <a:spcPts val="4620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5341839" y="6744950"/>
            <a:ext cx="2311618" cy="2311618"/>
          </a:xfrm>
          <a:custGeom>
            <a:avLst/>
            <a:gdLst/>
            <a:ahLst/>
            <a:cxnLst/>
            <a:rect r="r" b="b" t="t" l="l"/>
            <a:pathLst>
              <a:path h="2311618" w="2311618">
                <a:moveTo>
                  <a:pt x="0" y="0"/>
                </a:moveTo>
                <a:lnTo>
                  <a:pt x="2311618" y="0"/>
                </a:lnTo>
                <a:lnTo>
                  <a:pt x="2311618" y="2311618"/>
                </a:lnTo>
                <a:lnTo>
                  <a:pt x="0" y="2311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939546" y="-6446835"/>
            <a:ext cx="15061871" cy="10726217"/>
            <a:chOff x="0" y="0"/>
            <a:chExt cx="20082495" cy="14301622"/>
          </a:xfrm>
        </p:grpSpPr>
        <p:grpSp>
          <p:nvGrpSpPr>
            <p:cNvPr name="Group 4" id="4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0" id="10"/>
          <p:cNvSpPr txBox="true"/>
          <p:nvPr/>
        </p:nvSpPr>
        <p:spPr>
          <a:xfrm rot="0">
            <a:off x="2116188" y="561146"/>
            <a:ext cx="14573470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RESULTS AND COMPARISON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38330" y="1178551"/>
            <a:ext cx="3898145" cy="6796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2"/>
              </a:lnSpc>
            </a:pPr>
          </a:p>
          <a:p>
            <a:pPr algn="l">
              <a:lnSpc>
                <a:spcPts val="3872"/>
              </a:lnSpc>
            </a:pPr>
            <a:r>
              <a:rPr lang="en-US" sz="276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Deep Learning Models:</a:t>
            </a:r>
          </a:p>
          <a:p>
            <a:pPr algn="l">
              <a:lnSpc>
                <a:spcPts val="3872"/>
              </a:lnSpc>
            </a:pPr>
            <a:r>
              <a:rPr lang="en-US" sz="276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  <a:p>
            <a:pPr algn="l">
              <a:lnSpc>
                <a:spcPts val="3872"/>
              </a:lnSpc>
            </a:pPr>
            <a:r>
              <a:rPr lang="en-US" sz="276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  <a:p>
            <a:pPr algn="l">
              <a:lnSpc>
                <a:spcPts val="3872"/>
              </a:lnSpc>
            </a:pPr>
          </a:p>
          <a:p>
            <a:pPr algn="l">
              <a:lnSpc>
                <a:spcPts val="3872"/>
              </a:lnSpc>
            </a:pPr>
          </a:p>
          <a:p>
            <a:pPr algn="l">
              <a:lnSpc>
                <a:spcPts val="3872"/>
              </a:lnSpc>
            </a:pPr>
          </a:p>
          <a:p>
            <a:pPr algn="l">
              <a:lnSpc>
                <a:spcPts val="3872"/>
              </a:lnSpc>
            </a:pPr>
          </a:p>
          <a:p>
            <a:pPr algn="l">
              <a:lnSpc>
                <a:spcPts val="3872"/>
              </a:lnSpc>
            </a:pPr>
          </a:p>
          <a:p>
            <a:pPr algn="l">
              <a:lnSpc>
                <a:spcPts val="3872"/>
              </a:lnSpc>
            </a:pPr>
          </a:p>
          <a:p>
            <a:pPr algn="l">
              <a:lnSpc>
                <a:spcPts val="3872"/>
              </a:lnSpc>
            </a:pPr>
            <a:r>
              <a:rPr lang="en-US" sz="276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  <a:p>
            <a:pPr algn="l">
              <a:lnSpc>
                <a:spcPts val="3872"/>
              </a:lnSpc>
            </a:pPr>
            <a:r>
              <a:rPr lang="en-US" sz="276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  <a:p>
            <a:pPr algn="l">
              <a:lnSpc>
                <a:spcPts val="3872"/>
              </a:lnSpc>
            </a:pPr>
          </a:p>
          <a:p>
            <a:pPr algn="l">
              <a:lnSpc>
                <a:spcPts val="3872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351974" y="2302287"/>
            <a:ext cx="331336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LSTM Model Accuracy Results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05067" y="4079674"/>
            <a:ext cx="390510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 Accuracy: 71.04%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05067" y="7458586"/>
            <a:ext cx="390510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 Accuracy: 73.57%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351974" y="2768060"/>
            <a:ext cx="4485084" cy="2737528"/>
          </a:xfrm>
          <a:custGeom>
            <a:avLst/>
            <a:gdLst/>
            <a:ahLst/>
            <a:cxnLst/>
            <a:rect r="r" b="b" t="t" l="l"/>
            <a:pathLst>
              <a:path h="2737528" w="4485084">
                <a:moveTo>
                  <a:pt x="0" y="0"/>
                </a:moveTo>
                <a:lnTo>
                  <a:pt x="4485085" y="0"/>
                </a:lnTo>
                <a:lnTo>
                  <a:pt x="4485085" y="2737528"/>
                </a:lnTo>
                <a:lnTo>
                  <a:pt x="0" y="27375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52" t="-2403" r="-3052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351974" y="6481440"/>
            <a:ext cx="4485084" cy="2068592"/>
          </a:xfrm>
          <a:custGeom>
            <a:avLst/>
            <a:gdLst/>
            <a:ahLst/>
            <a:cxnLst/>
            <a:rect r="r" b="b" t="t" l="l"/>
            <a:pathLst>
              <a:path h="2068592" w="4485084">
                <a:moveTo>
                  <a:pt x="0" y="0"/>
                </a:moveTo>
                <a:lnTo>
                  <a:pt x="4485085" y="0"/>
                </a:lnTo>
                <a:lnTo>
                  <a:pt x="4485085" y="2068592"/>
                </a:lnTo>
                <a:lnTo>
                  <a:pt x="0" y="2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826" r="0" b="-8201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351974" y="5751872"/>
            <a:ext cx="334744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CNN </a:t>
            </a: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 Accuracy Results: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738058" y="-6255825"/>
            <a:ext cx="15061871" cy="10726217"/>
            <a:chOff x="0" y="0"/>
            <a:chExt cx="20082495" cy="14301622"/>
          </a:xfrm>
        </p:grpSpPr>
        <p:grpSp>
          <p:nvGrpSpPr>
            <p:cNvPr name="Group 4" id="4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9944708" y="1563811"/>
            <a:ext cx="5921205" cy="5207599"/>
          </a:xfrm>
          <a:custGeom>
            <a:avLst/>
            <a:gdLst/>
            <a:ahLst/>
            <a:cxnLst/>
            <a:rect r="r" b="b" t="t" l="l"/>
            <a:pathLst>
              <a:path h="5207599" w="5921205">
                <a:moveTo>
                  <a:pt x="0" y="0"/>
                </a:moveTo>
                <a:lnTo>
                  <a:pt x="5921205" y="0"/>
                </a:lnTo>
                <a:lnTo>
                  <a:pt x="5921205" y="5207599"/>
                </a:lnTo>
                <a:lnTo>
                  <a:pt x="0" y="52075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2" r="-455" b="-142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944708" y="6960332"/>
            <a:ext cx="5921205" cy="2110043"/>
          </a:xfrm>
          <a:custGeom>
            <a:avLst/>
            <a:gdLst/>
            <a:ahLst/>
            <a:cxnLst/>
            <a:rect r="r" b="b" t="t" l="l"/>
            <a:pathLst>
              <a:path h="2110043" w="5921205">
                <a:moveTo>
                  <a:pt x="0" y="0"/>
                </a:moveTo>
                <a:lnTo>
                  <a:pt x="5921205" y="0"/>
                </a:lnTo>
                <a:lnTo>
                  <a:pt x="5921205" y="2110042"/>
                </a:lnTo>
                <a:lnTo>
                  <a:pt x="0" y="21100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36753" y="5526158"/>
            <a:ext cx="7104256" cy="3544217"/>
          </a:xfrm>
          <a:custGeom>
            <a:avLst/>
            <a:gdLst/>
            <a:ahLst/>
            <a:cxnLst/>
            <a:rect r="r" b="b" t="t" l="l"/>
            <a:pathLst>
              <a:path h="3544217" w="7104256">
                <a:moveTo>
                  <a:pt x="0" y="0"/>
                </a:moveTo>
                <a:lnTo>
                  <a:pt x="7104255" y="0"/>
                </a:lnTo>
                <a:lnTo>
                  <a:pt x="7104255" y="3544216"/>
                </a:lnTo>
                <a:lnTo>
                  <a:pt x="0" y="35442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636753" y="3079119"/>
            <a:ext cx="8999632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DeBERTa Large </a:t>
            </a: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achieved highest performance: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 Accuracy: 83.57%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116188" y="561146"/>
            <a:ext cx="14573470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RESULTS AND COMPARISON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36753" y="2458970"/>
            <a:ext cx="3898145" cy="473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2"/>
              </a:lnSpc>
            </a:pPr>
            <a:r>
              <a:rPr lang="en-US" sz="276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Transformer Model: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15435" y="9292010"/>
            <a:ext cx="11872565" cy="1989980"/>
            <a:chOff x="0" y="0"/>
            <a:chExt cx="3126931" cy="5241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6931" cy="524110"/>
            </a:xfrm>
            <a:custGeom>
              <a:avLst/>
              <a:gdLst/>
              <a:ahLst/>
              <a:cxnLst/>
              <a:rect r="r" b="b" t="t" l="l"/>
              <a:pathLst>
                <a:path h="524110" w="3126931">
                  <a:moveTo>
                    <a:pt x="0" y="0"/>
                  </a:moveTo>
                  <a:lnTo>
                    <a:pt x="3126931" y="0"/>
                  </a:lnTo>
                  <a:lnTo>
                    <a:pt x="3126931" y="524110"/>
                  </a:lnTo>
                  <a:lnTo>
                    <a:pt x="0" y="524110"/>
                  </a:lnTo>
                  <a:close/>
                </a:path>
              </a:pathLst>
            </a:custGeom>
            <a:solidFill>
              <a:srgbClr val="11416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126931" cy="552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3533766" y="-6549936"/>
            <a:ext cx="15061871" cy="10726217"/>
            <a:chOff x="0" y="0"/>
            <a:chExt cx="20082495" cy="14301622"/>
          </a:xfrm>
        </p:grpSpPr>
        <p:grpSp>
          <p:nvGrpSpPr>
            <p:cNvPr name="Group 7" id="7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811859" y="274562"/>
            <a:ext cx="894882" cy="3351046"/>
          </a:xfrm>
          <a:custGeom>
            <a:avLst/>
            <a:gdLst/>
            <a:ahLst/>
            <a:cxnLst/>
            <a:rect r="r" b="b" t="t" l="l"/>
            <a:pathLst>
              <a:path h="3351046" w="894882">
                <a:moveTo>
                  <a:pt x="0" y="0"/>
                </a:moveTo>
                <a:lnTo>
                  <a:pt x="894882" y="0"/>
                </a:lnTo>
                <a:lnTo>
                  <a:pt x="894882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0789" y="2289049"/>
            <a:ext cx="17305104" cy="6541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6"/>
              </a:lnSpc>
            </a:pPr>
            <a:r>
              <a:rPr lang="en-US" sz="2318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Key Results:</a:t>
            </a:r>
          </a:p>
          <a:p>
            <a:pPr algn="l" marL="500604" indent="-250302" lvl="1">
              <a:lnSpc>
                <a:spcPts val="3246"/>
              </a:lnSpc>
              <a:buFont typeface="Arial"/>
              <a:buChar char="•"/>
            </a:pPr>
            <a:r>
              <a:rPr lang="en-US" sz="231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Test Accuracy: 83.57%</a:t>
            </a:r>
          </a:p>
          <a:p>
            <a:pPr algn="l" marL="500604" indent="-250302" lvl="1">
              <a:lnSpc>
                <a:spcPts val="3246"/>
              </a:lnSpc>
              <a:buFont typeface="Arial"/>
              <a:buChar char="•"/>
            </a:pPr>
            <a:r>
              <a:rPr lang="en-US" sz="231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Macro F1 Score: 85%</a:t>
            </a:r>
          </a:p>
          <a:p>
            <a:pPr algn="l">
              <a:lnSpc>
                <a:spcPts val="3246"/>
              </a:lnSpc>
            </a:pPr>
            <a:r>
              <a:rPr lang="en-US" sz="2318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Validation Highlights:</a:t>
            </a:r>
          </a:p>
          <a:p>
            <a:pPr algn="l" marL="500604" indent="-250302" lvl="1">
              <a:lnSpc>
                <a:spcPts val="3246"/>
              </a:lnSpc>
              <a:buFont typeface="Arial"/>
              <a:buChar char="•"/>
            </a:pPr>
            <a:r>
              <a:rPr lang="en-US" sz="231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</a:t>
            </a:r>
            <a:r>
              <a:rPr lang="en-US" sz="231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table validation accuracy (~83–84%) across epochs.</a:t>
            </a:r>
          </a:p>
          <a:p>
            <a:pPr algn="l" marL="500604" indent="-250302" lvl="1">
              <a:lnSpc>
                <a:spcPts val="3246"/>
              </a:lnSpc>
              <a:buFont typeface="Arial"/>
              <a:buChar char="•"/>
            </a:pPr>
            <a:r>
              <a:rPr lang="en-US" sz="231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</a:t>
            </a:r>
            <a:r>
              <a:rPr lang="en-US" sz="231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onsistent generalization with early stopping</a:t>
            </a:r>
          </a:p>
          <a:p>
            <a:pPr algn="l">
              <a:lnSpc>
                <a:spcPts val="3246"/>
              </a:lnSpc>
            </a:pPr>
            <a:r>
              <a:rPr lang="en-US" sz="2318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Performance Highlights:</a:t>
            </a:r>
          </a:p>
          <a:p>
            <a:pPr algn="l" marL="500604" indent="-250302" lvl="1">
              <a:lnSpc>
                <a:spcPts val="3246"/>
              </a:lnSpc>
              <a:buFont typeface="Arial"/>
              <a:buChar char="•"/>
            </a:pPr>
            <a:r>
              <a:rPr lang="en-US" sz="231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High F1-scores in key intents like GREET, THANK, and REQUEST_INFORMATION</a:t>
            </a:r>
          </a:p>
          <a:p>
            <a:pPr algn="l" marL="500604" indent="-250302" lvl="1">
              <a:lnSpc>
                <a:spcPts val="3246"/>
              </a:lnSpc>
              <a:buFont typeface="Arial"/>
              <a:buChar char="•"/>
            </a:pPr>
            <a:r>
              <a:rPr lang="en-US" sz="231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Focal Loss improved class balance</a:t>
            </a:r>
          </a:p>
          <a:p>
            <a:pPr algn="l" marL="500604" indent="-250302" lvl="1">
              <a:lnSpc>
                <a:spcPts val="3246"/>
              </a:lnSpc>
              <a:buFont typeface="Arial"/>
              <a:buChar char="•"/>
            </a:pPr>
            <a:r>
              <a:rPr lang="en-US" sz="231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</a:t>
            </a:r>
            <a:r>
              <a:rPr lang="en-US" sz="231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eBERTa captured deeper conversational meaning, outperforming ML and deep learning baselines</a:t>
            </a:r>
          </a:p>
          <a:p>
            <a:pPr algn="l">
              <a:lnSpc>
                <a:spcPts val="3246"/>
              </a:lnSpc>
            </a:pPr>
            <a:r>
              <a:rPr lang="en-US" sz="2318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Key Takeaway:</a:t>
            </a:r>
          </a:p>
          <a:p>
            <a:pPr algn="l" marL="500604" indent="-250302" lvl="1">
              <a:lnSpc>
                <a:spcPts val="3246"/>
              </a:lnSpc>
              <a:buFont typeface="Arial"/>
              <a:buChar char="•"/>
            </a:pPr>
            <a:r>
              <a:rPr lang="en-US" sz="231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Fine-tuned </a:t>
            </a:r>
            <a:r>
              <a:rPr lang="en-US" b="true" sz="2318">
                <a:solidFill>
                  <a:srgbClr val="F59A3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DeBERTa-v3-large</a:t>
            </a:r>
            <a:r>
              <a:rPr lang="en-US" sz="231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captured deep contextual meaning, significantly outperforming traditional models like </a:t>
            </a:r>
            <a:r>
              <a:rPr lang="en-US" b="true" sz="2318">
                <a:solidFill>
                  <a:srgbClr val="F59A3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Logistic Regression, SVM,</a:t>
            </a:r>
            <a:r>
              <a:rPr lang="en-US" sz="231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and even deep learning </a:t>
            </a:r>
            <a:r>
              <a:rPr lang="en-US" b="true" sz="2318">
                <a:solidFill>
                  <a:srgbClr val="F59A3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baselines (CNN, LSTM).</a:t>
            </a:r>
          </a:p>
          <a:p>
            <a:pPr algn="l">
              <a:lnSpc>
                <a:spcPts val="3246"/>
              </a:lnSpc>
            </a:pPr>
          </a:p>
          <a:p>
            <a:pPr algn="l">
              <a:lnSpc>
                <a:spcPts val="3246"/>
              </a:lnSpc>
            </a:pPr>
          </a:p>
          <a:p>
            <a:pPr algn="l">
              <a:lnSpc>
                <a:spcPts val="3246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5511" y="2336674"/>
            <a:ext cx="437642" cy="426154"/>
          </a:xfrm>
          <a:custGeom>
            <a:avLst/>
            <a:gdLst/>
            <a:ahLst/>
            <a:cxnLst/>
            <a:rect r="r" b="b" t="t" l="l"/>
            <a:pathLst>
              <a:path h="426154" w="437642">
                <a:moveTo>
                  <a:pt x="0" y="0"/>
                </a:moveTo>
                <a:lnTo>
                  <a:pt x="437642" y="0"/>
                </a:lnTo>
                <a:lnTo>
                  <a:pt x="437642" y="426154"/>
                </a:lnTo>
                <a:lnTo>
                  <a:pt x="0" y="4261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5511" y="3625608"/>
            <a:ext cx="437642" cy="426154"/>
          </a:xfrm>
          <a:custGeom>
            <a:avLst/>
            <a:gdLst/>
            <a:ahLst/>
            <a:cxnLst/>
            <a:rect r="r" b="b" t="t" l="l"/>
            <a:pathLst>
              <a:path h="426154" w="437642">
                <a:moveTo>
                  <a:pt x="0" y="0"/>
                </a:moveTo>
                <a:lnTo>
                  <a:pt x="437642" y="0"/>
                </a:lnTo>
                <a:lnTo>
                  <a:pt x="437642" y="426154"/>
                </a:lnTo>
                <a:lnTo>
                  <a:pt x="0" y="4261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5511" y="4905403"/>
            <a:ext cx="437642" cy="426154"/>
          </a:xfrm>
          <a:custGeom>
            <a:avLst/>
            <a:gdLst/>
            <a:ahLst/>
            <a:cxnLst/>
            <a:rect r="r" b="b" t="t" l="l"/>
            <a:pathLst>
              <a:path h="426154" w="437642">
                <a:moveTo>
                  <a:pt x="0" y="0"/>
                </a:moveTo>
                <a:lnTo>
                  <a:pt x="437642" y="0"/>
                </a:lnTo>
                <a:lnTo>
                  <a:pt x="437642" y="426154"/>
                </a:lnTo>
                <a:lnTo>
                  <a:pt x="0" y="4261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5511" y="6438385"/>
            <a:ext cx="437642" cy="426154"/>
          </a:xfrm>
          <a:custGeom>
            <a:avLst/>
            <a:gdLst/>
            <a:ahLst/>
            <a:cxnLst/>
            <a:rect r="r" b="b" t="t" l="l"/>
            <a:pathLst>
              <a:path h="426154" w="437642">
                <a:moveTo>
                  <a:pt x="0" y="0"/>
                </a:moveTo>
                <a:lnTo>
                  <a:pt x="437642" y="0"/>
                </a:lnTo>
                <a:lnTo>
                  <a:pt x="437642" y="426154"/>
                </a:lnTo>
                <a:lnTo>
                  <a:pt x="0" y="4261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86141" y="274562"/>
            <a:ext cx="1474973" cy="1665780"/>
          </a:xfrm>
          <a:custGeom>
            <a:avLst/>
            <a:gdLst/>
            <a:ahLst/>
            <a:cxnLst/>
            <a:rect r="r" b="b" t="t" l="l"/>
            <a:pathLst>
              <a:path h="1665780" w="1474973">
                <a:moveTo>
                  <a:pt x="0" y="0"/>
                </a:moveTo>
                <a:lnTo>
                  <a:pt x="1474972" y="0"/>
                </a:lnTo>
                <a:lnTo>
                  <a:pt x="1474972" y="1665780"/>
                </a:lnTo>
                <a:lnTo>
                  <a:pt x="0" y="16657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382018" y="315971"/>
            <a:ext cx="1139821" cy="1139821"/>
          </a:xfrm>
          <a:custGeom>
            <a:avLst/>
            <a:gdLst/>
            <a:ahLst/>
            <a:cxnLst/>
            <a:rect r="r" b="b" t="t" l="l"/>
            <a:pathLst>
              <a:path h="1139821" w="1139821">
                <a:moveTo>
                  <a:pt x="0" y="0"/>
                </a:moveTo>
                <a:lnTo>
                  <a:pt x="1139821" y="0"/>
                </a:lnTo>
                <a:lnTo>
                  <a:pt x="1139821" y="1139822"/>
                </a:lnTo>
                <a:lnTo>
                  <a:pt x="0" y="11398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705237" y="332162"/>
            <a:ext cx="12004435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BEST MODEL PERFORMANCE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738058" y="-6255825"/>
            <a:ext cx="15061871" cy="10726217"/>
            <a:chOff x="0" y="0"/>
            <a:chExt cx="20082495" cy="14301622"/>
          </a:xfrm>
        </p:grpSpPr>
        <p:grpSp>
          <p:nvGrpSpPr>
            <p:cNvPr name="Group 4" id="4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343393" y="1886151"/>
            <a:ext cx="7499188" cy="6543041"/>
          </a:xfrm>
          <a:custGeom>
            <a:avLst/>
            <a:gdLst/>
            <a:ahLst/>
            <a:cxnLst/>
            <a:rect r="r" b="b" t="t" l="l"/>
            <a:pathLst>
              <a:path h="6543041" w="7499188">
                <a:moveTo>
                  <a:pt x="0" y="0"/>
                </a:moveTo>
                <a:lnTo>
                  <a:pt x="7499188" y="0"/>
                </a:lnTo>
                <a:lnTo>
                  <a:pt x="7499188" y="6543042"/>
                </a:lnTo>
                <a:lnTo>
                  <a:pt x="0" y="65430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803946" y="2862364"/>
            <a:ext cx="9077373" cy="4590616"/>
          </a:xfrm>
          <a:custGeom>
            <a:avLst/>
            <a:gdLst/>
            <a:ahLst/>
            <a:cxnLst/>
            <a:rect r="r" b="b" t="t" l="l"/>
            <a:pathLst>
              <a:path h="4590616" w="9077373">
                <a:moveTo>
                  <a:pt x="0" y="0"/>
                </a:moveTo>
                <a:lnTo>
                  <a:pt x="9077373" y="0"/>
                </a:lnTo>
                <a:lnTo>
                  <a:pt x="9077373" y="4590616"/>
                </a:lnTo>
                <a:lnTo>
                  <a:pt x="0" y="4590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35327" y="8425489"/>
            <a:ext cx="6515100" cy="98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Normalized C</a:t>
            </a: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onfusion Matrix (DeBERTa-v3)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803946" y="7938337"/>
            <a:ext cx="8858411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 Preci</a:t>
            </a: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sion Across Categories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54207" y="450712"/>
            <a:ext cx="9179586" cy="103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8"/>
              </a:lnSpc>
              <a:spcBef>
                <a:spcPct val="0"/>
              </a:spcBef>
            </a:pPr>
            <a:r>
              <a:rPr lang="en-US" sz="598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Model Performance A</a:t>
            </a:r>
            <a:r>
              <a:rPr lang="en-US" sz="5984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nalysis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15435" y="9292010"/>
            <a:ext cx="11872565" cy="1989980"/>
            <a:chOff x="0" y="0"/>
            <a:chExt cx="3126931" cy="5241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6931" cy="524110"/>
            </a:xfrm>
            <a:custGeom>
              <a:avLst/>
              <a:gdLst/>
              <a:ahLst/>
              <a:cxnLst/>
              <a:rect r="r" b="b" t="t" l="l"/>
              <a:pathLst>
                <a:path h="524110" w="3126931">
                  <a:moveTo>
                    <a:pt x="0" y="0"/>
                  </a:moveTo>
                  <a:lnTo>
                    <a:pt x="3126931" y="0"/>
                  </a:lnTo>
                  <a:lnTo>
                    <a:pt x="3126931" y="524110"/>
                  </a:lnTo>
                  <a:lnTo>
                    <a:pt x="0" y="524110"/>
                  </a:lnTo>
                  <a:close/>
                </a:path>
              </a:pathLst>
            </a:custGeom>
            <a:solidFill>
              <a:srgbClr val="11416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126931" cy="552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3984874" y="-6438457"/>
            <a:ext cx="15061871" cy="10726217"/>
            <a:chOff x="0" y="0"/>
            <a:chExt cx="20082495" cy="14301622"/>
          </a:xfrm>
        </p:grpSpPr>
        <p:grpSp>
          <p:nvGrpSpPr>
            <p:cNvPr name="Group 7" id="7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811859" y="274562"/>
            <a:ext cx="894882" cy="3351046"/>
          </a:xfrm>
          <a:custGeom>
            <a:avLst/>
            <a:gdLst/>
            <a:ahLst/>
            <a:cxnLst/>
            <a:rect r="r" b="b" t="t" l="l"/>
            <a:pathLst>
              <a:path h="3351046" w="894882">
                <a:moveTo>
                  <a:pt x="0" y="0"/>
                </a:moveTo>
                <a:lnTo>
                  <a:pt x="894882" y="0"/>
                </a:lnTo>
                <a:lnTo>
                  <a:pt x="894882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4" id="14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>
                  <p14:trim st="0.0000" end="5613.3340"/>
                </p14:media>
              </p:ext>
            </p:extLst>
          </p:nvPr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801976" y="3904868"/>
            <a:ext cx="17125482" cy="3248660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2738219" y="759078"/>
            <a:ext cx="1323942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DEMO OF PREDICTING THE LABEL 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15435" y="9711896"/>
            <a:ext cx="11872565" cy="1989980"/>
            <a:chOff x="0" y="0"/>
            <a:chExt cx="3126931" cy="5241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6931" cy="524110"/>
            </a:xfrm>
            <a:custGeom>
              <a:avLst/>
              <a:gdLst/>
              <a:ahLst/>
              <a:cxnLst/>
              <a:rect r="r" b="b" t="t" l="l"/>
              <a:pathLst>
                <a:path h="524110" w="3126931">
                  <a:moveTo>
                    <a:pt x="0" y="0"/>
                  </a:moveTo>
                  <a:lnTo>
                    <a:pt x="3126931" y="0"/>
                  </a:lnTo>
                  <a:lnTo>
                    <a:pt x="3126931" y="524110"/>
                  </a:lnTo>
                  <a:lnTo>
                    <a:pt x="0" y="524110"/>
                  </a:lnTo>
                  <a:close/>
                </a:path>
              </a:pathLst>
            </a:custGeom>
            <a:solidFill>
              <a:srgbClr val="11416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126931" cy="552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2389105">
            <a:off x="-2872312" y="-2818679"/>
            <a:ext cx="11440113" cy="4002475"/>
            <a:chOff x="0" y="0"/>
            <a:chExt cx="3013034" cy="1054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13034" cy="1054150"/>
            </a:xfrm>
            <a:custGeom>
              <a:avLst/>
              <a:gdLst/>
              <a:ahLst/>
              <a:cxnLst/>
              <a:rect r="r" b="b" t="t" l="l"/>
              <a:pathLst>
                <a:path h="1054150" w="3013034">
                  <a:moveTo>
                    <a:pt x="0" y="0"/>
                  </a:moveTo>
                  <a:lnTo>
                    <a:pt x="3013034" y="0"/>
                  </a:lnTo>
                  <a:lnTo>
                    <a:pt x="3013034" y="1054150"/>
                  </a:lnTo>
                  <a:lnTo>
                    <a:pt x="0" y="1054150"/>
                  </a:lnTo>
                  <a:close/>
                </a:path>
              </a:pathLst>
            </a:custGeom>
            <a:solidFill>
              <a:srgbClr val="11416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013034" cy="1082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1359352">
            <a:off x="465070" y="-4294761"/>
            <a:ext cx="11440113" cy="4002475"/>
            <a:chOff x="0" y="0"/>
            <a:chExt cx="3013034" cy="1054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13034" cy="1054150"/>
            </a:xfrm>
            <a:custGeom>
              <a:avLst/>
              <a:gdLst/>
              <a:ahLst/>
              <a:cxnLst/>
              <a:rect r="r" b="b" t="t" l="l"/>
              <a:pathLst>
                <a:path h="1054150" w="3013034">
                  <a:moveTo>
                    <a:pt x="0" y="0"/>
                  </a:moveTo>
                  <a:lnTo>
                    <a:pt x="3013034" y="0"/>
                  </a:lnTo>
                  <a:lnTo>
                    <a:pt x="3013034" y="1054150"/>
                  </a:lnTo>
                  <a:lnTo>
                    <a:pt x="0" y="1054150"/>
                  </a:lnTo>
                  <a:close/>
                </a:path>
              </a:pathLst>
            </a:custGeom>
            <a:solidFill>
              <a:srgbClr val="728A9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013034" cy="1082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976382" y="0"/>
            <a:ext cx="2311618" cy="2311618"/>
          </a:xfrm>
          <a:custGeom>
            <a:avLst/>
            <a:gdLst/>
            <a:ahLst/>
            <a:cxnLst/>
            <a:rect r="r" b="b" t="t" l="l"/>
            <a:pathLst>
              <a:path h="2311618" w="2311618">
                <a:moveTo>
                  <a:pt x="0" y="0"/>
                </a:moveTo>
                <a:lnTo>
                  <a:pt x="2311618" y="0"/>
                </a:lnTo>
                <a:lnTo>
                  <a:pt x="2311618" y="2311618"/>
                </a:lnTo>
                <a:lnTo>
                  <a:pt x="0" y="23116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317718"/>
            <a:ext cx="15485779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SUMMARY AND FINAL INSIGHTS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1908" y="1699478"/>
            <a:ext cx="16180283" cy="4063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8"/>
              </a:lnSpc>
            </a:pPr>
            <a:r>
              <a:rPr lang="en-US" sz="289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Takeaways:</a:t>
            </a:r>
          </a:p>
          <a:p>
            <a:pPr algn="l">
              <a:lnSpc>
                <a:spcPts val="4048"/>
              </a:lnSpc>
            </a:pPr>
          </a:p>
          <a:p>
            <a:pPr algn="l" marL="624274" indent="-312137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Explored Traditional ML, Deep Learning, and Transformer-based models for text classification.</a:t>
            </a:r>
          </a:p>
          <a:p>
            <a:pPr algn="l" marL="624274" indent="-312137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</a:t>
            </a:r>
            <a:r>
              <a:rPr lang="en-US" sz="2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extual embeddings (BERT family) captured sentence meaning far better than TF-IDF or static embeddings.</a:t>
            </a:r>
          </a:p>
          <a:p>
            <a:pPr algn="l" marL="624274" indent="-312137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Handling class imbalance through Weighted Loss and Focal Loss was crucial for achieving balanced performance.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9017" y="6194415"/>
            <a:ext cx="17208983" cy="3517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8"/>
              </a:lnSpc>
            </a:pPr>
            <a:r>
              <a:rPr lang="en-US" sz="289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Conclusion:</a:t>
            </a:r>
          </a:p>
          <a:p>
            <a:pPr algn="l">
              <a:lnSpc>
                <a:spcPts val="4048"/>
              </a:lnSpc>
            </a:pPr>
          </a:p>
          <a:p>
            <a:pPr algn="l" marL="624274" indent="-312137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Fine-tun</a:t>
            </a:r>
            <a:r>
              <a:rPr lang="en-US" sz="2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ed DeBERTa-v3-large achieved 83.57% Test Accuracy and 85% Macro F1 Score.</a:t>
            </a:r>
          </a:p>
          <a:p>
            <a:pPr algn="l" marL="624274" indent="-312137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Validation accuracy remained stable (~83–84%), showing strong generalization.</a:t>
            </a:r>
          </a:p>
          <a:p>
            <a:pPr algn="l" marL="624274" indent="-312137" lvl="1">
              <a:lnSpc>
                <a:spcPts val="4048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Transformers outperformed traditional models by delivering deeper understanding of medical conversation intents.</a:t>
            </a:r>
          </a:p>
          <a:p>
            <a:pPr algn="l">
              <a:lnSpc>
                <a:spcPts val="4048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15435" y="9292010"/>
            <a:ext cx="11872565" cy="1989980"/>
            <a:chOff x="0" y="0"/>
            <a:chExt cx="3126931" cy="5241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6931" cy="524110"/>
            </a:xfrm>
            <a:custGeom>
              <a:avLst/>
              <a:gdLst/>
              <a:ahLst/>
              <a:cxnLst/>
              <a:rect r="r" b="b" t="t" l="l"/>
              <a:pathLst>
                <a:path h="524110" w="3126931">
                  <a:moveTo>
                    <a:pt x="0" y="0"/>
                  </a:moveTo>
                  <a:lnTo>
                    <a:pt x="3126931" y="0"/>
                  </a:lnTo>
                  <a:lnTo>
                    <a:pt x="3126931" y="524110"/>
                  </a:lnTo>
                  <a:lnTo>
                    <a:pt x="0" y="524110"/>
                  </a:lnTo>
                  <a:close/>
                </a:path>
              </a:pathLst>
            </a:custGeom>
            <a:solidFill>
              <a:srgbClr val="11416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126931" cy="552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710154" y="-5582717"/>
            <a:ext cx="15061871" cy="10726217"/>
            <a:chOff x="0" y="0"/>
            <a:chExt cx="20082495" cy="14301622"/>
          </a:xfrm>
        </p:grpSpPr>
        <p:grpSp>
          <p:nvGrpSpPr>
            <p:cNvPr name="Group 7" id="7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13838" y="599500"/>
            <a:ext cx="894882" cy="3351046"/>
          </a:xfrm>
          <a:custGeom>
            <a:avLst/>
            <a:gdLst/>
            <a:ahLst/>
            <a:cxnLst/>
            <a:rect r="r" b="b" t="t" l="l"/>
            <a:pathLst>
              <a:path h="3351046" w="894882">
                <a:moveTo>
                  <a:pt x="0" y="0"/>
                </a:moveTo>
                <a:lnTo>
                  <a:pt x="894881" y="0"/>
                </a:lnTo>
                <a:lnTo>
                  <a:pt x="894881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954984" y="8062874"/>
            <a:ext cx="1909968" cy="2224126"/>
          </a:xfrm>
          <a:custGeom>
            <a:avLst/>
            <a:gdLst/>
            <a:ahLst/>
            <a:cxnLst/>
            <a:rect r="r" b="b" t="t" l="l"/>
            <a:pathLst>
              <a:path h="2224126" w="1909968">
                <a:moveTo>
                  <a:pt x="0" y="0"/>
                </a:moveTo>
                <a:lnTo>
                  <a:pt x="1909968" y="0"/>
                </a:lnTo>
                <a:lnTo>
                  <a:pt x="1909968" y="2224126"/>
                </a:lnTo>
                <a:lnTo>
                  <a:pt x="0" y="22241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217843" y="4226878"/>
            <a:ext cx="11852313" cy="1981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40"/>
              </a:lnSpc>
            </a:pPr>
            <a:r>
              <a:rPr lang="en-US" b="true" sz="116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5758028" y="6677093"/>
            <a:ext cx="2311618" cy="2311618"/>
          </a:xfrm>
          <a:custGeom>
            <a:avLst/>
            <a:gdLst/>
            <a:ahLst/>
            <a:cxnLst/>
            <a:rect r="r" b="b" t="t" l="l"/>
            <a:pathLst>
              <a:path h="2311618" w="2311618">
                <a:moveTo>
                  <a:pt x="0" y="0"/>
                </a:moveTo>
                <a:lnTo>
                  <a:pt x="2311619" y="0"/>
                </a:lnTo>
                <a:lnTo>
                  <a:pt x="2311619" y="2311618"/>
                </a:lnTo>
                <a:lnTo>
                  <a:pt x="0" y="2311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15435" y="9292010"/>
            <a:ext cx="11872565" cy="1989980"/>
            <a:chOff x="0" y="0"/>
            <a:chExt cx="3126931" cy="5241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6931" cy="524110"/>
            </a:xfrm>
            <a:custGeom>
              <a:avLst/>
              <a:gdLst/>
              <a:ahLst/>
              <a:cxnLst/>
              <a:rect r="r" b="b" t="t" l="l"/>
              <a:pathLst>
                <a:path h="524110" w="3126931">
                  <a:moveTo>
                    <a:pt x="0" y="0"/>
                  </a:moveTo>
                  <a:lnTo>
                    <a:pt x="3126931" y="0"/>
                  </a:lnTo>
                  <a:lnTo>
                    <a:pt x="3126931" y="524110"/>
                  </a:lnTo>
                  <a:lnTo>
                    <a:pt x="0" y="524110"/>
                  </a:lnTo>
                  <a:close/>
                </a:path>
              </a:pathLst>
            </a:custGeom>
            <a:solidFill>
              <a:srgbClr val="11416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126931" cy="552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489555" y="-6928752"/>
            <a:ext cx="15061871" cy="10726217"/>
            <a:chOff x="0" y="0"/>
            <a:chExt cx="20082495" cy="14301622"/>
          </a:xfrm>
        </p:grpSpPr>
        <p:grpSp>
          <p:nvGrpSpPr>
            <p:cNvPr name="Group 7" id="7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13838" y="599500"/>
            <a:ext cx="894882" cy="3351046"/>
          </a:xfrm>
          <a:custGeom>
            <a:avLst/>
            <a:gdLst/>
            <a:ahLst/>
            <a:cxnLst/>
            <a:rect r="r" b="b" t="t" l="l"/>
            <a:pathLst>
              <a:path h="3351046" w="894882">
                <a:moveTo>
                  <a:pt x="0" y="0"/>
                </a:moveTo>
                <a:lnTo>
                  <a:pt x="894881" y="0"/>
                </a:lnTo>
                <a:lnTo>
                  <a:pt x="894881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85070" y="3778314"/>
            <a:ext cx="1287261" cy="1760856"/>
          </a:xfrm>
          <a:custGeom>
            <a:avLst/>
            <a:gdLst/>
            <a:ahLst/>
            <a:cxnLst/>
            <a:rect r="r" b="b" t="t" l="l"/>
            <a:pathLst>
              <a:path h="1760856" w="1287261">
                <a:moveTo>
                  <a:pt x="0" y="0"/>
                </a:moveTo>
                <a:lnTo>
                  <a:pt x="1287260" y="0"/>
                </a:lnTo>
                <a:lnTo>
                  <a:pt x="1287260" y="1760856"/>
                </a:lnTo>
                <a:lnTo>
                  <a:pt x="0" y="17608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690102" y="3637060"/>
            <a:ext cx="1917890" cy="2118152"/>
          </a:xfrm>
          <a:custGeom>
            <a:avLst/>
            <a:gdLst/>
            <a:ahLst/>
            <a:cxnLst/>
            <a:rect r="r" b="b" t="t" l="l"/>
            <a:pathLst>
              <a:path h="2118152" w="1917890">
                <a:moveTo>
                  <a:pt x="0" y="0"/>
                </a:moveTo>
                <a:lnTo>
                  <a:pt x="1917890" y="0"/>
                </a:lnTo>
                <a:lnTo>
                  <a:pt x="1917890" y="2118152"/>
                </a:lnTo>
                <a:lnTo>
                  <a:pt x="0" y="21181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990902" y="6075015"/>
            <a:ext cx="5990116" cy="2733671"/>
          </a:xfrm>
          <a:custGeom>
            <a:avLst/>
            <a:gdLst/>
            <a:ahLst/>
            <a:cxnLst/>
            <a:rect r="r" b="b" t="t" l="l"/>
            <a:pathLst>
              <a:path h="2733671" w="5990116">
                <a:moveTo>
                  <a:pt x="0" y="0"/>
                </a:moveTo>
                <a:lnTo>
                  <a:pt x="5990115" y="0"/>
                </a:lnTo>
                <a:lnTo>
                  <a:pt x="5990115" y="2733671"/>
                </a:lnTo>
                <a:lnTo>
                  <a:pt x="0" y="27336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365125"/>
            <a:ext cx="1505076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OVERVIEW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95319" y="4041865"/>
            <a:ext cx="6182685" cy="168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0"/>
              </a:lnSpc>
            </a:pPr>
            <a:r>
              <a:rPr lang="en-US" sz="237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Emotional Support (e.g., GREET, THANK, WAIT, WISH, RECEIVE, FUTURE_SUPPORT, CONSOLE, REMIND)</a:t>
            </a:r>
          </a:p>
          <a:p>
            <a:pPr algn="just">
              <a:lnSpc>
                <a:spcPts val="3434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827067" y="4051390"/>
            <a:ext cx="6153950" cy="127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4"/>
              </a:lnSpc>
            </a:pPr>
            <a:r>
              <a:rPr lang="en-US" sz="2452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Informational Support (QUESTION, DIAGNOSE, TREAT, REFERRAL, REPEAT, EXPLAIN, REQUEST_INFORMATION)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6102" y="1786017"/>
            <a:ext cx="16248001" cy="1557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70"/>
              </a:lnSpc>
            </a:pPr>
            <a:r>
              <a:rPr lang="en-US" sz="326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  <a:r>
              <a:rPr lang="en-US" sz="32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2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Develop</a:t>
            </a:r>
            <a:r>
              <a:rPr lang="en-US" sz="326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 classification model to categorize medical conversations into 15 specific intent categories based on Social Support Theory.</a:t>
            </a:r>
          </a:p>
          <a:p>
            <a:pPr algn="ctr">
              <a:lnSpc>
                <a:spcPts val="331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1708952" y="6691166"/>
            <a:ext cx="1726729" cy="1444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2"/>
              </a:lnSpc>
              <a:spcBef>
                <a:spcPct val="0"/>
              </a:spcBef>
            </a:pPr>
            <a:r>
              <a:rPr lang="en-US" sz="2765">
                <a:solidFill>
                  <a:srgbClr val="1141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4,030</a:t>
            </a:r>
            <a:r>
              <a:rPr lang="en-US" sz="2765">
                <a:solidFill>
                  <a:srgbClr val="11416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labeled sentences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904042" y="6983743"/>
            <a:ext cx="25562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Dataset Size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66102" y="6653066"/>
            <a:ext cx="839052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</a:t>
            </a: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Care?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60815" y="7778286"/>
            <a:ext cx="7511903" cy="1054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1"/>
              </a:lnSpc>
            </a:pPr>
            <a:r>
              <a:rPr lang="en-US" sz="304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Improve</a:t>
            </a:r>
            <a:r>
              <a:rPr lang="en-US" sz="304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clarity, patient satisfaction, and healthcare outcomes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15435" y="9292010"/>
            <a:ext cx="11872565" cy="1989980"/>
            <a:chOff x="0" y="0"/>
            <a:chExt cx="3126931" cy="5241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6931" cy="524110"/>
            </a:xfrm>
            <a:custGeom>
              <a:avLst/>
              <a:gdLst/>
              <a:ahLst/>
              <a:cxnLst/>
              <a:rect r="r" b="b" t="t" l="l"/>
              <a:pathLst>
                <a:path h="524110" w="3126931">
                  <a:moveTo>
                    <a:pt x="0" y="0"/>
                  </a:moveTo>
                  <a:lnTo>
                    <a:pt x="3126931" y="0"/>
                  </a:lnTo>
                  <a:lnTo>
                    <a:pt x="3126931" y="524110"/>
                  </a:lnTo>
                  <a:lnTo>
                    <a:pt x="0" y="524110"/>
                  </a:lnTo>
                  <a:close/>
                </a:path>
              </a:pathLst>
            </a:custGeom>
            <a:solidFill>
              <a:srgbClr val="11416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126931" cy="552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489555" y="-6928752"/>
            <a:ext cx="15061871" cy="10726217"/>
            <a:chOff x="0" y="0"/>
            <a:chExt cx="20082495" cy="14301622"/>
          </a:xfrm>
        </p:grpSpPr>
        <p:grpSp>
          <p:nvGrpSpPr>
            <p:cNvPr name="Group 7" id="7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7032502" y="300792"/>
            <a:ext cx="657552" cy="2462322"/>
          </a:xfrm>
          <a:custGeom>
            <a:avLst/>
            <a:gdLst/>
            <a:ahLst/>
            <a:cxnLst/>
            <a:rect r="r" b="b" t="t" l="l"/>
            <a:pathLst>
              <a:path h="2462322" w="657552">
                <a:moveTo>
                  <a:pt x="0" y="0"/>
                </a:moveTo>
                <a:lnTo>
                  <a:pt x="657552" y="0"/>
                </a:lnTo>
                <a:lnTo>
                  <a:pt x="657552" y="2462322"/>
                </a:lnTo>
                <a:lnTo>
                  <a:pt x="0" y="24623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3061822"/>
            <a:ext cx="8796595" cy="5164334"/>
          </a:xfrm>
          <a:custGeom>
            <a:avLst/>
            <a:gdLst/>
            <a:ahLst/>
            <a:cxnLst/>
            <a:rect r="r" b="b" t="t" l="l"/>
            <a:pathLst>
              <a:path h="5164334" w="8796595">
                <a:moveTo>
                  <a:pt x="0" y="0"/>
                </a:moveTo>
                <a:lnTo>
                  <a:pt x="8796595" y="0"/>
                </a:lnTo>
                <a:lnTo>
                  <a:pt x="8796595" y="5164334"/>
                </a:lnTo>
                <a:lnTo>
                  <a:pt x="0" y="51643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232176" y="3061822"/>
            <a:ext cx="8645541" cy="5075653"/>
          </a:xfrm>
          <a:custGeom>
            <a:avLst/>
            <a:gdLst/>
            <a:ahLst/>
            <a:cxnLst/>
            <a:rect r="r" b="b" t="t" l="l"/>
            <a:pathLst>
              <a:path h="5075653" w="8645541">
                <a:moveTo>
                  <a:pt x="0" y="0"/>
                </a:moveTo>
                <a:lnTo>
                  <a:pt x="8645541" y="0"/>
                </a:lnTo>
                <a:lnTo>
                  <a:pt x="8645541" y="5075653"/>
                </a:lnTo>
                <a:lnTo>
                  <a:pt x="0" y="50756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81752" y="513775"/>
            <a:ext cx="15885138" cy="791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3"/>
              </a:lnSpc>
            </a:pPr>
            <a:r>
              <a:rPr lang="en-US" sz="463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COMPREHENSIVE METHODOLOGY &amp; WORKFLOW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06303" y="3581622"/>
            <a:ext cx="7318017" cy="100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9"/>
              </a:lnSpc>
            </a:pPr>
            <a:r>
              <a:rPr lang="en-US" sz="28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28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ata Prep- (Preprocessing , Augmentation)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88052" y="5178448"/>
            <a:ext cx="6908543" cy="873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6"/>
              </a:lnSpc>
            </a:pPr>
            <a:r>
              <a:rPr lang="en-US" sz="252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Class Imb</a:t>
            </a:r>
            <a:r>
              <a:rPr lang="en-US" sz="252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alance Strategies </a:t>
            </a:r>
          </a:p>
          <a:p>
            <a:pPr algn="l">
              <a:lnSpc>
                <a:spcPts val="3536"/>
              </a:lnSpc>
            </a:pPr>
            <a:r>
              <a:rPr lang="en-US" sz="252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(Oversampling Techniques,Loss Functions)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87110" y="6790521"/>
            <a:ext cx="6908543" cy="79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4"/>
              </a:lnSpc>
            </a:pPr>
            <a:r>
              <a:rPr lang="en-US" sz="22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</a:t>
            </a:r>
            <a:r>
              <a:rPr lang="en-US" sz="22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eatures &amp; Embeddings</a:t>
            </a:r>
          </a:p>
          <a:p>
            <a:pPr algn="ctr">
              <a:lnSpc>
                <a:spcPts val="3214"/>
              </a:lnSpc>
            </a:pPr>
            <a:r>
              <a:rPr lang="en-US" sz="22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Static Embeddings, Contextual Embeddings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59700" y="3581622"/>
            <a:ext cx="7318017" cy="100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9"/>
              </a:lnSpc>
            </a:pPr>
            <a:r>
              <a:rPr lang="en-US" sz="28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28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odels Built</a:t>
            </a:r>
          </a:p>
          <a:p>
            <a:pPr algn="ctr">
              <a:lnSpc>
                <a:spcPts val="4039"/>
              </a:lnSpc>
            </a:pPr>
            <a:r>
              <a:rPr lang="en-US" sz="28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(ML, CNN, LSTM, Transformers)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59700" y="5050143"/>
            <a:ext cx="7318017" cy="100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9"/>
              </a:lnSpc>
            </a:pPr>
            <a:r>
              <a:rPr lang="en-US" sz="28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28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uning &amp; Validation</a:t>
            </a:r>
          </a:p>
          <a:p>
            <a:pPr algn="ctr">
              <a:lnSpc>
                <a:spcPts val="4039"/>
              </a:lnSpc>
            </a:pPr>
            <a:r>
              <a:rPr lang="en-US" sz="28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(Hyperparameters, Early Stopping)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41066" y="6644517"/>
            <a:ext cx="6955285" cy="945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8"/>
              </a:lnSpc>
            </a:pPr>
            <a:r>
              <a:rPr lang="en-US" sz="274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Eval</a:t>
            </a:r>
            <a:r>
              <a:rPr lang="en-US" sz="274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uation &amp; Selection</a:t>
            </a:r>
          </a:p>
          <a:p>
            <a:pPr algn="ctr">
              <a:lnSpc>
                <a:spcPts val="3838"/>
              </a:lnSpc>
            </a:pPr>
            <a:r>
              <a:rPr lang="en-US" sz="274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(Test Accuracy, Macro F1-score)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15435" y="9292010"/>
            <a:ext cx="11872565" cy="1989980"/>
            <a:chOff x="0" y="0"/>
            <a:chExt cx="3126931" cy="5241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6931" cy="524110"/>
            </a:xfrm>
            <a:custGeom>
              <a:avLst/>
              <a:gdLst/>
              <a:ahLst/>
              <a:cxnLst/>
              <a:rect r="r" b="b" t="t" l="l"/>
              <a:pathLst>
                <a:path h="524110" w="3126931">
                  <a:moveTo>
                    <a:pt x="0" y="0"/>
                  </a:moveTo>
                  <a:lnTo>
                    <a:pt x="3126931" y="0"/>
                  </a:lnTo>
                  <a:lnTo>
                    <a:pt x="3126931" y="524110"/>
                  </a:lnTo>
                  <a:lnTo>
                    <a:pt x="0" y="524110"/>
                  </a:lnTo>
                  <a:close/>
                </a:path>
              </a:pathLst>
            </a:custGeom>
            <a:solidFill>
              <a:srgbClr val="11416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126931" cy="552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489555" y="-6928752"/>
            <a:ext cx="15061871" cy="10726217"/>
            <a:chOff x="0" y="0"/>
            <a:chExt cx="20082495" cy="14301622"/>
          </a:xfrm>
        </p:grpSpPr>
        <p:grpSp>
          <p:nvGrpSpPr>
            <p:cNvPr name="Group 7" id="7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7032502" y="300792"/>
            <a:ext cx="657552" cy="2462322"/>
          </a:xfrm>
          <a:custGeom>
            <a:avLst/>
            <a:gdLst/>
            <a:ahLst/>
            <a:cxnLst/>
            <a:rect r="r" b="b" t="t" l="l"/>
            <a:pathLst>
              <a:path h="2462322" w="657552">
                <a:moveTo>
                  <a:pt x="0" y="0"/>
                </a:moveTo>
                <a:lnTo>
                  <a:pt x="657552" y="0"/>
                </a:lnTo>
                <a:lnTo>
                  <a:pt x="657552" y="2462322"/>
                </a:lnTo>
                <a:lnTo>
                  <a:pt x="0" y="24623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29367" y="1028700"/>
            <a:ext cx="9419381" cy="4003237"/>
          </a:xfrm>
          <a:custGeom>
            <a:avLst/>
            <a:gdLst/>
            <a:ahLst/>
            <a:cxnLst/>
            <a:rect r="r" b="b" t="t" l="l"/>
            <a:pathLst>
              <a:path h="4003237" w="9419381">
                <a:moveTo>
                  <a:pt x="0" y="0"/>
                </a:moveTo>
                <a:lnTo>
                  <a:pt x="9419381" y="0"/>
                </a:lnTo>
                <a:lnTo>
                  <a:pt x="9419381" y="4003237"/>
                </a:lnTo>
                <a:lnTo>
                  <a:pt x="0" y="40032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143888" y="4723620"/>
            <a:ext cx="7546166" cy="4318729"/>
          </a:xfrm>
          <a:custGeom>
            <a:avLst/>
            <a:gdLst/>
            <a:ahLst/>
            <a:cxnLst/>
            <a:rect r="r" b="b" t="t" l="l"/>
            <a:pathLst>
              <a:path h="4318729" w="7546166">
                <a:moveTo>
                  <a:pt x="0" y="0"/>
                </a:moveTo>
                <a:lnTo>
                  <a:pt x="7546166" y="0"/>
                </a:lnTo>
                <a:lnTo>
                  <a:pt x="7546166" y="4318729"/>
                </a:lnTo>
                <a:lnTo>
                  <a:pt x="0" y="43187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81752" y="215067"/>
            <a:ext cx="15885138" cy="791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3"/>
              </a:lnSpc>
            </a:pPr>
            <a:r>
              <a:rPr lang="en-US" sz="463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CLASS LABELS DISTRIBUTION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24320" y="1667116"/>
            <a:ext cx="6026821" cy="1632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6"/>
              </a:lnSpc>
            </a:pPr>
            <a:r>
              <a:rPr lang="en-US" sz="469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IMBALANCED CLASS LABELS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6384" y="6014357"/>
            <a:ext cx="9876469" cy="2439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3"/>
              </a:lnSpc>
            </a:pPr>
            <a:r>
              <a:rPr lang="en-US" sz="463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TACKLED IT WITH </a:t>
            </a:r>
          </a:p>
          <a:p>
            <a:pPr algn="ctr">
              <a:lnSpc>
                <a:spcPts val="6493"/>
              </a:lnSpc>
            </a:pPr>
            <a:r>
              <a:rPr lang="en-US" sz="463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WEIGHTED CROSS ENTROPY LOSS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415435" y="9292010"/>
            <a:ext cx="11872565" cy="1989980"/>
            <a:chOff x="0" y="0"/>
            <a:chExt cx="3126931" cy="5241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26931" cy="524110"/>
            </a:xfrm>
            <a:custGeom>
              <a:avLst/>
              <a:gdLst/>
              <a:ahLst/>
              <a:cxnLst/>
              <a:rect r="r" b="b" t="t" l="l"/>
              <a:pathLst>
                <a:path h="524110" w="3126931">
                  <a:moveTo>
                    <a:pt x="0" y="0"/>
                  </a:moveTo>
                  <a:lnTo>
                    <a:pt x="3126931" y="0"/>
                  </a:lnTo>
                  <a:lnTo>
                    <a:pt x="3126931" y="524110"/>
                  </a:lnTo>
                  <a:lnTo>
                    <a:pt x="0" y="524110"/>
                  </a:lnTo>
                  <a:close/>
                </a:path>
              </a:pathLst>
            </a:custGeom>
            <a:solidFill>
              <a:srgbClr val="11416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126931" cy="552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516697" y="-7173036"/>
            <a:ext cx="15061871" cy="10726217"/>
            <a:chOff x="0" y="0"/>
            <a:chExt cx="20082495" cy="14301622"/>
          </a:xfrm>
        </p:grpSpPr>
        <p:grpSp>
          <p:nvGrpSpPr>
            <p:cNvPr name="Group 7" id="7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13838" y="599500"/>
            <a:ext cx="894882" cy="3351046"/>
          </a:xfrm>
          <a:custGeom>
            <a:avLst/>
            <a:gdLst/>
            <a:ahLst/>
            <a:cxnLst/>
            <a:rect r="r" b="b" t="t" l="l"/>
            <a:pathLst>
              <a:path h="3351046" w="894882">
                <a:moveTo>
                  <a:pt x="0" y="0"/>
                </a:moveTo>
                <a:lnTo>
                  <a:pt x="894881" y="0"/>
                </a:lnTo>
                <a:lnTo>
                  <a:pt x="894881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18620" y="2322400"/>
            <a:ext cx="8075061" cy="318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69"/>
              </a:lnSpc>
            </a:pPr>
            <a:r>
              <a:rPr lang="en-US" sz="304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</a:t>
            </a:r>
            <a:r>
              <a:rPr lang="en-US" sz="304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raditional ML Models :</a:t>
            </a:r>
          </a:p>
          <a:p>
            <a:pPr algn="just">
              <a:lnSpc>
                <a:spcPts val="4269"/>
              </a:lnSpc>
            </a:pPr>
          </a:p>
          <a:p>
            <a:pPr algn="just" marL="658395" indent="-329198" lvl="1">
              <a:lnSpc>
                <a:spcPts val="4269"/>
              </a:lnSpc>
              <a:buAutoNum type="arabicPeriod" startAt="1"/>
            </a:pPr>
            <a:r>
              <a:rPr lang="en-US" sz="304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Logistic Regression</a:t>
            </a:r>
          </a:p>
          <a:p>
            <a:pPr algn="just" marL="658395" indent="-329198" lvl="1">
              <a:lnSpc>
                <a:spcPts val="4269"/>
              </a:lnSpc>
              <a:buAutoNum type="arabicPeriod" startAt="1"/>
            </a:pPr>
            <a:r>
              <a:rPr lang="en-US" sz="304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Support Vector Machine (SVM)</a:t>
            </a:r>
          </a:p>
          <a:p>
            <a:pPr algn="just" marL="658395" indent="-329198" lvl="1">
              <a:lnSpc>
                <a:spcPts val="4269"/>
              </a:lnSpc>
              <a:buAutoNum type="arabicPeriod" startAt="1"/>
            </a:pPr>
            <a:r>
              <a:rPr lang="en-US" sz="304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Random Forest Classifier</a:t>
            </a:r>
          </a:p>
          <a:p>
            <a:pPr algn="just">
              <a:lnSpc>
                <a:spcPts val="426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3682" y="1876538"/>
            <a:ext cx="1402925" cy="1567769"/>
          </a:xfrm>
          <a:custGeom>
            <a:avLst/>
            <a:gdLst/>
            <a:ahLst/>
            <a:cxnLst/>
            <a:rect r="r" b="b" t="t" l="l"/>
            <a:pathLst>
              <a:path h="1567769" w="1402925">
                <a:moveTo>
                  <a:pt x="0" y="0"/>
                </a:moveTo>
                <a:lnTo>
                  <a:pt x="1402925" y="0"/>
                </a:lnTo>
                <a:lnTo>
                  <a:pt x="1402925" y="1567768"/>
                </a:lnTo>
                <a:lnTo>
                  <a:pt x="0" y="15677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115300" y="2164493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18620" y="393700"/>
            <a:ext cx="15050761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ALGORITHMS WE EXPLORED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12939" y="2332475"/>
            <a:ext cx="8075061" cy="6923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69"/>
              </a:lnSpc>
            </a:pPr>
            <a:r>
              <a:rPr lang="en-US" sz="304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Deep Lea</a:t>
            </a:r>
            <a:r>
              <a:rPr lang="en-US" sz="304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rning Models :</a:t>
            </a:r>
          </a:p>
          <a:p>
            <a:pPr algn="just">
              <a:lnSpc>
                <a:spcPts val="4269"/>
              </a:lnSpc>
            </a:pPr>
          </a:p>
          <a:p>
            <a:pPr algn="just" marL="658395" indent="-329198" lvl="1">
              <a:lnSpc>
                <a:spcPts val="4269"/>
              </a:lnSpc>
              <a:buAutoNum type="arabicPeriod" startAt="1"/>
            </a:pPr>
            <a:r>
              <a:rPr lang="en-US" sz="304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Convolutional Neural Network (CNN)</a:t>
            </a:r>
          </a:p>
          <a:p>
            <a:pPr algn="just">
              <a:lnSpc>
                <a:spcPts val="4269"/>
              </a:lnSpc>
            </a:pPr>
            <a:r>
              <a:rPr lang="en-US" sz="304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</a:t>
            </a:r>
            <a:r>
              <a:rPr lang="en-US" sz="304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(Static and Non-static embeddings)</a:t>
            </a:r>
          </a:p>
          <a:p>
            <a:pPr algn="just">
              <a:lnSpc>
                <a:spcPts val="4269"/>
              </a:lnSpc>
            </a:pPr>
            <a:r>
              <a:rPr lang="en-US" sz="304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2. Long Short-Term Memory (LSTM)</a:t>
            </a:r>
          </a:p>
          <a:p>
            <a:pPr algn="just">
              <a:lnSpc>
                <a:spcPts val="4269"/>
              </a:lnSpc>
            </a:pPr>
            <a:r>
              <a:rPr lang="en-US" sz="304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(Uni- and Bi-directional)</a:t>
            </a:r>
          </a:p>
          <a:p>
            <a:pPr algn="just">
              <a:lnSpc>
                <a:spcPts val="4269"/>
              </a:lnSpc>
            </a:pPr>
            <a:r>
              <a:rPr lang="en-US" sz="304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3.Transformer-based Models:</a:t>
            </a:r>
          </a:p>
          <a:p>
            <a:pPr algn="just" marL="658395" indent="-329198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DistilBERT</a:t>
            </a:r>
          </a:p>
          <a:p>
            <a:pPr algn="just" marL="658395" indent="-329198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FreezeBERT</a:t>
            </a:r>
          </a:p>
          <a:p>
            <a:pPr algn="just" marL="658395" indent="-329198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DeBERTa </a:t>
            </a:r>
          </a:p>
          <a:p>
            <a:pPr algn="just" marL="658395" indent="-329198" lvl="1">
              <a:lnSpc>
                <a:spcPts val="4269"/>
              </a:lnSpc>
              <a:buFont typeface="Arial"/>
              <a:buChar char="•"/>
            </a:pPr>
            <a:r>
              <a:rPr lang="en-US" sz="304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BioClinicalBERT</a:t>
            </a:r>
          </a:p>
          <a:p>
            <a:pPr algn="just">
              <a:lnSpc>
                <a:spcPts val="4269"/>
              </a:lnSpc>
            </a:pPr>
          </a:p>
          <a:p>
            <a:pPr algn="just">
              <a:lnSpc>
                <a:spcPts val="426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4289" y="2010428"/>
            <a:ext cx="15127924" cy="419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3"/>
              </a:lnSpc>
              <a:spcBef>
                <a:spcPct val="0"/>
              </a:spcBef>
            </a:pPr>
          </a:p>
          <a:p>
            <a:pPr algn="l" marL="862531" indent="-431266" lvl="1">
              <a:lnSpc>
                <a:spcPts val="5593"/>
              </a:lnSpc>
              <a:buFont typeface="Arial"/>
              <a:buChar char="•"/>
            </a:pPr>
            <a:r>
              <a:rPr lang="en-US" sz="399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TF-IDF Vectors used for Logistic Regression, SVM, Random Forest.</a:t>
            </a:r>
          </a:p>
          <a:p>
            <a:pPr algn="l" marL="862531" indent="-431266" lvl="1">
              <a:lnSpc>
                <a:spcPts val="5593"/>
              </a:lnSpc>
              <a:buFont typeface="Arial"/>
              <a:buChar char="•"/>
            </a:pPr>
            <a:r>
              <a:rPr lang="en-US" sz="399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Word Embeddings (FastText) for CNN and LSTM models.</a:t>
            </a:r>
          </a:p>
          <a:p>
            <a:pPr algn="l" marL="862531" indent="-431266" lvl="1">
              <a:lnSpc>
                <a:spcPts val="5593"/>
              </a:lnSpc>
              <a:buFont typeface="Arial"/>
              <a:buChar char="•"/>
            </a:pPr>
            <a:r>
              <a:rPr lang="en-US" sz="399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BERT Tokenizer embeddings used for BERT.</a:t>
            </a:r>
          </a:p>
          <a:p>
            <a:pPr algn="l">
              <a:lnSpc>
                <a:spcPts val="5593"/>
              </a:lnSpc>
            </a:pPr>
          </a:p>
          <a:p>
            <a:pPr algn="l">
              <a:lnSpc>
                <a:spcPts val="559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562734" y="5587357"/>
            <a:ext cx="11162531" cy="3906886"/>
          </a:xfrm>
          <a:custGeom>
            <a:avLst/>
            <a:gdLst/>
            <a:ahLst/>
            <a:cxnLst/>
            <a:rect r="r" b="b" t="t" l="l"/>
            <a:pathLst>
              <a:path h="3906886" w="11162531">
                <a:moveTo>
                  <a:pt x="0" y="0"/>
                </a:moveTo>
                <a:lnTo>
                  <a:pt x="11162532" y="0"/>
                </a:lnTo>
                <a:lnTo>
                  <a:pt x="11162532" y="3906885"/>
                </a:lnTo>
                <a:lnTo>
                  <a:pt x="0" y="39068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5566" y="376058"/>
            <a:ext cx="18294308" cy="2050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FEATURES EXTRACTED AND UTILIZED IN THE MODEL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196971" y="-7017759"/>
            <a:ext cx="15061871" cy="10726217"/>
            <a:chOff x="0" y="0"/>
            <a:chExt cx="20082495" cy="14301622"/>
          </a:xfrm>
        </p:grpSpPr>
        <p:grpSp>
          <p:nvGrpSpPr>
            <p:cNvPr name="Group 4" id="4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8732089" y="2923530"/>
            <a:ext cx="9181012" cy="6970232"/>
          </a:xfrm>
          <a:custGeom>
            <a:avLst/>
            <a:gdLst/>
            <a:ahLst/>
            <a:cxnLst/>
            <a:rect r="r" b="b" t="t" l="l"/>
            <a:pathLst>
              <a:path h="6970232" w="9181012">
                <a:moveTo>
                  <a:pt x="0" y="0"/>
                </a:moveTo>
                <a:lnTo>
                  <a:pt x="9181012" y="0"/>
                </a:lnTo>
                <a:lnTo>
                  <a:pt x="9181012" y="6970233"/>
                </a:lnTo>
                <a:lnTo>
                  <a:pt x="0" y="69702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3062" y="4732432"/>
            <a:ext cx="8181804" cy="1676215"/>
          </a:xfrm>
          <a:custGeom>
            <a:avLst/>
            <a:gdLst/>
            <a:ahLst/>
            <a:cxnLst/>
            <a:rect r="r" b="b" t="t" l="l"/>
            <a:pathLst>
              <a:path h="1676215" w="8181804">
                <a:moveTo>
                  <a:pt x="0" y="0"/>
                </a:moveTo>
                <a:lnTo>
                  <a:pt x="8181804" y="0"/>
                </a:lnTo>
                <a:lnTo>
                  <a:pt x="8181804" y="1676214"/>
                </a:lnTo>
                <a:lnTo>
                  <a:pt x="0" y="16762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92894" y="658077"/>
            <a:ext cx="14407099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EMBEDDINGS ANALYSIS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40450" y="374946"/>
            <a:ext cx="15052009" cy="205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THESE FEATURES ARE USED IN THE MODELS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25065" y="2107014"/>
            <a:ext cx="16297400" cy="8299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36"/>
              </a:lnSpc>
            </a:pPr>
          </a:p>
          <a:p>
            <a:pPr algn="just" marL="730505" indent="-365253" lvl="1">
              <a:lnSpc>
                <a:spcPts val="4736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TF-IDF vectors → direct input to traditional ML models.</a:t>
            </a:r>
          </a:p>
          <a:p>
            <a:pPr algn="just">
              <a:lnSpc>
                <a:spcPts val="4736"/>
              </a:lnSpc>
            </a:pPr>
          </a:p>
          <a:p>
            <a:pPr algn="just" marL="730505" indent="-365253" lvl="1">
              <a:lnSpc>
                <a:spcPts val="4736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FastText embeddings → initialized CNN(1DCNN, Convolutional and pooling layers)  </a:t>
            </a:r>
          </a:p>
          <a:p>
            <a:pPr algn="just">
              <a:lnSpc>
                <a:spcPts val="4736"/>
              </a:lnSpc>
            </a:pPr>
          </a:p>
          <a:p>
            <a:pPr algn="just" marL="730505" indent="-365253" lvl="1">
              <a:lnSpc>
                <a:spcPts val="4736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LSTM layers(Bi-Directional LSTM) - The LSTM processes embeddings sequentially, remembering important context and using the final hidden state to predict the medical label</a:t>
            </a:r>
          </a:p>
          <a:p>
            <a:pPr algn="just">
              <a:lnSpc>
                <a:spcPts val="4736"/>
              </a:lnSpc>
            </a:pPr>
          </a:p>
          <a:p>
            <a:pPr algn="just" marL="730505" indent="-365253" lvl="1">
              <a:lnSpc>
                <a:spcPts val="4736"/>
              </a:lnSpc>
              <a:buFont typeface="Arial"/>
              <a:buChar char="•"/>
            </a:pPr>
            <a:r>
              <a:rPr lang="en-US" sz="3383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BERT embeddings → BERT applies self-attention to embeddings, learning contextual relationships across the sentence,</a:t>
            </a:r>
          </a:p>
          <a:p>
            <a:pPr algn="just">
              <a:lnSpc>
                <a:spcPts val="4736"/>
              </a:lnSpc>
            </a:pPr>
          </a:p>
          <a:p>
            <a:pPr algn="just">
              <a:lnSpc>
                <a:spcPts val="4736"/>
              </a:lnSpc>
            </a:pPr>
          </a:p>
          <a:p>
            <a:pPr algn="just">
              <a:lnSpc>
                <a:spcPts val="4736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487799" y="-6291062"/>
            <a:ext cx="15061871" cy="10726217"/>
            <a:chOff x="0" y="0"/>
            <a:chExt cx="20082495" cy="14301622"/>
          </a:xfrm>
        </p:grpSpPr>
        <p:grpSp>
          <p:nvGrpSpPr>
            <p:cNvPr name="Group 4" id="4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013034" cy="1054150"/>
              </a:xfrm>
              <a:custGeom>
                <a:avLst/>
                <a:gdLst/>
                <a:ahLst/>
                <a:cxnLst/>
                <a:rect r="r" b="b" t="t" l="l"/>
                <a:pathLst>
                  <a:path h="1054150" w="3013034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2403660" y="2554159"/>
            <a:ext cx="4651119" cy="1241841"/>
          </a:xfrm>
          <a:custGeom>
            <a:avLst/>
            <a:gdLst/>
            <a:ahLst/>
            <a:cxnLst/>
            <a:rect r="r" b="b" t="t" l="l"/>
            <a:pathLst>
              <a:path h="1241841" w="4651119">
                <a:moveTo>
                  <a:pt x="0" y="0"/>
                </a:moveTo>
                <a:lnTo>
                  <a:pt x="4651119" y="0"/>
                </a:lnTo>
                <a:lnTo>
                  <a:pt x="4651119" y="1241841"/>
                </a:lnTo>
                <a:lnTo>
                  <a:pt x="0" y="12418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380503" y="4204940"/>
            <a:ext cx="4634475" cy="1620625"/>
          </a:xfrm>
          <a:custGeom>
            <a:avLst/>
            <a:gdLst/>
            <a:ahLst/>
            <a:cxnLst/>
            <a:rect r="r" b="b" t="t" l="l"/>
            <a:pathLst>
              <a:path h="1620625" w="4634475">
                <a:moveTo>
                  <a:pt x="0" y="0"/>
                </a:moveTo>
                <a:lnTo>
                  <a:pt x="4634476" y="0"/>
                </a:lnTo>
                <a:lnTo>
                  <a:pt x="4634476" y="1620625"/>
                </a:lnTo>
                <a:lnTo>
                  <a:pt x="0" y="16206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97" t="0" r="-897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16188" y="561146"/>
            <a:ext cx="14573470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RESULTS AND COMPARISON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03660" y="1506661"/>
            <a:ext cx="3898145" cy="339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2"/>
              </a:lnSpc>
            </a:pPr>
            <a:r>
              <a:rPr lang="en-US" sz="276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Traditional ML:</a:t>
            </a:r>
          </a:p>
          <a:p>
            <a:pPr algn="l">
              <a:lnSpc>
                <a:spcPts val="3872"/>
              </a:lnSpc>
            </a:pPr>
            <a:r>
              <a:rPr lang="en-US" sz="276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  <a:p>
            <a:pPr algn="l">
              <a:lnSpc>
                <a:spcPts val="3872"/>
              </a:lnSpc>
            </a:pPr>
          </a:p>
          <a:p>
            <a:pPr algn="l">
              <a:lnSpc>
                <a:spcPts val="3872"/>
              </a:lnSpc>
            </a:pPr>
          </a:p>
          <a:p>
            <a:pPr algn="l">
              <a:lnSpc>
                <a:spcPts val="3872"/>
              </a:lnSpc>
            </a:pPr>
          </a:p>
          <a:p>
            <a:pPr algn="l">
              <a:lnSpc>
                <a:spcPts val="3872"/>
              </a:lnSpc>
            </a:pPr>
          </a:p>
          <a:p>
            <a:pPr algn="l">
              <a:lnSpc>
                <a:spcPts val="3872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403660" y="2103134"/>
            <a:ext cx="496996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Logistic Regression Model Accuracy Results: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80503" y="3881725"/>
            <a:ext cx="332526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SVM </a:t>
            </a: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 Accuracy Results: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566120" y="2891800"/>
            <a:ext cx="3904208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 Accuracy: 67.65%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566120" y="7600016"/>
            <a:ext cx="390510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 Accuracy: 64.87%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66120" y="4729502"/>
            <a:ext cx="390510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Test Accuracy: 72.37%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2380503" y="6625401"/>
            <a:ext cx="4634475" cy="3504121"/>
          </a:xfrm>
          <a:custGeom>
            <a:avLst/>
            <a:gdLst/>
            <a:ahLst/>
            <a:cxnLst/>
            <a:rect r="r" b="b" t="t" l="l"/>
            <a:pathLst>
              <a:path h="3504121" w="4634475">
                <a:moveTo>
                  <a:pt x="0" y="0"/>
                </a:moveTo>
                <a:lnTo>
                  <a:pt x="4634476" y="0"/>
                </a:lnTo>
                <a:lnTo>
                  <a:pt x="4634476" y="3504121"/>
                </a:lnTo>
                <a:lnTo>
                  <a:pt x="0" y="35041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453" t="0" r="-533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380503" y="6358330"/>
            <a:ext cx="4634475" cy="267071"/>
          </a:xfrm>
          <a:custGeom>
            <a:avLst/>
            <a:gdLst/>
            <a:ahLst/>
            <a:cxnLst/>
            <a:rect r="r" b="b" t="t" l="l"/>
            <a:pathLst>
              <a:path h="267071" w="4634475">
                <a:moveTo>
                  <a:pt x="0" y="0"/>
                </a:moveTo>
                <a:lnTo>
                  <a:pt x="4634476" y="0"/>
                </a:lnTo>
                <a:lnTo>
                  <a:pt x="4634476" y="267071"/>
                </a:lnTo>
                <a:lnTo>
                  <a:pt x="0" y="2670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380503" y="5911290"/>
            <a:ext cx="448508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Random Forest Model Accuracy Results: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DAGl3YX0AJ4</dc:identifier>
  <dcterms:modified xsi:type="dcterms:W3CDTF">2011-08-01T06:04:30Z</dcterms:modified>
  <cp:revision>1</cp:revision>
  <dc:title>Group 2 Final Presentation</dc:title>
</cp:coreProperties>
</file>