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5"/>
  </p:notesMasterIdLst>
  <p:sldIdLst>
    <p:sldId id="256" r:id="rId2"/>
    <p:sldId id="257" r:id="rId3"/>
    <p:sldId id="258" r:id="rId4"/>
    <p:sldId id="259" r:id="rId5"/>
    <p:sldId id="260" r:id="rId6"/>
    <p:sldId id="277" r:id="rId7"/>
    <p:sldId id="283" r:id="rId8"/>
    <p:sldId id="261" r:id="rId9"/>
    <p:sldId id="278" r:id="rId10"/>
    <p:sldId id="269" r:id="rId11"/>
    <p:sldId id="262" r:id="rId12"/>
    <p:sldId id="279" r:id="rId13"/>
    <p:sldId id="286" r:id="rId14"/>
    <p:sldId id="287" r:id="rId15"/>
    <p:sldId id="290" r:id="rId16"/>
    <p:sldId id="270" r:id="rId17"/>
    <p:sldId id="285" r:id="rId18"/>
    <p:sldId id="281" r:id="rId19"/>
    <p:sldId id="271" r:id="rId20"/>
    <p:sldId id="273" r:id="rId21"/>
    <p:sldId id="282" r:id="rId22"/>
    <p:sldId id="284"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2256" autoAdjust="0"/>
  </p:normalViewPr>
  <p:slideViewPr>
    <p:cSldViewPr snapToGrid="0">
      <p:cViewPr>
        <p:scale>
          <a:sx n="66" d="100"/>
          <a:sy n="66" d="100"/>
        </p:scale>
        <p:origin x="1301" y="4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2" name="Google Shape;382;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3" name="Google Shape;383;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85" name="Google Shape;385;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6" name="Google Shape;386;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BE138481-F27D-05DA-96E7-0305787790CE}"/>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3DA768B2-46AB-08AB-AF54-F1A5E055017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8031734E-17D5-4BB1-FB2C-F1F08A4C83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84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2E880E82-6203-A49D-18F6-A0D44905C1C4}"/>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7CFFE775-F888-025A-6EE0-03035A87AFA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CFAB8201-55B8-D6E8-0742-E3F439577D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56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FA6B58A8-4C31-011B-2627-113315035AD9}"/>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ADE8CB91-D142-5F9F-902E-5CB5249818D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CF51EA30-AE9F-17EE-2E5B-EC415AE303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68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5F3F7379-18A4-3416-6450-B53A2CE4C8E9}"/>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908D3A7E-9B10-C9D8-5CB9-30EE080A476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AEE9C37F-8264-EBAB-A41C-D8E547B3E9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23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F3D66B75-828D-3370-D4BA-E13BAEF1CA0C}"/>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6BE0C015-5BA1-E47E-E6DB-C2D5446B53E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27AE6C30-517A-06B3-0718-3C082BDC20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249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50DCB9FF-A289-EA64-89E3-E2E0B7837C15}"/>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46AF5823-C994-4040-1E4F-206F49EC92F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1CE976EB-1D01-2E0B-A593-CFEC728595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505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C3AF6996-FCEC-2721-3395-A8F87C33FE23}"/>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4A3F75F8-D7C3-E697-0E5B-6DAF766D997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911C9707-73A4-C5C3-C260-A1A04EB0F1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908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a:extLst>
            <a:ext uri="{FF2B5EF4-FFF2-40B4-BE49-F238E27FC236}">
              <a16:creationId xmlns:a16="http://schemas.microsoft.com/office/drawing/2014/main" id="{2374F69C-620B-FA17-ACB5-AB368683B9A9}"/>
            </a:ext>
          </a:extLst>
        </p:cNvPr>
        <p:cNvGrpSpPr/>
        <p:nvPr/>
      </p:nvGrpSpPr>
      <p:grpSpPr>
        <a:xfrm>
          <a:off x="0" y="0"/>
          <a:ext cx="0" cy="0"/>
          <a:chOff x="0" y="0"/>
          <a:chExt cx="0" cy="0"/>
        </a:xfrm>
      </p:grpSpPr>
      <p:sp>
        <p:nvSpPr>
          <p:cNvPr id="649" name="Google Shape;649;p6:notes">
            <a:extLst>
              <a:ext uri="{FF2B5EF4-FFF2-40B4-BE49-F238E27FC236}">
                <a16:creationId xmlns:a16="http://schemas.microsoft.com/office/drawing/2014/main" id="{5F4B4F12-1194-D759-0588-65724FD49D7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a:extLst>
              <a:ext uri="{FF2B5EF4-FFF2-40B4-BE49-F238E27FC236}">
                <a16:creationId xmlns:a16="http://schemas.microsoft.com/office/drawing/2014/main" id="{7E7B553C-BAEF-44C1-1A50-09D72EEC42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50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a:extLst>
            <a:ext uri="{FF2B5EF4-FFF2-40B4-BE49-F238E27FC236}">
              <a16:creationId xmlns:a16="http://schemas.microsoft.com/office/drawing/2014/main" id="{04964E7A-3C1F-A202-9A4E-FAADC3C53772}"/>
            </a:ext>
          </a:extLst>
        </p:cNvPr>
        <p:cNvGrpSpPr/>
        <p:nvPr/>
      </p:nvGrpSpPr>
      <p:grpSpPr>
        <a:xfrm>
          <a:off x="0" y="0"/>
          <a:ext cx="0" cy="0"/>
          <a:chOff x="0" y="0"/>
          <a:chExt cx="0" cy="0"/>
        </a:xfrm>
      </p:grpSpPr>
      <p:sp>
        <p:nvSpPr>
          <p:cNvPr id="649" name="Google Shape;649;p6:notes">
            <a:extLst>
              <a:ext uri="{FF2B5EF4-FFF2-40B4-BE49-F238E27FC236}">
                <a16:creationId xmlns:a16="http://schemas.microsoft.com/office/drawing/2014/main" id="{99A9A88D-4571-2667-A17B-94623A6D960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a:extLst>
              <a:ext uri="{FF2B5EF4-FFF2-40B4-BE49-F238E27FC236}">
                <a16:creationId xmlns:a16="http://schemas.microsoft.com/office/drawing/2014/main" id="{01B668A1-281F-9B74-C288-FBB450183A0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0616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a:extLst>
            <a:ext uri="{FF2B5EF4-FFF2-40B4-BE49-F238E27FC236}">
              <a16:creationId xmlns:a16="http://schemas.microsoft.com/office/drawing/2014/main" id="{4274BDBE-03BE-467E-2BB2-BA5682269325}"/>
            </a:ext>
          </a:extLst>
        </p:cNvPr>
        <p:cNvGrpSpPr/>
        <p:nvPr/>
      </p:nvGrpSpPr>
      <p:grpSpPr>
        <a:xfrm>
          <a:off x="0" y="0"/>
          <a:ext cx="0" cy="0"/>
          <a:chOff x="0" y="0"/>
          <a:chExt cx="0" cy="0"/>
        </a:xfrm>
      </p:grpSpPr>
      <p:sp>
        <p:nvSpPr>
          <p:cNvPr id="649" name="Google Shape;649;p6:notes">
            <a:extLst>
              <a:ext uri="{FF2B5EF4-FFF2-40B4-BE49-F238E27FC236}">
                <a16:creationId xmlns:a16="http://schemas.microsoft.com/office/drawing/2014/main" id="{C30FD9E5-8C5F-0FA0-F7F4-70A9A7EBA30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a:extLst>
              <a:ext uri="{FF2B5EF4-FFF2-40B4-BE49-F238E27FC236}">
                <a16:creationId xmlns:a16="http://schemas.microsoft.com/office/drawing/2014/main" id="{902CB576-41C9-43F2-7396-FA7CB1742D1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C205-F1EF-E9CE-E111-45021E9AB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EE5791-0D21-7D41-9892-CFFB9722D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6C74EA-9F8A-DE47-D941-36C776E13813}"/>
              </a:ext>
            </a:extLst>
          </p:cNvPr>
          <p:cNvSpPr>
            <a:spLocks noGrp="1"/>
          </p:cNvSpPr>
          <p:nvPr>
            <p:ph type="dt" sz="half" idx="10"/>
          </p:nvPr>
        </p:nvSpPr>
        <p:spPr/>
        <p:txBody>
          <a:bodyPr/>
          <a:lstStyle/>
          <a:p>
            <a:fld id="{DCF96E02-456E-4F1D-A73E-CCA654785520}" type="datetime1">
              <a:rPr lang="en-US" smtClean="0"/>
              <a:pPr/>
              <a:t>4/16/2025</a:t>
            </a:fld>
            <a:endParaRPr lang="en-IN"/>
          </a:p>
        </p:txBody>
      </p:sp>
      <p:sp>
        <p:nvSpPr>
          <p:cNvPr id="5" name="Footer Placeholder 4">
            <a:extLst>
              <a:ext uri="{FF2B5EF4-FFF2-40B4-BE49-F238E27FC236}">
                <a16:creationId xmlns:a16="http://schemas.microsoft.com/office/drawing/2014/main" id="{35687AE9-8204-C62F-1D98-D9517BA31ACD}"/>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6EB23219-F20F-0590-2BA5-65EAE7553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0240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93D1-5DDA-5F54-230E-5231EF919F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6757B-16C0-7CEB-AA24-CAC44F70D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CBEF6-C556-D98E-6991-BC901D6AD5B5}"/>
              </a:ext>
            </a:extLst>
          </p:cNvPr>
          <p:cNvSpPr>
            <a:spLocks noGrp="1"/>
          </p:cNvSpPr>
          <p:nvPr>
            <p:ph type="dt" sz="half" idx="10"/>
          </p:nvPr>
        </p:nvSpPr>
        <p:spPr/>
        <p:txBody>
          <a:bodyPr/>
          <a:lstStyle/>
          <a:p>
            <a:fld id="{493D1826-5D7E-4082-8B52-18E33CEFB044}" type="datetime1">
              <a:rPr lang="en-US" smtClean="0"/>
              <a:pPr/>
              <a:t>4/16/2025</a:t>
            </a:fld>
            <a:endParaRPr lang="en-IN"/>
          </a:p>
        </p:txBody>
      </p:sp>
      <p:sp>
        <p:nvSpPr>
          <p:cNvPr id="5" name="Footer Placeholder 4">
            <a:extLst>
              <a:ext uri="{FF2B5EF4-FFF2-40B4-BE49-F238E27FC236}">
                <a16:creationId xmlns:a16="http://schemas.microsoft.com/office/drawing/2014/main" id="{7B79E5C8-A5A7-01EE-F32E-71E84AFBE6E3}"/>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74AA56D4-0941-38CD-BE36-9DBBD3845D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726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DF280-C85D-39D2-5684-278E7D3F61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562E8E-4D3F-89FB-F58A-4BB57F184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77BD2-A9C0-8A96-71FE-02DE97686507}"/>
              </a:ext>
            </a:extLst>
          </p:cNvPr>
          <p:cNvSpPr>
            <a:spLocks noGrp="1"/>
          </p:cNvSpPr>
          <p:nvPr>
            <p:ph type="dt" sz="half" idx="10"/>
          </p:nvPr>
        </p:nvSpPr>
        <p:spPr/>
        <p:txBody>
          <a:bodyPr/>
          <a:lstStyle/>
          <a:p>
            <a:fld id="{D9B7FBBA-2D83-4A12-837F-4451EB12AB75}" type="datetime1">
              <a:rPr lang="en-US" smtClean="0"/>
              <a:pPr/>
              <a:t>4/16/2025</a:t>
            </a:fld>
            <a:endParaRPr lang="en-IN"/>
          </a:p>
        </p:txBody>
      </p:sp>
      <p:sp>
        <p:nvSpPr>
          <p:cNvPr id="5" name="Footer Placeholder 4">
            <a:extLst>
              <a:ext uri="{FF2B5EF4-FFF2-40B4-BE49-F238E27FC236}">
                <a16:creationId xmlns:a16="http://schemas.microsoft.com/office/drawing/2014/main" id="{2669C2AB-8A31-80D2-2032-4067A49FBF02}"/>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D6C34708-7A39-24BA-923A-1FF95219FB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3366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E400-398E-1AFF-37B2-7AC3100879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8D296D-40DC-F33F-0EDE-CED7C9D14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FED71-CB60-0444-D157-55496DCAD354}"/>
              </a:ext>
            </a:extLst>
          </p:cNvPr>
          <p:cNvSpPr>
            <a:spLocks noGrp="1"/>
          </p:cNvSpPr>
          <p:nvPr>
            <p:ph type="dt" sz="half" idx="10"/>
          </p:nvPr>
        </p:nvSpPr>
        <p:spPr/>
        <p:txBody>
          <a:bodyPr/>
          <a:lstStyle/>
          <a:p>
            <a:fld id="{C00E30BF-CECC-4EB9-987E-F8492FCEC844}" type="datetime1">
              <a:rPr lang="en-US" smtClean="0"/>
              <a:pPr/>
              <a:t>4/16/2025</a:t>
            </a:fld>
            <a:endParaRPr lang="en-IN"/>
          </a:p>
        </p:txBody>
      </p:sp>
      <p:sp>
        <p:nvSpPr>
          <p:cNvPr id="5" name="Footer Placeholder 4">
            <a:extLst>
              <a:ext uri="{FF2B5EF4-FFF2-40B4-BE49-F238E27FC236}">
                <a16:creationId xmlns:a16="http://schemas.microsoft.com/office/drawing/2014/main" id="{7F44B350-317B-DF7D-6D76-965056362D92}"/>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2D313A19-469A-6CB4-D19C-43A9E755C8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72833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0F49-9397-6153-424E-1BC914310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0364B5-EB41-CF51-5C72-FDE91FE4FD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F4339-52E2-E46D-6E6B-CC45FD790FC7}"/>
              </a:ext>
            </a:extLst>
          </p:cNvPr>
          <p:cNvSpPr>
            <a:spLocks noGrp="1"/>
          </p:cNvSpPr>
          <p:nvPr>
            <p:ph type="dt" sz="half" idx="10"/>
          </p:nvPr>
        </p:nvSpPr>
        <p:spPr/>
        <p:txBody>
          <a:bodyPr/>
          <a:lstStyle/>
          <a:p>
            <a:fld id="{5C6AC774-8BE4-4E73-9454-F0E6C1AA7E41}" type="datetime1">
              <a:rPr lang="en-US" smtClean="0"/>
              <a:pPr/>
              <a:t>4/16/2025</a:t>
            </a:fld>
            <a:endParaRPr lang="en-IN"/>
          </a:p>
        </p:txBody>
      </p:sp>
      <p:sp>
        <p:nvSpPr>
          <p:cNvPr id="5" name="Footer Placeholder 4">
            <a:extLst>
              <a:ext uri="{FF2B5EF4-FFF2-40B4-BE49-F238E27FC236}">
                <a16:creationId xmlns:a16="http://schemas.microsoft.com/office/drawing/2014/main" id="{87600B71-92E1-F62B-972C-F2AD85F52C6A}"/>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5002A379-3F4A-98F9-DF95-26E6875C4C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39916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691B-5DA4-90E4-62B8-EA38936FF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721FF-1BE2-FB70-044D-D77C3552FC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9A847D-DCDE-FA10-E7A0-86D2339896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4A57E-15D7-02D4-85A4-CED7D16AEEC7}"/>
              </a:ext>
            </a:extLst>
          </p:cNvPr>
          <p:cNvSpPr>
            <a:spLocks noGrp="1"/>
          </p:cNvSpPr>
          <p:nvPr>
            <p:ph type="dt" sz="half" idx="10"/>
          </p:nvPr>
        </p:nvSpPr>
        <p:spPr/>
        <p:txBody>
          <a:bodyPr/>
          <a:lstStyle/>
          <a:p>
            <a:fld id="{E2C3571E-EC8B-4BEE-BEAA-240A420AC67F}" type="datetime1">
              <a:rPr lang="en-US" smtClean="0"/>
              <a:pPr/>
              <a:t>4/16/2025</a:t>
            </a:fld>
            <a:endParaRPr lang="en-IN"/>
          </a:p>
        </p:txBody>
      </p:sp>
      <p:sp>
        <p:nvSpPr>
          <p:cNvPr id="6" name="Footer Placeholder 5">
            <a:extLst>
              <a:ext uri="{FF2B5EF4-FFF2-40B4-BE49-F238E27FC236}">
                <a16:creationId xmlns:a16="http://schemas.microsoft.com/office/drawing/2014/main" id="{C324DE14-3507-0ED1-F7B8-65A8F3BFEC7B}"/>
              </a:ext>
            </a:extLst>
          </p:cNvPr>
          <p:cNvSpPr>
            <a:spLocks noGrp="1"/>
          </p:cNvSpPr>
          <p:nvPr>
            <p:ph type="ftr" sz="quarter" idx="11"/>
          </p:nvPr>
        </p:nvSpPr>
        <p:spPr/>
        <p:txBody>
          <a:bodyPr/>
          <a:lstStyle/>
          <a:p>
            <a:r>
              <a:rPr lang="en-US"/>
              <a:t>PROJECT BATCH #: [ECE/A2], AY: 2024-25</a:t>
            </a:r>
            <a:endParaRPr lang="en-IN"/>
          </a:p>
        </p:txBody>
      </p:sp>
      <p:sp>
        <p:nvSpPr>
          <p:cNvPr id="7" name="Slide Number Placeholder 6">
            <a:extLst>
              <a:ext uri="{FF2B5EF4-FFF2-40B4-BE49-F238E27FC236}">
                <a16:creationId xmlns:a16="http://schemas.microsoft.com/office/drawing/2014/main" id="{C655D2BA-6136-9811-C0C6-E164FD2C3D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129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D60B-D1D6-7B92-209B-B29AD03029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48D85A-340D-8D56-890D-5A28F1ED9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2267CC-0670-1519-2902-4B185F3D7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528611-15B9-8A85-EAD1-E65DF7071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E9556-E0BE-48ED-F9F5-E94D2D150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43CEC5-5F3C-F43A-97A1-10AC37BD7255}"/>
              </a:ext>
            </a:extLst>
          </p:cNvPr>
          <p:cNvSpPr>
            <a:spLocks noGrp="1"/>
          </p:cNvSpPr>
          <p:nvPr>
            <p:ph type="dt" sz="half" idx="10"/>
          </p:nvPr>
        </p:nvSpPr>
        <p:spPr/>
        <p:txBody>
          <a:bodyPr/>
          <a:lstStyle/>
          <a:p>
            <a:fld id="{920588C2-1D0C-4D38-B79F-D313EEDE4B47}" type="datetime1">
              <a:rPr lang="en-US" smtClean="0"/>
              <a:pPr/>
              <a:t>4/16/2025</a:t>
            </a:fld>
            <a:endParaRPr lang="en-IN"/>
          </a:p>
        </p:txBody>
      </p:sp>
      <p:sp>
        <p:nvSpPr>
          <p:cNvPr id="8" name="Footer Placeholder 7">
            <a:extLst>
              <a:ext uri="{FF2B5EF4-FFF2-40B4-BE49-F238E27FC236}">
                <a16:creationId xmlns:a16="http://schemas.microsoft.com/office/drawing/2014/main" id="{C98E575A-59B1-8D4B-3CA8-FB2C1EB4910C}"/>
              </a:ext>
            </a:extLst>
          </p:cNvPr>
          <p:cNvSpPr>
            <a:spLocks noGrp="1"/>
          </p:cNvSpPr>
          <p:nvPr>
            <p:ph type="ftr" sz="quarter" idx="11"/>
          </p:nvPr>
        </p:nvSpPr>
        <p:spPr/>
        <p:txBody>
          <a:bodyPr/>
          <a:lstStyle/>
          <a:p>
            <a:r>
              <a:rPr lang="en-US"/>
              <a:t>PROJECT BATCH #: [ECE/A2], AY: 2024-25</a:t>
            </a:r>
            <a:endParaRPr lang="en-IN"/>
          </a:p>
        </p:txBody>
      </p:sp>
      <p:sp>
        <p:nvSpPr>
          <p:cNvPr id="9" name="Slide Number Placeholder 8">
            <a:extLst>
              <a:ext uri="{FF2B5EF4-FFF2-40B4-BE49-F238E27FC236}">
                <a16:creationId xmlns:a16="http://schemas.microsoft.com/office/drawing/2014/main" id="{29FB33C6-4A2A-0A54-533E-6A0C434E4C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26295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ED13-4C95-62F2-87CA-042C037FEB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D5C694-58F3-38A2-59D0-AD5B20BBC367}"/>
              </a:ext>
            </a:extLst>
          </p:cNvPr>
          <p:cNvSpPr>
            <a:spLocks noGrp="1"/>
          </p:cNvSpPr>
          <p:nvPr>
            <p:ph type="dt" sz="half" idx="10"/>
          </p:nvPr>
        </p:nvSpPr>
        <p:spPr/>
        <p:txBody>
          <a:bodyPr/>
          <a:lstStyle/>
          <a:p>
            <a:fld id="{1C1691BA-6ADF-4709-883B-73E5873D4DA6}" type="datetime1">
              <a:rPr lang="en-US" smtClean="0"/>
              <a:pPr/>
              <a:t>4/16/2025</a:t>
            </a:fld>
            <a:endParaRPr lang="en-IN"/>
          </a:p>
        </p:txBody>
      </p:sp>
      <p:sp>
        <p:nvSpPr>
          <p:cNvPr id="4" name="Footer Placeholder 3">
            <a:extLst>
              <a:ext uri="{FF2B5EF4-FFF2-40B4-BE49-F238E27FC236}">
                <a16:creationId xmlns:a16="http://schemas.microsoft.com/office/drawing/2014/main" id="{5CEB0477-694E-D52E-2338-EFAACF1C2F2B}"/>
              </a:ext>
            </a:extLst>
          </p:cNvPr>
          <p:cNvSpPr>
            <a:spLocks noGrp="1"/>
          </p:cNvSpPr>
          <p:nvPr>
            <p:ph type="ftr" sz="quarter" idx="11"/>
          </p:nvPr>
        </p:nvSpPr>
        <p:spPr/>
        <p:txBody>
          <a:bodyPr/>
          <a:lstStyle/>
          <a:p>
            <a:r>
              <a:rPr lang="en-US"/>
              <a:t>PROJECT BATCH #: [ECE/A2], AY: 2024-25</a:t>
            </a:r>
            <a:endParaRPr lang="en-IN"/>
          </a:p>
        </p:txBody>
      </p:sp>
      <p:sp>
        <p:nvSpPr>
          <p:cNvPr id="5" name="Slide Number Placeholder 4">
            <a:extLst>
              <a:ext uri="{FF2B5EF4-FFF2-40B4-BE49-F238E27FC236}">
                <a16:creationId xmlns:a16="http://schemas.microsoft.com/office/drawing/2014/main" id="{62C97C1B-6FD9-D825-7551-C96C1896EC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92689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E915D-0BA2-BABA-4681-5D7B8BB3DE76}"/>
              </a:ext>
            </a:extLst>
          </p:cNvPr>
          <p:cNvSpPr>
            <a:spLocks noGrp="1"/>
          </p:cNvSpPr>
          <p:nvPr>
            <p:ph type="dt" sz="half" idx="10"/>
          </p:nvPr>
        </p:nvSpPr>
        <p:spPr/>
        <p:txBody>
          <a:bodyPr/>
          <a:lstStyle/>
          <a:p>
            <a:fld id="{29298F7D-1C38-48C4-929B-15BFC079509D}" type="datetime1">
              <a:rPr lang="en-US" smtClean="0"/>
              <a:pPr/>
              <a:t>4/16/2025</a:t>
            </a:fld>
            <a:endParaRPr lang="en-IN"/>
          </a:p>
        </p:txBody>
      </p:sp>
      <p:sp>
        <p:nvSpPr>
          <p:cNvPr id="3" name="Footer Placeholder 2">
            <a:extLst>
              <a:ext uri="{FF2B5EF4-FFF2-40B4-BE49-F238E27FC236}">
                <a16:creationId xmlns:a16="http://schemas.microsoft.com/office/drawing/2014/main" id="{4CA6976C-579C-F06C-03F0-F3245775DDE2}"/>
              </a:ext>
            </a:extLst>
          </p:cNvPr>
          <p:cNvSpPr>
            <a:spLocks noGrp="1"/>
          </p:cNvSpPr>
          <p:nvPr>
            <p:ph type="ftr" sz="quarter" idx="11"/>
          </p:nvPr>
        </p:nvSpPr>
        <p:spPr/>
        <p:txBody>
          <a:bodyPr/>
          <a:lstStyle/>
          <a:p>
            <a:r>
              <a:rPr lang="en-US"/>
              <a:t>PROJECT BATCH #: [ECE/A2], AY: 2024-25</a:t>
            </a:r>
            <a:endParaRPr lang="en-IN"/>
          </a:p>
        </p:txBody>
      </p:sp>
      <p:sp>
        <p:nvSpPr>
          <p:cNvPr id="4" name="Slide Number Placeholder 3">
            <a:extLst>
              <a:ext uri="{FF2B5EF4-FFF2-40B4-BE49-F238E27FC236}">
                <a16:creationId xmlns:a16="http://schemas.microsoft.com/office/drawing/2014/main" id="{883F65FC-8115-F628-BFCA-BD6D1F513A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6587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EE6E-AC2A-74D8-3FB1-4AD98F5FC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622C16-1C4F-D83C-9FF5-4029F5D68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A02341-BBDE-6363-C7F5-A52334A76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503A9-0F6D-303A-6A69-3D5986D6E3A5}"/>
              </a:ext>
            </a:extLst>
          </p:cNvPr>
          <p:cNvSpPr>
            <a:spLocks noGrp="1"/>
          </p:cNvSpPr>
          <p:nvPr>
            <p:ph type="dt" sz="half" idx="10"/>
          </p:nvPr>
        </p:nvSpPr>
        <p:spPr/>
        <p:txBody>
          <a:bodyPr/>
          <a:lstStyle/>
          <a:p>
            <a:fld id="{7CA67DCC-E997-456A-88ED-9779B3E172E4}" type="datetime1">
              <a:rPr lang="en-US" smtClean="0"/>
              <a:pPr/>
              <a:t>4/16/2025</a:t>
            </a:fld>
            <a:endParaRPr lang="en-IN"/>
          </a:p>
        </p:txBody>
      </p:sp>
      <p:sp>
        <p:nvSpPr>
          <p:cNvPr id="6" name="Footer Placeholder 5">
            <a:extLst>
              <a:ext uri="{FF2B5EF4-FFF2-40B4-BE49-F238E27FC236}">
                <a16:creationId xmlns:a16="http://schemas.microsoft.com/office/drawing/2014/main" id="{32FFA5AC-09C0-B0B9-8A47-B1D882693195}"/>
              </a:ext>
            </a:extLst>
          </p:cNvPr>
          <p:cNvSpPr>
            <a:spLocks noGrp="1"/>
          </p:cNvSpPr>
          <p:nvPr>
            <p:ph type="ftr" sz="quarter" idx="11"/>
          </p:nvPr>
        </p:nvSpPr>
        <p:spPr/>
        <p:txBody>
          <a:bodyPr/>
          <a:lstStyle/>
          <a:p>
            <a:r>
              <a:rPr lang="en-US"/>
              <a:t>PROJECT BATCH #: [ECE/A2], AY: 2024-25</a:t>
            </a:r>
            <a:endParaRPr lang="en-IN"/>
          </a:p>
        </p:txBody>
      </p:sp>
      <p:sp>
        <p:nvSpPr>
          <p:cNvPr id="7" name="Slide Number Placeholder 6">
            <a:extLst>
              <a:ext uri="{FF2B5EF4-FFF2-40B4-BE49-F238E27FC236}">
                <a16:creationId xmlns:a16="http://schemas.microsoft.com/office/drawing/2014/main" id="{90C3EE05-CA50-4E6E-C8BD-33B6B69093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0362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93A9-BE50-5F2D-3F28-813C2798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E1AC3-CEE2-AF8F-9EE4-EC680369D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D1CB33-3503-E0D8-978E-C58660863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A6832-FA61-8CA0-DBBD-95F6D6A9C1D8}"/>
              </a:ext>
            </a:extLst>
          </p:cNvPr>
          <p:cNvSpPr>
            <a:spLocks noGrp="1"/>
          </p:cNvSpPr>
          <p:nvPr>
            <p:ph type="dt" sz="half" idx="10"/>
          </p:nvPr>
        </p:nvSpPr>
        <p:spPr/>
        <p:txBody>
          <a:bodyPr/>
          <a:lstStyle/>
          <a:p>
            <a:fld id="{9C7C45C7-69B3-40E4-B42C-7673765C98AE}" type="datetime1">
              <a:rPr lang="en-US" smtClean="0"/>
              <a:pPr/>
              <a:t>4/16/2025</a:t>
            </a:fld>
            <a:endParaRPr lang="en-IN"/>
          </a:p>
        </p:txBody>
      </p:sp>
      <p:sp>
        <p:nvSpPr>
          <p:cNvPr id="6" name="Footer Placeholder 5">
            <a:extLst>
              <a:ext uri="{FF2B5EF4-FFF2-40B4-BE49-F238E27FC236}">
                <a16:creationId xmlns:a16="http://schemas.microsoft.com/office/drawing/2014/main" id="{EBC580DE-E904-CE7E-9AE1-6A26ACC15641}"/>
              </a:ext>
            </a:extLst>
          </p:cNvPr>
          <p:cNvSpPr>
            <a:spLocks noGrp="1"/>
          </p:cNvSpPr>
          <p:nvPr>
            <p:ph type="ftr" sz="quarter" idx="11"/>
          </p:nvPr>
        </p:nvSpPr>
        <p:spPr/>
        <p:txBody>
          <a:bodyPr/>
          <a:lstStyle/>
          <a:p>
            <a:r>
              <a:rPr lang="en-US"/>
              <a:t>PROJECT BATCH #: [ECE/A2], AY: 2024-25</a:t>
            </a:r>
            <a:endParaRPr lang="en-IN"/>
          </a:p>
        </p:txBody>
      </p:sp>
      <p:sp>
        <p:nvSpPr>
          <p:cNvPr id="7" name="Slide Number Placeholder 6">
            <a:extLst>
              <a:ext uri="{FF2B5EF4-FFF2-40B4-BE49-F238E27FC236}">
                <a16:creationId xmlns:a16="http://schemas.microsoft.com/office/drawing/2014/main" id="{8F2917F6-47BF-4F33-7F96-B726CE9911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5462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51EEF-640E-F98E-F296-A693C7B2B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E0C943-3A32-6D6D-8371-A87C12F3E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872279-C5FD-6E48-D63A-2F7DA92C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AF917-F876-414C-8DA1-E3D133400EF2}" type="datetime1">
              <a:rPr lang="en-US" smtClean="0"/>
              <a:pPr/>
              <a:t>4/16/2025</a:t>
            </a:fld>
            <a:endParaRPr lang="en-IN"/>
          </a:p>
        </p:txBody>
      </p:sp>
      <p:sp>
        <p:nvSpPr>
          <p:cNvPr id="5" name="Footer Placeholder 4">
            <a:extLst>
              <a:ext uri="{FF2B5EF4-FFF2-40B4-BE49-F238E27FC236}">
                <a16:creationId xmlns:a16="http://schemas.microsoft.com/office/drawing/2014/main" id="{DCCB81D7-E0CE-02D4-B404-551FA8410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BATCH #: [ECE/A2], AY: 2024-25</a:t>
            </a:r>
            <a:endParaRPr lang="en-IN"/>
          </a:p>
        </p:txBody>
      </p:sp>
      <p:sp>
        <p:nvSpPr>
          <p:cNvPr id="6" name="Slide Number Placeholder 5">
            <a:extLst>
              <a:ext uri="{FF2B5EF4-FFF2-40B4-BE49-F238E27FC236}">
                <a16:creationId xmlns:a16="http://schemas.microsoft.com/office/drawing/2014/main" id="{74838AB8-8D0A-264A-0DBB-31AD6DF18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7986319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ctrTitle"/>
          </p:nvPr>
        </p:nvSpPr>
        <p:spPr>
          <a:xfrm>
            <a:off x="143436" y="1905359"/>
            <a:ext cx="12048564" cy="732493"/>
          </a:xfrm>
          <a:prstGeom prst="rect">
            <a:avLst/>
          </a:prstGeom>
          <a:noFill/>
          <a:ln>
            <a:noFill/>
          </a:ln>
        </p:spPr>
        <p:txBody>
          <a:bodyPr spcFirstLastPara="1" wrap="square" lIns="91425" tIns="45700" rIns="91425" bIns="45700" anchor="b" anchorCtr="0">
            <a:noAutofit/>
          </a:bodyPr>
          <a:lstStyle/>
          <a:p>
            <a:pPr algn="ctr">
              <a:lnSpc>
                <a:spcPct val="130000"/>
              </a:lnSpc>
              <a:spcBef>
                <a:spcPts val="300"/>
              </a:spcBef>
              <a:spcAft>
                <a:spcPts val="300"/>
              </a:spcAft>
            </a:pPr>
            <a:r>
              <a:rPr lang="en-US" sz="2700" b="1" dirty="0">
                <a:effectLst/>
                <a:latin typeface="Times New Roman" panose="02020603050405020304" pitchFamily="18" charset="0"/>
                <a:ea typeface="Calibri" panose="020F0502020204030204" pitchFamily="34" charset="0"/>
                <a:cs typeface="Times New Roman" panose="02020603050405020304" pitchFamily="18" charset="0"/>
              </a:rPr>
              <a:t>IOT INTEGRATED REAL-TIME TRANSFORMER HEALTH MONITORING </a:t>
            </a:r>
            <a:br>
              <a:rPr lang="en-US" sz="2700" b="1" dirty="0">
                <a:effectLst/>
                <a:latin typeface="Times New Roman" panose="02020603050405020304" pitchFamily="18" charset="0"/>
                <a:ea typeface="Calibri" panose="020F0502020204030204" pitchFamily="34" charset="0"/>
                <a:cs typeface="Times New Roman" panose="02020603050405020304" pitchFamily="18" charset="0"/>
              </a:rPr>
            </a:br>
            <a:r>
              <a:rPr lang="en-US" sz="2700" b="1" dirty="0">
                <a:effectLst/>
                <a:latin typeface="Times New Roman" panose="02020603050405020304" pitchFamily="18" charset="0"/>
                <a:ea typeface="Calibri" panose="020F0502020204030204" pitchFamily="34" charset="0"/>
                <a:cs typeface="Times New Roman" panose="02020603050405020304" pitchFamily="18" charset="0"/>
              </a:rPr>
              <a:t>AND PROTECTION SYSTEM</a:t>
            </a:r>
            <a:endParaRPr lang="en-IN" sz="27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617" name="Google Shape;617;p19"/>
          <p:cNvSpPr txBox="1">
            <a:spLocks noGrp="1"/>
          </p:cNvSpPr>
          <p:nvPr>
            <p:ph type="subTitle" idx="1"/>
          </p:nvPr>
        </p:nvSpPr>
        <p:spPr>
          <a:xfrm>
            <a:off x="2022544" y="3566029"/>
            <a:ext cx="7406203" cy="3172326"/>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rgbClr val="FF0000"/>
              </a:buClr>
              <a:buSzPts val="1800"/>
              <a:buNone/>
            </a:pPr>
            <a:r>
              <a:rPr lang="en-US" sz="2400" b="1" dirty="0">
                <a:latin typeface="Times New Roman" panose="02020603050405020304" pitchFamily="18" charset="0"/>
                <a:ea typeface="Tahoma"/>
                <a:cs typeface="Times New Roman" panose="02020603050405020304" pitchFamily="18" charset="0"/>
                <a:sym typeface="Tahoma"/>
              </a:rPr>
              <a:t>PROJECT TEAM MEMBERS:</a:t>
            </a:r>
          </a:p>
          <a:p>
            <a:pPr marL="0" lvl="0" indent="0" algn="l" rtl="0">
              <a:lnSpc>
                <a:spcPct val="100000"/>
              </a:lnSpc>
              <a:spcBef>
                <a:spcPts val="0"/>
              </a:spcBef>
              <a:spcAft>
                <a:spcPts val="0"/>
              </a:spcAft>
              <a:buClr>
                <a:srgbClr val="FF0000"/>
              </a:buClr>
              <a:buSzPts val="1800"/>
              <a:buNone/>
            </a:pPr>
            <a:r>
              <a:rPr lang="en-US" sz="2400" dirty="0">
                <a:latin typeface="Times New Roman" panose="02020603050405020304" pitchFamily="18" charset="0"/>
                <a:ea typeface="Tahoma"/>
                <a:cs typeface="Times New Roman" panose="02020603050405020304" pitchFamily="18" charset="0"/>
                <a:sym typeface="Tahoma"/>
              </a:rPr>
              <a:t>                    21ME1A0213          </a:t>
            </a:r>
            <a:r>
              <a:rPr lang="en-US" dirty="0">
                <a:solidFill>
                  <a:schemeClr val="tx1"/>
                </a:solidFill>
                <a:latin typeface="Times New Roman" panose="02020603050405020304" pitchFamily="18" charset="0"/>
                <a:ea typeface="Tahoma"/>
                <a:cs typeface="Times New Roman" panose="02020603050405020304" pitchFamily="18" charset="0"/>
                <a:sym typeface="Tahoma"/>
              </a:rPr>
              <a:t>Mr</a:t>
            </a:r>
            <a:r>
              <a:rPr lang="en-US" dirty="0">
                <a:latin typeface="Times New Roman" panose="02020603050405020304" pitchFamily="18" charset="0"/>
                <a:ea typeface="Tahoma"/>
                <a:cs typeface="Times New Roman" panose="02020603050405020304" pitchFamily="18" charset="0"/>
                <a:sym typeface="Tahoma"/>
              </a:rPr>
              <a:t>. </a:t>
            </a:r>
            <a:r>
              <a:rPr lang="en-US" sz="2400" dirty="0">
                <a:solidFill>
                  <a:schemeClr val="tx1"/>
                </a:solidFill>
                <a:latin typeface="Times New Roman" panose="02020603050405020304" pitchFamily="18" charset="0"/>
                <a:ea typeface="Tahoma"/>
                <a:cs typeface="Times New Roman" panose="02020603050405020304" pitchFamily="18" charset="0"/>
                <a:sym typeface="Tahoma"/>
              </a:rPr>
              <a:t>G Satyanarayana</a:t>
            </a:r>
            <a:r>
              <a:rPr lang="en-US" dirty="0">
                <a:solidFill>
                  <a:schemeClr val="tx1"/>
                </a:solidFill>
                <a:latin typeface="Times New Roman" panose="02020603050405020304" pitchFamily="18" charset="0"/>
                <a:ea typeface="Tahoma"/>
                <a:cs typeface="Times New Roman" panose="02020603050405020304" pitchFamily="18" charset="0"/>
                <a:sym typeface="Tahoma"/>
              </a:rPr>
              <a:t> </a:t>
            </a:r>
          </a:p>
          <a:p>
            <a:pPr marL="0" lvl="0" indent="0" algn="l" rtl="0">
              <a:lnSpc>
                <a:spcPct val="100000"/>
              </a:lnSpc>
              <a:spcBef>
                <a:spcPts val="0"/>
              </a:spcBef>
              <a:spcAft>
                <a:spcPts val="0"/>
              </a:spcAft>
              <a:buClr>
                <a:srgbClr val="FF0000"/>
              </a:buClr>
              <a:buSzPts val="1800"/>
              <a:buNone/>
            </a:pPr>
            <a:r>
              <a:rPr lang="en-US" sz="2400" dirty="0">
                <a:latin typeface="Times New Roman" panose="02020603050405020304" pitchFamily="18" charset="0"/>
                <a:ea typeface="Tahoma"/>
                <a:cs typeface="Times New Roman" panose="02020603050405020304" pitchFamily="18" charset="0"/>
                <a:sym typeface="Tahoma"/>
              </a:rPr>
              <a:t>                    21ME1A0220          </a:t>
            </a:r>
            <a:r>
              <a:rPr lang="en-IN" dirty="0">
                <a:solidFill>
                  <a:schemeClr val="tx1"/>
                </a:solidFill>
                <a:latin typeface="Times New Roman" panose="02020603050405020304" pitchFamily="18" charset="0"/>
                <a:ea typeface="Tahoma"/>
                <a:cs typeface="Times New Roman" panose="02020603050405020304" pitchFamily="18" charset="0"/>
                <a:sym typeface="Tahoma"/>
              </a:rPr>
              <a:t>Ms. </a:t>
            </a:r>
            <a:r>
              <a:rPr lang="en-IN" sz="2400" dirty="0">
                <a:solidFill>
                  <a:schemeClr val="tx1"/>
                </a:solidFill>
                <a:latin typeface="Times New Roman" panose="02020603050405020304" pitchFamily="18" charset="0"/>
                <a:ea typeface="Tahoma"/>
                <a:cs typeface="Times New Roman" panose="02020603050405020304" pitchFamily="18" charset="0"/>
                <a:sym typeface="Tahoma"/>
              </a:rPr>
              <a:t>K Harshitha</a:t>
            </a:r>
          </a:p>
          <a:p>
            <a:pPr algn="l">
              <a:lnSpc>
                <a:spcPct val="100000"/>
              </a:lnSpc>
              <a:spcBef>
                <a:spcPts val="0"/>
              </a:spcBef>
              <a:buClr>
                <a:srgbClr val="FF0000"/>
              </a:buClr>
              <a:buSzPts val="1800"/>
            </a:pPr>
            <a:r>
              <a:rPr lang="en-IN" dirty="0">
                <a:latin typeface="Times New Roman" panose="02020603050405020304" pitchFamily="18" charset="0"/>
                <a:ea typeface="Tahoma"/>
                <a:cs typeface="Times New Roman" panose="02020603050405020304" pitchFamily="18" charset="0"/>
                <a:sym typeface="Tahoma"/>
              </a:rPr>
              <a:t>                    </a:t>
            </a:r>
            <a:r>
              <a:rPr lang="en-US" sz="2400" dirty="0">
                <a:solidFill>
                  <a:schemeClr val="tx1"/>
                </a:solidFill>
                <a:latin typeface="Times New Roman" panose="02020603050405020304" pitchFamily="18" charset="0"/>
                <a:ea typeface="Tahoma"/>
                <a:cs typeface="Times New Roman" panose="02020603050405020304" pitchFamily="18" charset="0"/>
                <a:sym typeface="Tahoma"/>
              </a:rPr>
              <a:t>21ME1A0217          Ms. </a:t>
            </a:r>
            <a:r>
              <a:rPr lang="en-US" dirty="0">
                <a:latin typeface="Times New Roman" panose="02020603050405020304" pitchFamily="18" charset="0"/>
                <a:ea typeface="Tahoma"/>
                <a:cs typeface="Times New Roman" panose="02020603050405020304" pitchFamily="18" charset="0"/>
                <a:sym typeface="Tahoma"/>
              </a:rPr>
              <a:t>K Kavya Sri</a:t>
            </a:r>
          </a:p>
          <a:p>
            <a:pPr marL="0" lvl="0" indent="0" algn="l" rtl="0">
              <a:lnSpc>
                <a:spcPct val="100000"/>
              </a:lnSpc>
              <a:spcBef>
                <a:spcPts val="0"/>
              </a:spcBef>
              <a:spcAft>
                <a:spcPts val="0"/>
              </a:spcAft>
              <a:buClr>
                <a:srgbClr val="FF0000"/>
              </a:buClr>
              <a:buSzPts val="1800"/>
              <a:buNone/>
            </a:pPr>
            <a:r>
              <a:rPr lang="en-IN" sz="2400" dirty="0">
                <a:latin typeface="Times New Roman" panose="02020603050405020304" pitchFamily="18" charset="0"/>
                <a:ea typeface="Tahoma"/>
                <a:cs typeface="Times New Roman" panose="02020603050405020304" pitchFamily="18" charset="0"/>
                <a:sym typeface="Tahoma"/>
              </a:rPr>
              <a:t>                    </a:t>
            </a:r>
            <a:r>
              <a:rPr lang="en-IN" sz="2400" dirty="0">
                <a:solidFill>
                  <a:schemeClr val="tx1"/>
                </a:solidFill>
                <a:latin typeface="Times New Roman" panose="02020603050405020304" pitchFamily="18" charset="0"/>
                <a:ea typeface="Tahoma"/>
                <a:cs typeface="Times New Roman" panose="02020603050405020304" pitchFamily="18" charset="0"/>
                <a:sym typeface="Tahoma"/>
              </a:rPr>
              <a:t>21ME1A0</a:t>
            </a:r>
            <a:r>
              <a:rPr lang="en-IN" dirty="0">
                <a:latin typeface="Times New Roman" panose="02020603050405020304" pitchFamily="18" charset="0"/>
                <a:ea typeface="Tahoma"/>
                <a:cs typeface="Times New Roman" panose="02020603050405020304" pitchFamily="18" charset="0"/>
                <a:sym typeface="Tahoma"/>
              </a:rPr>
              <a:t>224         </a:t>
            </a:r>
            <a:r>
              <a:rPr lang="en-IN" sz="2400" dirty="0">
                <a:solidFill>
                  <a:schemeClr val="tx1"/>
                </a:solidFill>
                <a:latin typeface="Times New Roman" panose="02020603050405020304" pitchFamily="18" charset="0"/>
                <a:ea typeface="Tahoma"/>
                <a:cs typeface="Times New Roman" panose="02020603050405020304" pitchFamily="18" charset="0"/>
                <a:sym typeface="Tahoma"/>
              </a:rPr>
              <a:t> Mr. </a:t>
            </a:r>
            <a:r>
              <a:rPr lang="en-IN" dirty="0">
                <a:latin typeface="Times New Roman" panose="02020603050405020304" pitchFamily="18" charset="0"/>
                <a:ea typeface="Tahoma"/>
                <a:cs typeface="Times New Roman" panose="02020603050405020304" pitchFamily="18" charset="0"/>
                <a:sym typeface="Tahoma"/>
              </a:rPr>
              <a:t>K Shyam Prasad</a:t>
            </a:r>
          </a:p>
          <a:p>
            <a:pPr algn="l">
              <a:lnSpc>
                <a:spcPct val="100000"/>
              </a:lnSpc>
              <a:spcBef>
                <a:spcPts val="0"/>
              </a:spcBef>
              <a:buClr>
                <a:srgbClr val="FF0000"/>
              </a:buClr>
              <a:buSzPts val="1800"/>
            </a:pPr>
            <a:r>
              <a:rPr lang="en-US" dirty="0">
                <a:latin typeface="Times New Roman" panose="02020603050405020304" pitchFamily="18" charset="0"/>
                <a:ea typeface="Tahoma"/>
                <a:cs typeface="Times New Roman" panose="02020603050405020304" pitchFamily="18" charset="0"/>
                <a:sym typeface="Tahoma"/>
              </a:rPr>
              <a:t>                   </a:t>
            </a:r>
            <a:r>
              <a:rPr lang="en-US" sz="2400" dirty="0">
                <a:solidFill>
                  <a:schemeClr val="tx1"/>
                </a:solidFill>
                <a:latin typeface="Times New Roman" panose="02020603050405020304" pitchFamily="18" charset="0"/>
                <a:ea typeface="Tahoma"/>
                <a:cs typeface="Times New Roman" panose="02020603050405020304" pitchFamily="18" charset="0"/>
                <a:sym typeface="Tahoma"/>
              </a:rPr>
              <a:t> </a:t>
            </a:r>
          </a:p>
          <a:p>
            <a:pPr marL="0" lvl="0" indent="0" algn="l" rtl="0">
              <a:lnSpc>
                <a:spcPct val="100000"/>
              </a:lnSpc>
              <a:spcBef>
                <a:spcPts val="0"/>
              </a:spcBef>
              <a:spcAft>
                <a:spcPts val="0"/>
              </a:spcAft>
              <a:buClr>
                <a:srgbClr val="FF0000"/>
              </a:buClr>
              <a:buSzPts val="1800"/>
              <a:buNone/>
            </a:pPr>
            <a:endParaRPr lang="en-US" sz="2400" dirty="0">
              <a:latin typeface="Times New Roman" panose="02020603050405020304" pitchFamily="18" charset="0"/>
              <a:ea typeface="Tahoma"/>
              <a:cs typeface="Times New Roman" panose="02020603050405020304" pitchFamily="18" charset="0"/>
              <a:sym typeface="Tahoma"/>
            </a:endParaRPr>
          </a:p>
          <a:p>
            <a:pPr marL="0" lvl="0" indent="0" rtl="0">
              <a:lnSpc>
                <a:spcPct val="100000"/>
              </a:lnSpc>
              <a:spcBef>
                <a:spcPts val="0"/>
              </a:spcBef>
              <a:spcAft>
                <a:spcPts val="0"/>
              </a:spcAft>
              <a:buClr>
                <a:srgbClr val="FF0000"/>
              </a:buClr>
              <a:buSzPts val="1800"/>
              <a:buNone/>
            </a:pPr>
            <a:r>
              <a:rPr lang="en-US" sz="2400" dirty="0">
                <a:solidFill>
                  <a:schemeClr val="tx1"/>
                </a:solidFill>
                <a:latin typeface="Times New Roman" panose="02020603050405020304" pitchFamily="18" charset="0"/>
                <a:ea typeface="Tahoma"/>
                <a:cs typeface="Times New Roman" panose="02020603050405020304" pitchFamily="18" charset="0"/>
                <a:sym typeface="Tahoma"/>
              </a:rPr>
              <a:t>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80754" y="2812032"/>
            <a:ext cx="8608423" cy="954107"/>
          </a:xfrm>
          <a:prstGeom prst="rect">
            <a:avLst/>
          </a:prstGeom>
          <a:noFill/>
        </p:spPr>
        <p:txBody>
          <a:bodyPr wrap="square" rtlCol="0">
            <a:spAutoFit/>
          </a:bodyPr>
          <a:lstStyle/>
          <a:p>
            <a:pPr algn="ctr"/>
            <a:r>
              <a:rPr lang="en-US" sz="2800" dirty="0">
                <a:solidFill>
                  <a:srgbClr val="002060"/>
                </a:solidFill>
                <a:latin typeface="Times New Roman" panose="02020603050405020304" pitchFamily="18" charset="0"/>
                <a:cs typeface="Times New Roman" panose="02020603050405020304" pitchFamily="18" charset="0"/>
              </a:rPr>
              <a:t>Mentor: Mrs. CH Sabitha</a:t>
            </a:r>
            <a:endParaRPr lang="en-IN" sz="2800" dirty="0">
              <a:solidFill>
                <a:srgbClr val="002060"/>
              </a:solidFill>
              <a:latin typeface="Times New Roman" panose="02020603050405020304" pitchFamily="18" charset="0"/>
              <a:cs typeface="Times New Roman" panose="02020603050405020304" pitchFamily="18" charset="0"/>
            </a:endParaRPr>
          </a:p>
          <a:p>
            <a:pPr algn="ctr"/>
            <a:endParaRPr lang="en-IN" sz="2800" b="1" dirty="0">
              <a:solidFill>
                <a:srgbClr val="00206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67429B-797A-4384-A71A-A8D3B7F465A5}"/>
              </a:ext>
            </a:extLst>
          </p:cNvPr>
          <p:cNvPicPr>
            <a:picLocks noChangeAspect="1"/>
          </p:cNvPicPr>
          <p:nvPr/>
        </p:nvPicPr>
        <p:blipFill rotWithShape="1">
          <a:blip r:embed="rId3">
            <a:extLst>
              <a:ext uri="{28A0092B-C50C-407E-A947-70E740481C1C}">
                <a14:useLocalDpi xmlns:a14="http://schemas.microsoft.com/office/drawing/2010/main" val="0"/>
              </a:ext>
            </a:extLst>
          </a:blip>
          <a:srcRect l="2948" t="13884" r="6512" b="14156"/>
          <a:stretch/>
        </p:blipFill>
        <p:spPr>
          <a:xfrm>
            <a:off x="838200" y="89"/>
            <a:ext cx="10293532" cy="1039817"/>
          </a:xfrm>
          <a:prstGeom prst="rect">
            <a:avLst/>
          </a:prstGeom>
        </p:spPr>
      </p:pic>
      <p:sp>
        <p:nvSpPr>
          <p:cNvPr id="4" name="Date Placeholder 3">
            <a:extLst>
              <a:ext uri="{FF2B5EF4-FFF2-40B4-BE49-F238E27FC236}">
                <a16:creationId xmlns:a16="http://schemas.microsoft.com/office/drawing/2014/main" id="{864F2795-4EFA-50C1-AF55-ECD0C58D220B}"/>
              </a:ext>
            </a:extLst>
          </p:cNvPr>
          <p:cNvSpPr>
            <a:spLocks noGrp="1"/>
          </p:cNvSpPr>
          <p:nvPr>
            <p:ph type="dt" sz="half" idx="10"/>
          </p:nvPr>
        </p:nvSpPr>
        <p:spPr/>
        <p:txBody>
          <a:bodyPr/>
          <a:lstStyle/>
          <a:p>
            <a:r>
              <a:rPr lang="en-US" dirty="0"/>
              <a:t>4/17/2025</a:t>
            </a:r>
            <a:endParaRPr lang="en-IN" dirty="0"/>
          </a:p>
        </p:txBody>
      </p:sp>
      <p:sp>
        <p:nvSpPr>
          <p:cNvPr id="5" name="Footer Placeholder 4">
            <a:extLst>
              <a:ext uri="{FF2B5EF4-FFF2-40B4-BE49-F238E27FC236}">
                <a16:creationId xmlns:a16="http://schemas.microsoft.com/office/drawing/2014/main" id="{38A661EC-CDD6-38DB-5DF2-973742E0D237}"/>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2F3CF709-7240-DEF8-FBA2-75B6B1D33D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4989" y="540756"/>
            <a:ext cx="9905999" cy="743800"/>
          </a:xfrm>
        </p:spPr>
        <p:txBody>
          <a:bodyPr>
            <a:normAutofit/>
          </a:bodyPr>
          <a:lstStyle/>
          <a:p>
            <a:pPr lvl="0" algn="just" rtl="0">
              <a:lnSpc>
                <a:spcPct val="150000"/>
              </a:lnSpc>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List of </a:t>
            </a:r>
            <a:r>
              <a:rPr lang="en-IN" b="1" dirty="0">
                <a:latin typeface="Times New Roman" panose="02020603050405020304" pitchFamily="18" charset="0"/>
                <a:cs typeface="Times New Roman" panose="02020603050405020304" pitchFamily="18" charset="0"/>
              </a:rPr>
              <a:t>components:</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0E1E9F83-9DDF-5C9A-61DF-7126F8137F18}"/>
              </a:ext>
            </a:extLst>
          </p:cNvPr>
          <p:cNvPicPr>
            <a:picLocks noChangeAspect="1"/>
          </p:cNvPicPr>
          <p:nvPr/>
        </p:nvPicPr>
        <p:blipFill rotWithShape="1">
          <a:blip r:embed="rId2">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Google Shape;652;p24">
            <a:extLst>
              <a:ext uri="{FF2B5EF4-FFF2-40B4-BE49-F238E27FC236}">
                <a16:creationId xmlns:a16="http://schemas.microsoft.com/office/drawing/2014/main" id="{A300C292-6915-77DF-0DAA-F00EFC0926FA}"/>
              </a:ext>
            </a:extLst>
          </p:cNvPr>
          <p:cNvSpPr txBox="1">
            <a:spLocks/>
          </p:cNvSpPr>
          <p:nvPr/>
        </p:nvSpPr>
        <p:spPr>
          <a:xfrm>
            <a:off x="589938" y="90198"/>
            <a:ext cx="10604310" cy="609600"/>
          </a:xfrm>
          <a:prstGeom prst="rect">
            <a:avLst/>
          </a:prstGeom>
          <a:noFill/>
          <a:ln>
            <a:noFill/>
          </a:ln>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HARDWARE &amp; SOFTWARE REQUIREMENTS</a:t>
            </a:r>
          </a:p>
        </p:txBody>
      </p:sp>
      <p:sp>
        <p:nvSpPr>
          <p:cNvPr id="13" name="Date Placeholder 12">
            <a:extLst>
              <a:ext uri="{FF2B5EF4-FFF2-40B4-BE49-F238E27FC236}">
                <a16:creationId xmlns:a16="http://schemas.microsoft.com/office/drawing/2014/main" id="{FA57D296-7D30-163A-B284-6B301AA74028}"/>
              </a:ext>
            </a:extLst>
          </p:cNvPr>
          <p:cNvSpPr>
            <a:spLocks noGrp="1"/>
          </p:cNvSpPr>
          <p:nvPr>
            <p:ph type="dt" sz="half" idx="10"/>
          </p:nvPr>
        </p:nvSpPr>
        <p:spPr/>
        <p:txBody>
          <a:bodyPr/>
          <a:lstStyle/>
          <a:p>
            <a:r>
              <a:rPr lang="en-US" dirty="0"/>
              <a:t>4/17/2025</a:t>
            </a:r>
            <a:endParaRPr lang="en-IN" dirty="0"/>
          </a:p>
        </p:txBody>
      </p:sp>
      <p:sp>
        <p:nvSpPr>
          <p:cNvPr id="14" name="Footer Placeholder 13">
            <a:extLst>
              <a:ext uri="{FF2B5EF4-FFF2-40B4-BE49-F238E27FC236}">
                <a16:creationId xmlns:a16="http://schemas.microsoft.com/office/drawing/2014/main" id="{448824DB-387B-BC65-BEB6-9ABA96C53147}"/>
              </a:ext>
            </a:extLst>
          </p:cNvPr>
          <p:cNvSpPr>
            <a:spLocks noGrp="1"/>
          </p:cNvSpPr>
          <p:nvPr>
            <p:ph type="ftr" sz="quarter" idx="11"/>
          </p:nvPr>
        </p:nvSpPr>
        <p:spPr/>
        <p:txBody>
          <a:bodyPr/>
          <a:lstStyle/>
          <a:p>
            <a:r>
              <a:rPr lang="en-US" dirty="0"/>
              <a:t>PROJECT BATCH A4: [EEE/A4], AY: 2024-25</a:t>
            </a:r>
            <a:endParaRPr lang="en-IN" dirty="0"/>
          </a:p>
        </p:txBody>
      </p:sp>
      <p:sp>
        <p:nvSpPr>
          <p:cNvPr id="15" name="Slide Number Placeholder 14">
            <a:extLst>
              <a:ext uri="{FF2B5EF4-FFF2-40B4-BE49-F238E27FC236}">
                <a16:creationId xmlns:a16="http://schemas.microsoft.com/office/drawing/2014/main" id="{6FDD6E84-213A-484E-3E21-E3BB973188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graphicFrame>
        <p:nvGraphicFramePr>
          <p:cNvPr id="4" name="Table 3">
            <a:extLst>
              <a:ext uri="{FF2B5EF4-FFF2-40B4-BE49-F238E27FC236}">
                <a16:creationId xmlns:a16="http://schemas.microsoft.com/office/drawing/2014/main" id="{74BD2673-7962-CF40-934A-5728AB071370}"/>
              </a:ext>
            </a:extLst>
          </p:cNvPr>
          <p:cNvGraphicFramePr>
            <a:graphicFrameLocks noGrp="1"/>
          </p:cNvGraphicFramePr>
          <p:nvPr>
            <p:extLst>
              <p:ext uri="{D42A27DB-BD31-4B8C-83A1-F6EECF244321}">
                <p14:modId xmlns:p14="http://schemas.microsoft.com/office/powerpoint/2010/main" val="2678309281"/>
              </p:ext>
            </p:extLst>
          </p:nvPr>
        </p:nvGraphicFramePr>
        <p:xfrm>
          <a:off x="1091453" y="1150356"/>
          <a:ext cx="10356476" cy="4748418"/>
        </p:xfrm>
        <a:graphic>
          <a:graphicData uri="http://schemas.openxmlformats.org/drawingml/2006/table">
            <a:tbl>
              <a:tblPr firstRow="1" bandRow="1"/>
              <a:tblGrid>
                <a:gridCol w="721217">
                  <a:extLst>
                    <a:ext uri="{9D8B030D-6E8A-4147-A177-3AD203B41FA5}">
                      <a16:colId xmlns:a16="http://schemas.microsoft.com/office/drawing/2014/main" val="4146679048"/>
                    </a:ext>
                  </a:extLst>
                </a:gridCol>
                <a:gridCol w="2690697">
                  <a:extLst>
                    <a:ext uri="{9D8B030D-6E8A-4147-A177-3AD203B41FA5}">
                      <a16:colId xmlns:a16="http://schemas.microsoft.com/office/drawing/2014/main" val="2415951526"/>
                    </a:ext>
                  </a:extLst>
                </a:gridCol>
                <a:gridCol w="1703184">
                  <a:extLst>
                    <a:ext uri="{9D8B030D-6E8A-4147-A177-3AD203B41FA5}">
                      <a16:colId xmlns:a16="http://schemas.microsoft.com/office/drawing/2014/main" val="1815248720"/>
                    </a:ext>
                  </a:extLst>
                </a:gridCol>
                <a:gridCol w="5241378">
                  <a:extLst>
                    <a:ext uri="{9D8B030D-6E8A-4147-A177-3AD203B41FA5}">
                      <a16:colId xmlns:a16="http://schemas.microsoft.com/office/drawing/2014/main" val="3765601505"/>
                    </a:ext>
                  </a:extLst>
                </a:gridCol>
              </a:tblGrid>
              <a:tr h="288366">
                <a:tc>
                  <a:txBody>
                    <a:bodyPr/>
                    <a:lstStyle/>
                    <a:p>
                      <a:pPr marL="0" algn="l" rtl="0" eaLnBrk="1" fontAlgn="ctr" latinLnBrk="0" hangingPunct="1">
                        <a:buNone/>
                      </a:pPr>
                      <a:r>
                        <a:rPr lang="en-IN" sz="1400" b="1" i="0" u="none" strike="noStrike" kern="1200">
                          <a:solidFill>
                            <a:srgbClr val="FFFFFF"/>
                          </a:solidFill>
                          <a:effectLst/>
                          <a:latin typeface="Times New Roman" panose="02020603050405020304" pitchFamily="18" charset="0"/>
                          <a:cs typeface="Times New Roman" panose="02020603050405020304" pitchFamily="18" charset="0"/>
                        </a:rPr>
                        <a:t>S. No</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l" rtl="0" eaLnBrk="1" fontAlgn="ctr" latinLnBrk="0" hangingPunct="1">
                        <a:buNone/>
                      </a:pPr>
                      <a:r>
                        <a:rPr lang="en-IN" sz="1400" b="1" i="0" u="none" strike="noStrike" kern="1200">
                          <a:solidFill>
                            <a:srgbClr val="FFFFFF"/>
                          </a:solidFill>
                          <a:effectLst/>
                          <a:latin typeface="Times New Roman" panose="02020603050405020304" pitchFamily="18" charset="0"/>
                          <a:cs typeface="Times New Roman" panose="02020603050405020304" pitchFamily="18" charset="0"/>
                        </a:rPr>
                        <a:t>Name of the Component</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l" rtl="0" eaLnBrk="1" fontAlgn="ctr" latinLnBrk="0" hangingPunct="1">
                        <a:buNone/>
                      </a:pPr>
                      <a:r>
                        <a:rPr lang="en-IN" sz="1400" b="1" i="0" u="none" strike="noStrike" kern="1200">
                          <a:solidFill>
                            <a:srgbClr val="FFFFFF"/>
                          </a:solidFill>
                          <a:effectLst/>
                          <a:latin typeface="Times New Roman" panose="02020603050405020304" pitchFamily="18" charset="0"/>
                          <a:cs typeface="Times New Roman" panose="02020603050405020304" pitchFamily="18" charset="0"/>
                        </a:rPr>
                        <a:t>Rating</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tc>
                  <a:txBody>
                    <a:bodyPr/>
                    <a:lstStyle/>
                    <a:p>
                      <a:pPr marL="0" algn="l" rtl="0" eaLnBrk="1" fontAlgn="ctr" latinLnBrk="0" hangingPunct="1">
                        <a:buNone/>
                      </a:pPr>
                      <a:r>
                        <a:rPr lang="en-IN" sz="1400" b="1" i="0" u="none" strike="noStrike" kern="1200">
                          <a:solidFill>
                            <a:srgbClr val="FFFFFF"/>
                          </a:solidFill>
                          <a:effectLst/>
                          <a:latin typeface="Times New Roman" panose="02020603050405020304" pitchFamily="18" charset="0"/>
                          <a:cs typeface="Times New Roman" panose="02020603050405020304" pitchFamily="18" charset="0"/>
                        </a:rPr>
                        <a:t>Purpose</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3070830160"/>
                  </a:ext>
                </a:extLst>
              </a:tr>
              <a:tr h="288366">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1</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Regulated Power Supply</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5V/12V</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supply a stable power source to the system components.</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4164880029"/>
                  </a:ext>
                </a:extLst>
              </a:tr>
              <a:tr h="288366">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2</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dirty="0">
                          <a:solidFill>
                            <a:srgbClr val="000000"/>
                          </a:solidFill>
                          <a:effectLst/>
                          <a:latin typeface="Times New Roman" panose="02020603050405020304" pitchFamily="18" charset="0"/>
                          <a:cs typeface="Times New Roman" panose="02020603050405020304" pitchFamily="18" charset="0"/>
                        </a:rPr>
                        <a:t>Raspberry Pi Pico Microcontroller</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5V</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control and process data from various sensors.</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432365261"/>
                  </a:ext>
                </a:extLst>
              </a:tr>
              <a:tr h="464324">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3</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Current Transformer (CT)</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5A-1000A</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measure the load current in the transformer.</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798897162"/>
                  </a:ext>
                </a:extLst>
              </a:tr>
              <a:tr h="464324">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4</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LCD Display</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16x2</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display real-time data from the transformer monitoring system.</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84296323"/>
                  </a:ext>
                </a:extLst>
              </a:tr>
              <a:tr h="464324">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5</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Temperature Sensor</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0-100°C</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monitor the temperature of the transformer.</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678531510"/>
                  </a:ext>
                </a:extLst>
              </a:tr>
              <a:tr h="464324">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6</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Voltage Sensor</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0-500V</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monitor the voltage levels of the transformer.</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778557355"/>
                  </a:ext>
                </a:extLst>
              </a:tr>
              <a:tr h="464324">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7</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Cloud Platform (e.g., ThingSpeak)</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N/A</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ctr" latinLnBrk="0" hangingPunct="1">
                        <a:buNone/>
                      </a:pP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For real-time data storage and visualization.</a:t>
                      </a:r>
                      <a:endParaRPr lang="en-US"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942183465"/>
                  </a:ext>
                </a:extLst>
              </a:tr>
              <a:tr h="464324">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8</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Oil Quality Sensor</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N/A</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marL="0" algn="l" rtl="0" eaLnBrk="1" fontAlgn="t" latinLnBrk="0" hangingPunct="1">
                        <a:buNone/>
                      </a:pPr>
                      <a:r>
                        <a:rPr lang="en-US" sz="1400" b="0" i="0" u="none" strike="noStrike" kern="1200">
                          <a:solidFill>
                            <a:srgbClr val="000000"/>
                          </a:solidFill>
                          <a:effectLst/>
                          <a:latin typeface="Times New Roman" panose="02020603050405020304" pitchFamily="18" charset="0"/>
                          <a:cs typeface="Times New Roman" panose="02020603050405020304" pitchFamily="18" charset="0"/>
                        </a:rPr>
                        <a:t>To monitor the quality of the transformer oil.</a:t>
                      </a:r>
                      <a:endParaRPr lang="en-US"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694753651"/>
                  </a:ext>
                </a:extLst>
              </a:tr>
              <a:tr h="464324">
                <a:tc>
                  <a:txBody>
                    <a:bodyPr/>
                    <a:lstStyle/>
                    <a:p>
                      <a:pPr marL="0" algn="l" rtl="0" eaLnBrk="1" fontAlgn="t" latinLnBrk="0" hangingPunct="1">
                        <a:buNone/>
                      </a:pPr>
                      <a:r>
                        <a:rPr lang="en-IN" sz="1400" b="0" i="0" u="none" strike="noStrike" kern="1200" dirty="0">
                          <a:solidFill>
                            <a:srgbClr val="000000"/>
                          </a:solidFill>
                          <a:effectLst/>
                          <a:latin typeface="Times New Roman" panose="02020603050405020304" pitchFamily="18" charset="0"/>
                          <a:cs typeface="Times New Roman" panose="02020603050405020304" pitchFamily="18" charset="0"/>
                        </a:rPr>
                        <a:t>9</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IoT Module </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IN" sz="1400" b="0" i="0" u="none" strike="noStrike" kern="1200">
                          <a:solidFill>
                            <a:srgbClr val="000000"/>
                          </a:solidFill>
                          <a:effectLst/>
                          <a:latin typeface="Times New Roman" panose="02020603050405020304" pitchFamily="18" charset="0"/>
                          <a:cs typeface="Times New Roman" panose="02020603050405020304" pitchFamily="18" charset="0"/>
                        </a:rPr>
                        <a:t>3.3V</a:t>
                      </a:r>
                      <a:endParaRPr lang="en-IN" sz="1400" b="0" i="0" u="none" strike="noStrike">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kern="1200" dirty="0">
                          <a:solidFill>
                            <a:srgbClr val="000000"/>
                          </a:solidFill>
                          <a:effectLst/>
                          <a:latin typeface="Times New Roman" panose="02020603050405020304" pitchFamily="18" charset="0"/>
                          <a:cs typeface="Times New Roman" panose="02020603050405020304" pitchFamily="18" charset="0"/>
                        </a:rPr>
                        <a:t>To enable wireless communication and data transmission.</a:t>
                      </a:r>
                      <a:endParaRPr lang="en-US"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848018926"/>
                  </a:ext>
                </a:extLst>
              </a:tr>
              <a:tr h="316526">
                <a:tc>
                  <a:txBody>
                    <a:bodyPr/>
                    <a:lstStyle/>
                    <a:p>
                      <a:pPr marL="0" algn="l" rtl="0" eaLnBrk="1" fontAlgn="t" latinLnBrk="0" hangingPunct="1">
                        <a:buNone/>
                      </a:pPr>
                      <a:r>
                        <a:rPr lang="en-US" sz="1400" b="0" i="0" u="none" strike="noStrike" dirty="0">
                          <a:effectLst/>
                          <a:latin typeface="Times New Roman" panose="02020603050405020304" pitchFamily="18" charset="0"/>
                          <a:cs typeface="Times New Roman" panose="02020603050405020304" pitchFamily="18" charset="0"/>
                        </a:rPr>
                        <a:t>10</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IDE Software</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dirty="0">
                          <a:effectLst/>
                          <a:latin typeface="Times New Roman" panose="02020603050405020304" pitchFamily="18" charset="0"/>
                          <a:cs typeface="Times New Roman" panose="02020603050405020304" pitchFamily="18" charset="0"/>
                        </a:rPr>
                        <a:t>N/A</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coding and uploading to microcontrollers</a:t>
                      </a:r>
                      <a:endParaRPr lang="en-US"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566762746"/>
                  </a:ext>
                </a:extLst>
              </a:tr>
              <a:tr h="316526">
                <a:tc>
                  <a:txBody>
                    <a:bodyPr/>
                    <a:lstStyle/>
                    <a:p>
                      <a:pPr marL="0" algn="l" rtl="0" eaLnBrk="1" fontAlgn="t" latinLnBrk="0" hangingPunct="1">
                        <a:buNone/>
                      </a:pPr>
                      <a:r>
                        <a:rPr lang="en-US" sz="1400" b="0" i="0" u="none" strike="noStrike" dirty="0">
                          <a:effectLst/>
                          <a:latin typeface="Times New Roman" panose="02020603050405020304" pitchFamily="18" charset="0"/>
                          <a:cs typeface="Times New Roman" panose="02020603050405020304" pitchFamily="18" charset="0"/>
                        </a:rPr>
                        <a:t>11</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Thing Speak / Firebase / Blynk </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lang="en-US" sz="1400" b="0" i="0" u="none" strike="noStrike" dirty="0">
                          <a:effectLst/>
                          <a:latin typeface="Times New Roman" panose="02020603050405020304" pitchFamily="18" charset="0"/>
                          <a:cs typeface="Times New Roman" panose="02020603050405020304" pitchFamily="18" charset="0"/>
                        </a:rPr>
                        <a:t>N/A</a:t>
                      </a:r>
                      <a:endParaRPr lang="en-IN"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marL="0" algn="l" rtl="0" eaLnBrk="1" fontAlgn="t" latinLnBrk="0" hangingPunct="1">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real-time data monitoring and storage</a:t>
                      </a:r>
                      <a:endParaRPr lang="en-US" sz="1400" b="0" i="0" u="none" strike="noStrike" dirty="0">
                        <a:effectLst/>
                        <a:latin typeface="Times New Roman" panose="02020603050405020304" pitchFamily="18" charset="0"/>
                        <a:cs typeface="Times New Roman" panose="02020603050405020304" pitchFamily="18" charset="0"/>
                      </a:endParaRPr>
                    </a:p>
                  </a:txBody>
                  <a:tcPr marL="64945" marR="64945" marT="32473" marB="32473">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491697682"/>
                  </a:ext>
                </a:extLst>
              </a:tr>
            </a:tbl>
          </a:graphicData>
        </a:graphic>
      </p:graphicFrame>
    </p:spTree>
    <p:extLst>
      <p:ext uri="{BB962C8B-B14F-4D97-AF65-F5344CB8AC3E}">
        <p14:creationId xmlns:p14="http://schemas.microsoft.com/office/powerpoint/2010/main" val="2837006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25"/>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DESIGN &amp; IMPLEMENTATION</a:t>
            </a:r>
            <a:endParaRPr lang="en-US" sz="3200" dirty="0">
              <a:latin typeface="Times New Roman" panose="02020603050405020304" pitchFamily="18" charset="0"/>
              <a:cs typeface="Times New Roman" panose="02020603050405020304" pitchFamily="18" charset="0"/>
            </a:endParaRPr>
          </a:p>
        </p:txBody>
      </p:sp>
      <p:sp>
        <p:nvSpPr>
          <p:cNvPr id="661" name="Google Shape;661;p25"/>
          <p:cNvSpPr txBox="1">
            <a:spLocks noGrp="1"/>
          </p:cNvSpPr>
          <p:nvPr>
            <p:ph idx="1"/>
          </p:nvPr>
        </p:nvSpPr>
        <p:spPr>
          <a:xfrm>
            <a:off x="522169" y="341589"/>
            <a:ext cx="10515600" cy="591345"/>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50000"/>
              </a:lnSpc>
              <a:buNone/>
            </a:pPr>
            <a:r>
              <a:rPr lang="en-IN" sz="9600" b="1" kern="100" dirty="0">
                <a:effectLst/>
                <a:latin typeface="Times New Roman" panose="02020603050405020304" pitchFamily="18" charset="0"/>
                <a:ea typeface="Calibri" panose="020F0502020204030204" pitchFamily="34" charset="0"/>
                <a:cs typeface="Times New Roman" panose="02020603050405020304" pitchFamily="18" charset="0"/>
              </a:rPr>
              <a:t>Circuit diagram:</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30000"/>
              </a:lnSpc>
              <a:spcBef>
                <a:spcPts val="300"/>
              </a:spcBef>
              <a:spcAft>
                <a:spcPts val="300"/>
              </a:spcAft>
              <a:buNone/>
            </a:pPr>
            <a:endParaRPr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078486C-2825-45FD-DD01-63A84C9E6533}"/>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215DCA9D-2A8C-44D7-2C66-9046D2D6F944}"/>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528408F1-397A-FFC0-A879-1330EDF608F5}"/>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EC5BF078-D0BD-14EE-2F81-6FCC744D40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4" name="Picture 3">
            <a:extLst>
              <a:ext uri="{FF2B5EF4-FFF2-40B4-BE49-F238E27FC236}">
                <a16:creationId xmlns:a16="http://schemas.microsoft.com/office/drawing/2014/main" id="{74BB7523-FCBE-6425-15C5-6F0B82BAE4DE}"/>
              </a:ext>
            </a:extLst>
          </p:cNvPr>
          <p:cNvPicPr>
            <a:picLocks noChangeAspect="1"/>
          </p:cNvPicPr>
          <p:nvPr/>
        </p:nvPicPr>
        <p:blipFill>
          <a:blip r:embed="rId4"/>
          <a:stretch>
            <a:fillRect/>
          </a:stretch>
        </p:blipFill>
        <p:spPr>
          <a:xfrm>
            <a:off x="1864659" y="1256271"/>
            <a:ext cx="8292353" cy="4298984"/>
          </a:xfrm>
          <a:prstGeom prst="rect">
            <a:avLst/>
          </a:prstGeom>
        </p:spPr>
      </p:pic>
      <p:sp>
        <p:nvSpPr>
          <p:cNvPr id="11" name="Rectangle 10">
            <a:extLst>
              <a:ext uri="{FF2B5EF4-FFF2-40B4-BE49-F238E27FC236}">
                <a16:creationId xmlns:a16="http://schemas.microsoft.com/office/drawing/2014/main" id="{7698FE39-C485-9CA2-FD50-48ABAC18EFA6}"/>
              </a:ext>
            </a:extLst>
          </p:cNvPr>
          <p:cNvSpPr/>
          <p:nvPr/>
        </p:nvSpPr>
        <p:spPr>
          <a:xfrm>
            <a:off x="3581400" y="5555255"/>
            <a:ext cx="4572000" cy="4777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3: Circuit Diagram</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851DAE3E-56F3-F3FC-C389-0E47802BC2BF}"/>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4CDA38C0-CFC8-5B9E-C604-5C3ABD698AC0}"/>
              </a:ext>
            </a:extLst>
          </p:cNvPr>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DESIGN &amp; IMPLEMENTATION </a:t>
            </a:r>
            <a:endParaRPr lang="en-US" sz="3200" dirty="0">
              <a:latin typeface="Times New Roman" panose="02020603050405020304" pitchFamily="18" charset="0"/>
              <a:cs typeface="Times New Roman" panose="02020603050405020304" pitchFamily="18" charset="0"/>
            </a:endParaRPr>
          </a:p>
        </p:txBody>
      </p:sp>
      <p:sp>
        <p:nvSpPr>
          <p:cNvPr id="661" name="Google Shape;661;p25">
            <a:extLst>
              <a:ext uri="{FF2B5EF4-FFF2-40B4-BE49-F238E27FC236}">
                <a16:creationId xmlns:a16="http://schemas.microsoft.com/office/drawing/2014/main" id="{72F3C30F-0A55-90F8-DFA4-557A9C85F229}"/>
              </a:ext>
            </a:extLst>
          </p:cNvPr>
          <p:cNvSpPr txBox="1">
            <a:spLocks noGrp="1"/>
          </p:cNvSpPr>
          <p:nvPr>
            <p:ph idx="1"/>
          </p:nvPr>
        </p:nvSpPr>
        <p:spPr>
          <a:xfrm>
            <a:off x="613610" y="434911"/>
            <a:ext cx="10515600" cy="1024920"/>
          </a:xfrm>
          <a:prstGeom prst="rect">
            <a:avLst/>
          </a:prstGeom>
          <a:noFill/>
          <a:ln>
            <a:noFill/>
          </a:ln>
        </p:spPr>
        <p:txBody>
          <a:bodyPr spcFirstLastPara="1" wrap="square" lIns="91425" tIns="45700" rIns="91425" bIns="45700" anchor="t" anchorCtr="0">
            <a:normAutofit/>
          </a:bodyPr>
          <a:lstStyle/>
          <a:p>
            <a:pPr marL="0" lvl="0" indent="0" algn="just">
              <a:lnSpc>
                <a:spcPct val="150000"/>
              </a:lnSpc>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Prototype development:</a:t>
            </a:r>
          </a:p>
          <a:p>
            <a:pPr marL="0" indent="0">
              <a:lnSpc>
                <a:spcPct val="130000"/>
              </a:lnSpc>
              <a:spcBef>
                <a:spcPts val="300"/>
              </a:spcBef>
              <a:spcAft>
                <a:spcPts val="300"/>
              </a:spcAft>
              <a:buNone/>
            </a:pPr>
            <a:endParaRPr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77882F5-FC2A-CA7A-C074-34AD83571462}"/>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B1A2738F-B1D7-2B14-E2AB-B9BC06AC318B}"/>
              </a:ext>
            </a:extLst>
          </p:cNvPr>
          <p:cNvSpPr>
            <a:spLocks noGrp="1"/>
          </p:cNvSpPr>
          <p:nvPr>
            <p:ph type="dt" sz="half" idx="10"/>
          </p:nvPr>
        </p:nvSpPr>
        <p:spPr/>
        <p:txBody>
          <a:bodyPr/>
          <a:lstStyle/>
          <a:p>
            <a:r>
              <a:rPr lang="en-US" dirty="0"/>
              <a:t>4/17/2025</a:t>
            </a:r>
            <a:endParaRPr lang="en-IN" dirty="0"/>
          </a:p>
          <a:p>
            <a:endParaRPr lang="en-IN" dirty="0"/>
          </a:p>
        </p:txBody>
      </p:sp>
      <p:sp>
        <p:nvSpPr>
          <p:cNvPr id="6" name="Footer Placeholder 5">
            <a:extLst>
              <a:ext uri="{FF2B5EF4-FFF2-40B4-BE49-F238E27FC236}">
                <a16:creationId xmlns:a16="http://schemas.microsoft.com/office/drawing/2014/main" id="{BAB6F9CD-C0FC-9801-9A7E-5E314562BED3}"/>
              </a:ext>
            </a:extLst>
          </p:cNvPr>
          <p:cNvSpPr>
            <a:spLocks noGrp="1"/>
          </p:cNvSpPr>
          <p:nvPr>
            <p:ph type="ftr" sz="quarter" idx="11"/>
          </p:nvPr>
        </p:nvSpPr>
        <p:spPr/>
        <p:txBody>
          <a:bodyPr/>
          <a:lstStyle/>
          <a:p>
            <a:pPr marL="0" algn="ctr" rtl="0" eaLnBrk="1" latinLnBrk="0" hangingPunct="1"/>
            <a:r>
              <a:rPr lang="en-US" sz="1100" kern="1200" dirty="0">
                <a:solidFill>
                  <a:srgbClr val="898989"/>
                </a:solidFill>
                <a:effectLst/>
                <a:latin typeface="Calibri" panose="020F0502020204030204" pitchFamily="34" charset="0"/>
                <a:ea typeface="+mn-ea"/>
                <a:cs typeface="+mn-cs"/>
              </a:rPr>
              <a:t>PROJECT BATCH A4: [EEE/A4], AY: 2024-25</a:t>
            </a:r>
            <a:endParaRPr lang="en-IN" sz="900" dirty="0">
              <a:effectLst/>
            </a:endParaRPr>
          </a:p>
        </p:txBody>
      </p:sp>
      <p:sp>
        <p:nvSpPr>
          <p:cNvPr id="7" name="Slide Number Placeholder 6">
            <a:extLst>
              <a:ext uri="{FF2B5EF4-FFF2-40B4-BE49-F238E27FC236}">
                <a16:creationId xmlns:a16="http://schemas.microsoft.com/office/drawing/2014/main" id="{D0C0FC98-0CCE-A155-BEA3-5804436F7F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8" name="Picture 7">
            <a:extLst>
              <a:ext uri="{FF2B5EF4-FFF2-40B4-BE49-F238E27FC236}">
                <a16:creationId xmlns:a16="http://schemas.microsoft.com/office/drawing/2014/main" id="{86338BA4-343D-9BD4-354B-E93F76257955}"/>
              </a:ext>
            </a:extLst>
          </p:cNvPr>
          <p:cNvPicPr>
            <a:picLocks noChangeAspect="1"/>
          </p:cNvPicPr>
          <p:nvPr/>
        </p:nvPicPr>
        <p:blipFill>
          <a:blip r:embed="rId4"/>
          <a:stretch>
            <a:fillRect/>
          </a:stretch>
        </p:blipFill>
        <p:spPr>
          <a:xfrm>
            <a:off x="1275287" y="1563770"/>
            <a:ext cx="9464316" cy="4209501"/>
          </a:xfrm>
          <a:prstGeom prst="rect">
            <a:avLst/>
          </a:prstGeom>
        </p:spPr>
      </p:pic>
      <p:sp>
        <p:nvSpPr>
          <p:cNvPr id="3" name="Rectangle 2">
            <a:extLst>
              <a:ext uri="{FF2B5EF4-FFF2-40B4-BE49-F238E27FC236}">
                <a16:creationId xmlns:a16="http://schemas.microsoft.com/office/drawing/2014/main" id="{278BDDAD-FA7E-7D78-B8F3-A3EFBFBE92DC}"/>
              </a:ext>
            </a:extLst>
          </p:cNvPr>
          <p:cNvSpPr/>
          <p:nvPr/>
        </p:nvSpPr>
        <p:spPr>
          <a:xfrm>
            <a:off x="3581400" y="5555255"/>
            <a:ext cx="4572000" cy="4777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4: Prototype Of Project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03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A4F2-BD68-FF15-527F-54E5F146F312}"/>
              </a:ext>
            </a:extLst>
          </p:cNvPr>
          <p:cNvSpPr>
            <a:spLocks noGrp="1"/>
          </p:cNvSpPr>
          <p:nvPr>
            <p:ph type="title"/>
          </p:nvPr>
        </p:nvSpPr>
        <p:spPr>
          <a:xfrm>
            <a:off x="838200" y="365125"/>
            <a:ext cx="10515600" cy="613443"/>
          </a:xfrm>
        </p:spPr>
        <p:txBody>
          <a:bodyPr>
            <a:normAutofit/>
          </a:bodyPr>
          <a:lstStyle/>
          <a:p>
            <a:pPr algn="ctr"/>
            <a:r>
              <a:rPr lang="en-US" sz="3200" dirty="0">
                <a:latin typeface="Times New Roman" panose="02020603050405020304" pitchFamily="18" charset="0"/>
                <a:cs typeface="Times New Roman" panose="02020603050405020304" pitchFamily="18" charset="0"/>
                <a:sym typeface="Times New Roman"/>
              </a:rPr>
              <a:t>RESULTS &amp; OBSERVATIONS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EDD517-7FA8-5C7B-8384-49D0735837AE}"/>
              </a:ext>
            </a:extLst>
          </p:cNvPr>
          <p:cNvSpPr>
            <a:spLocks noGrp="1"/>
          </p:cNvSpPr>
          <p:nvPr>
            <p:ph sz="half" idx="1"/>
          </p:nvPr>
        </p:nvSpPr>
        <p:spPr>
          <a:xfrm>
            <a:off x="838200" y="1157955"/>
            <a:ext cx="5181600" cy="5019008"/>
          </a:xfrm>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IoT Kit in Working Condition with All Parameters Monitored</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3EDC38E-63AF-B8A1-709B-929A900B9220}"/>
              </a:ext>
            </a:extLst>
          </p:cNvPr>
          <p:cNvSpPr>
            <a:spLocks noGrp="1"/>
          </p:cNvSpPr>
          <p:nvPr>
            <p:ph sz="half" idx="2"/>
          </p:nvPr>
        </p:nvSpPr>
        <p:spPr>
          <a:xfrm>
            <a:off x="6172200" y="1157955"/>
            <a:ext cx="5181600" cy="5019008"/>
          </a:xfrm>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LCD Output Displaying Transformer Health in Good Condition</a:t>
            </a:r>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C89817EB-6E3A-575B-AF3B-6E322AD2D27D}"/>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7AAA1DA8-4D99-36B2-D159-C152BA9C2DDF}"/>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112B98D1-CE3D-91CB-845B-A71382402E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8" name="Picture 7">
            <a:extLst>
              <a:ext uri="{FF2B5EF4-FFF2-40B4-BE49-F238E27FC236}">
                <a16:creationId xmlns:a16="http://schemas.microsoft.com/office/drawing/2014/main" id="{DD02E85B-7EF8-88E0-5BE9-DA1068AF1A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2400132"/>
            <a:ext cx="4649707" cy="2534653"/>
          </a:xfrm>
          <a:prstGeom prst="rect">
            <a:avLst/>
          </a:prstGeom>
        </p:spPr>
      </p:pic>
      <p:pic>
        <p:nvPicPr>
          <p:cNvPr id="9" name="Picture 8">
            <a:extLst>
              <a:ext uri="{FF2B5EF4-FFF2-40B4-BE49-F238E27FC236}">
                <a16:creationId xmlns:a16="http://schemas.microsoft.com/office/drawing/2014/main" id="{B7453191-7EEB-EDC2-6000-1AA24B665C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2400132"/>
            <a:ext cx="4604084" cy="2534653"/>
          </a:xfrm>
          <a:prstGeom prst="rect">
            <a:avLst/>
          </a:prstGeom>
        </p:spPr>
      </p:pic>
      <p:sp>
        <p:nvSpPr>
          <p:cNvPr id="10" name="Rectangle 9">
            <a:extLst>
              <a:ext uri="{FF2B5EF4-FFF2-40B4-BE49-F238E27FC236}">
                <a16:creationId xmlns:a16="http://schemas.microsoft.com/office/drawing/2014/main" id="{81248959-277B-FB1E-6A0B-80EEC1BE5C5D}"/>
              </a:ext>
            </a:extLst>
          </p:cNvPr>
          <p:cNvSpPr/>
          <p:nvPr/>
        </p:nvSpPr>
        <p:spPr>
          <a:xfrm>
            <a:off x="129988" y="5078112"/>
            <a:ext cx="4572000" cy="4777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5: Working Condition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706C0F9B-F956-D997-E31B-9233EE6D9A17}"/>
              </a:ext>
            </a:extLst>
          </p:cNvPr>
          <p:cNvSpPr/>
          <p:nvPr/>
        </p:nvSpPr>
        <p:spPr>
          <a:xfrm>
            <a:off x="6112042" y="5078111"/>
            <a:ext cx="4572000" cy="4777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6: LCD Output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6E28829-162B-6F69-4BF2-D03D496D6526}"/>
              </a:ext>
            </a:extLst>
          </p:cNvPr>
          <p:cNvPicPr>
            <a:picLocks noChangeAspect="1"/>
          </p:cNvPicPr>
          <p:nvPr/>
        </p:nvPicPr>
        <p:blipFill rotWithShape="1">
          <a:blip r:embed="rId4">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Tree>
    <p:extLst>
      <p:ext uri="{BB962C8B-B14F-4D97-AF65-F5344CB8AC3E}">
        <p14:creationId xmlns:p14="http://schemas.microsoft.com/office/powerpoint/2010/main" val="163305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8928-89C1-A515-D37F-43B81806543D}"/>
              </a:ext>
            </a:extLst>
          </p:cNvPr>
          <p:cNvSpPr>
            <a:spLocks noGrp="1"/>
          </p:cNvSpPr>
          <p:nvPr>
            <p:ph type="title"/>
          </p:nvPr>
        </p:nvSpPr>
        <p:spPr>
          <a:xfrm>
            <a:off x="838200" y="365126"/>
            <a:ext cx="10515600" cy="645528"/>
          </a:xfrm>
        </p:spPr>
        <p:txBody>
          <a:bodyPr>
            <a:normAutofit/>
          </a:bodyPr>
          <a:lstStyle/>
          <a:p>
            <a:pPr algn="ctr"/>
            <a:r>
              <a:rPr lang="en-US" sz="3200" dirty="0">
                <a:latin typeface="Times New Roman" panose="02020603050405020304" pitchFamily="18" charset="0"/>
                <a:cs typeface="Times New Roman" panose="02020603050405020304" pitchFamily="18" charset="0"/>
                <a:sym typeface="Times New Roman"/>
              </a:rPr>
              <a:t>RESULTS &amp; OBSERVATIONS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8A67E2-D7BF-2A0D-E9F6-85CBAB7A2388}"/>
              </a:ext>
            </a:extLst>
          </p:cNvPr>
          <p:cNvSpPr>
            <a:spLocks noGrp="1"/>
          </p:cNvSpPr>
          <p:nvPr>
            <p:ph sz="half" idx="1"/>
          </p:nvPr>
        </p:nvSpPr>
        <p:spPr>
          <a:xfrm>
            <a:off x="838200" y="1190041"/>
            <a:ext cx="5181600" cy="4986922"/>
          </a:xfrm>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Sudden Load Change Response with Overvoltage Protection</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821E925-F49A-33E8-1498-282246D404F2}"/>
              </a:ext>
            </a:extLst>
          </p:cNvPr>
          <p:cNvSpPr>
            <a:spLocks noGrp="1"/>
          </p:cNvSpPr>
          <p:nvPr>
            <p:ph sz="half" idx="2"/>
          </p:nvPr>
        </p:nvSpPr>
        <p:spPr>
          <a:xfrm>
            <a:off x="6172200" y="1190041"/>
            <a:ext cx="5181600" cy="4986922"/>
          </a:xfrm>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Load Disconnected Display After Overload</a:t>
            </a:r>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20D0A5E-2ABC-2D9B-ABFB-B879D0453285}"/>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894E25DB-D6C7-848E-F871-783B61B17E4F}"/>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9241C9BF-442B-A714-DD26-FEDA4311E9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8" name="Picture 7">
            <a:extLst>
              <a:ext uri="{FF2B5EF4-FFF2-40B4-BE49-F238E27FC236}">
                <a16:creationId xmlns:a16="http://schemas.microsoft.com/office/drawing/2014/main" id="{25A39440-921B-90F6-C445-4A28CD4FC6F5}"/>
              </a:ext>
            </a:extLst>
          </p:cNvPr>
          <p:cNvPicPr>
            <a:picLocks noChangeAspect="1"/>
          </p:cNvPicPr>
          <p:nvPr/>
        </p:nvPicPr>
        <p:blipFill>
          <a:blip r:embed="rId2"/>
          <a:stretch>
            <a:fillRect/>
          </a:stretch>
        </p:blipFill>
        <p:spPr>
          <a:xfrm>
            <a:off x="838199" y="2352967"/>
            <a:ext cx="4872789" cy="2908844"/>
          </a:xfrm>
          <a:prstGeom prst="rect">
            <a:avLst/>
          </a:prstGeom>
        </p:spPr>
      </p:pic>
      <p:pic>
        <p:nvPicPr>
          <p:cNvPr id="9" name="Picture 8">
            <a:extLst>
              <a:ext uri="{FF2B5EF4-FFF2-40B4-BE49-F238E27FC236}">
                <a16:creationId xmlns:a16="http://schemas.microsoft.com/office/drawing/2014/main" id="{A145A2C2-F16A-71ED-7993-E8DDF038CE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224209" y="1416968"/>
            <a:ext cx="2908841" cy="4780845"/>
          </a:xfrm>
          <a:prstGeom prst="rect">
            <a:avLst/>
          </a:prstGeom>
        </p:spPr>
      </p:pic>
      <p:pic>
        <p:nvPicPr>
          <p:cNvPr id="10" name="Picture 9">
            <a:extLst>
              <a:ext uri="{FF2B5EF4-FFF2-40B4-BE49-F238E27FC236}">
                <a16:creationId xmlns:a16="http://schemas.microsoft.com/office/drawing/2014/main" id="{A3128B1A-8227-6838-729A-5EB97882D201}"/>
              </a:ext>
            </a:extLst>
          </p:cNvPr>
          <p:cNvPicPr>
            <a:picLocks noChangeAspect="1"/>
          </p:cNvPicPr>
          <p:nvPr/>
        </p:nvPicPr>
        <p:blipFill rotWithShape="1">
          <a:blip r:embed="rId4">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13" name="Rectangle 12">
            <a:extLst>
              <a:ext uri="{FF2B5EF4-FFF2-40B4-BE49-F238E27FC236}">
                <a16:creationId xmlns:a16="http://schemas.microsoft.com/office/drawing/2014/main" id="{5C45CE24-998A-F87D-D254-A95B5F593412}"/>
              </a:ext>
            </a:extLst>
          </p:cNvPr>
          <p:cNvSpPr/>
          <p:nvPr/>
        </p:nvSpPr>
        <p:spPr>
          <a:xfrm>
            <a:off x="1122948" y="5558118"/>
            <a:ext cx="3807640" cy="4213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7: Sudden Load Changes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524B985-A9A2-8F32-5313-6B01EEE22C38}"/>
              </a:ext>
            </a:extLst>
          </p:cNvPr>
          <p:cNvSpPr/>
          <p:nvPr/>
        </p:nvSpPr>
        <p:spPr>
          <a:xfrm>
            <a:off x="6774809" y="5558118"/>
            <a:ext cx="3807640" cy="4213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8: Load Disconnected Display After Over Load</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09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4CA9-646D-DED8-7065-BEF9A0D43F34}"/>
              </a:ext>
            </a:extLst>
          </p:cNvPr>
          <p:cNvSpPr>
            <a:spLocks noGrp="1"/>
          </p:cNvSpPr>
          <p:nvPr>
            <p:ph type="title"/>
          </p:nvPr>
        </p:nvSpPr>
        <p:spPr>
          <a:xfrm>
            <a:off x="838200" y="365125"/>
            <a:ext cx="10515600" cy="581359"/>
          </a:xfrm>
        </p:spPr>
        <p:txBody>
          <a:bodyPr>
            <a:normAutofit/>
          </a:bodyPr>
          <a:lstStyle/>
          <a:p>
            <a:pPr algn="ctr"/>
            <a:r>
              <a:rPr lang="en-US" sz="3200" kern="1200" dirty="0">
                <a:solidFill>
                  <a:srgbClr val="000000"/>
                </a:solidFill>
                <a:effectLst/>
                <a:latin typeface="Times New Roman" panose="02020603050405020304" pitchFamily="18" charset="0"/>
                <a:cs typeface="Times New Roman" panose="02020603050405020304" pitchFamily="18" charset="0"/>
              </a:rPr>
              <a:t>RESULTS &amp; OBSERVATIONS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C25D83-8FD9-798A-E995-716B81D58ED5}"/>
              </a:ext>
            </a:extLst>
          </p:cNvPr>
          <p:cNvSpPr>
            <a:spLocks noGrp="1"/>
          </p:cNvSpPr>
          <p:nvPr>
            <p:ph idx="1"/>
          </p:nvPr>
        </p:nvSpPr>
        <p:spPr>
          <a:xfrm>
            <a:off x="838200" y="946484"/>
            <a:ext cx="10515600" cy="5230479"/>
          </a:xfrm>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Substation Computer Display Data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
        <p:nvSpPr>
          <p:cNvPr id="4" name="Date Placeholder 3">
            <a:extLst>
              <a:ext uri="{FF2B5EF4-FFF2-40B4-BE49-F238E27FC236}">
                <a16:creationId xmlns:a16="http://schemas.microsoft.com/office/drawing/2014/main" id="{FDBA2E1F-7491-8064-02AA-396BC244F05B}"/>
              </a:ext>
            </a:extLst>
          </p:cNvPr>
          <p:cNvSpPr>
            <a:spLocks noGrp="1"/>
          </p:cNvSpPr>
          <p:nvPr>
            <p:ph type="dt" sz="half" idx="10"/>
          </p:nvPr>
        </p:nvSpPr>
        <p:spPr/>
        <p:txBody>
          <a:bodyPr/>
          <a:lstStyle/>
          <a:p>
            <a:r>
              <a:rPr lang="en-US" dirty="0"/>
              <a:t>4/17/2025</a:t>
            </a:r>
            <a:endParaRPr lang="en-IN" dirty="0"/>
          </a:p>
        </p:txBody>
      </p:sp>
      <p:sp>
        <p:nvSpPr>
          <p:cNvPr id="5" name="Footer Placeholder 4">
            <a:extLst>
              <a:ext uri="{FF2B5EF4-FFF2-40B4-BE49-F238E27FC236}">
                <a16:creationId xmlns:a16="http://schemas.microsoft.com/office/drawing/2014/main" id="{60D53FA7-1724-F025-BB1C-95DDDD48F512}"/>
              </a:ext>
            </a:extLst>
          </p:cNvPr>
          <p:cNvSpPr>
            <a:spLocks noGrp="1"/>
          </p:cNvSpPr>
          <p:nvPr>
            <p:ph type="ftr" sz="quarter" idx="11"/>
          </p:nvPr>
        </p:nvSpPr>
        <p:spPr/>
        <p:txBody>
          <a:bodyPr/>
          <a:lstStyle/>
          <a:p>
            <a:r>
              <a:rPr lang="en-US" dirty="0"/>
              <a:t>PROJECT BATCH A4: [EEE/A4], AY: 2024-25</a:t>
            </a:r>
            <a:endParaRPr lang="en-IN" dirty="0"/>
          </a:p>
        </p:txBody>
      </p:sp>
      <p:sp>
        <p:nvSpPr>
          <p:cNvPr id="6" name="Slide Number Placeholder 5">
            <a:extLst>
              <a:ext uri="{FF2B5EF4-FFF2-40B4-BE49-F238E27FC236}">
                <a16:creationId xmlns:a16="http://schemas.microsoft.com/office/drawing/2014/main" id="{8A67745E-6CB2-1EDB-7B1F-330263BA91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graphicFrame>
        <p:nvGraphicFramePr>
          <p:cNvPr id="7" name="Table 6">
            <a:extLst>
              <a:ext uri="{FF2B5EF4-FFF2-40B4-BE49-F238E27FC236}">
                <a16:creationId xmlns:a16="http://schemas.microsoft.com/office/drawing/2014/main" id="{3491DB0B-B3C4-4130-6DA4-69A047794C69}"/>
              </a:ext>
            </a:extLst>
          </p:cNvPr>
          <p:cNvGraphicFramePr>
            <a:graphicFrameLocks noGrp="1"/>
          </p:cNvGraphicFramePr>
          <p:nvPr>
            <p:extLst>
              <p:ext uri="{D42A27DB-BD31-4B8C-83A1-F6EECF244321}">
                <p14:modId xmlns:p14="http://schemas.microsoft.com/office/powerpoint/2010/main" val="1848874383"/>
              </p:ext>
            </p:extLst>
          </p:nvPr>
        </p:nvGraphicFramePr>
        <p:xfrm>
          <a:off x="1026695" y="1527844"/>
          <a:ext cx="10202779" cy="4828505"/>
        </p:xfrm>
        <a:graphic>
          <a:graphicData uri="http://schemas.openxmlformats.org/drawingml/2006/table">
            <a:tbl>
              <a:tblPr firstRow="1" firstCol="1" bandRow="1"/>
              <a:tblGrid>
                <a:gridCol w="733797">
                  <a:extLst>
                    <a:ext uri="{9D8B030D-6E8A-4147-A177-3AD203B41FA5}">
                      <a16:colId xmlns:a16="http://schemas.microsoft.com/office/drawing/2014/main" val="146956404"/>
                    </a:ext>
                  </a:extLst>
                </a:gridCol>
                <a:gridCol w="1504853">
                  <a:extLst>
                    <a:ext uri="{9D8B030D-6E8A-4147-A177-3AD203B41FA5}">
                      <a16:colId xmlns:a16="http://schemas.microsoft.com/office/drawing/2014/main" val="4165914400"/>
                    </a:ext>
                  </a:extLst>
                </a:gridCol>
                <a:gridCol w="1282334">
                  <a:extLst>
                    <a:ext uri="{9D8B030D-6E8A-4147-A177-3AD203B41FA5}">
                      <a16:colId xmlns:a16="http://schemas.microsoft.com/office/drawing/2014/main" val="4036299250"/>
                    </a:ext>
                  </a:extLst>
                </a:gridCol>
                <a:gridCol w="1120877">
                  <a:extLst>
                    <a:ext uri="{9D8B030D-6E8A-4147-A177-3AD203B41FA5}">
                      <a16:colId xmlns:a16="http://schemas.microsoft.com/office/drawing/2014/main" val="1478955941"/>
                    </a:ext>
                  </a:extLst>
                </a:gridCol>
                <a:gridCol w="991506">
                  <a:extLst>
                    <a:ext uri="{9D8B030D-6E8A-4147-A177-3AD203B41FA5}">
                      <a16:colId xmlns:a16="http://schemas.microsoft.com/office/drawing/2014/main" val="2472929862"/>
                    </a:ext>
                  </a:extLst>
                </a:gridCol>
                <a:gridCol w="1407565">
                  <a:extLst>
                    <a:ext uri="{9D8B030D-6E8A-4147-A177-3AD203B41FA5}">
                      <a16:colId xmlns:a16="http://schemas.microsoft.com/office/drawing/2014/main" val="1763664014"/>
                    </a:ext>
                  </a:extLst>
                </a:gridCol>
                <a:gridCol w="1241969">
                  <a:extLst>
                    <a:ext uri="{9D8B030D-6E8A-4147-A177-3AD203B41FA5}">
                      <a16:colId xmlns:a16="http://schemas.microsoft.com/office/drawing/2014/main" val="4259446276"/>
                    </a:ext>
                  </a:extLst>
                </a:gridCol>
                <a:gridCol w="1919878">
                  <a:extLst>
                    <a:ext uri="{9D8B030D-6E8A-4147-A177-3AD203B41FA5}">
                      <a16:colId xmlns:a16="http://schemas.microsoft.com/office/drawing/2014/main" val="3524521692"/>
                    </a:ext>
                  </a:extLst>
                </a:gridCol>
              </a:tblGrid>
              <a:tr h="324105">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S.No</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Temperature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Humidity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Voltage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Current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Frequency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b="1">
                          <a:effectLst/>
                          <a:latin typeface="Times New Roman" panose="02020603050405020304" pitchFamily="18" charset="0"/>
                          <a:ea typeface="Times New Roman" panose="02020603050405020304" pitchFamily="18" charset="0"/>
                          <a:cs typeface="Times New Roman" panose="02020603050405020304" pitchFamily="18" charset="0"/>
                        </a:rPr>
                        <a:t>Oil_Level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200" b="1">
                          <a:effectLst/>
                          <a:latin typeface="Times New Roman" panose="02020603050405020304" pitchFamily="18" charset="0"/>
                          <a:ea typeface="Times New Roman" panose="02020603050405020304" pitchFamily="18" charset="0"/>
                          <a:cs typeface="Times New Roman" panose="02020603050405020304" pitchFamily="18" charset="0"/>
                        </a:rPr>
                        <a:t>Date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6653054"/>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2025-03-29 10:19:47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1752727"/>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2025-03-29 10:18:45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0147150"/>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2025-03-29 10:17:36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1057346"/>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2025-03-28 12:11:47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5327131"/>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2025-03-28 11:10:47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6377173"/>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Empty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2025-03-28 10:09:45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9470"/>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2025-03-27 09:19:47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9419805"/>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2025-03-27 09:16:56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726752"/>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2025-03-27 09:10:26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3377705"/>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2025-03-26 02:43:56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0779452"/>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2025-03-26 11:24:32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6762787"/>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2025-03-26 10:56:51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5360351"/>
                  </a:ext>
                </a:extLst>
              </a:tr>
              <a:tr h="29665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2025-03-25 01:45:47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0574367"/>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Empty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a:effectLst/>
                          <a:latin typeface="Times New Roman" panose="02020603050405020304" pitchFamily="18" charset="0"/>
                          <a:ea typeface="Times New Roman" panose="02020603050405020304" pitchFamily="18" charset="0"/>
                          <a:cs typeface="Times New Roman" panose="02020603050405020304" pitchFamily="18" charset="0"/>
                        </a:rPr>
                        <a:t>2025-03-25 12:17:54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5845904"/>
                  </a:ext>
                </a:extLst>
              </a:tr>
              <a:tr h="303476">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1000">
                          <a:effectLst/>
                          <a:latin typeface="Times New Roman" panose="02020603050405020304" pitchFamily="18" charset="0"/>
                          <a:ea typeface="Times New Roman" panose="02020603050405020304" pitchFamily="18" charset="0"/>
                          <a:cs typeface="Times New Roman" panose="02020603050405020304" pitchFamily="18" charset="0"/>
                        </a:rPr>
                        <a:t>Full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50000"/>
                        </a:lnSpc>
                        <a:buNone/>
                      </a:pPr>
                      <a:r>
                        <a:rPr lang="en-IN" sz="900" dirty="0">
                          <a:effectLst/>
                          <a:latin typeface="Times New Roman" panose="02020603050405020304" pitchFamily="18" charset="0"/>
                          <a:ea typeface="Times New Roman" panose="02020603050405020304" pitchFamily="18" charset="0"/>
                          <a:cs typeface="Times New Roman" panose="02020603050405020304" pitchFamily="18" charset="0"/>
                        </a:rPr>
                        <a:t>2025-03-25 11:19:25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5140554"/>
                  </a:ext>
                </a:extLst>
              </a:tr>
            </a:tbl>
          </a:graphicData>
        </a:graphic>
      </p:graphicFrame>
      <p:pic>
        <p:nvPicPr>
          <p:cNvPr id="9" name="Picture 8">
            <a:extLst>
              <a:ext uri="{FF2B5EF4-FFF2-40B4-BE49-F238E27FC236}">
                <a16:creationId xmlns:a16="http://schemas.microsoft.com/office/drawing/2014/main" id="{3DD71ED2-7610-550C-5202-485A6C45C978}"/>
              </a:ext>
            </a:extLst>
          </p:cNvPr>
          <p:cNvPicPr>
            <a:picLocks noChangeAspect="1"/>
          </p:cNvPicPr>
          <p:nvPr/>
        </p:nvPicPr>
        <p:blipFill>
          <a:blip r:embed="rId2"/>
          <a:stretch>
            <a:fillRect/>
          </a:stretch>
        </p:blipFill>
        <p:spPr>
          <a:xfrm>
            <a:off x="0" y="65087"/>
            <a:ext cx="447675" cy="600075"/>
          </a:xfrm>
          <a:prstGeom prst="rect">
            <a:avLst/>
          </a:prstGeom>
        </p:spPr>
      </p:pic>
    </p:spTree>
    <p:extLst>
      <p:ext uri="{BB962C8B-B14F-4D97-AF65-F5344CB8AC3E}">
        <p14:creationId xmlns:p14="http://schemas.microsoft.com/office/powerpoint/2010/main" val="4026315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26753E71-A86D-1C21-688E-43FC7B40E753}"/>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FAB2BA77-69F9-1E9A-AC81-16DFF66EBF94}"/>
              </a:ext>
            </a:extLst>
          </p:cNvPr>
          <p:cNvSpPr txBox="1">
            <a:spLocks noGrp="1"/>
          </p:cNvSpPr>
          <p:nvPr>
            <p:ph type="title"/>
          </p:nvPr>
        </p:nvSpPr>
        <p:spPr>
          <a:xfrm>
            <a:off x="672224" y="215253"/>
            <a:ext cx="10515600" cy="591345"/>
          </a:xfrm>
          <a:prstGeom prst="rect">
            <a:avLst/>
          </a:prstGeom>
          <a:noFill/>
          <a:ln>
            <a:noFill/>
          </a:ln>
        </p:spPr>
        <p:txBody>
          <a:bodyPr spcFirstLastPara="1" wrap="square" lIns="91425" tIns="45700" rIns="91425" bIns="45700" anchor="ctr" anchorCtr="0">
            <a:no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RESULTS &amp; OBSERVATIONS</a:t>
            </a:r>
            <a:br>
              <a:rPr lang="en-US" sz="3200" dirty="0">
                <a:latin typeface="Times New Roman" panose="02020603050405020304" pitchFamily="18" charset="0"/>
                <a:cs typeface="Times New Roman" panose="02020603050405020304" pitchFamily="18" charset="0"/>
                <a:sym typeface="Times New Roman"/>
              </a:rPr>
            </a:br>
            <a:r>
              <a:rPr lang="en-US" sz="2600" dirty="0">
                <a:latin typeface="Times New Roman" panose="02020603050405020304" pitchFamily="18" charset="0"/>
                <a:cs typeface="Times New Roman" panose="02020603050405020304" pitchFamily="18" charset="0"/>
                <a:sym typeface="Times New Roman"/>
              </a:rPr>
              <a:t>Graph</a:t>
            </a:r>
            <a:endParaRPr sz="2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EC1DB16-7F4D-DBD1-148D-DFE2E32B3D40}"/>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4FBFEE35-B6B9-B276-FF63-9C8B51557F67}"/>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58032E8B-7E30-8419-DF58-F9144FB10A32}"/>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3F9E3171-0823-766C-3601-E0762A4EDE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3" name="Content Placeholder 2">
            <a:extLst>
              <a:ext uri="{FF2B5EF4-FFF2-40B4-BE49-F238E27FC236}">
                <a16:creationId xmlns:a16="http://schemas.microsoft.com/office/drawing/2014/main" id="{FABC36F3-3A9E-D900-DE03-ACE2A5D4FB6B}"/>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235242" y="1276642"/>
            <a:ext cx="4459705" cy="2110955"/>
          </a:xfrm>
          <a:prstGeom prst="rect">
            <a:avLst/>
          </a:prstGeom>
        </p:spPr>
      </p:pic>
      <p:pic>
        <p:nvPicPr>
          <p:cNvPr id="4" name="Picture 3">
            <a:extLst>
              <a:ext uri="{FF2B5EF4-FFF2-40B4-BE49-F238E27FC236}">
                <a16:creationId xmlns:a16="http://schemas.microsoft.com/office/drawing/2014/main" id="{369A74BB-368C-9BBE-B2E3-598516B95E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7055" y="1142368"/>
            <a:ext cx="4690769" cy="2286632"/>
          </a:xfrm>
          <a:prstGeom prst="rect">
            <a:avLst/>
          </a:prstGeom>
        </p:spPr>
      </p:pic>
      <p:pic>
        <p:nvPicPr>
          <p:cNvPr id="8" name="Picture 7">
            <a:extLst>
              <a:ext uri="{FF2B5EF4-FFF2-40B4-BE49-F238E27FC236}">
                <a16:creationId xmlns:a16="http://schemas.microsoft.com/office/drawing/2014/main" id="{888C19F5-33CE-2C43-5051-F27AC6B9B2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6631" y="3962400"/>
            <a:ext cx="4649958" cy="2233559"/>
          </a:xfrm>
          <a:prstGeom prst="rect">
            <a:avLst/>
          </a:prstGeom>
        </p:spPr>
      </p:pic>
      <p:pic>
        <p:nvPicPr>
          <p:cNvPr id="9" name="Picture 8">
            <a:extLst>
              <a:ext uri="{FF2B5EF4-FFF2-40B4-BE49-F238E27FC236}">
                <a16:creationId xmlns:a16="http://schemas.microsoft.com/office/drawing/2014/main" id="{C122230D-8915-55A5-9BAA-30D889D06C5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381706" y="3807357"/>
            <a:ext cx="4972094" cy="2468797"/>
          </a:xfrm>
          <a:prstGeom prst="rect">
            <a:avLst/>
          </a:prstGeom>
        </p:spPr>
      </p:pic>
    </p:spTree>
    <p:extLst>
      <p:ext uri="{BB962C8B-B14F-4D97-AF65-F5344CB8AC3E}">
        <p14:creationId xmlns:p14="http://schemas.microsoft.com/office/powerpoint/2010/main" val="282353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ABB4-7CF0-7B38-39EF-C546108A5562}"/>
              </a:ext>
            </a:extLst>
          </p:cNvPr>
          <p:cNvSpPr>
            <a:spLocks noGrp="1"/>
          </p:cNvSpPr>
          <p:nvPr>
            <p:ph type="title"/>
          </p:nvPr>
        </p:nvSpPr>
        <p:spPr>
          <a:xfrm>
            <a:off x="838200" y="365126"/>
            <a:ext cx="10515600" cy="661570"/>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sym typeface="Times New Roman"/>
              </a:rPr>
              <a:t>RESULTS &amp; OBSERVATIONS</a:t>
            </a:r>
            <a:br>
              <a:rPr lang="en-US" sz="4000" dirty="0">
                <a:latin typeface="Times New Roman" panose="02020603050405020304" pitchFamily="18" charset="0"/>
                <a:cs typeface="Times New Roman" panose="02020603050405020304" pitchFamily="18" charset="0"/>
                <a:sym typeface="Times New Roman"/>
              </a:rPr>
            </a:br>
            <a:r>
              <a:rPr lang="en-US" sz="2400" dirty="0">
                <a:latin typeface="Times New Roman" panose="02020603050405020304" pitchFamily="18" charset="0"/>
                <a:cs typeface="Times New Roman" panose="02020603050405020304" pitchFamily="18" charset="0"/>
                <a:sym typeface="Times New Roman"/>
              </a:rPr>
              <a:t>Graph</a:t>
            </a:r>
            <a:endParaRPr lang="en-IN" sz="2400" dirty="0"/>
          </a:p>
        </p:txBody>
      </p:sp>
      <p:sp>
        <p:nvSpPr>
          <p:cNvPr id="4" name="Date Placeholder 3">
            <a:extLst>
              <a:ext uri="{FF2B5EF4-FFF2-40B4-BE49-F238E27FC236}">
                <a16:creationId xmlns:a16="http://schemas.microsoft.com/office/drawing/2014/main" id="{DCC651E6-0809-3119-8CCC-CD04F5148879}"/>
              </a:ext>
            </a:extLst>
          </p:cNvPr>
          <p:cNvSpPr>
            <a:spLocks noGrp="1"/>
          </p:cNvSpPr>
          <p:nvPr>
            <p:ph type="dt" sz="half" idx="10"/>
          </p:nvPr>
        </p:nvSpPr>
        <p:spPr/>
        <p:txBody>
          <a:bodyPr/>
          <a:lstStyle/>
          <a:p>
            <a:r>
              <a:rPr lang="en-US" dirty="0"/>
              <a:t>4/17/2025</a:t>
            </a:r>
            <a:endParaRPr lang="en-IN" dirty="0"/>
          </a:p>
        </p:txBody>
      </p:sp>
      <p:sp>
        <p:nvSpPr>
          <p:cNvPr id="5" name="Footer Placeholder 4">
            <a:extLst>
              <a:ext uri="{FF2B5EF4-FFF2-40B4-BE49-F238E27FC236}">
                <a16:creationId xmlns:a16="http://schemas.microsoft.com/office/drawing/2014/main" id="{0694BBC1-EDC5-061C-415E-5FECACA611A7}"/>
              </a:ext>
            </a:extLst>
          </p:cNvPr>
          <p:cNvSpPr>
            <a:spLocks noGrp="1"/>
          </p:cNvSpPr>
          <p:nvPr>
            <p:ph type="ftr" sz="quarter" idx="11"/>
          </p:nvPr>
        </p:nvSpPr>
        <p:spPr/>
        <p:txBody>
          <a:bodyPr/>
          <a:lstStyle/>
          <a:p>
            <a:r>
              <a:rPr lang="en-US" dirty="0"/>
              <a:t>PROJECT BATCH A4: [EEE/A4], AY: 2024-25</a:t>
            </a:r>
            <a:endParaRPr lang="en-IN" dirty="0"/>
          </a:p>
        </p:txBody>
      </p:sp>
      <p:sp>
        <p:nvSpPr>
          <p:cNvPr id="6" name="Slide Number Placeholder 5">
            <a:extLst>
              <a:ext uri="{FF2B5EF4-FFF2-40B4-BE49-F238E27FC236}">
                <a16:creationId xmlns:a16="http://schemas.microsoft.com/office/drawing/2014/main" id="{48430CCF-A284-0748-56AB-FFFE7988E9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pic>
        <p:nvPicPr>
          <p:cNvPr id="7" name="Content Placeholder 6">
            <a:extLst>
              <a:ext uri="{FF2B5EF4-FFF2-40B4-BE49-F238E27FC236}">
                <a16:creationId xmlns:a16="http://schemas.microsoft.com/office/drawing/2014/main" id="{50D31817-E5C0-50CE-5BD9-A580A79B4BE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13000" y="1877881"/>
            <a:ext cx="6901032" cy="3416013"/>
          </a:xfrm>
          <a:prstGeom prst="rect">
            <a:avLst/>
          </a:prstGeom>
        </p:spPr>
      </p:pic>
      <p:pic>
        <p:nvPicPr>
          <p:cNvPr id="3" name="Picture 2">
            <a:extLst>
              <a:ext uri="{FF2B5EF4-FFF2-40B4-BE49-F238E27FC236}">
                <a16:creationId xmlns:a16="http://schemas.microsoft.com/office/drawing/2014/main" id="{E6C90785-5B3F-6D0A-1BA4-C87788953E2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Tree>
    <p:extLst>
      <p:ext uri="{BB962C8B-B14F-4D97-AF65-F5344CB8AC3E}">
        <p14:creationId xmlns:p14="http://schemas.microsoft.com/office/powerpoint/2010/main" val="4195887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ADF955B8-4803-734B-A30B-A104CE2363CE}"/>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844E3953-C820-7284-E546-B0B0B04FFBEB}"/>
              </a:ext>
            </a:extLst>
          </p:cNvPr>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RESULTS &amp; OBSERVATIONS</a:t>
            </a:r>
            <a:endParaRPr lang="en-US" sz="3200" dirty="0">
              <a:latin typeface="Times New Roman" panose="02020603050405020304" pitchFamily="18" charset="0"/>
              <a:cs typeface="Times New Roman" panose="02020603050405020304" pitchFamily="18" charset="0"/>
            </a:endParaRPr>
          </a:p>
        </p:txBody>
      </p:sp>
      <p:sp>
        <p:nvSpPr>
          <p:cNvPr id="661" name="Google Shape;661;p25">
            <a:extLst>
              <a:ext uri="{FF2B5EF4-FFF2-40B4-BE49-F238E27FC236}">
                <a16:creationId xmlns:a16="http://schemas.microsoft.com/office/drawing/2014/main" id="{3D495FDD-47E3-1828-A3C4-CB498FFD0BE2}"/>
              </a:ext>
            </a:extLst>
          </p:cNvPr>
          <p:cNvSpPr txBox="1">
            <a:spLocks noGrp="1"/>
          </p:cNvSpPr>
          <p:nvPr>
            <p:ph idx="1"/>
          </p:nvPr>
        </p:nvSpPr>
        <p:spPr>
          <a:xfrm>
            <a:off x="-705854" y="504407"/>
            <a:ext cx="5582655" cy="850232"/>
          </a:xfrm>
          <a:prstGeom prst="rect">
            <a:avLst/>
          </a:prstGeom>
          <a:noFill/>
          <a:ln>
            <a:noFill/>
          </a:ln>
        </p:spPr>
        <p:txBody>
          <a:bodyPr spcFirstLastPara="1" wrap="square" lIns="91425" tIns="45700" rIns="91425" bIns="45700" anchor="t" anchorCtr="0">
            <a:noAutofit/>
          </a:bodyPr>
          <a:lstStyle/>
          <a:p>
            <a:pPr marL="1371600" lvl="3" indent="0" algn="just">
              <a:lnSpc>
                <a:spcPct val="150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Key Observations:</a:t>
            </a:r>
          </a:p>
        </p:txBody>
      </p:sp>
      <p:pic>
        <p:nvPicPr>
          <p:cNvPr id="2" name="Picture 1">
            <a:extLst>
              <a:ext uri="{FF2B5EF4-FFF2-40B4-BE49-F238E27FC236}">
                <a16:creationId xmlns:a16="http://schemas.microsoft.com/office/drawing/2014/main" id="{FB5BC5CC-C0F9-4609-87F8-B676490DDA3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95F60005-5008-8D85-9274-8FC3122387FD}"/>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FE7BF724-E68D-46CB-EE68-DB7E054B5BDB}"/>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836B1958-8DF4-521A-A285-290C32EBE7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
        <p:nvSpPr>
          <p:cNvPr id="3" name="Rectangle 1">
            <a:extLst>
              <a:ext uri="{FF2B5EF4-FFF2-40B4-BE49-F238E27FC236}">
                <a16:creationId xmlns:a16="http://schemas.microsoft.com/office/drawing/2014/main" id="{F2D94BFA-726B-90A0-AF45-C74C0C6AFF22}"/>
              </a:ext>
            </a:extLst>
          </p:cNvPr>
          <p:cNvSpPr>
            <a:spLocks noChangeArrowheads="1"/>
          </p:cNvSpPr>
          <p:nvPr/>
        </p:nvSpPr>
        <p:spPr bwMode="auto">
          <a:xfrm>
            <a:off x="1106904" y="1249446"/>
            <a:ext cx="8999622" cy="446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real-time monitoring of transformer parameters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faults early to prevent major damage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remote access via cloud or mobile apps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automated alerts and performs protective 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data logging for analysis and maintenance planning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manual inspection and maintenance costs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safety and reliability of the power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for larger transformer networks and smart grids</a:t>
            </a:r>
          </a:p>
        </p:txBody>
      </p:sp>
    </p:spTree>
    <p:extLst>
      <p:ext uri="{BB962C8B-B14F-4D97-AF65-F5344CB8AC3E}">
        <p14:creationId xmlns:p14="http://schemas.microsoft.com/office/powerpoint/2010/main" val="329521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FFF71FEE-BA0C-9205-50A2-FC04C037E64D}"/>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392B8702-0CD0-4D90-FD67-77977D643D82}"/>
              </a:ext>
            </a:extLst>
          </p:cNvPr>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ADVANTAGES &amp; APPLICATIONS </a:t>
            </a:r>
            <a:endParaRPr 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F61AA62-0BA5-570E-93F0-7B2A761C25B6}"/>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331D0BC6-91B0-8FE5-44CD-9AE9294DFDDC}"/>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902D6E42-4302-DE3B-3C00-7D25BC60CAF4}"/>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7433FDDB-9399-D955-04CC-A3FD89E708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
        <p:nvSpPr>
          <p:cNvPr id="3" name="Rectangle 1">
            <a:extLst>
              <a:ext uri="{FF2B5EF4-FFF2-40B4-BE49-F238E27FC236}">
                <a16:creationId xmlns:a16="http://schemas.microsoft.com/office/drawing/2014/main" id="{2221CC36-F442-F969-2C3A-0B2EEBE6D63E}"/>
              </a:ext>
            </a:extLst>
          </p:cNvPr>
          <p:cNvSpPr>
            <a:spLocks noChangeArrowheads="1"/>
          </p:cNvSpPr>
          <p:nvPr/>
        </p:nvSpPr>
        <p:spPr bwMode="auto">
          <a:xfrm>
            <a:off x="560674" y="1033764"/>
            <a:ext cx="11349789" cy="1697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provides real-time monitoring, early fault detection, and remote access, helping prevent transformer failures. It reduces maintenance costs, extends equipment lifespan, and improves energy efficiency through data logging and predictive maintenance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8" name="Content Placeholder 7">
            <a:extLst>
              <a:ext uri="{FF2B5EF4-FFF2-40B4-BE49-F238E27FC236}">
                <a16:creationId xmlns:a16="http://schemas.microsoft.com/office/drawing/2014/main" id="{DBD14CB6-325D-5832-37D4-ED0AD6B771A4}"/>
              </a:ext>
            </a:extLst>
          </p:cNvPr>
          <p:cNvSpPr>
            <a:spLocks noGrp="1"/>
          </p:cNvSpPr>
          <p:nvPr>
            <p:ph idx="1"/>
          </p:nvPr>
        </p:nvSpPr>
        <p:spPr>
          <a:xfrm>
            <a:off x="281537" y="688297"/>
            <a:ext cx="10515600" cy="431542"/>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Benefits of the project:</a:t>
            </a:r>
          </a:p>
        </p:txBody>
      </p:sp>
      <p:sp>
        <p:nvSpPr>
          <p:cNvPr id="9" name="Content Placeholder 7">
            <a:extLst>
              <a:ext uri="{FF2B5EF4-FFF2-40B4-BE49-F238E27FC236}">
                <a16:creationId xmlns:a16="http://schemas.microsoft.com/office/drawing/2014/main" id="{BC0C2EBC-64BE-0A27-4441-A7608409FA56}"/>
              </a:ext>
            </a:extLst>
          </p:cNvPr>
          <p:cNvSpPr txBox="1">
            <a:spLocks/>
          </p:cNvSpPr>
          <p:nvPr/>
        </p:nvSpPr>
        <p:spPr>
          <a:xfrm>
            <a:off x="281537" y="2810440"/>
            <a:ext cx="10515600" cy="4315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Real World Applications: </a:t>
            </a:r>
          </a:p>
        </p:txBody>
      </p:sp>
      <p:sp>
        <p:nvSpPr>
          <p:cNvPr id="10" name="Rectangle 2">
            <a:extLst>
              <a:ext uri="{FF2B5EF4-FFF2-40B4-BE49-F238E27FC236}">
                <a16:creationId xmlns:a16="http://schemas.microsoft.com/office/drawing/2014/main" id="{E2296199-8521-321D-B093-2AEE20260B83}"/>
              </a:ext>
            </a:extLst>
          </p:cNvPr>
          <p:cNvSpPr>
            <a:spLocks noChangeArrowheads="1"/>
          </p:cNvSpPr>
          <p:nvPr/>
        </p:nvSpPr>
        <p:spPr bwMode="auto">
          <a:xfrm>
            <a:off x="609600" y="3104908"/>
            <a:ext cx="11190168" cy="335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distribution companies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reliable grid operation.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Industrial plants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avoid production downtime.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grids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intelligent energy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Renewable energy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 solar and wind power stations.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Remote/rural electrification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where manual checks are difficult.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Utilities and substations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centralized transformer monitoring.</a:t>
            </a:r>
          </a:p>
        </p:txBody>
      </p:sp>
    </p:spTree>
    <p:extLst>
      <p:ext uri="{BB962C8B-B14F-4D97-AF65-F5344CB8AC3E}">
        <p14:creationId xmlns:p14="http://schemas.microsoft.com/office/powerpoint/2010/main" val="340186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0"/>
          <p:cNvSpPr txBox="1">
            <a:spLocks noGrp="1"/>
          </p:cNvSpPr>
          <p:nvPr>
            <p:ph type="title"/>
          </p:nvPr>
        </p:nvSpPr>
        <p:spPr>
          <a:xfrm>
            <a:off x="836612" y="10179"/>
            <a:ext cx="10515600" cy="5994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sz="3200" dirty="0">
                <a:latin typeface="Times New Roman" panose="02020603050405020304" pitchFamily="18" charset="0"/>
                <a:cs typeface="Times New Roman" panose="02020603050405020304" pitchFamily="18" charset="0"/>
              </a:rPr>
              <a:t>CONTENTS:</a:t>
            </a:r>
            <a:endParaRPr sz="3200" dirty="0">
              <a:latin typeface="Times New Roman" panose="02020603050405020304" pitchFamily="18" charset="0"/>
              <a:cs typeface="Times New Roman" panose="02020603050405020304" pitchFamily="18" charset="0"/>
            </a:endParaRPr>
          </a:p>
        </p:txBody>
      </p:sp>
      <p:sp>
        <p:nvSpPr>
          <p:cNvPr id="626" name="Google Shape;626;p20"/>
          <p:cNvSpPr txBox="1">
            <a:spLocks noGrp="1"/>
          </p:cNvSpPr>
          <p:nvPr>
            <p:ph idx="1"/>
          </p:nvPr>
        </p:nvSpPr>
        <p:spPr>
          <a:xfrm>
            <a:off x="1141412" y="609599"/>
            <a:ext cx="9906000" cy="5954973"/>
          </a:xfrm>
          <a:prstGeom prst="rect">
            <a:avLst/>
          </a:prstGeom>
          <a:noFill/>
          <a:ln>
            <a:noFill/>
          </a:ln>
        </p:spPr>
        <p:txBody>
          <a:bodyPr spcFirstLastPara="1" wrap="square" lIns="91425" tIns="45700" rIns="91425" bIns="45700" anchor="t" anchorCtr="0">
            <a:normAutofit/>
          </a:bodyPr>
          <a:lstStyle/>
          <a:p>
            <a:pPr>
              <a:lnSpc>
                <a:spcPct val="130000"/>
              </a:lnSpc>
              <a:spcBef>
                <a:spcPts val="300"/>
              </a:spcBef>
              <a:spcAft>
                <a:spcPts val="300"/>
              </a:spcAft>
            </a:pPr>
            <a:r>
              <a:rPr lang="en-US" sz="2400" b="1" dirty="0">
                <a:latin typeface="Times New Roman"/>
                <a:ea typeface="Times New Roman"/>
                <a:cs typeface="Times New Roman"/>
                <a:sym typeface="Times New Roman"/>
              </a:rPr>
              <a:t>Abstract with keywords </a:t>
            </a:r>
            <a:endParaRPr lang="en-US" sz="2400" b="1" dirty="0"/>
          </a:p>
          <a:p>
            <a:pPr>
              <a:lnSpc>
                <a:spcPct val="130000"/>
              </a:lnSpc>
              <a:spcBef>
                <a:spcPts val="300"/>
              </a:spcBef>
              <a:spcAft>
                <a:spcPts val="300"/>
              </a:spcAft>
            </a:pPr>
            <a:r>
              <a:rPr lang="en-US" sz="2400" b="1" kern="0" dirty="0">
                <a:effectLst/>
                <a:latin typeface="Times New Roman" panose="02020603050405020304" pitchFamily="18" charset="0"/>
                <a:ea typeface="Times New Roman" panose="02020603050405020304" pitchFamily="18" charset="0"/>
                <a:cs typeface="Gautami" panose="020B0502040204020203" pitchFamily="34" charset="0"/>
              </a:rPr>
              <a:t>Project Objectives</a:t>
            </a:r>
          </a:p>
          <a:p>
            <a:pPr>
              <a:lnSpc>
                <a:spcPct val="130000"/>
              </a:lnSpc>
              <a:spcBef>
                <a:spcPts val="300"/>
              </a:spcBef>
              <a:spcAft>
                <a:spcPts val="300"/>
              </a:spcAft>
            </a:pPr>
            <a:r>
              <a:rPr lang="en-US" sz="2400" b="1" kern="0" dirty="0">
                <a:latin typeface="Times New Roman" panose="02020603050405020304" pitchFamily="18" charset="0"/>
                <a:ea typeface="Calibri" panose="020F0502020204030204" pitchFamily="34" charset="0"/>
                <a:cs typeface="Gautami" panose="020B0502040204020203" pitchFamily="34" charset="0"/>
              </a:rPr>
              <a:t>Literature Review</a:t>
            </a:r>
            <a:endParaRPr lang="en-US" sz="2400" kern="100" dirty="0">
              <a:latin typeface="Calibri" panose="020F0502020204030204" pitchFamily="34" charset="0"/>
              <a:ea typeface="Calibri" panose="020F0502020204030204" pitchFamily="34" charset="0"/>
              <a:cs typeface="Gautami" panose="020B0502040204020203" pitchFamily="34" charset="0"/>
            </a:endParaRPr>
          </a:p>
          <a:p>
            <a:pPr>
              <a:lnSpc>
                <a:spcPct val="130000"/>
              </a:lnSpc>
              <a:spcBef>
                <a:spcPts val="300"/>
              </a:spcBef>
              <a:spcAft>
                <a:spcPts val="300"/>
              </a:spcAft>
            </a:pPr>
            <a:r>
              <a:rPr lang="en-US" sz="2400" b="1" kern="0" dirty="0">
                <a:latin typeface="Times New Roman" panose="02020603050405020304" pitchFamily="18" charset="0"/>
                <a:cs typeface="Gautami" panose="020B0502040204020203" pitchFamily="34" charset="0"/>
              </a:rPr>
              <a:t>Uniqueness/Novelty of the Idea </a:t>
            </a:r>
          </a:p>
          <a:p>
            <a:pPr>
              <a:lnSpc>
                <a:spcPct val="130000"/>
              </a:lnSpc>
              <a:spcBef>
                <a:spcPts val="300"/>
              </a:spcBef>
              <a:spcAft>
                <a:spcPts val="300"/>
              </a:spcAft>
            </a:pPr>
            <a:r>
              <a:rPr lang="en-US" sz="2400" b="1" kern="0" dirty="0">
                <a:effectLst/>
                <a:latin typeface="Times New Roman" panose="02020603050405020304" pitchFamily="18" charset="0"/>
                <a:ea typeface="Times New Roman" panose="02020603050405020304" pitchFamily="18" charset="0"/>
                <a:cs typeface="Gautami" panose="020B0502040204020203" pitchFamily="34" charset="0"/>
              </a:rPr>
              <a:t>Methodology</a:t>
            </a:r>
          </a:p>
          <a:p>
            <a:pPr>
              <a:lnSpc>
                <a:spcPct val="130000"/>
              </a:lnSpc>
              <a:spcBef>
                <a:spcPts val="300"/>
              </a:spcBef>
              <a:spcAft>
                <a:spcPts val="300"/>
              </a:spcAft>
            </a:pPr>
            <a:r>
              <a:rPr lang="en-US" sz="2400" b="1" kern="0" dirty="0">
                <a:effectLst/>
                <a:latin typeface="Times New Roman" panose="02020603050405020304" pitchFamily="18" charset="0"/>
                <a:ea typeface="Times New Roman" panose="02020603050405020304" pitchFamily="18" charset="0"/>
                <a:cs typeface="Gautami" panose="020B0502040204020203" pitchFamily="34" charset="0"/>
              </a:rPr>
              <a:t>Block diagram/flow chart</a:t>
            </a:r>
          </a:p>
          <a:p>
            <a:pPr>
              <a:lnSpc>
                <a:spcPct val="130000"/>
              </a:lnSpc>
              <a:spcBef>
                <a:spcPts val="300"/>
              </a:spcBef>
              <a:spcAft>
                <a:spcPts val="300"/>
              </a:spcAft>
            </a:pPr>
            <a:r>
              <a:rPr lang="en-US" sz="2400" b="1" kern="0" dirty="0">
                <a:effectLst/>
                <a:latin typeface="Times New Roman" panose="02020603050405020304" pitchFamily="18" charset="0"/>
                <a:ea typeface="Times New Roman" panose="02020603050405020304" pitchFamily="18" charset="0"/>
                <a:cs typeface="Gautami" panose="020B0502040204020203" pitchFamily="34" charset="0"/>
              </a:rPr>
              <a:t>Resources </a:t>
            </a:r>
            <a:r>
              <a:rPr lang="en-US" sz="2400" b="1" kern="0" dirty="0">
                <a:latin typeface="Times New Roman" panose="02020603050405020304" pitchFamily="18" charset="0"/>
                <a:ea typeface="Times New Roman" panose="02020603050405020304" pitchFamily="18" charset="0"/>
                <a:cs typeface="Gautami" panose="020B0502040204020203" pitchFamily="34" charset="0"/>
              </a:rPr>
              <a:t>Required</a:t>
            </a:r>
            <a:endParaRPr lang="en-US" sz="2400" b="1" kern="0" dirty="0">
              <a:effectLst/>
              <a:latin typeface="Times New Roman" panose="02020603050405020304" pitchFamily="18" charset="0"/>
              <a:ea typeface="Times New Roman" panose="02020603050405020304" pitchFamily="18" charset="0"/>
              <a:cs typeface="Gautami" panose="020B0502040204020203" pitchFamily="34" charset="0"/>
            </a:endParaRPr>
          </a:p>
          <a:p>
            <a:pPr>
              <a:lnSpc>
                <a:spcPct val="130000"/>
              </a:lnSpc>
              <a:spcBef>
                <a:spcPts val="300"/>
              </a:spcBef>
              <a:spcAft>
                <a:spcPts val="300"/>
              </a:spcAft>
            </a:pPr>
            <a:r>
              <a:rPr lang="en-US" sz="2400" b="1" kern="0" dirty="0">
                <a:effectLst/>
                <a:latin typeface="Times New Roman" panose="02020603050405020304" pitchFamily="18" charset="0"/>
                <a:ea typeface="Times New Roman" panose="02020603050405020304" pitchFamily="18" charset="0"/>
                <a:cs typeface="Gautami" panose="020B0502040204020203" pitchFamily="34" charset="0"/>
              </a:rPr>
              <a:t>Detailed Execution Plan</a:t>
            </a:r>
            <a:br>
              <a:rPr lang="en-US" sz="2400" kern="0" dirty="0">
                <a:effectLst/>
                <a:latin typeface="Times New Roman" panose="02020603050405020304" pitchFamily="18" charset="0"/>
                <a:ea typeface="Times New Roman" panose="02020603050405020304" pitchFamily="18" charset="0"/>
                <a:cs typeface="Gautami" panose="020B0502040204020203" pitchFamily="34" charset="0"/>
              </a:rPr>
            </a:br>
            <a:endParaRPr lang="en-US" sz="1250" dirty="0">
              <a:latin typeface="Times New Roman"/>
              <a:ea typeface="Times New Roman"/>
              <a:cs typeface="Times New Roman"/>
              <a:sym typeface="Times New Roman"/>
            </a:endParaRPr>
          </a:p>
          <a:p>
            <a:pPr marL="0" indent="0">
              <a:lnSpc>
                <a:spcPct val="130000"/>
              </a:lnSpc>
              <a:spcBef>
                <a:spcPts val="300"/>
              </a:spcBef>
              <a:spcAft>
                <a:spcPts val="300"/>
              </a:spcAft>
              <a:buNone/>
            </a:pPr>
            <a:br>
              <a:rPr lang="en-US" sz="2400" kern="0" dirty="0">
                <a:effectLst/>
                <a:latin typeface="Times New Roman" panose="02020603050405020304" pitchFamily="18" charset="0"/>
                <a:ea typeface="Times New Roman" panose="02020603050405020304" pitchFamily="18" charset="0"/>
                <a:cs typeface="Gautami" panose="020B0502040204020203" pitchFamily="34" charset="0"/>
              </a:rPr>
            </a:br>
            <a:endParaRPr lang="en-US" sz="1250"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905C3D0-F41F-4BBF-B6E2-E012B3D29781}"/>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6" name="Date Placeholder 5">
            <a:extLst>
              <a:ext uri="{FF2B5EF4-FFF2-40B4-BE49-F238E27FC236}">
                <a16:creationId xmlns:a16="http://schemas.microsoft.com/office/drawing/2014/main" id="{9A7134FD-A71A-E327-3121-7DACFDBDBD5E}"/>
              </a:ext>
            </a:extLst>
          </p:cNvPr>
          <p:cNvSpPr>
            <a:spLocks noGrp="1"/>
          </p:cNvSpPr>
          <p:nvPr>
            <p:ph type="dt" sz="half" idx="10"/>
          </p:nvPr>
        </p:nvSpPr>
        <p:spPr/>
        <p:txBody>
          <a:bodyPr/>
          <a:lstStyle/>
          <a:p>
            <a:r>
              <a:rPr lang="en-US" dirty="0"/>
              <a:t>4/17/2025</a:t>
            </a:r>
            <a:endParaRPr lang="en-IN" dirty="0"/>
          </a:p>
        </p:txBody>
      </p:sp>
      <p:sp>
        <p:nvSpPr>
          <p:cNvPr id="7" name="Footer Placeholder 6">
            <a:extLst>
              <a:ext uri="{FF2B5EF4-FFF2-40B4-BE49-F238E27FC236}">
                <a16:creationId xmlns:a16="http://schemas.microsoft.com/office/drawing/2014/main" id="{7F643EAF-BC04-950C-8ADB-72BE3216437B}"/>
              </a:ext>
            </a:extLst>
          </p:cNvPr>
          <p:cNvSpPr>
            <a:spLocks noGrp="1"/>
          </p:cNvSpPr>
          <p:nvPr>
            <p:ph type="ftr" sz="quarter" idx="11"/>
          </p:nvPr>
        </p:nvSpPr>
        <p:spPr/>
        <p:txBody>
          <a:bodyPr/>
          <a:lstStyle/>
          <a:p>
            <a:r>
              <a:rPr lang="en-US" dirty="0"/>
              <a:t>PROJECT BATCH A4: [EEE/A2], AY: 2024-25</a:t>
            </a:r>
            <a:endParaRPr lang="en-IN" dirty="0"/>
          </a:p>
        </p:txBody>
      </p:sp>
      <p:sp>
        <p:nvSpPr>
          <p:cNvPr id="8" name="Slide Number Placeholder 7">
            <a:extLst>
              <a:ext uri="{FF2B5EF4-FFF2-40B4-BE49-F238E27FC236}">
                <a16:creationId xmlns:a16="http://schemas.microsoft.com/office/drawing/2014/main" id="{18E501F4-CD9A-9132-FF89-D0133B6FD0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1E42578E-EFAA-B8F2-18DD-B1049ED61001}"/>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6AA4ED04-8826-A93E-7DB7-E3DE302CDDE5}"/>
              </a:ext>
            </a:extLst>
          </p:cNvPr>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CONCLUSION</a:t>
            </a:r>
            <a:endParaRPr lang="en-US" sz="3200" dirty="0">
              <a:latin typeface="Times New Roman" panose="02020603050405020304" pitchFamily="18" charset="0"/>
              <a:cs typeface="Times New Roman" panose="02020603050405020304" pitchFamily="18" charset="0"/>
            </a:endParaRPr>
          </a:p>
        </p:txBody>
      </p:sp>
      <p:sp>
        <p:nvSpPr>
          <p:cNvPr id="661" name="Google Shape;661;p25">
            <a:extLst>
              <a:ext uri="{FF2B5EF4-FFF2-40B4-BE49-F238E27FC236}">
                <a16:creationId xmlns:a16="http://schemas.microsoft.com/office/drawing/2014/main" id="{ED0D24DE-1CAE-7BCB-A7CB-D51243AF63E1}"/>
              </a:ext>
            </a:extLst>
          </p:cNvPr>
          <p:cNvSpPr txBox="1">
            <a:spLocks noGrp="1"/>
          </p:cNvSpPr>
          <p:nvPr>
            <p:ph idx="1"/>
          </p:nvPr>
        </p:nvSpPr>
        <p:spPr>
          <a:xfrm>
            <a:off x="381000" y="312678"/>
            <a:ext cx="10515600" cy="79231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Summary of key </a:t>
            </a:r>
            <a:r>
              <a:rPr lang="en-IN" sz="2400" b="1" dirty="0">
                <a:latin typeface="Times New Roman" panose="02020603050405020304" pitchFamily="18" charset="0"/>
                <a:cs typeface="Times New Roman" panose="02020603050405020304" pitchFamily="18" charset="0"/>
              </a:rPr>
              <a:t>findings:</a:t>
            </a:r>
            <a:r>
              <a:rPr lang="en-IN" sz="2400" dirty="0">
                <a:latin typeface="Times New Roman" panose="02020603050405020304" pitchFamily="18"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73557C1-F24F-05B0-C0E5-50D3B2F142CF}"/>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AE9DEC4F-3BE0-36A0-9242-DA3F0CBDD519}"/>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A9F2CBB1-E635-7110-DF91-B39814D8A055}"/>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214D9A8A-2781-62FA-068A-426958F5E0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
        <p:nvSpPr>
          <p:cNvPr id="3" name="Rectangle 1">
            <a:extLst>
              <a:ext uri="{FF2B5EF4-FFF2-40B4-BE49-F238E27FC236}">
                <a16:creationId xmlns:a16="http://schemas.microsoft.com/office/drawing/2014/main" id="{263CF987-E3C9-4341-5361-0D570BDEFE2F}"/>
              </a:ext>
            </a:extLst>
          </p:cNvPr>
          <p:cNvSpPr>
            <a:spLocks noChangeArrowheads="1"/>
          </p:cNvSpPr>
          <p:nvPr/>
        </p:nvSpPr>
        <p:spPr bwMode="auto">
          <a:xfrm>
            <a:off x="449979" y="819272"/>
            <a:ext cx="9228221" cy="28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real-time monitoring of transformer health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faults early to prevent major damage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remote data access via IoT platforms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manual effort and maintenance costs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overall safety and reliability</a:t>
            </a:r>
          </a:p>
        </p:txBody>
      </p:sp>
      <p:sp>
        <p:nvSpPr>
          <p:cNvPr id="9" name="TextBox 8">
            <a:extLst>
              <a:ext uri="{FF2B5EF4-FFF2-40B4-BE49-F238E27FC236}">
                <a16:creationId xmlns:a16="http://schemas.microsoft.com/office/drawing/2014/main" id="{631E5530-BD2D-A395-6098-09412823DE0B}"/>
              </a:ext>
            </a:extLst>
          </p:cNvPr>
          <p:cNvSpPr txBox="1"/>
          <p:nvPr/>
        </p:nvSpPr>
        <p:spPr>
          <a:xfrm>
            <a:off x="224989" y="3499236"/>
            <a:ext cx="6116052" cy="669542"/>
          </a:xfrm>
          <a:prstGeom prst="rect">
            <a:avLst/>
          </a:prstGeom>
          <a:noFill/>
        </p:spPr>
        <p:txBody>
          <a:bodyPr wrap="square">
            <a:spAutoFit/>
          </a:bodyPr>
          <a:lstStyle/>
          <a:p>
            <a:pPr lvl="0" algn="just">
              <a:lnSpc>
                <a:spcPct val="150000"/>
              </a:lnSpc>
              <a:spcAft>
                <a:spcPts val="800"/>
              </a:spcAft>
            </a:pPr>
            <a:r>
              <a:rPr lang="en-IN" sz="2800" b="1" kern="100" dirty="0">
                <a:effectLst/>
                <a:latin typeface="Arial" panose="020B0604020202020204" pitchFamily="34" charset="0"/>
                <a:ea typeface="Calibri" panose="020F0502020204030204" pitchFamily="34" charset="0"/>
                <a:cs typeface="Arial" panose="020B0604020202020204" pitchFamily="34" charset="0"/>
              </a:rPr>
              <a:t>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Final thoughts:</a:t>
            </a:r>
          </a:p>
        </p:txBody>
      </p:sp>
      <p:sp>
        <p:nvSpPr>
          <p:cNvPr id="10" name="Rectangle 3">
            <a:extLst>
              <a:ext uri="{FF2B5EF4-FFF2-40B4-BE49-F238E27FC236}">
                <a16:creationId xmlns:a16="http://schemas.microsoft.com/office/drawing/2014/main" id="{A46BE6B0-B068-0DF7-9682-D0CDEB335833}"/>
              </a:ext>
            </a:extLst>
          </p:cNvPr>
          <p:cNvSpPr>
            <a:spLocks noChangeArrowheads="1"/>
          </p:cNvSpPr>
          <p:nvPr/>
        </p:nvSpPr>
        <p:spPr bwMode="auto">
          <a:xfrm>
            <a:off x="525379" y="3994624"/>
            <a:ext cx="11141242" cy="22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offers a smart, reliable, and efficient solution for transformer monitoring using IoT. It enhances safety, supports predictive maintenance, reduces costs, and is scalable for modern power systems. Overall, it's a valuable step toward smarter and more sustainable energy management.</a:t>
            </a:r>
          </a:p>
        </p:txBody>
      </p:sp>
    </p:spTree>
    <p:extLst>
      <p:ext uri="{BB962C8B-B14F-4D97-AF65-F5344CB8AC3E}">
        <p14:creationId xmlns:p14="http://schemas.microsoft.com/office/powerpoint/2010/main" val="347992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F29C8E8C-A769-68CB-584D-6825E7A63382}"/>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D7821F12-B023-5092-AE53-610C3912B9CE}"/>
              </a:ext>
            </a:extLst>
          </p:cNvPr>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REFERENCES</a:t>
            </a:r>
            <a:endParaRPr lang="en-US" sz="3200" dirty="0">
              <a:latin typeface="Times New Roman" panose="02020603050405020304" pitchFamily="18" charset="0"/>
              <a:cs typeface="Times New Roman" panose="02020603050405020304" pitchFamily="18" charset="0"/>
            </a:endParaRPr>
          </a:p>
        </p:txBody>
      </p:sp>
      <p:sp>
        <p:nvSpPr>
          <p:cNvPr id="661" name="Google Shape;661;p25">
            <a:extLst>
              <a:ext uri="{FF2B5EF4-FFF2-40B4-BE49-F238E27FC236}">
                <a16:creationId xmlns:a16="http://schemas.microsoft.com/office/drawing/2014/main" id="{32AC0878-753F-E75C-80AE-BB424166DC89}"/>
              </a:ext>
            </a:extLst>
          </p:cNvPr>
          <p:cNvSpPr txBox="1">
            <a:spLocks noGrp="1"/>
          </p:cNvSpPr>
          <p:nvPr>
            <p:ph idx="1"/>
          </p:nvPr>
        </p:nvSpPr>
        <p:spPr>
          <a:xfrm>
            <a:off x="613611" y="309890"/>
            <a:ext cx="6797842" cy="845142"/>
          </a:xfrm>
          <a:prstGeom prst="rect">
            <a:avLst/>
          </a:prstGeom>
          <a:noFill/>
          <a:ln>
            <a:noFill/>
          </a:ln>
        </p:spPr>
        <p:txBody>
          <a:bodyPr spcFirstLastPara="1" wrap="square" lIns="91425" tIns="45700" rIns="91425" bIns="45700" anchor="t" anchorCtr="0">
            <a:normAutofit fontScale="25000" lnSpcReduction="20000"/>
          </a:bodyPr>
          <a:lstStyle/>
          <a:p>
            <a:pPr marL="0" lvl="0" indent="0" algn="just" rtl="0">
              <a:lnSpc>
                <a:spcPct val="150000"/>
              </a:lnSpc>
              <a:spcAft>
                <a:spcPts val="800"/>
              </a:spcAft>
              <a:buNone/>
            </a:pPr>
            <a:r>
              <a:rPr lang="en-IN" sz="9600" b="1" kern="100" dirty="0">
                <a:effectLst/>
                <a:latin typeface="Times New Roman" panose="02020603050405020304" pitchFamily="18" charset="0"/>
                <a:ea typeface="Calibri" panose="020F0502020204030204" pitchFamily="34" charset="0"/>
                <a:cs typeface="Times New Roman" panose="02020603050405020304" pitchFamily="18" charset="0"/>
              </a:rPr>
              <a:t>List of references in IEEE format:</a:t>
            </a:r>
          </a:p>
          <a:p>
            <a:pPr marL="342900" lvl="0" indent="-342900" algn="just" rtl="0">
              <a:lnSpc>
                <a:spcPct val="150000"/>
              </a:lnSpc>
              <a:spcAft>
                <a:spcPts val="800"/>
              </a:spcAft>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2" name="Picture 1">
            <a:extLst>
              <a:ext uri="{FF2B5EF4-FFF2-40B4-BE49-F238E27FC236}">
                <a16:creationId xmlns:a16="http://schemas.microsoft.com/office/drawing/2014/main" id="{DB774BFA-44A1-A14C-C0FA-6D26A73007AE}"/>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52E9DEE1-1D77-AFF9-EB97-411AFBA347A5}"/>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A5B00B67-4047-E006-6A23-57340AEC31B8}"/>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D592814A-7652-47D3-C17D-B6E760F290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
        <p:nvSpPr>
          <p:cNvPr id="4" name="TextBox 3">
            <a:extLst>
              <a:ext uri="{FF2B5EF4-FFF2-40B4-BE49-F238E27FC236}">
                <a16:creationId xmlns:a16="http://schemas.microsoft.com/office/drawing/2014/main" id="{24F2434B-AC0E-E339-F41C-8007A95F0376}"/>
              </a:ext>
            </a:extLst>
          </p:cNvPr>
          <p:cNvSpPr txBox="1"/>
          <p:nvPr/>
        </p:nvSpPr>
        <p:spPr>
          <a:xfrm>
            <a:off x="224989" y="941670"/>
            <a:ext cx="11454064" cy="4401205"/>
          </a:xfrm>
          <a:prstGeom prst="rect">
            <a:avLst/>
          </a:prstGeom>
          <a:noFill/>
        </p:spPr>
        <p:txBody>
          <a:bodyPr wrap="square">
            <a:spAutoFit/>
          </a:bodyPr>
          <a:lstStyle/>
          <a:p>
            <a:pPr marL="457200" algn="just">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[1]Kumar, A., Singh, P., &amp; Sharma, R. (2020).</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"IoT-Based Transformer Monitoring System for Smart Grids."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Industrial Informatics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16(5), 3456-3465. </a:t>
            </a:r>
          </a:p>
          <a:p>
            <a:pPr marL="457200" algn="just">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[2]Sharma, S., &amp; Patel, R. (2019).</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"Real-Time Monitoring of Power Transformers Using IoT."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Electrical and Electronics Engineering</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12(3), 123 130</a:t>
            </a:r>
          </a:p>
          <a:p>
            <a:pPr marL="457200" algn="just">
              <a:spcAft>
                <a:spcPts val="1560"/>
              </a:spcAft>
              <a:buNone/>
            </a:pP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[3]Zhang, Y., Li, X., &amp; Wang, H. (2018).</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"Wireless Sensor Networks for Transformer Health Monitoring."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Sensors Journal</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18(10), 4123-4132. </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[4]Singh, R., Gupta, S., &amp; Kumar, V. (2021).</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"Cloud-Based Transformer Monitoring Using IoT and Machine Learning."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Access</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9, 56789-56800.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88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BC97DBAB-D621-E2F5-4D09-71D882A9094F}"/>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D902E0AB-DD93-98E3-79F0-2C207F1F30C3}"/>
              </a:ext>
            </a:extLst>
          </p:cNvPr>
          <p:cNvSpPr txBox="1">
            <a:spLocks noGrp="1"/>
          </p:cNvSpPr>
          <p:nvPr>
            <p:ph type="title"/>
          </p:nvPr>
        </p:nvSpPr>
        <p:spPr>
          <a:xfrm>
            <a:off x="838200" y="18255"/>
            <a:ext cx="10515600" cy="591345"/>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REFERENCES</a:t>
            </a:r>
            <a:endParaRPr 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8B23F6D-A6BA-310D-F933-CA811C75EE6C}"/>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511C0C1B-27E2-66C1-6E8A-D34C4785A89A}"/>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AE291013-BF08-25EC-8037-DF2C2A3AEFE0}"/>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5FC096DF-5485-88C7-67C6-35B182960A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
        <p:nvSpPr>
          <p:cNvPr id="4" name="TextBox 3">
            <a:extLst>
              <a:ext uri="{FF2B5EF4-FFF2-40B4-BE49-F238E27FC236}">
                <a16:creationId xmlns:a16="http://schemas.microsoft.com/office/drawing/2014/main" id="{7B82D484-EDD7-0D54-5917-E8513B865796}"/>
              </a:ext>
            </a:extLst>
          </p:cNvPr>
          <p:cNvSpPr txBox="1"/>
          <p:nvPr/>
        </p:nvSpPr>
        <p:spPr>
          <a:xfrm>
            <a:off x="177663" y="451361"/>
            <a:ext cx="11454064" cy="4977453"/>
          </a:xfrm>
          <a:prstGeom prst="rect">
            <a:avLst/>
          </a:prstGeom>
          <a:noFill/>
        </p:spPr>
        <p:txBody>
          <a:bodyPr wrap="square">
            <a:spAutoFit/>
          </a:bodyPr>
          <a:lstStyle/>
          <a:p>
            <a:pPr marL="457200">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[5]Wang, J., Chen, L., &amp; Liu, Y. (2017).</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"Fiber Optic Sensors for Transformer Monitoring."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Power Delivery</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32(4), 2100-2108</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[6]Patel, N., &amp; Desai, K. (2020).</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"GSM-Based Transformer Monitoring System."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International Journal of Advanced Research in Electrical and Electronics Engineering</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7(2), 45-52.</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[7]Li, H., Zhang, W., &amp; Zhao, Q. (2019).</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"Smart Grid-Integrated Transformer Monitoring Using IoT and Edge Computing."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Internet of Things Journal</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6(4), 6789-6798.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spcAft>
                <a:spcPts val="1560"/>
              </a:spcAft>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[8]Gupta, A., Mishra, S., &amp; Rao, P. (2022).</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"AI Algorithms for Predictive Maintenance of Transformers." </a:t>
            </a:r>
            <a:r>
              <a:rPr lang="en-IN" sz="2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Smart Grid</a:t>
            </a:r>
            <a:r>
              <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13(1), 456-465.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56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413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2" name="Picture 1">
            <a:extLst>
              <a:ext uri="{FF2B5EF4-FFF2-40B4-BE49-F238E27FC236}">
                <a16:creationId xmlns:a16="http://schemas.microsoft.com/office/drawing/2014/main" id="{8977F941-9A57-E15F-B32A-B4C1FA6D36E6}"/>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240C3FB6-5C3E-3C06-9580-302A0EBEEF29}"/>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3FFAC57D-5445-F8A9-C541-BB343C6D7508}"/>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9A117577-CC78-E78F-C94E-42CE2DBE7F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9" name="Picture 8">
            <a:extLst>
              <a:ext uri="{FF2B5EF4-FFF2-40B4-BE49-F238E27FC236}">
                <a16:creationId xmlns:a16="http://schemas.microsoft.com/office/drawing/2014/main" id="{B1971D32-639C-02B8-AC28-EE59B12EB292}"/>
              </a:ext>
            </a:extLst>
          </p:cNvPr>
          <p:cNvPicPr>
            <a:picLocks noChangeAspect="1"/>
          </p:cNvPicPr>
          <p:nvPr/>
        </p:nvPicPr>
        <p:blipFill>
          <a:blip r:embed="rId4"/>
          <a:stretch>
            <a:fillRect/>
          </a:stretch>
        </p:blipFill>
        <p:spPr>
          <a:xfrm>
            <a:off x="3112718" y="1557746"/>
            <a:ext cx="5838428" cy="38644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21"/>
          <p:cNvSpPr txBox="1">
            <a:spLocks noGrp="1"/>
          </p:cNvSpPr>
          <p:nvPr>
            <p:ph type="title"/>
          </p:nvPr>
        </p:nvSpPr>
        <p:spPr>
          <a:xfrm>
            <a:off x="795101" y="136525"/>
            <a:ext cx="10515600" cy="608368"/>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US" sz="3200" dirty="0">
                <a:latin typeface="Times New Roman" panose="02020603050405020304" pitchFamily="18" charset="0"/>
                <a:ea typeface="Times New Roman"/>
                <a:cs typeface="Times New Roman" panose="02020603050405020304" pitchFamily="18" charset="0"/>
                <a:sym typeface="Times New Roman"/>
              </a:rPr>
              <a:t>INTRODUCTION</a:t>
            </a:r>
            <a:endParaRPr lang="en-US"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0133CA4-0BC1-9731-2E9A-D8047E2B044E}"/>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833CE2E4-3ABA-23E9-C51E-F22E5E0F2FF9}"/>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98232C4B-AC01-A30A-6A20-1D5CE1052411}"/>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D18B97C0-EC66-5BC4-460C-7BFC891A18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4" name="TextBox 3">
            <a:extLst>
              <a:ext uri="{FF2B5EF4-FFF2-40B4-BE49-F238E27FC236}">
                <a16:creationId xmlns:a16="http://schemas.microsoft.com/office/drawing/2014/main" id="{F6FD2FB2-EBA2-9079-0636-2420207FED49}"/>
              </a:ext>
            </a:extLst>
          </p:cNvPr>
          <p:cNvSpPr txBox="1"/>
          <p:nvPr/>
        </p:nvSpPr>
        <p:spPr>
          <a:xfrm>
            <a:off x="449979" y="911180"/>
            <a:ext cx="11248962" cy="5575052"/>
          </a:xfrm>
          <a:prstGeom prst="rect">
            <a:avLst/>
          </a:prstGeom>
          <a:noFill/>
        </p:spPr>
        <p:txBody>
          <a:bodyPr wrap="square">
            <a:spAutoFit/>
          </a:bodyPr>
          <a:lstStyle/>
          <a:p>
            <a:pPr lvl="0" algn="just" rtl="0">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IoT Integrated Real-Time Transformer Health Monitoring and Protection System</a:t>
            </a:r>
            <a:r>
              <a:rPr lang="en-US" sz="2400" dirty="0">
                <a:latin typeface="Times New Roman" panose="02020603050405020304" pitchFamily="18" charset="0"/>
                <a:cs typeface="Times New Roman" panose="02020603050405020304" pitchFamily="18" charset="0"/>
              </a:rPr>
              <a:t> aims to address the challenge of transformer failures due to factors like overheating, electrical faults, and aging. Traditional methods rely on manual inspections and scheduled maintenance, which may fail to detect emerging issues in time. The IoT-based system uses sensors to continuously monitor parameters such as temperature, vibration, and electrical conditions. This data is analyzed in real time to predict potential faults, enabling early alerts and proactive maintenance. The system also features automated protection measures, improving transformer safety, reliability, and efficiency while preventing costly downtime and failures.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22"/>
          <p:cNvSpPr txBox="1">
            <a:spLocks noGrp="1"/>
          </p:cNvSpPr>
          <p:nvPr>
            <p:ph type="title"/>
          </p:nvPr>
        </p:nvSpPr>
        <p:spPr>
          <a:xfrm>
            <a:off x="838200" y="49036"/>
            <a:ext cx="10515600" cy="560564"/>
          </a:xfrm>
          <a:prstGeom prst="rect">
            <a:avLst/>
          </a:prstGeom>
          <a:noFill/>
          <a:ln>
            <a:noFill/>
          </a:ln>
        </p:spPr>
        <p:txBody>
          <a:bodyPr spcFirstLastPara="1" wrap="square" lIns="91425" tIns="45700" rIns="91425" bIns="45700" anchor="ctr" anchorCtr="0">
            <a:normAutofit/>
          </a:bodyPr>
          <a:lstStyle/>
          <a:p>
            <a:pPr algn="ctr">
              <a:spcBef>
                <a:spcPts val="0"/>
              </a:spcBef>
              <a:buClr>
                <a:schemeClr val="lt1"/>
              </a:buClr>
              <a:buSzPts val="4400"/>
            </a:pPr>
            <a:r>
              <a:rPr lang="en-IN" sz="3200" dirty="0">
                <a:latin typeface="Times New Roman" panose="02020603050405020304" pitchFamily="18" charset="0"/>
                <a:cs typeface="Times New Roman" panose="02020603050405020304" pitchFamily="18" charset="0"/>
              </a:rPr>
              <a:t>PROBLEM STATEMENT &amp; OBJECTIVES </a:t>
            </a:r>
          </a:p>
        </p:txBody>
      </p:sp>
      <p:sp>
        <p:nvSpPr>
          <p:cNvPr id="639" name="Google Shape;639;p22"/>
          <p:cNvSpPr txBox="1">
            <a:spLocks noGrp="1"/>
          </p:cNvSpPr>
          <p:nvPr>
            <p:ph idx="1"/>
          </p:nvPr>
        </p:nvSpPr>
        <p:spPr>
          <a:xfrm>
            <a:off x="385810" y="329319"/>
            <a:ext cx="11331061" cy="560564"/>
          </a:xfrm>
          <a:prstGeom prst="rect">
            <a:avLst/>
          </a:prstGeom>
          <a:noFill/>
          <a:ln>
            <a:noFill/>
          </a:ln>
        </p:spPr>
        <p:txBody>
          <a:bodyPr spcFirstLastPara="1" wrap="square" lIns="91425" tIns="45700" rIns="91425" bIns="45700" anchor="t" anchorCtr="0">
            <a:normAutofit fontScale="25000" lnSpcReduction="20000"/>
          </a:bodyPr>
          <a:lstStyle/>
          <a:p>
            <a:pPr>
              <a:lnSpc>
                <a:spcPct val="150000"/>
              </a:lnSpc>
              <a:spcBef>
                <a:spcPts val="300"/>
              </a:spcBef>
              <a:spcAft>
                <a:spcPts val="300"/>
              </a:spcAft>
              <a:buFont typeface="Wingdings" panose="05000000000000000000" pitchFamily="2" charset="2"/>
              <a:buChar char="ü"/>
            </a:pPr>
            <a:r>
              <a:rPr lang="en-IN" sz="9600" b="1" kern="100" dirty="0">
                <a:effectLst/>
                <a:latin typeface="Times New Roman" panose="02020603050405020304" pitchFamily="18" charset="0"/>
                <a:ea typeface="Calibri" panose="020F0502020204030204" pitchFamily="34" charset="0"/>
                <a:cs typeface="Times New Roman" panose="02020603050405020304" pitchFamily="18" charset="0"/>
              </a:rPr>
              <a:t>Aim</a:t>
            </a:r>
            <a:r>
              <a:rPr lang="en-IN" sz="9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70000"/>
              </a:lnSpc>
              <a:spcBef>
                <a:spcPts val="300"/>
              </a:spcBef>
              <a:spcAft>
                <a:spcPts val="300"/>
              </a:spcAft>
              <a:buNone/>
            </a:pP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The primary aim of the </a:t>
            </a:r>
            <a:r>
              <a:rPr lang="en-IN" sz="9600" b="1" dirty="0">
                <a:effectLst/>
                <a:latin typeface="Times New Roman" panose="02020603050405020304" pitchFamily="18" charset="0"/>
                <a:ea typeface="Calibri" panose="020F0502020204030204" pitchFamily="34" charset="0"/>
                <a:cs typeface="Times New Roman" panose="02020603050405020304" pitchFamily="18" charset="0"/>
              </a:rPr>
              <a:t>IoT Integrated Real-Time Transformer Health Monitoring and Protection System</a:t>
            </a: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 is to revolutionize the way power transformers are monitored and maintained. Traditional methods of transformer monitoring are often </a:t>
            </a:r>
            <a:r>
              <a:rPr lang="en-IN" sz="9600" b="1" dirty="0">
                <a:effectLst/>
                <a:latin typeface="Times New Roman" panose="02020603050405020304" pitchFamily="18" charset="0"/>
                <a:ea typeface="Calibri" panose="020F0502020204030204" pitchFamily="34" charset="0"/>
                <a:cs typeface="Times New Roman" panose="02020603050405020304" pitchFamily="18" charset="0"/>
              </a:rPr>
              <a:t>manual, periodic, and reactive</a:t>
            </a:r>
            <a:r>
              <a:rPr lang="en-IN" sz="9600" dirty="0">
                <a:effectLst/>
                <a:latin typeface="Times New Roman" panose="02020603050405020304" pitchFamily="18" charset="0"/>
                <a:ea typeface="Calibri" panose="020F0502020204030204" pitchFamily="34" charset="0"/>
                <a:cs typeface="Times New Roman" panose="02020603050405020304" pitchFamily="18" charset="0"/>
              </a:rPr>
              <a:t>, leading to delayed fault detection, increased downtime, and higher maintenance costs</a:t>
            </a:r>
          </a:p>
          <a:p>
            <a:pPr marR="0" lvl="0"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IN" altLang="en-US" sz="9600" b="1" kern="100" dirty="0">
                <a:latin typeface="Times New Roman" panose="02020603050405020304" pitchFamily="18" charset="0"/>
                <a:ea typeface="Calibri" panose="020F0502020204030204" pitchFamily="34" charset="0"/>
                <a:cs typeface="Times New Roman" panose="02020603050405020304" pitchFamily="18" charset="0"/>
              </a:rPr>
              <a:t>Objective</a:t>
            </a:r>
            <a:r>
              <a:rPr lang="en-IN" altLang="en-US" sz="9600" kern="1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70000"/>
              </a:lnSpc>
              <a:spcBef>
                <a:spcPct val="0"/>
              </a:spcBef>
              <a:spcAft>
                <a:spcPct val="0"/>
              </a:spcAft>
              <a:buClrTx/>
              <a:buSzTx/>
              <a:buFontTx/>
              <a:buNone/>
              <a:tabLst/>
            </a:pPr>
            <a:r>
              <a:rPr kumimoji="0" lang="en-US" altLang="en-US" sz="9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objectives of the IoT Integrated Real-Time Transformer Health Monitoring and Protection System focus on developing a system to continuously monitor key transformer parameters using IoT technology for real-time visualization, remote monitoring, and data storage. </a:t>
            </a:r>
          </a:p>
          <a:p>
            <a:pPr marL="0" indent="0">
              <a:lnSpc>
                <a:spcPct val="150000"/>
              </a:lnSpc>
              <a:spcBef>
                <a:spcPts val="300"/>
              </a:spcBef>
              <a:spcAft>
                <a:spcPts val="300"/>
              </a:spcAft>
              <a:buNone/>
            </a:pPr>
            <a:endParaRPr lang="en-US" sz="9600"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lnSpc>
                <a:spcPct val="150000"/>
              </a:lnSpc>
              <a:buNone/>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2" name="Picture 1">
            <a:extLst>
              <a:ext uri="{FF2B5EF4-FFF2-40B4-BE49-F238E27FC236}">
                <a16:creationId xmlns:a16="http://schemas.microsoft.com/office/drawing/2014/main" id="{B58ED5DF-AA55-1B75-13E3-09FC38644CB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910"/>
            <a:ext cx="449979" cy="599422"/>
          </a:xfrm>
          <a:prstGeom prst="rect">
            <a:avLst/>
          </a:prstGeom>
        </p:spPr>
      </p:pic>
      <p:sp>
        <p:nvSpPr>
          <p:cNvPr id="5" name="Date Placeholder 4">
            <a:extLst>
              <a:ext uri="{FF2B5EF4-FFF2-40B4-BE49-F238E27FC236}">
                <a16:creationId xmlns:a16="http://schemas.microsoft.com/office/drawing/2014/main" id="{418A7E4B-6136-7A7A-F63E-B229A5DE5149}"/>
              </a:ext>
            </a:extLst>
          </p:cNvPr>
          <p:cNvSpPr>
            <a:spLocks noGrp="1"/>
          </p:cNvSpPr>
          <p:nvPr>
            <p:ph type="dt" sz="half" idx="10"/>
          </p:nvPr>
        </p:nvSpPr>
        <p:spPr>
          <a:xfrm>
            <a:off x="838200" y="6492875"/>
            <a:ext cx="2743200" cy="365125"/>
          </a:xfrm>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9A83383E-F60A-CFBD-E3A8-C965A126E23B}"/>
              </a:ext>
            </a:extLst>
          </p:cNvPr>
          <p:cNvSpPr>
            <a:spLocks noGrp="1"/>
          </p:cNvSpPr>
          <p:nvPr>
            <p:ph type="ftr" sz="quarter" idx="11"/>
          </p:nvPr>
        </p:nvSpPr>
        <p:spPr>
          <a:xfrm>
            <a:off x="4038600" y="6492875"/>
            <a:ext cx="4114800" cy="365125"/>
          </a:xfrm>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4F4D77D1-EFB8-BD74-7BDA-EA450899BF81}"/>
              </a:ext>
            </a:extLst>
          </p:cNvPr>
          <p:cNvSpPr>
            <a:spLocks noGrp="1"/>
          </p:cNvSpPr>
          <p:nvPr>
            <p:ph type="sldNum" sz="quarter" idx="12"/>
          </p:nvPr>
        </p:nvSpPr>
        <p:spPr>
          <a:xfrm>
            <a:off x="8610600" y="6528682"/>
            <a:ext cx="2743200" cy="365125"/>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3"/>
          <p:cNvSpPr txBox="1">
            <a:spLocks noGrp="1"/>
          </p:cNvSpPr>
          <p:nvPr>
            <p:ph type="title"/>
          </p:nvPr>
        </p:nvSpPr>
        <p:spPr>
          <a:xfrm>
            <a:off x="838200" y="10178"/>
            <a:ext cx="10339316" cy="599422"/>
          </a:xfrm>
          <a:prstGeom prst="rect">
            <a:avLst/>
          </a:prstGeom>
          <a:noFill/>
          <a:ln>
            <a:noFill/>
          </a:ln>
        </p:spPr>
        <p:txBody>
          <a:bodyPr spcFirstLastPara="1" wrap="square" lIns="91425" tIns="45700" rIns="91425" bIns="45700" anchor="ctr" anchorCtr="0">
            <a:noAutofit/>
          </a:bodyPr>
          <a:lstStyle/>
          <a:p>
            <a:pPr algn="ctr">
              <a:lnSpc>
                <a:spcPct val="130000"/>
              </a:lnSpc>
              <a:spcBef>
                <a:spcPts val="300"/>
              </a:spcBef>
              <a:spcAft>
                <a:spcPts val="300"/>
              </a:spcAft>
            </a:pPr>
            <a:r>
              <a:rPr lang="en-US" sz="3200" dirty="0">
                <a:latin typeface="Times New Roman" panose="02020603050405020304" pitchFamily="18" charset="0"/>
                <a:ea typeface="Times New Roman"/>
                <a:cs typeface="Times New Roman" panose="02020603050405020304" pitchFamily="18" charset="0"/>
                <a:sym typeface="Times New Roman"/>
              </a:rPr>
              <a:t>LITERATURE SURVEY</a:t>
            </a:r>
          </a:p>
        </p:txBody>
      </p:sp>
      <p:sp>
        <p:nvSpPr>
          <p:cNvPr id="646" name="Google Shape;646;p23"/>
          <p:cNvSpPr txBox="1">
            <a:spLocks noGrp="1"/>
          </p:cNvSpPr>
          <p:nvPr>
            <p:ph sz="half" idx="1"/>
          </p:nvPr>
        </p:nvSpPr>
        <p:spPr>
          <a:xfrm>
            <a:off x="600635" y="433137"/>
            <a:ext cx="11134165" cy="5602371"/>
          </a:xfrm>
          <a:prstGeom prst="rect">
            <a:avLst/>
          </a:prstGeom>
          <a:noFill/>
          <a:ln>
            <a:noFill/>
          </a:ln>
        </p:spPr>
        <p:txBody>
          <a:bodyPr spcFirstLastPara="1" wrap="square" lIns="91425" tIns="45700" rIns="91425" bIns="45700" anchor="t" anchorCtr="0">
            <a:noAutofit/>
          </a:bodyPr>
          <a:lstStyle/>
          <a:p>
            <a:pPr lvl="0" algn="just" rtl="0">
              <a:lnSpc>
                <a:spcPct val="150000"/>
              </a:lnSpc>
              <a:buFont typeface="Wingdings" panose="05000000000000000000" pitchFamily="2" charset="2"/>
              <a:buChar char="ü"/>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Overview of past research:</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rtl="0">
              <a:lnSpc>
                <a:spcPct val="150000"/>
              </a:lnSpc>
              <a:buNone/>
            </a:pPr>
            <a:r>
              <a:rPr lang="en-US" sz="2400" dirty="0">
                <a:latin typeface="Times New Roman" panose="02020603050405020304" pitchFamily="18" charset="0"/>
                <a:cs typeface="Times New Roman" panose="02020603050405020304" pitchFamily="18" charset="0"/>
              </a:rPr>
              <a:t>Research on IoT-based transformer health monitoring has progressed from basic sensor systems to advanced real-time solutions using cloud platforms and predictive technologies. While effective in improving safety and reliability, challenges like data security and performance in remote areas still need to be addressed</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ü"/>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Relevant references:</a:t>
            </a:r>
          </a:p>
          <a:p>
            <a:pPr marL="0" lvl="0" indent="0" algn="just">
              <a:lnSpc>
                <a:spcPct val="150000"/>
              </a:lnSpc>
              <a:buNone/>
            </a:pPr>
            <a:r>
              <a:rPr lang="en-US" sz="2400" dirty="0">
                <a:latin typeface="Times New Roman" panose="02020603050405020304" pitchFamily="18" charset="0"/>
                <a:cs typeface="Times New Roman" panose="02020603050405020304" pitchFamily="18" charset="0"/>
              </a:rPr>
              <a:t>Various studies have advanced IoT-based transformer health monitoring by integrating sensors, wireless communication, and cloud platforms. Researchers have developed systems for real-time data tracking, remote alerts, and predictive maintenance using AI. </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FD212B2-8BAB-46BE-EEBF-19696AC15CAA}"/>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8" name="Date Placeholder 7">
            <a:extLst>
              <a:ext uri="{FF2B5EF4-FFF2-40B4-BE49-F238E27FC236}">
                <a16:creationId xmlns:a16="http://schemas.microsoft.com/office/drawing/2014/main" id="{54E064DC-7DC4-9137-6A37-1268DED197DC}"/>
              </a:ext>
            </a:extLst>
          </p:cNvPr>
          <p:cNvSpPr>
            <a:spLocks noGrp="1"/>
          </p:cNvSpPr>
          <p:nvPr>
            <p:ph type="dt" sz="half" idx="10"/>
          </p:nvPr>
        </p:nvSpPr>
        <p:spPr/>
        <p:txBody>
          <a:bodyPr/>
          <a:lstStyle/>
          <a:p>
            <a:r>
              <a:rPr lang="en-US" dirty="0"/>
              <a:t>4/17/2025</a:t>
            </a:r>
            <a:endParaRPr lang="en-IN" dirty="0"/>
          </a:p>
        </p:txBody>
      </p:sp>
      <p:sp>
        <p:nvSpPr>
          <p:cNvPr id="9" name="Footer Placeholder 8">
            <a:extLst>
              <a:ext uri="{FF2B5EF4-FFF2-40B4-BE49-F238E27FC236}">
                <a16:creationId xmlns:a16="http://schemas.microsoft.com/office/drawing/2014/main" id="{502D26FA-61DB-DAC7-51F5-8B071A73A3AA}"/>
              </a:ext>
            </a:extLst>
          </p:cNvPr>
          <p:cNvSpPr>
            <a:spLocks noGrp="1"/>
          </p:cNvSpPr>
          <p:nvPr>
            <p:ph type="ftr" sz="quarter" idx="11"/>
          </p:nvPr>
        </p:nvSpPr>
        <p:spPr/>
        <p:txBody>
          <a:bodyPr/>
          <a:lstStyle/>
          <a:p>
            <a:r>
              <a:rPr lang="en-US" dirty="0"/>
              <a:t>PROJECT BATCH A4: [EEE/A4], AY: 2024-25</a:t>
            </a:r>
            <a:endParaRPr lang="en-IN" dirty="0"/>
          </a:p>
        </p:txBody>
      </p:sp>
      <p:sp>
        <p:nvSpPr>
          <p:cNvPr id="10" name="Slide Number Placeholder 9">
            <a:extLst>
              <a:ext uri="{FF2B5EF4-FFF2-40B4-BE49-F238E27FC236}">
                <a16:creationId xmlns:a16="http://schemas.microsoft.com/office/drawing/2014/main" id="{E307BE7D-212C-D089-B3DB-68CB7308D5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a:extLst>
            <a:ext uri="{FF2B5EF4-FFF2-40B4-BE49-F238E27FC236}">
              <a16:creationId xmlns:a16="http://schemas.microsoft.com/office/drawing/2014/main" id="{FCEAD45C-B525-D6F3-191C-0422D23B146C}"/>
            </a:ext>
          </a:extLst>
        </p:cNvPr>
        <p:cNvGrpSpPr/>
        <p:nvPr/>
      </p:nvGrpSpPr>
      <p:grpSpPr>
        <a:xfrm>
          <a:off x="0" y="0"/>
          <a:ext cx="0" cy="0"/>
          <a:chOff x="0" y="0"/>
          <a:chExt cx="0" cy="0"/>
        </a:xfrm>
      </p:grpSpPr>
      <p:sp>
        <p:nvSpPr>
          <p:cNvPr id="652" name="Google Shape;652;p24">
            <a:extLst>
              <a:ext uri="{FF2B5EF4-FFF2-40B4-BE49-F238E27FC236}">
                <a16:creationId xmlns:a16="http://schemas.microsoft.com/office/drawing/2014/main" id="{EF4C7B13-9642-9E99-37F2-EB1226E78328}"/>
              </a:ext>
            </a:extLst>
          </p:cNvPr>
          <p:cNvSpPr txBox="1">
            <a:spLocks noGrp="1"/>
          </p:cNvSpPr>
          <p:nvPr>
            <p:ph type="title"/>
          </p:nvPr>
        </p:nvSpPr>
        <p:spPr>
          <a:xfrm>
            <a:off x="838200" y="1"/>
            <a:ext cx="10434851" cy="60960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EXISTING / TRADITIONAL SYSTEM</a:t>
            </a:r>
            <a:endParaRPr lang="en-US" sz="3200" dirty="0">
              <a:latin typeface="Times New Roman" panose="02020603050405020304" pitchFamily="18" charset="0"/>
              <a:cs typeface="Times New Roman" panose="02020603050405020304" pitchFamily="18" charset="0"/>
            </a:endParaRPr>
          </a:p>
        </p:txBody>
      </p:sp>
      <p:sp>
        <p:nvSpPr>
          <p:cNvPr id="653" name="Google Shape;653;p24">
            <a:extLst>
              <a:ext uri="{FF2B5EF4-FFF2-40B4-BE49-F238E27FC236}">
                <a16:creationId xmlns:a16="http://schemas.microsoft.com/office/drawing/2014/main" id="{A9A0482F-FFF8-65A0-7CFC-D62C935FC099}"/>
              </a:ext>
            </a:extLst>
          </p:cNvPr>
          <p:cNvSpPr txBox="1">
            <a:spLocks noGrp="1"/>
          </p:cNvSpPr>
          <p:nvPr>
            <p:ph idx="1"/>
          </p:nvPr>
        </p:nvSpPr>
        <p:spPr>
          <a:xfrm>
            <a:off x="681250" y="304801"/>
            <a:ext cx="10515600" cy="5935578"/>
          </a:xfrm>
          <a:prstGeom prst="rect">
            <a:avLst/>
          </a:prstGeom>
          <a:noFill/>
          <a:ln>
            <a:noFill/>
          </a:ln>
        </p:spPr>
        <p:txBody>
          <a:bodyPr spcFirstLastPara="1" wrap="square" lIns="91425" tIns="45700" rIns="91425" bIns="45700" anchor="t" anchorCtr="0">
            <a:normAutofit/>
          </a:bodyPr>
          <a:lstStyle/>
          <a:p>
            <a:pPr marL="0" lvl="0" indent="0" algn="just">
              <a:lnSpc>
                <a:spcPct val="150000"/>
              </a:lnSpc>
              <a:buNone/>
            </a:pPr>
            <a:r>
              <a:rPr lang="en-IN" b="1" kern="100" dirty="0">
                <a:latin typeface="Times New Roman" panose="02020603050405020304" pitchFamily="18" charset="0"/>
                <a:ea typeface="Calibri" panose="020F0502020204030204" pitchFamily="34" charset="0"/>
                <a:cs typeface="Times New Roman" panose="02020603050405020304" pitchFamily="18" charset="0"/>
              </a:rPr>
              <a:t>Block Diagram:</a:t>
            </a:r>
          </a:p>
        </p:txBody>
      </p:sp>
      <p:pic>
        <p:nvPicPr>
          <p:cNvPr id="2" name="Picture 1">
            <a:extLst>
              <a:ext uri="{FF2B5EF4-FFF2-40B4-BE49-F238E27FC236}">
                <a16:creationId xmlns:a16="http://schemas.microsoft.com/office/drawing/2014/main" id="{D734426C-B675-F20A-B8F8-F3F1239D1152}"/>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7A7C322C-9048-576A-8D22-2ACE436FCA10}"/>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46767BA0-F2FE-819E-B70F-732D07A59F9D}"/>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D905F9FE-86A0-4BD2-9325-97F8F31C66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11" name="Picture 10">
            <a:extLst>
              <a:ext uri="{FF2B5EF4-FFF2-40B4-BE49-F238E27FC236}">
                <a16:creationId xmlns:a16="http://schemas.microsoft.com/office/drawing/2014/main" id="{23F50803-65F4-D12D-FB7C-E4F022502893}"/>
              </a:ext>
            </a:extLst>
          </p:cNvPr>
          <p:cNvPicPr>
            <a:picLocks noChangeAspect="1"/>
          </p:cNvPicPr>
          <p:nvPr/>
        </p:nvPicPr>
        <p:blipFill>
          <a:blip r:embed="rId4"/>
          <a:stretch>
            <a:fillRect/>
          </a:stretch>
        </p:blipFill>
        <p:spPr>
          <a:xfrm>
            <a:off x="2109538" y="1436603"/>
            <a:ext cx="6720698" cy="4380433"/>
          </a:xfrm>
          <a:prstGeom prst="rect">
            <a:avLst/>
          </a:prstGeom>
        </p:spPr>
      </p:pic>
      <p:sp>
        <p:nvSpPr>
          <p:cNvPr id="3" name="Rectangle 2">
            <a:extLst>
              <a:ext uri="{FF2B5EF4-FFF2-40B4-BE49-F238E27FC236}">
                <a16:creationId xmlns:a16="http://schemas.microsoft.com/office/drawing/2014/main" id="{6F869C18-9FCB-C142-FC7D-D41E0F36A2B2}"/>
              </a:ext>
            </a:extLst>
          </p:cNvPr>
          <p:cNvSpPr/>
          <p:nvPr/>
        </p:nvSpPr>
        <p:spPr>
          <a:xfrm>
            <a:off x="3307976" y="5414682"/>
            <a:ext cx="4428565" cy="4023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1: Block Diagram</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45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a:extLst>
            <a:ext uri="{FF2B5EF4-FFF2-40B4-BE49-F238E27FC236}">
              <a16:creationId xmlns:a16="http://schemas.microsoft.com/office/drawing/2014/main" id="{BEE7BAFC-879C-38BC-3ECC-769EBD870AD1}"/>
            </a:ext>
          </a:extLst>
        </p:cNvPr>
        <p:cNvGrpSpPr/>
        <p:nvPr/>
      </p:nvGrpSpPr>
      <p:grpSpPr>
        <a:xfrm>
          <a:off x="0" y="0"/>
          <a:ext cx="0" cy="0"/>
          <a:chOff x="0" y="0"/>
          <a:chExt cx="0" cy="0"/>
        </a:xfrm>
      </p:grpSpPr>
      <p:sp>
        <p:nvSpPr>
          <p:cNvPr id="652" name="Google Shape;652;p24">
            <a:extLst>
              <a:ext uri="{FF2B5EF4-FFF2-40B4-BE49-F238E27FC236}">
                <a16:creationId xmlns:a16="http://schemas.microsoft.com/office/drawing/2014/main" id="{1657CF80-40A2-CDA4-D63A-6258C653A663}"/>
              </a:ext>
            </a:extLst>
          </p:cNvPr>
          <p:cNvSpPr txBox="1">
            <a:spLocks noGrp="1"/>
          </p:cNvSpPr>
          <p:nvPr>
            <p:ph type="title"/>
          </p:nvPr>
        </p:nvSpPr>
        <p:spPr>
          <a:xfrm>
            <a:off x="838200" y="1"/>
            <a:ext cx="10434851" cy="60960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EXISTING / TRADITIONAL SYSTEM</a:t>
            </a:r>
            <a:endParaRPr lang="en-US" sz="3200" dirty="0">
              <a:latin typeface="Times New Roman" panose="02020603050405020304" pitchFamily="18" charset="0"/>
              <a:cs typeface="Times New Roman" panose="02020603050405020304" pitchFamily="18" charset="0"/>
            </a:endParaRPr>
          </a:p>
        </p:txBody>
      </p:sp>
      <p:sp>
        <p:nvSpPr>
          <p:cNvPr id="653" name="Google Shape;653;p24">
            <a:extLst>
              <a:ext uri="{FF2B5EF4-FFF2-40B4-BE49-F238E27FC236}">
                <a16:creationId xmlns:a16="http://schemas.microsoft.com/office/drawing/2014/main" id="{3F2B2031-FFB5-3399-9D8F-0B9A94FF8C11}"/>
              </a:ext>
            </a:extLst>
          </p:cNvPr>
          <p:cNvSpPr txBox="1">
            <a:spLocks noGrp="1"/>
          </p:cNvSpPr>
          <p:nvPr>
            <p:ph idx="1"/>
          </p:nvPr>
        </p:nvSpPr>
        <p:spPr>
          <a:xfrm>
            <a:off x="384472" y="333997"/>
            <a:ext cx="10515600" cy="930441"/>
          </a:xfrm>
          <a:prstGeom prst="rect">
            <a:avLst/>
          </a:prstGeom>
          <a:noFill/>
          <a:ln>
            <a:noFill/>
          </a:ln>
        </p:spPr>
        <p:txBody>
          <a:bodyPr spcFirstLastPara="1" wrap="square" lIns="91425" tIns="45700" rIns="91425" bIns="45700" anchor="t" anchorCtr="0">
            <a:normAutofit/>
          </a:bodyPr>
          <a:lstStyle/>
          <a:p>
            <a:pPr marL="0" lvl="0" indent="0" algn="just">
              <a:lnSpc>
                <a:spcPct val="150000"/>
              </a:lnSpc>
              <a:buNone/>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Drawbacks/Limitations:</a:t>
            </a:r>
          </a:p>
          <a:p>
            <a:pPr marL="0" lvl="0" indent="0" algn="just">
              <a:lnSpc>
                <a:spcPct val="150000"/>
              </a:lnSpc>
              <a:buNone/>
            </a:pPr>
            <a:endParaRPr lang="en-IN" sz="3600" b="1" kern="100" dirty="0">
              <a:latin typeface="Rockwell" panose="02060603020205020403" pitchFamily="18"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A225C46D-9B3C-1975-C2D3-72AD54D559F8}"/>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3AAD3DC6-2653-CDF6-D6F7-7A6191F3076C}"/>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F86BB379-D67C-9C1C-DEF9-37E38BC46F4D}"/>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E6399FD5-1E49-3385-6C98-E26B758882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3" name="Rectangle 1">
            <a:extLst>
              <a:ext uri="{FF2B5EF4-FFF2-40B4-BE49-F238E27FC236}">
                <a16:creationId xmlns:a16="http://schemas.microsoft.com/office/drawing/2014/main" id="{5C42C93B-50D9-4D60-17E6-E7319C00839D}"/>
              </a:ext>
            </a:extLst>
          </p:cNvPr>
          <p:cNvSpPr>
            <a:spLocks noChangeArrowheads="1"/>
          </p:cNvSpPr>
          <p:nvPr/>
        </p:nvSpPr>
        <p:spPr bwMode="auto">
          <a:xfrm>
            <a:off x="903706" y="565222"/>
            <a:ext cx="8320975" cy="538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Unreliable internet connectivity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remote areas.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 risks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without proper encryption.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 inaccuracy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due to environmental factors.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 dependency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continuous operation.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initial cost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setup and components.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maintenance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sensor calibration needed.</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overload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requiring proper management tools.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fault prediction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without AI integration.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interference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affecting performance.</a:t>
            </a:r>
          </a:p>
        </p:txBody>
      </p:sp>
    </p:spTree>
    <p:extLst>
      <p:ext uri="{BB962C8B-B14F-4D97-AF65-F5344CB8AC3E}">
        <p14:creationId xmlns:p14="http://schemas.microsoft.com/office/powerpoint/2010/main" val="375958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24"/>
          <p:cNvSpPr txBox="1">
            <a:spLocks noGrp="1"/>
          </p:cNvSpPr>
          <p:nvPr>
            <p:ph type="title"/>
          </p:nvPr>
        </p:nvSpPr>
        <p:spPr>
          <a:xfrm>
            <a:off x="838200" y="1"/>
            <a:ext cx="10434851" cy="60960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METHODOLOGY / PROPOSED SYSTEM </a:t>
            </a:r>
            <a:endParaRPr lang="en-US" sz="3200" dirty="0">
              <a:latin typeface="Times New Roman" panose="02020603050405020304" pitchFamily="18" charset="0"/>
              <a:cs typeface="Times New Roman" panose="02020603050405020304" pitchFamily="18" charset="0"/>
            </a:endParaRPr>
          </a:p>
        </p:txBody>
      </p:sp>
      <p:sp>
        <p:nvSpPr>
          <p:cNvPr id="653" name="Google Shape;653;p24"/>
          <p:cNvSpPr txBox="1">
            <a:spLocks noGrp="1"/>
          </p:cNvSpPr>
          <p:nvPr>
            <p:ph idx="1"/>
          </p:nvPr>
        </p:nvSpPr>
        <p:spPr>
          <a:xfrm>
            <a:off x="838200" y="1342571"/>
            <a:ext cx="10515600" cy="5017286"/>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buNone/>
            </a:pP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nSpc>
                <a:spcPct val="130000"/>
              </a:lnSpc>
              <a:spcBef>
                <a:spcPts val="300"/>
              </a:spcBef>
              <a:spcAft>
                <a:spcPts val="300"/>
              </a:spcAft>
              <a:buNone/>
            </a:pP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2" name="Picture 1">
            <a:extLst>
              <a:ext uri="{FF2B5EF4-FFF2-40B4-BE49-F238E27FC236}">
                <a16:creationId xmlns:a16="http://schemas.microsoft.com/office/drawing/2014/main" id="{DEEE60D0-A1FE-CDBF-8D83-27CDB1963D2C}"/>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73C12033-6111-D1A9-8484-1E0B57954DAD}"/>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346ECCA2-1E5E-C174-4B63-11274E76C141}"/>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5F0BD1F8-9674-D760-8072-969BD4B21D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4" name="Picture 3">
            <a:extLst>
              <a:ext uri="{FF2B5EF4-FFF2-40B4-BE49-F238E27FC236}">
                <a16:creationId xmlns:a16="http://schemas.microsoft.com/office/drawing/2014/main" id="{21BBD377-E8A9-520C-144C-8BB99709C209}"/>
              </a:ext>
            </a:extLst>
          </p:cNvPr>
          <p:cNvPicPr>
            <a:picLocks noChangeAspect="1"/>
          </p:cNvPicPr>
          <p:nvPr/>
        </p:nvPicPr>
        <p:blipFill>
          <a:blip r:embed="rId4"/>
          <a:stretch>
            <a:fillRect/>
          </a:stretch>
        </p:blipFill>
        <p:spPr>
          <a:xfrm>
            <a:off x="1528011" y="665747"/>
            <a:ext cx="8566484" cy="5176584"/>
          </a:xfrm>
          <a:prstGeom prst="rect">
            <a:avLst/>
          </a:prstGeom>
        </p:spPr>
      </p:pic>
      <p:pic>
        <p:nvPicPr>
          <p:cNvPr id="8" name="Picture 7">
            <a:extLst>
              <a:ext uri="{FF2B5EF4-FFF2-40B4-BE49-F238E27FC236}">
                <a16:creationId xmlns:a16="http://schemas.microsoft.com/office/drawing/2014/main" id="{B8F97F5B-3DA2-4144-E545-DD6860844E1E}"/>
              </a:ext>
            </a:extLst>
          </p:cNvPr>
          <p:cNvPicPr>
            <a:picLocks noChangeAspect="1"/>
          </p:cNvPicPr>
          <p:nvPr/>
        </p:nvPicPr>
        <p:blipFill>
          <a:blip r:embed="rId5"/>
          <a:stretch>
            <a:fillRect/>
          </a:stretch>
        </p:blipFill>
        <p:spPr>
          <a:xfrm>
            <a:off x="1748118" y="1034514"/>
            <a:ext cx="8291232" cy="4566186"/>
          </a:xfrm>
          <a:prstGeom prst="rect">
            <a:avLst/>
          </a:prstGeom>
        </p:spPr>
      </p:pic>
      <p:sp>
        <p:nvSpPr>
          <p:cNvPr id="9" name="Rectangle 8">
            <a:extLst>
              <a:ext uri="{FF2B5EF4-FFF2-40B4-BE49-F238E27FC236}">
                <a16:creationId xmlns:a16="http://schemas.microsoft.com/office/drawing/2014/main" id="{0B72013A-A21C-D826-34A7-2E5FE4B05070}"/>
              </a:ext>
            </a:extLst>
          </p:cNvPr>
          <p:cNvSpPr/>
          <p:nvPr/>
        </p:nvSpPr>
        <p:spPr>
          <a:xfrm>
            <a:off x="3307976" y="5414682"/>
            <a:ext cx="4428565" cy="4023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Figure 2: Methodology</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1">
          <a:extLst>
            <a:ext uri="{FF2B5EF4-FFF2-40B4-BE49-F238E27FC236}">
              <a16:creationId xmlns:a16="http://schemas.microsoft.com/office/drawing/2014/main" id="{C4D2F0EA-FD58-8346-C9ED-4816B4ABE13D}"/>
            </a:ext>
          </a:extLst>
        </p:cNvPr>
        <p:cNvGrpSpPr/>
        <p:nvPr/>
      </p:nvGrpSpPr>
      <p:grpSpPr>
        <a:xfrm>
          <a:off x="0" y="0"/>
          <a:ext cx="0" cy="0"/>
          <a:chOff x="0" y="0"/>
          <a:chExt cx="0" cy="0"/>
        </a:xfrm>
      </p:grpSpPr>
      <p:sp>
        <p:nvSpPr>
          <p:cNvPr id="652" name="Google Shape;652;p24">
            <a:extLst>
              <a:ext uri="{FF2B5EF4-FFF2-40B4-BE49-F238E27FC236}">
                <a16:creationId xmlns:a16="http://schemas.microsoft.com/office/drawing/2014/main" id="{B6D11804-D95D-E48B-CF63-86DB83A4C20E}"/>
              </a:ext>
            </a:extLst>
          </p:cNvPr>
          <p:cNvSpPr txBox="1">
            <a:spLocks noGrp="1"/>
          </p:cNvSpPr>
          <p:nvPr>
            <p:ph type="title"/>
          </p:nvPr>
        </p:nvSpPr>
        <p:spPr>
          <a:xfrm>
            <a:off x="838200" y="1"/>
            <a:ext cx="10434851" cy="609600"/>
          </a:xfrm>
          <a:prstGeom prst="rect">
            <a:avLst/>
          </a:prstGeom>
          <a:noFill/>
          <a:ln>
            <a:noFill/>
          </a:ln>
        </p:spPr>
        <p:txBody>
          <a:bodyPr spcFirstLastPara="1" wrap="square" lIns="91425" tIns="45700" rIns="91425" bIns="45700" anchor="ctr" anchorCtr="0">
            <a:normAutofit/>
          </a:bodyPr>
          <a:lstStyle/>
          <a:p>
            <a:pPr lvl="0" algn="ctr">
              <a:spcBef>
                <a:spcPts val="0"/>
              </a:spcBef>
              <a:buClr>
                <a:schemeClr val="lt1"/>
              </a:buClr>
              <a:buSzPts val="4400"/>
            </a:pPr>
            <a:r>
              <a:rPr lang="en-US" sz="3200" dirty="0">
                <a:latin typeface="Times New Roman" panose="02020603050405020304" pitchFamily="18" charset="0"/>
                <a:cs typeface="Times New Roman" panose="02020603050405020304" pitchFamily="18" charset="0"/>
                <a:sym typeface="Times New Roman"/>
              </a:rPr>
              <a:t>METHODOLOGY / PROPOSED SYSTEM  </a:t>
            </a:r>
            <a:endParaRPr lang="en-US" sz="3200" dirty="0">
              <a:latin typeface="Times New Roman" panose="02020603050405020304" pitchFamily="18" charset="0"/>
              <a:cs typeface="Times New Roman" panose="02020603050405020304" pitchFamily="18" charset="0"/>
            </a:endParaRPr>
          </a:p>
        </p:txBody>
      </p:sp>
      <p:sp>
        <p:nvSpPr>
          <p:cNvPr id="653" name="Google Shape;653;p24">
            <a:extLst>
              <a:ext uri="{FF2B5EF4-FFF2-40B4-BE49-F238E27FC236}">
                <a16:creationId xmlns:a16="http://schemas.microsoft.com/office/drawing/2014/main" id="{C5BFAFD2-8619-97B4-B239-FF6FC5CD90D1}"/>
              </a:ext>
            </a:extLst>
          </p:cNvPr>
          <p:cNvSpPr txBox="1">
            <a:spLocks noGrp="1"/>
          </p:cNvSpPr>
          <p:nvPr>
            <p:ph idx="1"/>
          </p:nvPr>
        </p:nvSpPr>
        <p:spPr>
          <a:xfrm>
            <a:off x="449979" y="498548"/>
            <a:ext cx="10515600" cy="1015618"/>
          </a:xfrm>
          <a:prstGeom prst="rect">
            <a:avLst/>
          </a:prstGeom>
          <a:noFill/>
          <a:ln>
            <a:noFill/>
          </a:ln>
        </p:spPr>
        <p:txBody>
          <a:bodyPr spcFirstLastPara="1" wrap="square" lIns="91425" tIns="45700" rIns="91425" bIns="45700" anchor="t" anchorCtr="0">
            <a:normAutofit/>
          </a:bodyPr>
          <a:lstStyle/>
          <a:p>
            <a:pPr marL="0" lvl="0" indent="0" algn="just">
              <a:lnSpc>
                <a:spcPct val="150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Working principle:</a:t>
            </a:r>
          </a:p>
          <a:p>
            <a:pPr marL="342900" lvl="0" indent="-342900" algn="just">
              <a:lnSpc>
                <a:spcPct val="150000"/>
              </a:lnSpc>
              <a:spcAft>
                <a:spcPts val="800"/>
              </a:spcAft>
              <a:buFont typeface="Wingdings" panose="05000000000000000000" pitchFamily="2" charset="2"/>
              <a:buChar char=""/>
            </a:pP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30000"/>
              </a:lnSpc>
              <a:spcBef>
                <a:spcPts val="300"/>
              </a:spcBef>
              <a:spcAft>
                <a:spcPts val="300"/>
              </a:spcAft>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3E5244C-619A-5C97-B7F4-784DD1C71CF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5" name="Date Placeholder 4">
            <a:extLst>
              <a:ext uri="{FF2B5EF4-FFF2-40B4-BE49-F238E27FC236}">
                <a16:creationId xmlns:a16="http://schemas.microsoft.com/office/drawing/2014/main" id="{15819350-5FF9-B7B7-4855-2424B1A969FD}"/>
              </a:ext>
            </a:extLst>
          </p:cNvPr>
          <p:cNvSpPr>
            <a:spLocks noGrp="1"/>
          </p:cNvSpPr>
          <p:nvPr>
            <p:ph type="dt" sz="half" idx="10"/>
          </p:nvPr>
        </p:nvSpPr>
        <p:spPr/>
        <p:txBody>
          <a:bodyPr/>
          <a:lstStyle/>
          <a:p>
            <a:r>
              <a:rPr lang="en-US" dirty="0"/>
              <a:t>4/17/2025</a:t>
            </a:r>
            <a:endParaRPr lang="en-IN" dirty="0"/>
          </a:p>
        </p:txBody>
      </p:sp>
      <p:sp>
        <p:nvSpPr>
          <p:cNvPr id="6" name="Footer Placeholder 5">
            <a:extLst>
              <a:ext uri="{FF2B5EF4-FFF2-40B4-BE49-F238E27FC236}">
                <a16:creationId xmlns:a16="http://schemas.microsoft.com/office/drawing/2014/main" id="{EF5103BC-53B7-899A-28C1-361DAC73AA88}"/>
              </a:ext>
            </a:extLst>
          </p:cNvPr>
          <p:cNvSpPr>
            <a:spLocks noGrp="1"/>
          </p:cNvSpPr>
          <p:nvPr>
            <p:ph type="ftr" sz="quarter" idx="11"/>
          </p:nvPr>
        </p:nvSpPr>
        <p:spPr/>
        <p:txBody>
          <a:bodyPr/>
          <a:lstStyle/>
          <a:p>
            <a:r>
              <a:rPr lang="en-US" dirty="0"/>
              <a:t>PROJECT BATCH A4: [EEE/A4], AY: 2024-25</a:t>
            </a:r>
            <a:endParaRPr lang="en-IN" dirty="0"/>
          </a:p>
        </p:txBody>
      </p:sp>
      <p:sp>
        <p:nvSpPr>
          <p:cNvPr id="7" name="Slide Number Placeholder 6">
            <a:extLst>
              <a:ext uri="{FF2B5EF4-FFF2-40B4-BE49-F238E27FC236}">
                <a16:creationId xmlns:a16="http://schemas.microsoft.com/office/drawing/2014/main" id="{01246F2D-37E8-915A-31E2-3D9970DCE0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3" name="Rectangle 1">
            <a:extLst>
              <a:ext uri="{FF2B5EF4-FFF2-40B4-BE49-F238E27FC236}">
                <a16:creationId xmlns:a16="http://schemas.microsoft.com/office/drawing/2014/main" id="{6ACD2768-74D1-9F62-EFD2-314C34A06351}"/>
              </a:ext>
            </a:extLst>
          </p:cNvPr>
          <p:cNvSpPr>
            <a:spLocks noChangeArrowheads="1"/>
          </p:cNvSpPr>
          <p:nvPr/>
        </p:nvSpPr>
        <p:spPr bwMode="auto">
          <a:xfrm>
            <a:off x="878574" y="1384586"/>
            <a:ext cx="10596349" cy="446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IoT-based transformer monitoring system uses sensors to track parameters like temperature, voltage, and oil level in real time. A microcontroller processes this data and sends it to the cloud via Wi-Fi for remote monitoring. </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dirty="0">
                <a:latin typeface="Times New Roman" panose="02020603050405020304" pitchFamily="18" charset="0"/>
                <a:cs typeface="Times New Roman" panose="02020603050405020304" pitchFamily="18" charset="0"/>
              </a:rPr>
              <a:t>The collected data is sent to a microcontroller (like ESP32 or Arduino), which processes and compares the readings with predefined safety limits.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abnormal conditions are detected, the system sends alerts and can automatically disconnect the transformer to prevent damage. It also logs data for analysis, enabling predictive maintenance and improving overall safety and efficiency.</a:t>
            </a:r>
          </a:p>
        </p:txBody>
      </p:sp>
    </p:spTree>
    <p:extLst>
      <p:ext uri="{BB962C8B-B14F-4D97-AF65-F5344CB8AC3E}">
        <p14:creationId xmlns:p14="http://schemas.microsoft.com/office/powerpoint/2010/main" val="20245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FEA0801-D073-426E-8479-0FEF69AD35A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718</TotalTime>
  <Words>1900</Words>
  <Application>Microsoft Office PowerPoint</Application>
  <PresentationFormat>Widescreen</PresentationFormat>
  <Paragraphs>361</Paragraphs>
  <Slides>23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Rockwell</vt:lpstr>
      <vt:lpstr>Times New Roman</vt:lpstr>
      <vt:lpstr>Twentieth Century</vt:lpstr>
      <vt:lpstr>Wingdings</vt:lpstr>
      <vt:lpstr>Office Theme</vt:lpstr>
      <vt:lpstr>IOT INTEGRATED REAL-TIME TRANSFORMER HEALTH MONITORING  AND PROTECTION SYSTEM</vt:lpstr>
      <vt:lpstr>CONTENTS:</vt:lpstr>
      <vt:lpstr>INTRODUCTION</vt:lpstr>
      <vt:lpstr>PROBLEM STATEMENT &amp; OBJECTIVES </vt:lpstr>
      <vt:lpstr>LITERATURE SURVEY</vt:lpstr>
      <vt:lpstr>EXISTING / TRADITIONAL SYSTEM</vt:lpstr>
      <vt:lpstr>EXISTING / TRADITIONAL SYSTEM</vt:lpstr>
      <vt:lpstr>METHODOLOGY / PROPOSED SYSTEM </vt:lpstr>
      <vt:lpstr>METHODOLOGY / PROPOSED SYSTEM  </vt:lpstr>
      <vt:lpstr>PowerPoint Presentation</vt:lpstr>
      <vt:lpstr>DESIGN &amp; IMPLEMENTATION</vt:lpstr>
      <vt:lpstr>DESIGN &amp; IMPLEMENTATION </vt:lpstr>
      <vt:lpstr>RESULTS &amp; OBSERVATIONS</vt:lpstr>
      <vt:lpstr>RESULTS &amp; OBSERVATIONS</vt:lpstr>
      <vt:lpstr>RESULTS &amp; OBSERVATIONS</vt:lpstr>
      <vt:lpstr>RESULTS &amp; OBSERVATIONS Graph</vt:lpstr>
      <vt:lpstr>RESULTS &amp; OBSERVATIONS Graph</vt:lpstr>
      <vt:lpstr>RESULTS &amp; OBSERVATIONS</vt:lpstr>
      <vt:lpstr>ADVANTAGES &amp; APPLICATIONS </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Zeroth Review Template</dc:title>
  <dc:creator>Dell;Prof. SJMR</dc:creator>
  <cp:lastModifiedBy>Vijay Rohith Gandham</cp:lastModifiedBy>
  <cp:revision>28</cp:revision>
  <dcterms:modified xsi:type="dcterms:W3CDTF">2025-04-16T16:55:37Z</dcterms:modified>
</cp:coreProperties>
</file>