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31"/>
  </p:notesMasterIdLst>
  <p:sldIdLst>
    <p:sldId id="256" r:id="rId5"/>
    <p:sldId id="260" r:id="rId6"/>
    <p:sldId id="259" r:id="rId7"/>
    <p:sldId id="257" r:id="rId8"/>
    <p:sldId id="262" r:id="rId9"/>
    <p:sldId id="263" r:id="rId10"/>
    <p:sldId id="282" r:id="rId11"/>
    <p:sldId id="288" r:id="rId12"/>
    <p:sldId id="289" r:id="rId13"/>
    <p:sldId id="279" r:id="rId14"/>
    <p:sldId id="292" r:id="rId15"/>
    <p:sldId id="308" r:id="rId16"/>
    <p:sldId id="293" r:id="rId17"/>
    <p:sldId id="294" r:id="rId18"/>
    <p:sldId id="295" r:id="rId19"/>
    <p:sldId id="296" r:id="rId20"/>
    <p:sldId id="307" r:id="rId21"/>
    <p:sldId id="291" r:id="rId22"/>
    <p:sldId id="297" r:id="rId23"/>
    <p:sldId id="301" r:id="rId24"/>
    <p:sldId id="298" r:id="rId25"/>
    <p:sldId id="299" r:id="rId26"/>
    <p:sldId id="300" r:id="rId27"/>
    <p:sldId id="305" r:id="rId28"/>
    <p:sldId id="304" r:id="rId29"/>
    <p:sldId id="278"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Poppins" panose="00000500000000000000" pitchFamily="2" charset="0"/>
      <p:regular r:id="rId36"/>
      <p:bold r:id="rId37"/>
      <p:italic r:id="rId38"/>
      <p:boldItalic r:id="rId39"/>
    </p:embeddedFont>
    <p:embeddedFont>
      <p:font typeface="Poppins Medium" panose="00000600000000000000" pitchFamily="2" charset="0"/>
      <p:regular r:id="rId40"/>
      <p:bold r:id="rId41"/>
      <p:italic r:id="rId42"/>
      <p:boldItalic r:id="rId43"/>
    </p:embeddedFont>
    <p:embeddedFont>
      <p:font typeface="Rockwell" panose="02060603020205020403" pitchFamily="18"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56FB3A-A873-4552-A289-B10F76F4576F}">
  <a:tblStyle styleId="{2956FB3A-A873-4552-A289-B10F76F457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font" Target="fonts/font2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2c861715f2_0_360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g12c861715f2_0_36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2c861715f2_0_3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2c861715f2_0_3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2c861715f2_0_3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2c861715f2_0_3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2c861715f2_0_36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g12c861715f2_0_36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2c861715f2_0_3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2c861715f2_0_3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2c861715f2_0_3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2c861715f2_0_3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11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3564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2c861715f2_0_40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6" name="Google Shape;1136;g12c861715f2_0_40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Cover">
  <p:cSld name="Title 1">
    <p:spTree>
      <p:nvGrpSpPr>
        <p:cNvPr id="1"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pic>
        <p:nvPicPr>
          <p:cNvPr id="10" name="Google Shape;10;p2"/>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11" name="Google Shape;11;p2"/>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 name="Google Shape;12;p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14" name="Google Shape;14;p2"/>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15" name="Google Shape;15;p2"/>
          <p:cNvSpPr txBox="1">
            <a:spLocks noGrp="1"/>
          </p:cNvSpPr>
          <p:nvPr>
            <p:ph type="subTitle" idx="2"/>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16" name="Google Shape;16;p2"/>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 name="Google Shape;18;p2"/>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2"/>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2"/>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21" name="Google Shape;21;p2"/>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o/Profile - Gradient">
  <p:cSld name="Title Only 1_2_1_1">
    <p:spTree>
      <p:nvGrpSpPr>
        <p:cNvPr id="1" name="Shape 664"/>
        <p:cNvGrpSpPr/>
        <p:nvPr/>
      </p:nvGrpSpPr>
      <p:grpSpPr>
        <a:xfrm>
          <a:off x="0" y="0"/>
          <a:ext cx="0" cy="0"/>
          <a:chOff x="0" y="0"/>
          <a:chExt cx="0" cy="0"/>
        </a:xfrm>
      </p:grpSpPr>
      <p:sp>
        <p:nvSpPr>
          <p:cNvPr id="665" name="Google Shape;665;p27"/>
          <p:cNvSpPr/>
          <p:nvPr/>
        </p:nvSpPr>
        <p:spPr>
          <a:xfrm flipH="1">
            <a:off x="3386" y="0"/>
            <a:ext cx="3611689" cy="4852035"/>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66" name="Google Shape;666;p2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67" name="Google Shape;667;p27"/>
          <p:cNvSpPr txBox="1">
            <a:spLocks noGrp="1"/>
          </p:cNvSpPr>
          <p:nvPr>
            <p:ph type="subTitle" idx="1"/>
          </p:nvPr>
        </p:nvSpPr>
        <p:spPr>
          <a:xfrm>
            <a:off x="4160525" y="975400"/>
            <a:ext cx="45720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68" name="Google Shape;668;p27"/>
          <p:cNvSpPr txBox="1">
            <a:spLocks noGrp="1"/>
          </p:cNvSpPr>
          <p:nvPr>
            <p:ph type="subTitle" idx="2"/>
          </p:nvPr>
        </p:nvSpPr>
        <p:spPr>
          <a:xfrm>
            <a:off x="4160525" y="146625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69" name="Google Shape;669;p27"/>
          <p:cNvSpPr txBox="1">
            <a:spLocks noGrp="1"/>
          </p:cNvSpPr>
          <p:nvPr>
            <p:ph type="subTitle" idx="3"/>
          </p:nvPr>
        </p:nvSpPr>
        <p:spPr>
          <a:xfrm>
            <a:off x="4160525" y="177108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0" name="Google Shape;670;p27"/>
          <p:cNvSpPr txBox="1">
            <a:spLocks noGrp="1"/>
          </p:cNvSpPr>
          <p:nvPr>
            <p:ph type="subTitle" idx="4"/>
          </p:nvPr>
        </p:nvSpPr>
        <p:spPr>
          <a:xfrm>
            <a:off x="4160525" y="323760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1" name="Google Shape;671;p27"/>
          <p:cNvSpPr txBox="1">
            <a:spLocks noGrp="1"/>
          </p:cNvSpPr>
          <p:nvPr>
            <p:ph type="subTitle" idx="5"/>
          </p:nvPr>
        </p:nvSpPr>
        <p:spPr>
          <a:xfrm>
            <a:off x="4160525" y="354243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2" name="Google Shape;672;p27"/>
          <p:cNvSpPr txBox="1">
            <a:spLocks noGrp="1"/>
          </p:cNvSpPr>
          <p:nvPr>
            <p:ph type="subTitle" idx="6"/>
          </p:nvPr>
        </p:nvSpPr>
        <p:spPr>
          <a:xfrm>
            <a:off x="720750" y="2450042"/>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200"/>
              <a:buNone/>
              <a:defRPr sz="1200">
                <a:solidFill>
                  <a:schemeClr val="dk1"/>
                </a:solidFill>
              </a:defRPr>
            </a:lvl1pPr>
            <a:lvl2pPr lvl="1" rtl="0">
              <a:spcBef>
                <a:spcPts val="0"/>
              </a:spcBef>
              <a:spcAft>
                <a:spcPts val="0"/>
              </a:spcAft>
              <a:buClr>
                <a:schemeClr val="dk1"/>
              </a:buClr>
              <a:buSzPts val="1000"/>
              <a:buNone/>
              <a:defRPr sz="1000">
                <a:solidFill>
                  <a:schemeClr val="dk1"/>
                </a:solidFill>
              </a:defRPr>
            </a:lvl2pPr>
            <a:lvl3pPr lvl="2" rtl="0">
              <a:spcBef>
                <a:spcPts val="0"/>
              </a:spcBef>
              <a:spcAft>
                <a:spcPts val="0"/>
              </a:spcAft>
              <a:buClr>
                <a:schemeClr val="dk1"/>
              </a:buClr>
              <a:buSzPts val="1000"/>
              <a:buNone/>
              <a:defRPr sz="1000">
                <a:solidFill>
                  <a:schemeClr val="dk1"/>
                </a:solidFill>
              </a:defRPr>
            </a:lvl3pPr>
            <a:lvl4pPr lvl="3" rtl="0">
              <a:spcBef>
                <a:spcPts val="0"/>
              </a:spcBef>
              <a:spcAft>
                <a:spcPts val="0"/>
              </a:spcAft>
              <a:buClr>
                <a:schemeClr val="dk1"/>
              </a:buClr>
              <a:buSzPts val="1000"/>
              <a:buNone/>
              <a:defRPr sz="1000">
                <a:solidFill>
                  <a:schemeClr val="dk1"/>
                </a:solidFill>
              </a:defRPr>
            </a:lvl4pPr>
            <a:lvl5pPr lvl="4" rtl="0">
              <a:spcBef>
                <a:spcPts val="0"/>
              </a:spcBef>
              <a:spcAft>
                <a:spcPts val="0"/>
              </a:spcAft>
              <a:buClr>
                <a:schemeClr val="dk1"/>
              </a:buClr>
              <a:buSzPts val="1000"/>
              <a:buNone/>
              <a:defRPr sz="1000">
                <a:solidFill>
                  <a:schemeClr val="dk1"/>
                </a:solidFill>
              </a:defRPr>
            </a:lvl5pPr>
            <a:lvl6pPr lvl="5" rtl="0">
              <a:spcBef>
                <a:spcPts val="0"/>
              </a:spcBef>
              <a:spcAft>
                <a:spcPts val="0"/>
              </a:spcAft>
              <a:buClr>
                <a:schemeClr val="dk1"/>
              </a:buClr>
              <a:buSzPts val="1000"/>
              <a:buNone/>
              <a:defRPr sz="1000">
                <a:solidFill>
                  <a:schemeClr val="dk1"/>
                </a:solidFill>
              </a:defRPr>
            </a:lvl6pPr>
            <a:lvl7pPr lvl="6" rtl="0">
              <a:spcBef>
                <a:spcPts val="0"/>
              </a:spcBef>
              <a:spcAft>
                <a:spcPts val="0"/>
              </a:spcAft>
              <a:buClr>
                <a:schemeClr val="dk1"/>
              </a:buClr>
              <a:buSzPts val="1000"/>
              <a:buNone/>
              <a:defRPr sz="1000">
                <a:solidFill>
                  <a:schemeClr val="dk1"/>
                </a:solidFill>
              </a:defRPr>
            </a:lvl7pPr>
            <a:lvl8pPr lvl="7" rtl="0">
              <a:spcBef>
                <a:spcPts val="0"/>
              </a:spcBef>
              <a:spcAft>
                <a:spcPts val="0"/>
              </a:spcAft>
              <a:buClr>
                <a:schemeClr val="dk1"/>
              </a:buClr>
              <a:buSzPts val="1000"/>
              <a:buNone/>
              <a:defRPr sz="1000">
                <a:solidFill>
                  <a:schemeClr val="dk1"/>
                </a:solidFill>
              </a:defRPr>
            </a:lvl8pPr>
            <a:lvl9pPr lvl="8" rtl="0">
              <a:spcBef>
                <a:spcPts val="0"/>
              </a:spcBef>
              <a:spcAft>
                <a:spcPts val="0"/>
              </a:spcAft>
              <a:buClr>
                <a:schemeClr val="dk1"/>
              </a:buClr>
              <a:buSzPts val="1000"/>
              <a:buNone/>
              <a:defRPr sz="1000">
                <a:solidFill>
                  <a:schemeClr val="dk1"/>
                </a:solidFill>
              </a:defRPr>
            </a:lvl9pPr>
          </a:lstStyle>
          <a:p>
            <a:endParaRPr/>
          </a:p>
        </p:txBody>
      </p:sp>
      <p:sp>
        <p:nvSpPr>
          <p:cNvPr id="673" name="Google Shape;673;p27"/>
          <p:cNvSpPr txBox="1">
            <a:spLocks noGrp="1"/>
          </p:cNvSpPr>
          <p:nvPr>
            <p:ph type="subTitle" idx="7"/>
          </p:nvPr>
        </p:nvSpPr>
        <p:spPr>
          <a:xfrm>
            <a:off x="720750" y="21717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400"/>
              <a:buNone/>
              <a:defRPr b="1">
                <a:solidFill>
                  <a:schemeClr val="dk1"/>
                </a:solidFill>
              </a:defRPr>
            </a:lvl1pPr>
            <a:lvl2pPr lvl="1" algn="ctr" rtl="0">
              <a:spcBef>
                <a:spcPts val="0"/>
              </a:spcBef>
              <a:spcAft>
                <a:spcPts val="0"/>
              </a:spcAft>
              <a:buClr>
                <a:schemeClr val="dk1"/>
              </a:buClr>
              <a:buSzPts val="1000"/>
              <a:buNone/>
              <a:defRPr sz="1000" b="1">
                <a:solidFill>
                  <a:schemeClr val="dk1"/>
                </a:solidFill>
              </a:defRPr>
            </a:lvl2pPr>
            <a:lvl3pPr lvl="2" algn="ctr" rtl="0">
              <a:spcBef>
                <a:spcPts val="0"/>
              </a:spcBef>
              <a:spcAft>
                <a:spcPts val="0"/>
              </a:spcAft>
              <a:buClr>
                <a:schemeClr val="dk1"/>
              </a:buClr>
              <a:buSzPts val="1000"/>
              <a:buNone/>
              <a:defRPr sz="1000" b="1">
                <a:solidFill>
                  <a:schemeClr val="dk1"/>
                </a:solidFill>
              </a:defRPr>
            </a:lvl3pPr>
            <a:lvl4pPr lvl="3" algn="ctr" rtl="0">
              <a:spcBef>
                <a:spcPts val="0"/>
              </a:spcBef>
              <a:spcAft>
                <a:spcPts val="0"/>
              </a:spcAft>
              <a:buClr>
                <a:schemeClr val="dk1"/>
              </a:buClr>
              <a:buSzPts val="1000"/>
              <a:buNone/>
              <a:defRPr sz="1000" b="1">
                <a:solidFill>
                  <a:schemeClr val="dk1"/>
                </a:solidFill>
              </a:defRPr>
            </a:lvl4pPr>
            <a:lvl5pPr lvl="4" algn="ctr" rtl="0">
              <a:spcBef>
                <a:spcPts val="0"/>
              </a:spcBef>
              <a:spcAft>
                <a:spcPts val="0"/>
              </a:spcAft>
              <a:buClr>
                <a:schemeClr val="dk1"/>
              </a:buClr>
              <a:buSzPts val="1000"/>
              <a:buNone/>
              <a:defRPr sz="1000" b="1">
                <a:solidFill>
                  <a:schemeClr val="dk1"/>
                </a:solidFill>
              </a:defRPr>
            </a:lvl5pPr>
            <a:lvl6pPr lvl="5" algn="ctr" rtl="0">
              <a:spcBef>
                <a:spcPts val="0"/>
              </a:spcBef>
              <a:spcAft>
                <a:spcPts val="0"/>
              </a:spcAft>
              <a:buClr>
                <a:schemeClr val="dk1"/>
              </a:buClr>
              <a:buSzPts val="1000"/>
              <a:buNone/>
              <a:defRPr sz="1000" b="1">
                <a:solidFill>
                  <a:schemeClr val="dk1"/>
                </a:solidFill>
              </a:defRPr>
            </a:lvl6pPr>
            <a:lvl7pPr lvl="6" algn="ctr" rtl="0">
              <a:spcBef>
                <a:spcPts val="0"/>
              </a:spcBef>
              <a:spcAft>
                <a:spcPts val="0"/>
              </a:spcAft>
              <a:buClr>
                <a:schemeClr val="dk1"/>
              </a:buClr>
              <a:buSzPts val="1000"/>
              <a:buNone/>
              <a:defRPr sz="1000" b="1">
                <a:solidFill>
                  <a:schemeClr val="dk1"/>
                </a:solidFill>
              </a:defRPr>
            </a:lvl7pPr>
            <a:lvl8pPr lvl="7" algn="ctr" rtl="0">
              <a:spcBef>
                <a:spcPts val="0"/>
              </a:spcBef>
              <a:spcAft>
                <a:spcPts val="0"/>
              </a:spcAft>
              <a:buClr>
                <a:schemeClr val="dk1"/>
              </a:buClr>
              <a:buSzPts val="1000"/>
              <a:buNone/>
              <a:defRPr sz="1000" b="1">
                <a:solidFill>
                  <a:schemeClr val="dk1"/>
                </a:solidFill>
              </a:defRPr>
            </a:lvl8pPr>
            <a:lvl9pPr lvl="8" algn="ctr" rtl="0">
              <a:spcBef>
                <a:spcPts val="0"/>
              </a:spcBef>
              <a:spcAft>
                <a:spcPts val="0"/>
              </a:spcAft>
              <a:buClr>
                <a:schemeClr val="dk1"/>
              </a:buClr>
              <a:buSzPts val="1000"/>
              <a:buNone/>
              <a:defRPr sz="1000" b="1">
                <a:solidFill>
                  <a:schemeClr val="dk1"/>
                </a:solidFill>
              </a:defRPr>
            </a:lvl9pPr>
          </a:lstStyle>
          <a:p>
            <a:endParaRPr/>
          </a:p>
        </p:txBody>
      </p:sp>
      <p:sp>
        <p:nvSpPr>
          <p:cNvPr id="674" name="Google Shape;674;p27"/>
          <p:cNvSpPr>
            <a:spLocks noGrp="1"/>
          </p:cNvSpPr>
          <p:nvPr>
            <p:ph type="pic" idx="8"/>
          </p:nvPr>
        </p:nvSpPr>
        <p:spPr>
          <a:xfrm>
            <a:off x="890705" y="674850"/>
            <a:ext cx="1188600" cy="1188600"/>
          </a:xfrm>
          <a:prstGeom prst="ellipse">
            <a:avLst/>
          </a:prstGeom>
          <a:noFill/>
          <a:ln w="19050" cap="flat" cmpd="sng">
            <a:solidFill>
              <a:schemeClr val="dk1"/>
            </a:solidFill>
            <a:prstDash val="solid"/>
            <a:round/>
            <a:headEnd type="none" w="sm" len="sm"/>
            <a:tailEnd type="none" w="sm" len="sm"/>
          </a:ln>
        </p:spPr>
      </p:sp>
      <p:pic>
        <p:nvPicPr>
          <p:cNvPr id="675" name="Google Shape;675;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and Description">
  <p:cSld name="Title Only with subtitle _1_1_1_1">
    <p:spTree>
      <p:nvGrpSpPr>
        <p:cNvPr id="1" name="Shape 683"/>
        <p:cNvGrpSpPr/>
        <p:nvPr/>
      </p:nvGrpSpPr>
      <p:grpSpPr>
        <a:xfrm>
          <a:off x="0" y="0"/>
          <a:ext cx="0" cy="0"/>
          <a:chOff x="0" y="0"/>
          <a:chExt cx="0" cy="0"/>
        </a:xfrm>
      </p:grpSpPr>
      <p:sp>
        <p:nvSpPr>
          <p:cNvPr id="684" name="Google Shape;684;p29"/>
          <p:cNvSpPr/>
          <p:nvPr/>
        </p:nvSpPr>
        <p:spPr>
          <a:xfrm>
            <a:off x="0" y="0"/>
            <a:ext cx="45441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685" name="Google Shape;685;p29"/>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86" name="Google Shape;686;p29"/>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87" name="Google Shape;687;p29"/>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88" name="Google Shape;688;p29"/>
          <p:cNvSpPr txBox="1">
            <a:spLocks noGrp="1"/>
          </p:cNvSpPr>
          <p:nvPr>
            <p:ph type="title"/>
          </p:nvPr>
        </p:nvSpPr>
        <p:spPr>
          <a:xfrm>
            <a:off x="415625" y="1707750"/>
            <a:ext cx="3663300" cy="17280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
        <p:nvSpPr>
          <p:cNvPr id="689" name="Google Shape;689;p29"/>
          <p:cNvSpPr txBox="1">
            <a:spLocks noGrp="1"/>
          </p:cNvSpPr>
          <p:nvPr>
            <p:ph type="subTitle" idx="1"/>
          </p:nvPr>
        </p:nvSpPr>
        <p:spPr>
          <a:xfrm>
            <a:off x="4987875" y="1707750"/>
            <a:ext cx="3744600" cy="1728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690" name="Google Shape;690;p2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235">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1"/>
        <p:cNvGrpSpPr/>
        <p:nvPr/>
      </p:nvGrpSpPr>
      <p:grpSpPr>
        <a:xfrm>
          <a:off x="0" y="0"/>
          <a:ext cx="0" cy="0"/>
          <a:chOff x="0" y="0"/>
          <a:chExt cx="0" cy="0"/>
        </a:xfrm>
      </p:grpSpPr>
      <p:sp>
        <p:nvSpPr>
          <p:cNvPr id="692" name="Google Shape;692;p30"/>
          <p:cNvSpPr txBox="1">
            <a:spLocks noGrp="1"/>
          </p:cNvSpPr>
          <p:nvPr>
            <p:ph type="ctrTitle"/>
          </p:nvPr>
        </p:nvSpPr>
        <p:spPr>
          <a:xfrm>
            <a:off x="311708" y="744575"/>
            <a:ext cx="8520600" cy="2052600"/>
          </a:xfrm>
          <a:prstGeom prst="rect">
            <a:avLst/>
          </a:prstGeom>
        </p:spPr>
        <p:txBody>
          <a:bodyPr spcFirstLastPara="1" wrap="square" lIns="0" tIns="0" rIns="0" bIns="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3" name="Google Shape;693;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4" name="Google Shape;69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Cover - Client Logo">
  <p:cSld name="Title 1_5">
    <p:spTree>
      <p:nvGrpSpPr>
        <p:cNvPr id="1" name="Shape 22"/>
        <p:cNvGrpSpPr/>
        <p:nvPr/>
      </p:nvGrpSpPr>
      <p:grpSpPr>
        <a:xfrm>
          <a:off x="0" y="0"/>
          <a:ext cx="0" cy="0"/>
          <a:chOff x="0" y="0"/>
          <a:chExt cx="0" cy="0"/>
        </a:xfrm>
      </p:grpSpPr>
      <p:sp>
        <p:nvSpPr>
          <p:cNvPr id="23" name="Google Shape;23;p3"/>
          <p:cNvSpPr>
            <a:spLocks noGrp="1"/>
          </p:cNvSpPr>
          <p:nvPr>
            <p:ph type="pic" idx="2"/>
          </p:nvPr>
        </p:nvSpPr>
        <p:spPr>
          <a:xfrm>
            <a:off x="5974261" y="372600"/>
            <a:ext cx="1376700" cy="448200"/>
          </a:xfrm>
          <a:prstGeom prst="rect">
            <a:avLst/>
          </a:prstGeom>
          <a:noFill/>
          <a:ln>
            <a:noFill/>
          </a:ln>
        </p:spPr>
      </p:sp>
      <p:sp>
        <p:nvSpPr>
          <p:cNvPr id="24" name="Google Shape;24;p3"/>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5" name="Google Shape;25;p3"/>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26;p3"/>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27" name="Google Shape;27;p3"/>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28" name="Google Shape;28;p3"/>
          <p:cNvSpPr txBox="1">
            <a:spLocks noGrp="1"/>
          </p:cNvSpPr>
          <p:nvPr>
            <p:ph type="subTitle" idx="3"/>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29" name="Google Shape;29;p3"/>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cxnSp>
        <p:nvCxnSpPr>
          <p:cNvPr id="30" name="Google Shape;30;p3"/>
          <p:cNvCxnSpPr/>
          <p:nvPr/>
        </p:nvCxnSpPr>
        <p:spPr>
          <a:xfrm>
            <a:off x="7555013" y="423789"/>
            <a:ext cx="0" cy="328200"/>
          </a:xfrm>
          <a:prstGeom prst="straightConnector1">
            <a:avLst/>
          </a:prstGeom>
          <a:noFill/>
          <a:ln w="9525" cap="flat" cmpd="sng">
            <a:solidFill>
              <a:srgbClr val="DEDEDE"/>
            </a:solidFill>
            <a:prstDash val="solid"/>
            <a:round/>
            <a:headEnd type="none" w="med" len="med"/>
            <a:tailEnd type="none" w="med" len="med"/>
          </a:ln>
        </p:spPr>
      </p:cxnSp>
      <p:pic>
        <p:nvPicPr>
          <p:cNvPr id="31" name="Google Shape;31;p3"/>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32" name="Google Shape;32;p3"/>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33" name="Google Shape;33;p3"/>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 name="Google Shape;34;p3"/>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3"/>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 name="Google Shape;36;p3"/>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37" name="Google Shape;37;p3"/>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Cover - Imagery">
  <p:cSld name="Title 1_2">
    <p:spTree>
      <p:nvGrpSpPr>
        <p:cNvPr id="1" name="Shape 38"/>
        <p:cNvGrpSpPr/>
        <p:nvPr/>
      </p:nvGrpSpPr>
      <p:grpSpPr>
        <a:xfrm>
          <a:off x="0" y="0"/>
          <a:ext cx="0" cy="0"/>
          <a:chOff x="0" y="0"/>
          <a:chExt cx="0" cy="0"/>
        </a:xfrm>
      </p:grpSpPr>
      <p:sp>
        <p:nvSpPr>
          <p:cNvPr id="39" name="Google Shape;39;p4"/>
          <p:cNvSpPr>
            <a:spLocks noGrp="1"/>
          </p:cNvSpPr>
          <p:nvPr>
            <p:ph type="pic" idx="2"/>
          </p:nvPr>
        </p:nvSpPr>
        <p:spPr>
          <a:xfrm>
            <a:off x="6686325" y="2685800"/>
            <a:ext cx="4934400" cy="4934400"/>
          </a:xfrm>
          <a:prstGeom prst="pie">
            <a:avLst>
              <a:gd name="adj1" fmla="val 10793211"/>
              <a:gd name="adj2" fmla="val 16206727"/>
            </a:avLst>
          </a:prstGeom>
          <a:noFill/>
          <a:ln>
            <a:noFill/>
          </a:ln>
        </p:spPr>
      </p:sp>
      <p:sp>
        <p:nvSpPr>
          <p:cNvPr id="40" name="Google Shape;40;p4"/>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1" name="Google Shape;41;p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42;p4"/>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43" name="Google Shape;43;p4"/>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44" name="Google Shape;44;p4"/>
          <p:cNvSpPr txBox="1">
            <a:spLocks noGrp="1"/>
          </p:cNvSpPr>
          <p:nvPr>
            <p:ph type="subTitle" idx="3"/>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45" name="Google Shape;45;p4"/>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46" name="Google Shape;46;p4"/>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47" name="Google Shape;47;p4"/>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48" name="Google Shape;48;p4"/>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 name="Google Shape;49;p4"/>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4"/>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4"/>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52" name="Google Shape;52;p4"/>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hank You">
  <p:cSld name="Title 1_1_1">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lvl1pPr lvl="0" rtl="0">
              <a:spcBef>
                <a:spcPts val="0"/>
              </a:spcBef>
              <a:spcAft>
                <a:spcPts val="0"/>
              </a:spcAft>
              <a:buClr>
                <a:schemeClr val="lt1"/>
              </a:buClr>
              <a:buSzPts val="6400"/>
              <a:buFont typeface="Poppins"/>
              <a:buNone/>
              <a:defRPr sz="6400">
                <a:solidFill>
                  <a:schemeClr val="l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grpSp>
        <p:nvGrpSpPr>
          <p:cNvPr id="55" name="Google Shape;55;p5"/>
          <p:cNvGrpSpPr/>
          <p:nvPr/>
        </p:nvGrpSpPr>
        <p:grpSpPr>
          <a:xfrm rot="10800000">
            <a:off x="8385726" y="4395376"/>
            <a:ext cx="758283" cy="760876"/>
            <a:chOff x="1" y="1"/>
            <a:chExt cx="758283" cy="760876"/>
          </a:xfrm>
        </p:grpSpPr>
        <p:sp>
          <p:nvSpPr>
            <p:cNvPr id="56" name="Google Shape;56;p5"/>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7" name="Google Shape;57;p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58" name="Google Shape;58;p5">
            <a:hlinkClick r:id="rId2"/>
          </p:cNvPr>
          <p:cNvSpPr/>
          <p:nvPr/>
        </p:nvSpPr>
        <p:spPr>
          <a:xfrm>
            <a:off x="3396050" y="36874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59" name="Google Shape;59;p5">
            <a:hlinkClick r:id="rId3"/>
          </p:cNvPr>
          <p:cNvSpPr/>
          <p:nvPr/>
        </p:nvSpPr>
        <p:spPr>
          <a:xfrm>
            <a:off x="403069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0" name="Google Shape;60;p5">
            <a:hlinkClick r:id="rId3"/>
          </p:cNvPr>
          <p:cNvSpPr/>
          <p:nvPr/>
        </p:nvSpPr>
        <p:spPr>
          <a:xfrm>
            <a:off x="4088728" y="39818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5">
            <a:hlinkClick r:id="rId4"/>
          </p:cNvPr>
          <p:cNvSpPr/>
          <p:nvPr/>
        </p:nvSpPr>
        <p:spPr>
          <a:xfrm>
            <a:off x="371337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5">
            <a:hlinkClick r:id="rId4"/>
          </p:cNvPr>
          <p:cNvSpPr/>
          <p:nvPr/>
        </p:nvSpPr>
        <p:spPr>
          <a:xfrm>
            <a:off x="3772848" y="39832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5">
            <a:hlinkClick r:id="rId5"/>
          </p:cNvPr>
          <p:cNvSpPr/>
          <p:nvPr/>
        </p:nvSpPr>
        <p:spPr>
          <a:xfrm>
            <a:off x="339605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5">
            <a:hlinkClick r:id="rId5"/>
          </p:cNvPr>
          <p:cNvSpPr/>
          <p:nvPr/>
        </p:nvSpPr>
        <p:spPr>
          <a:xfrm>
            <a:off x="3481787" y="39692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5"/>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5"/>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lvl1pPr lvl="0" rtl="0">
              <a:spcBef>
                <a:spcPts val="0"/>
              </a:spcBef>
              <a:spcAft>
                <a:spcPts val="0"/>
              </a:spcAft>
              <a:buSzPts val="1200"/>
              <a:buNone/>
              <a:defRPr sz="1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5"/>
          <p:cNvSpPr txBox="1">
            <a:spLocks noGrp="1"/>
          </p:cNvSpPr>
          <p:nvPr>
            <p:ph type="subTitle" idx="3"/>
          </p:nvPr>
        </p:nvSpPr>
        <p:spPr>
          <a:xfrm>
            <a:off x="3396050" y="2671599"/>
            <a:ext cx="4648200" cy="190200"/>
          </a:xfrm>
          <a:prstGeom prst="rect">
            <a:avLst/>
          </a:prstGeom>
        </p:spPr>
        <p:txBody>
          <a:bodyPr spcFirstLastPara="1" wrap="square" lIns="0" tIns="0" rIns="0" bIns="0" anchor="t" anchorCtr="0">
            <a:spAutoFit/>
          </a:bodyPr>
          <a:lstStyle>
            <a:lvl1pPr lvl="0" rtl="0">
              <a:spcBef>
                <a:spcPts val="0"/>
              </a:spcBef>
              <a:spcAft>
                <a:spcPts val="0"/>
              </a:spcAft>
              <a:buClr>
                <a:schemeClr val="lt2"/>
              </a:buClr>
              <a:buSzPts val="1000"/>
              <a:buNone/>
              <a:defRPr sz="10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5"/>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9" name="Google Shape;69;p5"/>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One Column">
  <p:cSld name="Title Only 1_3">
    <p:spTree>
      <p:nvGrpSpPr>
        <p:cNvPr id="1" name="Shape 438"/>
        <p:cNvGrpSpPr/>
        <p:nvPr/>
      </p:nvGrpSpPr>
      <p:grpSpPr>
        <a:xfrm>
          <a:off x="0" y="0"/>
          <a:ext cx="0" cy="0"/>
          <a:chOff x="0" y="0"/>
          <a:chExt cx="0" cy="0"/>
        </a:xfrm>
      </p:grpSpPr>
      <p:sp>
        <p:nvSpPr>
          <p:cNvPr id="439" name="Google Shape;439;p14"/>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0" name="Google Shape;440;p14"/>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1" name="Google Shape;441;p14"/>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2" name="Google Shape;442;p1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3" name="Google Shape;443;p14"/>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pic>
        <p:nvPicPr>
          <p:cNvPr id="444" name="Google Shape;444;p1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One Column with Headings">
  <p:cSld name="Title Only 1_3_2">
    <p:spTree>
      <p:nvGrpSpPr>
        <p:cNvPr id="1" name="Shape 445"/>
        <p:cNvGrpSpPr/>
        <p:nvPr/>
      </p:nvGrpSpPr>
      <p:grpSpPr>
        <a:xfrm>
          <a:off x="0" y="0"/>
          <a:ext cx="0" cy="0"/>
          <a:chOff x="0" y="0"/>
          <a:chExt cx="0" cy="0"/>
        </a:xfrm>
      </p:grpSpPr>
      <p:sp>
        <p:nvSpPr>
          <p:cNvPr id="446" name="Google Shape;446;p1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7" name="Google Shape;447;p1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8" name="Google Shape;448;p15"/>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9" name="Google Shape;449;p1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50" name="Google Shape;450;p15"/>
          <p:cNvSpPr txBox="1">
            <a:spLocks noGrp="1"/>
          </p:cNvSpPr>
          <p:nvPr>
            <p:ph type="body" idx="1"/>
          </p:nvPr>
        </p:nvSpPr>
        <p:spPr>
          <a:xfrm>
            <a:off x="415625" y="1409550"/>
            <a:ext cx="8312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51" name="Google Shape;451;p15"/>
          <p:cNvSpPr txBox="1">
            <a:spLocks noGrp="1"/>
          </p:cNvSpPr>
          <p:nvPr>
            <p:ph type="subTitle" idx="2"/>
          </p:nvPr>
        </p:nvSpPr>
        <p:spPr>
          <a:xfrm>
            <a:off x="415550" y="975400"/>
            <a:ext cx="83127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52" name="Google Shape;452;p1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opics/Agenda">
  <p:cSld name="Title Only 1_1_2">
    <p:spTree>
      <p:nvGrpSpPr>
        <p:cNvPr id="1" name="Shape 529"/>
        <p:cNvGrpSpPr/>
        <p:nvPr/>
      </p:nvGrpSpPr>
      <p:grpSpPr>
        <a:xfrm>
          <a:off x="0" y="0"/>
          <a:ext cx="0" cy="0"/>
          <a:chOff x="0" y="0"/>
          <a:chExt cx="0" cy="0"/>
        </a:xfrm>
      </p:grpSpPr>
      <p:sp>
        <p:nvSpPr>
          <p:cNvPr id="530" name="Google Shape;530;p21"/>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1" name="Google Shape;531;p21"/>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2" name="Google Shape;532;p21"/>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33" name="Google Shape;533;p21"/>
          <p:cNvSpPr txBox="1">
            <a:spLocks noGrp="1"/>
          </p:cNvSpPr>
          <p:nvPr>
            <p:ph type="title"/>
          </p:nvPr>
        </p:nvSpPr>
        <p:spPr>
          <a:xfrm>
            <a:off x="415625" y="372600"/>
            <a:ext cx="76809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534" name="Google Shape;534;p21"/>
          <p:cNvSpPr/>
          <p:nvPr/>
        </p:nvSpPr>
        <p:spPr>
          <a:xfrm rot="5400000" flipH="1">
            <a:off x="8245407" y="-63326"/>
            <a:ext cx="843246" cy="95393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5" name="Google Shape;535;p21"/>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6" name="Google Shape;536;p21"/>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7" name="Google Shape;537;p21"/>
          <p:cNvSpPr txBox="1">
            <a:spLocks noGrp="1"/>
          </p:cNvSpPr>
          <p:nvPr>
            <p:ph type="subTitle" idx="3"/>
          </p:nvPr>
        </p:nvSpPr>
        <p:spPr>
          <a:xfrm>
            <a:off x="780265"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38" name="Google Shape;538;p21"/>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9" name="Google Shape;539;p21"/>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0" name="Google Shape;540;p21"/>
          <p:cNvSpPr txBox="1">
            <a:spLocks noGrp="1"/>
          </p:cNvSpPr>
          <p:nvPr>
            <p:ph type="subTitle" idx="6"/>
          </p:nvPr>
        </p:nvSpPr>
        <p:spPr>
          <a:xfrm>
            <a:off x="780265"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1" name="Google Shape;541;p21"/>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2" name="Google Shape;542;p21"/>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3" name="Google Shape;543;p21"/>
          <p:cNvSpPr txBox="1">
            <a:spLocks noGrp="1"/>
          </p:cNvSpPr>
          <p:nvPr>
            <p:ph type="subTitle" idx="9"/>
          </p:nvPr>
        </p:nvSpPr>
        <p:spPr>
          <a:xfrm>
            <a:off x="780265"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4" name="Google Shape;544;p21"/>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5" name="Google Shape;545;p21"/>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6" name="Google Shape;546;p21"/>
          <p:cNvSpPr txBox="1">
            <a:spLocks noGrp="1"/>
          </p:cNvSpPr>
          <p:nvPr>
            <p:ph type="subTitle" idx="15"/>
          </p:nvPr>
        </p:nvSpPr>
        <p:spPr>
          <a:xfrm>
            <a:off x="780265"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7" name="Google Shape;547;p21"/>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8" name="Google Shape;548;p21"/>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9" name="Google Shape;549;p21"/>
          <p:cNvSpPr txBox="1">
            <a:spLocks noGrp="1"/>
          </p:cNvSpPr>
          <p:nvPr>
            <p:ph type="subTitle" idx="18"/>
          </p:nvPr>
        </p:nvSpPr>
        <p:spPr>
          <a:xfrm>
            <a:off x="780265"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0" name="Google Shape;550;p21"/>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1" name="Google Shape;551;p21"/>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2" name="Google Shape;552;p21"/>
          <p:cNvSpPr txBox="1">
            <a:spLocks noGrp="1"/>
          </p:cNvSpPr>
          <p:nvPr>
            <p:ph type="subTitle" idx="21"/>
          </p:nvPr>
        </p:nvSpPr>
        <p:spPr>
          <a:xfrm>
            <a:off x="5203540"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3" name="Google Shape;553;p21"/>
          <p:cNvSpPr txBox="1">
            <a:spLocks noGrp="1"/>
          </p:cNvSpPr>
          <p:nvPr>
            <p:ph type="subTitle" idx="22"/>
          </p:nvPr>
        </p:nvSpPr>
        <p:spPr>
          <a:xfrm>
            <a:off x="5444401"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4" name="Google Shape;554;p21"/>
          <p:cNvSpPr txBox="1">
            <a:spLocks noGrp="1"/>
          </p:cNvSpPr>
          <p:nvPr>
            <p:ph type="subTitle" idx="23"/>
          </p:nvPr>
        </p:nvSpPr>
        <p:spPr>
          <a:xfrm>
            <a:off x="4838900"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5" name="Google Shape;555;p21"/>
          <p:cNvSpPr txBox="1">
            <a:spLocks noGrp="1"/>
          </p:cNvSpPr>
          <p:nvPr>
            <p:ph type="subTitle" idx="24"/>
          </p:nvPr>
        </p:nvSpPr>
        <p:spPr>
          <a:xfrm>
            <a:off x="5203540"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6" name="Google Shape;556;p21"/>
          <p:cNvSpPr txBox="1">
            <a:spLocks noGrp="1"/>
          </p:cNvSpPr>
          <p:nvPr>
            <p:ph type="subTitle" idx="25"/>
          </p:nvPr>
        </p:nvSpPr>
        <p:spPr>
          <a:xfrm>
            <a:off x="5444401"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7" name="Google Shape;557;p21"/>
          <p:cNvSpPr txBox="1">
            <a:spLocks noGrp="1"/>
          </p:cNvSpPr>
          <p:nvPr>
            <p:ph type="subTitle" idx="26"/>
          </p:nvPr>
        </p:nvSpPr>
        <p:spPr>
          <a:xfrm>
            <a:off x="4838900"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8" name="Google Shape;558;p21"/>
          <p:cNvSpPr txBox="1">
            <a:spLocks noGrp="1"/>
          </p:cNvSpPr>
          <p:nvPr>
            <p:ph type="subTitle" idx="27"/>
          </p:nvPr>
        </p:nvSpPr>
        <p:spPr>
          <a:xfrm>
            <a:off x="5203540"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9" name="Google Shape;559;p21"/>
          <p:cNvSpPr txBox="1">
            <a:spLocks noGrp="1"/>
          </p:cNvSpPr>
          <p:nvPr>
            <p:ph type="subTitle" idx="28"/>
          </p:nvPr>
        </p:nvSpPr>
        <p:spPr>
          <a:xfrm>
            <a:off x="5444401"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0" name="Google Shape;560;p21"/>
          <p:cNvSpPr txBox="1">
            <a:spLocks noGrp="1"/>
          </p:cNvSpPr>
          <p:nvPr>
            <p:ph type="subTitle" idx="29"/>
          </p:nvPr>
        </p:nvSpPr>
        <p:spPr>
          <a:xfrm>
            <a:off x="4838900"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1" name="Google Shape;561;p21"/>
          <p:cNvSpPr txBox="1">
            <a:spLocks noGrp="1"/>
          </p:cNvSpPr>
          <p:nvPr>
            <p:ph type="subTitle" idx="30"/>
          </p:nvPr>
        </p:nvSpPr>
        <p:spPr>
          <a:xfrm>
            <a:off x="5203540"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62" name="Google Shape;562;p21"/>
          <p:cNvSpPr txBox="1">
            <a:spLocks noGrp="1"/>
          </p:cNvSpPr>
          <p:nvPr>
            <p:ph type="subTitle" idx="31"/>
          </p:nvPr>
        </p:nvSpPr>
        <p:spPr>
          <a:xfrm>
            <a:off x="5444401"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3" name="Google Shape;563;p21"/>
          <p:cNvSpPr txBox="1">
            <a:spLocks noGrp="1"/>
          </p:cNvSpPr>
          <p:nvPr>
            <p:ph type="subTitle" idx="32"/>
          </p:nvPr>
        </p:nvSpPr>
        <p:spPr>
          <a:xfrm>
            <a:off x="4838900"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4" name="Google Shape;564;p21"/>
          <p:cNvSpPr txBox="1">
            <a:spLocks noGrp="1"/>
          </p:cNvSpPr>
          <p:nvPr>
            <p:ph type="subTitle" idx="33"/>
          </p:nvPr>
        </p:nvSpPr>
        <p:spPr>
          <a:xfrm>
            <a:off x="5203540"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pic>
        <p:nvPicPr>
          <p:cNvPr id="565" name="Google Shape;565;p2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Column (Vertical Style)">
  <p:cSld name="Title Only with subtitle _1_1_1">
    <p:spTree>
      <p:nvGrpSpPr>
        <p:cNvPr id="1" name="Shape 566"/>
        <p:cNvGrpSpPr/>
        <p:nvPr/>
      </p:nvGrpSpPr>
      <p:grpSpPr>
        <a:xfrm>
          <a:off x="0" y="0"/>
          <a:ext cx="0" cy="0"/>
          <a:chOff x="0" y="0"/>
          <a:chExt cx="0" cy="0"/>
        </a:xfrm>
      </p:grpSpPr>
      <p:sp>
        <p:nvSpPr>
          <p:cNvPr id="567" name="Google Shape;567;p22"/>
          <p:cNvSpPr/>
          <p:nvPr/>
        </p:nvSpPr>
        <p:spPr>
          <a:xfrm>
            <a:off x="0" y="0"/>
            <a:ext cx="226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69" name="Google Shape;569;p22"/>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0" name="Google Shape;570;p2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1" name="Google Shape;571;p22"/>
          <p:cNvSpPr txBox="1">
            <a:spLocks noGrp="1"/>
          </p:cNvSpPr>
          <p:nvPr>
            <p:ph type="title"/>
          </p:nvPr>
        </p:nvSpPr>
        <p:spPr>
          <a:xfrm>
            <a:off x="415625" y="372600"/>
            <a:ext cx="16350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pic>
        <p:nvPicPr>
          <p:cNvPr id="572" name="Google Shape;572;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 5 Photos (Gradient)">
  <p:cSld name="Title Only 1_2_2">
    <p:spTree>
      <p:nvGrpSpPr>
        <p:cNvPr id="1" name="Shape 616"/>
        <p:cNvGrpSpPr/>
        <p:nvPr/>
      </p:nvGrpSpPr>
      <p:grpSpPr>
        <a:xfrm>
          <a:off x="0" y="0"/>
          <a:ext cx="0" cy="0"/>
          <a:chOff x="0" y="0"/>
          <a:chExt cx="0" cy="0"/>
        </a:xfrm>
      </p:grpSpPr>
      <p:sp>
        <p:nvSpPr>
          <p:cNvPr id="617" name="Google Shape;617;p25"/>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18" name="Google Shape;618;p2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19" name="Google Shape;619;p2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620" name="Google Shape;620;p25"/>
          <p:cNvSpPr>
            <a:spLocks noGrp="1"/>
          </p:cNvSpPr>
          <p:nvPr>
            <p:ph type="pic" idx="2"/>
          </p:nvPr>
        </p:nvSpPr>
        <p:spPr>
          <a:xfrm>
            <a:off x="717850" y="1748969"/>
            <a:ext cx="1005900" cy="1005900"/>
          </a:xfrm>
          <a:prstGeom prst="ellipse">
            <a:avLst/>
          </a:prstGeom>
          <a:noFill/>
          <a:ln w="19050" cap="flat" cmpd="sng">
            <a:solidFill>
              <a:schemeClr val="dk1"/>
            </a:solidFill>
            <a:prstDash val="solid"/>
            <a:round/>
            <a:headEnd type="none" w="sm" len="sm"/>
            <a:tailEnd type="none" w="sm" len="sm"/>
          </a:ln>
        </p:spPr>
      </p:sp>
      <p:sp>
        <p:nvSpPr>
          <p:cNvPr id="621" name="Google Shape;621;p25"/>
          <p:cNvSpPr/>
          <p:nvPr/>
        </p:nvSpPr>
        <p:spPr>
          <a:xfrm rot="5400000" flipH="1">
            <a:off x="8942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2" name="Google Shape;622;p25"/>
          <p:cNvSpPr>
            <a:spLocks noGrp="1"/>
          </p:cNvSpPr>
          <p:nvPr>
            <p:ph type="pic" idx="3"/>
          </p:nvPr>
        </p:nvSpPr>
        <p:spPr>
          <a:xfrm>
            <a:off x="2393450" y="1748969"/>
            <a:ext cx="1005900" cy="1005900"/>
          </a:xfrm>
          <a:prstGeom prst="ellipse">
            <a:avLst/>
          </a:prstGeom>
          <a:noFill/>
          <a:ln w="19050" cap="flat" cmpd="sng">
            <a:solidFill>
              <a:schemeClr val="dk1"/>
            </a:solidFill>
            <a:prstDash val="solid"/>
            <a:round/>
            <a:headEnd type="none" w="sm" len="sm"/>
            <a:tailEnd type="none" w="sm" len="sm"/>
          </a:ln>
        </p:spPr>
      </p:sp>
      <p:sp>
        <p:nvSpPr>
          <p:cNvPr id="623" name="Google Shape;623;p25"/>
          <p:cNvSpPr/>
          <p:nvPr/>
        </p:nvSpPr>
        <p:spPr>
          <a:xfrm rot="5400000" flipH="1">
            <a:off x="25698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4" name="Google Shape;624;p25"/>
          <p:cNvSpPr>
            <a:spLocks noGrp="1"/>
          </p:cNvSpPr>
          <p:nvPr>
            <p:ph type="pic" idx="4"/>
          </p:nvPr>
        </p:nvSpPr>
        <p:spPr>
          <a:xfrm>
            <a:off x="4069050" y="1748969"/>
            <a:ext cx="1005900" cy="1005900"/>
          </a:xfrm>
          <a:prstGeom prst="ellipse">
            <a:avLst/>
          </a:prstGeom>
          <a:noFill/>
          <a:ln w="19050" cap="flat" cmpd="sng">
            <a:solidFill>
              <a:schemeClr val="dk1"/>
            </a:solidFill>
            <a:prstDash val="solid"/>
            <a:round/>
            <a:headEnd type="none" w="sm" len="sm"/>
            <a:tailEnd type="none" w="sm" len="sm"/>
          </a:ln>
        </p:spPr>
      </p:sp>
      <p:sp>
        <p:nvSpPr>
          <p:cNvPr id="625" name="Google Shape;625;p25"/>
          <p:cNvSpPr/>
          <p:nvPr/>
        </p:nvSpPr>
        <p:spPr>
          <a:xfrm rot="5400000" flipH="1">
            <a:off x="42454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6" name="Google Shape;626;p25"/>
          <p:cNvSpPr>
            <a:spLocks noGrp="1"/>
          </p:cNvSpPr>
          <p:nvPr>
            <p:ph type="pic" idx="5"/>
          </p:nvPr>
        </p:nvSpPr>
        <p:spPr>
          <a:xfrm>
            <a:off x="5744650" y="1748969"/>
            <a:ext cx="1005900" cy="1005900"/>
          </a:xfrm>
          <a:prstGeom prst="ellipse">
            <a:avLst/>
          </a:prstGeom>
          <a:noFill/>
          <a:ln w="19050" cap="flat" cmpd="sng">
            <a:solidFill>
              <a:schemeClr val="dk1"/>
            </a:solidFill>
            <a:prstDash val="solid"/>
            <a:round/>
            <a:headEnd type="none" w="sm" len="sm"/>
            <a:tailEnd type="none" w="sm" len="sm"/>
          </a:ln>
        </p:spPr>
      </p:sp>
      <p:sp>
        <p:nvSpPr>
          <p:cNvPr id="627" name="Google Shape;627;p25"/>
          <p:cNvSpPr/>
          <p:nvPr/>
        </p:nvSpPr>
        <p:spPr>
          <a:xfrm rot="5400000" flipH="1">
            <a:off x="59210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8" name="Google Shape;628;p25"/>
          <p:cNvSpPr>
            <a:spLocks noGrp="1"/>
          </p:cNvSpPr>
          <p:nvPr>
            <p:ph type="pic" idx="6"/>
          </p:nvPr>
        </p:nvSpPr>
        <p:spPr>
          <a:xfrm>
            <a:off x="7420250" y="1748969"/>
            <a:ext cx="1005900" cy="1005900"/>
          </a:xfrm>
          <a:prstGeom prst="ellipse">
            <a:avLst/>
          </a:prstGeom>
          <a:noFill/>
          <a:ln w="19050" cap="flat" cmpd="sng">
            <a:solidFill>
              <a:schemeClr val="dk1"/>
            </a:solidFill>
            <a:prstDash val="solid"/>
            <a:round/>
            <a:headEnd type="none" w="sm" len="sm"/>
            <a:tailEnd type="none" w="sm" len="sm"/>
          </a:ln>
        </p:spPr>
      </p:sp>
      <p:sp>
        <p:nvSpPr>
          <p:cNvPr id="629" name="Google Shape;629;p25"/>
          <p:cNvSpPr/>
          <p:nvPr/>
        </p:nvSpPr>
        <p:spPr>
          <a:xfrm rot="5400000" flipH="1">
            <a:off x="75966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30" name="Google Shape;630;p25"/>
          <p:cNvPicPr preferRelativeResize="0"/>
          <p:nvPr/>
        </p:nvPicPr>
        <p:blipFill>
          <a:blip r:embed="rId2">
            <a:alphaModFix/>
          </a:blip>
          <a:stretch>
            <a:fillRect/>
          </a:stretch>
        </p:blipFill>
        <p:spPr>
          <a:xfrm>
            <a:off x="0" y="5108251"/>
            <a:ext cx="9144000" cy="38100"/>
          </a:xfrm>
          <a:prstGeom prst="rect">
            <a:avLst/>
          </a:prstGeom>
          <a:noFill/>
          <a:ln>
            <a:noFill/>
          </a:ln>
        </p:spPr>
      </p:pic>
      <p:cxnSp>
        <p:nvCxnSpPr>
          <p:cNvPr id="631" name="Google Shape;631;p25"/>
          <p:cNvCxnSpPr/>
          <p:nvPr/>
        </p:nvCxnSpPr>
        <p:spPr>
          <a:xfrm>
            <a:off x="6206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2" name="Google Shape;632;p25"/>
          <p:cNvSpPr txBox="1">
            <a:spLocks noGrp="1"/>
          </p:cNvSpPr>
          <p:nvPr>
            <p:ph type="subTitle" idx="1"/>
          </p:nvPr>
        </p:nvSpPr>
        <p:spPr>
          <a:xfrm>
            <a:off x="4435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3" name="Google Shape;633;p25"/>
          <p:cNvSpPr txBox="1">
            <a:spLocks noGrp="1"/>
          </p:cNvSpPr>
          <p:nvPr>
            <p:ph type="subTitle" idx="7"/>
          </p:nvPr>
        </p:nvSpPr>
        <p:spPr>
          <a:xfrm>
            <a:off x="4435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4" name="Google Shape;634;p25"/>
          <p:cNvSpPr txBox="1">
            <a:spLocks noGrp="1"/>
          </p:cNvSpPr>
          <p:nvPr>
            <p:ph type="subTitle" idx="8"/>
          </p:nvPr>
        </p:nvSpPr>
        <p:spPr>
          <a:xfrm>
            <a:off x="4435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5" name="Google Shape;635;p25"/>
          <p:cNvCxnSpPr/>
          <p:nvPr/>
        </p:nvCxnSpPr>
        <p:spPr>
          <a:xfrm>
            <a:off x="22962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6" name="Google Shape;636;p25"/>
          <p:cNvSpPr txBox="1">
            <a:spLocks noGrp="1"/>
          </p:cNvSpPr>
          <p:nvPr>
            <p:ph type="subTitle" idx="9"/>
          </p:nvPr>
        </p:nvSpPr>
        <p:spPr>
          <a:xfrm>
            <a:off x="21191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7" name="Google Shape;637;p25"/>
          <p:cNvSpPr txBox="1">
            <a:spLocks noGrp="1"/>
          </p:cNvSpPr>
          <p:nvPr>
            <p:ph type="subTitle" idx="13"/>
          </p:nvPr>
        </p:nvSpPr>
        <p:spPr>
          <a:xfrm>
            <a:off x="21191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8" name="Google Shape;638;p25"/>
          <p:cNvSpPr txBox="1">
            <a:spLocks noGrp="1"/>
          </p:cNvSpPr>
          <p:nvPr>
            <p:ph type="subTitle" idx="14"/>
          </p:nvPr>
        </p:nvSpPr>
        <p:spPr>
          <a:xfrm>
            <a:off x="21191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9" name="Google Shape;639;p25"/>
          <p:cNvCxnSpPr/>
          <p:nvPr/>
        </p:nvCxnSpPr>
        <p:spPr>
          <a:xfrm>
            <a:off x="39718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0" name="Google Shape;640;p25"/>
          <p:cNvSpPr txBox="1">
            <a:spLocks noGrp="1"/>
          </p:cNvSpPr>
          <p:nvPr>
            <p:ph type="subTitle" idx="15"/>
          </p:nvPr>
        </p:nvSpPr>
        <p:spPr>
          <a:xfrm>
            <a:off x="37947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1" name="Google Shape;641;p25"/>
          <p:cNvSpPr txBox="1">
            <a:spLocks noGrp="1"/>
          </p:cNvSpPr>
          <p:nvPr>
            <p:ph type="subTitle" idx="16"/>
          </p:nvPr>
        </p:nvSpPr>
        <p:spPr>
          <a:xfrm>
            <a:off x="37947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2" name="Google Shape;642;p25"/>
          <p:cNvSpPr txBox="1">
            <a:spLocks noGrp="1"/>
          </p:cNvSpPr>
          <p:nvPr>
            <p:ph type="subTitle" idx="17"/>
          </p:nvPr>
        </p:nvSpPr>
        <p:spPr>
          <a:xfrm>
            <a:off x="37947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3" name="Google Shape;643;p25"/>
          <p:cNvCxnSpPr/>
          <p:nvPr/>
        </p:nvCxnSpPr>
        <p:spPr>
          <a:xfrm>
            <a:off x="56474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4" name="Google Shape;644;p25"/>
          <p:cNvSpPr txBox="1">
            <a:spLocks noGrp="1"/>
          </p:cNvSpPr>
          <p:nvPr>
            <p:ph type="subTitle" idx="18"/>
          </p:nvPr>
        </p:nvSpPr>
        <p:spPr>
          <a:xfrm>
            <a:off x="54703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5" name="Google Shape;645;p25"/>
          <p:cNvSpPr txBox="1">
            <a:spLocks noGrp="1"/>
          </p:cNvSpPr>
          <p:nvPr>
            <p:ph type="subTitle" idx="19"/>
          </p:nvPr>
        </p:nvSpPr>
        <p:spPr>
          <a:xfrm>
            <a:off x="54703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6" name="Google Shape;646;p25"/>
          <p:cNvSpPr txBox="1">
            <a:spLocks noGrp="1"/>
          </p:cNvSpPr>
          <p:nvPr>
            <p:ph type="subTitle" idx="20"/>
          </p:nvPr>
        </p:nvSpPr>
        <p:spPr>
          <a:xfrm>
            <a:off x="54703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7" name="Google Shape;647;p25"/>
          <p:cNvCxnSpPr/>
          <p:nvPr/>
        </p:nvCxnSpPr>
        <p:spPr>
          <a:xfrm>
            <a:off x="73230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8" name="Google Shape;648;p25"/>
          <p:cNvSpPr txBox="1">
            <a:spLocks noGrp="1"/>
          </p:cNvSpPr>
          <p:nvPr>
            <p:ph type="subTitle" idx="21"/>
          </p:nvPr>
        </p:nvSpPr>
        <p:spPr>
          <a:xfrm>
            <a:off x="71459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9" name="Google Shape;649;p25"/>
          <p:cNvSpPr txBox="1">
            <a:spLocks noGrp="1"/>
          </p:cNvSpPr>
          <p:nvPr>
            <p:ph type="subTitle" idx="22"/>
          </p:nvPr>
        </p:nvSpPr>
        <p:spPr>
          <a:xfrm>
            <a:off x="71459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50" name="Google Shape;650;p25"/>
          <p:cNvSpPr txBox="1">
            <a:spLocks noGrp="1"/>
          </p:cNvSpPr>
          <p:nvPr>
            <p:ph type="subTitle" idx="23"/>
          </p:nvPr>
        </p:nvSpPr>
        <p:spPr>
          <a:xfrm>
            <a:off x="71459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75" y="170050"/>
            <a:ext cx="8312700" cy="568200"/>
          </a:xfrm>
          <a:prstGeom prst="rect">
            <a:avLst/>
          </a:prstGeom>
          <a:noFill/>
          <a:ln>
            <a:noFill/>
          </a:ln>
        </p:spPr>
        <p:txBody>
          <a:bodyPr spcFirstLastPara="1" wrap="square" lIns="0" tIns="0" rIns="0" bIns="0" anchor="b" anchorCtr="0">
            <a:normAutofit/>
          </a:bodyPr>
          <a:lstStyle>
            <a:lvl1pPr marR="0" lvl="0" algn="l" rtl="0">
              <a:lnSpc>
                <a:spcPct val="90000"/>
              </a:lnSpc>
              <a:spcBef>
                <a:spcPts val="0"/>
              </a:spcBef>
              <a:spcAft>
                <a:spcPts val="0"/>
              </a:spcAft>
              <a:buClr>
                <a:schemeClr val="lt1"/>
              </a:buClr>
              <a:buSzPts val="2100"/>
              <a:buFont typeface="Poppins Medium"/>
              <a:buNone/>
              <a:defRPr sz="2100" i="0" u="none" strike="noStrike" cap="none">
                <a:solidFill>
                  <a:schemeClr val="lt1"/>
                </a:solidFill>
                <a:latin typeface="Poppins Medium"/>
                <a:ea typeface="Poppins Medium"/>
                <a:cs typeface="Poppins Medium"/>
                <a:sym typeface="Poppins Medium"/>
              </a:defRPr>
            </a:lvl1pPr>
            <a:lvl2pPr lvl="1" rtl="0">
              <a:spcBef>
                <a:spcPts val="0"/>
              </a:spcBef>
              <a:spcAft>
                <a:spcPts val="0"/>
              </a:spcAft>
              <a:buSzPts val="1100"/>
              <a:buFont typeface="Poppins Medium"/>
              <a:buNone/>
              <a:defRPr sz="1400">
                <a:latin typeface="Poppins Medium"/>
                <a:ea typeface="Poppins Medium"/>
                <a:cs typeface="Poppins Medium"/>
                <a:sym typeface="Poppins Medium"/>
              </a:defRPr>
            </a:lvl2pPr>
            <a:lvl3pPr lvl="2" rtl="0">
              <a:spcBef>
                <a:spcPts val="0"/>
              </a:spcBef>
              <a:spcAft>
                <a:spcPts val="0"/>
              </a:spcAft>
              <a:buSzPts val="1100"/>
              <a:buFont typeface="Poppins Medium"/>
              <a:buNone/>
              <a:defRPr sz="1400">
                <a:latin typeface="Poppins Medium"/>
                <a:ea typeface="Poppins Medium"/>
                <a:cs typeface="Poppins Medium"/>
                <a:sym typeface="Poppins Medium"/>
              </a:defRPr>
            </a:lvl3pPr>
            <a:lvl4pPr lvl="3" rtl="0">
              <a:spcBef>
                <a:spcPts val="0"/>
              </a:spcBef>
              <a:spcAft>
                <a:spcPts val="0"/>
              </a:spcAft>
              <a:buSzPts val="1100"/>
              <a:buFont typeface="Poppins Medium"/>
              <a:buNone/>
              <a:defRPr sz="1400">
                <a:latin typeface="Poppins Medium"/>
                <a:ea typeface="Poppins Medium"/>
                <a:cs typeface="Poppins Medium"/>
                <a:sym typeface="Poppins Medium"/>
              </a:defRPr>
            </a:lvl4pPr>
            <a:lvl5pPr lvl="4" rtl="0">
              <a:spcBef>
                <a:spcPts val="0"/>
              </a:spcBef>
              <a:spcAft>
                <a:spcPts val="0"/>
              </a:spcAft>
              <a:buSzPts val="1100"/>
              <a:buFont typeface="Poppins Medium"/>
              <a:buNone/>
              <a:defRPr sz="1400">
                <a:latin typeface="Poppins Medium"/>
                <a:ea typeface="Poppins Medium"/>
                <a:cs typeface="Poppins Medium"/>
                <a:sym typeface="Poppins Medium"/>
              </a:defRPr>
            </a:lvl5pPr>
            <a:lvl6pPr lvl="5" rtl="0">
              <a:spcBef>
                <a:spcPts val="0"/>
              </a:spcBef>
              <a:spcAft>
                <a:spcPts val="0"/>
              </a:spcAft>
              <a:buSzPts val="1100"/>
              <a:buFont typeface="Poppins Medium"/>
              <a:buNone/>
              <a:defRPr sz="1400">
                <a:latin typeface="Poppins Medium"/>
                <a:ea typeface="Poppins Medium"/>
                <a:cs typeface="Poppins Medium"/>
                <a:sym typeface="Poppins Medium"/>
              </a:defRPr>
            </a:lvl6pPr>
            <a:lvl7pPr lvl="6" rtl="0">
              <a:spcBef>
                <a:spcPts val="0"/>
              </a:spcBef>
              <a:spcAft>
                <a:spcPts val="0"/>
              </a:spcAft>
              <a:buSzPts val="1100"/>
              <a:buFont typeface="Poppins Medium"/>
              <a:buNone/>
              <a:defRPr sz="1400">
                <a:latin typeface="Poppins Medium"/>
                <a:ea typeface="Poppins Medium"/>
                <a:cs typeface="Poppins Medium"/>
                <a:sym typeface="Poppins Medium"/>
              </a:defRPr>
            </a:lvl7pPr>
            <a:lvl8pPr lvl="7" rtl="0">
              <a:spcBef>
                <a:spcPts val="0"/>
              </a:spcBef>
              <a:spcAft>
                <a:spcPts val="0"/>
              </a:spcAft>
              <a:buSzPts val="1100"/>
              <a:buFont typeface="Poppins Medium"/>
              <a:buNone/>
              <a:defRPr sz="1400">
                <a:latin typeface="Poppins Medium"/>
                <a:ea typeface="Poppins Medium"/>
                <a:cs typeface="Poppins Medium"/>
                <a:sym typeface="Poppins Medium"/>
              </a:defRPr>
            </a:lvl8pPr>
            <a:lvl9pPr lvl="8" rtl="0">
              <a:spcBef>
                <a:spcPts val="0"/>
              </a:spcBef>
              <a:spcAft>
                <a:spcPts val="0"/>
              </a:spcAft>
              <a:buSzPts val="1100"/>
              <a:buFont typeface="Poppins Medium"/>
              <a:buNone/>
              <a:defRPr sz="1400">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415650" y="1282925"/>
            <a:ext cx="8312700" cy="31797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1pPr>
            <a:lvl2pPr marL="914400" lvl="1"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marL="1371600" lvl="2"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marL="1828800" lvl="3"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marL="2286000" lvl="4"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marL="2743200" lvl="5"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marL="3200400" lvl="6"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marL="3657600" lvl="7"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marL="4114800" lvl="8"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0" r:id="rId5"/>
    <p:sldLayoutId id="2147483661" r:id="rId6"/>
    <p:sldLayoutId id="2147483667" r:id="rId7"/>
    <p:sldLayoutId id="2147483668" r:id="rId8"/>
    <p:sldLayoutId id="2147483671" r:id="rId9"/>
    <p:sldLayoutId id="2147483673"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1"/>
          <p:cNvSpPr txBox="1">
            <a:spLocks noGrp="1"/>
          </p:cNvSpPr>
          <p:nvPr>
            <p:ph type="title"/>
          </p:nvPr>
        </p:nvSpPr>
        <p:spPr>
          <a:xfrm>
            <a:off x="838732" y="1152025"/>
            <a:ext cx="5228794" cy="221262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000" dirty="0"/>
              <a:t>Springboard Project:</a:t>
            </a:r>
            <a:br>
              <a:rPr lang="en-IN" sz="2000" dirty="0"/>
            </a:br>
            <a:br>
              <a:rPr lang="en-IN" sz="2000" dirty="0"/>
            </a:br>
            <a:r>
              <a:rPr lang="en-IN" sz="3600" dirty="0"/>
              <a:t>Emerging Business             Opportunities </a:t>
            </a:r>
            <a:br>
              <a:rPr lang="en-IN" sz="3600" dirty="0"/>
            </a:br>
            <a:r>
              <a:rPr lang="en-IN" sz="2400" dirty="0"/>
              <a:t>(Case-Study)</a:t>
            </a:r>
            <a:endParaRPr sz="2400" dirty="0"/>
          </a:p>
        </p:txBody>
      </p:sp>
      <p:sp>
        <p:nvSpPr>
          <p:cNvPr id="700" name="Google Shape;700;p31"/>
          <p:cNvSpPr txBox="1">
            <a:spLocks noGrp="1"/>
          </p:cNvSpPr>
          <p:nvPr>
            <p:ph type="subTitle" idx="1"/>
          </p:nvPr>
        </p:nvSpPr>
        <p:spPr>
          <a:xfrm>
            <a:off x="411016" y="3701975"/>
            <a:ext cx="4158600" cy="289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702" name="Google Shape;702;p31"/>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30-08-2022</a:t>
            </a:r>
            <a:endParaRPr dirty="0"/>
          </a:p>
        </p:txBody>
      </p:sp>
      <p:sp>
        <p:nvSpPr>
          <p:cNvPr id="704" name="Google Shape;704;p31"/>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Confidential</a:t>
            </a:r>
            <a:endParaRPr dirty="0"/>
          </a:p>
        </p:txBody>
      </p:sp>
      <p:sp>
        <p:nvSpPr>
          <p:cNvPr id="3" name="Subtitle 2">
            <a:extLst>
              <a:ext uri="{FF2B5EF4-FFF2-40B4-BE49-F238E27FC236}">
                <a16:creationId xmlns:a16="http://schemas.microsoft.com/office/drawing/2014/main" id="{AA1A7245-1F35-9F49-D648-6CBE59C6D6D7}"/>
              </a:ext>
            </a:extLst>
          </p:cNvPr>
          <p:cNvSpPr>
            <a:spLocks noGrp="1"/>
          </p:cNvSpPr>
          <p:nvPr>
            <p:ph type="subTitle" idx="5"/>
          </p:nvPr>
        </p:nvSpPr>
        <p:spPr/>
        <p:txBody>
          <a:bodyPr/>
          <a:lstStyle/>
          <a:p>
            <a:r>
              <a:rPr lang="en-US" dirty="0" err="1"/>
              <a:t>satyanath</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6ED2-0279-CA9B-A2AA-54B84718825A}"/>
              </a:ext>
            </a:extLst>
          </p:cNvPr>
          <p:cNvSpPr>
            <a:spLocks noGrp="1"/>
          </p:cNvSpPr>
          <p:nvPr>
            <p:ph type="title"/>
          </p:nvPr>
        </p:nvSpPr>
        <p:spPr/>
        <p:txBody>
          <a:bodyPr/>
          <a:lstStyle/>
          <a:p>
            <a:r>
              <a:rPr lang="en-IN" dirty="0">
                <a:solidFill>
                  <a:schemeClr val="accent1"/>
                </a:solidFill>
              </a:rPr>
              <a:t>Data Exploration</a:t>
            </a:r>
          </a:p>
        </p:txBody>
      </p:sp>
      <p:sp>
        <p:nvSpPr>
          <p:cNvPr id="3" name="Text Placeholder 2">
            <a:extLst>
              <a:ext uri="{FF2B5EF4-FFF2-40B4-BE49-F238E27FC236}">
                <a16:creationId xmlns:a16="http://schemas.microsoft.com/office/drawing/2014/main" id="{2F2D68DC-1F6B-F657-FA41-583633BFCDEC}"/>
              </a:ext>
            </a:extLst>
          </p:cNvPr>
          <p:cNvSpPr>
            <a:spLocks noGrp="1"/>
          </p:cNvSpPr>
          <p:nvPr>
            <p:ph type="body" idx="1"/>
          </p:nvPr>
        </p:nvSpPr>
        <p:spPr>
          <a:xfrm>
            <a:off x="415625" y="1409550"/>
            <a:ext cx="4562775" cy="3238800"/>
          </a:xfrm>
        </p:spPr>
        <p:txBody>
          <a:bodyPr/>
          <a:lstStyle/>
          <a:p>
            <a:pPr>
              <a:lnSpc>
                <a:spcPct val="150000"/>
              </a:lnSpc>
            </a:pPr>
            <a:r>
              <a:rPr lang="en-IN" sz="1600" dirty="0"/>
              <a:t>The manufacturer A has the highest market share in the industry.</a:t>
            </a:r>
          </a:p>
          <a:p>
            <a:pPr>
              <a:lnSpc>
                <a:spcPct val="150000"/>
              </a:lnSpc>
            </a:pPr>
            <a:r>
              <a:rPr lang="en-IN" sz="1600" dirty="0"/>
              <a:t>A is the leading manufacturer in terms of market share.</a:t>
            </a:r>
          </a:p>
          <a:p>
            <a:pPr>
              <a:lnSpc>
                <a:spcPct val="150000"/>
              </a:lnSpc>
            </a:pPr>
            <a:r>
              <a:rPr lang="en-IN" sz="1600" dirty="0"/>
              <a:t>B has the second highest market share </a:t>
            </a:r>
          </a:p>
          <a:p>
            <a:pPr>
              <a:lnSpc>
                <a:spcPct val="150000"/>
              </a:lnSpc>
            </a:pPr>
            <a:r>
              <a:rPr lang="en-IN" sz="1600" dirty="0"/>
              <a:t>The manufacturer B is the competitor of manufacturer A.</a:t>
            </a:r>
          </a:p>
        </p:txBody>
      </p:sp>
      <p:sp>
        <p:nvSpPr>
          <p:cNvPr id="4" name="Subtitle 3">
            <a:extLst>
              <a:ext uri="{FF2B5EF4-FFF2-40B4-BE49-F238E27FC236}">
                <a16:creationId xmlns:a16="http://schemas.microsoft.com/office/drawing/2014/main" id="{C398BF38-2A31-25E4-0FFF-734986373F25}"/>
              </a:ext>
            </a:extLst>
          </p:cNvPr>
          <p:cNvSpPr>
            <a:spLocks noGrp="1"/>
          </p:cNvSpPr>
          <p:nvPr>
            <p:ph type="subTitle" idx="2"/>
          </p:nvPr>
        </p:nvSpPr>
        <p:spPr/>
        <p:txBody>
          <a:bodyPr/>
          <a:lstStyle/>
          <a:p>
            <a:r>
              <a:rPr lang="en-IN" sz="1400" dirty="0"/>
              <a:t>The overall market share of manufacturer A:</a:t>
            </a:r>
          </a:p>
        </p:txBody>
      </p:sp>
      <p:pic>
        <p:nvPicPr>
          <p:cNvPr id="6" name="Picture 5" descr="Chart, pie chart&#10;&#10;Description automatically generated">
            <a:extLst>
              <a:ext uri="{FF2B5EF4-FFF2-40B4-BE49-F238E27FC236}">
                <a16:creationId xmlns:a16="http://schemas.microsoft.com/office/drawing/2014/main" id="{4543728D-6670-E3FB-5B6D-153A77110905}"/>
              </a:ext>
            </a:extLst>
          </p:cNvPr>
          <p:cNvPicPr>
            <a:picLocks noChangeAspect="1"/>
          </p:cNvPicPr>
          <p:nvPr/>
        </p:nvPicPr>
        <p:blipFill>
          <a:blip r:embed="rId2"/>
          <a:stretch>
            <a:fillRect/>
          </a:stretch>
        </p:blipFill>
        <p:spPr>
          <a:xfrm>
            <a:off x="4719096" y="1386732"/>
            <a:ext cx="4391035" cy="2855453"/>
          </a:xfrm>
          <a:prstGeom prst="rect">
            <a:avLst/>
          </a:prstGeom>
        </p:spPr>
      </p:pic>
    </p:spTree>
    <p:extLst>
      <p:ext uri="{BB962C8B-B14F-4D97-AF65-F5344CB8AC3E}">
        <p14:creationId xmlns:p14="http://schemas.microsoft.com/office/powerpoint/2010/main" val="208717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80BA-4A4A-EA1B-AA53-77DFAED7F0B4}"/>
              </a:ext>
            </a:extLst>
          </p:cNvPr>
          <p:cNvSpPr>
            <a:spLocks noGrp="1"/>
          </p:cNvSpPr>
          <p:nvPr>
            <p:ph type="title"/>
          </p:nvPr>
        </p:nvSpPr>
        <p:spPr>
          <a:xfrm>
            <a:off x="415625" y="372600"/>
            <a:ext cx="3433886" cy="458700"/>
          </a:xfrm>
        </p:spPr>
        <p:txBody>
          <a:bodyPr/>
          <a:lstStyle/>
          <a:p>
            <a:r>
              <a:rPr lang="en-US" dirty="0"/>
              <a:t>Potential Competitor</a:t>
            </a:r>
            <a:endParaRPr lang="en-IN" dirty="0"/>
          </a:p>
        </p:txBody>
      </p:sp>
      <p:sp>
        <p:nvSpPr>
          <p:cNvPr id="3" name="Text Placeholder 2">
            <a:extLst>
              <a:ext uri="{FF2B5EF4-FFF2-40B4-BE49-F238E27FC236}">
                <a16:creationId xmlns:a16="http://schemas.microsoft.com/office/drawing/2014/main" id="{9F7095C1-E87E-F6C8-9C8C-DCA7F66BB6E1}"/>
              </a:ext>
            </a:extLst>
          </p:cNvPr>
          <p:cNvSpPr>
            <a:spLocks noGrp="1"/>
          </p:cNvSpPr>
          <p:nvPr>
            <p:ph type="body" idx="1"/>
          </p:nvPr>
        </p:nvSpPr>
        <p:spPr>
          <a:xfrm>
            <a:off x="415625" y="1388533"/>
            <a:ext cx="4980464" cy="3225950"/>
          </a:xfrm>
        </p:spPr>
        <p:txBody>
          <a:bodyPr/>
          <a:lstStyle/>
          <a:p>
            <a:pPr>
              <a:lnSpc>
                <a:spcPct val="150000"/>
              </a:lnSpc>
            </a:pPr>
            <a:r>
              <a:rPr lang="en-US" sz="1400" dirty="0"/>
              <a:t>A threshold of 10% is taken for the competitors list</a:t>
            </a:r>
          </a:p>
          <a:p>
            <a:pPr>
              <a:lnSpc>
                <a:spcPct val="150000"/>
              </a:lnSpc>
            </a:pPr>
            <a:r>
              <a:rPr lang="en-US" sz="1400" dirty="0"/>
              <a:t>And made into a list for every Theme</a:t>
            </a:r>
          </a:p>
          <a:p>
            <a:pPr>
              <a:lnSpc>
                <a:spcPct val="150000"/>
              </a:lnSpc>
            </a:pPr>
            <a:r>
              <a:rPr lang="en-US" sz="1400" dirty="0"/>
              <a:t>A has highest competitors in Apple cinnamon, chicken theme</a:t>
            </a:r>
          </a:p>
          <a:p>
            <a:pPr>
              <a:lnSpc>
                <a:spcPct val="150000"/>
              </a:lnSpc>
            </a:pPr>
            <a:r>
              <a:rPr lang="en-IN" sz="1400" dirty="0"/>
              <a:t>There are 11 themes with no competition for Client A</a:t>
            </a:r>
          </a:p>
          <a:p>
            <a:pPr>
              <a:lnSpc>
                <a:spcPct val="150000"/>
              </a:lnSpc>
            </a:pPr>
            <a:endParaRPr lang="en-IN" sz="1400" dirty="0"/>
          </a:p>
        </p:txBody>
      </p:sp>
    </p:spTree>
    <p:extLst>
      <p:ext uri="{BB962C8B-B14F-4D97-AF65-F5344CB8AC3E}">
        <p14:creationId xmlns:p14="http://schemas.microsoft.com/office/powerpoint/2010/main" val="201614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A7229E2-15B8-9ABD-E2EB-BEBE520BF627}"/>
              </a:ext>
            </a:extLst>
          </p:cNvPr>
          <p:cNvSpPr>
            <a:spLocks noGrp="1"/>
          </p:cNvSpPr>
          <p:nvPr>
            <p:ph type="subTitle" idx="3"/>
          </p:nvPr>
        </p:nvSpPr>
        <p:spPr>
          <a:xfrm>
            <a:off x="2400794" y="4919906"/>
            <a:ext cx="1032600" cy="92400"/>
          </a:xfrm>
        </p:spPr>
        <p:txBody>
          <a:bodyPr/>
          <a:lstStyle/>
          <a:p>
            <a:endParaRPr lang="en-IN">
              <a:solidFill>
                <a:schemeClr val="bg1"/>
              </a:solidFill>
            </a:endParaRPr>
          </a:p>
        </p:txBody>
      </p:sp>
      <p:sp>
        <p:nvSpPr>
          <p:cNvPr id="6" name="Subtitle 5">
            <a:extLst>
              <a:ext uri="{FF2B5EF4-FFF2-40B4-BE49-F238E27FC236}">
                <a16:creationId xmlns:a16="http://schemas.microsoft.com/office/drawing/2014/main" id="{815CCEEC-9C9A-4139-0BF2-FA9213ACE6CE}"/>
              </a:ext>
            </a:extLst>
          </p:cNvPr>
          <p:cNvSpPr>
            <a:spLocks noGrp="1"/>
          </p:cNvSpPr>
          <p:nvPr>
            <p:ph type="subTitle" idx="4"/>
          </p:nvPr>
        </p:nvSpPr>
        <p:spPr>
          <a:xfrm>
            <a:off x="4019466" y="4919906"/>
            <a:ext cx="642000" cy="92400"/>
          </a:xfrm>
        </p:spPr>
        <p:txBody>
          <a:bodyPr/>
          <a:lstStyle/>
          <a:p>
            <a:endParaRPr lang="en-IN">
              <a:solidFill>
                <a:schemeClr val="bg1"/>
              </a:solidFill>
            </a:endParaRPr>
          </a:p>
        </p:txBody>
      </p:sp>
      <p:sp>
        <p:nvSpPr>
          <p:cNvPr id="7" name="Subtitle 6">
            <a:extLst>
              <a:ext uri="{FF2B5EF4-FFF2-40B4-BE49-F238E27FC236}">
                <a16:creationId xmlns:a16="http://schemas.microsoft.com/office/drawing/2014/main" id="{217A0952-E994-B9BD-FB5B-581F932E4EF7}"/>
              </a:ext>
            </a:extLst>
          </p:cNvPr>
          <p:cNvSpPr>
            <a:spLocks noGrp="1"/>
          </p:cNvSpPr>
          <p:nvPr>
            <p:ph type="subTitle" idx="5"/>
          </p:nvPr>
        </p:nvSpPr>
        <p:spPr>
          <a:xfrm>
            <a:off x="5329542" y="4919906"/>
            <a:ext cx="558900" cy="92400"/>
          </a:xfrm>
        </p:spPr>
        <p:txBody>
          <a:bodyPr/>
          <a:lstStyle/>
          <a:p>
            <a:endParaRPr lang="en-IN">
              <a:solidFill>
                <a:schemeClr val="bg1"/>
              </a:solidFill>
            </a:endParaRPr>
          </a:p>
        </p:txBody>
      </p:sp>
      <p:sp>
        <p:nvSpPr>
          <p:cNvPr id="8" name="Google Shape;68;p15">
            <a:extLst>
              <a:ext uri="{FF2B5EF4-FFF2-40B4-BE49-F238E27FC236}">
                <a16:creationId xmlns:a16="http://schemas.microsoft.com/office/drawing/2014/main" id="{2806D6BC-B4BD-637E-F8D3-3E915ED27910}"/>
              </a:ext>
            </a:extLst>
          </p:cNvPr>
          <p:cNvSpPr txBox="1">
            <a:spLocks noGrp="1"/>
          </p:cNvSpPr>
          <p:nvPr>
            <p:ph type="title"/>
          </p:nvPr>
        </p:nvSpPr>
        <p:spPr>
          <a:xfrm>
            <a:off x="507475" y="417756"/>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bg1"/>
                </a:solidFill>
              </a:rPr>
              <a:t>Potential Competitor of our Client A </a:t>
            </a:r>
            <a:endParaRPr dirty="0">
              <a:solidFill>
                <a:schemeClr val="bg1"/>
              </a:solidFill>
            </a:endParaRPr>
          </a:p>
        </p:txBody>
      </p:sp>
      <p:graphicFrame>
        <p:nvGraphicFramePr>
          <p:cNvPr id="9" name="Google Shape;69;p15">
            <a:extLst>
              <a:ext uri="{FF2B5EF4-FFF2-40B4-BE49-F238E27FC236}">
                <a16:creationId xmlns:a16="http://schemas.microsoft.com/office/drawing/2014/main" id="{EECAA99D-34D0-41E1-7961-0AFF83311B1D}"/>
              </a:ext>
            </a:extLst>
          </p:cNvPr>
          <p:cNvGraphicFramePr/>
          <p:nvPr>
            <p:extLst>
              <p:ext uri="{D42A27DB-BD31-4B8C-83A1-F6EECF244321}">
                <p14:modId xmlns:p14="http://schemas.microsoft.com/office/powerpoint/2010/main" val="1568013622"/>
              </p:ext>
            </p:extLst>
          </p:nvPr>
        </p:nvGraphicFramePr>
        <p:xfrm>
          <a:off x="517050" y="794996"/>
          <a:ext cx="2623500" cy="3776690"/>
        </p:xfrm>
        <a:graphic>
          <a:graphicData uri="http://schemas.openxmlformats.org/drawingml/2006/table">
            <a:tbl>
              <a:tblPr>
                <a:noFill/>
              </a:tblPr>
              <a:tblGrid>
                <a:gridCol w="678500">
                  <a:extLst>
                    <a:ext uri="{9D8B030D-6E8A-4147-A177-3AD203B41FA5}">
                      <a16:colId xmlns:a16="http://schemas.microsoft.com/office/drawing/2014/main" val="20000"/>
                    </a:ext>
                  </a:extLst>
                </a:gridCol>
                <a:gridCol w="815475">
                  <a:extLst>
                    <a:ext uri="{9D8B030D-6E8A-4147-A177-3AD203B41FA5}">
                      <a16:colId xmlns:a16="http://schemas.microsoft.com/office/drawing/2014/main" val="20001"/>
                    </a:ext>
                  </a:extLst>
                </a:gridCol>
                <a:gridCol w="1129525">
                  <a:extLst>
                    <a:ext uri="{9D8B030D-6E8A-4147-A177-3AD203B41FA5}">
                      <a16:colId xmlns:a16="http://schemas.microsoft.com/office/drawing/2014/main" val="20002"/>
                    </a:ext>
                  </a:extLst>
                </a:gridCol>
              </a:tblGrid>
              <a:tr h="280075">
                <a:tc>
                  <a:txBody>
                    <a:bodyPr/>
                    <a:lstStyle/>
                    <a:p>
                      <a:pPr marL="0" lvl="0" indent="0" algn="l" rtl="0">
                        <a:spcBef>
                          <a:spcPts val="0"/>
                        </a:spcBef>
                        <a:spcAft>
                          <a:spcPts val="0"/>
                        </a:spcAft>
                        <a:buNone/>
                      </a:pPr>
                      <a:r>
                        <a:rPr lang="en" sz="800" b="1" dirty="0">
                          <a:solidFill>
                            <a:schemeClr val="bg1"/>
                          </a:solidFill>
                        </a:rPr>
                        <a:t>Claim ID</a:t>
                      </a:r>
                      <a:endParaRPr sz="800" b="1" dirty="0">
                        <a:solidFill>
                          <a:schemeClr val="bg1"/>
                        </a:solidFill>
                      </a:endParaRPr>
                    </a:p>
                  </a:txBody>
                  <a:tcPr marL="91425" marR="91425" marT="91425" marB="91425"/>
                </a:tc>
                <a:tc>
                  <a:txBody>
                    <a:bodyPr/>
                    <a:lstStyle/>
                    <a:p>
                      <a:pPr marL="0" lvl="0" indent="0" algn="l" rtl="0">
                        <a:spcBef>
                          <a:spcPts val="0"/>
                        </a:spcBef>
                        <a:spcAft>
                          <a:spcPts val="0"/>
                        </a:spcAft>
                        <a:buNone/>
                      </a:pPr>
                      <a:r>
                        <a:rPr lang="en" sz="800" b="1">
                          <a:solidFill>
                            <a:schemeClr val="bg1"/>
                          </a:solidFill>
                        </a:rPr>
                        <a:t>Claim Name</a:t>
                      </a:r>
                      <a:endParaRPr sz="800" b="1">
                        <a:solidFill>
                          <a:schemeClr val="bg1"/>
                        </a:solidFill>
                      </a:endParaRPr>
                    </a:p>
                  </a:txBody>
                  <a:tcPr marL="91425" marR="91425" marT="91425" marB="91425"/>
                </a:tc>
                <a:tc>
                  <a:txBody>
                    <a:bodyPr/>
                    <a:lstStyle/>
                    <a:p>
                      <a:pPr marL="0" lvl="0" indent="0" algn="l" rtl="0">
                        <a:spcBef>
                          <a:spcPts val="0"/>
                        </a:spcBef>
                        <a:spcAft>
                          <a:spcPts val="0"/>
                        </a:spcAft>
                        <a:buNone/>
                      </a:pPr>
                      <a:r>
                        <a:rPr lang="en" sz="800" b="1">
                          <a:solidFill>
                            <a:schemeClr val="bg1"/>
                          </a:solidFill>
                        </a:rPr>
                        <a:t>Competitor</a:t>
                      </a:r>
                      <a:endParaRPr sz="800" b="1">
                        <a:solidFill>
                          <a:schemeClr val="bg1"/>
                        </a:solidFill>
                      </a:endParaRPr>
                    </a:p>
                  </a:txBody>
                  <a:tcPr marL="91425" marR="91425" marT="91425" marB="91425"/>
                </a:tc>
                <a:extLst>
                  <a:ext uri="{0D108BD9-81ED-4DB2-BD59-A6C34878D82A}">
                    <a16:rowId xmlns:a16="http://schemas.microsoft.com/office/drawing/2014/main" val="10000"/>
                  </a:ext>
                </a:extLst>
              </a:tr>
              <a:tr h="265425">
                <a:tc>
                  <a:txBody>
                    <a:bodyPr/>
                    <a:lstStyle/>
                    <a:p>
                      <a:pPr marL="0" lvl="0" indent="0" algn="l" rtl="0">
                        <a:spcBef>
                          <a:spcPts val="0"/>
                        </a:spcBef>
                        <a:spcAft>
                          <a:spcPts val="0"/>
                        </a:spcAft>
                        <a:buNone/>
                      </a:pPr>
                      <a:r>
                        <a:rPr lang="en" sz="800">
                          <a:solidFill>
                            <a:schemeClr val="bg1"/>
                          </a:solidFill>
                        </a:rPr>
                        <a:t>0</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 Claim</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1"/>
                  </a:ext>
                </a:extLst>
              </a:tr>
              <a:tr h="279150">
                <a:tc>
                  <a:txBody>
                    <a:bodyPr/>
                    <a:lstStyle/>
                    <a:p>
                      <a:pPr marL="0" lvl="0" indent="0" algn="l" rtl="0">
                        <a:spcBef>
                          <a:spcPts val="0"/>
                        </a:spcBef>
                        <a:spcAft>
                          <a:spcPts val="0"/>
                        </a:spcAft>
                        <a:buNone/>
                      </a:pPr>
                      <a:r>
                        <a:rPr lang="en" sz="800">
                          <a:solidFill>
                            <a:schemeClr val="bg1"/>
                          </a:solidFill>
                        </a:rPr>
                        <a:t>8</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Low Carb</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D, Private label, F, B</a:t>
                      </a:r>
                      <a:endParaRPr sz="800">
                        <a:solidFill>
                          <a:schemeClr val="bg1"/>
                        </a:solidFill>
                      </a:endParaRPr>
                    </a:p>
                  </a:txBody>
                  <a:tcPr marL="91425" marR="91425" marT="91425" marB="91425"/>
                </a:tc>
                <a:extLst>
                  <a:ext uri="{0D108BD9-81ED-4DB2-BD59-A6C34878D82A}">
                    <a16:rowId xmlns:a16="http://schemas.microsoft.com/office/drawing/2014/main" val="10002"/>
                  </a:ext>
                </a:extLst>
              </a:tr>
              <a:tr h="334000">
                <a:tc>
                  <a:txBody>
                    <a:bodyPr/>
                    <a:lstStyle/>
                    <a:p>
                      <a:pPr marL="0" lvl="0" indent="0" algn="l" rtl="0">
                        <a:spcBef>
                          <a:spcPts val="0"/>
                        </a:spcBef>
                        <a:spcAft>
                          <a:spcPts val="0"/>
                        </a:spcAft>
                        <a:buNone/>
                      </a:pPr>
                      <a:r>
                        <a:rPr lang="en" sz="800">
                          <a:solidFill>
                            <a:schemeClr val="bg1"/>
                          </a:solidFill>
                        </a:rPr>
                        <a:t>15</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Beans</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D, Private label (PL)</a:t>
                      </a:r>
                      <a:endParaRPr sz="800">
                        <a:solidFill>
                          <a:schemeClr val="bg1"/>
                        </a:solidFill>
                      </a:endParaRPr>
                    </a:p>
                  </a:txBody>
                  <a:tcPr marL="91425" marR="91425" marT="91425" marB="91425"/>
                </a:tc>
                <a:extLst>
                  <a:ext uri="{0D108BD9-81ED-4DB2-BD59-A6C34878D82A}">
                    <a16:rowId xmlns:a16="http://schemas.microsoft.com/office/drawing/2014/main" val="10003"/>
                  </a:ext>
                </a:extLst>
              </a:tr>
              <a:tr h="265425">
                <a:tc>
                  <a:txBody>
                    <a:bodyPr/>
                    <a:lstStyle/>
                    <a:p>
                      <a:pPr marL="0" lvl="0" indent="0" algn="l" rtl="0">
                        <a:spcBef>
                          <a:spcPts val="0"/>
                        </a:spcBef>
                        <a:spcAft>
                          <a:spcPts val="0"/>
                        </a:spcAft>
                        <a:buNone/>
                      </a:pPr>
                      <a:r>
                        <a:rPr lang="en" sz="800">
                          <a:solidFill>
                            <a:schemeClr val="bg1"/>
                          </a:solidFill>
                        </a:rPr>
                        <a:t>32</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Stroganoff</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F, D, B,H</a:t>
                      </a:r>
                      <a:endParaRPr sz="800">
                        <a:solidFill>
                          <a:schemeClr val="bg1"/>
                        </a:solidFill>
                      </a:endParaRPr>
                    </a:p>
                  </a:txBody>
                  <a:tcPr marL="91425" marR="91425" marT="91425" marB="91425"/>
                </a:tc>
                <a:extLst>
                  <a:ext uri="{0D108BD9-81ED-4DB2-BD59-A6C34878D82A}">
                    <a16:rowId xmlns:a16="http://schemas.microsoft.com/office/drawing/2014/main" val="10004"/>
                  </a:ext>
                </a:extLst>
              </a:tr>
              <a:tr h="358125">
                <a:tc>
                  <a:txBody>
                    <a:bodyPr/>
                    <a:lstStyle/>
                    <a:p>
                      <a:pPr marL="0" lvl="0" indent="0" algn="l" rtl="0">
                        <a:spcBef>
                          <a:spcPts val="0"/>
                        </a:spcBef>
                        <a:spcAft>
                          <a:spcPts val="0"/>
                        </a:spcAft>
                        <a:buNone/>
                      </a:pPr>
                      <a:r>
                        <a:rPr lang="en" sz="800">
                          <a:solidFill>
                            <a:schemeClr val="bg1"/>
                          </a:solidFill>
                        </a:rPr>
                        <a:t>39</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Highsource of Protein</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5"/>
                  </a:ext>
                </a:extLst>
              </a:tr>
              <a:tr h="358125">
                <a:tc>
                  <a:txBody>
                    <a:bodyPr/>
                    <a:lstStyle/>
                    <a:p>
                      <a:pPr marL="0" lvl="0" indent="0" algn="l" rtl="0">
                        <a:spcBef>
                          <a:spcPts val="0"/>
                        </a:spcBef>
                        <a:spcAft>
                          <a:spcPts val="0"/>
                        </a:spcAft>
                        <a:buNone/>
                      </a:pPr>
                      <a:r>
                        <a:rPr lang="en" sz="800">
                          <a:solidFill>
                            <a:schemeClr val="bg1"/>
                          </a:solidFill>
                        </a:rPr>
                        <a:t>40</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 additive preservative</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F, B, D, PL</a:t>
                      </a:r>
                      <a:endParaRPr sz="800">
                        <a:solidFill>
                          <a:schemeClr val="bg1"/>
                        </a:solidFill>
                      </a:endParaRPr>
                    </a:p>
                  </a:txBody>
                  <a:tcPr marL="91425" marR="91425" marT="91425" marB="91425"/>
                </a:tc>
                <a:extLst>
                  <a:ext uri="{0D108BD9-81ED-4DB2-BD59-A6C34878D82A}">
                    <a16:rowId xmlns:a16="http://schemas.microsoft.com/office/drawing/2014/main" val="10006"/>
                  </a:ext>
                </a:extLst>
              </a:tr>
              <a:tr h="292875">
                <a:tc>
                  <a:txBody>
                    <a:bodyPr/>
                    <a:lstStyle/>
                    <a:p>
                      <a:pPr marL="0" lvl="0" indent="0" algn="l" rtl="0">
                        <a:spcBef>
                          <a:spcPts val="0"/>
                        </a:spcBef>
                        <a:spcAft>
                          <a:spcPts val="0"/>
                        </a:spcAft>
                        <a:buNone/>
                      </a:pPr>
                      <a:r>
                        <a:rPr lang="en" sz="800">
                          <a:solidFill>
                            <a:schemeClr val="bg1"/>
                          </a:solidFill>
                        </a:rPr>
                        <a:t>58</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buckwheat</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D, B, F, H</a:t>
                      </a:r>
                      <a:endParaRPr sz="800">
                        <a:solidFill>
                          <a:schemeClr val="bg1"/>
                        </a:solidFill>
                      </a:endParaRPr>
                    </a:p>
                  </a:txBody>
                  <a:tcPr marL="91425" marR="91425" marT="91425" marB="91425"/>
                </a:tc>
                <a:extLst>
                  <a:ext uri="{0D108BD9-81ED-4DB2-BD59-A6C34878D82A}">
                    <a16:rowId xmlns:a16="http://schemas.microsoft.com/office/drawing/2014/main" val="10007"/>
                  </a:ext>
                </a:extLst>
              </a:tr>
              <a:tr h="251700">
                <a:tc>
                  <a:txBody>
                    <a:bodyPr/>
                    <a:lstStyle/>
                    <a:p>
                      <a:pPr marL="0" lvl="0" indent="0" algn="l" rtl="0">
                        <a:spcBef>
                          <a:spcPts val="0"/>
                        </a:spcBef>
                        <a:spcAft>
                          <a:spcPts val="0"/>
                        </a:spcAft>
                        <a:buNone/>
                      </a:pPr>
                      <a:r>
                        <a:rPr lang="en" sz="800">
                          <a:solidFill>
                            <a:schemeClr val="bg1"/>
                          </a:solidFill>
                        </a:rPr>
                        <a:t>73</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Brown ale</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Private label, H, B</a:t>
                      </a:r>
                      <a:endParaRPr sz="800">
                        <a:solidFill>
                          <a:schemeClr val="bg1"/>
                        </a:solidFill>
                      </a:endParaRPr>
                    </a:p>
                  </a:txBody>
                  <a:tcPr marL="91425" marR="91425" marT="91425" marB="91425"/>
                </a:tc>
                <a:extLst>
                  <a:ext uri="{0D108BD9-81ED-4DB2-BD59-A6C34878D82A}">
                    <a16:rowId xmlns:a16="http://schemas.microsoft.com/office/drawing/2014/main" val="10008"/>
                  </a:ext>
                </a:extLst>
              </a:tr>
              <a:tr h="344400">
                <a:tc>
                  <a:txBody>
                    <a:bodyPr/>
                    <a:lstStyle/>
                    <a:p>
                      <a:pPr marL="0" lvl="0" indent="0" algn="l" rtl="0">
                        <a:spcBef>
                          <a:spcPts val="0"/>
                        </a:spcBef>
                        <a:spcAft>
                          <a:spcPts val="0"/>
                        </a:spcAft>
                        <a:buNone/>
                      </a:pPr>
                      <a:r>
                        <a:rPr lang="en" sz="800">
                          <a:solidFill>
                            <a:schemeClr val="bg1"/>
                          </a:solidFill>
                        </a:rPr>
                        <a:t>75</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French bisque</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D, B, F, Private label</a:t>
                      </a:r>
                      <a:endParaRPr sz="800">
                        <a:solidFill>
                          <a:schemeClr val="bg1"/>
                        </a:solidFill>
                      </a:endParaRPr>
                    </a:p>
                  </a:txBody>
                  <a:tcPr marL="91425" marR="91425" marT="91425" marB="91425"/>
                </a:tc>
                <a:extLst>
                  <a:ext uri="{0D108BD9-81ED-4DB2-BD59-A6C34878D82A}">
                    <a16:rowId xmlns:a16="http://schemas.microsoft.com/office/drawing/2014/main" val="10009"/>
                  </a:ext>
                </a:extLst>
              </a:tr>
              <a:tr h="334000">
                <a:tc>
                  <a:txBody>
                    <a:bodyPr/>
                    <a:lstStyle/>
                    <a:p>
                      <a:pPr marL="0" lvl="0" indent="0" algn="l" rtl="0">
                        <a:spcBef>
                          <a:spcPts val="0"/>
                        </a:spcBef>
                        <a:spcAft>
                          <a:spcPts val="0"/>
                        </a:spcAft>
                        <a:buNone/>
                      </a:pPr>
                      <a:r>
                        <a:rPr lang="en" sz="800">
                          <a:solidFill>
                            <a:schemeClr val="bg1"/>
                          </a:solidFill>
                        </a:rPr>
                        <a:t>81</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GMO Free</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dirty="0">
                          <a:solidFill>
                            <a:schemeClr val="bg1"/>
                          </a:solidFill>
                        </a:rPr>
                        <a:t>F, B, H, Private label</a:t>
                      </a:r>
                      <a:endParaRPr sz="800" dirty="0">
                        <a:solidFill>
                          <a:schemeClr val="bg1"/>
                        </a:solidFill>
                      </a:endParaRPr>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10" name="Google Shape;70;p15">
            <a:extLst>
              <a:ext uri="{FF2B5EF4-FFF2-40B4-BE49-F238E27FC236}">
                <a16:creationId xmlns:a16="http://schemas.microsoft.com/office/drawing/2014/main" id="{C542834A-41DC-27ED-6F90-801DEB75304C}"/>
              </a:ext>
            </a:extLst>
          </p:cNvPr>
          <p:cNvGraphicFramePr/>
          <p:nvPr>
            <p:extLst>
              <p:ext uri="{D42A27DB-BD31-4B8C-83A1-F6EECF244321}">
                <p14:modId xmlns:p14="http://schemas.microsoft.com/office/powerpoint/2010/main" val="1397921256"/>
              </p:ext>
            </p:extLst>
          </p:nvPr>
        </p:nvGraphicFramePr>
        <p:xfrm>
          <a:off x="3260250" y="794996"/>
          <a:ext cx="2564413" cy="3762679"/>
        </p:xfrm>
        <a:graphic>
          <a:graphicData uri="http://schemas.openxmlformats.org/drawingml/2006/table">
            <a:tbl>
              <a:tblPr>
                <a:noFill/>
              </a:tblPr>
              <a:tblGrid>
                <a:gridCol w="619413">
                  <a:extLst>
                    <a:ext uri="{9D8B030D-6E8A-4147-A177-3AD203B41FA5}">
                      <a16:colId xmlns:a16="http://schemas.microsoft.com/office/drawing/2014/main" val="20000"/>
                    </a:ext>
                  </a:extLst>
                </a:gridCol>
                <a:gridCol w="815475">
                  <a:extLst>
                    <a:ext uri="{9D8B030D-6E8A-4147-A177-3AD203B41FA5}">
                      <a16:colId xmlns:a16="http://schemas.microsoft.com/office/drawing/2014/main" val="20001"/>
                    </a:ext>
                  </a:extLst>
                </a:gridCol>
                <a:gridCol w="1129525">
                  <a:extLst>
                    <a:ext uri="{9D8B030D-6E8A-4147-A177-3AD203B41FA5}">
                      <a16:colId xmlns:a16="http://schemas.microsoft.com/office/drawing/2014/main" val="20002"/>
                    </a:ext>
                  </a:extLst>
                </a:gridCol>
              </a:tblGrid>
              <a:tr h="297994">
                <a:tc>
                  <a:txBody>
                    <a:bodyPr/>
                    <a:lstStyle/>
                    <a:p>
                      <a:pPr marL="0" lvl="0" indent="0" algn="l" rtl="0">
                        <a:spcBef>
                          <a:spcPts val="0"/>
                        </a:spcBef>
                        <a:spcAft>
                          <a:spcPts val="0"/>
                        </a:spcAft>
                        <a:buNone/>
                      </a:pPr>
                      <a:r>
                        <a:rPr lang="en" sz="800" b="1" dirty="0">
                          <a:solidFill>
                            <a:schemeClr val="bg1"/>
                          </a:solidFill>
                        </a:rPr>
                        <a:t>Claim ID</a:t>
                      </a:r>
                      <a:endParaRPr sz="800" b="1" dirty="0">
                        <a:solidFill>
                          <a:schemeClr val="bg1"/>
                        </a:solidFill>
                      </a:endParaRPr>
                    </a:p>
                  </a:txBody>
                  <a:tcPr marL="91425" marR="91425" marT="91425" marB="91425"/>
                </a:tc>
                <a:tc>
                  <a:txBody>
                    <a:bodyPr/>
                    <a:lstStyle/>
                    <a:p>
                      <a:pPr marL="0" lvl="0" indent="0" algn="l" rtl="0">
                        <a:spcBef>
                          <a:spcPts val="0"/>
                        </a:spcBef>
                        <a:spcAft>
                          <a:spcPts val="0"/>
                        </a:spcAft>
                        <a:buNone/>
                      </a:pPr>
                      <a:r>
                        <a:rPr lang="en" sz="800" b="1">
                          <a:solidFill>
                            <a:schemeClr val="bg1"/>
                          </a:solidFill>
                        </a:rPr>
                        <a:t>Claim Name</a:t>
                      </a:r>
                      <a:endParaRPr sz="800" b="1">
                        <a:solidFill>
                          <a:schemeClr val="bg1"/>
                        </a:solidFill>
                      </a:endParaRPr>
                    </a:p>
                  </a:txBody>
                  <a:tcPr marL="91425" marR="91425" marT="91425" marB="91425"/>
                </a:tc>
                <a:tc>
                  <a:txBody>
                    <a:bodyPr/>
                    <a:lstStyle/>
                    <a:p>
                      <a:pPr marL="0" lvl="0" indent="0" algn="l" rtl="0">
                        <a:spcBef>
                          <a:spcPts val="0"/>
                        </a:spcBef>
                        <a:spcAft>
                          <a:spcPts val="0"/>
                        </a:spcAft>
                        <a:buNone/>
                      </a:pPr>
                      <a:r>
                        <a:rPr lang="en" sz="800" b="1">
                          <a:solidFill>
                            <a:schemeClr val="bg1"/>
                          </a:solidFill>
                        </a:rPr>
                        <a:t>Competitor</a:t>
                      </a:r>
                      <a:endParaRPr sz="800" b="1">
                        <a:solidFill>
                          <a:schemeClr val="bg1"/>
                        </a:solidFill>
                      </a:endParaRPr>
                    </a:p>
                  </a:txBody>
                  <a:tcPr marL="91425" marR="91425" marT="91425" marB="91425"/>
                </a:tc>
                <a:extLst>
                  <a:ext uri="{0D108BD9-81ED-4DB2-BD59-A6C34878D82A}">
                    <a16:rowId xmlns:a16="http://schemas.microsoft.com/office/drawing/2014/main" val="10000"/>
                  </a:ext>
                </a:extLst>
              </a:tr>
              <a:tr h="297994">
                <a:tc>
                  <a:txBody>
                    <a:bodyPr/>
                    <a:lstStyle/>
                    <a:p>
                      <a:pPr marL="0" lvl="0" indent="0" algn="l" rtl="0">
                        <a:spcBef>
                          <a:spcPts val="0"/>
                        </a:spcBef>
                        <a:spcAft>
                          <a:spcPts val="0"/>
                        </a:spcAft>
                        <a:buNone/>
                      </a:pPr>
                      <a:r>
                        <a:rPr lang="en" sz="800">
                          <a:solidFill>
                            <a:schemeClr val="bg1"/>
                          </a:solidFill>
                        </a:rPr>
                        <a:t>120</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Crab</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F, Private Label</a:t>
                      </a:r>
                      <a:endParaRPr sz="800">
                        <a:solidFill>
                          <a:schemeClr val="bg1"/>
                        </a:solidFill>
                      </a:endParaRPr>
                    </a:p>
                  </a:txBody>
                  <a:tcPr marL="91425" marR="91425" marT="91425" marB="91425"/>
                </a:tc>
                <a:extLst>
                  <a:ext uri="{0D108BD9-81ED-4DB2-BD59-A6C34878D82A}">
                    <a16:rowId xmlns:a16="http://schemas.microsoft.com/office/drawing/2014/main" val="10001"/>
                  </a:ext>
                </a:extLst>
              </a:tr>
              <a:tr h="417204">
                <a:tc>
                  <a:txBody>
                    <a:bodyPr/>
                    <a:lstStyle/>
                    <a:p>
                      <a:pPr marL="0" lvl="0" indent="0" algn="l" rtl="0">
                        <a:spcBef>
                          <a:spcPts val="0"/>
                        </a:spcBef>
                        <a:spcAft>
                          <a:spcPts val="0"/>
                        </a:spcAft>
                        <a:buNone/>
                      </a:pPr>
                      <a:r>
                        <a:rPr lang="en" sz="800">
                          <a:solidFill>
                            <a:schemeClr val="bg1"/>
                          </a:solidFill>
                        </a:rPr>
                        <a:t>147</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American gumbo</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Private label, F, H, B</a:t>
                      </a:r>
                      <a:endParaRPr sz="800">
                        <a:solidFill>
                          <a:schemeClr val="bg1"/>
                        </a:solidFill>
                      </a:endParaRPr>
                    </a:p>
                  </a:txBody>
                  <a:tcPr marL="91425" marR="91425" marT="91425" marB="91425"/>
                </a:tc>
                <a:extLst>
                  <a:ext uri="{0D108BD9-81ED-4DB2-BD59-A6C34878D82A}">
                    <a16:rowId xmlns:a16="http://schemas.microsoft.com/office/drawing/2014/main" val="10002"/>
                  </a:ext>
                </a:extLst>
              </a:tr>
              <a:tr h="326575">
                <a:tc>
                  <a:txBody>
                    <a:bodyPr/>
                    <a:lstStyle/>
                    <a:p>
                      <a:pPr marL="0" lvl="0" indent="0" algn="l" rtl="0">
                        <a:spcBef>
                          <a:spcPts val="0"/>
                        </a:spcBef>
                        <a:spcAft>
                          <a:spcPts val="0"/>
                        </a:spcAft>
                        <a:buNone/>
                      </a:pPr>
                      <a:r>
                        <a:rPr lang="en" sz="800">
                          <a:solidFill>
                            <a:schemeClr val="bg1"/>
                          </a:solidFill>
                        </a:rPr>
                        <a:t>148</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Tuna</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3"/>
                  </a:ext>
                </a:extLst>
              </a:tr>
              <a:tr h="297994">
                <a:tc>
                  <a:txBody>
                    <a:bodyPr/>
                    <a:lstStyle/>
                    <a:p>
                      <a:pPr marL="0" lvl="0" indent="0" algn="l" rtl="0">
                        <a:spcBef>
                          <a:spcPts val="0"/>
                        </a:spcBef>
                        <a:spcAft>
                          <a:spcPts val="0"/>
                        </a:spcAft>
                        <a:buNone/>
                      </a:pPr>
                      <a:r>
                        <a:rPr lang="en" sz="800">
                          <a:solidFill>
                            <a:schemeClr val="bg1"/>
                          </a:solidFill>
                        </a:rPr>
                        <a:t>151</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Low Sodium</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 PL, F</a:t>
                      </a:r>
                      <a:endParaRPr sz="800">
                        <a:solidFill>
                          <a:schemeClr val="bg1"/>
                        </a:solidFill>
                      </a:endParaRPr>
                    </a:p>
                  </a:txBody>
                  <a:tcPr marL="91425" marR="91425" marT="91425" marB="91425"/>
                </a:tc>
                <a:extLst>
                  <a:ext uri="{0D108BD9-81ED-4DB2-BD59-A6C34878D82A}">
                    <a16:rowId xmlns:a16="http://schemas.microsoft.com/office/drawing/2014/main" val="10004"/>
                  </a:ext>
                </a:extLst>
              </a:tr>
              <a:tr h="350163">
                <a:tc>
                  <a:txBody>
                    <a:bodyPr/>
                    <a:lstStyle/>
                    <a:p>
                      <a:pPr marL="0" lvl="0" indent="0" algn="l" rtl="0">
                        <a:spcBef>
                          <a:spcPts val="0"/>
                        </a:spcBef>
                        <a:spcAft>
                          <a:spcPts val="0"/>
                        </a:spcAft>
                        <a:buNone/>
                      </a:pPr>
                      <a:r>
                        <a:rPr lang="en" sz="800">
                          <a:solidFill>
                            <a:schemeClr val="bg1"/>
                          </a:solidFill>
                        </a:rPr>
                        <a:t>152</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Low Sugar</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5"/>
                  </a:ext>
                </a:extLst>
              </a:tr>
              <a:tr h="350163">
                <a:tc>
                  <a:txBody>
                    <a:bodyPr/>
                    <a:lstStyle/>
                    <a:p>
                      <a:pPr marL="0" lvl="0" indent="0" algn="l" rtl="0">
                        <a:spcBef>
                          <a:spcPts val="0"/>
                        </a:spcBef>
                        <a:spcAft>
                          <a:spcPts val="0"/>
                        </a:spcAft>
                        <a:buNone/>
                      </a:pPr>
                      <a:r>
                        <a:rPr lang="en" sz="800">
                          <a:solidFill>
                            <a:schemeClr val="bg1"/>
                          </a:solidFill>
                        </a:rPr>
                        <a:t>158</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dirty="0">
                          <a:solidFill>
                            <a:schemeClr val="bg1"/>
                          </a:solidFill>
                        </a:rPr>
                        <a:t>Chicken</a:t>
                      </a:r>
                      <a:endParaRPr sz="800" dirty="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PL, D, L, F, B</a:t>
                      </a:r>
                      <a:endParaRPr sz="800">
                        <a:solidFill>
                          <a:schemeClr val="bg1"/>
                        </a:solidFill>
                      </a:endParaRPr>
                    </a:p>
                  </a:txBody>
                  <a:tcPr marL="91425" marR="91425" marT="91425" marB="91425"/>
                </a:tc>
                <a:extLst>
                  <a:ext uri="{0D108BD9-81ED-4DB2-BD59-A6C34878D82A}">
                    <a16:rowId xmlns:a16="http://schemas.microsoft.com/office/drawing/2014/main" val="10006"/>
                  </a:ext>
                </a:extLst>
              </a:tr>
              <a:tr h="417204">
                <a:tc>
                  <a:txBody>
                    <a:bodyPr/>
                    <a:lstStyle/>
                    <a:p>
                      <a:pPr marL="0" lvl="0" indent="0" algn="l" rtl="0">
                        <a:spcBef>
                          <a:spcPts val="0"/>
                        </a:spcBef>
                        <a:spcAft>
                          <a:spcPts val="0"/>
                        </a:spcAft>
                        <a:buNone/>
                      </a:pPr>
                      <a:r>
                        <a:rPr lang="en" sz="800">
                          <a:solidFill>
                            <a:schemeClr val="bg1"/>
                          </a:solidFill>
                        </a:rPr>
                        <a:t>163</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Ethical Packaging</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 F</a:t>
                      </a:r>
                      <a:endParaRPr sz="800">
                        <a:solidFill>
                          <a:schemeClr val="bg1"/>
                        </a:solidFill>
                      </a:endParaRPr>
                    </a:p>
                  </a:txBody>
                  <a:tcPr marL="91425" marR="91425" marT="91425" marB="91425"/>
                </a:tc>
                <a:extLst>
                  <a:ext uri="{0D108BD9-81ED-4DB2-BD59-A6C34878D82A}">
                    <a16:rowId xmlns:a16="http://schemas.microsoft.com/office/drawing/2014/main" val="10007"/>
                  </a:ext>
                </a:extLst>
              </a:tr>
              <a:tr h="297994">
                <a:tc>
                  <a:txBody>
                    <a:bodyPr/>
                    <a:lstStyle/>
                    <a:p>
                      <a:pPr marL="0" lvl="0" indent="0" algn="l" rtl="0">
                        <a:spcBef>
                          <a:spcPts val="0"/>
                        </a:spcBef>
                        <a:spcAft>
                          <a:spcPts val="0"/>
                        </a:spcAft>
                        <a:buNone/>
                      </a:pPr>
                      <a:r>
                        <a:rPr lang="en" sz="800">
                          <a:solidFill>
                            <a:schemeClr val="bg1"/>
                          </a:solidFill>
                        </a:rPr>
                        <a:t>185</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Cookie</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 D, PL, H</a:t>
                      </a:r>
                      <a:endParaRPr sz="800">
                        <a:solidFill>
                          <a:schemeClr val="bg1"/>
                        </a:solidFill>
                      </a:endParaRPr>
                    </a:p>
                  </a:txBody>
                  <a:tcPr marL="91425" marR="91425" marT="91425" marB="91425"/>
                </a:tc>
                <a:extLst>
                  <a:ext uri="{0D108BD9-81ED-4DB2-BD59-A6C34878D82A}">
                    <a16:rowId xmlns:a16="http://schemas.microsoft.com/office/drawing/2014/main" val="10008"/>
                  </a:ext>
                </a:extLst>
              </a:tr>
              <a:tr h="336743">
                <a:tc>
                  <a:txBody>
                    <a:bodyPr/>
                    <a:lstStyle/>
                    <a:p>
                      <a:pPr marL="0" lvl="0" indent="0" algn="l" rtl="0">
                        <a:spcBef>
                          <a:spcPts val="0"/>
                        </a:spcBef>
                        <a:spcAft>
                          <a:spcPts val="0"/>
                        </a:spcAft>
                        <a:buNone/>
                      </a:pPr>
                      <a:r>
                        <a:rPr lang="en" sz="800">
                          <a:solidFill>
                            <a:schemeClr val="bg1"/>
                          </a:solidFill>
                        </a:rPr>
                        <a:t>186</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Pollock</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 D, PL, F, H</a:t>
                      </a:r>
                      <a:endParaRPr sz="800">
                        <a:solidFill>
                          <a:schemeClr val="bg1"/>
                        </a:solidFill>
                      </a:endParaRPr>
                    </a:p>
                  </a:txBody>
                  <a:tcPr marL="91425" marR="91425" marT="91425" marB="91425"/>
                </a:tc>
                <a:extLst>
                  <a:ext uri="{0D108BD9-81ED-4DB2-BD59-A6C34878D82A}">
                    <a16:rowId xmlns:a16="http://schemas.microsoft.com/office/drawing/2014/main" val="10009"/>
                  </a:ext>
                </a:extLst>
              </a:tr>
              <a:tr h="326575">
                <a:tc>
                  <a:txBody>
                    <a:bodyPr/>
                    <a:lstStyle/>
                    <a:p>
                      <a:pPr marL="0" lvl="0" indent="0" algn="l" rtl="0">
                        <a:spcBef>
                          <a:spcPts val="0"/>
                        </a:spcBef>
                        <a:spcAft>
                          <a:spcPts val="0"/>
                        </a:spcAft>
                        <a:buNone/>
                      </a:pPr>
                      <a:r>
                        <a:rPr lang="en" sz="800">
                          <a:solidFill>
                            <a:schemeClr val="bg1"/>
                          </a:solidFill>
                        </a:rPr>
                        <a:t>187</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dirty="0">
                          <a:solidFill>
                            <a:schemeClr val="bg1"/>
                          </a:solidFill>
                        </a:rPr>
                        <a:t>Blueberry</a:t>
                      </a:r>
                      <a:endParaRPr sz="800" dirty="0">
                        <a:solidFill>
                          <a:schemeClr val="bg1"/>
                        </a:solidFill>
                      </a:endParaRPr>
                    </a:p>
                  </a:txBody>
                  <a:tcPr marL="91425" marR="91425" marT="91425" marB="91425"/>
                </a:tc>
                <a:tc>
                  <a:txBody>
                    <a:bodyPr/>
                    <a:lstStyle/>
                    <a:p>
                      <a:pPr marL="0" lvl="0" indent="0" algn="l" rtl="0">
                        <a:spcBef>
                          <a:spcPts val="0"/>
                        </a:spcBef>
                        <a:spcAft>
                          <a:spcPts val="0"/>
                        </a:spcAft>
                        <a:buNone/>
                      </a:pPr>
                      <a:r>
                        <a:rPr lang="en" sz="800" dirty="0">
                          <a:solidFill>
                            <a:schemeClr val="bg1"/>
                          </a:solidFill>
                        </a:rPr>
                        <a:t>Private label, F</a:t>
                      </a:r>
                      <a:endParaRPr sz="800" dirty="0">
                        <a:solidFill>
                          <a:schemeClr val="bg1"/>
                        </a:solidFill>
                      </a:endParaRPr>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11" name="Google Shape;71;p15">
            <a:extLst>
              <a:ext uri="{FF2B5EF4-FFF2-40B4-BE49-F238E27FC236}">
                <a16:creationId xmlns:a16="http://schemas.microsoft.com/office/drawing/2014/main" id="{C1404313-E47C-1A5A-EC23-B7175DB4B9FF}"/>
              </a:ext>
            </a:extLst>
          </p:cNvPr>
          <p:cNvGraphicFramePr/>
          <p:nvPr>
            <p:extLst>
              <p:ext uri="{D42A27DB-BD31-4B8C-83A1-F6EECF244321}">
                <p14:modId xmlns:p14="http://schemas.microsoft.com/office/powerpoint/2010/main" val="4004195765"/>
              </p:ext>
            </p:extLst>
          </p:nvPr>
        </p:nvGraphicFramePr>
        <p:xfrm>
          <a:off x="6003450" y="794996"/>
          <a:ext cx="2623500" cy="3762680"/>
        </p:xfrm>
        <a:graphic>
          <a:graphicData uri="http://schemas.openxmlformats.org/drawingml/2006/table">
            <a:tbl>
              <a:tblPr>
                <a:noFill/>
              </a:tblPr>
              <a:tblGrid>
                <a:gridCol w="678500">
                  <a:extLst>
                    <a:ext uri="{9D8B030D-6E8A-4147-A177-3AD203B41FA5}">
                      <a16:colId xmlns:a16="http://schemas.microsoft.com/office/drawing/2014/main" val="20000"/>
                    </a:ext>
                  </a:extLst>
                </a:gridCol>
                <a:gridCol w="815475">
                  <a:extLst>
                    <a:ext uri="{9D8B030D-6E8A-4147-A177-3AD203B41FA5}">
                      <a16:colId xmlns:a16="http://schemas.microsoft.com/office/drawing/2014/main" val="20001"/>
                    </a:ext>
                  </a:extLst>
                </a:gridCol>
                <a:gridCol w="1129525">
                  <a:extLst>
                    <a:ext uri="{9D8B030D-6E8A-4147-A177-3AD203B41FA5}">
                      <a16:colId xmlns:a16="http://schemas.microsoft.com/office/drawing/2014/main" val="20002"/>
                    </a:ext>
                  </a:extLst>
                </a:gridCol>
              </a:tblGrid>
              <a:tr h="308548">
                <a:tc>
                  <a:txBody>
                    <a:bodyPr/>
                    <a:lstStyle/>
                    <a:p>
                      <a:pPr marL="0" lvl="0" indent="0" algn="l" rtl="0">
                        <a:spcBef>
                          <a:spcPts val="0"/>
                        </a:spcBef>
                        <a:spcAft>
                          <a:spcPts val="0"/>
                        </a:spcAft>
                        <a:buNone/>
                      </a:pPr>
                      <a:r>
                        <a:rPr lang="en" sz="800" b="1" dirty="0">
                          <a:solidFill>
                            <a:schemeClr val="bg1"/>
                          </a:solidFill>
                        </a:rPr>
                        <a:t>Claim ID</a:t>
                      </a:r>
                      <a:endParaRPr sz="800" b="1" dirty="0">
                        <a:solidFill>
                          <a:schemeClr val="bg1"/>
                        </a:solidFill>
                      </a:endParaRPr>
                    </a:p>
                  </a:txBody>
                  <a:tcPr marL="91425" marR="91425" marT="91425" marB="91425"/>
                </a:tc>
                <a:tc>
                  <a:txBody>
                    <a:bodyPr/>
                    <a:lstStyle/>
                    <a:p>
                      <a:pPr marL="0" lvl="0" indent="0" algn="l" rtl="0">
                        <a:spcBef>
                          <a:spcPts val="0"/>
                        </a:spcBef>
                        <a:spcAft>
                          <a:spcPts val="0"/>
                        </a:spcAft>
                        <a:buNone/>
                      </a:pPr>
                      <a:r>
                        <a:rPr lang="en" sz="800" b="1">
                          <a:solidFill>
                            <a:schemeClr val="bg1"/>
                          </a:solidFill>
                        </a:rPr>
                        <a:t>Claim Name</a:t>
                      </a:r>
                      <a:endParaRPr sz="800" b="1">
                        <a:solidFill>
                          <a:schemeClr val="bg1"/>
                        </a:solidFill>
                      </a:endParaRPr>
                    </a:p>
                  </a:txBody>
                  <a:tcPr marL="91425" marR="91425" marT="91425" marB="91425"/>
                </a:tc>
                <a:tc>
                  <a:txBody>
                    <a:bodyPr/>
                    <a:lstStyle/>
                    <a:p>
                      <a:pPr marL="0" lvl="0" indent="0" algn="l" rtl="0">
                        <a:spcBef>
                          <a:spcPts val="0"/>
                        </a:spcBef>
                        <a:spcAft>
                          <a:spcPts val="0"/>
                        </a:spcAft>
                        <a:buNone/>
                      </a:pPr>
                      <a:r>
                        <a:rPr lang="en" sz="800" b="1">
                          <a:solidFill>
                            <a:schemeClr val="bg1"/>
                          </a:solidFill>
                        </a:rPr>
                        <a:t>Competitor</a:t>
                      </a:r>
                      <a:endParaRPr sz="800" b="1">
                        <a:solidFill>
                          <a:schemeClr val="bg1"/>
                        </a:solidFill>
                      </a:endParaRPr>
                    </a:p>
                  </a:txBody>
                  <a:tcPr marL="91425" marR="91425" marT="91425" marB="91425"/>
                </a:tc>
                <a:extLst>
                  <a:ext uri="{0D108BD9-81ED-4DB2-BD59-A6C34878D82A}">
                    <a16:rowId xmlns:a16="http://schemas.microsoft.com/office/drawing/2014/main" val="10000"/>
                  </a:ext>
                </a:extLst>
              </a:tr>
              <a:tr h="308548">
                <a:tc>
                  <a:txBody>
                    <a:bodyPr/>
                    <a:lstStyle/>
                    <a:p>
                      <a:pPr marL="0" lvl="0" indent="0" algn="l" rtl="0">
                        <a:spcBef>
                          <a:spcPts val="0"/>
                        </a:spcBef>
                        <a:spcAft>
                          <a:spcPts val="0"/>
                        </a:spcAft>
                        <a:buNone/>
                      </a:pPr>
                      <a:r>
                        <a:rPr lang="en" sz="800">
                          <a:solidFill>
                            <a:schemeClr val="bg1"/>
                          </a:solidFill>
                        </a:rPr>
                        <a:t>193</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Poultry</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a:t>
                      </a:r>
                      <a:endParaRPr sz="800">
                        <a:solidFill>
                          <a:schemeClr val="bg1"/>
                        </a:solidFill>
                      </a:endParaRPr>
                    </a:p>
                  </a:txBody>
                  <a:tcPr marL="91425" marR="91425" marT="91425" marB="91425"/>
                </a:tc>
                <a:extLst>
                  <a:ext uri="{0D108BD9-81ED-4DB2-BD59-A6C34878D82A}">
                    <a16:rowId xmlns:a16="http://schemas.microsoft.com/office/drawing/2014/main" val="10001"/>
                  </a:ext>
                </a:extLst>
              </a:tr>
              <a:tr h="308548">
                <a:tc>
                  <a:txBody>
                    <a:bodyPr/>
                    <a:lstStyle/>
                    <a:p>
                      <a:pPr marL="0" lvl="0" indent="0" algn="l" rtl="0">
                        <a:spcBef>
                          <a:spcPts val="0"/>
                        </a:spcBef>
                        <a:spcAft>
                          <a:spcPts val="0"/>
                        </a:spcAft>
                        <a:buNone/>
                      </a:pPr>
                      <a:r>
                        <a:rPr lang="en" sz="800">
                          <a:solidFill>
                            <a:schemeClr val="bg1"/>
                          </a:solidFill>
                        </a:rPr>
                        <a:t>220</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Herbs</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2"/>
                  </a:ext>
                </a:extLst>
              </a:tr>
              <a:tr h="338141">
                <a:tc>
                  <a:txBody>
                    <a:bodyPr/>
                    <a:lstStyle/>
                    <a:p>
                      <a:pPr marL="0" lvl="0" indent="0" algn="l" rtl="0">
                        <a:spcBef>
                          <a:spcPts val="0"/>
                        </a:spcBef>
                        <a:spcAft>
                          <a:spcPts val="0"/>
                        </a:spcAft>
                        <a:buNone/>
                      </a:pPr>
                      <a:r>
                        <a:rPr lang="en" sz="800">
                          <a:solidFill>
                            <a:schemeClr val="bg1"/>
                          </a:solidFill>
                        </a:rPr>
                        <a:t>222</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Pizza</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 D, PL, H</a:t>
                      </a:r>
                      <a:endParaRPr sz="800">
                        <a:solidFill>
                          <a:schemeClr val="bg1"/>
                        </a:solidFill>
                      </a:endParaRPr>
                    </a:p>
                  </a:txBody>
                  <a:tcPr marL="91425" marR="91425" marT="91425" marB="91425"/>
                </a:tc>
                <a:extLst>
                  <a:ext uri="{0D108BD9-81ED-4DB2-BD59-A6C34878D82A}">
                    <a16:rowId xmlns:a16="http://schemas.microsoft.com/office/drawing/2014/main" val="10003"/>
                  </a:ext>
                </a:extLst>
              </a:tr>
              <a:tr h="431980">
                <a:tc>
                  <a:txBody>
                    <a:bodyPr/>
                    <a:lstStyle/>
                    <a:p>
                      <a:pPr marL="0" lvl="0" indent="0" algn="l" rtl="0">
                        <a:spcBef>
                          <a:spcPts val="0"/>
                        </a:spcBef>
                        <a:spcAft>
                          <a:spcPts val="0"/>
                        </a:spcAft>
                        <a:buNone/>
                      </a:pPr>
                      <a:r>
                        <a:rPr lang="en" sz="800">
                          <a:solidFill>
                            <a:schemeClr val="bg1"/>
                          </a:solidFill>
                        </a:rPr>
                        <a:t>224</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American Sw</a:t>
                      </a:r>
                      <a:endParaRPr sz="800">
                        <a:solidFill>
                          <a:schemeClr val="bg1"/>
                        </a:solidFill>
                      </a:endParaRPr>
                    </a:p>
                    <a:p>
                      <a:pPr marL="0" lvl="0" indent="0" algn="l" rtl="0">
                        <a:spcBef>
                          <a:spcPts val="0"/>
                        </a:spcBef>
                        <a:spcAft>
                          <a:spcPts val="0"/>
                        </a:spcAft>
                        <a:buNone/>
                      </a:pPr>
                      <a:r>
                        <a:rPr lang="en" sz="800">
                          <a:solidFill>
                            <a:schemeClr val="bg1"/>
                          </a:solidFill>
                        </a:rPr>
                        <a:t>style</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Private Label</a:t>
                      </a:r>
                      <a:endParaRPr sz="800">
                        <a:solidFill>
                          <a:schemeClr val="bg1"/>
                        </a:solidFill>
                      </a:endParaRPr>
                    </a:p>
                  </a:txBody>
                  <a:tcPr marL="91425" marR="91425" marT="91425" marB="91425"/>
                </a:tc>
                <a:extLst>
                  <a:ext uri="{0D108BD9-81ED-4DB2-BD59-A6C34878D82A}">
                    <a16:rowId xmlns:a16="http://schemas.microsoft.com/office/drawing/2014/main" val="10004"/>
                  </a:ext>
                </a:extLst>
              </a:tr>
              <a:tr h="362565">
                <a:tc>
                  <a:txBody>
                    <a:bodyPr/>
                    <a:lstStyle/>
                    <a:p>
                      <a:pPr marL="0" lvl="0" indent="0" algn="l" rtl="0">
                        <a:spcBef>
                          <a:spcPts val="0"/>
                        </a:spcBef>
                        <a:spcAft>
                          <a:spcPts val="0"/>
                        </a:spcAft>
                        <a:buNone/>
                      </a:pPr>
                      <a:r>
                        <a:rPr lang="en" sz="800">
                          <a:solidFill>
                            <a:schemeClr val="bg1"/>
                          </a:solidFill>
                        </a:rPr>
                        <a:t>227</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Salmon</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5"/>
                  </a:ext>
                </a:extLst>
              </a:tr>
              <a:tr h="308548">
                <a:tc>
                  <a:txBody>
                    <a:bodyPr/>
                    <a:lstStyle/>
                    <a:p>
                      <a:pPr marL="0" lvl="0" indent="0" algn="l" rtl="0">
                        <a:spcBef>
                          <a:spcPts val="0"/>
                        </a:spcBef>
                        <a:spcAft>
                          <a:spcPts val="0"/>
                        </a:spcAft>
                        <a:buNone/>
                      </a:pPr>
                      <a:r>
                        <a:rPr lang="en" sz="800">
                          <a:solidFill>
                            <a:schemeClr val="bg1"/>
                          </a:solidFill>
                        </a:rPr>
                        <a:t>287</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Tilapia</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6"/>
                  </a:ext>
                </a:extLst>
              </a:tr>
              <a:tr h="308548">
                <a:tc>
                  <a:txBody>
                    <a:bodyPr/>
                    <a:lstStyle/>
                    <a:p>
                      <a:pPr marL="0" lvl="0" indent="0" algn="l" rtl="0">
                        <a:spcBef>
                          <a:spcPts val="0"/>
                        </a:spcBef>
                        <a:spcAft>
                          <a:spcPts val="0"/>
                        </a:spcAft>
                        <a:buNone/>
                      </a:pPr>
                      <a:r>
                        <a:rPr lang="en" sz="800">
                          <a:solidFill>
                            <a:schemeClr val="bg1"/>
                          </a:solidFill>
                        </a:rPr>
                        <a:t>430</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Soyfoods</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None</a:t>
                      </a:r>
                      <a:endParaRPr sz="800">
                        <a:solidFill>
                          <a:schemeClr val="bg1"/>
                        </a:solidFill>
                      </a:endParaRPr>
                    </a:p>
                  </a:txBody>
                  <a:tcPr marL="91425" marR="91425" marT="91425" marB="91425"/>
                </a:tc>
                <a:extLst>
                  <a:ext uri="{0D108BD9-81ED-4DB2-BD59-A6C34878D82A}">
                    <a16:rowId xmlns:a16="http://schemas.microsoft.com/office/drawing/2014/main" val="10007"/>
                  </a:ext>
                </a:extLst>
              </a:tr>
              <a:tr h="431980">
                <a:tc>
                  <a:txBody>
                    <a:bodyPr/>
                    <a:lstStyle/>
                    <a:p>
                      <a:pPr marL="0" lvl="0" indent="0" algn="l" rtl="0">
                        <a:spcBef>
                          <a:spcPts val="0"/>
                        </a:spcBef>
                        <a:spcAft>
                          <a:spcPts val="0"/>
                        </a:spcAft>
                        <a:buNone/>
                      </a:pPr>
                      <a:r>
                        <a:rPr lang="en" sz="800">
                          <a:solidFill>
                            <a:schemeClr val="bg1"/>
                          </a:solidFill>
                        </a:rPr>
                        <a:t>432</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Apple Cinnamon</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 D, F</a:t>
                      </a:r>
                      <a:endParaRPr sz="800">
                        <a:solidFill>
                          <a:schemeClr val="bg1"/>
                        </a:solidFill>
                      </a:endParaRPr>
                    </a:p>
                  </a:txBody>
                  <a:tcPr marL="91425" marR="91425" marT="91425" marB="91425"/>
                </a:tc>
                <a:extLst>
                  <a:ext uri="{0D108BD9-81ED-4DB2-BD59-A6C34878D82A}">
                    <a16:rowId xmlns:a16="http://schemas.microsoft.com/office/drawing/2014/main" val="10008"/>
                  </a:ext>
                </a:extLst>
              </a:tr>
              <a:tr h="338141">
                <a:tc>
                  <a:txBody>
                    <a:bodyPr/>
                    <a:lstStyle/>
                    <a:p>
                      <a:pPr marL="0" lvl="0" indent="0" algn="l" rtl="0">
                        <a:spcBef>
                          <a:spcPts val="0"/>
                        </a:spcBef>
                        <a:spcAft>
                          <a:spcPts val="0"/>
                        </a:spcAft>
                        <a:buNone/>
                      </a:pPr>
                      <a:r>
                        <a:rPr lang="en" sz="800">
                          <a:solidFill>
                            <a:schemeClr val="bg1"/>
                          </a:solidFill>
                        </a:rPr>
                        <a:t>433</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Gingerbread</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B,H,F,D</a:t>
                      </a:r>
                      <a:endParaRPr sz="800">
                        <a:solidFill>
                          <a:schemeClr val="bg1"/>
                        </a:solidFill>
                      </a:endParaRPr>
                    </a:p>
                  </a:txBody>
                  <a:tcPr marL="91425" marR="91425" marT="91425" marB="91425"/>
                </a:tc>
                <a:extLst>
                  <a:ext uri="{0D108BD9-81ED-4DB2-BD59-A6C34878D82A}">
                    <a16:rowId xmlns:a16="http://schemas.microsoft.com/office/drawing/2014/main" val="10009"/>
                  </a:ext>
                </a:extLst>
              </a:tr>
              <a:tr h="317133">
                <a:tc>
                  <a:txBody>
                    <a:bodyPr/>
                    <a:lstStyle/>
                    <a:p>
                      <a:pPr marL="0" lvl="0" indent="0" algn="l" rtl="0">
                        <a:spcBef>
                          <a:spcPts val="0"/>
                        </a:spcBef>
                        <a:spcAft>
                          <a:spcPts val="0"/>
                        </a:spcAft>
                        <a:buNone/>
                      </a:pPr>
                      <a:r>
                        <a:rPr lang="en" sz="800">
                          <a:solidFill>
                            <a:schemeClr val="bg1"/>
                          </a:solidFill>
                        </a:rPr>
                        <a:t>437</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a:solidFill>
                            <a:schemeClr val="bg1"/>
                          </a:solidFill>
                        </a:rPr>
                        <a:t>Vegeterian</a:t>
                      </a:r>
                      <a:endParaRPr sz="800">
                        <a:solidFill>
                          <a:schemeClr val="bg1"/>
                        </a:solidFill>
                      </a:endParaRPr>
                    </a:p>
                  </a:txBody>
                  <a:tcPr marL="91425" marR="91425" marT="91425" marB="91425"/>
                </a:tc>
                <a:tc>
                  <a:txBody>
                    <a:bodyPr/>
                    <a:lstStyle/>
                    <a:p>
                      <a:pPr marL="0" lvl="0" indent="0" algn="l" rtl="0">
                        <a:spcBef>
                          <a:spcPts val="0"/>
                        </a:spcBef>
                        <a:spcAft>
                          <a:spcPts val="0"/>
                        </a:spcAft>
                        <a:buNone/>
                      </a:pPr>
                      <a:r>
                        <a:rPr lang="en" sz="800" dirty="0">
                          <a:solidFill>
                            <a:schemeClr val="bg1"/>
                          </a:solidFill>
                        </a:rPr>
                        <a:t>B,H</a:t>
                      </a:r>
                      <a:endParaRPr sz="800" dirty="0">
                        <a:solidFill>
                          <a:schemeClr val="bg1"/>
                        </a:solidFill>
                      </a:endParaRPr>
                    </a:p>
                  </a:txBody>
                  <a:tcPr marL="91425" marR="91425" marT="91425" marB="9142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7013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FCA8-AE15-1F9C-A3E1-657E8377D12D}"/>
              </a:ext>
            </a:extLst>
          </p:cNvPr>
          <p:cNvSpPr>
            <a:spLocks noGrp="1"/>
          </p:cNvSpPr>
          <p:nvPr>
            <p:ph type="title"/>
          </p:nvPr>
        </p:nvSpPr>
        <p:spPr/>
        <p:txBody>
          <a:bodyPr/>
          <a:lstStyle/>
          <a:p>
            <a:r>
              <a:rPr lang="en-US" dirty="0"/>
              <a:t>Potential Competitor</a:t>
            </a:r>
            <a:endParaRPr lang="en-IN" dirty="0"/>
          </a:p>
        </p:txBody>
      </p:sp>
      <p:sp>
        <p:nvSpPr>
          <p:cNvPr id="3" name="Text Placeholder 2">
            <a:extLst>
              <a:ext uri="{FF2B5EF4-FFF2-40B4-BE49-F238E27FC236}">
                <a16:creationId xmlns:a16="http://schemas.microsoft.com/office/drawing/2014/main" id="{3BF10897-D6E7-E1D7-B384-68C53038BD40}"/>
              </a:ext>
            </a:extLst>
          </p:cNvPr>
          <p:cNvSpPr>
            <a:spLocks noGrp="1"/>
          </p:cNvSpPr>
          <p:nvPr>
            <p:ph type="body" idx="1"/>
          </p:nvPr>
        </p:nvSpPr>
        <p:spPr>
          <a:xfrm>
            <a:off x="415626" y="1027290"/>
            <a:ext cx="2733974" cy="3621060"/>
          </a:xfrm>
        </p:spPr>
        <p:txBody>
          <a:bodyPr/>
          <a:lstStyle/>
          <a:p>
            <a:pPr>
              <a:lnSpc>
                <a:spcPct val="150000"/>
              </a:lnSpc>
            </a:pPr>
            <a:r>
              <a:rPr lang="en-US" sz="1400" dirty="0"/>
              <a:t>Company B is giving competition in 14 Themes</a:t>
            </a:r>
            <a:endParaRPr lang="en-IN" sz="1400" dirty="0"/>
          </a:p>
          <a:p>
            <a:pPr>
              <a:lnSpc>
                <a:spcPct val="150000"/>
              </a:lnSpc>
            </a:pPr>
            <a:r>
              <a:rPr lang="en-IN" sz="1400" dirty="0"/>
              <a:t>D gives competitions in 15 Themes</a:t>
            </a:r>
          </a:p>
          <a:p>
            <a:pPr>
              <a:lnSpc>
                <a:spcPct val="150000"/>
              </a:lnSpc>
            </a:pPr>
            <a:r>
              <a:rPr lang="en-IN" sz="1400" dirty="0"/>
              <a:t>H is only giving competition in only 6 Themes</a:t>
            </a:r>
          </a:p>
          <a:p>
            <a:pPr>
              <a:lnSpc>
                <a:spcPct val="150000"/>
              </a:lnSpc>
            </a:pPr>
            <a:r>
              <a:rPr lang="en-IN" sz="1400" dirty="0"/>
              <a:t>In 12 Themes there is no competition for client</a:t>
            </a:r>
            <a:endParaRPr lang="en-US" sz="1400" dirty="0"/>
          </a:p>
        </p:txBody>
      </p:sp>
      <p:pic>
        <p:nvPicPr>
          <p:cNvPr id="5" name="Picture 4" descr="Chart, bar chart&#10;&#10;Description automatically generated">
            <a:extLst>
              <a:ext uri="{FF2B5EF4-FFF2-40B4-BE49-F238E27FC236}">
                <a16:creationId xmlns:a16="http://schemas.microsoft.com/office/drawing/2014/main" id="{C0186F1D-25AD-AF77-C468-E576336F54EE}"/>
              </a:ext>
            </a:extLst>
          </p:cNvPr>
          <p:cNvPicPr>
            <a:picLocks noChangeAspect="1"/>
          </p:cNvPicPr>
          <p:nvPr/>
        </p:nvPicPr>
        <p:blipFill>
          <a:blip r:embed="rId2"/>
          <a:stretch>
            <a:fillRect/>
          </a:stretch>
        </p:blipFill>
        <p:spPr>
          <a:xfrm>
            <a:off x="3149600" y="925336"/>
            <a:ext cx="5994400" cy="3292828"/>
          </a:xfrm>
          <a:prstGeom prst="rect">
            <a:avLst/>
          </a:prstGeom>
        </p:spPr>
      </p:pic>
    </p:spTree>
    <p:extLst>
      <p:ext uri="{BB962C8B-B14F-4D97-AF65-F5344CB8AC3E}">
        <p14:creationId xmlns:p14="http://schemas.microsoft.com/office/powerpoint/2010/main" val="182446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FD6B10-C0A4-2C97-C8EF-D63353BBEC1B}"/>
              </a:ext>
            </a:extLst>
          </p:cNvPr>
          <p:cNvSpPr>
            <a:spLocks noGrp="1"/>
          </p:cNvSpPr>
          <p:nvPr>
            <p:ph type="body" idx="1"/>
          </p:nvPr>
        </p:nvSpPr>
        <p:spPr>
          <a:xfrm>
            <a:off x="573794" y="625350"/>
            <a:ext cx="8312700" cy="1858206"/>
          </a:xfrm>
        </p:spPr>
        <p:txBody>
          <a:bodyPr/>
          <a:lstStyle/>
          <a:p>
            <a:r>
              <a:rPr lang="en-US" sz="1400" dirty="0"/>
              <a:t>Normalizing data between 0 and 100 </a:t>
            </a:r>
          </a:p>
          <a:p>
            <a:r>
              <a:rPr lang="en-US" sz="1400" dirty="0"/>
              <a:t>Taking threshold as 60 gave  3 Themes with emerging trend</a:t>
            </a:r>
          </a:p>
          <a:p>
            <a:r>
              <a:rPr lang="en-US" sz="1400" dirty="0"/>
              <a:t>Three Themes are :	 </a:t>
            </a:r>
          </a:p>
          <a:p>
            <a:pPr lvl="1"/>
            <a:r>
              <a:rPr lang="en-US" sz="1400" dirty="0"/>
              <a:t>152: 'low sugar’</a:t>
            </a:r>
          </a:p>
          <a:p>
            <a:pPr lvl="1"/>
            <a:r>
              <a:rPr lang="en-US" sz="1400" dirty="0"/>
              <a:t>158: 'chicken’</a:t>
            </a:r>
          </a:p>
          <a:p>
            <a:pPr lvl="1"/>
            <a:r>
              <a:rPr lang="en-US" sz="1400" dirty="0"/>
              <a:t>120: 'crab'</a:t>
            </a:r>
          </a:p>
          <a:p>
            <a:endParaRPr lang="en-IN" sz="1400" dirty="0"/>
          </a:p>
        </p:txBody>
      </p:sp>
      <p:sp>
        <p:nvSpPr>
          <p:cNvPr id="4" name="Subtitle 3">
            <a:extLst>
              <a:ext uri="{FF2B5EF4-FFF2-40B4-BE49-F238E27FC236}">
                <a16:creationId xmlns:a16="http://schemas.microsoft.com/office/drawing/2014/main" id="{7F1F7055-BDE0-BE3F-EB45-0F2CA23DBED1}"/>
              </a:ext>
            </a:extLst>
          </p:cNvPr>
          <p:cNvSpPr>
            <a:spLocks noGrp="1"/>
          </p:cNvSpPr>
          <p:nvPr>
            <p:ph type="subTitle" idx="2"/>
          </p:nvPr>
        </p:nvSpPr>
        <p:spPr>
          <a:xfrm>
            <a:off x="426889" y="327378"/>
            <a:ext cx="8312700" cy="297972"/>
          </a:xfrm>
        </p:spPr>
        <p:txBody>
          <a:bodyPr/>
          <a:lstStyle/>
          <a:p>
            <a:r>
              <a:rPr lang="en-US" dirty="0"/>
              <a:t>Emerging Themes in Social Media</a:t>
            </a:r>
            <a:endParaRPr lang="en-IN" dirty="0"/>
          </a:p>
        </p:txBody>
      </p:sp>
      <p:pic>
        <p:nvPicPr>
          <p:cNvPr id="6" name="Picture 5" descr="A picture containing icon&#10;&#10;Description automatically generated">
            <a:extLst>
              <a:ext uri="{FF2B5EF4-FFF2-40B4-BE49-F238E27FC236}">
                <a16:creationId xmlns:a16="http://schemas.microsoft.com/office/drawing/2014/main" id="{EC6D51C2-6DDA-FCEC-36AB-CDDB345E6F12}"/>
              </a:ext>
            </a:extLst>
          </p:cNvPr>
          <p:cNvPicPr>
            <a:picLocks noChangeAspect="1"/>
          </p:cNvPicPr>
          <p:nvPr/>
        </p:nvPicPr>
        <p:blipFill>
          <a:blip r:embed="rId2"/>
          <a:stretch>
            <a:fillRect/>
          </a:stretch>
        </p:blipFill>
        <p:spPr>
          <a:xfrm>
            <a:off x="426889" y="2340150"/>
            <a:ext cx="8312700" cy="2438400"/>
          </a:xfrm>
          <a:prstGeom prst="rect">
            <a:avLst/>
          </a:prstGeom>
        </p:spPr>
      </p:pic>
    </p:spTree>
    <p:extLst>
      <p:ext uri="{BB962C8B-B14F-4D97-AF65-F5344CB8AC3E}">
        <p14:creationId xmlns:p14="http://schemas.microsoft.com/office/powerpoint/2010/main" val="193150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78168C-A134-8542-4C8E-A0DC0F91F18B}"/>
              </a:ext>
            </a:extLst>
          </p:cNvPr>
          <p:cNvSpPr>
            <a:spLocks noGrp="1"/>
          </p:cNvSpPr>
          <p:nvPr>
            <p:ph type="body" idx="1"/>
          </p:nvPr>
        </p:nvSpPr>
        <p:spPr>
          <a:xfrm>
            <a:off x="415624" y="625349"/>
            <a:ext cx="3185531" cy="4190774"/>
          </a:xfrm>
        </p:spPr>
        <p:txBody>
          <a:bodyPr/>
          <a:lstStyle/>
          <a:p>
            <a:pPr>
              <a:lnSpc>
                <a:spcPct val="150000"/>
              </a:lnSpc>
            </a:pPr>
            <a:r>
              <a:rPr lang="en-US" sz="1400" dirty="0"/>
              <a:t>Change in percentage is compared between last 3 entries of the data </a:t>
            </a:r>
          </a:p>
          <a:p>
            <a:pPr>
              <a:lnSpc>
                <a:spcPct val="150000"/>
              </a:lnSpc>
            </a:pPr>
            <a:r>
              <a:rPr lang="en-US" sz="1400" dirty="0"/>
              <a:t>If growth rate is greater that 60 between last 2nd and </a:t>
            </a:r>
            <a:r>
              <a:rPr lang="en-IN" sz="1400" dirty="0"/>
              <a:t>3rd data is greater than 60 and growth rate between last and 2nd last data is 80</a:t>
            </a:r>
            <a:r>
              <a:rPr lang="en-US" sz="1400" dirty="0"/>
              <a:t>  we got 5 Themes with such growth </a:t>
            </a:r>
          </a:p>
          <a:p>
            <a:r>
              <a:rPr lang="en-US" sz="1400" dirty="0"/>
              <a:t>5 Themes are :</a:t>
            </a:r>
          </a:p>
          <a:p>
            <a:pPr lvl="1"/>
            <a:r>
              <a:rPr lang="en-US" sz="1400" dirty="0"/>
              <a:t>39: 'high source of protein’</a:t>
            </a:r>
          </a:p>
          <a:p>
            <a:pPr lvl="1"/>
            <a:r>
              <a:rPr lang="en-US" sz="1400" dirty="0"/>
              <a:t>191: 'bone health’</a:t>
            </a:r>
          </a:p>
          <a:p>
            <a:pPr lvl="1"/>
            <a:r>
              <a:rPr lang="en-US" sz="1400" dirty="0"/>
              <a:t>193: 'poultry’</a:t>
            </a:r>
          </a:p>
          <a:p>
            <a:pPr lvl="1"/>
            <a:r>
              <a:rPr lang="en-US" sz="1400" dirty="0"/>
              <a:t>227: 'salmon’</a:t>
            </a:r>
          </a:p>
          <a:p>
            <a:pPr lvl="1"/>
            <a:r>
              <a:rPr lang="en-US" sz="1400" dirty="0"/>
              <a:t>125: 'nuts'</a:t>
            </a:r>
          </a:p>
          <a:p>
            <a:endParaRPr lang="en-IN" dirty="0"/>
          </a:p>
        </p:txBody>
      </p:sp>
      <p:sp>
        <p:nvSpPr>
          <p:cNvPr id="5" name="Subtitle 3">
            <a:extLst>
              <a:ext uri="{FF2B5EF4-FFF2-40B4-BE49-F238E27FC236}">
                <a16:creationId xmlns:a16="http://schemas.microsoft.com/office/drawing/2014/main" id="{D1412349-8F19-5F83-6751-F8B2AFD37672}"/>
              </a:ext>
            </a:extLst>
          </p:cNvPr>
          <p:cNvSpPr txBox="1">
            <a:spLocks/>
          </p:cNvSpPr>
          <p:nvPr/>
        </p:nvSpPr>
        <p:spPr>
          <a:xfrm>
            <a:off x="505936" y="327377"/>
            <a:ext cx="8312700" cy="2979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r>
              <a:rPr lang="en-US" dirty="0"/>
              <a:t>Emerging Themes in google search</a:t>
            </a:r>
            <a:endParaRPr lang="en-IN" dirty="0"/>
          </a:p>
        </p:txBody>
      </p:sp>
      <p:pic>
        <p:nvPicPr>
          <p:cNvPr id="7" name="Picture 6" descr="A picture containing text, building, window&#10;&#10;Description automatically generated">
            <a:extLst>
              <a:ext uri="{FF2B5EF4-FFF2-40B4-BE49-F238E27FC236}">
                <a16:creationId xmlns:a16="http://schemas.microsoft.com/office/drawing/2014/main" id="{5806F5C1-9135-CE59-3830-29FD3AC69D57}"/>
              </a:ext>
            </a:extLst>
          </p:cNvPr>
          <p:cNvPicPr>
            <a:picLocks noChangeAspect="1"/>
          </p:cNvPicPr>
          <p:nvPr/>
        </p:nvPicPr>
        <p:blipFill>
          <a:blip r:embed="rId3"/>
          <a:stretch>
            <a:fillRect/>
          </a:stretch>
        </p:blipFill>
        <p:spPr>
          <a:xfrm>
            <a:off x="3601156" y="327377"/>
            <a:ext cx="5359046" cy="4617155"/>
          </a:xfrm>
          <a:prstGeom prst="rect">
            <a:avLst/>
          </a:prstGeom>
        </p:spPr>
      </p:pic>
    </p:spTree>
    <p:extLst>
      <p:ext uri="{BB962C8B-B14F-4D97-AF65-F5344CB8AC3E}">
        <p14:creationId xmlns:p14="http://schemas.microsoft.com/office/powerpoint/2010/main" val="384068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A6DBEC-7BA6-C3B8-B46E-4886D29B6E1E}"/>
              </a:ext>
            </a:extLst>
          </p:cNvPr>
          <p:cNvSpPr>
            <a:spLocks noGrp="1"/>
          </p:cNvSpPr>
          <p:nvPr>
            <p:ph type="body" idx="1"/>
          </p:nvPr>
        </p:nvSpPr>
        <p:spPr>
          <a:xfrm>
            <a:off x="415649" y="788660"/>
            <a:ext cx="3587007" cy="3989889"/>
          </a:xfrm>
        </p:spPr>
        <p:txBody>
          <a:bodyPr/>
          <a:lstStyle/>
          <a:p>
            <a:pPr>
              <a:lnSpc>
                <a:spcPct val="150000"/>
              </a:lnSpc>
            </a:pPr>
            <a:r>
              <a:rPr lang="en-US" sz="1400" dirty="0"/>
              <a:t>Change in percentage is compared between last 3 entries of the data </a:t>
            </a:r>
          </a:p>
          <a:p>
            <a:pPr>
              <a:lnSpc>
                <a:spcPct val="150000"/>
              </a:lnSpc>
            </a:pPr>
            <a:r>
              <a:rPr lang="en-US" sz="1400" dirty="0"/>
              <a:t>If growth rate is greater that 10 between </a:t>
            </a:r>
            <a:r>
              <a:rPr lang="en-IN" sz="1400" dirty="0"/>
              <a:t>last and 2nd last data is 10</a:t>
            </a:r>
            <a:r>
              <a:rPr lang="en-US" sz="1400" dirty="0"/>
              <a:t> we got 5 Themes with such growth</a:t>
            </a:r>
          </a:p>
          <a:p>
            <a:pPr>
              <a:lnSpc>
                <a:spcPct val="150000"/>
              </a:lnSpc>
            </a:pPr>
            <a:r>
              <a:rPr lang="en-US" sz="1400" dirty="0"/>
              <a:t>5 Themes are:</a:t>
            </a:r>
          </a:p>
          <a:p>
            <a:pPr lvl="1"/>
            <a:r>
              <a:rPr lang="en-US" sz="1400" dirty="0"/>
              <a:t>437: 'vegetarian’</a:t>
            </a:r>
          </a:p>
          <a:p>
            <a:pPr lvl="1"/>
            <a:r>
              <a:rPr lang="en-US" sz="1400" dirty="0"/>
              <a:t>193: 'poultry’</a:t>
            </a:r>
          </a:p>
          <a:p>
            <a:pPr lvl="1"/>
            <a:r>
              <a:rPr lang="en-US" sz="1400" dirty="0"/>
              <a:t>65: 'ethical not specific’</a:t>
            </a:r>
          </a:p>
          <a:p>
            <a:pPr lvl="1"/>
            <a:r>
              <a:rPr lang="en-US" sz="1400" dirty="0"/>
              <a:t>211: 'halal’</a:t>
            </a:r>
          </a:p>
          <a:p>
            <a:pPr lvl="1"/>
            <a:r>
              <a:rPr lang="en-US" sz="1400" dirty="0"/>
              <a:t>228: 'beef hamburger'</a:t>
            </a:r>
          </a:p>
          <a:p>
            <a:endParaRPr lang="en-US" sz="1000" dirty="0"/>
          </a:p>
          <a:p>
            <a:endParaRPr lang="en-US" sz="1000" dirty="0"/>
          </a:p>
          <a:p>
            <a:endParaRPr lang="en-IN" dirty="0"/>
          </a:p>
        </p:txBody>
      </p:sp>
      <p:sp>
        <p:nvSpPr>
          <p:cNvPr id="4" name="Subtitle 3">
            <a:extLst>
              <a:ext uri="{FF2B5EF4-FFF2-40B4-BE49-F238E27FC236}">
                <a16:creationId xmlns:a16="http://schemas.microsoft.com/office/drawing/2014/main" id="{25DD518B-0AC4-48D2-8EBC-F7EFA3193930}"/>
              </a:ext>
            </a:extLst>
          </p:cNvPr>
          <p:cNvSpPr>
            <a:spLocks noGrp="1"/>
          </p:cNvSpPr>
          <p:nvPr>
            <p:ph type="subTitle" idx="2"/>
          </p:nvPr>
        </p:nvSpPr>
        <p:spPr>
          <a:xfrm>
            <a:off x="415650" y="364950"/>
            <a:ext cx="8312700" cy="260400"/>
          </a:xfrm>
        </p:spPr>
        <p:txBody>
          <a:bodyPr/>
          <a:lstStyle/>
          <a:p>
            <a:r>
              <a:rPr lang="en-US" dirty="0"/>
              <a:t>Emerging Themes in sales</a:t>
            </a:r>
            <a:endParaRPr lang="en-IN" dirty="0"/>
          </a:p>
        </p:txBody>
      </p:sp>
      <p:pic>
        <p:nvPicPr>
          <p:cNvPr id="6" name="Picture 5" descr="A picture containing building, window&#10;&#10;Description automatically generated">
            <a:extLst>
              <a:ext uri="{FF2B5EF4-FFF2-40B4-BE49-F238E27FC236}">
                <a16:creationId xmlns:a16="http://schemas.microsoft.com/office/drawing/2014/main" id="{B6C61CC6-D95F-D4D3-3A16-CC65B32B2595}"/>
              </a:ext>
            </a:extLst>
          </p:cNvPr>
          <p:cNvPicPr>
            <a:picLocks noChangeAspect="1"/>
          </p:cNvPicPr>
          <p:nvPr/>
        </p:nvPicPr>
        <p:blipFill>
          <a:blip r:embed="rId2"/>
          <a:stretch>
            <a:fillRect/>
          </a:stretch>
        </p:blipFill>
        <p:spPr>
          <a:xfrm>
            <a:off x="4162415" y="364950"/>
            <a:ext cx="4749652" cy="3982763"/>
          </a:xfrm>
          <a:prstGeom prst="rect">
            <a:avLst/>
          </a:prstGeom>
        </p:spPr>
      </p:pic>
    </p:spTree>
    <p:extLst>
      <p:ext uri="{BB962C8B-B14F-4D97-AF65-F5344CB8AC3E}">
        <p14:creationId xmlns:p14="http://schemas.microsoft.com/office/powerpoint/2010/main" val="237170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31;p80">
            <a:extLst>
              <a:ext uri="{FF2B5EF4-FFF2-40B4-BE49-F238E27FC236}">
                <a16:creationId xmlns:a16="http://schemas.microsoft.com/office/drawing/2014/main" id="{25BBC5A3-D118-384B-3F02-E2C3DD7C56E5}"/>
              </a:ext>
            </a:extLst>
          </p:cNvPr>
          <p:cNvSpPr txBox="1"/>
          <p:nvPr/>
        </p:nvSpPr>
        <p:spPr>
          <a:xfrm>
            <a:off x="470275" y="940525"/>
            <a:ext cx="831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Trend flows from Social -&gt; Search -&gt; Sales</a:t>
            </a:r>
            <a:endParaRPr dirty="0"/>
          </a:p>
        </p:txBody>
      </p:sp>
      <p:graphicFrame>
        <p:nvGraphicFramePr>
          <p:cNvPr id="7" name="Google Shape;1132;p80">
            <a:extLst>
              <a:ext uri="{FF2B5EF4-FFF2-40B4-BE49-F238E27FC236}">
                <a16:creationId xmlns:a16="http://schemas.microsoft.com/office/drawing/2014/main" id="{A0EF0D6C-5FE7-C025-9764-BAF4CEB9480B}"/>
              </a:ext>
            </a:extLst>
          </p:cNvPr>
          <p:cNvGraphicFramePr/>
          <p:nvPr>
            <p:extLst>
              <p:ext uri="{D42A27DB-BD31-4B8C-83A1-F6EECF244321}">
                <p14:modId xmlns:p14="http://schemas.microsoft.com/office/powerpoint/2010/main" val="3658428511"/>
              </p:ext>
            </p:extLst>
          </p:nvPr>
        </p:nvGraphicFramePr>
        <p:xfrm>
          <a:off x="470275" y="1538150"/>
          <a:ext cx="7606400" cy="3018875"/>
        </p:xfrm>
        <a:graphic>
          <a:graphicData uri="http://schemas.openxmlformats.org/drawingml/2006/table">
            <a:tbl>
              <a:tblPr>
                <a:noFill/>
              </a:tblPr>
              <a:tblGrid>
                <a:gridCol w="2662825">
                  <a:extLst>
                    <a:ext uri="{9D8B030D-6E8A-4147-A177-3AD203B41FA5}">
                      <a16:colId xmlns:a16="http://schemas.microsoft.com/office/drawing/2014/main" val="20000"/>
                    </a:ext>
                  </a:extLst>
                </a:gridCol>
                <a:gridCol w="2559975">
                  <a:extLst>
                    <a:ext uri="{9D8B030D-6E8A-4147-A177-3AD203B41FA5}">
                      <a16:colId xmlns:a16="http://schemas.microsoft.com/office/drawing/2014/main" val="20001"/>
                    </a:ext>
                  </a:extLst>
                </a:gridCol>
                <a:gridCol w="2383600">
                  <a:extLst>
                    <a:ext uri="{9D8B030D-6E8A-4147-A177-3AD203B41FA5}">
                      <a16:colId xmlns:a16="http://schemas.microsoft.com/office/drawing/2014/main" val="20002"/>
                    </a:ext>
                  </a:extLst>
                </a:gridCol>
              </a:tblGrid>
              <a:tr h="3018875">
                <a:tc>
                  <a:txBody>
                    <a:bodyPr/>
                    <a:lstStyle/>
                    <a:p>
                      <a:pPr marL="0" lvl="0" indent="0" algn="l" rtl="0">
                        <a:lnSpc>
                          <a:spcPct val="115000"/>
                        </a:lnSpc>
                        <a:spcBef>
                          <a:spcPts val="0"/>
                        </a:spcBef>
                        <a:spcAft>
                          <a:spcPts val="0"/>
                        </a:spcAft>
                        <a:buNone/>
                      </a:pPr>
                      <a:r>
                        <a:rPr lang="en" sz="1100" dirty="0">
                          <a:solidFill>
                            <a:schemeClr val="lt1"/>
                          </a:solidFill>
                        </a:rPr>
                        <a:t>What is the latency observed?</a:t>
                      </a:r>
                      <a:endParaRPr sz="1100" dirty="0">
                        <a:solidFill>
                          <a:schemeClr val="lt1"/>
                        </a:solidFill>
                      </a:endParaRPr>
                    </a:p>
                    <a:p>
                      <a:pPr marL="0" lvl="0" indent="0" algn="l" rtl="0">
                        <a:lnSpc>
                          <a:spcPct val="115000"/>
                        </a:lnSpc>
                        <a:spcBef>
                          <a:spcPts val="0"/>
                        </a:spcBef>
                        <a:spcAft>
                          <a:spcPts val="0"/>
                        </a:spcAft>
                        <a:buNone/>
                      </a:pPr>
                      <a:endParaRPr sz="1100" dirty="0">
                        <a:solidFill>
                          <a:schemeClr val="lt1"/>
                        </a:solidFill>
                      </a:endParaRPr>
                    </a:p>
                    <a:p>
                      <a:pPr marL="457200" lvl="0" indent="0" algn="l" rtl="0">
                        <a:lnSpc>
                          <a:spcPct val="115000"/>
                        </a:lnSpc>
                        <a:spcBef>
                          <a:spcPts val="0"/>
                        </a:spcBef>
                        <a:spcAft>
                          <a:spcPts val="0"/>
                        </a:spcAft>
                        <a:buNone/>
                      </a:pPr>
                      <a:endParaRPr sz="1100" dirty="0">
                        <a:solidFill>
                          <a:schemeClr val="lt1"/>
                        </a:solidFill>
                      </a:endParaRPr>
                    </a:p>
                    <a:p>
                      <a:pPr marL="457200" lvl="0" indent="-298450" algn="l" rtl="0">
                        <a:lnSpc>
                          <a:spcPct val="115000"/>
                        </a:lnSpc>
                        <a:spcBef>
                          <a:spcPts val="0"/>
                        </a:spcBef>
                        <a:spcAft>
                          <a:spcPts val="0"/>
                        </a:spcAft>
                        <a:buClr>
                          <a:schemeClr val="lt1"/>
                        </a:buClr>
                        <a:buSzPts val="1100"/>
                        <a:buChar char="●"/>
                      </a:pPr>
                      <a:r>
                        <a:rPr lang="en" sz="1100" dirty="0">
                          <a:solidFill>
                            <a:schemeClr val="lt1"/>
                          </a:solidFill>
                        </a:rPr>
                        <a:t>Latency observed between Sales and Social Media data is  2 Weeks.</a:t>
                      </a:r>
                      <a:endParaRPr sz="1100" dirty="0">
                        <a:solidFill>
                          <a:schemeClr val="lt1"/>
                        </a:solidFill>
                      </a:endParaRPr>
                    </a:p>
                    <a:p>
                      <a:pPr marL="0" lvl="0" indent="0" algn="l" rtl="0">
                        <a:lnSpc>
                          <a:spcPct val="115000"/>
                        </a:lnSpc>
                        <a:spcBef>
                          <a:spcPts val="0"/>
                        </a:spcBef>
                        <a:spcAft>
                          <a:spcPts val="0"/>
                        </a:spcAft>
                        <a:buNone/>
                      </a:pPr>
                      <a:endParaRPr sz="1100" dirty="0">
                        <a:solidFill>
                          <a:schemeClr val="lt1"/>
                        </a:solidFill>
                      </a:endParaRPr>
                    </a:p>
                    <a:p>
                      <a:pPr marL="457200" lvl="0" indent="-298450" algn="l" rtl="0">
                        <a:lnSpc>
                          <a:spcPct val="115000"/>
                        </a:lnSpc>
                        <a:spcBef>
                          <a:spcPts val="0"/>
                        </a:spcBef>
                        <a:spcAft>
                          <a:spcPts val="0"/>
                        </a:spcAft>
                        <a:buClr>
                          <a:schemeClr val="lt1"/>
                        </a:buClr>
                        <a:buSzPts val="1100"/>
                        <a:buChar char="●"/>
                      </a:pPr>
                      <a:r>
                        <a:rPr lang="en" sz="1100" dirty="0">
                          <a:solidFill>
                            <a:schemeClr val="lt1"/>
                          </a:solidFill>
                        </a:rPr>
                        <a:t>Latency observed between Sales and Google search data is  1 Weeks.</a:t>
                      </a:r>
                      <a:endParaRPr sz="1100" dirty="0">
                        <a:solidFill>
                          <a:schemeClr val="lt1"/>
                        </a:solidFill>
                      </a:endParaRPr>
                    </a:p>
                    <a:p>
                      <a:pPr marL="0" lvl="0" indent="0" algn="l" rtl="0">
                        <a:lnSpc>
                          <a:spcPct val="115000"/>
                        </a:lnSpc>
                        <a:spcBef>
                          <a:spcPts val="0"/>
                        </a:spcBef>
                        <a:spcAft>
                          <a:spcPts val="0"/>
                        </a:spcAft>
                        <a:buNone/>
                      </a:pPr>
                      <a:endParaRPr sz="1100" dirty="0">
                        <a:solidFill>
                          <a:schemeClr val="lt1"/>
                        </a:solidFill>
                      </a:endParaRPr>
                    </a:p>
                    <a:p>
                      <a:pPr marL="0" lvl="0" indent="0" algn="l" rtl="0">
                        <a:lnSpc>
                          <a:spcPct val="115000"/>
                        </a:lnSpc>
                        <a:spcBef>
                          <a:spcPts val="0"/>
                        </a:spcBef>
                        <a:spcAft>
                          <a:spcPts val="0"/>
                        </a:spcAft>
                        <a:buClr>
                          <a:schemeClr val="lt1"/>
                        </a:buClr>
                        <a:buSzPts val="1100"/>
                        <a:buFont typeface="Arial"/>
                        <a:buNone/>
                      </a:pPr>
                      <a:endParaRPr sz="1100" dirty="0">
                        <a:solidFill>
                          <a:schemeClr val="lt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lnSpc>
                          <a:spcPct val="115000"/>
                        </a:lnSpc>
                        <a:spcBef>
                          <a:spcPts val="0"/>
                        </a:spcBef>
                        <a:spcAft>
                          <a:spcPts val="0"/>
                        </a:spcAft>
                        <a:buNone/>
                      </a:pPr>
                      <a:r>
                        <a:rPr lang="en" sz="700" dirty="0">
                          <a:solidFill>
                            <a:schemeClr val="lt1"/>
                          </a:solidFill>
                          <a:latin typeface="Times New Roman"/>
                          <a:ea typeface="Times New Roman"/>
                          <a:cs typeface="Times New Roman"/>
                          <a:sym typeface="Times New Roman"/>
                        </a:rPr>
                        <a:t> </a:t>
                      </a:r>
                      <a:r>
                        <a:rPr lang="en" sz="1100" dirty="0">
                          <a:solidFill>
                            <a:schemeClr val="lt1"/>
                          </a:solidFill>
                        </a:rPr>
                        <a:t>Is the latency significantly different across themes?</a:t>
                      </a:r>
                      <a:endParaRPr sz="1100" dirty="0">
                        <a:solidFill>
                          <a:schemeClr val="lt1"/>
                        </a:solidFill>
                      </a:endParaRPr>
                    </a:p>
                    <a:p>
                      <a:pPr marL="0" lvl="0" indent="0" algn="l" rtl="0">
                        <a:lnSpc>
                          <a:spcPct val="115000"/>
                        </a:lnSpc>
                        <a:spcBef>
                          <a:spcPts val="0"/>
                        </a:spcBef>
                        <a:spcAft>
                          <a:spcPts val="0"/>
                        </a:spcAft>
                        <a:buNone/>
                      </a:pPr>
                      <a:endParaRPr sz="1100" dirty="0">
                        <a:solidFill>
                          <a:schemeClr val="lt1"/>
                        </a:solidFill>
                      </a:endParaRPr>
                    </a:p>
                    <a:p>
                      <a:pPr marL="457200" lvl="0" indent="-298450" algn="l" rtl="0">
                        <a:lnSpc>
                          <a:spcPct val="115000"/>
                        </a:lnSpc>
                        <a:spcBef>
                          <a:spcPts val="0"/>
                        </a:spcBef>
                        <a:spcAft>
                          <a:spcPts val="0"/>
                        </a:spcAft>
                        <a:buClr>
                          <a:schemeClr val="lt1"/>
                        </a:buClr>
                        <a:buSzPts val="1100"/>
                        <a:buChar char="●"/>
                      </a:pPr>
                      <a:r>
                        <a:rPr lang="en" sz="1100" dirty="0">
                          <a:solidFill>
                            <a:schemeClr val="lt1"/>
                          </a:solidFill>
                        </a:rPr>
                        <a:t>Yes</a:t>
                      </a:r>
                      <a:endParaRPr sz="1100" dirty="0">
                        <a:solidFill>
                          <a:schemeClr val="lt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lnSpc>
                          <a:spcPct val="115000"/>
                        </a:lnSpc>
                        <a:spcBef>
                          <a:spcPts val="1200"/>
                        </a:spcBef>
                        <a:spcAft>
                          <a:spcPts val="0"/>
                        </a:spcAft>
                        <a:buClr>
                          <a:schemeClr val="lt1"/>
                        </a:buClr>
                        <a:buSzPts val="1100"/>
                        <a:buFont typeface="Arial"/>
                        <a:buNone/>
                      </a:pPr>
                      <a:r>
                        <a:rPr lang="en" sz="1100" dirty="0">
                          <a:solidFill>
                            <a:schemeClr val="lt1"/>
                          </a:solidFill>
                        </a:rPr>
                        <a:t>Pictorially represent transition between sources</a:t>
                      </a:r>
                      <a:endParaRPr sz="1100" dirty="0">
                        <a:solidFill>
                          <a:schemeClr val="lt1"/>
                        </a:solidFill>
                      </a:endParaRPr>
                    </a:p>
                    <a:p>
                      <a:pPr marL="0" lvl="0" indent="0" algn="l" rtl="0">
                        <a:spcBef>
                          <a:spcPts val="1200"/>
                        </a:spcBef>
                        <a:spcAft>
                          <a:spcPts val="0"/>
                        </a:spcAft>
                        <a:buNone/>
                      </a:pPr>
                      <a:endParaRPr dirty="0"/>
                    </a:p>
                  </a:txBody>
                  <a:tcPr marL="91425" marR="91425" marT="91425" marB="91425"/>
                </a:tc>
                <a:extLst>
                  <a:ext uri="{0D108BD9-81ED-4DB2-BD59-A6C34878D82A}">
                    <a16:rowId xmlns:a16="http://schemas.microsoft.com/office/drawing/2014/main" val="10000"/>
                  </a:ext>
                </a:extLst>
              </a:tr>
            </a:tbl>
          </a:graphicData>
        </a:graphic>
      </p:graphicFrame>
      <p:sp>
        <p:nvSpPr>
          <p:cNvPr id="8" name="Rectangle 7">
            <a:extLst>
              <a:ext uri="{FF2B5EF4-FFF2-40B4-BE49-F238E27FC236}">
                <a16:creationId xmlns:a16="http://schemas.microsoft.com/office/drawing/2014/main" id="{A1DCF560-3124-0B3F-488B-CF46A56A60B6}"/>
              </a:ext>
            </a:extLst>
          </p:cNvPr>
          <p:cNvSpPr/>
          <p:nvPr/>
        </p:nvSpPr>
        <p:spPr>
          <a:xfrm>
            <a:off x="6265333" y="2356738"/>
            <a:ext cx="1354667" cy="3365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Social Media</a:t>
            </a:r>
            <a:endParaRPr lang="en-IN" dirty="0">
              <a:solidFill>
                <a:schemeClr val="tx1"/>
              </a:solidFill>
            </a:endParaRPr>
          </a:p>
        </p:txBody>
      </p:sp>
      <p:sp>
        <p:nvSpPr>
          <p:cNvPr id="9" name="Rectangle 8">
            <a:extLst>
              <a:ext uri="{FF2B5EF4-FFF2-40B4-BE49-F238E27FC236}">
                <a16:creationId xmlns:a16="http://schemas.microsoft.com/office/drawing/2014/main" id="{8EDB34A6-F5D5-B176-EAA5-C3227523F794}"/>
              </a:ext>
            </a:extLst>
          </p:cNvPr>
          <p:cNvSpPr/>
          <p:nvPr/>
        </p:nvSpPr>
        <p:spPr>
          <a:xfrm>
            <a:off x="6265333" y="3066035"/>
            <a:ext cx="1354667" cy="3365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endParaRPr lang="en-IN" dirty="0">
              <a:solidFill>
                <a:schemeClr val="tx1"/>
              </a:solidFill>
            </a:endParaRPr>
          </a:p>
        </p:txBody>
      </p:sp>
      <p:sp>
        <p:nvSpPr>
          <p:cNvPr id="10" name="Rectangle 9">
            <a:extLst>
              <a:ext uri="{FF2B5EF4-FFF2-40B4-BE49-F238E27FC236}">
                <a16:creationId xmlns:a16="http://schemas.microsoft.com/office/drawing/2014/main" id="{682CB8C9-5CAD-18AA-4422-1969E2199AD6}"/>
              </a:ext>
            </a:extLst>
          </p:cNvPr>
          <p:cNvSpPr/>
          <p:nvPr/>
        </p:nvSpPr>
        <p:spPr>
          <a:xfrm>
            <a:off x="6265333" y="3811530"/>
            <a:ext cx="1354667" cy="3365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Sales</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17C08B87-E1FD-23C0-2C04-99CB7ECF8232}"/>
              </a:ext>
            </a:extLst>
          </p:cNvPr>
          <p:cNvCxnSpPr>
            <a:stCxn id="8" idx="2"/>
            <a:endCxn id="8" idx="2"/>
          </p:cNvCxnSpPr>
          <p:nvPr/>
        </p:nvCxnSpPr>
        <p:spPr>
          <a:xfrm>
            <a:off x="6942667" y="269328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3D22E3-180B-2A0D-C76A-A763C6185D81}"/>
              </a:ext>
            </a:extLst>
          </p:cNvPr>
          <p:cNvCxnSpPr>
            <a:stCxn id="8" idx="2"/>
            <a:endCxn id="9" idx="0"/>
          </p:cNvCxnSpPr>
          <p:nvPr/>
        </p:nvCxnSpPr>
        <p:spPr>
          <a:xfrm>
            <a:off x="6942667" y="2693288"/>
            <a:ext cx="0" cy="3727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E8F143CF-3147-EB27-EC70-755E97B3EBC1}"/>
              </a:ext>
            </a:extLst>
          </p:cNvPr>
          <p:cNvCxnSpPr>
            <a:endCxn id="10" idx="0"/>
          </p:cNvCxnSpPr>
          <p:nvPr/>
        </p:nvCxnSpPr>
        <p:spPr>
          <a:xfrm>
            <a:off x="6942666" y="3402585"/>
            <a:ext cx="1" cy="4089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DBC71AB-87E5-FBFF-438B-272B43D48E7F}"/>
              </a:ext>
            </a:extLst>
          </p:cNvPr>
          <p:cNvSpPr txBox="1"/>
          <p:nvPr/>
        </p:nvSpPr>
        <p:spPr>
          <a:xfrm flipH="1">
            <a:off x="6942666" y="3476899"/>
            <a:ext cx="767081" cy="246221"/>
          </a:xfrm>
          <a:prstGeom prst="rect">
            <a:avLst/>
          </a:prstGeom>
          <a:noFill/>
        </p:spPr>
        <p:txBody>
          <a:bodyPr wrap="square" rtlCol="0">
            <a:spAutoFit/>
          </a:bodyPr>
          <a:lstStyle/>
          <a:p>
            <a:r>
              <a:rPr lang="en-US" sz="1000" dirty="0">
                <a:solidFill>
                  <a:schemeClr val="bg2">
                    <a:lumMod val="75000"/>
                  </a:schemeClr>
                </a:solidFill>
              </a:rPr>
              <a:t>1 week</a:t>
            </a:r>
            <a:endParaRPr lang="en-IN" sz="1000" dirty="0">
              <a:solidFill>
                <a:schemeClr val="bg2">
                  <a:lumMod val="75000"/>
                </a:schemeClr>
              </a:solidFill>
            </a:endParaRPr>
          </a:p>
        </p:txBody>
      </p:sp>
      <p:sp>
        <p:nvSpPr>
          <p:cNvPr id="15" name="TextBox 14">
            <a:extLst>
              <a:ext uri="{FF2B5EF4-FFF2-40B4-BE49-F238E27FC236}">
                <a16:creationId xmlns:a16="http://schemas.microsoft.com/office/drawing/2014/main" id="{774169BE-C2D2-DECB-98C1-A3F78A556963}"/>
              </a:ext>
            </a:extLst>
          </p:cNvPr>
          <p:cNvSpPr txBox="1"/>
          <p:nvPr/>
        </p:nvSpPr>
        <p:spPr>
          <a:xfrm flipH="1">
            <a:off x="6942665" y="2782657"/>
            <a:ext cx="767081" cy="246221"/>
          </a:xfrm>
          <a:prstGeom prst="rect">
            <a:avLst/>
          </a:prstGeom>
          <a:noFill/>
        </p:spPr>
        <p:txBody>
          <a:bodyPr wrap="square" rtlCol="0">
            <a:spAutoFit/>
          </a:bodyPr>
          <a:lstStyle/>
          <a:p>
            <a:r>
              <a:rPr lang="en-US" sz="1000" dirty="0">
                <a:solidFill>
                  <a:schemeClr val="bg2">
                    <a:lumMod val="75000"/>
                  </a:schemeClr>
                </a:solidFill>
              </a:rPr>
              <a:t>1 week</a:t>
            </a:r>
            <a:endParaRPr lang="en-IN" sz="1000" dirty="0">
              <a:solidFill>
                <a:schemeClr val="bg2">
                  <a:lumMod val="75000"/>
                </a:schemeClr>
              </a:solidFill>
            </a:endParaRPr>
          </a:p>
        </p:txBody>
      </p:sp>
      <p:sp>
        <p:nvSpPr>
          <p:cNvPr id="17" name="Title 16">
            <a:extLst>
              <a:ext uri="{FF2B5EF4-FFF2-40B4-BE49-F238E27FC236}">
                <a16:creationId xmlns:a16="http://schemas.microsoft.com/office/drawing/2014/main" id="{EC2EBA60-5669-F190-6B9E-4A04EA9C0DB9}"/>
              </a:ext>
            </a:extLst>
          </p:cNvPr>
          <p:cNvSpPr>
            <a:spLocks noGrp="1"/>
          </p:cNvSpPr>
          <p:nvPr>
            <p:ph type="title"/>
          </p:nvPr>
        </p:nvSpPr>
        <p:spPr/>
        <p:txBody>
          <a:bodyPr/>
          <a:lstStyle/>
          <a:p>
            <a:r>
              <a:rPr lang="en-US" dirty="0"/>
              <a:t>Latency</a:t>
            </a:r>
            <a:endParaRPr lang="en-IN" dirty="0"/>
          </a:p>
        </p:txBody>
      </p:sp>
    </p:spTree>
    <p:extLst>
      <p:ext uri="{BB962C8B-B14F-4D97-AF65-F5344CB8AC3E}">
        <p14:creationId xmlns:p14="http://schemas.microsoft.com/office/powerpoint/2010/main" val="51648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D674-D748-9FC8-C474-82021945D3E1}"/>
              </a:ext>
            </a:extLst>
          </p:cNvPr>
          <p:cNvSpPr>
            <a:spLocks noGrp="1"/>
          </p:cNvSpPr>
          <p:nvPr>
            <p:ph type="title"/>
          </p:nvPr>
        </p:nvSpPr>
        <p:spPr/>
        <p:txBody>
          <a:bodyPr/>
          <a:lstStyle/>
          <a:p>
            <a:r>
              <a:rPr lang="en-US" dirty="0"/>
              <a:t>Merging Data</a:t>
            </a:r>
            <a:endParaRPr lang="en-IN" dirty="0"/>
          </a:p>
        </p:txBody>
      </p:sp>
      <p:sp>
        <p:nvSpPr>
          <p:cNvPr id="3" name="Text Placeholder 2">
            <a:extLst>
              <a:ext uri="{FF2B5EF4-FFF2-40B4-BE49-F238E27FC236}">
                <a16:creationId xmlns:a16="http://schemas.microsoft.com/office/drawing/2014/main" id="{64854394-E7C0-C19D-60DE-D80BC91BD9BE}"/>
              </a:ext>
            </a:extLst>
          </p:cNvPr>
          <p:cNvSpPr>
            <a:spLocks noGrp="1"/>
          </p:cNvSpPr>
          <p:nvPr>
            <p:ph type="body" idx="1"/>
          </p:nvPr>
        </p:nvSpPr>
        <p:spPr>
          <a:xfrm>
            <a:off x="415625" y="831300"/>
            <a:ext cx="8312700" cy="3503633"/>
          </a:xfrm>
        </p:spPr>
        <p:txBody>
          <a:bodyPr/>
          <a:lstStyle/>
          <a:p>
            <a:r>
              <a:rPr lang="en-IN" sz="1400" dirty="0">
                <a:latin typeface="Calibri" panose="020F0502020204030204" pitchFamily="34" charset="0"/>
                <a:cs typeface="Calibri" panose="020F0502020204030204" pitchFamily="34" charset="0"/>
              </a:rPr>
              <a:t>Segregated the data sources based on 30 common themes .</a:t>
            </a:r>
          </a:p>
          <a:p>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While merging the sales data with theme product list there is one to many mapping between theme id and  product id .</a:t>
            </a:r>
          </a:p>
          <a:p>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Fake growth of sales, unit and weight is handled by creating additional feature of length of theme and dividing with it.</a:t>
            </a:r>
          </a:p>
          <a:p>
            <a:endParaRPr lang="en-IN"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Sales data, social media data, google search data, aggregated on the weekly, monthly and yearly basis.</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Finally Data for only manufacturer A (our client) is segregated for the model building.</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Competitors of A were made into column</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A manufactures only on 19 themes</a:t>
            </a:r>
          </a:p>
        </p:txBody>
      </p:sp>
    </p:spTree>
    <p:extLst>
      <p:ext uri="{BB962C8B-B14F-4D97-AF65-F5344CB8AC3E}">
        <p14:creationId xmlns:p14="http://schemas.microsoft.com/office/powerpoint/2010/main" val="174761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6DC00D-5869-04D9-1619-B55CB7B1F89D}"/>
              </a:ext>
            </a:extLst>
          </p:cNvPr>
          <p:cNvSpPr>
            <a:spLocks noGrp="1"/>
          </p:cNvSpPr>
          <p:nvPr>
            <p:ph type="title"/>
          </p:nvPr>
        </p:nvSpPr>
        <p:spPr>
          <a:xfrm>
            <a:off x="337889" y="417689"/>
            <a:ext cx="8213318" cy="400951"/>
          </a:xfrm>
        </p:spPr>
        <p:txBody>
          <a:bodyPr/>
          <a:lstStyle/>
          <a:p>
            <a:r>
              <a:rPr lang="en-IN" sz="2000" dirty="0">
                <a:solidFill>
                  <a:schemeClr val="accent1"/>
                </a:solidFill>
                <a:latin typeface="Rockwell" panose="02060603020205020403" pitchFamily="18" charset="0"/>
              </a:rPr>
              <a:t>Final merged Data:-</a:t>
            </a:r>
          </a:p>
        </p:txBody>
      </p:sp>
      <p:sp>
        <p:nvSpPr>
          <p:cNvPr id="7" name="Text Placeholder 2">
            <a:extLst>
              <a:ext uri="{FF2B5EF4-FFF2-40B4-BE49-F238E27FC236}">
                <a16:creationId xmlns:a16="http://schemas.microsoft.com/office/drawing/2014/main" id="{4E76F30B-A826-D584-249C-C3E0084F3156}"/>
              </a:ext>
            </a:extLst>
          </p:cNvPr>
          <p:cNvSpPr>
            <a:spLocks noGrp="1"/>
          </p:cNvSpPr>
          <p:nvPr>
            <p:ph type="body" idx="1"/>
          </p:nvPr>
        </p:nvSpPr>
        <p:spPr>
          <a:xfrm>
            <a:off x="361794" y="919071"/>
            <a:ext cx="8297401" cy="3327935"/>
          </a:xfrm>
        </p:spPr>
        <p:txBody>
          <a:bodyPr/>
          <a:lstStyle/>
          <a:p>
            <a:r>
              <a:rPr lang="en-IN" sz="1400" dirty="0">
                <a:latin typeface="Calibri" panose="020F0502020204030204" pitchFamily="34" charset="0"/>
                <a:cs typeface="Calibri" panose="020F0502020204030204" pitchFamily="34" charset="0"/>
              </a:rPr>
              <a:t>Dependent Variable – Sales dollars value</a:t>
            </a:r>
          </a:p>
          <a:p>
            <a:endParaRPr lang="en-IN" sz="1400" dirty="0">
              <a:latin typeface="Calibri" panose="020F0502020204030204" pitchFamily="34" charset="0"/>
              <a:cs typeface="Calibri" panose="020F0502020204030204" pitchFamily="34" charset="0"/>
            </a:endParaRPr>
          </a:p>
          <a:p>
            <a:r>
              <a:rPr lang="en-IN" sz="1400" dirty="0">
                <a:latin typeface="Calibri" panose="020F0502020204030204" pitchFamily="34" charset="0"/>
                <a:cs typeface="Calibri" panose="020F0502020204030204" pitchFamily="34" charset="0"/>
              </a:rPr>
              <a:t>Independent variable- </a:t>
            </a:r>
          </a:p>
          <a:p>
            <a:pPr lvl="4"/>
            <a:r>
              <a:rPr lang="en-IN" sz="1400" dirty="0">
                <a:latin typeface="Calibri" panose="020F0502020204030204" pitchFamily="34" charset="0"/>
                <a:cs typeface="Calibri" panose="020F0502020204030204" pitchFamily="34" charset="0"/>
              </a:rPr>
              <a:t>search volume </a:t>
            </a:r>
          </a:p>
          <a:p>
            <a:pPr lvl="4"/>
            <a:r>
              <a:rPr lang="en-IN" sz="1400" dirty="0">
                <a:latin typeface="Calibri" panose="020F0502020204030204" pitchFamily="34" charset="0"/>
                <a:cs typeface="Calibri" panose="020F0502020204030204" pitchFamily="34" charset="0"/>
              </a:rPr>
              <a:t>total post</a:t>
            </a:r>
          </a:p>
          <a:p>
            <a:pPr lvl="4"/>
            <a:r>
              <a:rPr lang="en-IN" sz="1400" dirty="0">
                <a:latin typeface="Calibri" panose="020F0502020204030204" pitchFamily="34" charset="0"/>
                <a:cs typeface="Calibri" panose="020F0502020204030204" pitchFamily="34" charset="0"/>
              </a:rPr>
              <a:t>Competitors</a:t>
            </a:r>
          </a:p>
          <a:p>
            <a:pPr lvl="4"/>
            <a:r>
              <a:rPr lang="en-IN" sz="1400" dirty="0">
                <a:latin typeface="Calibri" panose="020F0502020204030204" pitchFamily="34" charset="0"/>
                <a:cs typeface="Calibri" panose="020F0502020204030204" pitchFamily="34" charset="0"/>
              </a:rPr>
              <a:t>unit price</a:t>
            </a:r>
          </a:p>
          <a:p>
            <a:pPr lvl="4"/>
            <a:r>
              <a:rPr lang="en-IN" sz="1400" dirty="0">
                <a:latin typeface="Calibri" panose="020F0502020204030204" pitchFamily="34" charset="0"/>
                <a:cs typeface="Calibri" panose="020F0502020204030204" pitchFamily="34" charset="0"/>
              </a:rPr>
              <a:t>season</a:t>
            </a:r>
          </a:p>
        </p:txBody>
      </p:sp>
    </p:spTree>
    <p:extLst>
      <p:ext uri="{BB962C8B-B14F-4D97-AF65-F5344CB8AC3E}">
        <p14:creationId xmlns:p14="http://schemas.microsoft.com/office/powerpoint/2010/main" val="226612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5"/>
          <p:cNvSpPr txBox="1">
            <a:spLocks noGrp="1"/>
          </p:cNvSpPr>
          <p:nvPr>
            <p:ph type="title"/>
          </p:nvPr>
        </p:nvSpPr>
        <p:spPr>
          <a:xfrm>
            <a:off x="415625" y="372600"/>
            <a:ext cx="76809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Topics/Agenda</a:t>
            </a:r>
            <a:endParaRPr/>
          </a:p>
        </p:txBody>
      </p:sp>
      <p:sp>
        <p:nvSpPr>
          <p:cNvPr id="733" name="Google Shape;733;p35"/>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734" name="Google Shape;734;p35"/>
          <p:cNvSpPr txBox="1">
            <a:spLocks noGrp="1"/>
          </p:cNvSpPr>
          <p:nvPr>
            <p:ph type="subTitle" idx="3"/>
          </p:nvPr>
        </p:nvSpPr>
        <p:spPr>
          <a:xfrm>
            <a:off x="780265" y="12650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5" name="Google Shape;735;p35"/>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736" name="Google Shape;736;p35"/>
          <p:cNvSpPr txBox="1">
            <a:spLocks noGrp="1"/>
          </p:cNvSpPr>
          <p:nvPr>
            <p:ph type="subTitle" idx="6"/>
          </p:nvPr>
        </p:nvSpPr>
        <p:spPr>
          <a:xfrm>
            <a:off x="780265" y="196880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7" name="Google Shape;737;p35"/>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738" name="Google Shape;738;p35"/>
          <p:cNvSpPr txBox="1">
            <a:spLocks noGrp="1"/>
          </p:cNvSpPr>
          <p:nvPr>
            <p:ph type="subTitle" idx="9"/>
          </p:nvPr>
        </p:nvSpPr>
        <p:spPr>
          <a:xfrm>
            <a:off x="780265" y="267252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39" name="Google Shape;739;p35"/>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740" name="Google Shape;740;p35"/>
          <p:cNvSpPr txBox="1">
            <a:spLocks noGrp="1"/>
          </p:cNvSpPr>
          <p:nvPr>
            <p:ph type="subTitle" idx="15"/>
          </p:nvPr>
        </p:nvSpPr>
        <p:spPr>
          <a:xfrm>
            <a:off x="780265" y="337625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41" name="Google Shape;741;p35"/>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742" name="Google Shape;742;p35"/>
          <p:cNvSpPr txBox="1">
            <a:spLocks noGrp="1"/>
          </p:cNvSpPr>
          <p:nvPr>
            <p:ph type="subTitle" idx="18"/>
          </p:nvPr>
        </p:nvSpPr>
        <p:spPr>
          <a:xfrm>
            <a:off x="780265" y="40799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43" name="Google Shape;743;p35"/>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
        <p:nvSpPr>
          <p:cNvPr id="744" name="Google Shape;744;p35"/>
          <p:cNvSpPr txBox="1">
            <a:spLocks noGrp="1"/>
          </p:cNvSpPr>
          <p:nvPr>
            <p:ph type="subTitle" idx="21"/>
          </p:nvPr>
        </p:nvSpPr>
        <p:spPr>
          <a:xfrm>
            <a:off x="5203540" y="12650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a:t>
            </a:r>
            <a:endParaRPr/>
          </a:p>
        </p:txBody>
      </p:sp>
      <p:sp>
        <p:nvSpPr>
          <p:cNvPr id="753" name="Google Shape;753;p35"/>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Problem Statement</a:t>
            </a:r>
            <a:endParaRPr sz="1400" dirty="0"/>
          </a:p>
        </p:txBody>
      </p:sp>
      <p:sp>
        <p:nvSpPr>
          <p:cNvPr id="754" name="Google Shape;754;p35"/>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Data</a:t>
            </a:r>
            <a:r>
              <a:rPr lang="en-IN" dirty="0"/>
              <a:t> </a:t>
            </a:r>
            <a:endParaRPr dirty="0"/>
          </a:p>
        </p:txBody>
      </p:sp>
      <p:sp>
        <p:nvSpPr>
          <p:cNvPr id="755" name="Google Shape;755;p35"/>
          <p:cNvSpPr txBox="1">
            <a:spLocks noGrp="1"/>
          </p:cNvSpPr>
          <p:nvPr>
            <p:ph type="subTitle" idx="7"/>
          </p:nvPr>
        </p:nvSpPr>
        <p:spPr>
          <a:xfrm>
            <a:off x="1021126" y="2672525"/>
            <a:ext cx="3291900" cy="285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Data Discovery</a:t>
            </a:r>
            <a:endParaRPr sz="1400" dirty="0"/>
          </a:p>
        </p:txBody>
      </p:sp>
      <p:sp>
        <p:nvSpPr>
          <p:cNvPr id="756" name="Google Shape;756;p35"/>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Data Exploration</a:t>
            </a:r>
            <a:endParaRPr sz="1400" dirty="0"/>
          </a:p>
        </p:txBody>
      </p:sp>
      <p:sp>
        <p:nvSpPr>
          <p:cNvPr id="757" name="Google Shape;757;p35"/>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400" dirty="0"/>
              <a:t>Model Building</a:t>
            </a:r>
            <a:endParaRPr sz="1400" dirty="0"/>
          </a:p>
        </p:txBody>
      </p:sp>
      <p:sp>
        <p:nvSpPr>
          <p:cNvPr id="758" name="Google Shape;758;p35"/>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400" dirty="0"/>
              <a:t>Model Results</a:t>
            </a:r>
            <a:endParaRPr sz="1400" dirty="0"/>
          </a:p>
        </p:txBody>
      </p:sp>
      <p:cxnSp>
        <p:nvCxnSpPr>
          <p:cNvPr id="763" name="Google Shape;763;p35"/>
          <p:cNvCxnSpPr/>
          <p:nvPr/>
        </p:nvCxnSpPr>
        <p:spPr>
          <a:xfrm>
            <a:off x="4595096" y="1265075"/>
            <a:ext cx="0" cy="31350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92DB-DA15-B890-895D-1EECDB528528}"/>
              </a:ext>
            </a:extLst>
          </p:cNvPr>
          <p:cNvSpPr>
            <a:spLocks noGrp="1"/>
          </p:cNvSpPr>
          <p:nvPr>
            <p:ph type="title"/>
          </p:nvPr>
        </p:nvSpPr>
        <p:spPr/>
        <p:txBody>
          <a:bodyPr/>
          <a:lstStyle/>
          <a:p>
            <a:r>
              <a:rPr lang="en-US" dirty="0"/>
              <a:t>Model Results</a:t>
            </a:r>
            <a:endParaRPr lang="en-IN" dirty="0"/>
          </a:p>
        </p:txBody>
      </p:sp>
      <p:sp>
        <p:nvSpPr>
          <p:cNvPr id="3" name="Text Placeholder 2">
            <a:extLst>
              <a:ext uri="{FF2B5EF4-FFF2-40B4-BE49-F238E27FC236}">
                <a16:creationId xmlns:a16="http://schemas.microsoft.com/office/drawing/2014/main" id="{0A105EB5-DE17-4B0A-3C24-79AD19AB621C}"/>
              </a:ext>
            </a:extLst>
          </p:cNvPr>
          <p:cNvSpPr>
            <a:spLocks noGrp="1"/>
          </p:cNvSpPr>
          <p:nvPr>
            <p:ph type="body" idx="1"/>
          </p:nvPr>
        </p:nvSpPr>
        <p:spPr/>
        <p:txBody>
          <a:bodyPr/>
          <a:lstStyle/>
          <a:p>
            <a:r>
              <a:rPr lang="en-IN" sz="1400" dirty="0"/>
              <a:t>OLS Regression Results</a:t>
            </a:r>
          </a:p>
          <a:p>
            <a:r>
              <a:rPr lang="en-IN" sz="1400" dirty="0"/>
              <a:t>Dep. Variable:	</a:t>
            </a:r>
            <a:r>
              <a:rPr lang="en-IN" sz="1400" dirty="0" err="1"/>
              <a:t>sales_dollars_value</a:t>
            </a:r>
            <a:r>
              <a:rPr lang="en-IN" sz="1400" dirty="0"/>
              <a:t>		R-squared:		0.985</a:t>
            </a:r>
          </a:p>
          <a:p>
            <a:r>
              <a:rPr lang="en-IN" sz="1400" dirty="0"/>
              <a:t>Model:	OLS			Adj. R-squared:	0.984</a:t>
            </a:r>
          </a:p>
          <a:p>
            <a:r>
              <a:rPr lang="en-IN" sz="1400" dirty="0"/>
              <a:t>Method:	Least Squares		F-statistic:		7273.</a:t>
            </a:r>
          </a:p>
          <a:p>
            <a:r>
              <a:rPr lang="en-IN" sz="1400" dirty="0"/>
              <a:t>Date:		Tue, 30 Aug 2022		Prob (F-statistic):	0.00</a:t>
            </a:r>
          </a:p>
          <a:p>
            <a:r>
              <a:rPr lang="en-IN" sz="1400" dirty="0"/>
              <a:t>Time:		11:50:26			Log-Likelihood:	1382.3</a:t>
            </a:r>
          </a:p>
          <a:p>
            <a:r>
              <a:rPr lang="en-IN" sz="1400" dirty="0"/>
              <a:t>No. Observations:	2080			AIC:		-2727.</a:t>
            </a:r>
          </a:p>
          <a:p>
            <a:r>
              <a:rPr lang="en-IN" sz="1400" dirty="0" err="1"/>
              <a:t>Df</a:t>
            </a:r>
            <a:r>
              <a:rPr lang="en-IN" sz="1400" dirty="0"/>
              <a:t> Residuals:	2061			BIC:		-2619.</a:t>
            </a:r>
          </a:p>
          <a:p>
            <a:r>
              <a:rPr lang="en-IN" sz="1400" dirty="0" err="1"/>
              <a:t>Df</a:t>
            </a:r>
            <a:r>
              <a:rPr lang="en-IN" sz="1400" dirty="0"/>
              <a:t> Model:	18			Covariance Type:	</a:t>
            </a:r>
            <a:r>
              <a:rPr lang="en-IN" sz="1400" dirty="0" err="1"/>
              <a:t>nonrobust</a:t>
            </a:r>
            <a:r>
              <a:rPr lang="en-IN" sz="1400" dirty="0"/>
              <a:t>	</a:t>
            </a:r>
          </a:p>
        </p:txBody>
      </p:sp>
      <p:sp>
        <p:nvSpPr>
          <p:cNvPr id="4" name="Subtitle 3">
            <a:extLst>
              <a:ext uri="{FF2B5EF4-FFF2-40B4-BE49-F238E27FC236}">
                <a16:creationId xmlns:a16="http://schemas.microsoft.com/office/drawing/2014/main" id="{C7F82763-8D3D-28C2-59FD-EAE6DDC1C7D0}"/>
              </a:ext>
            </a:extLst>
          </p:cNvPr>
          <p:cNvSpPr>
            <a:spLocks noGrp="1"/>
          </p:cNvSpPr>
          <p:nvPr>
            <p:ph type="subTitle" idx="2"/>
          </p:nvPr>
        </p:nvSpPr>
        <p:spPr>
          <a:xfrm>
            <a:off x="415550" y="1009267"/>
            <a:ext cx="8312700" cy="260400"/>
          </a:xfrm>
        </p:spPr>
        <p:txBody>
          <a:bodyPr/>
          <a:lstStyle/>
          <a:p>
            <a:r>
              <a:rPr lang="en-US" dirty="0"/>
              <a:t>OLS summary</a:t>
            </a:r>
            <a:endParaRPr lang="en-IN" dirty="0"/>
          </a:p>
        </p:txBody>
      </p:sp>
    </p:spTree>
    <p:extLst>
      <p:ext uri="{BB962C8B-B14F-4D97-AF65-F5344CB8AC3E}">
        <p14:creationId xmlns:p14="http://schemas.microsoft.com/office/powerpoint/2010/main" val="3807877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645A-E1A9-1D1E-70D5-8A97A05ABA84}"/>
              </a:ext>
            </a:extLst>
          </p:cNvPr>
          <p:cNvSpPr>
            <a:spLocks noGrp="1"/>
          </p:cNvSpPr>
          <p:nvPr>
            <p:ph type="title"/>
          </p:nvPr>
        </p:nvSpPr>
        <p:spPr/>
        <p:txBody>
          <a:bodyPr/>
          <a:lstStyle/>
          <a:p>
            <a:r>
              <a:rPr lang="en-US" dirty="0"/>
              <a:t>Model results</a:t>
            </a:r>
            <a:endParaRPr lang="en-IN" dirty="0"/>
          </a:p>
        </p:txBody>
      </p:sp>
      <p:sp>
        <p:nvSpPr>
          <p:cNvPr id="3" name="Text Placeholder 2">
            <a:extLst>
              <a:ext uri="{FF2B5EF4-FFF2-40B4-BE49-F238E27FC236}">
                <a16:creationId xmlns:a16="http://schemas.microsoft.com/office/drawing/2014/main" id="{B56091D3-D7E2-CCDF-F94D-704942CF9317}"/>
              </a:ext>
            </a:extLst>
          </p:cNvPr>
          <p:cNvSpPr>
            <a:spLocks noGrp="1"/>
          </p:cNvSpPr>
          <p:nvPr>
            <p:ph type="body" idx="1"/>
          </p:nvPr>
        </p:nvSpPr>
        <p:spPr>
          <a:xfrm>
            <a:off x="415625" y="1409550"/>
            <a:ext cx="3670953" cy="3238800"/>
          </a:xfrm>
        </p:spPr>
        <p:txBody>
          <a:bodyPr/>
          <a:lstStyle/>
          <a:p>
            <a:r>
              <a:rPr lang="en-IN" sz="1400" dirty="0"/>
              <a:t>Linear Regression Model</a:t>
            </a:r>
          </a:p>
          <a:p>
            <a:r>
              <a:rPr lang="en-IN" sz="1400" dirty="0"/>
              <a:t>--------------------------------------------------</a:t>
            </a:r>
          </a:p>
          <a:p>
            <a:r>
              <a:rPr lang="en-IN" sz="1400" dirty="0"/>
              <a:t>Test R2 0.9313</a:t>
            </a:r>
          </a:p>
          <a:p>
            <a:r>
              <a:rPr lang="en-IN" sz="1400" dirty="0"/>
              <a:t>--------------------------------------------------</a:t>
            </a:r>
          </a:p>
          <a:p>
            <a:r>
              <a:rPr lang="en-IN" sz="1400" dirty="0"/>
              <a:t>Train MAPE: 0.17596</a:t>
            </a:r>
          </a:p>
          <a:p>
            <a:r>
              <a:rPr lang="en-IN" sz="1400" dirty="0"/>
              <a:t>Test MAPE: 6.40580</a:t>
            </a:r>
          </a:p>
          <a:p>
            <a:r>
              <a:rPr lang="en-IN" sz="1400" dirty="0"/>
              <a:t>Cross Val Score of MAPE:</a:t>
            </a:r>
          </a:p>
          <a:p>
            <a:r>
              <a:rPr lang="en-IN" sz="1400" dirty="0" err="1"/>
              <a:t>CV_scores</a:t>
            </a:r>
            <a:r>
              <a:rPr lang="en-IN" sz="1400" dirty="0"/>
              <a:t>: [2.335 1.089 1.137 1.914 2.223]</a:t>
            </a:r>
          </a:p>
          <a:p>
            <a:r>
              <a:rPr lang="en-IN" sz="1400" dirty="0"/>
              <a:t>Bias : 1.7400822454110183</a:t>
            </a:r>
          </a:p>
          <a:p>
            <a:r>
              <a:rPr lang="en-IN" sz="1400" dirty="0"/>
              <a:t>Variance: 0.5929602387157319</a:t>
            </a:r>
          </a:p>
        </p:txBody>
      </p:sp>
      <p:sp>
        <p:nvSpPr>
          <p:cNvPr id="4" name="Subtitle 3">
            <a:extLst>
              <a:ext uri="{FF2B5EF4-FFF2-40B4-BE49-F238E27FC236}">
                <a16:creationId xmlns:a16="http://schemas.microsoft.com/office/drawing/2014/main" id="{045FCEB9-792A-C5EA-2EE7-CEF2D92F58D5}"/>
              </a:ext>
            </a:extLst>
          </p:cNvPr>
          <p:cNvSpPr>
            <a:spLocks noGrp="1"/>
          </p:cNvSpPr>
          <p:nvPr>
            <p:ph type="subTitle" idx="2"/>
          </p:nvPr>
        </p:nvSpPr>
        <p:spPr/>
        <p:txBody>
          <a:bodyPr/>
          <a:lstStyle/>
          <a:p>
            <a:r>
              <a:rPr lang="en-US" dirty="0"/>
              <a:t>Linear regression model</a:t>
            </a:r>
            <a:endParaRPr lang="en-IN" dirty="0"/>
          </a:p>
        </p:txBody>
      </p:sp>
      <p:pic>
        <p:nvPicPr>
          <p:cNvPr id="7" name="Picture 6" descr="Chart, scatter chart&#10;&#10;Description automatically generated">
            <a:extLst>
              <a:ext uri="{FF2B5EF4-FFF2-40B4-BE49-F238E27FC236}">
                <a16:creationId xmlns:a16="http://schemas.microsoft.com/office/drawing/2014/main" id="{AE1D3DC9-9708-EBB3-CD55-131BF2031820}"/>
              </a:ext>
            </a:extLst>
          </p:cNvPr>
          <p:cNvPicPr>
            <a:picLocks noChangeAspect="1"/>
          </p:cNvPicPr>
          <p:nvPr/>
        </p:nvPicPr>
        <p:blipFill>
          <a:blip r:embed="rId2"/>
          <a:stretch>
            <a:fillRect/>
          </a:stretch>
        </p:blipFill>
        <p:spPr>
          <a:xfrm>
            <a:off x="4086578" y="165605"/>
            <a:ext cx="4571428" cy="4571428"/>
          </a:xfrm>
          <a:prstGeom prst="rect">
            <a:avLst/>
          </a:prstGeom>
        </p:spPr>
      </p:pic>
    </p:spTree>
    <p:extLst>
      <p:ext uri="{BB962C8B-B14F-4D97-AF65-F5344CB8AC3E}">
        <p14:creationId xmlns:p14="http://schemas.microsoft.com/office/powerpoint/2010/main" val="421984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95EF-CFC1-488E-C09E-F26847A1F63F}"/>
              </a:ext>
            </a:extLst>
          </p:cNvPr>
          <p:cNvSpPr>
            <a:spLocks noGrp="1"/>
          </p:cNvSpPr>
          <p:nvPr>
            <p:ph type="title"/>
          </p:nvPr>
        </p:nvSpPr>
        <p:spPr/>
        <p:txBody>
          <a:bodyPr/>
          <a:lstStyle/>
          <a:p>
            <a:r>
              <a:rPr lang="en-US" dirty="0"/>
              <a:t>Model Results</a:t>
            </a:r>
            <a:endParaRPr lang="en-IN" dirty="0"/>
          </a:p>
        </p:txBody>
      </p:sp>
      <p:sp>
        <p:nvSpPr>
          <p:cNvPr id="3" name="Text Placeholder 2">
            <a:extLst>
              <a:ext uri="{FF2B5EF4-FFF2-40B4-BE49-F238E27FC236}">
                <a16:creationId xmlns:a16="http://schemas.microsoft.com/office/drawing/2014/main" id="{4518E002-D89C-72DC-B99B-1CCC637328A3}"/>
              </a:ext>
            </a:extLst>
          </p:cNvPr>
          <p:cNvSpPr>
            <a:spLocks noGrp="1"/>
          </p:cNvSpPr>
          <p:nvPr>
            <p:ph type="body" idx="1"/>
          </p:nvPr>
        </p:nvSpPr>
        <p:spPr>
          <a:xfrm>
            <a:off x="415625" y="1409550"/>
            <a:ext cx="3659664" cy="3238800"/>
          </a:xfrm>
        </p:spPr>
        <p:txBody>
          <a:bodyPr/>
          <a:lstStyle/>
          <a:p>
            <a:r>
              <a:rPr lang="en-IN" sz="1400" dirty="0"/>
              <a:t>Random Forest Regression Model</a:t>
            </a:r>
          </a:p>
          <a:p>
            <a:r>
              <a:rPr lang="en-IN" sz="1400" dirty="0"/>
              <a:t>--------------------------------------------------</a:t>
            </a:r>
          </a:p>
          <a:p>
            <a:r>
              <a:rPr lang="en-IN" sz="1400" dirty="0"/>
              <a:t>Test R2 0.8849</a:t>
            </a:r>
          </a:p>
          <a:p>
            <a:r>
              <a:rPr lang="en-IN" sz="1400" dirty="0"/>
              <a:t>--------------------------------------------------</a:t>
            </a:r>
          </a:p>
          <a:p>
            <a:r>
              <a:rPr lang="en-IN" sz="1400" dirty="0"/>
              <a:t>Train MAPE: 0.03161</a:t>
            </a:r>
          </a:p>
          <a:p>
            <a:r>
              <a:rPr lang="en-IN" sz="1400" dirty="0"/>
              <a:t>Test MAPE: 8.66421</a:t>
            </a:r>
          </a:p>
          <a:p>
            <a:r>
              <a:rPr lang="en-IN" sz="1400" dirty="0"/>
              <a:t>Cross Val Score of MAPE:</a:t>
            </a:r>
          </a:p>
          <a:p>
            <a:r>
              <a:rPr lang="en-IN" sz="1400" dirty="0" err="1"/>
              <a:t>CV_scores</a:t>
            </a:r>
            <a:r>
              <a:rPr lang="en-IN" sz="1400" dirty="0"/>
              <a:t>: [1.678 1.05 1.796 1.396 1.418]</a:t>
            </a:r>
          </a:p>
          <a:p>
            <a:r>
              <a:rPr lang="en-IN" sz="1400" dirty="0"/>
              <a:t>Bias : 1.4696838756712016</a:t>
            </a:r>
          </a:p>
          <a:p>
            <a:r>
              <a:rPr lang="en-IN" sz="1400" dirty="0"/>
              <a:t>Variance: 0.2863812912235369</a:t>
            </a:r>
          </a:p>
        </p:txBody>
      </p:sp>
      <p:sp>
        <p:nvSpPr>
          <p:cNvPr id="4" name="Subtitle 3">
            <a:extLst>
              <a:ext uri="{FF2B5EF4-FFF2-40B4-BE49-F238E27FC236}">
                <a16:creationId xmlns:a16="http://schemas.microsoft.com/office/drawing/2014/main" id="{B65AE53D-83C6-DFC7-9289-6E55AE3535CA}"/>
              </a:ext>
            </a:extLst>
          </p:cNvPr>
          <p:cNvSpPr>
            <a:spLocks noGrp="1"/>
          </p:cNvSpPr>
          <p:nvPr>
            <p:ph type="subTitle" idx="2"/>
          </p:nvPr>
        </p:nvSpPr>
        <p:spPr/>
        <p:txBody>
          <a:bodyPr/>
          <a:lstStyle/>
          <a:p>
            <a:r>
              <a:rPr lang="en-US" dirty="0"/>
              <a:t>Random Forest Regression model</a:t>
            </a:r>
            <a:endParaRPr lang="en-IN" dirty="0"/>
          </a:p>
        </p:txBody>
      </p:sp>
      <p:pic>
        <p:nvPicPr>
          <p:cNvPr id="7" name="Picture 6" descr="Chart, scatter chart&#10;&#10;Description automatically generated">
            <a:extLst>
              <a:ext uri="{FF2B5EF4-FFF2-40B4-BE49-F238E27FC236}">
                <a16:creationId xmlns:a16="http://schemas.microsoft.com/office/drawing/2014/main" id="{93096024-E388-0900-C806-E2597FFAA453}"/>
              </a:ext>
            </a:extLst>
          </p:cNvPr>
          <p:cNvPicPr>
            <a:picLocks noChangeAspect="1"/>
          </p:cNvPicPr>
          <p:nvPr/>
        </p:nvPicPr>
        <p:blipFill>
          <a:blip r:embed="rId2"/>
          <a:stretch>
            <a:fillRect/>
          </a:stretch>
        </p:blipFill>
        <p:spPr>
          <a:xfrm>
            <a:off x="3990908" y="372600"/>
            <a:ext cx="4571428" cy="4571428"/>
          </a:xfrm>
          <a:prstGeom prst="rect">
            <a:avLst/>
          </a:prstGeom>
        </p:spPr>
      </p:pic>
    </p:spTree>
    <p:extLst>
      <p:ext uri="{BB962C8B-B14F-4D97-AF65-F5344CB8AC3E}">
        <p14:creationId xmlns:p14="http://schemas.microsoft.com/office/powerpoint/2010/main" val="158902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7F72-6EAF-35E9-D66C-FBBCA5AFB281}"/>
              </a:ext>
            </a:extLst>
          </p:cNvPr>
          <p:cNvSpPr>
            <a:spLocks noGrp="1"/>
          </p:cNvSpPr>
          <p:nvPr>
            <p:ph type="title"/>
          </p:nvPr>
        </p:nvSpPr>
        <p:spPr/>
        <p:txBody>
          <a:bodyPr/>
          <a:lstStyle/>
          <a:p>
            <a:r>
              <a:rPr lang="en-US" dirty="0"/>
              <a:t>Model results</a:t>
            </a:r>
            <a:endParaRPr lang="en-IN" dirty="0"/>
          </a:p>
        </p:txBody>
      </p:sp>
      <p:sp>
        <p:nvSpPr>
          <p:cNvPr id="3" name="Text Placeholder 2">
            <a:extLst>
              <a:ext uri="{FF2B5EF4-FFF2-40B4-BE49-F238E27FC236}">
                <a16:creationId xmlns:a16="http://schemas.microsoft.com/office/drawing/2014/main" id="{FC9001E6-EFC1-FBE7-FEE1-FE8FEEF41C4F}"/>
              </a:ext>
            </a:extLst>
          </p:cNvPr>
          <p:cNvSpPr>
            <a:spLocks noGrp="1"/>
          </p:cNvSpPr>
          <p:nvPr>
            <p:ph type="body" idx="1"/>
          </p:nvPr>
        </p:nvSpPr>
        <p:spPr/>
        <p:txBody>
          <a:bodyPr/>
          <a:lstStyle/>
          <a:p>
            <a:endParaRPr lang="en-IN" dirty="0"/>
          </a:p>
        </p:txBody>
      </p:sp>
      <p:sp>
        <p:nvSpPr>
          <p:cNvPr id="4" name="Subtitle 3">
            <a:extLst>
              <a:ext uri="{FF2B5EF4-FFF2-40B4-BE49-F238E27FC236}">
                <a16:creationId xmlns:a16="http://schemas.microsoft.com/office/drawing/2014/main" id="{1A9BF4A0-E889-8D5A-48ED-92AE6883E4C4}"/>
              </a:ext>
            </a:extLst>
          </p:cNvPr>
          <p:cNvSpPr>
            <a:spLocks noGrp="1"/>
          </p:cNvSpPr>
          <p:nvPr>
            <p:ph type="subTitle" idx="2"/>
          </p:nvPr>
        </p:nvSpPr>
        <p:spPr>
          <a:xfrm>
            <a:off x="415625" y="1009267"/>
            <a:ext cx="8312700" cy="260400"/>
          </a:xfrm>
        </p:spPr>
        <p:txBody>
          <a:bodyPr/>
          <a:lstStyle/>
          <a:p>
            <a:r>
              <a:rPr lang="en-US" dirty="0"/>
              <a:t>Feature Importance</a:t>
            </a:r>
            <a:endParaRPr lang="en-IN" dirty="0"/>
          </a:p>
        </p:txBody>
      </p:sp>
      <p:pic>
        <p:nvPicPr>
          <p:cNvPr id="6" name="Picture 5" descr="Chart, bar chart&#10;&#10;Description automatically generated">
            <a:extLst>
              <a:ext uri="{FF2B5EF4-FFF2-40B4-BE49-F238E27FC236}">
                <a16:creationId xmlns:a16="http://schemas.microsoft.com/office/drawing/2014/main" id="{7779228A-5C7E-7AF4-C15C-D0EFEBE3B612}"/>
              </a:ext>
            </a:extLst>
          </p:cNvPr>
          <p:cNvPicPr>
            <a:picLocks noChangeAspect="1"/>
          </p:cNvPicPr>
          <p:nvPr/>
        </p:nvPicPr>
        <p:blipFill>
          <a:blip r:embed="rId2"/>
          <a:stretch>
            <a:fillRect/>
          </a:stretch>
        </p:blipFill>
        <p:spPr>
          <a:xfrm>
            <a:off x="2737100" y="1615047"/>
            <a:ext cx="5991225" cy="2562225"/>
          </a:xfrm>
          <a:prstGeom prst="rect">
            <a:avLst/>
          </a:prstGeom>
        </p:spPr>
      </p:pic>
    </p:spTree>
    <p:extLst>
      <p:ext uri="{BB962C8B-B14F-4D97-AF65-F5344CB8AC3E}">
        <p14:creationId xmlns:p14="http://schemas.microsoft.com/office/powerpoint/2010/main" val="311698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AA75-EF65-FD4E-8BBA-3CFD890DD916}"/>
              </a:ext>
            </a:extLst>
          </p:cNvPr>
          <p:cNvSpPr>
            <a:spLocks noGrp="1"/>
          </p:cNvSpPr>
          <p:nvPr>
            <p:ph type="title"/>
          </p:nvPr>
        </p:nvSpPr>
        <p:spPr/>
        <p:txBody>
          <a:bodyPr/>
          <a:lstStyle/>
          <a:p>
            <a:r>
              <a:rPr lang="en-US" dirty="0"/>
              <a:t>Business intuitions</a:t>
            </a:r>
            <a:endParaRPr lang="en-IN" dirty="0"/>
          </a:p>
        </p:txBody>
      </p:sp>
      <p:sp>
        <p:nvSpPr>
          <p:cNvPr id="3" name="Text Placeholder 2">
            <a:extLst>
              <a:ext uri="{FF2B5EF4-FFF2-40B4-BE49-F238E27FC236}">
                <a16:creationId xmlns:a16="http://schemas.microsoft.com/office/drawing/2014/main" id="{3B026554-E27C-CB02-0190-4CE7BA6AC6A0}"/>
              </a:ext>
            </a:extLst>
          </p:cNvPr>
          <p:cNvSpPr>
            <a:spLocks noGrp="1"/>
          </p:cNvSpPr>
          <p:nvPr>
            <p:ph type="body" idx="1"/>
          </p:nvPr>
        </p:nvSpPr>
        <p:spPr>
          <a:xfrm>
            <a:off x="567950" y="1354000"/>
            <a:ext cx="8312700" cy="868371"/>
          </a:xfrm>
        </p:spPr>
        <p:txBody>
          <a:bodyPr/>
          <a:lstStyle/>
          <a:p>
            <a:r>
              <a:rPr lang="en-US" sz="1400" dirty="0"/>
              <a:t>Total post has positive impact on the sales </a:t>
            </a:r>
          </a:p>
          <a:p>
            <a:r>
              <a:rPr lang="en-IN" sz="1400" dirty="0"/>
              <a:t>If we decrease the unit price sales get increase</a:t>
            </a:r>
          </a:p>
          <a:p>
            <a:r>
              <a:rPr lang="en-IN" sz="1400" dirty="0"/>
              <a:t>Search volume has a positive impact</a:t>
            </a:r>
          </a:p>
          <a:p>
            <a:r>
              <a:rPr lang="en-IN" sz="1400" dirty="0"/>
              <a:t>Client is performing good when there is competition with H, B, F</a:t>
            </a:r>
          </a:p>
        </p:txBody>
      </p:sp>
      <p:sp>
        <p:nvSpPr>
          <p:cNvPr id="4" name="Subtitle 3">
            <a:extLst>
              <a:ext uri="{FF2B5EF4-FFF2-40B4-BE49-F238E27FC236}">
                <a16:creationId xmlns:a16="http://schemas.microsoft.com/office/drawing/2014/main" id="{277B525D-3044-4593-1D2D-0DEF4203FD03}"/>
              </a:ext>
            </a:extLst>
          </p:cNvPr>
          <p:cNvSpPr>
            <a:spLocks noGrp="1"/>
          </p:cNvSpPr>
          <p:nvPr>
            <p:ph type="subTitle" idx="2"/>
          </p:nvPr>
        </p:nvSpPr>
        <p:spPr>
          <a:xfrm>
            <a:off x="579239" y="2401923"/>
            <a:ext cx="8312700" cy="260400"/>
          </a:xfrm>
        </p:spPr>
        <p:txBody>
          <a:bodyPr/>
          <a:lstStyle/>
          <a:p>
            <a:r>
              <a:rPr lang="en-US" dirty="0"/>
              <a:t>Themes with high business opportunity </a:t>
            </a:r>
            <a:endParaRPr lang="en-IN" dirty="0"/>
          </a:p>
        </p:txBody>
      </p:sp>
      <p:sp>
        <p:nvSpPr>
          <p:cNvPr id="5" name="Subtitle 3">
            <a:extLst>
              <a:ext uri="{FF2B5EF4-FFF2-40B4-BE49-F238E27FC236}">
                <a16:creationId xmlns:a16="http://schemas.microsoft.com/office/drawing/2014/main" id="{A978F4A5-7851-5ECE-031C-3483DF8F5D24}"/>
              </a:ext>
            </a:extLst>
          </p:cNvPr>
          <p:cNvSpPr txBox="1">
            <a:spLocks/>
          </p:cNvSpPr>
          <p:nvPr/>
        </p:nvSpPr>
        <p:spPr>
          <a:xfrm>
            <a:off x="415625" y="1082311"/>
            <a:ext cx="8312700" cy="26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200"/>
              <a:buFont typeface="Calibri"/>
              <a:buNone/>
              <a:defRPr sz="1200" b="1" i="0" u="none" strike="noStrike" cap="none">
                <a:solidFill>
                  <a:schemeClr val="accent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accent1"/>
              </a:buClr>
              <a:buSzPts val="1200"/>
              <a:buFont typeface="Calibri"/>
              <a:buNone/>
              <a:defRPr sz="1200" b="0" i="0" u="none" strike="noStrike" cap="none">
                <a:solidFill>
                  <a:schemeClr val="accent1"/>
                </a:solidFill>
                <a:latin typeface="Calibri"/>
                <a:ea typeface="Calibri"/>
                <a:cs typeface="Calibri"/>
                <a:sym typeface="Calibri"/>
              </a:defRPr>
            </a:lvl9pPr>
          </a:lstStyle>
          <a:p>
            <a:r>
              <a:rPr lang="en-US" dirty="0"/>
              <a:t>Impact on sales due to social trends, search trends, own price and competitor effects</a:t>
            </a:r>
            <a:endParaRPr lang="en-IN" dirty="0"/>
          </a:p>
        </p:txBody>
      </p:sp>
      <p:sp>
        <p:nvSpPr>
          <p:cNvPr id="6" name="Text Placeholder 2">
            <a:extLst>
              <a:ext uri="{FF2B5EF4-FFF2-40B4-BE49-F238E27FC236}">
                <a16:creationId xmlns:a16="http://schemas.microsoft.com/office/drawing/2014/main" id="{B4D5A3B3-C580-432A-721E-F42C1A78F2A8}"/>
              </a:ext>
            </a:extLst>
          </p:cNvPr>
          <p:cNvSpPr txBox="1">
            <a:spLocks/>
          </p:cNvSpPr>
          <p:nvPr/>
        </p:nvSpPr>
        <p:spPr>
          <a:xfrm>
            <a:off x="579239" y="2805083"/>
            <a:ext cx="8312700" cy="11373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1pPr>
            <a:lvl2pPr marL="914400" marR="0" lvl="1"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2pPr>
            <a:lvl3pPr marL="1371600" marR="0" lvl="2"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3pPr>
            <a:lvl4pPr marL="1828800" marR="0" lvl="3"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4pPr>
            <a:lvl5pPr marL="2286000" marR="0" lvl="4"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5pPr>
            <a:lvl6pPr marL="2743200" marR="0" lvl="5"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6pPr>
            <a:lvl7pPr marL="3200400" marR="0" lvl="6"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7pPr>
            <a:lvl8pPr marL="3657600" marR="0" lvl="7"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8pPr>
            <a:lvl9pPr marL="4114800" marR="0" lvl="8" indent="-292100" algn="l" rtl="0">
              <a:lnSpc>
                <a:spcPct val="100000"/>
              </a:lnSpc>
              <a:spcBef>
                <a:spcPts val="400"/>
              </a:spcBef>
              <a:spcAft>
                <a:spcPts val="40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9pPr>
          </a:lstStyle>
          <a:p>
            <a:r>
              <a:rPr lang="en-US" sz="1400" dirty="0"/>
              <a:t>Low carb</a:t>
            </a:r>
          </a:p>
          <a:p>
            <a:r>
              <a:rPr lang="en-US" sz="1400" dirty="0"/>
              <a:t>Soy foods</a:t>
            </a:r>
          </a:p>
          <a:p>
            <a:r>
              <a:rPr lang="en-US" sz="1400" dirty="0"/>
              <a:t>Sea foods</a:t>
            </a:r>
          </a:p>
          <a:p>
            <a:r>
              <a:rPr lang="en-US" sz="1400" dirty="0"/>
              <a:t>Salmon</a:t>
            </a:r>
          </a:p>
          <a:p>
            <a:endParaRPr lang="en-US" sz="1400" dirty="0"/>
          </a:p>
        </p:txBody>
      </p:sp>
    </p:spTree>
    <p:extLst>
      <p:ext uri="{BB962C8B-B14F-4D97-AF65-F5344CB8AC3E}">
        <p14:creationId xmlns:p14="http://schemas.microsoft.com/office/powerpoint/2010/main" val="275141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CA516EBE-3AF8-F3A1-D2B9-E64353242C22}"/>
              </a:ext>
            </a:extLst>
          </p:cNvPr>
          <p:cNvSpPr>
            <a:spLocks noGrp="1"/>
          </p:cNvSpPr>
          <p:nvPr>
            <p:ph type="subTitle" idx="4"/>
          </p:nvPr>
        </p:nvSpPr>
        <p:spPr/>
        <p:txBody>
          <a:bodyPr/>
          <a:lstStyle/>
          <a:p>
            <a:endParaRPr lang="en-IN"/>
          </a:p>
        </p:txBody>
      </p:sp>
      <p:sp>
        <p:nvSpPr>
          <p:cNvPr id="7" name="Subtitle 6">
            <a:extLst>
              <a:ext uri="{FF2B5EF4-FFF2-40B4-BE49-F238E27FC236}">
                <a16:creationId xmlns:a16="http://schemas.microsoft.com/office/drawing/2014/main" id="{5AA36C11-16A9-BEC4-7DD7-28347BC7B841}"/>
              </a:ext>
            </a:extLst>
          </p:cNvPr>
          <p:cNvSpPr>
            <a:spLocks noGrp="1"/>
          </p:cNvSpPr>
          <p:nvPr>
            <p:ph type="subTitle" idx="5"/>
          </p:nvPr>
        </p:nvSpPr>
        <p:spPr/>
        <p:txBody>
          <a:bodyPr/>
          <a:lstStyle/>
          <a:p>
            <a:endParaRPr lang="en-IN"/>
          </a:p>
        </p:txBody>
      </p:sp>
      <p:sp>
        <p:nvSpPr>
          <p:cNvPr id="8" name="Subtitle 7">
            <a:extLst>
              <a:ext uri="{FF2B5EF4-FFF2-40B4-BE49-F238E27FC236}">
                <a16:creationId xmlns:a16="http://schemas.microsoft.com/office/drawing/2014/main" id="{BE2FD5E0-78AA-E4DA-C7D2-9D3635094EDA}"/>
              </a:ext>
            </a:extLst>
          </p:cNvPr>
          <p:cNvSpPr>
            <a:spLocks noGrp="1"/>
          </p:cNvSpPr>
          <p:nvPr>
            <p:ph type="subTitle" idx="6"/>
          </p:nvPr>
        </p:nvSpPr>
        <p:spPr/>
        <p:txBody>
          <a:bodyPr/>
          <a:lstStyle/>
          <a:p>
            <a:endParaRPr lang="en-IN"/>
          </a:p>
        </p:txBody>
      </p:sp>
      <p:sp>
        <p:nvSpPr>
          <p:cNvPr id="9" name="Google Shape;1218;p90">
            <a:extLst>
              <a:ext uri="{FF2B5EF4-FFF2-40B4-BE49-F238E27FC236}">
                <a16:creationId xmlns:a16="http://schemas.microsoft.com/office/drawing/2014/main" id="{6CDE2F74-BCEF-3FF2-1CAD-AA1856F541DD}"/>
              </a:ext>
            </a:extLst>
          </p:cNvPr>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2400" b="1">
                <a:solidFill>
                  <a:schemeClr val="accent1"/>
                </a:solidFill>
                <a:latin typeface="Calibri"/>
                <a:ea typeface="Calibri"/>
                <a:cs typeface="Calibri"/>
                <a:sym typeface="Calibri"/>
              </a:rPr>
              <a:t>How to achieve a 5% increase in sales overall?</a:t>
            </a:r>
            <a:endParaRPr sz="2400" b="1">
              <a:solidFill>
                <a:schemeClr val="accent1"/>
              </a:solidFill>
              <a:latin typeface="Calibri"/>
              <a:ea typeface="Calibri"/>
              <a:cs typeface="Calibri"/>
              <a:sym typeface="Calibri"/>
            </a:endParaRPr>
          </a:p>
          <a:p>
            <a:pPr marL="0" lvl="0" indent="0" algn="l" rtl="0">
              <a:lnSpc>
                <a:spcPct val="90000"/>
              </a:lnSpc>
              <a:spcBef>
                <a:spcPts val="1200"/>
              </a:spcBef>
              <a:spcAft>
                <a:spcPts val="0"/>
              </a:spcAft>
              <a:buSzPts val="1800"/>
              <a:buNone/>
            </a:pPr>
            <a:endParaRPr sz="2400" b="1">
              <a:solidFill>
                <a:schemeClr val="accent1"/>
              </a:solidFill>
              <a:latin typeface="Calibri"/>
              <a:ea typeface="Calibri"/>
              <a:cs typeface="Calibri"/>
              <a:sym typeface="Calibri"/>
            </a:endParaRPr>
          </a:p>
        </p:txBody>
      </p:sp>
      <p:sp>
        <p:nvSpPr>
          <p:cNvPr id="10" name="Google Shape;1219;p90">
            <a:extLst>
              <a:ext uri="{FF2B5EF4-FFF2-40B4-BE49-F238E27FC236}">
                <a16:creationId xmlns:a16="http://schemas.microsoft.com/office/drawing/2014/main" id="{05B34B0E-E89C-8AEA-1943-0B7402FC40DF}"/>
              </a:ext>
            </a:extLst>
          </p:cNvPr>
          <p:cNvSpPr txBox="1">
            <a:spLocks/>
          </p:cNvSpPr>
          <p:nvPr/>
        </p:nvSpPr>
        <p:spPr>
          <a:xfrm>
            <a:off x="415625" y="1009650"/>
            <a:ext cx="8312700" cy="3638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9pPr>
          </a:lstStyle>
          <a:p>
            <a:pPr>
              <a:lnSpc>
                <a:spcPct val="150000"/>
              </a:lnSpc>
              <a:buFont typeface="Poppins"/>
              <a:buChar char="●"/>
            </a:pPr>
            <a:r>
              <a:rPr lang="en-US" dirty="0"/>
              <a:t>By increasing the social media post across the  themes will directly increases the sales.</a:t>
            </a:r>
          </a:p>
          <a:p>
            <a:pPr>
              <a:lnSpc>
                <a:spcPct val="150000"/>
              </a:lnSpc>
              <a:buFont typeface="Poppins"/>
              <a:buChar char="●"/>
            </a:pPr>
            <a:r>
              <a:rPr lang="en-US" dirty="0"/>
              <a:t>By decreasing  unit price and changing it accordingly while comparing it with competitor.</a:t>
            </a:r>
          </a:p>
          <a:p>
            <a:pPr>
              <a:lnSpc>
                <a:spcPct val="150000"/>
              </a:lnSpc>
              <a:buFont typeface="Poppins"/>
              <a:buChar char="●"/>
            </a:pPr>
            <a:r>
              <a:rPr lang="en-US" dirty="0"/>
              <a:t>Investing in emerging themes which has significant market share (low carb, </a:t>
            </a:r>
            <a:r>
              <a:rPr lang="en-US" sz="1400" dirty="0"/>
              <a:t>Salmon)</a:t>
            </a:r>
            <a:endParaRPr lang="en-US" dirty="0"/>
          </a:p>
          <a:p>
            <a:pPr>
              <a:lnSpc>
                <a:spcPct val="150000"/>
              </a:lnSpc>
              <a:buFont typeface="Poppins"/>
              <a:buChar char="●"/>
            </a:pPr>
            <a:endParaRPr lang="en-US" dirty="0"/>
          </a:p>
          <a:p>
            <a:pPr indent="0">
              <a:lnSpc>
                <a:spcPct val="150000"/>
              </a:lnSpc>
              <a:spcBef>
                <a:spcPts val="400"/>
              </a:spcBef>
              <a:spcAft>
                <a:spcPts val="400"/>
              </a:spcAft>
            </a:pPr>
            <a:endParaRPr lang="en-US" dirty="0"/>
          </a:p>
        </p:txBody>
      </p:sp>
    </p:spTree>
    <p:extLst>
      <p:ext uri="{BB962C8B-B14F-4D97-AF65-F5344CB8AC3E}">
        <p14:creationId xmlns:p14="http://schemas.microsoft.com/office/powerpoint/2010/main" val="337451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53"/>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Do you have any questions?</a:t>
            </a:r>
            <a:endParaRPr/>
          </a:p>
        </p:txBody>
      </p:sp>
      <p:sp>
        <p:nvSpPr>
          <p:cNvPr id="1139" name="Google Shape;1139;p53"/>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Name</a:t>
            </a:r>
            <a:endParaRPr/>
          </a:p>
        </p:txBody>
      </p:sp>
      <p:sp>
        <p:nvSpPr>
          <p:cNvPr id="1140" name="Google Shape;1140;p53"/>
          <p:cNvSpPr txBox="1">
            <a:spLocks noGrp="1"/>
          </p:cNvSpPr>
          <p:nvPr>
            <p:ph type="subTitle" idx="3"/>
          </p:nvPr>
        </p:nvSpPr>
        <p:spPr>
          <a:xfrm>
            <a:off x="3396050" y="2671599"/>
            <a:ext cx="4648200" cy="67710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IN" sz="1200" dirty="0"/>
              <a:t>Jitendra Kumar</a:t>
            </a:r>
          </a:p>
          <a:p>
            <a:pPr marL="0" lvl="0" indent="0" algn="l" rtl="0">
              <a:spcBef>
                <a:spcPts val="0"/>
              </a:spcBef>
              <a:spcAft>
                <a:spcPts val="0"/>
              </a:spcAft>
              <a:buNone/>
            </a:pPr>
            <a:r>
              <a:rPr lang="en-IN" sz="1200" dirty="0"/>
              <a:t>Borra Venkat </a:t>
            </a:r>
            <a:r>
              <a:rPr lang="en-IN" sz="1200" dirty="0" err="1"/>
              <a:t>Satyanath</a:t>
            </a:r>
            <a:r>
              <a:rPr lang="en-IN" sz="1200" dirty="0"/>
              <a:t> Reddy</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
        <p:nvSpPr>
          <p:cNvPr id="1141" name="Google Shape;1141;p53"/>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4"/>
          <p:cNvSpPr txBox="1">
            <a:spLocks noGrp="1"/>
          </p:cNvSpPr>
          <p:nvPr>
            <p:ph type="title"/>
          </p:nvPr>
        </p:nvSpPr>
        <p:spPr>
          <a:xfrm>
            <a:off x="415625" y="1707750"/>
            <a:ext cx="3663300" cy="172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dirty="0"/>
              <a:t>Problem Statement</a:t>
            </a:r>
          </a:p>
        </p:txBody>
      </p:sp>
      <p:sp>
        <p:nvSpPr>
          <p:cNvPr id="727" name="Google Shape;727;p34"/>
          <p:cNvSpPr txBox="1">
            <a:spLocks noGrp="1"/>
          </p:cNvSpPr>
          <p:nvPr>
            <p:ph type="subTitle" idx="1"/>
          </p:nvPr>
        </p:nvSpPr>
        <p:spPr>
          <a:xfrm>
            <a:off x="5065077" y="1425528"/>
            <a:ext cx="3744600" cy="172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Our client (Manufacturer A) is a leading Food &amp; Beverage manufacturer. Client wants to understand the growth patterns of consumer preferences (themes) and evaluate positioning of their brand across different themes. Client also wants to know the sales drivers of their products. </a:t>
            </a:r>
            <a:endParaRPr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32"/>
          <p:cNvSpPr txBox="1">
            <a:spLocks noGrp="1"/>
          </p:cNvSpPr>
          <p:nvPr>
            <p:ph type="title"/>
          </p:nvPr>
        </p:nvSpPr>
        <p:spPr>
          <a:xfrm>
            <a:off x="411016" y="585008"/>
            <a:ext cx="4158600" cy="4407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Data </a:t>
            </a:r>
            <a:endParaRPr dirty="0"/>
          </a:p>
        </p:txBody>
      </p:sp>
      <p:sp>
        <p:nvSpPr>
          <p:cNvPr id="710" name="Google Shape;710;p32"/>
          <p:cNvSpPr txBox="1">
            <a:spLocks noGrp="1"/>
          </p:cNvSpPr>
          <p:nvPr>
            <p:ph type="subTitle" idx="1"/>
          </p:nvPr>
        </p:nvSpPr>
        <p:spPr>
          <a:xfrm>
            <a:off x="415650" y="1253067"/>
            <a:ext cx="6493150" cy="3048000"/>
          </a:xfrm>
          <a:prstGeom prst="rect">
            <a:avLst/>
          </a:prstGeom>
        </p:spPr>
        <p:txBody>
          <a:bodyPr spcFirstLastPara="1" wrap="square" lIns="0" tIns="0" rIns="0" bIns="0" anchor="t" anchorCtr="0">
            <a:noAutofit/>
          </a:bodyPr>
          <a:lstStyle/>
          <a:p>
            <a:pPr marL="285750" lvl="0" indent="-285750" rtl="0">
              <a:lnSpc>
                <a:spcPct val="200000"/>
              </a:lnSpc>
              <a:spcBef>
                <a:spcPts val="0"/>
              </a:spcBef>
              <a:spcAft>
                <a:spcPts val="0"/>
              </a:spcAft>
              <a:buClr>
                <a:schemeClr val="accent1"/>
              </a:buClr>
              <a:buFont typeface="Arial" panose="020B0604020202020204" pitchFamily="34" charset="0"/>
              <a:buChar char="•"/>
            </a:pPr>
            <a:r>
              <a:rPr lang="en-US" dirty="0"/>
              <a:t>Sales Data – At UPC level for both Client and Competitors</a:t>
            </a:r>
          </a:p>
          <a:p>
            <a:pPr marL="285750" lvl="0" indent="-285750" rtl="0">
              <a:lnSpc>
                <a:spcPct val="200000"/>
              </a:lnSpc>
              <a:spcBef>
                <a:spcPts val="0"/>
              </a:spcBef>
              <a:spcAft>
                <a:spcPts val="0"/>
              </a:spcAft>
              <a:buClr>
                <a:schemeClr val="accent1"/>
              </a:buClr>
              <a:buFont typeface="Arial" panose="020B0604020202020204" pitchFamily="34" charset="0"/>
              <a:buChar char="•"/>
            </a:pPr>
            <a:r>
              <a:rPr lang="en-US" dirty="0"/>
              <a:t>Social Media Data – Mentions of theme across all Social media Platforms  </a:t>
            </a:r>
          </a:p>
          <a:p>
            <a:pPr marL="285750" lvl="0" indent="-285750" rtl="0">
              <a:lnSpc>
                <a:spcPct val="200000"/>
              </a:lnSpc>
              <a:spcBef>
                <a:spcPts val="0"/>
              </a:spcBef>
              <a:spcAft>
                <a:spcPts val="0"/>
              </a:spcAft>
              <a:buClr>
                <a:schemeClr val="accent1"/>
              </a:buClr>
              <a:buFont typeface="Arial" panose="020B0604020202020204" pitchFamily="34" charset="0"/>
              <a:buChar char="•"/>
            </a:pPr>
            <a:r>
              <a:rPr lang="en-US" dirty="0"/>
              <a:t>Google Search Data – Search volume of the Theme</a:t>
            </a:r>
          </a:p>
          <a:p>
            <a:pPr marL="285750" lvl="0" indent="-285750" rtl="0">
              <a:lnSpc>
                <a:spcPct val="200000"/>
              </a:lnSpc>
              <a:spcBef>
                <a:spcPts val="0"/>
              </a:spcBef>
              <a:spcAft>
                <a:spcPts val="0"/>
              </a:spcAft>
              <a:buClr>
                <a:schemeClr val="accent1"/>
              </a:buClr>
              <a:buFont typeface="Arial" panose="020B0604020202020204" pitchFamily="34" charset="0"/>
              <a:buChar char="•"/>
            </a:pPr>
            <a:r>
              <a:rPr lang="en-US" dirty="0"/>
              <a:t>Theme Product List – Product to theme Mapping</a:t>
            </a:r>
          </a:p>
          <a:p>
            <a:pPr marL="285750" lvl="0" indent="-285750" rtl="0">
              <a:lnSpc>
                <a:spcPct val="200000"/>
              </a:lnSpc>
              <a:spcBef>
                <a:spcPts val="0"/>
              </a:spcBef>
              <a:spcAft>
                <a:spcPts val="0"/>
              </a:spcAft>
              <a:buClr>
                <a:schemeClr val="accent1"/>
              </a:buClr>
              <a:buFont typeface="Arial" panose="020B0604020202020204" pitchFamily="34" charset="0"/>
              <a:buChar char="•"/>
            </a:pPr>
            <a:r>
              <a:rPr lang="en-US" dirty="0"/>
              <a:t>Product Manufacturer List – Product to Manufacturer Mapping</a:t>
            </a:r>
          </a:p>
          <a:p>
            <a:pPr marL="285750" lvl="0" indent="-285750" rtl="0">
              <a:lnSpc>
                <a:spcPct val="200000"/>
              </a:lnSpc>
              <a:spcBef>
                <a:spcPts val="0"/>
              </a:spcBef>
              <a:spcAft>
                <a:spcPts val="0"/>
              </a:spcAft>
              <a:buClr>
                <a:schemeClr val="accent1"/>
              </a:buClr>
              <a:buFont typeface="Arial" panose="020B0604020202020204" pitchFamily="34" charset="0"/>
              <a:buChar char="•"/>
            </a:pPr>
            <a:r>
              <a:rPr lang="en-US" dirty="0"/>
              <a:t>Theme List – Theme Names </a:t>
            </a:r>
            <a:endParaRPr dirty="0"/>
          </a:p>
        </p:txBody>
      </p:sp>
      <p:sp>
        <p:nvSpPr>
          <p:cNvPr id="714" name="Google Shape;714;p32"/>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satyanath</a:t>
            </a:r>
            <a:endParaRPr dirty="0"/>
          </a:p>
        </p:txBody>
      </p:sp>
      <p:sp>
        <p:nvSpPr>
          <p:cNvPr id="715" name="Google Shape;715;p32"/>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Confidential</a:t>
            </a:r>
            <a:endParaRPr/>
          </a:p>
        </p:txBody>
      </p:sp>
      <p:sp>
        <p:nvSpPr>
          <p:cNvPr id="8" name="Subtitle 7">
            <a:extLst>
              <a:ext uri="{FF2B5EF4-FFF2-40B4-BE49-F238E27FC236}">
                <a16:creationId xmlns:a16="http://schemas.microsoft.com/office/drawing/2014/main" id="{2AE7F0FC-D642-2E2D-F4FC-2A78983D7635}"/>
              </a:ext>
            </a:extLst>
          </p:cNvPr>
          <p:cNvSpPr>
            <a:spLocks noGrp="1"/>
          </p:cNvSpPr>
          <p:nvPr>
            <p:ph type="subTitle" idx="5"/>
          </p:nvPr>
        </p:nvSpPr>
        <p:spPr/>
        <p:txBody>
          <a:bodyPr/>
          <a:lstStyle/>
          <a:p>
            <a:r>
              <a:rPr lang="en-US" dirty="0"/>
              <a:t>30-08-2022</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Data Discovery</a:t>
            </a:r>
            <a:endParaRPr dirty="0">
              <a:solidFill>
                <a:schemeClr val="accent1"/>
              </a:solidFill>
            </a:endParaRPr>
          </a:p>
        </p:txBody>
      </p:sp>
      <p:sp>
        <p:nvSpPr>
          <p:cNvPr id="804" name="Google Shape;804;p37"/>
          <p:cNvSpPr txBox="1">
            <a:spLocks noGrp="1"/>
          </p:cNvSpPr>
          <p:nvPr>
            <p:ph type="body" idx="1"/>
          </p:nvPr>
        </p:nvSpPr>
        <p:spPr>
          <a:xfrm>
            <a:off x="224721" y="1185333"/>
            <a:ext cx="4156325" cy="3474306"/>
          </a:xfrm>
          <a:prstGeom prst="rect">
            <a:avLst/>
          </a:prstGeom>
        </p:spPr>
        <p:txBody>
          <a:bodyPr spcFirstLastPara="1" wrap="square" lIns="0" tIns="0" rIns="0" bIns="0" anchor="t" anchorCtr="0">
            <a:noAutofit/>
          </a:bodyPr>
          <a:lstStyle/>
          <a:p>
            <a:pPr marL="0" lvl="0" indent="0" algn="l" rtl="0">
              <a:spcBef>
                <a:spcPts val="0"/>
              </a:spcBef>
              <a:spcAft>
                <a:spcPts val="400"/>
              </a:spcAft>
              <a:buNone/>
            </a:pPr>
            <a:r>
              <a:rPr lang="en-IN" sz="1400" dirty="0">
                <a:solidFill>
                  <a:schemeClr val="accent1"/>
                </a:solidFill>
              </a:rPr>
              <a:t>Number of themes </a:t>
            </a:r>
            <a:r>
              <a:rPr lang="en-US" sz="1400" dirty="0">
                <a:solidFill>
                  <a:schemeClr val="accent1"/>
                </a:solidFill>
              </a:rPr>
              <a:t>available across all data sources :</a:t>
            </a:r>
          </a:p>
          <a:p>
            <a:pPr marL="285750" indent="-285750">
              <a:lnSpc>
                <a:spcPct val="200000"/>
              </a:lnSpc>
              <a:spcAft>
                <a:spcPts val="400"/>
              </a:spcAft>
            </a:pPr>
            <a:r>
              <a:rPr lang="en-US" sz="1400" dirty="0">
                <a:solidFill>
                  <a:schemeClr val="bg1"/>
                </a:solidFill>
              </a:rPr>
              <a:t>There are total of 208 themes present .</a:t>
            </a:r>
          </a:p>
          <a:p>
            <a:pPr marL="285750" indent="-285750">
              <a:lnSpc>
                <a:spcPct val="200000"/>
              </a:lnSpc>
              <a:spcAft>
                <a:spcPts val="400"/>
              </a:spcAft>
            </a:pPr>
            <a:r>
              <a:rPr lang="en-US" sz="1400" dirty="0">
                <a:solidFill>
                  <a:schemeClr val="bg1"/>
                </a:solidFill>
              </a:rPr>
              <a:t>16 themes did not get publicity.</a:t>
            </a:r>
          </a:p>
          <a:p>
            <a:pPr marL="285750" indent="-285750">
              <a:lnSpc>
                <a:spcPct val="200000"/>
              </a:lnSpc>
              <a:spcAft>
                <a:spcPts val="400"/>
              </a:spcAft>
            </a:pPr>
            <a:r>
              <a:rPr lang="en-US" sz="1400" dirty="0">
                <a:solidFill>
                  <a:schemeClr val="bg1"/>
                </a:solidFill>
              </a:rPr>
              <a:t>33 themes got publicity but not being searched.</a:t>
            </a:r>
          </a:p>
          <a:p>
            <a:pPr marL="285750" indent="-285750">
              <a:lnSpc>
                <a:spcPct val="200000"/>
              </a:lnSpc>
              <a:spcAft>
                <a:spcPts val="400"/>
              </a:spcAft>
            </a:pPr>
            <a:r>
              <a:rPr lang="en-US" sz="1400" dirty="0">
                <a:solidFill>
                  <a:schemeClr val="bg1"/>
                </a:solidFill>
              </a:rPr>
              <a:t>Only 49 themes were contributing for sales</a:t>
            </a:r>
            <a:r>
              <a:rPr lang="en-US" sz="1400" dirty="0">
                <a:solidFill>
                  <a:schemeClr val="accent1"/>
                </a:solidFill>
              </a:rPr>
              <a:t>.</a:t>
            </a:r>
          </a:p>
          <a:p>
            <a:pPr marL="285750" indent="-285750">
              <a:lnSpc>
                <a:spcPct val="200000"/>
              </a:lnSpc>
              <a:spcAft>
                <a:spcPts val="400"/>
              </a:spcAft>
            </a:pPr>
            <a:r>
              <a:rPr lang="en-US" sz="1400" dirty="0">
                <a:solidFill>
                  <a:schemeClr val="bg1"/>
                </a:solidFill>
              </a:rPr>
              <a:t>Manufacture A has business in 19 themes</a:t>
            </a:r>
          </a:p>
          <a:p>
            <a:pPr marL="0" indent="0">
              <a:lnSpc>
                <a:spcPct val="200000"/>
              </a:lnSpc>
              <a:spcAft>
                <a:spcPts val="400"/>
              </a:spcAft>
              <a:buNone/>
            </a:pPr>
            <a:endParaRPr lang="en-US" sz="1400" dirty="0">
              <a:solidFill>
                <a:schemeClr val="bg1"/>
              </a:solidFill>
            </a:endParaRPr>
          </a:p>
          <a:p>
            <a:pPr marL="0" indent="0">
              <a:spcAft>
                <a:spcPts val="400"/>
              </a:spcAft>
              <a:buNone/>
            </a:pPr>
            <a:endParaRPr lang="en-US" sz="1400" dirty="0">
              <a:solidFill>
                <a:schemeClr val="accent1"/>
              </a:solidFill>
            </a:endParaRPr>
          </a:p>
          <a:p>
            <a:pPr marL="0" indent="0">
              <a:spcAft>
                <a:spcPts val="400"/>
              </a:spcAft>
              <a:buNone/>
            </a:pPr>
            <a:endParaRPr lang="en-US" sz="1400" dirty="0">
              <a:solidFill>
                <a:schemeClr val="accent1"/>
              </a:solidFill>
            </a:endParaRPr>
          </a:p>
          <a:p>
            <a:pPr marL="0" lvl="0" indent="0" algn="l" rtl="0">
              <a:spcBef>
                <a:spcPts val="0"/>
              </a:spcBef>
              <a:spcAft>
                <a:spcPts val="400"/>
              </a:spcAft>
              <a:buNone/>
            </a:pPr>
            <a:endParaRPr lang="en-US" sz="1400" dirty="0">
              <a:solidFill>
                <a:schemeClr val="accent1"/>
              </a:solidFill>
            </a:endParaRPr>
          </a:p>
          <a:p>
            <a:pPr marL="0" lvl="0" indent="0" algn="l" rtl="0">
              <a:spcBef>
                <a:spcPts val="0"/>
              </a:spcBef>
              <a:spcAft>
                <a:spcPts val="400"/>
              </a:spcAft>
              <a:buNone/>
            </a:pPr>
            <a:endParaRPr sz="1400" dirty="0"/>
          </a:p>
        </p:txBody>
      </p:sp>
      <p:pic>
        <p:nvPicPr>
          <p:cNvPr id="4" name="Picture 3" descr="Chart, bar chart&#10;&#10;Description automatically generated">
            <a:extLst>
              <a:ext uri="{FF2B5EF4-FFF2-40B4-BE49-F238E27FC236}">
                <a16:creationId xmlns:a16="http://schemas.microsoft.com/office/drawing/2014/main" id="{64D511D1-27D1-CE64-61C3-2A47EC28EA0D}"/>
              </a:ext>
            </a:extLst>
          </p:cNvPr>
          <p:cNvPicPr>
            <a:picLocks noChangeAspect="1"/>
          </p:cNvPicPr>
          <p:nvPr/>
        </p:nvPicPr>
        <p:blipFill>
          <a:blip r:embed="rId3"/>
          <a:stretch>
            <a:fillRect/>
          </a:stretch>
        </p:blipFill>
        <p:spPr>
          <a:xfrm>
            <a:off x="4572000" y="1451371"/>
            <a:ext cx="4156325" cy="30754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solidFill>
                  <a:schemeClr val="accent1"/>
                </a:solidFill>
              </a:rPr>
              <a:t>Data Discovery</a:t>
            </a:r>
            <a:endParaRPr dirty="0">
              <a:solidFill>
                <a:schemeClr val="accent1"/>
              </a:solidFill>
            </a:endParaRPr>
          </a:p>
        </p:txBody>
      </p:sp>
      <p:sp>
        <p:nvSpPr>
          <p:cNvPr id="810" name="Google Shape;810;p38"/>
          <p:cNvSpPr txBox="1">
            <a:spLocks noGrp="1"/>
          </p:cNvSpPr>
          <p:nvPr>
            <p:ph type="body" idx="1"/>
          </p:nvPr>
        </p:nvSpPr>
        <p:spPr>
          <a:xfrm>
            <a:off x="415625" y="1409550"/>
            <a:ext cx="4303131" cy="3238800"/>
          </a:xfrm>
          <a:prstGeom prst="rect">
            <a:avLst/>
          </a:prstGeom>
        </p:spPr>
        <p:txBody>
          <a:bodyPr spcFirstLastPara="1" wrap="square" lIns="0" tIns="0" rIns="0" bIns="0" anchor="t" anchorCtr="0">
            <a:noAutofit/>
          </a:bodyPr>
          <a:lstStyle/>
          <a:p>
            <a:pPr marL="0" lvl="0" indent="0" algn="l" rtl="0">
              <a:spcBef>
                <a:spcPts val="0"/>
              </a:spcBef>
              <a:spcAft>
                <a:spcPts val="400"/>
              </a:spcAft>
              <a:buNone/>
            </a:pPr>
            <a:r>
              <a:rPr lang="en-IN" sz="1400" dirty="0">
                <a:solidFill>
                  <a:schemeClr val="accent1"/>
                </a:solidFill>
              </a:rPr>
              <a:t>For sales data :</a:t>
            </a:r>
          </a:p>
          <a:p>
            <a:pPr marL="342900" indent="-342900">
              <a:spcAft>
                <a:spcPts val="400"/>
              </a:spcAft>
              <a:buFont typeface="Arial" panose="020B0604020202020204" pitchFamily="34" charset="0"/>
              <a:buChar char="•"/>
            </a:pPr>
            <a:r>
              <a:rPr lang="en-IN" sz="1400" dirty="0">
                <a:solidFill>
                  <a:schemeClr val="bg1"/>
                </a:solidFill>
              </a:rPr>
              <a:t>Top three themes prefer by the consumers as per sales.</a:t>
            </a:r>
          </a:p>
          <a:p>
            <a:pPr marL="285750" indent="-285750">
              <a:spcAft>
                <a:spcPts val="400"/>
              </a:spcAft>
            </a:pPr>
            <a:endParaRPr lang="en-IN" sz="1400" dirty="0">
              <a:solidFill>
                <a:schemeClr val="bg1"/>
              </a:solidFill>
            </a:endParaRPr>
          </a:p>
          <a:p>
            <a:pPr marL="342900" indent="-342900">
              <a:spcAft>
                <a:spcPts val="400"/>
              </a:spcAft>
              <a:buFont typeface="+mj-lt"/>
              <a:buAutoNum type="arabicPeriod"/>
            </a:pPr>
            <a:r>
              <a:rPr lang="en-IN" sz="1400" dirty="0">
                <a:solidFill>
                  <a:schemeClr val="bg1"/>
                </a:solidFill>
              </a:rPr>
              <a:t> Low carb</a:t>
            </a:r>
          </a:p>
          <a:p>
            <a:pPr marL="342900" indent="-342900">
              <a:spcAft>
                <a:spcPts val="400"/>
              </a:spcAft>
              <a:buFont typeface="+mj-lt"/>
              <a:buAutoNum type="arabicPeriod"/>
            </a:pPr>
            <a:r>
              <a:rPr lang="en-IN" sz="1400" dirty="0">
                <a:solidFill>
                  <a:schemeClr val="bg1"/>
                </a:solidFill>
              </a:rPr>
              <a:t>No additives preservatives</a:t>
            </a:r>
          </a:p>
          <a:p>
            <a:pPr marL="342900" indent="-342900">
              <a:spcAft>
                <a:spcPts val="400"/>
              </a:spcAft>
              <a:buFont typeface="+mj-lt"/>
              <a:buAutoNum type="arabicPeriod"/>
            </a:pPr>
            <a:r>
              <a:rPr lang="en-IN" sz="1400" dirty="0">
                <a:solidFill>
                  <a:schemeClr val="bg1"/>
                </a:solidFill>
              </a:rPr>
              <a:t>stroganoff</a:t>
            </a:r>
          </a:p>
          <a:p>
            <a:pPr marL="342900" indent="-342900">
              <a:spcAft>
                <a:spcPts val="400"/>
              </a:spcAft>
              <a:buFont typeface="+mj-lt"/>
              <a:buAutoNum type="arabicPeriod"/>
            </a:pPr>
            <a:endParaRPr lang="en-IN" sz="1400" dirty="0">
              <a:solidFill>
                <a:schemeClr val="accent1"/>
              </a:solidFill>
            </a:endParaRPr>
          </a:p>
          <a:p>
            <a:pPr marL="0" indent="0">
              <a:spcAft>
                <a:spcPts val="400"/>
              </a:spcAft>
              <a:buNone/>
            </a:pPr>
            <a:endParaRPr lang="en-IN" sz="1400" dirty="0">
              <a:solidFill>
                <a:schemeClr val="accent1"/>
              </a:solidFill>
            </a:endParaRPr>
          </a:p>
          <a:p>
            <a:pPr marL="0" lvl="0" indent="0" algn="l" rtl="0">
              <a:spcBef>
                <a:spcPts val="0"/>
              </a:spcBef>
              <a:spcAft>
                <a:spcPts val="400"/>
              </a:spcAft>
              <a:buNone/>
            </a:pPr>
            <a:endParaRPr sz="1400" dirty="0">
              <a:solidFill>
                <a:schemeClr val="accent1"/>
              </a:solidFill>
            </a:endParaRPr>
          </a:p>
        </p:txBody>
      </p:sp>
      <p:sp>
        <p:nvSpPr>
          <p:cNvPr id="811" name="Google Shape;811;p38"/>
          <p:cNvSpPr txBox="1">
            <a:spLocks noGrp="1"/>
          </p:cNvSpPr>
          <p:nvPr>
            <p:ph type="subTitle" idx="2"/>
          </p:nvPr>
        </p:nvSpPr>
        <p:spPr>
          <a:xfrm>
            <a:off x="415625" y="831300"/>
            <a:ext cx="8312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dirty="0"/>
              <a:t>consumer preference(themes) available in each data source :</a:t>
            </a:r>
          </a:p>
          <a:p>
            <a:pPr marL="0" lvl="0" indent="0" algn="l" rtl="0">
              <a:spcBef>
                <a:spcPts val="0"/>
              </a:spcBef>
              <a:spcAft>
                <a:spcPts val="0"/>
              </a:spcAft>
              <a:buNone/>
            </a:pPr>
            <a:endParaRPr sz="1400" dirty="0"/>
          </a:p>
        </p:txBody>
      </p:sp>
      <p:graphicFrame>
        <p:nvGraphicFramePr>
          <p:cNvPr id="3" name="Table 2">
            <a:extLst>
              <a:ext uri="{FF2B5EF4-FFF2-40B4-BE49-F238E27FC236}">
                <a16:creationId xmlns:a16="http://schemas.microsoft.com/office/drawing/2014/main" id="{B728A5CA-2058-DB2F-0285-985226BF70BA}"/>
              </a:ext>
            </a:extLst>
          </p:cNvPr>
          <p:cNvGraphicFramePr>
            <a:graphicFrameLocks noGrp="1"/>
          </p:cNvGraphicFramePr>
          <p:nvPr/>
        </p:nvGraphicFramePr>
        <p:xfrm>
          <a:off x="5508978" y="1907822"/>
          <a:ext cx="1862666" cy="959556"/>
        </p:xfrm>
        <a:graphic>
          <a:graphicData uri="http://schemas.openxmlformats.org/drawingml/2006/table">
            <a:tbl>
              <a:tblPr/>
              <a:tblGrid>
                <a:gridCol w="1862666">
                  <a:extLst>
                    <a:ext uri="{9D8B030D-6E8A-4147-A177-3AD203B41FA5}">
                      <a16:colId xmlns:a16="http://schemas.microsoft.com/office/drawing/2014/main" val="4161569998"/>
                    </a:ext>
                  </a:extLst>
                </a:gridCol>
              </a:tblGrid>
              <a:tr h="95955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9729672"/>
                  </a:ext>
                </a:extLst>
              </a:tr>
            </a:tbl>
          </a:graphicData>
        </a:graphic>
      </p:graphicFrame>
      <p:graphicFrame>
        <p:nvGraphicFramePr>
          <p:cNvPr id="8" name="Table 8">
            <a:extLst>
              <a:ext uri="{FF2B5EF4-FFF2-40B4-BE49-F238E27FC236}">
                <a16:creationId xmlns:a16="http://schemas.microsoft.com/office/drawing/2014/main" id="{4E13B84E-31B6-9FE5-FE8D-3105AA0985C9}"/>
              </a:ext>
            </a:extLst>
          </p:cNvPr>
          <p:cNvGraphicFramePr>
            <a:graphicFrameLocks noGrp="1"/>
          </p:cNvGraphicFramePr>
          <p:nvPr>
            <p:extLst>
              <p:ext uri="{D42A27DB-BD31-4B8C-83A1-F6EECF244321}">
                <p14:modId xmlns:p14="http://schemas.microsoft.com/office/powerpoint/2010/main" val="2684489981"/>
              </p:ext>
            </p:extLst>
          </p:nvPr>
        </p:nvGraphicFramePr>
        <p:xfrm>
          <a:off x="5175849" y="1272469"/>
          <a:ext cx="3552475" cy="2679075"/>
        </p:xfrm>
        <a:graphic>
          <a:graphicData uri="http://schemas.openxmlformats.org/drawingml/2006/table">
            <a:tbl>
              <a:tblPr firstRow="1" bandRow="1">
                <a:tableStyleId>{2956FB3A-A873-4552-A289-B10F76F4576F}</a:tableStyleId>
              </a:tblPr>
              <a:tblGrid>
                <a:gridCol w="1759789">
                  <a:extLst>
                    <a:ext uri="{9D8B030D-6E8A-4147-A177-3AD203B41FA5}">
                      <a16:colId xmlns:a16="http://schemas.microsoft.com/office/drawing/2014/main" val="1817484908"/>
                    </a:ext>
                  </a:extLst>
                </a:gridCol>
                <a:gridCol w="1792686">
                  <a:extLst>
                    <a:ext uri="{9D8B030D-6E8A-4147-A177-3AD203B41FA5}">
                      <a16:colId xmlns:a16="http://schemas.microsoft.com/office/drawing/2014/main" val="2336781591"/>
                    </a:ext>
                  </a:extLst>
                </a:gridCol>
              </a:tblGrid>
              <a:tr h="371223">
                <a:tc>
                  <a:txBody>
                    <a:bodyPr/>
                    <a:lstStyle/>
                    <a:p>
                      <a:r>
                        <a:rPr lang="en-US" b="1" dirty="0"/>
                        <a:t>Claim name</a:t>
                      </a:r>
                      <a:endParaRPr lang="en-IN" b="1" dirty="0"/>
                    </a:p>
                  </a:txBody>
                  <a:tcPr/>
                </a:tc>
                <a:tc>
                  <a:txBody>
                    <a:bodyPr/>
                    <a:lstStyle/>
                    <a:p>
                      <a:r>
                        <a:rPr lang="en-US" b="1" dirty="0"/>
                        <a:t>Total sales($)</a:t>
                      </a:r>
                      <a:endParaRPr lang="en-IN" b="1" dirty="0"/>
                    </a:p>
                  </a:txBody>
                  <a:tcPr/>
                </a:tc>
                <a:extLst>
                  <a:ext uri="{0D108BD9-81ED-4DB2-BD59-A6C34878D82A}">
                    <a16:rowId xmlns:a16="http://schemas.microsoft.com/office/drawing/2014/main" val="2802626864"/>
                  </a:ext>
                </a:extLst>
              </a:tr>
              <a:tr h="371223">
                <a:tc>
                  <a:txBody>
                    <a:bodyPr/>
                    <a:lstStyle/>
                    <a:p>
                      <a:r>
                        <a:rPr lang="en-US" dirty="0"/>
                        <a:t>Low carb</a:t>
                      </a:r>
                      <a:endParaRPr lang="en-IN" dirty="0"/>
                    </a:p>
                  </a:txBody>
                  <a:tcPr/>
                </a:tc>
                <a:tc>
                  <a:txBody>
                    <a:bodyPr/>
                    <a:lstStyle/>
                    <a:p>
                      <a:r>
                        <a:rPr lang="en-US" dirty="0"/>
                        <a:t>10064350291.32</a:t>
                      </a:r>
                      <a:endParaRPr lang="en-IN" dirty="0"/>
                    </a:p>
                  </a:txBody>
                  <a:tcPr/>
                </a:tc>
                <a:extLst>
                  <a:ext uri="{0D108BD9-81ED-4DB2-BD59-A6C34878D82A}">
                    <a16:rowId xmlns:a16="http://schemas.microsoft.com/office/drawing/2014/main" val="4083333692"/>
                  </a:ext>
                </a:extLst>
              </a:tr>
              <a:tr h="371223">
                <a:tc>
                  <a:txBody>
                    <a:bodyPr/>
                    <a:lstStyle/>
                    <a:p>
                      <a:r>
                        <a:rPr lang="en-US" dirty="0"/>
                        <a:t>No additives preservatives</a:t>
                      </a:r>
                    </a:p>
                  </a:txBody>
                  <a:tcPr/>
                </a:tc>
                <a:tc>
                  <a:txBody>
                    <a:bodyPr/>
                    <a:lstStyle/>
                    <a:p>
                      <a:r>
                        <a:rPr lang="en-US"/>
                        <a:t>5706705941.60</a:t>
                      </a:r>
                    </a:p>
                    <a:p>
                      <a:endParaRPr lang="en-IN" dirty="0"/>
                    </a:p>
                  </a:txBody>
                  <a:tcPr/>
                </a:tc>
                <a:extLst>
                  <a:ext uri="{0D108BD9-81ED-4DB2-BD59-A6C34878D82A}">
                    <a16:rowId xmlns:a16="http://schemas.microsoft.com/office/drawing/2014/main" val="925217453"/>
                  </a:ext>
                </a:extLst>
              </a:tr>
              <a:tr h="371223">
                <a:tc>
                  <a:txBody>
                    <a:bodyPr/>
                    <a:lstStyle/>
                    <a:p>
                      <a:r>
                        <a:rPr lang="en-US" dirty="0"/>
                        <a:t>stroganoff</a:t>
                      </a:r>
                      <a:endParaRPr lang="en-IN" dirty="0"/>
                    </a:p>
                  </a:txBody>
                  <a:tcPr/>
                </a:tc>
                <a:tc>
                  <a:txBody>
                    <a:bodyPr/>
                    <a:lstStyle/>
                    <a:p>
                      <a:r>
                        <a:rPr lang="en-US"/>
                        <a:t>5475995878.41</a:t>
                      </a:r>
                      <a:endParaRPr lang="en-IN" dirty="0"/>
                    </a:p>
                  </a:txBody>
                  <a:tcPr/>
                </a:tc>
                <a:extLst>
                  <a:ext uri="{0D108BD9-81ED-4DB2-BD59-A6C34878D82A}">
                    <a16:rowId xmlns:a16="http://schemas.microsoft.com/office/drawing/2014/main" val="2562073642"/>
                  </a:ext>
                </a:extLst>
              </a:tr>
              <a:tr h="371223">
                <a:tc>
                  <a:txBody>
                    <a:bodyPr/>
                    <a:lstStyle/>
                    <a:p>
                      <a:r>
                        <a:rPr lang="en-US" dirty="0"/>
                        <a:t>Apple cinnamon</a:t>
                      </a:r>
                      <a:endParaRPr lang="en-IN" dirty="0"/>
                    </a:p>
                  </a:txBody>
                  <a:tcPr/>
                </a:tc>
                <a:tc>
                  <a:txBody>
                    <a:bodyPr/>
                    <a:lstStyle/>
                    <a:p>
                      <a:r>
                        <a:rPr lang="en-US"/>
                        <a:t>3337249869.33</a:t>
                      </a:r>
                      <a:endParaRPr lang="en-IN" dirty="0"/>
                    </a:p>
                  </a:txBody>
                  <a:tcPr/>
                </a:tc>
                <a:extLst>
                  <a:ext uri="{0D108BD9-81ED-4DB2-BD59-A6C34878D82A}">
                    <a16:rowId xmlns:a16="http://schemas.microsoft.com/office/drawing/2014/main" val="1757121627"/>
                  </a:ext>
                </a:extLst>
              </a:tr>
              <a:tr h="0">
                <a:tc>
                  <a:txBody>
                    <a:bodyPr/>
                    <a:lstStyle/>
                    <a:p>
                      <a:r>
                        <a:rPr lang="en-US" dirty="0"/>
                        <a:t>salmon</a:t>
                      </a:r>
                      <a:endParaRPr lang="en-IN" dirty="0"/>
                    </a:p>
                  </a:txBody>
                  <a:tcPr/>
                </a:tc>
                <a:tc>
                  <a:txBody>
                    <a:bodyPr/>
                    <a:lstStyle/>
                    <a:p>
                      <a:r>
                        <a:rPr lang="en-US"/>
                        <a:t>2150076179.16</a:t>
                      </a:r>
                      <a:endParaRPr lang="en-IN" dirty="0"/>
                    </a:p>
                  </a:txBody>
                  <a:tcPr/>
                </a:tc>
                <a:extLst>
                  <a:ext uri="{0D108BD9-81ED-4DB2-BD59-A6C34878D82A}">
                    <a16:rowId xmlns:a16="http://schemas.microsoft.com/office/drawing/2014/main" val="3617409108"/>
                  </a:ext>
                </a:extLst>
              </a:tr>
              <a:tr h="371223">
                <a:tc>
                  <a:txBody>
                    <a:bodyPr/>
                    <a:lstStyle/>
                    <a:p>
                      <a:r>
                        <a:rPr lang="en-US" dirty="0"/>
                        <a:t>Soy foods</a:t>
                      </a:r>
                      <a:endParaRPr lang="en-IN" dirty="0"/>
                    </a:p>
                  </a:txBody>
                  <a:tcPr/>
                </a:tc>
                <a:tc>
                  <a:txBody>
                    <a:bodyPr/>
                    <a:lstStyle/>
                    <a:p>
                      <a:r>
                        <a:rPr lang="en-US" dirty="0"/>
                        <a:t>2041454601.01</a:t>
                      </a:r>
                      <a:endParaRPr lang="en-IN" dirty="0"/>
                    </a:p>
                  </a:txBody>
                  <a:tcPr/>
                </a:tc>
                <a:extLst>
                  <a:ext uri="{0D108BD9-81ED-4DB2-BD59-A6C34878D82A}">
                    <a16:rowId xmlns:a16="http://schemas.microsoft.com/office/drawing/2014/main" val="373072267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415625" y="338733"/>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solidFill>
                  <a:schemeClr val="accent1"/>
                </a:solidFill>
              </a:rPr>
              <a:t>Data Discovery</a:t>
            </a:r>
            <a:endParaRPr dirty="0">
              <a:solidFill>
                <a:schemeClr val="accent1"/>
              </a:solidFill>
            </a:endParaRPr>
          </a:p>
        </p:txBody>
      </p:sp>
      <p:sp>
        <p:nvSpPr>
          <p:cNvPr id="810" name="Google Shape;810;p38"/>
          <p:cNvSpPr txBox="1">
            <a:spLocks noGrp="1"/>
          </p:cNvSpPr>
          <p:nvPr>
            <p:ph type="body" idx="1"/>
          </p:nvPr>
        </p:nvSpPr>
        <p:spPr>
          <a:xfrm>
            <a:off x="415625" y="1409550"/>
            <a:ext cx="3738686" cy="3238800"/>
          </a:xfrm>
          <a:prstGeom prst="rect">
            <a:avLst/>
          </a:prstGeom>
        </p:spPr>
        <p:txBody>
          <a:bodyPr spcFirstLastPara="1" wrap="square" lIns="0" tIns="0" rIns="0" bIns="0" anchor="t" anchorCtr="0">
            <a:noAutofit/>
          </a:bodyPr>
          <a:lstStyle/>
          <a:p>
            <a:pPr marL="0" lvl="0" indent="0" algn="l" rtl="0">
              <a:spcBef>
                <a:spcPts val="0"/>
              </a:spcBef>
              <a:spcAft>
                <a:spcPts val="400"/>
              </a:spcAft>
              <a:buNone/>
            </a:pPr>
            <a:r>
              <a:rPr lang="en-IN" sz="1400" dirty="0">
                <a:solidFill>
                  <a:schemeClr val="accent1"/>
                </a:solidFill>
              </a:rPr>
              <a:t>For google search data :</a:t>
            </a:r>
          </a:p>
          <a:p>
            <a:pPr marL="285750" indent="-285750">
              <a:spcAft>
                <a:spcPts val="400"/>
              </a:spcAft>
            </a:pPr>
            <a:r>
              <a:rPr lang="en-IN" sz="1400" dirty="0">
                <a:solidFill>
                  <a:schemeClr val="bg1"/>
                </a:solidFill>
              </a:rPr>
              <a:t>Top three themes prefer by the consumers as per google search data</a:t>
            </a:r>
          </a:p>
          <a:p>
            <a:pPr marL="0" indent="0">
              <a:spcAft>
                <a:spcPts val="400"/>
              </a:spcAft>
              <a:buNone/>
            </a:pPr>
            <a:endParaRPr lang="en-IN" sz="1400" dirty="0">
              <a:solidFill>
                <a:schemeClr val="bg1"/>
              </a:solidFill>
            </a:endParaRPr>
          </a:p>
          <a:p>
            <a:pPr marL="342900" indent="-342900">
              <a:spcAft>
                <a:spcPts val="400"/>
              </a:spcAft>
              <a:buFont typeface="+mj-lt"/>
              <a:buAutoNum type="arabicPeriod"/>
            </a:pPr>
            <a:r>
              <a:rPr lang="en-IN" sz="1400" dirty="0">
                <a:solidFill>
                  <a:schemeClr val="bg1"/>
                </a:solidFill>
              </a:rPr>
              <a:t>Ethical environment</a:t>
            </a:r>
          </a:p>
          <a:p>
            <a:pPr marL="342900" indent="-342900">
              <a:spcAft>
                <a:spcPts val="400"/>
              </a:spcAft>
              <a:buFont typeface="+mj-lt"/>
              <a:buAutoNum type="arabicPeriod"/>
            </a:pPr>
            <a:r>
              <a:rPr lang="en-IN" sz="1400" dirty="0">
                <a:solidFill>
                  <a:schemeClr val="bg1"/>
                </a:solidFill>
              </a:rPr>
              <a:t>Shrimp</a:t>
            </a:r>
          </a:p>
          <a:p>
            <a:pPr marL="342900" indent="-342900">
              <a:spcAft>
                <a:spcPts val="400"/>
              </a:spcAft>
              <a:buFont typeface="+mj-lt"/>
              <a:buAutoNum type="arabicPeriod"/>
            </a:pPr>
            <a:r>
              <a:rPr lang="en-IN" sz="1400" dirty="0">
                <a:solidFill>
                  <a:schemeClr val="bg1"/>
                </a:solidFill>
              </a:rPr>
              <a:t>Sugar free</a:t>
            </a:r>
          </a:p>
          <a:p>
            <a:pPr marL="342900" indent="-342900">
              <a:spcAft>
                <a:spcPts val="400"/>
              </a:spcAft>
              <a:buFont typeface="+mj-lt"/>
              <a:buAutoNum type="arabicPeriod"/>
            </a:pPr>
            <a:endParaRPr sz="1400" dirty="0">
              <a:solidFill>
                <a:schemeClr val="accent1"/>
              </a:solidFill>
            </a:endParaRPr>
          </a:p>
        </p:txBody>
      </p:sp>
      <p:sp>
        <p:nvSpPr>
          <p:cNvPr id="811" name="Google Shape;811;p38"/>
          <p:cNvSpPr txBox="1">
            <a:spLocks noGrp="1"/>
          </p:cNvSpPr>
          <p:nvPr>
            <p:ph type="subTitle" idx="2"/>
          </p:nvPr>
        </p:nvSpPr>
        <p:spPr>
          <a:xfrm>
            <a:off x="415625" y="831300"/>
            <a:ext cx="83127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dirty="0"/>
              <a:t>consumer preference(themes) available in each data source :</a:t>
            </a:r>
          </a:p>
          <a:p>
            <a:pPr marL="0" lvl="0" indent="0" algn="l" rtl="0">
              <a:spcBef>
                <a:spcPts val="0"/>
              </a:spcBef>
              <a:spcAft>
                <a:spcPts val="0"/>
              </a:spcAft>
              <a:buNone/>
            </a:pPr>
            <a:endParaRPr sz="1400" dirty="0"/>
          </a:p>
        </p:txBody>
      </p:sp>
      <p:graphicFrame>
        <p:nvGraphicFramePr>
          <p:cNvPr id="5" name="Table 5">
            <a:extLst>
              <a:ext uri="{FF2B5EF4-FFF2-40B4-BE49-F238E27FC236}">
                <a16:creationId xmlns:a16="http://schemas.microsoft.com/office/drawing/2014/main" id="{35860DB5-2310-C9B2-0A21-713706D0E90B}"/>
              </a:ext>
            </a:extLst>
          </p:cNvPr>
          <p:cNvGraphicFramePr>
            <a:graphicFrameLocks noGrp="1"/>
          </p:cNvGraphicFramePr>
          <p:nvPr>
            <p:extLst>
              <p:ext uri="{D42A27DB-BD31-4B8C-83A1-F6EECF244321}">
                <p14:modId xmlns:p14="http://schemas.microsoft.com/office/powerpoint/2010/main" val="421345216"/>
              </p:ext>
            </p:extLst>
          </p:nvPr>
        </p:nvGraphicFramePr>
        <p:xfrm>
          <a:off x="4154311" y="1230385"/>
          <a:ext cx="4574013" cy="3169998"/>
        </p:xfrm>
        <a:graphic>
          <a:graphicData uri="http://schemas.openxmlformats.org/drawingml/2006/table">
            <a:tbl>
              <a:tblPr firstRow="1" bandRow="1">
                <a:tableStyleId>{2956FB3A-A873-4552-A289-B10F76F4576F}</a:tableStyleId>
              </a:tblPr>
              <a:tblGrid>
                <a:gridCol w="1524671">
                  <a:extLst>
                    <a:ext uri="{9D8B030D-6E8A-4147-A177-3AD203B41FA5}">
                      <a16:colId xmlns:a16="http://schemas.microsoft.com/office/drawing/2014/main" val="497633502"/>
                    </a:ext>
                  </a:extLst>
                </a:gridCol>
                <a:gridCol w="1524671">
                  <a:extLst>
                    <a:ext uri="{9D8B030D-6E8A-4147-A177-3AD203B41FA5}">
                      <a16:colId xmlns:a16="http://schemas.microsoft.com/office/drawing/2014/main" val="753016249"/>
                    </a:ext>
                  </a:extLst>
                </a:gridCol>
                <a:gridCol w="1524671">
                  <a:extLst>
                    <a:ext uri="{9D8B030D-6E8A-4147-A177-3AD203B41FA5}">
                      <a16:colId xmlns:a16="http://schemas.microsoft.com/office/drawing/2014/main" val="2951115042"/>
                    </a:ext>
                  </a:extLst>
                </a:gridCol>
              </a:tblGrid>
              <a:tr h="355613">
                <a:tc>
                  <a:txBody>
                    <a:bodyPr/>
                    <a:lstStyle/>
                    <a:p>
                      <a:r>
                        <a:rPr lang="en-US" b="1" dirty="0"/>
                        <a:t>Theme name</a:t>
                      </a:r>
                      <a:endParaRPr lang="en-IN" b="1" dirty="0"/>
                    </a:p>
                  </a:txBody>
                  <a:tcPr/>
                </a:tc>
                <a:tc>
                  <a:txBody>
                    <a:bodyPr/>
                    <a:lstStyle/>
                    <a:p>
                      <a:r>
                        <a:rPr lang="en-US" b="1" dirty="0"/>
                        <a:t>Search volume</a:t>
                      </a:r>
                      <a:endParaRPr lang="en-IN" b="1" dirty="0"/>
                    </a:p>
                  </a:txBody>
                  <a:tcPr/>
                </a:tc>
                <a:tc>
                  <a:txBody>
                    <a:bodyPr/>
                    <a:lstStyle/>
                    <a:p>
                      <a:r>
                        <a:rPr lang="en-US" b="1" dirty="0"/>
                        <a:t>% of search volume</a:t>
                      </a:r>
                      <a:endParaRPr lang="en-IN" b="1" dirty="0"/>
                    </a:p>
                  </a:txBody>
                  <a:tcPr/>
                </a:tc>
                <a:extLst>
                  <a:ext uri="{0D108BD9-81ED-4DB2-BD59-A6C34878D82A}">
                    <a16:rowId xmlns:a16="http://schemas.microsoft.com/office/drawing/2014/main" val="2940590309"/>
                  </a:ext>
                </a:extLst>
              </a:tr>
              <a:tr h="355613">
                <a:tc>
                  <a:txBody>
                    <a:bodyPr/>
                    <a:lstStyle/>
                    <a:p>
                      <a:r>
                        <a:rPr lang="en-US" dirty="0"/>
                        <a:t>Ethical environment</a:t>
                      </a:r>
                      <a:endParaRPr lang="en-IN" dirty="0"/>
                    </a:p>
                  </a:txBody>
                  <a:tcPr/>
                </a:tc>
                <a:tc>
                  <a:txBody>
                    <a:bodyPr/>
                    <a:lstStyle/>
                    <a:p>
                      <a:r>
                        <a:rPr lang="en-US" dirty="0"/>
                        <a:t>113502487</a:t>
                      </a:r>
                      <a:endParaRPr lang="en-IN" dirty="0"/>
                    </a:p>
                  </a:txBody>
                  <a:tcPr/>
                </a:tc>
                <a:tc>
                  <a:txBody>
                    <a:bodyPr/>
                    <a:lstStyle/>
                    <a:p>
                      <a:r>
                        <a:rPr lang="en-US" dirty="0"/>
                        <a:t>10.73</a:t>
                      </a:r>
                      <a:endParaRPr lang="en-IN" dirty="0"/>
                    </a:p>
                  </a:txBody>
                  <a:tcPr/>
                </a:tc>
                <a:extLst>
                  <a:ext uri="{0D108BD9-81ED-4DB2-BD59-A6C34878D82A}">
                    <a16:rowId xmlns:a16="http://schemas.microsoft.com/office/drawing/2014/main" val="737068966"/>
                  </a:ext>
                </a:extLst>
              </a:tr>
              <a:tr h="355613">
                <a:tc>
                  <a:txBody>
                    <a:bodyPr/>
                    <a:lstStyle/>
                    <a:p>
                      <a:r>
                        <a:rPr lang="en-US" dirty="0"/>
                        <a:t>Shrimp</a:t>
                      </a:r>
                      <a:endParaRPr lang="en-IN" dirty="0"/>
                    </a:p>
                  </a:txBody>
                  <a:tcPr/>
                </a:tc>
                <a:tc>
                  <a:txBody>
                    <a:bodyPr/>
                    <a:lstStyle/>
                    <a:p>
                      <a:r>
                        <a:rPr lang="en-US" dirty="0"/>
                        <a:t>77711760</a:t>
                      </a:r>
                      <a:endParaRPr lang="en-IN" dirty="0"/>
                    </a:p>
                  </a:txBody>
                  <a:tcPr/>
                </a:tc>
                <a:tc>
                  <a:txBody>
                    <a:bodyPr/>
                    <a:lstStyle/>
                    <a:p>
                      <a:r>
                        <a:rPr lang="en-US" dirty="0"/>
                        <a:t>7.34</a:t>
                      </a:r>
                      <a:endParaRPr lang="en-IN" dirty="0"/>
                    </a:p>
                  </a:txBody>
                  <a:tcPr/>
                </a:tc>
                <a:extLst>
                  <a:ext uri="{0D108BD9-81ED-4DB2-BD59-A6C34878D82A}">
                    <a16:rowId xmlns:a16="http://schemas.microsoft.com/office/drawing/2014/main" val="4000354966"/>
                  </a:ext>
                </a:extLst>
              </a:tr>
              <a:tr h="355613">
                <a:tc>
                  <a:txBody>
                    <a:bodyPr/>
                    <a:lstStyle/>
                    <a:p>
                      <a:r>
                        <a:rPr lang="en-US" dirty="0"/>
                        <a:t>Sugar free</a:t>
                      </a:r>
                      <a:endParaRPr lang="en-IN" dirty="0"/>
                    </a:p>
                  </a:txBody>
                  <a:tcPr/>
                </a:tc>
                <a:tc>
                  <a:txBody>
                    <a:bodyPr/>
                    <a:lstStyle/>
                    <a:p>
                      <a:r>
                        <a:rPr lang="en-US" dirty="0"/>
                        <a:t>74588723</a:t>
                      </a:r>
                      <a:endParaRPr lang="en-IN" dirty="0"/>
                    </a:p>
                  </a:txBody>
                  <a:tcPr/>
                </a:tc>
                <a:tc>
                  <a:txBody>
                    <a:bodyPr/>
                    <a:lstStyle/>
                    <a:p>
                      <a:r>
                        <a:rPr lang="en-US" dirty="0"/>
                        <a:t>7.05</a:t>
                      </a:r>
                      <a:endParaRPr lang="en-IN" dirty="0"/>
                    </a:p>
                  </a:txBody>
                  <a:tcPr/>
                </a:tc>
                <a:extLst>
                  <a:ext uri="{0D108BD9-81ED-4DB2-BD59-A6C34878D82A}">
                    <a16:rowId xmlns:a16="http://schemas.microsoft.com/office/drawing/2014/main" val="1050716545"/>
                  </a:ext>
                </a:extLst>
              </a:tr>
              <a:tr h="355613">
                <a:tc>
                  <a:txBody>
                    <a:bodyPr/>
                    <a:lstStyle/>
                    <a:p>
                      <a:r>
                        <a:rPr lang="en-US" dirty="0"/>
                        <a:t>Honey</a:t>
                      </a:r>
                      <a:endParaRPr lang="en-IN" dirty="0"/>
                    </a:p>
                  </a:txBody>
                  <a:tcPr/>
                </a:tc>
                <a:tc>
                  <a:txBody>
                    <a:bodyPr/>
                    <a:lstStyle/>
                    <a:p>
                      <a:r>
                        <a:rPr lang="en-US" dirty="0"/>
                        <a:t>73957180</a:t>
                      </a:r>
                      <a:endParaRPr lang="en-IN" dirty="0"/>
                    </a:p>
                  </a:txBody>
                  <a:tcPr/>
                </a:tc>
                <a:tc>
                  <a:txBody>
                    <a:bodyPr/>
                    <a:lstStyle/>
                    <a:p>
                      <a:r>
                        <a:rPr lang="en-US" dirty="0"/>
                        <a:t>6.99</a:t>
                      </a:r>
                      <a:endParaRPr lang="en-IN" dirty="0"/>
                    </a:p>
                  </a:txBody>
                  <a:tcPr/>
                </a:tc>
                <a:extLst>
                  <a:ext uri="{0D108BD9-81ED-4DB2-BD59-A6C34878D82A}">
                    <a16:rowId xmlns:a16="http://schemas.microsoft.com/office/drawing/2014/main" val="1481307126"/>
                  </a:ext>
                </a:extLst>
              </a:tr>
              <a:tr h="355613">
                <a:tc>
                  <a:txBody>
                    <a:bodyPr/>
                    <a:lstStyle/>
                    <a:p>
                      <a:r>
                        <a:rPr lang="en-US" dirty="0"/>
                        <a:t>Health</a:t>
                      </a:r>
                      <a:endParaRPr lang="en-IN" dirty="0"/>
                    </a:p>
                  </a:txBody>
                  <a:tcPr/>
                </a:tc>
                <a:tc>
                  <a:txBody>
                    <a:bodyPr/>
                    <a:lstStyle/>
                    <a:p>
                      <a:r>
                        <a:rPr lang="en-US" dirty="0"/>
                        <a:t>59537486</a:t>
                      </a:r>
                      <a:endParaRPr lang="en-IN" dirty="0"/>
                    </a:p>
                  </a:txBody>
                  <a:tcPr/>
                </a:tc>
                <a:tc>
                  <a:txBody>
                    <a:bodyPr/>
                    <a:lstStyle/>
                    <a:p>
                      <a:r>
                        <a:rPr lang="en-US" dirty="0"/>
                        <a:t>5.63</a:t>
                      </a:r>
                      <a:endParaRPr lang="en-IN" dirty="0"/>
                    </a:p>
                  </a:txBody>
                  <a:tcPr/>
                </a:tc>
                <a:extLst>
                  <a:ext uri="{0D108BD9-81ED-4DB2-BD59-A6C34878D82A}">
                    <a16:rowId xmlns:a16="http://schemas.microsoft.com/office/drawing/2014/main" val="2748978708"/>
                  </a:ext>
                </a:extLst>
              </a:tr>
              <a:tr h="355613">
                <a:tc>
                  <a:txBody>
                    <a:bodyPr/>
                    <a:lstStyle/>
                    <a:p>
                      <a:r>
                        <a:rPr lang="en-US" dirty="0"/>
                        <a:t>Herbal</a:t>
                      </a:r>
                      <a:endParaRPr lang="en-IN" dirty="0"/>
                    </a:p>
                  </a:txBody>
                  <a:tcPr/>
                </a:tc>
                <a:tc>
                  <a:txBody>
                    <a:bodyPr/>
                    <a:lstStyle/>
                    <a:p>
                      <a:r>
                        <a:rPr lang="en-US" dirty="0"/>
                        <a:t>46258132</a:t>
                      </a:r>
                      <a:endParaRPr lang="en-IN" dirty="0"/>
                    </a:p>
                  </a:txBody>
                  <a:tcPr/>
                </a:tc>
                <a:tc>
                  <a:txBody>
                    <a:bodyPr/>
                    <a:lstStyle/>
                    <a:p>
                      <a:r>
                        <a:rPr lang="en-US" dirty="0"/>
                        <a:t>4.92</a:t>
                      </a:r>
                      <a:endParaRPr lang="en-IN" dirty="0"/>
                    </a:p>
                  </a:txBody>
                  <a:tcPr/>
                </a:tc>
                <a:extLst>
                  <a:ext uri="{0D108BD9-81ED-4DB2-BD59-A6C34878D82A}">
                    <a16:rowId xmlns:a16="http://schemas.microsoft.com/office/drawing/2014/main" val="2178254297"/>
                  </a:ext>
                </a:extLst>
              </a:tr>
              <a:tr h="355613">
                <a:tc>
                  <a:txBody>
                    <a:bodyPr/>
                    <a:lstStyle/>
                    <a:p>
                      <a:r>
                        <a:rPr lang="en-US" dirty="0"/>
                        <a:t>diabetic</a:t>
                      </a:r>
                      <a:endParaRPr lang="en-IN" dirty="0"/>
                    </a:p>
                  </a:txBody>
                  <a:tcPr/>
                </a:tc>
                <a:tc>
                  <a:txBody>
                    <a:bodyPr/>
                    <a:lstStyle/>
                    <a:p>
                      <a:r>
                        <a:rPr lang="en-US" dirty="0"/>
                        <a:t>46258132</a:t>
                      </a:r>
                      <a:endParaRPr lang="en-IN" dirty="0"/>
                    </a:p>
                  </a:txBody>
                  <a:tcPr/>
                </a:tc>
                <a:tc>
                  <a:txBody>
                    <a:bodyPr/>
                    <a:lstStyle/>
                    <a:p>
                      <a:r>
                        <a:rPr lang="en-US" dirty="0"/>
                        <a:t>4.37</a:t>
                      </a:r>
                      <a:endParaRPr lang="en-IN" dirty="0"/>
                    </a:p>
                  </a:txBody>
                  <a:tcPr/>
                </a:tc>
                <a:extLst>
                  <a:ext uri="{0D108BD9-81ED-4DB2-BD59-A6C34878D82A}">
                    <a16:rowId xmlns:a16="http://schemas.microsoft.com/office/drawing/2014/main" val="1946937061"/>
                  </a:ext>
                </a:extLst>
              </a:tr>
            </a:tbl>
          </a:graphicData>
        </a:graphic>
      </p:graphicFrame>
    </p:spTree>
    <p:extLst>
      <p:ext uri="{BB962C8B-B14F-4D97-AF65-F5344CB8AC3E}">
        <p14:creationId xmlns:p14="http://schemas.microsoft.com/office/powerpoint/2010/main" val="277550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073;p72">
            <a:extLst>
              <a:ext uri="{FF2B5EF4-FFF2-40B4-BE49-F238E27FC236}">
                <a16:creationId xmlns:a16="http://schemas.microsoft.com/office/drawing/2014/main" id="{ED38FF62-0732-56BB-5D9D-09D46430B3CC}"/>
              </a:ext>
            </a:extLst>
          </p:cNvPr>
          <p:cNvSpPr txBox="1">
            <a:spLocks noGrp="1"/>
          </p:cNvSpPr>
          <p:nvPr/>
        </p:nvSpPr>
        <p:spPr>
          <a:xfrm>
            <a:off x="459875" y="442837"/>
            <a:ext cx="8312700" cy="458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Poppins Medium"/>
              <a:buNone/>
              <a:defRPr sz="1800" b="0" i="0" u="none" strike="noStrike" cap="none">
                <a:solidFill>
                  <a:schemeClr val="lt1"/>
                </a:solidFill>
                <a:latin typeface="Poppins Medium"/>
                <a:ea typeface="Poppins Medium"/>
                <a:cs typeface="Poppins Medium"/>
                <a:sym typeface="Poppins Medium"/>
              </a:defRPr>
            </a:lvl1pPr>
            <a:lvl2pPr marR="0" lvl="1"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2pPr>
            <a:lvl3pPr marR="0" lvl="2"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3pPr>
            <a:lvl4pPr marR="0" lvl="3"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4pPr>
            <a:lvl5pPr marR="0" lvl="4"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5pPr>
            <a:lvl6pPr marR="0" lvl="5"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6pPr>
            <a:lvl7pPr marR="0" lvl="6"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7pPr>
            <a:lvl8pPr marR="0" lvl="7"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8pPr>
            <a:lvl9pPr marR="0" lvl="8" algn="l" rtl="0">
              <a:lnSpc>
                <a:spcPct val="100000"/>
              </a:lnSpc>
              <a:spcBef>
                <a:spcPts val="0"/>
              </a:spcBef>
              <a:spcAft>
                <a:spcPts val="0"/>
              </a:spcAft>
              <a:buClr>
                <a:schemeClr val="lt1"/>
              </a:buClr>
              <a:buSzPts val="2000"/>
              <a:buFont typeface="Poppins Medium"/>
              <a:buNone/>
              <a:defRPr sz="2000" b="0" i="0" u="none" strike="noStrike" cap="none">
                <a:solidFill>
                  <a:schemeClr val="lt1"/>
                </a:solidFill>
                <a:latin typeface="Poppins Medium"/>
                <a:ea typeface="Poppins Medium"/>
                <a:cs typeface="Poppins Medium"/>
                <a:sym typeface="Poppins Medium"/>
              </a:defRPr>
            </a:lvl9pPr>
          </a:lstStyle>
          <a:p>
            <a:pPr marL="0" lvl="0" indent="0" algn="l" rtl="0">
              <a:lnSpc>
                <a:spcPct val="90000"/>
              </a:lnSpc>
              <a:spcBef>
                <a:spcPts val="0"/>
              </a:spcBef>
              <a:spcAft>
                <a:spcPts val="0"/>
              </a:spcAft>
              <a:buSzPts val="1800"/>
              <a:buNone/>
            </a:pPr>
            <a:r>
              <a:rPr lang="en" sz="2400" b="1">
                <a:solidFill>
                  <a:schemeClr val="accent1"/>
                </a:solidFill>
                <a:latin typeface="Calibri"/>
                <a:ea typeface="Calibri"/>
                <a:cs typeface="Calibri"/>
                <a:sym typeface="Calibri"/>
              </a:rPr>
              <a:t>Health Analysis of Data Sources</a:t>
            </a:r>
            <a:endParaRPr sz="2400" b="1">
              <a:solidFill>
                <a:schemeClr val="accent1"/>
              </a:solidFill>
              <a:latin typeface="Calibri"/>
              <a:ea typeface="Calibri"/>
              <a:cs typeface="Calibri"/>
              <a:sym typeface="Calibri"/>
            </a:endParaRPr>
          </a:p>
        </p:txBody>
      </p:sp>
      <p:sp>
        <p:nvSpPr>
          <p:cNvPr id="18" name="Google Shape;1074;p72">
            <a:extLst>
              <a:ext uri="{FF2B5EF4-FFF2-40B4-BE49-F238E27FC236}">
                <a16:creationId xmlns:a16="http://schemas.microsoft.com/office/drawing/2014/main" id="{34A76ABF-489D-CED1-629A-35912DD32E94}"/>
              </a:ext>
            </a:extLst>
          </p:cNvPr>
          <p:cNvSpPr txBox="1">
            <a:spLocks noGrp="1"/>
          </p:cNvSpPr>
          <p:nvPr/>
        </p:nvSpPr>
        <p:spPr>
          <a:xfrm>
            <a:off x="371425" y="1061962"/>
            <a:ext cx="8312700" cy="3638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1pPr>
            <a:lvl2pPr marL="914400" marR="0" lvl="1"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2pPr>
            <a:lvl3pPr marL="1371600" marR="0" lvl="2"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3pPr>
            <a:lvl4pPr marL="1828800" marR="0" lvl="3"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4pPr>
            <a:lvl5pPr marL="2286000" marR="0" lvl="4"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5pPr>
            <a:lvl6pPr marL="2743200" marR="0" lvl="5"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6pPr>
            <a:lvl7pPr marL="3200400" marR="0" lvl="6"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7pPr>
            <a:lvl8pPr marL="3657600" marR="0" lvl="7" indent="-292100" algn="l" rtl="0">
              <a:lnSpc>
                <a:spcPct val="100000"/>
              </a:lnSpc>
              <a:spcBef>
                <a:spcPts val="400"/>
              </a:spcBef>
              <a:spcAft>
                <a:spcPts val="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8pPr>
            <a:lvl9pPr marL="4114800" marR="0" lvl="8" indent="-292100" algn="l" rtl="0">
              <a:lnSpc>
                <a:spcPct val="100000"/>
              </a:lnSpc>
              <a:spcBef>
                <a:spcPts val="400"/>
              </a:spcBef>
              <a:spcAft>
                <a:spcPts val="400"/>
              </a:spcAft>
              <a:buClr>
                <a:schemeClr val="lt1"/>
              </a:buClr>
              <a:buSzPts val="1000"/>
              <a:buFont typeface="Calibri"/>
              <a:buChar char="■"/>
              <a:defRPr sz="1000" b="0" i="0" u="none" strike="noStrike" cap="none">
                <a:solidFill>
                  <a:schemeClr val="lt1"/>
                </a:solidFill>
                <a:latin typeface="Calibri"/>
                <a:ea typeface="Calibri"/>
                <a:cs typeface="Calibri"/>
                <a:sym typeface="Calibri"/>
              </a:defRPr>
            </a:lvl9pPr>
          </a:lstStyle>
          <a:p>
            <a:pPr marL="0" lvl="0" indent="0" algn="l" rtl="0">
              <a:lnSpc>
                <a:spcPct val="100000"/>
              </a:lnSpc>
              <a:spcBef>
                <a:spcPts val="0"/>
              </a:spcBef>
              <a:spcAft>
                <a:spcPts val="400"/>
              </a:spcAft>
              <a:buSzPts val="1000"/>
              <a:buNone/>
            </a:pPr>
            <a:endParaRPr/>
          </a:p>
        </p:txBody>
      </p:sp>
      <p:pic>
        <p:nvPicPr>
          <p:cNvPr id="19" name="Google Shape;1075;p72">
            <a:extLst>
              <a:ext uri="{FF2B5EF4-FFF2-40B4-BE49-F238E27FC236}">
                <a16:creationId xmlns:a16="http://schemas.microsoft.com/office/drawing/2014/main" id="{5B3C03D2-892F-152C-D4C4-A17E0678DE4B}"/>
              </a:ext>
            </a:extLst>
          </p:cNvPr>
          <p:cNvPicPr preferRelativeResize="0"/>
          <p:nvPr/>
        </p:nvPicPr>
        <p:blipFill>
          <a:blip r:embed="rId2">
            <a:alphaModFix/>
          </a:blip>
          <a:stretch>
            <a:fillRect/>
          </a:stretch>
        </p:blipFill>
        <p:spPr>
          <a:xfrm>
            <a:off x="455425" y="1061962"/>
            <a:ext cx="4193400" cy="3638700"/>
          </a:xfrm>
          <a:prstGeom prst="rect">
            <a:avLst/>
          </a:prstGeom>
          <a:noFill/>
          <a:ln>
            <a:noFill/>
          </a:ln>
        </p:spPr>
      </p:pic>
      <p:sp>
        <p:nvSpPr>
          <p:cNvPr id="20" name="Google Shape;1076;p72">
            <a:extLst>
              <a:ext uri="{FF2B5EF4-FFF2-40B4-BE49-F238E27FC236}">
                <a16:creationId xmlns:a16="http://schemas.microsoft.com/office/drawing/2014/main" id="{2842BED6-08D3-6C24-0976-5BBC74E9B345}"/>
              </a:ext>
            </a:extLst>
          </p:cNvPr>
          <p:cNvSpPr txBox="1"/>
          <p:nvPr/>
        </p:nvSpPr>
        <p:spPr>
          <a:xfrm>
            <a:off x="455425" y="1061962"/>
            <a:ext cx="7329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latin typeface="Calibri"/>
                <a:ea typeface="Calibri"/>
                <a:cs typeface="Calibri"/>
                <a:sym typeface="Calibri"/>
              </a:rPr>
              <a:t>Sales</a:t>
            </a:r>
            <a:endParaRPr b="1">
              <a:latin typeface="Calibri"/>
              <a:ea typeface="Calibri"/>
              <a:cs typeface="Calibri"/>
              <a:sym typeface="Calibri"/>
            </a:endParaRPr>
          </a:p>
        </p:txBody>
      </p:sp>
      <p:pic>
        <p:nvPicPr>
          <p:cNvPr id="21" name="Google Shape;1077;p72">
            <a:extLst>
              <a:ext uri="{FF2B5EF4-FFF2-40B4-BE49-F238E27FC236}">
                <a16:creationId xmlns:a16="http://schemas.microsoft.com/office/drawing/2014/main" id="{338E5154-0249-1C19-67FD-334235A54B80}"/>
              </a:ext>
            </a:extLst>
          </p:cNvPr>
          <p:cNvPicPr preferRelativeResize="0"/>
          <p:nvPr/>
        </p:nvPicPr>
        <p:blipFill>
          <a:blip r:embed="rId3">
            <a:alphaModFix/>
          </a:blip>
          <a:stretch>
            <a:fillRect/>
          </a:stretch>
        </p:blipFill>
        <p:spPr>
          <a:xfrm>
            <a:off x="4648825" y="1061951"/>
            <a:ext cx="4108050" cy="3601625"/>
          </a:xfrm>
          <a:prstGeom prst="rect">
            <a:avLst/>
          </a:prstGeom>
          <a:noFill/>
          <a:ln>
            <a:noFill/>
          </a:ln>
        </p:spPr>
      </p:pic>
      <p:sp>
        <p:nvSpPr>
          <p:cNvPr id="22" name="Google Shape;1078;p72">
            <a:extLst>
              <a:ext uri="{FF2B5EF4-FFF2-40B4-BE49-F238E27FC236}">
                <a16:creationId xmlns:a16="http://schemas.microsoft.com/office/drawing/2014/main" id="{E054E966-6AAA-48C6-5F19-002142B7479D}"/>
              </a:ext>
            </a:extLst>
          </p:cNvPr>
          <p:cNvSpPr txBox="1"/>
          <p:nvPr/>
        </p:nvSpPr>
        <p:spPr>
          <a:xfrm>
            <a:off x="4648825" y="1061962"/>
            <a:ext cx="7329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latin typeface="Calibri"/>
                <a:ea typeface="Calibri"/>
                <a:cs typeface="Calibri"/>
                <a:sym typeface="Calibri"/>
              </a:rPr>
              <a:t>Search</a:t>
            </a:r>
            <a:endParaRPr b="1">
              <a:latin typeface="Calibri"/>
              <a:ea typeface="Calibri"/>
              <a:cs typeface="Calibri"/>
              <a:sym typeface="Calibri"/>
            </a:endParaRPr>
          </a:p>
        </p:txBody>
      </p:sp>
    </p:spTree>
    <p:extLst>
      <p:ext uri="{BB962C8B-B14F-4D97-AF65-F5344CB8AC3E}">
        <p14:creationId xmlns:p14="http://schemas.microsoft.com/office/powerpoint/2010/main" val="298919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52;p43">
            <a:extLst>
              <a:ext uri="{FF2B5EF4-FFF2-40B4-BE49-F238E27FC236}">
                <a16:creationId xmlns:a16="http://schemas.microsoft.com/office/drawing/2014/main" id="{DB6D70BB-A7DA-AF83-AE67-449FFF67D9D8}"/>
              </a:ext>
            </a:extLst>
          </p:cNvPr>
          <p:cNvSpPr txBox="1">
            <a:spLocks noGrp="1"/>
          </p:cNvSpPr>
          <p:nvPr/>
        </p:nvSpPr>
        <p:spPr>
          <a:xfrm>
            <a:off x="131380" y="47297"/>
            <a:ext cx="8881241" cy="50489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lt2"/>
              </a:buClr>
              <a:buSzPts val="1200"/>
              <a:buFont typeface="Poppins"/>
              <a:buNone/>
              <a:defRPr sz="1200" b="0" i="0" u="none" strike="noStrike" cap="none">
                <a:solidFill>
                  <a:schemeClr val="lt2"/>
                </a:solidFill>
                <a:latin typeface="Poppins"/>
                <a:ea typeface="Poppins"/>
                <a:cs typeface="Poppins"/>
                <a:sym typeface="Poppins"/>
              </a:defRPr>
            </a:lvl9pPr>
          </a:lstStyle>
          <a:p>
            <a:pPr marL="171450" lvl="0" indent="-171450" algn="l" rtl="0">
              <a:spcBef>
                <a:spcPts val="0"/>
              </a:spcBef>
              <a:spcAft>
                <a:spcPts val="0"/>
              </a:spcAft>
              <a:buFont typeface="Wingdings" panose="05000000000000000000" pitchFamily="2" charset="2"/>
              <a:buChar char="q"/>
            </a:pPr>
            <a:endParaRPr lang="en-US" dirty="0"/>
          </a:p>
          <a:p>
            <a:pPr marL="171450" lvl="0" indent="-171450" algn="l" rtl="0">
              <a:spcBef>
                <a:spcPts val="0"/>
              </a:spcBef>
              <a:spcAft>
                <a:spcPts val="0"/>
              </a:spcAft>
              <a:buFont typeface="Wingdings" panose="05000000000000000000" pitchFamily="2" charset="2"/>
              <a:buChar char="q"/>
            </a:pPr>
            <a:r>
              <a:rPr lang="en-IN" sz="1800" dirty="0">
                <a:solidFill>
                  <a:schemeClr val="accent1"/>
                </a:solidFill>
                <a:effectLst/>
                <a:latin typeface="Calibri" panose="020F0502020204030204" pitchFamily="34" charset="0"/>
                <a:ea typeface="Calibri" panose="020F0502020204030204" pitchFamily="34" charset="0"/>
              </a:rPr>
              <a:t>Provide a report for data sufficiency, sparsity and anomalies in each data source</a:t>
            </a:r>
            <a:endParaRPr lang="en-IN" dirty="0">
              <a:solidFill>
                <a:schemeClr val="accent1"/>
              </a:solidFill>
            </a:endParaRPr>
          </a:p>
        </p:txBody>
      </p:sp>
      <p:sp>
        <p:nvSpPr>
          <p:cNvPr id="6" name="TextBox 5">
            <a:extLst>
              <a:ext uri="{FF2B5EF4-FFF2-40B4-BE49-F238E27FC236}">
                <a16:creationId xmlns:a16="http://schemas.microsoft.com/office/drawing/2014/main" id="{B125CC4F-E2E6-B543-EA12-61F3B6A1567E}"/>
              </a:ext>
            </a:extLst>
          </p:cNvPr>
          <p:cNvSpPr txBox="1"/>
          <p:nvPr/>
        </p:nvSpPr>
        <p:spPr>
          <a:xfrm>
            <a:off x="352097" y="794658"/>
            <a:ext cx="4771696" cy="32316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latin typeface="Calibri" panose="020F0502020204030204" pitchFamily="34" charset="0"/>
                <a:cs typeface="Calibri" panose="020F0502020204030204" pitchFamily="34" charset="0"/>
              </a:rPr>
              <a:t>Sparsity-</a:t>
            </a: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About 40% of the Theme ID entries in the Social Media Dataset are missing. All those were removed</a:t>
            </a:r>
          </a:p>
          <a:p>
            <a:endParaRPr lang="en-IN"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Data sufficiency-</a:t>
            </a:r>
          </a:p>
          <a:p>
            <a:pPr marL="285750" indent="-28575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Data is not consistent through out the year .</a:t>
            </a:r>
          </a:p>
          <a:p>
            <a:pPr marL="285750" indent="-28575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If we aggregate data weekly, about 40-50% percent data missing for certain common themes which can not be taken for model building.</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If we aggregate data monthly, November, December data missing for certain common themes</a:t>
            </a:r>
            <a:endParaRPr lang="en-IN" dirty="0">
              <a:latin typeface="Calibri" panose="020F0502020204030204" pitchFamily="34" charset="0"/>
              <a:cs typeface="Calibri" panose="020F0502020204030204" pitchFamily="34" charset="0"/>
            </a:endParaRPr>
          </a:p>
          <a:p>
            <a:endParaRPr lang="en-IN" dirty="0">
              <a:latin typeface="Rockwell" panose="02060603020205020403" pitchFamily="18" charset="0"/>
            </a:endParaRPr>
          </a:p>
        </p:txBody>
      </p:sp>
      <p:pic>
        <p:nvPicPr>
          <p:cNvPr id="7" name="Picture 6">
            <a:extLst>
              <a:ext uri="{FF2B5EF4-FFF2-40B4-BE49-F238E27FC236}">
                <a16:creationId xmlns:a16="http://schemas.microsoft.com/office/drawing/2014/main" id="{BDEBAF61-E9A3-0FDD-7442-38649D8C35A7}"/>
              </a:ext>
            </a:extLst>
          </p:cNvPr>
          <p:cNvPicPr>
            <a:picLocks noChangeAspect="1"/>
          </p:cNvPicPr>
          <p:nvPr/>
        </p:nvPicPr>
        <p:blipFill>
          <a:blip r:embed="rId2"/>
          <a:stretch>
            <a:fillRect/>
          </a:stretch>
        </p:blipFill>
        <p:spPr>
          <a:xfrm>
            <a:off x="4976649" y="794658"/>
            <a:ext cx="4035972" cy="2826155"/>
          </a:xfrm>
          <a:prstGeom prst="rect">
            <a:avLst/>
          </a:prstGeom>
        </p:spPr>
      </p:pic>
    </p:spTree>
    <p:extLst>
      <p:ext uri="{BB962C8B-B14F-4D97-AF65-F5344CB8AC3E}">
        <p14:creationId xmlns:p14="http://schemas.microsoft.com/office/powerpoint/2010/main" val="3515993034"/>
      </p:ext>
    </p:extLst>
  </p:cSld>
  <p:clrMapOvr>
    <a:masterClrMapping/>
  </p:clrMapOvr>
</p:sld>
</file>

<file path=ppt/theme/theme1.xml><?xml version="1.0" encoding="utf-8"?>
<a:theme xmlns:a="http://schemas.openxmlformats.org/drawingml/2006/main" name="Tiger Template">
  <a:themeElements>
    <a:clrScheme name="Tiger">
      <a:dk1>
        <a:srgbClr val="FFFFFF"/>
      </a:dk1>
      <a:lt1>
        <a:srgbClr val="000000"/>
      </a:lt1>
      <a:dk2>
        <a:srgbClr val="EBEBEB"/>
      </a:dk2>
      <a:lt2>
        <a:srgbClr val="4F4F4F"/>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540D146570F54BB4275CF55D78D7A6" ma:contentTypeVersion="0" ma:contentTypeDescription="Create a new document." ma:contentTypeScope="" ma:versionID="614f6bf9be0dc2fc06994157208f95bd">
  <xsd:schema xmlns:xsd="http://www.w3.org/2001/XMLSchema" xmlns:xs="http://www.w3.org/2001/XMLSchema" xmlns:p="http://schemas.microsoft.com/office/2006/metadata/properties" targetNamespace="http://schemas.microsoft.com/office/2006/metadata/properties" ma:root="true" ma:fieldsID="5945b4e5d984347603286b565e38cc0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136E71-07EE-46EC-825D-0430CB720F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E2BE2C9-10F0-43B9-BEFE-3DE313973E54}">
  <ds:schemaRefs>
    <ds:schemaRef ds:uri="http://schemas.microsoft.com/sharepoint/v3/contenttype/forms"/>
  </ds:schemaRefs>
</ds:datastoreItem>
</file>

<file path=customXml/itemProps3.xml><?xml version="1.0" encoding="utf-8"?>
<ds:datastoreItem xmlns:ds="http://schemas.openxmlformats.org/officeDocument/2006/customXml" ds:itemID="{C7D17EA6-C9CE-4D81-93DD-0F2E35F17E9F}">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2592</TotalTime>
  <Words>1508</Words>
  <Application>Microsoft Office PowerPoint</Application>
  <PresentationFormat>On-screen Show (16:9)</PresentationFormat>
  <Paragraphs>355</Paragraphs>
  <Slides>26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Wingdings</vt:lpstr>
      <vt:lpstr>Poppins</vt:lpstr>
      <vt:lpstr>Trebuchet MS</vt:lpstr>
      <vt:lpstr>Times New Roman</vt:lpstr>
      <vt:lpstr>Rockwell</vt:lpstr>
      <vt:lpstr>Arial</vt:lpstr>
      <vt:lpstr>Calibri</vt:lpstr>
      <vt:lpstr>Poppins Medium</vt:lpstr>
      <vt:lpstr>Tiger Template</vt:lpstr>
      <vt:lpstr>Springboard Project:  Emerging Business             Opportunities  (Case-Study)</vt:lpstr>
      <vt:lpstr>Topics/Agenda</vt:lpstr>
      <vt:lpstr>Problem Statement</vt:lpstr>
      <vt:lpstr>Data </vt:lpstr>
      <vt:lpstr>Data Discovery</vt:lpstr>
      <vt:lpstr>Data Discovery</vt:lpstr>
      <vt:lpstr>Data Discovery</vt:lpstr>
      <vt:lpstr>PowerPoint Presentation</vt:lpstr>
      <vt:lpstr>PowerPoint Presentation</vt:lpstr>
      <vt:lpstr>Data Exploration</vt:lpstr>
      <vt:lpstr>Potential Competitor</vt:lpstr>
      <vt:lpstr>Potential Competitor of our Client A </vt:lpstr>
      <vt:lpstr>Potential Competitor</vt:lpstr>
      <vt:lpstr>PowerPoint Presentation</vt:lpstr>
      <vt:lpstr>PowerPoint Presentation</vt:lpstr>
      <vt:lpstr>PowerPoint Presentation</vt:lpstr>
      <vt:lpstr>Latency</vt:lpstr>
      <vt:lpstr>Merging Data</vt:lpstr>
      <vt:lpstr>Final merged Data:-</vt:lpstr>
      <vt:lpstr>Model Results</vt:lpstr>
      <vt:lpstr>Model results</vt:lpstr>
      <vt:lpstr>Model Results</vt:lpstr>
      <vt:lpstr>Model results</vt:lpstr>
      <vt:lpstr>Business intuitions</vt:lpstr>
      <vt:lpstr>How to achieve a 5% increase in sales overall?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Project:  Emerging Business             Opportunities  (Case-Study)</dc:title>
  <dc:creator>Jitendra Kumar</dc:creator>
  <cp:lastModifiedBy>Satyanath Borra</cp:lastModifiedBy>
  <cp:revision>14</cp:revision>
  <dcterms:modified xsi:type="dcterms:W3CDTF">2022-09-05T14:29:16Z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0x010100BC540D146570F54BB4275CF55D78D7A6</vt:lpwstr>
  </property>
</Properties>
</file>