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5" r:id="rId2"/>
    <p:sldId id="256" r:id="rId3"/>
    <p:sldId id="257" r:id="rId4"/>
    <p:sldId id="259" r:id="rId5"/>
    <p:sldId id="260" r:id="rId6"/>
    <p:sldId id="303" r:id="rId7"/>
    <p:sldId id="261" r:id="rId8"/>
    <p:sldId id="262" r:id="rId9"/>
    <p:sldId id="263" r:id="rId10"/>
    <p:sldId id="264" r:id="rId11"/>
    <p:sldId id="304" r:id="rId12"/>
    <p:sldId id="265" r:id="rId13"/>
    <p:sldId id="266" r:id="rId14"/>
    <p:sldId id="305" r:id="rId15"/>
    <p:sldId id="267" r:id="rId16"/>
    <p:sldId id="268" r:id="rId17"/>
    <p:sldId id="269" r:id="rId18"/>
    <p:sldId id="270" r:id="rId19"/>
    <p:sldId id="271" r:id="rId20"/>
    <p:sldId id="272" r:id="rId21"/>
    <p:sldId id="273"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9" r:id="rId36"/>
    <p:sldId id="290" r:id="rId37"/>
    <p:sldId id="291" r:id="rId38"/>
    <p:sldId id="292" r:id="rId39"/>
    <p:sldId id="293" r:id="rId40"/>
    <p:sldId id="294" r:id="rId41"/>
    <p:sldId id="296" r:id="rId42"/>
    <p:sldId id="297" r:id="rId43"/>
    <p:sldId id="298" r:id="rId44"/>
    <p:sldId id="299" r:id="rId45"/>
    <p:sldId id="300" r:id="rId46"/>
    <p:sldId id="306" r:id="rId47"/>
    <p:sldId id="301" r:id="rId48"/>
    <p:sldId id="302"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B5858-059D-356E-1533-7516C135E8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3853BA9-11C5-4093-A2BE-9034DA2500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EB5A975-FDAF-3E56-9291-343BC59F0F9B}"/>
              </a:ext>
            </a:extLst>
          </p:cNvPr>
          <p:cNvSpPr>
            <a:spLocks noGrp="1"/>
          </p:cNvSpPr>
          <p:nvPr>
            <p:ph type="dt" sz="half" idx="10"/>
          </p:nvPr>
        </p:nvSpPr>
        <p:spPr/>
        <p:txBody>
          <a:bodyPr/>
          <a:lstStyle/>
          <a:p>
            <a:fld id="{B5427AC7-FE0F-4C18-801B-A469537BD27B}" type="datetimeFigureOut">
              <a:rPr lang="en-IN" smtClean="0"/>
              <a:t>21-10-2022</a:t>
            </a:fld>
            <a:endParaRPr lang="en-IN"/>
          </a:p>
        </p:txBody>
      </p:sp>
      <p:sp>
        <p:nvSpPr>
          <p:cNvPr id="5" name="Footer Placeholder 4">
            <a:extLst>
              <a:ext uri="{FF2B5EF4-FFF2-40B4-BE49-F238E27FC236}">
                <a16:creationId xmlns:a16="http://schemas.microsoft.com/office/drawing/2014/main" id="{F473263B-BA1C-693D-E284-2FFA20AB5D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3E5EB5-F2B0-21BC-0EAA-42C0B06E9E16}"/>
              </a:ext>
            </a:extLst>
          </p:cNvPr>
          <p:cNvSpPr>
            <a:spLocks noGrp="1"/>
          </p:cNvSpPr>
          <p:nvPr>
            <p:ph type="sldNum" sz="quarter" idx="12"/>
          </p:nvPr>
        </p:nvSpPr>
        <p:spPr/>
        <p:txBody>
          <a:bodyPr/>
          <a:lstStyle/>
          <a:p>
            <a:fld id="{B258D6D7-5F70-4526-9BC6-6346C62BB2D6}" type="slidenum">
              <a:rPr lang="en-IN" smtClean="0"/>
              <a:t>‹#›</a:t>
            </a:fld>
            <a:endParaRPr lang="en-IN"/>
          </a:p>
        </p:txBody>
      </p:sp>
    </p:spTree>
    <p:extLst>
      <p:ext uri="{BB962C8B-B14F-4D97-AF65-F5344CB8AC3E}">
        <p14:creationId xmlns:p14="http://schemas.microsoft.com/office/powerpoint/2010/main" val="2122045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C45E1-7288-E0ED-D8A9-13FBB9DD30E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0ABC5B-61C8-EEDB-9501-9BC8FAC325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D2F4CC-CC0E-C216-FCAE-8A0DFDBD8A4E}"/>
              </a:ext>
            </a:extLst>
          </p:cNvPr>
          <p:cNvSpPr>
            <a:spLocks noGrp="1"/>
          </p:cNvSpPr>
          <p:nvPr>
            <p:ph type="dt" sz="half" idx="10"/>
          </p:nvPr>
        </p:nvSpPr>
        <p:spPr/>
        <p:txBody>
          <a:bodyPr/>
          <a:lstStyle/>
          <a:p>
            <a:fld id="{B5427AC7-FE0F-4C18-801B-A469537BD27B}" type="datetimeFigureOut">
              <a:rPr lang="en-IN" smtClean="0"/>
              <a:t>21-10-2022</a:t>
            </a:fld>
            <a:endParaRPr lang="en-IN"/>
          </a:p>
        </p:txBody>
      </p:sp>
      <p:sp>
        <p:nvSpPr>
          <p:cNvPr id="5" name="Footer Placeholder 4">
            <a:extLst>
              <a:ext uri="{FF2B5EF4-FFF2-40B4-BE49-F238E27FC236}">
                <a16:creationId xmlns:a16="http://schemas.microsoft.com/office/drawing/2014/main" id="{6754E332-351B-4164-AC73-2B7F00DFBA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7D8411-93C5-C888-1C94-A75255EFE15B}"/>
              </a:ext>
            </a:extLst>
          </p:cNvPr>
          <p:cNvSpPr>
            <a:spLocks noGrp="1"/>
          </p:cNvSpPr>
          <p:nvPr>
            <p:ph type="sldNum" sz="quarter" idx="12"/>
          </p:nvPr>
        </p:nvSpPr>
        <p:spPr/>
        <p:txBody>
          <a:bodyPr/>
          <a:lstStyle/>
          <a:p>
            <a:fld id="{B258D6D7-5F70-4526-9BC6-6346C62BB2D6}" type="slidenum">
              <a:rPr lang="en-IN" smtClean="0"/>
              <a:t>‹#›</a:t>
            </a:fld>
            <a:endParaRPr lang="en-IN"/>
          </a:p>
        </p:txBody>
      </p:sp>
    </p:spTree>
    <p:extLst>
      <p:ext uri="{BB962C8B-B14F-4D97-AF65-F5344CB8AC3E}">
        <p14:creationId xmlns:p14="http://schemas.microsoft.com/office/powerpoint/2010/main" val="209756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9B8101-DB48-DF4B-2888-2CFF82850D8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3559CC8-ACAE-EF3F-EBD7-3913ECB7ED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C9CEEB-9F0E-A1ED-9496-E218482B37E3}"/>
              </a:ext>
            </a:extLst>
          </p:cNvPr>
          <p:cNvSpPr>
            <a:spLocks noGrp="1"/>
          </p:cNvSpPr>
          <p:nvPr>
            <p:ph type="dt" sz="half" idx="10"/>
          </p:nvPr>
        </p:nvSpPr>
        <p:spPr/>
        <p:txBody>
          <a:bodyPr/>
          <a:lstStyle/>
          <a:p>
            <a:fld id="{B5427AC7-FE0F-4C18-801B-A469537BD27B}" type="datetimeFigureOut">
              <a:rPr lang="en-IN" smtClean="0"/>
              <a:t>21-10-2022</a:t>
            </a:fld>
            <a:endParaRPr lang="en-IN"/>
          </a:p>
        </p:txBody>
      </p:sp>
      <p:sp>
        <p:nvSpPr>
          <p:cNvPr id="5" name="Footer Placeholder 4">
            <a:extLst>
              <a:ext uri="{FF2B5EF4-FFF2-40B4-BE49-F238E27FC236}">
                <a16:creationId xmlns:a16="http://schemas.microsoft.com/office/drawing/2014/main" id="{20D71602-572F-23D8-9A1C-A080F6DF20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406CF4-2CD7-F500-3FAA-D1C65490A5B3}"/>
              </a:ext>
            </a:extLst>
          </p:cNvPr>
          <p:cNvSpPr>
            <a:spLocks noGrp="1"/>
          </p:cNvSpPr>
          <p:nvPr>
            <p:ph type="sldNum" sz="quarter" idx="12"/>
          </p:nvPr>
        </p:nvSpPr>
        <p:spPr/>
        <p:txBody>
          <a:bodyPr/>
          <a:lstStyle/>
          <a:p>
            <a:fld id="{B258D6D7-5F70-4526-9BC6-6346C62BB2D6}" type="slidenum">
              <a:rPr lang="en-IN" smtClean="0"/>
              <a:t>‹#›</a:t>
            </a:fld>
            <a:endParaRPr lang="en-IN"/>
          </a:p>
        </p:txBody>
      </p:sp>
    </p:spTree>
    <p:extLst>
      <p:ext uri="{BB962C8B-B14F-4D97-AF65-F5344CB8AC3E}">
        <p14:creationId xmlns:p14="http://schemas.microsoft.com/office/powerpoint/2010/main" val="3870758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1503F-84E1-FC00-0BCC-A57F38230A7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BE36886-4B08-D0A3-CABE-221CEBE241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1159C3-1F7A-5750-667F-51EFBF1E2507}"/>
              </a:ext>
            </a:extLst>
          </p:cNvPr>
          <p:cNvSpPr>
            <a:spLocks noGrp="1"/>
          </p:cNvSpPr>
          <p:nvPr>
            <p:ph type="dt" sz="half" idx="10"/>
          </p:nvPr>
        </p:nvSpPr>
        <p:spPr/>
        <p:txBody>
          <a:bodyPr/>
          <a:lstStyle/>
          <a:p>
            <a:fld id="{B5427AC7-FE0F-4C18-801B-A469537BD27B}" type="datetimeFigureOut">
              <a:rPr lang="en-IN" smtClean="0"/>
              <a:t>21-10-2022</a:t>
            </a:fld>
            <a:endParaRPr lang="en-IN"/>
          </a:p>
        </p:txBody>
      </p:sp>
      <p:sp>
        <p:nvSpPr>
          <p:cNvPr id="5" name="Footer Placeholder 4">
            <a:extLst>
              <a:ext uri="{FF2B5EF4-FFF2-40B4-BE49-F238E27FC236}">
                <a16:creationId xmlns:a16="http://schemas.microsoft.com/office/drawing/2014/main" id="{782E3834-A3B0-BE27-223A-73D2F786A4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4D2187-4A2E-E785-E05E-3D158816E639}"/>
              </a:ext>
            </a:extLst>
          </p:cNvPr>
          <p:cNvSpPr>
            <a:spLocks noGrp="1"/>
          </p:cNvSpPr>
          <p:nvPr>
            <p:ph type="sldNum" sz="quarter" idx="12"/>
          </p:nvPr>
        </p:nvSpPr>
        <p:spPr/>
        <p:txBody>
          <a:bodyPr/>
          <a:lstStyle/>
          <a:p>
            <a:fld id="{B258D6D7-5F70-4526-9BC6-6346C62BB2D6}" type="slidenum">
              <a:rPr lang="en-IN" smtClean="0"/>
              <a:t>‹#›</a:t>
            </a:fld>
            <a:endParaRPr lang="en-IN"/>
          </a:p>
        </p:txBody>
      </p:sp>
    </p:spTree>
    <p:extLst>
      <p:ext uri="{BB962C8B-B14F-4D97-AF65-F5344CB8AC3E}">
        <p14:creationId xmlns:p14="http://schemas.microsoft.com/office/powerpoint/2010/main" val="3217374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03F8E-F19C-FFE6-903B-54EA36AAEE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68FA5FE-4217-0429-2A37-48AB950BA2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ECA80B-A6DB-0DB6-FD74-2B7A3CD494F5}"/>
              </a:ext>
            </a:extLst>
          </p:cNvPr>
          <p:cNvSpPr>
            <a:spLocks noGrp="1"/>
          </p:cNvSpPr>
          <p:nvPr>
            <p:ph type="dt" sz="half" idx="10"/>
          </p:nvPr>
        </p:nvSpPr>
        <p:spPr/>
        <p:txBody>
          <a:bodyPr/>
          <a:lstStyle/>
          <a:p>
            <a:fld id="{B5427AC7-FE0F-4C18-801B-A469537BD27B}" type="datetimeFigureOut">
              <a:rPr lang="en-IN" smtClean="0"/>
              <a:t>21-10-2022</a:t>
            </a:fld>
            <a:endParaRPr lang="en-IN"/>
          </a:p>
        </p:txBody>
      </p:sp>
      <p:sp>
        <p:nvSpPr>
          <p:cNvPr id="5" name="Footer Placeholder 4">
            <a:extLst>
              <a:ext uri="{FF2B5EF4-FFF2-40B4-BE49-F238E27FC236}">
                <a16:creationId xmlns:a16="http://schemas.microsoft.com/office/drawing/2014/main" id="{A6943243-1001-AE4D-9CB3-B220CBE060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B97C8A-91ED-55F2-6874-0209AC5C1150}"/>
              </a:ext>
            </a:extLst>
          </p:cNvPr>
          <p:cNvSpPr>
            <a:spLocks noGrp="1"/>
          </p:cNvSpPr>
          <p:nvPr>
            <p:ph type="sldNum" sz="quarter" idx="12"/>
          </p:nvPr>
        </p:nvSpPr>
        <p:spPr/>
        <p:txBody>
          <a:bodyPr/>
          <a:lstStyle/>
          <a:p>
            <a:fld id="{B258D6D7-5F70-4526-9BC6-6346C62BB2D6}" type="slidenum">
              <a:rPr lang="en-IN" smtClean="0"/>
              <a:t>‹#›</a:t>
            </a:fld>
            <a:endParaRPr lang="en-IN"/>
          </a:p>
        </p:txBody>
      </p:sp>
    </p:spTree>
    <p:extLst>
      <p:ext uri="{BB962C8B-B14F-4D97-AF65-F5344CB8AC3E}">
        <p14:creationId xmlns:p14="http://schemas.microsoft.com/office/powerpoint/2010/main" val="1051858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85B47-1ACA-3AFC-B935-C34C2107CE1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493F25-058A-4098-1474-314C2E45AF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7AD55C5-3208-6C03-C6EA-1564416024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8EBAE3A-31A3-83C3-D4F7-371DA39223A6}"/>
              </a:ext>
            </a:extLst>
          </p:cNvPr>
          <p:cNvSpPr>
            <a:spLocks noGrp="1"/>
          </p:cNvSpPr>
          <p:nvPr>
            <p:ph type="dt" sz="half" idx="10"/>
          </p:nvPr>
        </p:nvSpPr>
        <p:spPr/>
        <p:txBody>
          <a:bodyPr/>
          <a:lstStyle/>
          <a:p>
            <a:fld id="{B5427AC7-FE0F-4C18-801B-A469537BD27B}" type="datetimeFigureOut">
              <a:rPr lang="en-IN" smtClean="0"/>
              <a:t>21-10-2022</a:t>
            </a:fld>
            <a:endParaRPr lang="en-IN"/>
          </a:p>
        </p:txBody>
      </p:sp>
      <p:sp>
        <p:nvSpPr>
          <p:cNvPr id="6" name="Footer Placeholder 5">
            <a:extLst>
              <a:ext uri="{FF2B5EF4-FFF2-40B4-BE49-F238E27FC236}">
                <a16:creationId xmlns:a16="http://schemas.microsoft.com/office/drawing/2014/main" id="{596D0DDE-3CCD-53FB-B39D-E04BDBB3B1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EB57AA2-6860-B187-731A-98A89564F341}"/>
              </a:ext>
            </a:extLst>
          </p:cNvPr>
          <p:cNvSpPr>
            <a:spLocks noGrp="1"/>
          </p:cNvSpPr>
          <p:nvPr>
            <p:ph type="sldNum" sz="quarter" idx="12"/>
          </p:nvPr>
        </p:nvSpPr>
        <p:spPr/>
        <p:txBody>
          <a:bodyPr/>
          <a:lstStyle/>
          <a:p>
            <a:fld id="{B258D6D7-5F70-4526-9BC6-6346C62BB2D6}" type="slidenum">
              <a:rPr lang="en-IN" smtClean="0"/>
              <a:t>‹#›</a:t>
            </a:fld>
            <a:endParaRPr lang="en-IN"/>
          </a:p>
        </p:txBody>
      </p:sp>
    </p:spTree>
    <p:extLst>
      <p:ext uri="{BB962C8B-B14F-4D97-AF65-F5344CB8AC3E}">
        <p14:creationId xmlns:p14="http://schemas.microsoft.com/office/powerpoint/2010/main" val="1130513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358CB-3447-3C7E-A2E1-3DE7F56667E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13EFE21-ED91-FF1E-038C-DA9C1E5912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FBD538-CCBE-7873-8498-9ED334EC70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D499F6C-7606-3579-DE0A-22B8EBAFA2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64F798-AE34-BDF2-FD0E-CD0B28DBB0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0CFDA8D-65F5-AD76-0269-859437801171}"/>
              </a:ext>
            </a:extLst>
          </p:cNvPr>
          <p:cNvSpPr>
            <a:spLocks noGrp="1"/>
          </p:cNvSpPr>
          <p:nvPr>
            <p:ph type="dt" sz="half" idx="10"/>
          </p:nvPr>
        </p:nvSpPr>
        <p:spPr/>
        <p:txBody>
          <a:bodyPr/>
          <a:lstStyle/>
          <a:p>
            <a:fld id="{B5427AC7-FE0F-4C18-801B-A469537BD27B}" type="datetimeFigureOut">
              <a:rPr lang="en-IN" smtClean="0"/>
              <a:t>21-10-2022</a:t>
            </a:fld>
            <a:endParaRPr lang="en-IN"/>
          </a:p>
        </p:txBody>
      </p:sp>
      <p:sp>
        <p:nvSpPr>
          <p:cNvPr id="8" name="Footer Placeholder 7">
            <a:extLst>
              <a:ext uri="{FF2B5EF4-FFF2-40B4-BE49-F238E27FC236}">
                <a16:creationId xmlns:a16="http://schemas.microsoft.com/office/drawing/2014/main" id="{7117EF19-37CB-A463-AA04-26F195A81D5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3D01B15-CAB6-1A67-D874-7FC3A35EE26F}"/>
              </a:ext>
            </a:extLst>
          </p:cNvPr>
          <p:cNvSpPr>
            <a:spLocks noGrp="1"/>
          </p:cNvSpPr>
          <p:nvPr>
            <p:ph type="sldNum" sz="quarter" idx="12"/>
          </p:nvPr>
        </p:nvSpPr>
        <p:spPr/>
        <p:txBody>
          <a:bodyPr/>
          <a:lstStyle/>
          <a:p>
            <a:fld id="{B258D6D7-5F70-4526-9BC6-6346C62BB2D6}" type="slidenum">
              <a:rPr lang="en-IN" smtClean="0"/>
              <a:t>‹#›</a:t>
            </a:fld>
            <a:endParaRPr lang="en-IN"/>
          </a:p>
        </p:txBody>
      </p:sp>
    </p:spTree>
    <p:extLst>
      <p:ext uri="{BB962C8B-B14F-4D97-AF65-F5344CB8AC3E}">
        <p14:creationId xmlns:p14="http://schemas.microsoft.com/office/powerpoint/2010/main" val="3717234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2F067-4D6E-5B8C-B309-8B96F423731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5E0EDA5-6A77-37E6-DBE2-8D584F150920}"/>
              </a:ext>
            </a:extLst>
          </p:cNvPr>
          <p:cNvSpPr>
            <a:spLocks noGrp="1"/>
          </p:cNvSpPr>
          <p:nvPr>
            <p:ph type="dt" sz="half" idx="10"/>
          </p:nvPr>
        </p:nvSpPr>
        <p:spPr/>
        <p:txBody>
          <a:bodyPr/>
          <a:lstStyle/>
          <a:p>
            <a:fld id="{B5427AC7-FE0F-4C18-801B-A469537BD27B}" type="datetimeFigureOut">
              <a:rPr lang="en-IN" smtClean="0"/>
              <a:t>21-10-2022</a:t>
            </a:fld>
            <a:endParaRPr lang="en-IN"/>
          </a:p>
        </p:txBody>
      </p:sp>
      <p:sp>
        <p:nvSpPr>
          <p:cNvPr id="4" name="Footer Placeholder 3">
            <a:extLst>
              <a:ext uri="{FF2B5EF4-FFF2-40B4-BE49-F238E27FC236}">
                <a16:creationId xmlns:a16="http://schemas.microsoft.com/office/drawing/2014/main" id="{DA1C7554-E2C8-3A29-5575-6E09DC7B9E9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71A4F00-B740-54FB-9CDB-C78DEB942C00}"/>
              </a:ext>
            </a:extLst>
          </p:cNvPr>
          <p:cNvSpPr>
            <a:spLocks noGrp="1"/>
          </p:cNvSpPr>
          <p:nvPr>
            <p:ph type="sldNum" sz="quarter" idx="12"/>
          </p:nvPr>
        </p:nvSpPr>
        <p:spPr/>
        <p:txBody>
          <a:bodyPr/>
          <a:lstStyle/>
          <a:p>
            <a:fld id="{B258D6D7-5F70-4526-9BC6-6346C62BB2D6}" type="slidenum">
              <a:rPr lang="en-IN" smtClean="0"/>
              <a:t>‹#›</a:t>
            </a:fld>
            <a:endParaRPr lang="en-IN"/>
          </a:p>
        </p:txBody>
      </p:sp>
    </p:spTree>
    <p:extLst>
      <p:ext uri="{BB962C8B-B14F-4D97-AF65-F5344CB8AC3E}">
        <p14:creationId xmlns:p14="http://schemas.microsoft.com/office/powerpoint/2010/main" val="3301030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40F3D7-1047-348B-663A-4DE8A1CEDA69}"/>
              </a:ext>
            </a:extLst>
          </p:cNvPr>
          <p:cNvSpPr>
            <a:spLocks noGrp="1"/>
          </p:cNvSpPr>
          <p:nvPr>
            <p:ph type="dt" sz="half" idx="10"/>
          </p:nvPr>
        </p:nvSpPr>
        <p:spPr/>
        <p:txBody>
          <a:bodyPr/>
          <a:lstStyle/>
          <a:p>
            <a:fld id="{B5427AC7-FE0F-4C18-801B-A469537BD27B}" type="datetimeFigureOut">
              <a:rPr lang="en-IN" smtClean="0"/>
              <a:t>21-10-2022</a:t>
            </a:fld>
            <a:endParaRPr lang="en-IN"/>
          </a:p>
        </p:txBody>
      </p:sp>
      <p:sp>
        <p:nvSpPr>
          <p:cNvPr id="3" name="Footer Placeholder 2">
            <a:extLst>
              <a:ext uri="{FF2B5EF4-FFF2-40B4-BE49-F238E27FC236}">
                <a16:creationId xmlns:a16="http://schemas.microsoft.com/office/drawing/2014/main" id="{82151D77-594C-3BC3-888E-9A4AD020160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E0FC0D7-16FC-51E9-A64E-E5D99854D352}"/>
              </a:ext>
            </a:extLst>
          </p:cNvPr>
          <p:cNvSpPr>
            <a:spLocks noGrp="1"/>
          </p:cNvSpPr>
          <p:nvPr>
            <p:ph type="sldNum" sz="quarter" idx="12"/>
          </p:nvPr>
        </p:nvSpPr>
        <p:spPr/>
        <p:txBody>
          <a:bodyPr/>
          <a:lstStyle/>
          <a:p>
            <a:fld id="{B258D6D7-5F70-4526-9BC6-6346C62BB2D6}" type="slidenum">
              <a:rPr lang="en-IN" smtClean="0"/>
              <a:t>‹#›</a:t>
            </a:fld>
            <a:endParaRPr lang="en-IN"/>
          </a:p>
        </p:txBody>
      </p:sp>
    </p:spTree>
    <p:extLst>
      <p:ext uri="{BB962C8B-B14F-4D97-AF65-F5344CB8AC3E}">
        <p14:creationId xmlns:p14="http://schemas.microsoft.com/office/powerpoint/2010/main" val="4170949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3F62E-673D-ACD9-985D-B757CB0F5B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9844655-E41A-8242-AAD5-90A77DCBF3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0C96827-DE2F-CEC6-1779-0EFF8EF3DC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001C30-6FA0-1639-581E-988385D1AE4E}"/>
              </a:ext>
            </a:extLst>
          </p:cNvPr>
          <p:cNvSpPr>
            <a:spLocks noGrp="1"/>
          </p:cNvSpPr>
          <p:nvPr>
            <p:ph type="dt" sz="half" idx="10"/>
          </p:nvPr>
        </p:nvSpPr>
        <p:spPr/>
        <p:txBody>
          <a:bodyPr/>
          <a:lstStyle/>
          <a:p>
            <a:fld id="{B5427AC7-FE0F-4C18-801B-A469537BD27B}" type="datetimeFigureOut">
              <a:rPr lang="en-IN" smtClean="0"/>
              <a:t>21-10-2022</a:t>
            </a:fld>
            <a:endParaRPr lang="en-IN"/>
          </a:p>
        </p:txBody>
      </p:sp>
      <p:sp>
        <p:nvSpPr>
          <p:cNvPr id="6" name="Footer Placeholder 5">
            <a:extLst>
              <a:ext uri="{FF2B5EF4-FFF2-40B4-BE49-F238E27FC236}">
                <a16:creationId xmlns:a16="http://schemas.microsoft.com/office/drawing/2014/main" id="{8EE0D7F2-A0CA-EB00-2DAA-3D286F623AE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A547F3-1C04-4724-A431-E587C04F7601}"/>
              </a:ext>
            </a:extLst>
          </p:cNvPr>
          <p:cNvSpPr>
            <a:spLocks noGrp="1"/>
          </p:cNvSpPr>
          <p:nvPr>
            <p:ph type="sldNum" sz="quarter" idx="12"/>
          </p:nvPr>
        </p:nvSpPr>
        <p:spPr/>
        <p:txBody>
          <a:bodyPr/>
          <a:lstStyle/>
          <a:p>
            <a:fld id="{B258D6D7-5F70-4526-9BC6-6346C62BB2D6}" type="slidenum">
              <a:rPr lang="en-IN" smtClean="0"/>
              <a:t>‹#›</a:t>
            </a:fld>
            <a:endParaRPr lang="en-IN"/>
          </a:p>
        </p:txBody>
      </p:sp>
    </p:spTree>
    <p:extLst>
      <p:ext uri="{BB962C8B-B14F-4D97-AF65-F5344CB8AC3E}">
        <p14:creationId xmlns:p14="http://schemas.microsoft.com/office/powerpoint/2010/main" val="291318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1E499-CF18-D522-5C3F-9BE1709F8F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23CB90F-4647-A382-40FF-45F890744D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9882992-3438-27E3-C5FF-DACF207DAA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EF4CD5-DA04-F9FC-7A39-26CA19DEE0D1}"/>
              </a:ext>
            </a:extLst>
          </p:cNvPr>
          <p:cNvSpPr>
            <a:spLocks noGrp="1"/>
          </p:cNvSpPr>
          <p:nvPr>
            <p:ph type="dt" sz="half" idx="10"/>
          </p:nvPr>
        </p:nvSpPr>
        <p:spPr/>
        <p:txBody>
          <a:bodyPr/>
          <a:lstStyle/>
          <a:p>
            <a:fld id="{B5427AC7-FE0F-4C18-801B-A469537BD27B}" type="datetimeFigureOut">
              <a:rPr lang="en-IN" smtClean="0"/>
              <a:t>21-10-2022</a:t>
            </a:fld>
            <a:endParaRPr lang="en-IN"/>
          </a:p>
        </p:txBody>
      </p:sp>
      <p:sp>
        <p:nvSpPr>
          <p:cNvPr id="6" name="Footer Placeholder 5">
            <a:extLst>
              <a:ext uri="{FF2B5EF4-FFF2-40B4-BE49-F238E27FC236}">
                <a16:creationId xmlns:a16="http://schemas.microsoft.com/office/drawing/2014/main" id="{995B7370-8EB7-3885-54D7-725A799ABD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D982F7-3F72-F093-9E68-59A41AF53B14}"/>
              </a:ext>
            </a:extLst>
          </p:cNvPr>
          <p:cNvSpPr>
            <a:spLocks noGrp="1"/>
          </p:cNvSpPr>
          <p:nvPr>
            <p:ph type="sldNum" sz="quarter" idx="12"/>
          </p:nvPr>
        </p:nvSpPr>
        <p:spPr/>
        <p:txBody>
          <a:bodyPr/>
          <a:lstStyle/>
          <a:p>
            <a:fld id="{B258D6D7-5F70-4526-9BC6-6346C62BB2D6}" type="slidenum">
              <a:rPr lang="en-IN" smtClean="0"/>
              <a:t>‹#›</a:t>
            </a:fld>
            <a:endParaRPr lang="en-IN"/>
          </a:p>
        </p:txBody>
      </p:sp>
    </p:spTree>
    <p:extLst>
      <p:ext uri="{BB962C8B-B14F-4D97-AF65-F5344CB8AC3E}">
        <p14:creationId xmlns:p14="http://schemas.microsoft.com/office/powerpoint/2010/main" val="938435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4E03A8-6812-B002-30C1-9DD6A2A58C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62C8DD3-B247-DB8C-4BC6-FF4FBFA2D0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616605-98B4-E728-C7E4-533666650A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427AC7-FE0F-4C18-801B-A469537BD27B}" type="datetimeFigureOut">
              <a:rPr lang="en-IN" smtClean="0"/>
              <a:t>21-10-2022</a:t>
            </a:fld>
            <a:endParaRPr lang="en-IN"/>
          </a:p>
        </p:txBody>
      </p:sp>
      <p:sp>
        <p:nvSpPr>
          <p:cNvPr id="5" name="Footer Placeholder 4">
            <a:extLst>
              <a:ext uri="{FF2B5EF4-FFF2-40B4-BE49-F238E27FC236}">
                <a16:creationId xmlns:a16="http://schemas.microsoft.com/office/drawing/2014/main" id="{F0423F17-F2CE-7E44-E087-E9DBBDF2C6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42BBED1-261C-AD45-7CB9-AD272CF36E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58D6D7-5F70-4526-9BC6-6346C62BB2D6}" type="slidenum">
              <a:rPr lang="en-IN" smtClean="0"/>
              <a:t>‹#›</a:t>
            </a:fld>
            <a:endParaRPr lang="en-IN"/>
          </a:p>
        </p:txBody>
      </p:sp>
    </p:spTree>
    <p:extLst>
      <p:ext uri="{BB962C8B-B14F-4D97-AF65-F5344CB8AC3E}">
        <p14:creationId xmlns:p14="http://schemas.microsoft.com/office/powerpoint/2010/main" val="17422415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Linux - Free logo icons">
            <a:extLst>
              <a:ext uri="{FF2B5EF4-FFF2-40B4-BE49-F238E27FC236}">
                <a16:creationId xmlns:a16="http://schemas.microsoft.com/office/drawing/2014/main" id="{DA6702AF-D60F-59D4-169B-E81818AF4D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504" y="518962"/>
            <a:ext cx="5820076" cy="58200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38FE8FC-7F3B-ABB6-5CE9-2A844E0FF1D4}"/>
              </a:ext>
            </a:extLst>
          </p:cNvPr>
          <p:cNvSpPr txBox="1"/>
          <p:nvPr/>
        </p:nvSpPr>
        <p:spPr>
          <a:xfrm>
            <a:off x="6256422" y="2377440"/>
            <a:ext cx="5804922" cy="1569660"/>
          </a:xfrm>
          <a:prstGeom prst="rect">
            <a:avLst/>
          </a:prstGeom>
          <a:noFill/>
        </p:spPr>
        <p:txBody>
          <a:bodyPr wrap="none" rtlCol="0">
            <a:spAutoFit/>
          </a:bodyPr>
          <a:lstStyle/>
          <a:p>
            <a:r>
              <a:rPr lang="en-IN" sz="4800" dirty="0">
                <a:solidFill>
                  <a:srgbClr val="002060"/>
                </a:solidFill>
                <a:latin typeface="Castellar" panose="020A0402060406010301" pitchFamily="18" charset="0"/>
              </a:rPr>
              <a:t>LINUX </a:t>
            </a:r>
          </a:p>
          <a:p>
            <a:r>
              <a:rPr lang="en-IN" sz="4800" dirty="0">
                <a:solidFill>
                  <a:srgbClr val="002060"/>
                </a:solidFill>
                <a:latin typeface="Castellar" panose="020A0402060406010301" pitchFamily="18" charset="0"/>
              </a:rPr>
              <a:t>Fundamentals</a:t>
            </a:r>
          </a:p>
        </p:txBody>
      </p:sp>
    </p:spTree>
    <p:extLst>
      <p:ext uri="{BB962C8B-B14F-4D97-AF65-F5344CB8AC3E}">
        <p14:creationId xmlns:p14="http://schemas.microsoft.com/office/powerpoint/2010/main" val="190206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362B6E-F03B-E023-D472-9EEBC807EAC8}"/>
              </a:ext>
            </a:extLst>
          </p:cNvPr>
          <p:cNvSpPr txBox="1"/>
          <p:nvPr/>
        </p:nvSpPr>
        <p:spPr>
          <a:xfrm>
            <a:off x="221382" y="1066723"/>
            <a:ext cx="11608067" cy="5632311"/>
          </a:xfrm>
          <a:prstGeom prst="rect">
            <a:avLst/>
          </a:prstGeom>
          <a:noFill/>
        </p:spPr>
        <p:txBody>
          <a:bodyPr wrap="square">
            <a:spAutoFit/>
          </a:bodyPr>
          <a:lstStyle/>
          <a:p>
            <a:pPr algn="just"/>
            <a:r>
              <a:rPr lang="en-US" sz="2000" b="0" i="0" u="none" strike="noStrike" baseline="0" dirty="0">
                <a:latin typeface="Times-Roman"/>
              </a:rPr>
              <a:t>The Advanced Package Tool is a management system for software packages. </a:t>
            </a:r>
          </a:p>
          <a:p>
            <a:pPr algn="just"/>
            <a:endParaRPr lang="en-US" sz="2000" dirty="0">
              <a:latin typeface="Times-Roman"/>
            </a:endParaRPr>
          </a:p>
          <a:p>
            <a:pPr algn="just"/>
            <a:r>
              <a:rPr lang="en-US" sz="2000" b="0" i="0" u="none" strike="noStrike" baseline="0" dirty="0">
                <a:latin typeface="Times-Roman"/>
              </a:rPr>
              <a:t>The command line tool for handling packages is </a:t>
            </a:r>
            <a:r>
              <a:rPr lang="en-US" sz="2000" b="1" i="0" u="none" strike="noStrike" baseline="0" dirty="0">
                <a:latin typeface="Times-Bold"/>
              </a:rPr>
              <a:t>apt-get</a:t>
            </a:r>
            <a:r>
              <a:rPr lang="en-US" sz="2000" b="0" i="0" u="none" strike="noStrike" baseline="0" dirty="0">
                <a:latin typeface="Times-Roman"/>
              </a:rPr>
              <a:t>, which comes with an excellent man page describing how to install and update packages and how to upgrade singular packages or your entire distribution. APT has its roots in the Debian GNU/Linux distribution, where it is the default manager for the Debian packages. APT has been ported to work with RPM packages as well. The main advantage of APT is that it is free and flexible to use. </a:t>
            </a:r>
          </a:p>
          <a:p>
            <a:pPr algn="just"/>
            <a:endParaRPr lang="en-US" sz="2000" dirty="0">
              <a:latin typeface="Times-Roman"/>
            </a:endParaRPr>
          </a:p>
          <a:p>
            <a:pPr algn="just"/>
            <a:r>
              <a:rPr lang="en-US" sz="2000" b="0" i="0" u="none" strike="noStrike" baseline="0" dirty="0">
                <a:latin typeface="Times-Roman"/>
              </a:rPr>
              <a:t>Generally, when first using </a:t>
            </a:r>
            <a:r>
              <a:rPr lang="en-US" sz="2000" b="1" i="0" u="none" strike="noStrike" baseline="0" dirty="0">
                <a:latin typeface="Times-Bold"/>
              </a:rPr>
              <a:t>apt-get</a:t>
            </a:r>
            <a:r>
              <a:rPr lang="en-US" sz="2000" b="0" i="0" u="none" strike="noStrike" baseline="0" dirty="0">
                <a:latin typeface="Times-Roman"/>
              </a:rPr>
              <a:t>, you will need to get an index of the available packages. This is done</a:t>
            </a:r>
          </a:p>
          <a:p>
            <a:pPr algn="just"/>
            <a:r>
              <a:rPr lang="en-IN" sz="2000" b="0" i="0" u="none" strike="noStrike" baseline="0" dirty="0">
                <a:latin typeface="Times-Roman"/>
              </a:rPr>
              <a:t>using the command</a:t>
            </a:r>
          </a:p>
          <a:p>
            <a:pPr algn="just"/>
            <a:endParaRPr lang="en-IN" sz="2000" b="0" i="0" u="none" strike="noStrike" baseline="0" dirty="0">
              <a:latin typeface="Times-Roman"/>
            </a:endParaRPr>
          </a:p>
          <a:p>
            <a:pPr algn="just"/>
            <a:r>
              <a:rPr lang="en-IN" sz="2000" b="1" i="0" u="none" strike="noStrike" baseline="0" dirty="0">
                <a:latin typeface="Times-Bold"/>
              </a:rPr>
              <a:t>apt-get </a:t>
            </a:r>
            <a:r>
              <a:rPr lang="en-IN" sz="2000" b="1" i="1" u="none" strike="noStrike" baseline="0" dirty="0">
                <a:latin typeface="Courier-BoldOblique"/>
              </a:rPr>
              <a:t>update</a:t>
            </a:r>
          </a:p>
          <a:p>
            <a:pPr algn="just"/>
            <a:endParaRPr lang="en-US" sz="2000" b="0" i="0" u="none" strike="noStrike" baseline="0" dirty="0">
              <a:latin typeface="Times-Roman"/>
            </a:endParaRPr>
          </a:p>
          <a:p>
            <a:pPr algn="just"/>
            <a:r>
              <a:rPr lang="en-US" sz="2000" b="0" i="0" u="none" strike="noStrike" baseline="0" dirty="0">
                <a:latin typeface="Times-Roman"/>
              </a:rPr>
              <a:t>After that, you can use </a:t>
            </a:r>
            <a:r>
              <a:rPr lang="en-US" sz="2000" b="1" i="0" u="none" strike="noStrike" baseline="0" dirty="0">
                <a:latin typeface="Times-Bold"/>
              </a:rPr>
              <a:t>apt-get </a:t>
            </a:r>
            <a:r>
              <a:rPr lang="en-US" sz="2000" b="0" i="0" u="none" strike="noStrike" baseline="0" dirty="0">
                <a:latin typeface="Times-Roman"/>
              </a:rPr>
              <a:t>to upgrade your system:</a:t>
            </a:r>
          </a:p>
          <a:p>
            <a:pPr algn="just"/>
            <a:endParaRPr lang="en-IN" sz="2000" b="1" i="0" u="none" strike="noStrike" baseline="0" dirty="0">
              <a:latin typeface="Times-Bold"/>
            </a:endParaRPr>
          </a:p>
          <a:p>
            <a:pPr algn="just"/>
            <a:r>
              <a:rPr lang="en-IN" sz="2000" b="1" i="0" u="none" strike="noStrike" baseline="0" dirty="0">
                <a:latin typeface="Times-Bold"/>
              </a:rPr>
              <a:t>apt-get </a:t>
            </a:r>
            <a:r>
              <a:rPr lang="en-IN" sz="2000" b="1" i="1" u="none" strike="noStrike" baseline="0" dirty="0">
                <a:latin typeface="Courier-BoldOblique"/>
              </a:rPr>
              <a:t>upgrade</a:t>
            </a:r>
          </a:p>
          <a:p>
            <a:pPr algn="just"/>
            <a:endParaRPr lang="en-US" sz="2000" b="0" i="0" u="none" strike="noStrike" baseline="0" dirty="0">
              <a:latin typeface="Times-Roman"/>
            </a:endParaRPr>
          </a:p>
          <a:p>
            <a:pPr algn="just"/>
            <a:r>
              <a:rPr lang="en-US" sz="2000" b="0" i="0" u="none" strike="noStrike" baseline="0" dirty="0">
                <a:latin typeface="Times-Roman"/>
              </a:rPr>
              <a:t>Do this often, it's an easy way to keep your system up-to-date and thus safe.</a:t>
            </a:r>
          </a:p>
        </p:txBody>
      </p:sp>
      <p:sp>
        <p:nvSpPr>
          <p:cNvPr id="5" name="TextBox 4">
            <a:extLst>
              <a:ext uri="{FF2B5EF4-FFF2-40B4-BE49-F238E27FC236}">
                <a16:creationId xmlns:a16="http://schemas.microsoft.com/office/drawing/2014/main" id="{9B83ED81-8F53-6BCE-7AEF-926FF0AF64AF}"/>
              </a:ext>
            </a:extLst>
          </p:cNvPr>
          <p:cNvSpPr txBox="1"/>
          <p:nvPr/>
        </p:nvSpPr>
        <p:spPr>
          <a:xfrm>
            <a:off x="221382" y="137780"/>
            <a:ext cx="6121666" cy="523220"/>
          </a:xfrm>
          <a:prstGeom prst="rect">
            <a:avLst/>
          </a:prstGeom>
          <a:noFill/>
        </p:spPr>
        <p:txBody>
          <a:bodyPr wrap="square">
            <a:spAutoFit/>
          </a:bodyPr>
          <a:lstStyle/>
          <a:p>
            <a:pPr algn="l"/>
            <a:r>
              <a:rPr lang="en-IN" sz="2800" b="1" i="0" u="none" strike="noStrike" baseline="0" dirty="0">
                <a:latin typeface="Helvetica-Bold"/>
              </a:rPr>
              <a:t>APT</a:t>
            </a:r>
          </a:p>
        </p:txBody>
      </p:sp>
    </p:spTree>
    <p:extLst>
      <p:ext uri="{BB962C8B-B14F-4D97-AF65-F5344CB8AC3E}">
        <p14:creationId xmlns:p14="http://schemas.microsoft.com/office/powerpoint/2010/main" val="697202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B25ACB-2985-A8E0-B1A7-B2AEAE919272}"/>
              </a:ext>
            </a:extLst>
          </p:cNvPr>
          <p:cNvSpPr txBox="1"/>
          <p:nvPr/>
        </p:nvSpPr>
        <p:spPr>
          <a:xfrm>
            <a:off x="144379" y="138197"/>
            <a:ext cx="11386686" cy="5293757"/>
          </a:xfrm>
          <a:prstGeom prst="rect">
            <a:avLst/>
          </a:prstGeom>
          <a:noFill/>
        </p:spPr>
        <p:txBody>
          <a:bodyPr wrap="square">
            <a:spAutoFit/>
          </a:bodyPr>
          <a:lstStyle/>
          <a:p>
            <a:pPr algn="l"/>
            <a:r>
              <a:rPr lang="en-US" sz="2000" b="0" i="0" u="none" strike="noStrike" baseline="0" dirty="0">
                <a:latin typeface="Times-Roman"/>
              </a:rPr>
              <a:t>Apart from this general usage, </a:t>
            </a:r>
            <a:r>
              <a:rPr lang="en-US" sz="2000" b="1" i="0" u="none" strike="noStrike" baseline="0" dirty="0">
                <a:latin typeface="Times-Bold"/>
              </a:rPr>
              <a:t>apt-get </a:t>
            </a:r>
            <a:r>
              <a:rPr lang="en-US" sz="2000" b="0" i="0" u="none" strike="noStrike" baseline="0" dirty="0">
                <a:latin typeface="Times-Roman"/>
              </a:rPr>
              <a:t>is also very fast for installing individual packages. This is how it</a:t>
            </a:r>
          </a:p>
          <a:p>
            <a:pPr algn="l"/>
            <a:r>
              <a:rPr lang="en-IN" sz="2000" b="0" i="0" u="none" strike="noStrike" baseline="0" dirty="0">
                <a:latin typeface="Times-Roman"/>
              </a:rPr>
              <a:t>works:</a:t>
            </a:r>
          </a:p>
          <a:p>
            <a:pPr algn="l"/>
            <a:endParaRPr lang="en-IN" sz="1800" b="0" i="0" u="none" strike="noStrike" baseline="0" dirty="0">
              <a:latin typeface="Times-Roman"/>
            </a:endParaRPr>
          </a:p>
          <a:p>
            <a:pPr algn="l"/>
            <a:r>
              <a:rPr lang="en-US" sz="2000" b="0" i="0" u="none" strike="noStrike" baseline="0" dirty="0">
                <a:latin typeface="Courier"/>
              </a:rPr>
              <a:t>[</a:t>
            </a:r>
            <a:r>
              <a:rPr lang="en-US" sz="2000" b="0" i="0" u="none" strike="noStrike" baseline="0" dirty="0" err="1">
                <a:latin typeface="Courier"/>
              </a:rPr>
              <a:t>david@jupiter</a:t>
            </a:r>
            <a:r>
              <a:rPr lang="en-US" sz="2000" b="0" i="0" u="none" strike="noStrike" baseline="0" dirty="0">
                <a:latin typeface="Courier"/>
              </a:rPr>
              <a:t> ~] </a:t>
            </a:r>
            <a:r>
              <a:rPr lang="en-US" sz="2000" b="1" i="0" u="none" strike="noStrike" baseline="0" dirty="0" err="1">
                <a:latin typeface="Courier-Bold"/>
              </a:rPr>
              <a:t>su</a:t>
            </a:r>
            <a:r>
              <a:rPr lang="en-US" sz="2000" b="1" i="0" u="none" strike="noStrike" baseline="0" dirty="0">
                <a:latin typeface="Courier-Bold"/>
              </a:rPr>
              <a:t> - -c "apt-get install </a:t>
            </a:r>
            <a:r>
              <a:rPr lang="en-US" sz="2000" b="1" i="0" u="none" strike="noStrike" baseline="0" dirty="0" err="1">
                <a:latin typeface="Courier-Bold"/>
              </a:rPr>
              <a:t>xsnow</a:t>
            </a:r>
            <a:r>
              <a:rPr lang="en-US" sz="2000" b="1" i="0" u="none" strike="noStrike" baseline="0" dirty="0">
                <a:latin typeface="Courier-Bold"/>
              </a:rPr>
              <a:t>"</a:t>
            </a:r>
          </a:p>
          <a:p>
            <a:pPr algn="l"/>
            <a:r>
              <a:rPr lang="en-IN" sz="2000" b="0" i="0" u="none" strike="noStrike" baseline="0" dirty="0">
                <a:latin typeface="Courier"/>
              </a:rPr>
              <a:t>Password:</a:t>
            </a:r>
          </a:p>
          <a:p>
            <a:pPr algn="l"/>
            <a:r>
              <a:rPr lang="en-IN" sz="2000" b="0" i="0" u="none" strike="noStrike" baseline="0" dirty="0">
                <a:latin typeface="Courier"/>
              </a:rPr>
              <a:t>Reading Package Lists... Done</a:t>
            </a:r>
          </a:p>
          <a:p>
            <a:pPr algn="l"/>
            <a:r>
              <a:rPr lang="en-IN" sz="2000" b="0" i="0" u="none" strike="noStrike" baseline="0" dirty="0">
                <a:latin typeface="Courier"/>
              </a:rPr>
              <a:t>Building Dependency Tree... Done</a:t>
            </a:r>
          </a:p>
          <a:p>
            <a:pPr algn="l"/>
            <a:r>
              <a:rPr lang="en-US" sz="2000" b="0" i="0" u="none" strike="noStrike" baseline="0" dirty="0">
                <a:latin typeface="Courier"/>
              </a:rPr>
              <a:t>The following NEW packages will be installed:</a:t>
            </a:r>
          </a:p>
          <a:p>
            <a:pPr algn="l"/>
            <a:r>
              <a:rPr lang="en-IN" sz="2000" b="0" i="0" u="none" strike="noStrike" baseline="0" dirty="0" err="1">
                <a:latin typeface="Courier"/>
              </a:rPr>
              <a:t>Xsnow</a:t>
            </a:r>
            <a:endParaRPr lang="en-IN" sz="2000" b="0" i="0" u="none" strike="noStrike" baseline="0" dirty="0">
              <a:latin typeface="Courier"/>
            </a:endParaRPr>
          </a:p>
          <a:p>
            <a:pPr algn="l"/>
            <a:r>
              <a:rPr lang="en-US" sz="2000" b="0" i="0" u="none" strike="noStrike" baseline="0" dirty="0">
                <a:latin typeface="Courier"/>
              </a:rPr>
              <a:t>0 packages upgraded, 1 newly installed, 0 removed and 3 not upgraded.</a:t>
            </a:r>
          </a:p>
          <a:p>
            <a:pPr algn="l"/>
            <a:r>
              <a:rPr lang="en-US" sz="2000" b="0" i="0" u="none" strike="noStrike" baseline="0" dirty="0">
                <a:latin typeface="Courier"/>
              </a:rPr>
              <a:t>Need to get 33.6kB of archives.</a:t>
            </a:r>
          </a:p>
          <a:p>
            <a:pPr algn="l"/>
            <a:r>
              <a:rPr lang="en-US" sz="2000" b="0" i="0" u="none" strike="noStrike" baseline="0" dirty="0">
                <a:latin typeface="Courier"/>
              </a:rPr>
              <a:t>After unpacking 104kB of additional disk space will be used.</a:t>
            </a:r>
          </a:p>
          <a:p>
            <a:pPr algn="l"/>
            <a:r>
              <a:rPr lang="en-US" sz="2000" b="0" i="0" u="none" strike="noStrike" baseline="0" dirty="0">
                <a:latin typeface="Courier"/>
              </a:rPr>
              <a:t>Get:1 http://ayo.freshrpms.net </a:t>
            </a:r>
            <a:r>
              <a:rPr lang="en-US" sz="2000" b="0" i="0" u="none" strike="noStrike" baseline="0" dirty="0" err="1">
                <a:latin typeface="Courier"/>
              </a:rPr>
              <a:t>redhat</a:t>
            </a:r>
            <a:r>
              <a:rPr lang="en-US" sz="2000" b="0" i="0" u="none" strike="noStrike" baseline="0" dirty="0">
                <a:latin typeface="Courier"/>
              </a:rPr>
              <a:t>/9/i386/</a:t>
            </a:r>
            <a:r>
              <a:rPr lang="en-US" sz="2000" b="0" i="0" u="none" strike="noStrike" baseline="0" dirty="0" err="1">
                <a:latin typeface="Courier"/>
              </a:rPr>
              <a:t>os</a:t>
            </a:r>
            <a:r>
              <a:rPr lang="en-US" sz="2000" b="0" i="0" u="none" strike="noStrike" baseline="0" dirty="0">
                <a:latin typeface="Courier"/>
              </a:rPr>
              <a:t> </a:t>
            </a:r>
            <a:r>
              <a:rPr lang="en-US" sz="2000" b="0" i="0" u="none" strike="noStrike" baseline="0" dirty="0" err="1">
                <a:latin typeface="Courier"/>
              </a:rPr>
              <a:t>xsnow</a:t>
            </a:r>
            <a:r>
              <a:rPr lang="en-US" sz="2000" b="0" i="0" u="none" strike="noStrike" baseline="0" dirty="0">
                <a:latin typeface="Courier"/>
              </a:rPr>
              <a:t> 1.42-10 [33.6kB]</a:t>
            </a:r>
          </a:p>
          <a:p>
            <a:pPr algn="l"/>
            <a:r>
              <a:rPr lang="en-US" sz="2000" b="0" i="0" u="none" strike="noStrike" baseline="0" dirty="0">
                <a:latin typeface="Courier"/>
              </a:rPr>
              <a:t>Fetched 33.6kB in 0s (106kB/s)</a:t>
            </a:r>
          </a:p>
          <a:p>
            <a:pPr algn="l"/>
            <a:r>
              <a:rPr lang="en-IN" sz="2000" b="0" i="0" u="none" strike="noStrike" baseline="0" dirty="0">
                <a:latin typeface="Courier"/>
              </a:rPr>
              <a:t>Executing RPM (-</a:t>
            </a:r>
            <a:r>
              <a:rPr lang="en-IN" sz="2000" b="0" i="0" u="none" strike="noStrike" baseline="0" dirty="0" err="1">
                <a:latin typeface="Courier"/>
              </a:rPr>
              <a:t>Uvh</a:t>
            </a:r>
            <a:r>
              <a:rPr lang="en-IN" sz="2000" b="0" i="0" u="none" strike="noStrike" baseline="0" dirty="0">
                <a:latin typeface="Courier"/>
              </a:rPr>
              <a:t>)...</a:t>
            </a:r>
          </a:p>
          <a:p>
            <a:pPr algn="l"/>
            <a:r>
              <a:rPr lang="en-IN" sz="2000" b="0" i="0" u="none" strike="noStrike" baseline="0" dirty="0">
                <a:latin typeface="Courier"/>
              </a:rPr>
              <a:t>Preparing... ########################################### [100%]</a:t>
            </a:r>
          </a:p>
          <a:p>
            <a:pPr algn="l"/>
            <a:r>
              <a:rPr lang="en-IN" sz="2000" b="0" i="0" u="none" strike="noStrike" baseline="0" dirty="0">
                <a:latin typeface="Courier"/>
              </a:rPr>
              <a:t>1:xsnow ########################################### [100%]</a:t>
            </a:r>
            <a:endParaRPr lang="en-IN" sz="2000" dirty="0"/>
          </a:p>
        </p:txBody>
      </p:sp>
    </p:spTree>
    <p:extLst>
      <p:ext uri="{BB962C8B-B14F-4D97-AF65-F5344CB8AC3E}">
        <p14:creationId xmlns:p14="http://schemas.microsoft.com/office/powerpoint/2010/main" val="4127463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E24710-9345-2B86-4961-019E4E32BB89}"/>
              </a:ext>
            </a:extLst>
          </p:cNvPr>
          <p:cNvSpPr txBox="1"/>
          <p:nvPr/>
        </p:nvSpPr>
        <p:spPr>
          <a:xfrm>
            <a:off x="247851" y="1172472"/>
            <a:ext cx="11677850" cy="2031325"/>
          </a:xfrm>
          <a:prstGeom prst="rect">
            <a:avLst/>
          </a:prstGeom>
          <a:noFill/>
        </p:spPr>
        <p:txBody>
          <a:bodyPr wrap="square">
            <a:spAutoFit/>
          </a:bodyPr>
          <a:lstStyle/>
          <a:p>
            <a:pPr algn="just"/>
            <a:r>
              <a:rPr lang="en-US" sz="1800" b="0" i="0" u="none" strike="noStrike" baseline="0" dirty="0">
                <a:latin typeface="Times-Roman"/>
              </a:rPr>
              <a:t>Update Agent, which originally only supported RedHat RPM packages, is now ported to a wider set of</a:t>
            </a:r>
          </a:p>
          <a:p>
            <a:pPr algn="just"/>
            <a:r>
              <a:rPr lang="en-US" sz="1800" b="0" i="0" u="none" strike="noStrike" baseline="0" dirty="0">
                <a:latin typeface="Times-Roman"/>
              </a:rPr>
              <a:t>software, including non-RedHat repositories. </a:t>
            </a:r>
          </a:p>
          <a:p>
            <a:pPr algn="just"/>
            <a:endParaRPr lang="en-US" dirty="0">
              <a:latin typeface="Times-Roman"/>
            </a:endParaRPr>
          </a:p>
          <a:p>
            <a:pPr algn="just"/>
            <a:r>
              <a:rPr lang="en-US" sz="1800" b="0" i="0" u="none" strike="noStrike" baseline="0" dirty="0">
                <a:latin typeface="Times-Roman"/>
              </a:rPr>
              <a:t>On the command line, type </a:t>
            </a:r>
            <a:r>
              <a:rPr lang="en-US" sz="1800" b="1" i="0" u="none" strike="noStrike" baseline="0" dirty="0">
                <a:latin typeface="Times-Bold"/>
              </a:rPr>
              <a:t>up2date </a:t>
            </a:r>
            <a:r>
              <a:rPr lang="en-US" sz="1800" b="0" i="0" u="none" strike="noStrike" baseline="0" dirty="0">
                <a:latin typeface="Times-Roman"/>
              </a:rPr>
              <a:t>to update your system. </a:t>
            </a:r>
          </a:p>
          <a:p>
            <a:pPr algn="just"/>
            <a:endParaRPr lang="en-US" dirty="0">
              <a:latin typeface="Times-Roman"/>
            </a:endParaRPr>
          </a:p>
          <a:p>
            <a:pPr algn="just"/>
            <a:r>
              <a:rPr lang="en-US" sz="1800" b="0" i="0" u="none" strike="noStrike" baseline="0" dirty="0">
                <a:latin typeface="Times-Roman"/>
              </a:rPr>
              <a:t>On</a:t>
            </a:r>
            <a:r>
              <a:rPr lang="en-US" dirty="0">
                <a:latin typeface="Times-Roman"/>
              </a:rPr>
              <a:t> </a:t>
            </a:r>
            <a:r>
              <a:rPr lang="en-US" sz="1800" b="0" i="0" u="none" strike="noStrike" baseline="0" dirty="0">
                <a:latin typeface="Times-Roman"/>
              </a:rPr>
              <a:t>the desktop, by default a small icon is activated, telling you whether or not there are updates available for</a:t>
            </a:r>
          </a:p>
          <a:p>
            <a:pPr algn="just"/>
            <a:r>
              <a:rPr lang="en-IN" sz="1800" b="0" i="0" u="none" strike="noStrike" baseline="0" dirty="0">
                <a:latin typeface="Times-Roman"/>
              </a:rPr>
              <a:t>your system.</a:t>
            </a:r>
            <a:endParaRPr lang="en-IN" dirty="0"/>
          </a:p>
        </p:txBody>
      </p:sp>
      <p:sp>
        <p:nvSpPr>
          <p:cNvPr id="5" name="TextBox 4">
            <a:extLst>
              <a:ext uri="{FF2B5EF4-FFF2-40B4-BE49-F238E27FC236}">
                <a16:creationId xmlns:a16="http://schemas.microsoft.com/office/drawing/2014/main" id="{7D156C3B-C6D5-2C91-6194-4AD94759951F}"/>
              </a:ext>
            </a:extLst>
          </p:cNvPr>
          <p:cNvSpPr txBox="1"/>
          <p:nvPr/>
        </p:nvSpPr>
        <p:spPr>
          <a:xfrm>
            <a:off x="247851" y="118530"/>
            <a:ext cx="6097604" cy="523220"/>
          </a:xfrm>
          <a:prstGeom prst="rect">
            <a:avLst/>
          </a:prstGeom>
          <a:noFill/>
        </p:spPr>
        <p:txBody>
          <a:bodyPr wrap="square">
            <a:spAutoFit/>
          </a:bodyPr>
          <a:lstStyle/>
          <a:p>
            <a:pPr algn="l"/>
            <a:r>
              <a:rPr lang="en-US" sz="2800" b="1" i="0" u="none" strike="noStrike" baseline="0" dirty="0">
                <a:latin typeface="Helvetica-Bold"/>
              </a:rPr>
              <a:t>Systems using RPM packages</a:t>
            </a:r>
          </a:p>
        </p:txBody>
      </p:sp>
    </p:spTree>
    <p:extLst>
      <p:ext uri="{BB962C8B-B14F-4D97-AF65-F5344CB8AC3E}">
        <p14:creationId xmlns:p14="http://schemas.microsoft.com/office/powerpoint/2010/main" val="648515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434883-B6B3-6DF1-E423-F23EE779FA64}"/>
              </a:ext>
            </a:extLst>
          </p:cNvPr>
          <p:cNvSpPr txBox="1"/>
          <p:nvPr/>
        </p:nvSpPr>
        <p:spPr>
          <a:xfrm>
            <a:off x="122721" y="0"/>
            <a:ext cx="11783729" cy="584775"/>
          </a:xfrm>
          <a:prstGeom prst="rect">
            <a:avLst/>
          </a:prstGeom>
          <a:noFill/>
        </p:spPr>
        <p:txBody>
          <a:bodyPr wrap="square">
            <a:spAutoFit/>
          </a:bodyPr>
          <a:lstStyle/>
          <a:p>
            <a:pPr algn="l"/>
            <a:r>
              <a:rPr lang="en-IN" sz="2800" b="1" i="0" u="none" strike="noStrike" baseline="0" dirty="0">
                <a:latin typeface="Helvetica-Bold"/>
              </a:rPr>
              <a:t>Upgrading</a:t>
            </a:r>
            <a:r>
              <a:rPr lang="en-IN" sz="3200" b="1" i="0" u="none" strike="noStrike" baseline="0" dirty="0">
                <a:latin typeface="Helvetica-Bold"/>
              </a:rPr>
              <a:t> your kernel</a:t>
            </a:r>
          </a:p>
        </p:txBody>
      </p:sp>
      <p:sp>
        <p:nvSpPr>
          <p:cNvPr id="7" name="TextBox 6">
            <a:extLst>
              <a:ext uri="{FF2B5EF4-FFF2-40B4-BE49-F238E27FC236}">
                <a16:creationId xmlns:a16="http://schemas.microsoft.com/office/drawing/2014/main" id="{BBE21FE3-6A61-4863-E5C1-AD23E0A0544C}"/>
              </a:ext>
            </a:extLst>
          </p:cNvPr>
          <p:cNvSpPr txBox="1"/>
          <p:nvPr/>
        </p:nvSpPr>
        <p:spPr>
          <a:xfrm>
            <a:off x="122721" y="1559791"/>
            <a:ext cx="11466096" cy="2862322"/>
          </a:xfrm>
          <a:prstGeom prst="rect">
            <a:avLst/>
          </a:prstGeom>
          <a:noFill/>
        </p:spPr>
        <p:txBody>
          <a:bodyPr wrap="square">
            <a:spAutoFit/>
          </a:bodyPr>
          <a:lstStyle/>
          <a:p>
            <a:pPr algn="just"/>
            <a:r>
              <a:rPr lang="en-US" sz="2000" b="0" i="0" u="none" strike="noStrike" baseline="0" dirty="0">
                <a:latin typeface="Times-Roman"/>
              </a:rPr>
              <a:t>Most Linux installations are fine if you periodically upgrade your distribution. The upgrade procedure will</a:t>
            </a:r>
          </a:p>
          <a:p>
            <a:pPr algn="just"/>
            <a:r>
              <a:rPr lang="en-US" sz="2000" b="0" i="0" u="none" strike="noStrike" baseline="0" dirty="0">
                <a:latin typeface="Times-Roman"/>
              </a:rPr>
              <a:t>install a new kernel when needed and make all necessary changes to your system. You should only compile or</a:t>
            </a:r>
          </a:p>
          <a:p>
            <a:pPr algn="just"/>
            <a:r>
              <a:rPr lang="en-US" sz="2000" b="0" i="0" u="none" strike="noStrike" baseline="0" dirty="0">
                <a:latin typeface="Times-Roman"/>
              </a:rPr>
              <a:t>install a new kernel manually if you need kernel features that are not supported by the default kernel included</a:t>
            </a:r>
          </a:p>
          <a:p>
            <a:pPr algn="just"/>
            <a:r>
              <a:rPr lang="en-IN" sz="2000" b="0" i="0" u="none" strike="noStrike" baseline="0" dirty="0">
                <a:latin typeface="Times-Roman"/>
              </a:rPr>
              <a:t>in your Linux distribution.</a:t>
            </a:r>
          </a:p>
          <a:p>
            <a:pPr algn="just"/>
            <a:endParaRPr lang="en-US" sz="2000" b="0" i="0" u="none" strike="noStrike" baseline="0" dirty="0">
              <a:latin typeface="Times-Roman"/>
            </a:endParaRPr>
          </a:p>
          <a:p>
            <a:pPr algn="just"/>
            <a:r>
              <a:rPr lang="en-US" sz="2000" b="0" i="0" u="none" strike="noStrike" baseline="0" dirty="0">
                <a:latin typeface="Times-Roman"/>
              </a:rPr>
              <a:t>Whether compiling your own optimized kernel or using a pre-compiled kernel package, install it in</a:t>
            </a:r>
          </a:p>
          <a:p>
            <a:pPr algn="just"/>
            <a:r>
              <a:rPr lang="en-US" sz="2000" b="0" i="0" u="none" strike="noStrike" baseline="0" dirty="0">
                <a:latin typeface="Times-Roman"/>
              </a:rPr>
              <a:t>co-existence with the old kernel until you are sure that everything works according to plan.</a:t>
            </a:r>
          </a:p>
          <a:p>
            <a:pPr algn="just"/>
            <a:r>
              <a:rPr lang="en-US" sz="2000" b="0" i="0" u="none" strike="noStrike" baseline="0" dirty="0">
                <a:latin typeface="Times-Roman"/>
              </a:rPr>
              <a:t>Then create a dual boot system that will allow you to choose which kernel to boot by updating your boot</a:t>
            </a:r>
          </a:p>
          <a:p>
            <a:pPr algn="just"/>
            <a:r>
              <a:rPr lang="en-US" sz="2000" b="0" i="0" u="none" strike="noStrike" baseline="0" dirty="0">
                <a:latin typeface="Times-Roman"/>
              </a:rPr>
              <a:t>loader configuration file </a:t>
            </a:r>
            <a:r>
              <a:rPr lang="en-US" sz="2000" b="0" i="0" u="none" strike="noStrike" baseline="0" dirty="0" err="1">
                <a:latin typeface="Courier"/>
              </a:rPr>
              <a:t>grub.conf</a:t>
            </a:r>
            <a:r>
              <a:rPr lang="en-US" sz="2000" b="0" i="0" u="none" strike="noStrike" baseline="0" dirty="0">
                <a:latin typeface="Times-Roman"/>
              </a:rPr>
              <a:t>. </a:t>
            </a:r>
            <a:endParaRPr lang="en-IN" sz="2000" dirty="0"/>
          </a:p>
        </p:txBody>
      </p:sp>
    </p:spTree>
    <p:extLst>
      <p:ext uri="{BB962C8B-B14F-4D97-AF65-F5344CB8AC3E}">
        <p14:creationId xmlns:p14="http://schemas.microsoft.com/office/powerpoint/2010/main" val="2469295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4958D8-B383-BBE3-F925-8EB23D0D6675}"/>
              </a:ext>
            </a:extLst>
          </p:cNvPr>
          <p:cNvSpPr txBox="1"/>
          <p:nvPr/>
        </p:nvSpPr>
        <p:spPr>
          <a:xfrm>
            <a:off x="0" y="962780"/>
            <a:ext cx="12130237" cy="5632311"/>
          </a:xfrm>
          <a:prstGeom prst="rect">
            <a:avLst/>
          </a:prstGeom>
          <a:noFill/>
        </p:spPr>
        <p:txBody>
          <a:bodyPr wrap="square">
            <a:spAutoFit/>
          </a:bodyPr>
          <a:lstStyle/>
          <a:p>
            <a:pPr algn="l"/>
            <a:r>
              <a:rPr lang="en-US" sz="1800" b="0" i="0" u="none" strike="noStrike" baseline="0" dirty="0">
                <a:latin typeface="Courier"/>
              </a:rPr>
              <a:t># </a:t>
            </a:r>
            <a:r>
              <a:rPr lang="en-US" sz="1800" b="0" i="0" u="none" strike="noStrike" baseline="0" dirty="0" err="1">
                <a:latin typeface="Courier"/>
              </a:rPr>
              <a:t>grub.conf</a:t>
            </a:r>
            <a:r>
              <a:rPr lang="en-US" sz="1800" b="0" i="0" u="none" strike="noStrike" baseline="0" dirty="0">
                <a:latin typeface="Courier"/>
              </a:rPr>
              <a:t> generated by anaconda</a:t>
            </a:r>
          </a:p>
          <a:p>
            <a:pPr algn="l"/>
            <a:r>
              <a:rPr lang="en-IN" sz="1800" b="0" i="0" u="none" strike="noStrike" baseline="0" dirty="0">
                <a:latin typeface="Courier"/>
              </a:rPr>
              <a:t>#</a:t>
            </a:r>
          </a:p>
          <a:p>
            <a:pPr algn="l"/>
            <a:r>
              <a:rPr lang="en-US" sz="1800" b="0" i="0" u="none" strike="noStrike" baseline="0" dirty="0">
                <a:latin typeface="Courier"/>
              </a:rPr>
              <a:t># Note that you do not have to rerun grub after making config changes.</a:t>
            </a:r>
          </a:p>
          <a:p>
            <a:pPr algn="l"/>
            <a:r>
              <a:rPr lang="en-US" sz="1800" b="0" i="0" u="none" strike="noStrike" baseline="0" dirty="0">
                <a:latin typeface="Courier"/>
              </a:rPr>
              <a:t># NOTICE: You have a /boot partition. This means that</a:t>
            </a:r>
          </a:p>
          <a:p>
            <a:pPr algn="l"/>
            <a:r>
              <a:rPr lang="en-US" sz="1800" b="0" i="0" u="none" strike="noStrike" baseline="0" dirty="0">
                <a:latin typeface="Courier"/>
              </a:rPr>
              <a:t># all kernel and </a:t>
            </a:r>
            <a:r>
              <a:rPr lang="en-US" sz="1800" b="0" i="0" u="none" strike="noStrike" baseline="0" dirty="0" err="1">
                <a:latin typeface="Courier"/>
              </a:rPr>
              <a:t>initrd</a:t>
            </a:r>
            <a:r>
              <a:rPr lang="en-US" sz="1800" b="0" i="0" u="none" strike="noStrike" baseline="0" dirty="0">
                <a:latin typeface="Courier"/>
              </a:rPr>
              <a:t> paths are relative to /boot/, e.g.</a:t>
            </a:r>
          </a:p>
          <a:p>
            <a:pPr algn="l"/>
            <a:r>
              <a:rPr lang="en-IN" sz="1800" b="0" i="0" u="none" strike="noStrike" baseline="0" dirty="0">
                <a:latin typeface="Courier"/>
              </a:rPr>
              <a:t># root (hd0,0)</a:t>
            </a:r>
          </a:p>
          <a:p>
            <a:pPr algn="l"/>
            <a:r>
              <a:rPr lang="en-IN" sz="1800" b="0" i="0" u="none" strike="noStrike" baseline="0" dirty="0">
                <a:latin typeface="Courier"/>
              </a:rPr>
              <a:t># kernel /</a:t>
            </a:r>
            <a:r>
              <a:rPr lang="en-IN" sz="1800" b="0" i="0" u="none" strike="noStrike" baseline="0" dirty="0" err="1">
                <a:latin typeface="Courier"/>
              </a:rPr>
              <a:t>vmlinuz</a:t>
            </a:r>
            <a:r>
              <a:rPr lang="en-IN" sz="1800" b="0" i="0" u="none" strike="noStrike" baseline="0" dirty="0">
                <a:latin typeface="Courier"/>
              </a:rPr>
              <a:t>-version </a:t>
            </a:r>
            <a:r>
              <a:rPr lang="en-IN" sz="1800" b="0" i="0" u="none" strike="noStrike" baseline="0" dirty="0" err="1">
                <a:latin typeface="Courier"/>
              </a:rPr>
              <a:t>ro</a:t>
            </a:r>
            <a:r>
              <a:rPr lang="en-IN" sz="1800" b="0" i="0" u="none" strike="noStrike" baseline="0" dirty="0">
                <a:latin typeface="Courier"/>
              </a:rPr>
              <a:t> root=/dev/hde8</a:t>
            </a:r>
          </a:p>
          <a:p>
            <a:pPr algn="l"/>
            <a:r>
              <a:rPr lang="en-IN" sz="1800" b="0" i="0" u="none" strike="noStrike" baseline="0" dirty="0">
                <a:latin typeface="Courier"/>
              </a:rPr>
              <a:t># </a:t>
            </a:r>
            <a:r>
              <a:rPr lang="en-IN" sz="1800" b="0" i="0" u="none" strike="noStrike" baseline="0" dirty="0" err="1">
                <a:latin typeface="Courier"/>
              </a:rPr>
              <a:t>initrd</a:t>
            </a:r>
            <a:r>
              <a:rPr lang="en-IN" sz="1800" b="0" i="0" u="none" strike="noStrike" baseline="0" dirty="0">
                <a:latin typeface="Courier"/>
              </a:rPr>
              <a:t> /</a:t>
            </a:r>
            <a:r>
              <a:rPr lang="en-IN" sz="1800" b="0" i="0" u="none" strike="noStrike" baseline="0" dirty="0" err="1">
                <a:latin typeface="Courier"/>
              </a:rPr>
              <a:t>initrd-version.img</a:t>
            </a:r>
            <a:endParaRPr lang="en-IN" sz="1800" b="0" i="0" u="none" strike="noStrike" baseline="0" dirty="0">
              <a:latin typeface="Courier"/>
            </a:endParaRPr>
          </a:p>
          <a:p>
            <a:pPr algn="l"/>
            <a:r>
              <a:rPr lang="en-IN" sz="1800" b="0" i="0" u="none" strike="noStrike" baseline="0" dirty="0">
                <a:latin typeface="Courier"/>
              </a:rPr>
              <a:t>#boot=/dev/hde</a:t>
            </a:r>
          </a:p>
          <a:p>
            <a:pPr algn="l"/>
            <a:r>
              <a:rPr lang="en-IN" sz="1800" b="0" i="0" u="none" strike="noStrike" baseline="0" dirty="0">
                <a:latin typeface="Courier"/>
              </a:rPr>
              <a:t>default=0</a:t>
            </a:r>
          </a:p>
          <a:p>
            <a:pPr algn="l"/>
            <a:r>
              <a:rPr lang="en-IN" sz="1800" b="0" i="0" u="none" strike="noStrike" baseline="0" dirty="0">
                <a:latin typeface="Courier"/>
              </a:rPr>
              <a:t>timeout=10</a:t>
            </a:r>
          </a:p>
          <a:p>
            <a:pPr algn="l"/>
            <a:r>
              <a:rPr lang="en-IN" sz="1800" b="0" i="0" u="none" strike="noStrike" baseline="0" dirty="0" err="1">
                <a:latin typeface="Courier"/>
              </a:rPr>
              <a:t>splashimage</a:t>
            </a:r>
            <a:r>
              <a:rPr lang="en-IN" sz="1800" b="0" i="0" u="none" strike="noStrike" baseline="0" dirty="0">
                <a:latin typeface="Courier"/>
              </a:rPr>
              <a:t>=(hd0,0)/grub/splash.xpm.gz</a:t>
            </a:r>
          </a:p>
          <a:p>
            <a:pPr algn="l"/>
            <a:r>
              <a:rPr lang="en-US" sz="1800" b="0" i="0" u="none" strike="noStrike" baseline="0" dirty="0">
                <a:latin typeface="Courier"/>
              </a:rPr>
              <a:t>title Red Hat Linux new (2.4.9-31)</a:t>
            </a:r>
          </a:p>
          <a:p>
            <a:pPr algn="l"/>
            <a:r>
              <a:rPr lang="en-IN" sz="1800" b="0" i="0" u="none" strike="noStrike" baseline="0" dirty="0">
                <a:latin typeface="Courier"/>
              </a:rPr>
              <a:t>root (hd0,0)</a:t>
            </a:r>
          </a:p>
          <a:p>
            <a:pPr algn="l"/>
            <a:r>
              <a:rPr lang="en-IN" sz="1800" b="0" i="0" u="none" strike="noStrike" baseline="0" dirty="0">
                <a:latin typeface="Courier"/>
              </a:rPr>
              <a:t>kernel /vmlinuz-2.4.9-31 </a:t>
            </a:r>
            <a:r>
              <a:rPr lang="en-IN" sz="1800" b="0" i="0" u="none" strike="noStrike" baseline="0" dirty="0" err="1">
                <a:latin typeface="Courier"/>
              </a:rPr>
              <a:t>ro</a:t>
            </a:r>
            <a:r>
              <a:rPr lang="en-IN" sz="1800" b="0" i="0" u="none" strike="noStrike" baseline="0" dirty="0">
                <a:latin typeface="Courier"/>
              </a:rPr>
              <a:t> root=/dev/hde8</a:t>
            </a:r>
          </a:p>
          <a:p>
            <a:pPr algn="l"/>
            <a:r>
              <a:rPr lang="en-IN" sz="1800" b="0" i="0" u="none" strike="noStrike" baseline="0" dirty="0" err="1">
                <a:latin typeface="Courier"/>
              </a:rPr>
              <a:t>initrd</a:t>
            </a:r>
            <a:r>
              <a:rPr lang="en-IN" sz="1800" b="0" i="0" u="none" strike="noStrike" baseline="0" dirty="0">
                <a:latin typeface="Courier"/>
              </a:rPr>
              <a:t> /initrd-2.4.9-31.img</a:t>
            </a:r>
          </a:p>
          <a:p>
            <a:pPr algn="l"/>
            <a:r>
              <a:rPr lang="en-IN" sz="1800" b="0" i="0" u="none" strike="noStrike" baseline="0" dirty="0">
                <a:latin typeface="Courier"/>
              </a:rPr>
              <a:t>title old-kernel</a:t>
            </a:r>
          </a:p>
          <a:p>
            <a:pPr algn="l"/>
            <a:r>
              <a:rPr lang="en-IN" sz="1800" b="0" i="0" u="none" strike="noStrike" baseline="0" dirty="0">
                <a:latin typeface="Courier"/>
              </a:rPr>
              <a:t>root (hd0,0)</a:t>
            </a:r>
          </a:p>
          <a:p>
            <a:pPr algn="l"/>
            <a:r>
              <a:rPr lang="en-IN" sz="1800" b="0" i="0" u="none" strike="noStrike" baseline="0" dirty="0">
                <a:latin typeface="Courier"/>
              </a:rPr>
              <a:t>kernel /vmlinuz-2.4.9-21 </a:t>
            </a:r>
            <a:r>
              <a:rPr lang="en-IN" sz="1800" b="0" i="0" u="none" strike="noStrike" baseline="0" dirty="0" err="1">
                <a:latin typeface="Courier"/>
              </a:rPr>
              <a:t>ro</a:t>
            </a:r>
            <a:r>
              <a:rPr lang="en-IN" sz="1800" b="0" i="0" u="none" strike="noStrike" baseline="0" dirty="0">
                <a:latin typeface="Courier"/>
              </a:rPr>
              <a:t> root=/dev/hde8</a:t>
            </a:r>
          </a:p>
          <a:p>
            <a:pPr algn="l"/>
            <a:r>
              <a:rPr lang="en-IN" sz="1800" b="0" i="0" u="none" strike="noStrike" baseline="0" dirty="0" err="1">
                <a:latin typeface="Courier"/>
              </a:rPr>
              <a:t>initrd</a:t>
            </a:r>
            <a:r>
              <a:rPr lang="en-IN" sz="1800" b="0" i="0" u="none" strike="noStrike" baseline="0" dirty="0">
                <a:latin typeface="Courier"/>
              </a:rPr>
              <a:t> /initrd-2.4.9-21.img</a:t>
            </a:r>
            <a:endParaRPr lang="en-IN" dirty="0"/>
          </a:p>
        </p:txBody>
      </p:sp>
      <p:sp>
        <p:nvSpPr>
          <p:cNvPr id="5" name="TextBox 4">
            <a:extLst>
              <a:ext uri="{FF2B5EF4-FFF2-40B4-BE49-F238E27FC236}">
                <a16:creationId xmlns:a16="http://schemas.microsoft.com/office/drawing/2014/main" id="{995E7B02-B6C4-1F5A-4A61-EDBA56C10B08}"/>
              </a:ext>
            </a:extLst>
          </p:cNvPr>
          <p:cNvSpPr txBox="1"/>
          <p:nvPr/>
        </p:nvSpPr>
        <p:spPr>
          <a:xfrm>
            <a:off x="0" y="262909"/>
            <a:ext cx="6097604" cy="461665"/>
          </a:xfrm>
          <a:prstGeom prst="rect">
            <a:avLst/>
          </a:prstGeom>
          <a:noFill/>
        </p:spPr>
        <p:txBody>
          <a:bodyPr wrap="square">
            <a:spAutoFit/>
          </a:bodyPr>
          <a:lstStyle/>
          <a:p>
            <a:r>
              <a:rPr lang="en-US" sz="2400" b="0" i="0" u="none" strike="noStrike" baseline="0" dirty="0">
                <a:latin typeface="Times-Roman"/>
              </a:rPr>
              <a:t>This is a simple example:</a:t>
            </a:r>
            <a:endParaRPr lang="en-IN" sz="2400" dirty="0"/>
          </a:p>
        </p:txBody>
      </p:sp>
    </p:spTree>
    <p:extLst>
      <p:ext uri="{BB962C8B-B14F-4D97-AF65-F5344CB8AC3E}">
        <p14:creationId xmlns:p14="http://schemas.microsoft.com/office/powerpoint/2010/main" val="4205616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69324C-AA37-2A35-2898-CEAEAB5308FC}"/>
              </a:ext>
            </a:extLst>
          </p:cNvPr>
          <p:cNvSpPr txBox="1"/>
          <p:nvPr/>
        </p:nvSpPr>
        <p:spPr>
          <a:xfrm>
            <a:off x="0" y="766732"/>
            <a:ext cx="12192000" cy="5324535"/>
          </a:xfrm>
          <a:prstGeom prst="rect">
            <a:avLst/>
          </a:prstGeom>
          <a:noFill/>
        </p:spPr>
        <p:txBody>
          <a:bodyPr wrap="square">
            <a:spAutoFit/>
          </a:bodyPr>
          <a:lstStyle/>
          <a:p>
            <a:pPr algn="l"/>
            <a:r>
              <a:rPr lang="en-IN" sz="2400" b="1" i="0" u="none" strike="noStrike" baseline="0" dirty="0">
                <a:latin typeface="Helvetica-Bold"/>
              </a:rPr>
              <a:t>Mounting a CD</a:t>
            </a:r>
          </a:p>
          <a:p>
            <a:pPr algn="l"/>
            <a:endParaRPr lang="en-US" sz="1800" b="0" i="0" u="none" strike="noStrike" baseline="0" dirty="0">
              <a:latin typeface="Times-Roman"/>
            </a:endParaRPr>
          </a:p>
          <a:p>
            <a:pPr algn="just"/>
            <a:r>
              <a:rPr lang="en-US" sz="1800" b="0" i="0" u="none" strike="noStrike" baseline="0" dirty="0">
                <a:latin typeface="Times-Roman"/>
              </a:rPr>
              <a:t>This is basically done in the same way as installing packages manually, except that you have to append the file system of the CD to your machine's file system to make it accessible. On most systems, this will be done automatically upon insertion of a CD in the drive because the </a:t>
            </a:r>
            <a:r>
              <a:rPr lang="en-US" sz="1800" b="1" i="0" u="none" strike="noStrike" baseline="0" dirty="0">
                <a:latin typeface="Times-Bold"/>
              </a:rPr>
              <a:t>automount </a:t>
            </a:r>
            <a:r>
              <a:rPr lang="en-US" sz="1800" b="0" i="0" u="none" strike="noStrike" baseline="0" dirty="0">
                <a:latin typeface="Times-Roman"/>
              </a:rPr>
              <a:t>daemon is started up at boot time. </a:t>
            </a:r>
          </a:p>
          <a:p>
            <a:pPr algn="just"/>
            <a:endParaRPr lang="en-US" dirty="0">
              <a:latin typeface="Times-Roman"/>
            </a:endParaRPr>
          </a:p>
          <a:p>
            <a:pPr algn="just"/>
            <a:r>
              <a:rPr lang="en-US" sz="1800" b="0" i="0" u="none" strike="noStrike" baseline="0" dirty="0">
                <a:latin typeface="Times-Roman"/>
              </a:rPr>
              <a:t>If your CD is not made available automatically, issue the </a:t>
            </a:r>
            <a:r>
              <a:rPr lang="en-US" sz="1800" b="1" i="0" u="none" strike="noStrike" baseline="0" dirty="0">
                <a:latin typeface="Times-Bold"/>
              </a:rPr>
              <a:t>mount </a:t>
            </a:r>
            <a:r>
              <a:rPr lang="en-US" sz="1800" b="0" i="0" u="none" strike="noStrike" baseline="0" dirty="0">
                <a:latin typeface="Times-Roman"/>
              </a:rPr>
              <a:t>command in a terminal window. Depending on your actual system configuration, a line similar to this one will usually do the trick:</a:t>
            </a:r>
          </a:p>
          <a:p>
            <a:pPr algn="l"/>
            <a:endParaRPr lang="en-US" sz="1800" b="1" i="0" u="none" strike="noStrike" baseline="0" dirty="0">
              <a:latin typeface="Times-Bold"/>
            </a:endParaRPr>
          </a:p>
          <a:p>
            <a:pPr algn="l"/>
            <a:r>
              <a:rPr lang="en-US" sz="1800" b="1" i="0" u="none" strike="noStrike" baseline="0" dirty="0">
                <a:latin typeface="Times-Bold"/>
              </a:rPr>
              <a:t>mount </a:t>
            </a:r>
            <a:r>
              <a:rPr lang="en-US" sz="1800" b="1" i="0" u="none" strike="noStrike" baseline="0" dirty="0">
                <a:latin typeface="Courier-Bold"/>
              </a:rPr>
              <a:t>/dev/</a:t>
            </a:r>
            <a:r>
              <a:rPr lang="en-US" sz="1800" b="1" i="0" u="none" strike="noStrike" baseline="0" dirty="0" err="1">
                <a:latin typeface="Courier-Bold"/>
              </a:rPr>
              <a:t>cdrom</a:t>
            </a:r>
            <a:r>
              <a:rPr lang="en-US" sz="1800" b="1" i="0" u="none" strike="noStrike" baseline="0" dirty="0">
                <a:latin typeface="Courier-Bold"/>
              </a:rPr>
              <a:t> /</a:t>
            </a:r>
            <a:r>
              <a:rPr lang="en-US" sz="1800" b="1" i="0" u="none" strike="noStrike" baseline="0" dirty="0" err="1">
                <a:latin typeface="Courier-Bold"/>
              </a:rPr>
              <a:t>mnt</a:t>
            </a:r>
            <a:r>
              <a:rPr lang="en-US" sz="1800" b="1" i="0" u="none" strike="noStrike" baseline="0" dirty="0">
                <a:latin typeface="Courier-Bold"/>
              </a:rPr>
              <a:t>/</a:t>
            </a:r>
            <a:r>
              <a:rPr lang="en-US" sz="1800" b="1" i="0" u="none" strike="noStrike" baseline="0" dirty="0" err="1">
                <a:latin typeface="Courier-Bold"/>
              </a:rPr>
              <a:t>cdrom</a:t>
            </a:r>
            <a:endParaRPr lang="en-US" sz="1800" b="1" i="0" u="none" strike="noStrike" baseline="0" dirty="0">
              <a:latin typeface="Courier-Bold"/>
            </a:endParaRPr>
          </a:p>
          <a:p>
            <a:pPr algn="l"/>
            <a:endParaRPr lang="en-US" sz="1800" b="0" i="0" u="none" strike="noStrike" baseline="0" dirty="0">
              <a:latin typeface="Times-Roman"/>
            </a:endParaRPr>
          </a:p>
          <a:p>
            <a:pPr algn="l"/>
            <a:r>
              <a:rPr lang="en-US" sz="1800" b="0" i="0" u="none" strike="noStrike" baseline="0" dirty="0">
                <a:latin typeface="Times-Roman"/>
              </a:rPr>
              <a:t>On some systems, only </a:t>
            </a:r>
            <a:r>
              <a:rPr lang="en-US" sz="1800" b="0" i="1" u="none" strike="noStrike" baseline="0" dirty="0">
                <a:latin typeface="Times-Italic"/>
              </a:rPr>
              <a:t>root </a:t>
            </a:r>
            <a:r>
              <a:rPr lang="en-US" sz="1800" b="0" i="0" u="none" strike="noStrike" baseline="0" dirty="0">
                <a:latin typeface="Times-Roman"/>
              </a:rPr>
              <a:t>can mount removable media; this depends on the configuration.</a:t>
            </a:r>
          </a:p>
          <a:p>
            <a:pPr algn="l"/>
            <a:r>
              <a:rPr lang="en-US" sz="1800" b="0" i="0" u="none" strike="noStrike" baseline="0" dirty="0">
                <a:latin typeface="Times-Roman"/>
              </a:rPr>
              <a:t>For automation purposes, the CD drive usually has an entry in </a:t>
            </a:r>
            <a:r>
              <a:rPr lang="en-US" sz="1800" b="0" i="0" u="none" strike="noStrike" baseline="0" dirty="0">
                <a:latin typeface="Courier"/>
              </a:rPr>
              <a:t>/</a:t>
            </a:r>
            <a:r>
              <a:rPr lang="en-US" sz="1800" b="0" i="0" u="none" strike="noStrike" baseline="0" dirty="0" err="1">
                <a:latin typeface="Courier"/>
              </a:rPr>
              <a:t>etc</a:t>
            </a:r>
            <a:r>
              <a:rPr lang="en-US" sz="1800" b="0" i="0" u="none" strike="noStrike" baseline="0" dirty="0">
                <a:latin typeface="Courier"/>
              </a:rPr>
              <a:t>/</a:t>
            </a:r>
            <a:r>
              <a:rPr lang="en-US" sz="1800" b="0" i="0" u="none" strike="noStrike" baseline="0" dirty="0" err="1">
                <a:latin typeface="Courier"/>
              </a:rPr>
              <a:t>fstab</a:t>
            </a:r>
            <a:r>
              <a:rPr lang="en-US" sz="1800" b="0" i="0" u="none" strike="noStrike" baseline="0" dirty="0">
                <a:latin typeface="Times-Roman"/>
              </a:rPr>
              <a:t>, which lists the file systems and their mount points, that make up your file system tree. This is such a line:</a:t>
            </a:r>
          </a:p>
          <a:p>
            <a:pPr algn="l"/>
            <a:r>
              <a:rPr lang="nb-NO" sz="1400" b="0" i="0" u="none" strike="noStrike" baseline="0" dirty="0">
                <a:latin typeface="Courier"/>
              </a:rPr>
              <a:t>[david@jupiter ~] </a:t>
            </a:r>
            <a:r>
              <a:rPr lang="nb-NO" sz="1400" b="1" i="0" u="none" strike="noStrike" baseline="0" dirty="0">
                <a:latin typeface="Courier-Bold"/>
              </a:rPr>
              <a:t>grep cdrom /etc/fstab</a:t>
            </a:r>
          </a:p>
          <a:p>
            <a:pPr algn="l"/>
            <a:r>
              <a:rPr lang="en-IN" sz="1400" b="0" i="0" u="none" strike="noStrike" baseline="0" dirty="0">
                <a:latin typeface="Courier"/>
              </a:rPr>
              <a:t>/dev/</a:t>
            </a:r>
            <a:r>
              <a:rPr lang="en-IN" sz="1400" b="0" i="0" u="none" strike="noStrike" baseline="0" dirty="0" err="1">
                <a:latin typeface="Courier"/>
              </a:rPr>
              <a:t>cdrom</a:t>
            </a:r>
            <a:r>
              <a:rPr lang="en-IN" sz="1400" b="0" i="0" u="none" strike="noStrike" baseline="0" dirty="0">
                <a:latin typeface="Courier"/>
              </a:rPr>
              <a:t> /</a:t>
            </a:r>
            <a:r>
              <a:rPr lang="en-IN" sz="1400" b="0" i="0" u="none" strike="noStrike" baseline="0" dirty="0" err="1">
                <a:latin typeface="Courier"/>
              </a:rPr>
              <a:t>mnt</a:t>
            </a:r>
            <a:r>
              <a:rPr lang="en-IN" sz="1400" b="0" i="0" u="none" strike="noStrike" baseline="0" dirty="0">
                <a:latin typeface="Courier"/>
              </a:rPr>
              <a:t>/</a:t>
            </a:r>
            <a:r>
              <a:rPr lang="en-IN" sz="1400" b="0" i="0" u="none" strike="noStrike" baseline="0" dirty="0" err="1">
                <a:latin typeface="Courier"/>
              </a:rPr>
              <a:t>cdrom</a:t>
            </a:r>
            <a:r>
              <a:rPr lang="en-IN" sz="1400" b="0" i="0" u="none" strike="noStrike" baseline="0" dirty="0">
                <a:latin typeface="Courier"/>
              </a:rPr>
              <a:t> iso9660 </a:t>
            </a:r>
            <a:r>
              <a:rPr lang="en-IN" sz="1400" b="0" i="0" u="none" strike="noStrike" baseline="0" dirty="0" err="1">
                <a:latin typeface="Courier"/>
              </a:rPr>
              <a:t>noauto,owner,ro</a:t>
            </a:r>
            <a:r>
              <a:rPr lang="en-IN" sz="1400" b="0" i="0" u="none" strike="noStrike" baseline="0" dirty="0">
                <a:latin typeface="Courier"/>
              </a:rPr>
              <a:t> 0 0</a:t>
            </a:r>
          </a:p>
          <a:p>
            <a:pPr algn="l"/>
            <a:endParaRPr lang="en-US" sz="1800" b="0" i="0" u="none" strike="noStrike" baseline="0" dirty="0">
              <a:latin typeface="Times-Roman"/>
            </a:endParaRPr>
          </a:p>
          <a:p>
            <a:pPr algn="l"/>
            <a:r>
              <a:rPr lang="en-US" sz="1800" b="0" i="0" u="none" strike="noStrike" baseline="0" dirty="0">
                <a:latin typeface="Times-Roman"/>
              </a:rPr>
              <a:t>This indicates that the system will understand the command </a:t>
            </a:r>
            <a:r>
              <a:rPr lang="en-US" sz="1800" b="1" i="0" u="none" strike="noStrike" baseline="0" dirty="0">
                <a:latin typeface="Times-Bold"/>
              </a:rPr>
              <a:t>mount </a:t>
            </a:r>
            <a:r>
              <a:rPr lang="en-US" sz="1800" b="1" i="0" u="none" strike="noStrike" baseline="0" dirty="0">
                <a:latin typeface="Courier-Bold"/>
              </a:rPr>
              <a:t>/</a:t>
            </a:r>
            <a:r>
              <a:rPr lang="en-US" sz="1800" b="1" i="0" u="none" strike="noStrike" baseline="0" dirty="0" err="1">
                <a:latin typeface="Courier-Bold"/>
              </a:rPr>
              <a:t>mnt</a:t>
            </a:r>
            <a:r>
              <a:rPr lang="en-US" sz="1800" b="1" i="0" u="none" strike="noStrike" baseline="0" dirty="0">
                <a:latin typeface="Courier-Bold"/>
              </a:rPr>
              <a:t>/</a:t>
            </a:r>
            <a:r>
              <a:rPr lang="en-US" sz="1800" b="1" i="0" u="none" strike="noStrike" baseline="0" dirty="0" err="1">
                <a:latin typeface="Courier-Bold"/>
              </a:rPr>
              <a:t>cdrom</a:t>
            </a:r>
            <a:r>
              <a:rPr lang="en-US" sz="1800" b="0" i="0" u="none" strike="noStrike" baseline="0" dirty="0">
                <a:latin typeface="Times-Roman"/>
              </a:rPr>
              <a:t>. The </a:t>
            </a:r>
            <a:r>
              <a:rPr lang="en-US" sz="1800" b="0" i="0" u="none" strike="noStrike" baseline="0" dirty="0" err="1">
                <a:latin typeface="Courier"/>
              </a:rPr>
              <a:t>noauto</a:t>
            </a:r>
            <a:r>
              <a:rPr lang="en-US" sz="1800" b="0" i="0" u="none" strike="noStrike" baseline="0" dirty="0">
                <a:latin typeface="Courier"/>
              </a:rPr>
              <a:t> </a:t>
            </a:r>
            <a:r>
              <a:rPr lang="en-US" sz="1800" b="0" i="0" u="none" strike="noStrike" baseline="0" dirty="0">
                <a:latin typeface="Times-Roman"/>
              </a:rPr>
              <a:t>option means that on this system, CDs are not mounted at boot time.</a:t>
            </a:r>
          </a:p>
        </p:txBody>
      </p:sp>
      <p:sp>
        <p:nvSpPr>
          <p:cNvPr id="2" name="Rectangle 1">
            <a:extLst>
              <a:ext uri="{FF2B5EF4-FFF2-40B4-BE49-F238E27FC236}">
                <a16:creationId xmlns:a16="http://schemas.microsoft.com/office/drawing/2014/main" id="{00BCC131-234B-4A79-A0C2-9BFA0C716553}"/>
              </a:ext>
            </a:extLst>
          </p:cNvPr>
          <p:cNvSpPr/>
          <p:nvPr/>
        </p:nvSpPr>
        <p:spPr>
          <a:xfrm>
            <a:off x="0" y="0"/>
            <a:ext cx="8816837" cy="523220"/>
          </a:xfrm>
          <a:prstGeom prst="rect">
            <a:avLst/>
          </a:prstGeom>
        </p:spPr>
        <p:txBody>
          <a:bodyPr wrap="none">
            <a:spAutoFit/>
          </a:bodyPr>
          <a:lstStyle/>
          <a:p>
            <a:r>
              <a:rPr lang="en-US" sz="2800" b="1" dirty="0">
                <a:latin typeface="Helvetica-Bold"/>
              </a:rPr>
              <a:t>Installing extra packages from the installation CDs</a:t>
            </a:r>
          </a:p>
        </p:txBody>
      </p:sp>
    </p:spTree>
    <p:extLst>
      <p:ext uri="{BB962C8B-B14F-4D97-AF65-F5344CB8AC3E}">
        <p14:creationId xmlns:p14="http://schemas.microsoft.com/office/powerpoint/2010/main" val="469976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207DF5-C39A-5532-0D67-E7301C8B6492}"/>
              </a:ext>
            </a:extLst>
          </p:cNvPr>
          <p:cNvSpPr txBox="1"/>
          <p:nvPr/>
        </p:nvSpPr>
        <p:spPr>
          <a:xfrm>
            <a:off x="286351" y="3856832"/>
            <a:ext cx="12043611" cy="2554545"/>
          </a:xfrm>
          <a:prstGeom prst="rect">
            <a:avLst/>
          </a:prstGeom>
          <a:noFill/>
        </p:spPr>
        <p:txBody>
          <a:bodyPr wrap="square">
            <a:spAutoFit/>
          </a:bodyPr>
          <a:lstStyle/>
          <a:p>
            <a:pPr algn="l"/>
            <a:r>
              <a:rPr lang="en-US" sz="2000" b="0" i="0" u="none" strike="noStrike" baseline="0" dirty="0">
                <a:latin typeface="Times-Roman"/>
              </a:rPr>
              <a:t>In order to get the CD out of the drive after you've finished using it, the file system on the CD should be</a:t>
            </a:r>
          </a:p>
          <a:p>
            <a:pPr algn="l"/>
            <a:r>
              <a:rPr lang="en-US" sz="2000" b="0" i="0" u="none" strike="noStrike" baseline="0" dirty="0">
                <a:latin typeface="Times-Roman"/>
              </a:rPr>
              <a:t>unused. Even being in one of the subdirectories of the mount point, </a:t>
            </a:r>
            <a:r>
              <a:rPr lang="en-US" sz="2000" b="0" i="0" u="none" strike="noStrike" baseline="0" dirty="0">
                <a:latin typeface="Courier"/>
              </a:rPr>
              <a:t>/</a:t>
            </a:r>
            <a:r>
              <a:rPr lang="en-US" sz="2000" b="0" i="0" u="none" strike="noStrike" baseline="0" dirty="0" err="1">
                <a:latin typeface="Courier"/>
              </a:rPr>
              <a:t>mnt</a:t>
            </a:r>
            <a:r>
              <a:rPr lang="en-US" sz="2000" b="0" i="0" u="none" strike="noStrike" baseline="0" dirty="0">
                <a:latin typeface="Courier"/>
              </a:rPr>
              <a:t>/</a:t>
            </a:r>
            <a:r>
              <a:rPr lang="en-US" sz="2000" b="0" i="0" u="none" strike="noStrike" baseline="0" dirty="0" err="1">
                <a:latin typeface="Courier"/>
              </a:rPr>
              <a:t>cdrom</a:t>
            </a:r>
            <a:r>
              <a:rPr lang="en-US" sz="2000" b="0" i="0" u="none" strike="noStrike" baseline="0" dirty="0">
                <a:latin typeface="Courier"/>
              </a:rPr>
              <a:t> </a:t>
            </a:r>
            <a:r>
              <a:rPr lang="en-US" sz="2000" b="0" i="0" u="none" strike="noStrike" baseline="0" dirty="0">
                <a:latin typeface="Times-Roman"/>
              </a:rPr>
              <a:t>in our example, will be</a:t>
            </a:r>
          </a:p>
          <a:p>
            <a:pPr algn="l"/>
            <a:r>
              <a:rPr lang="en-US" sz="2000" b="0" i="0" u="none" strike="noStrike" baseline="0" dirty="0">
                <a:latin typeface="Times-Roman"/>
              </a:rPr>
              <a:t>considered as "using the file system", so you should get out of there. Do this for instance by typing </a:t>
            </a:r>
            <a:r>
              <a:rPr lang="en-US" sz="2000" b="1" i="0" u="none" strike="noStrike" baseline="0" dirty="0">
                <a:latin typeface="Times-Bold"/>
              </a:rPr>
              <a:t>cd </a:t>
            </a:r>
            <a:r>
              <a:rPr lang="en-US" sz="2000" b="0" i="0" u="none" strike="noStrike" baseline="0" dirty="0">
                <a:latin typeface="Times-Roman"/>
              </a:rPr>
              <a:t>with no</a:t>
            </a:r>
          </a:p>
          <a:p>
            <a:pPr algn="l"/>
            <a:r>
              <a:rPr lang="en-US" sz="2000" b="0" i="0" u="none" strike="noStrike" baseline="0" dirty="0">
                <a:latin typeface="Times-Roman"/>
              </a:rPr>
              <a:t>arguments, which will put you back in your home directory. After that, you can either use the command</a:t>
            </a:r>
          </a:p>
          <a:p>
            <a:pPr algn="l"/>
            <a:endParaRPr lang="en-US" sz="2000" b="0" i="0" u="none" strike="noStrike" baseline="0" dirty="0">
              <a:latin typeface="Times-Roman"/>
            </a:endParaRPr>
          </a:p>
          <a:p>
            <a:pPr algn="l"/>
            <a:r>
              <a:rPr lang="en-IN" sz="2000" b="1" i="0" u="none" strike="noStrike" baseline="0" dirty="0" err="1">
                <a:latin typeface="Times-Bold"/>
              </a:rPr>
              <a:t>umount</a:t>
            </a:r>
            <a:r>
              <a:rPr lang="en-IN" sz="2000" b="1" i="0" u="none" strike="noStrike" baseline="0" dirty="0">
                <a:latin typeface="Times-Bold"/>
              </a:rPr>
              <a:t> </a:t>
            </a:r>
            <a:r>
              <a:rPr lang="en-IN" sz="2000" b="1" i="0" u="none" strike="noStrike" baseline="0" dirty="0">
                <a:latin typeface="Courier-Bold"/>
              </a:rPr>
              <a:t>/</a:t>
            </a:r>
            <a:r>
              <a:rPr lang="en-IN" sz="2000" b="1" i="0" u="none" strike="noStrike" baseline="0" dirty="0" err="1">
                <a:latin typeface="Courier-Bold"/>
              </a:rPr>
              <a:t>mnt</a:t>
            </a:r>
            <a:r>
              <a:rPr lang="en-IN" sz="2000" b="1" i="0" u="none" strike="noStrike" baseline="0" dirty="0">
                <a:latin typeface="Courier-Bold"/>
              </a:rPr>
              <a:t>/</a:t>
            </a:r>
            <a:r>
              <a:rPr lang="en-IN" sz="2000" b="1" i="0" u="none" strike="noStrike" baseline="0" dirty="0" err="1">
                <a:latin typeface="Courier-Bold"/>
              </a:rPr>
              <a:t>cdrom</a:t>
            </a:r>
            <a:endParaRPr lang="en-IN" sz="2000" b="1" i="0" u="none" strike="noStrike" baseline="0" dirty="0">
              <a:latin typeface="Courier-Bold"/>
            </a:endParaRPr>
          </a:p>
          <a:p>
            <a:pPr algn="l"/>
            <a:r>
              <a:rPr lang="en-IN" sz="2000" b="0" i="0" u="none" strike="noStrike" baseline="0" dirty="0">
                <a:latin typeface="Times-Roman"/>
              </a:rPr>
              <a:t>or</a:t>
            </a:r>
          </a:p>
          <a:p>
            <a:pPr algn="l"/>
            <a:r>
              <a:rPr lang="en-IN" sz="2000" b="1" i="0" u="none" strike="noStrike" baseline="0" dirty="0">
                <a:latin typeface="Times-Bold"/>
              </a:rPr>
              <a:t>eject </a:t>
            </a:r>
            <a:r>
              <a:rPr lang="en-IN" sz="2000" b="1" i="1" u="none" strike="noStrike" baseline="0" dirty="0" err="1">
                <a:latin typeface="Courier-BoldOblique"/>
              </a:rPr>
              <a:t>cdrom</a:t>
            </a:r>
            <a:endParaRPr lang="en-IN" dirty="0"/>
          </a:p>
        </p:txBody>
      </p:sp>
      <p:sp>
        <p:nvSpPr>
          <p:cNvPr id="5" name="TextBox 4">
            <a:extLst>
              <a:ext uri="{FF2B5EF4-FFF2-40B4-BE49-F238E27FC236}">
                <a16:creationId xmlns:a16="http://schemas.microsoft.com/office/drawing/2014/main" id="{FFB712E0-9A56-5397-3886-1F3FA563776A}"/>
              </a:ext>
            </a:extLst>
          </p:cNvPr>
          <p:cNvSpPr txBox="1"/>
          <p:nvPr/>
        </p:nvSpPr>
        <p:spPr>
          <a:xfrm>
            <a:off x="286351" y="234033"/>
            <a:ext cx="6097604" cy="461665"/>
          </a:xfrm>
          <a:prstGeom prst="rect">
            <a:avLst/>
          </a:prstGeom>
          <a:noFill/>
        </p:spPr>
        <p:txBody>
          <a:bodyPr wrap="square">
            <a:spAutoFit/>
          </a:bodyPr>
          <a:lstStyle/>
          <a:p>
            <a:pPr algn="l"/>
            <a:r>
              <a:rPr lang="en-IN" sz="2400" b="1" i="0" u="none" strike="noStrike" baseline="0" dirty="0">
                <a:latin typeface="Helvetica-Bold"/>
              </a:rPr>
              <a:t>Using the CD</a:t>
            </a:r>
          </a:p>
        </p:txBody>
      </p:sp>
      <p:sp>
        <p:nvSpPr>
          <p:cNvPr id="7" name="TextBox 6">
            <a:extLst>
              <a:ext uri="{FF2B5EF4-FFF2-40B4-BE49-F238E27FC236}">
                <a16:creationId xmlns:a16="http://schemas.microsoft.com/office/drawing/2014/main" id="{F1AB9165-93AE-5500-4328-19C73E9079AE}"/>
              </a:ext>
            </a:extLst>
          </p:cNvPr>
          <p:cNvSpPr txBox="1"/>
          <p:nvPr/>
        </p:nvSpPr>
        <p:spPr>
          <a:xfrm>
            <a:off x="286351" y="2967335"/>
            <a:ext cx="6097604" cy="461665"/>
          </a:xfrm>
          <a:prstGeom prst="rect">
            <a:avLst/>
          </a:prstGeom>
          <a:noFill/>
        </p:spPr>
        <p:txBody>
          <a:bodyPr wrap="square">
            <a:spAutoFit/>
          </a:bodyPr>
          <a:lstStyle/>
          <a:p>
            <a:pPr algn="l"/>
            <a:r>
              <a:rPr lang="en-IN" sz="2400" b="1" i="0" u="none" strike="noStrike" baseline="0" dirty="0">
                <a:latin typeface="Helvetica-Bold"/>
              </a:rPr>
              <a:t>Ejecting the CD</a:t>
            </a:r>
          </a:p>
        </p:txBody>
      </p:sp>
      <p:sp>
        <p:nvSpPr>
          <p:cNvPr id="9" name="TextBox 8">
            <a:extLst>
              <a:ext uri="{FF2B5EF4-FFF2-40B4-BE49-F238E27FC236}">
                <a16:creationId xmlns:a16="http://schemas.microsoft.com/office/drawing/2014/main" id="{2AAA0987-66A7-0F11-1202-C6BF45EA0F15}"/>
              </a:ext>
            </a:extLst>
          </p:cNvPr>
          <p:cNvSpPr txBox="1"/>
          <p:nvPr/>
        </p:nvSpPr>
        <p:spPr>
          <a:xfrm>
            <a:off x="286351" y="1329191"/>
            <a:ext cx="11158087" cy="1015663"/>
          </a:xfrm>
          <a:prstGeom prst="rect">
            <a:avLst/>
          </a:prstGeom>
          <a:noFill/>
        </p:spPr>
        <p:txBody>
          <a:bodyPr wrap="square">
            <a:spAutoFit/>
          </a:bodyPr>
          <a:lstStyle/>
          <a:p>
            <a:pPr algn="l"/>
            <a:r>
              <a:rPr lang="en-US" sz="2000" b="0" i="0" u="none" strike="noStrike" baseline="0" dirty="0">
                <a:latin typeface="Times-Roman"/>
              </a:rPr>
              <a:t>After mounting the CD, you can change directories, usually to the mount point </a:t>
            </a:r>
            <a:r>
              <a:rPr lang="en-US" sz="2000" b="0" i="0" u="none" strike="noStrike" baseline="0" dirty="0">
                <a:latin typeface="Courier"/>
              </a:rPr>
              <a:t>/</a:t>
            </a:r>
            <a:r>
              <a:rPr lang="en-US" sz="2000" b="0" i="0" u="none" strike="noStrike" baseline="0" dirty="0" err="1">
                <a:latin typeface="Courier"/>
              </a:rPr>
              <a:t>mnt</a:t>
            </a:r>
            <a:r>
              <a:rPr lang="en-US" sz="2000" b="0" i="0" u="none" strike="noStrike" baseline="0" dirty="0">
                <a:latin typeface="Courier"/>
              </a:rPr>
              <a:t>/</a:t>
            </a:r>
            <a:r>
              <a:rPr lang="en-US" sz="2000" b="0" i="0" u="none" strike="noStrike" baseline="0" dirty="0" err="1">
                <a:latin typeface="Courier"/>
              </a:rPr>
              <a:t>cdrom</a:t>
            </a:r>
            <a:r>
              <a:rPr lang="en-US" sz="2000" b="0" i="0" u="none" strike="noStrike" baseline="0" dirty="0">
                <a:latin typeface="Times-Roman"/>
              </a:rPr>
              <a:t>, where you can access the content of the CD-ROM. Use the same commands for dealing with files and directories as you would use for files on the hard disk.</a:t>
            </a:r>
          </a:p>
        </p:txBody>
      </p:sp>
    </p:spTree>
    <p:extLst>
      <p:ext uri="{BB962C8B-B14F-4D97-AF65-F5344CB8AC3E}">
        <p14:creationId xmlns:p14="http://schemas.microsoft.com/office/powerpoint/2010/main" val="204481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1BD38A-CA64-B0C8-D65E-36976A3D6504}"/>
              </a:ext>
            </a:extLst>
          </p:cNvPr>
          <p:cNvSpPr txBox="1"/>
          <p:nvPr/>
        </p:nvSpPr>
        <p:spPr>
          <a:xfrm>
            <a:off x="767614" y="376753"/>
            <a:ext cx="10436192" cy="6063198"/>
          </a:xfrm>
          <a:prstGeom prst="rect">
            <a:avLst/>
          </a:prstGeom>
          <a:noFill/>
        </p:spPr>
        <p:txBody>
          <a:bodyPr wrap="square">
            <a:spAutoFit/>
          </a:bodyPr>
          <a:lstStyle/>
          <a:p>
            <a:pPr algn="l"/>
            <a:r>
              <a:rPr lang="en-IN" sz="2800" b="1" i="0" u="none" strike="noStrike" baseline="0" dirty="0">
                <a:latin typeface="Stencil" panose="040409050D0802020404" pitchFamily="82" charset="0"/>
              </a:rPr>
              <a:t>Command 			Meaning</a:t>
            </a:r>
          </a:p>
          <a:p>
            <a:pPr algn="l"/>
            <a:r>
              <a:rPr lang="en-IN" sz="2000" b="1" i="0" u="none" strike="noStrike" baseline="0" dirty="0">
                <a:latin typeface="Times-Bold"/>
              </a:rPr>
              <a:t>aptitude 			</a:t>
            </a:r>
            <a:r>
              <a:rPr lang="en-IN" sz="2000" b="0" i="0" u="none" strike="noStrike" baseline="0" dirty="0">
                <a:latin typeface="Times-Roman"/>
              </a:rPr>
              <a:t>Manage packages Debian-style.</a:t>
            </a:r>
          </a:p>
          <a:p>
            <a:pPr algn="l"/>
            <a:r>
              <a:rPr lang="en-US" sz="2000" b="1" i="0" u="none" strike="noStrike" baseline="0" dirty="0">
                <a:latin typeface="Times-Bold"/>
              </a:rPr>
              <a:t>automount 			</a:t>
            </a:r>
            <a:r>
              <a:rPr lang="en-US" sz="2000" b="0" i="0" u="none" strike="noStrike" baseline="0" dirty="0">
                <a:latin typeface="Times-Roman"/>
              </a:rPr>
              <a:t>automatically include newly inserted file systems.</a:t>
            </a:r>
          </a:p>
          <a:p>
            <a:pPr algn="l"/>
            <a:r>
              <a:rPr lang="en-IN" sz="2000" b="1" i="0" u="none" strike="noStrike" baseline="0" dirty="0" err="1">
                <a:latin typeface="Times-Bold"/>
              </a:rPr>
              <a:t>dpkg</a:t>
            </a:r>
            <a:r>
              <a:rPr lang="en-IN" sz="2000" b="1" i="0" u="none" strike="noStrike" baseline="0" dirty="0">
                <a:latin typeface="Times-Bold"/>
              </a:rPr>
              <a:t> 				</a:t>
            </a:r>
            <a:r>
              <a:rPr lang="en-IN" sz="2000" b="0" i="0" u="none" strike="noStrike" baseline="0" dirty="0">
                <a:latin typeface="Times-Roman"/>
              </a:rPr>
              <a:t>Debian package manager.</a:t>
            </a:r>
          </a:p>
          <a:p>
            <a:pPr algn="l"/>
            <a:r>
              <a:rPr lang="en-IN" sz="2000" b="1" i="0" u="none" strike="noStrike" baseline="0" dirty="0" err="1">
                <a:latin typeface="Times-Bold"/>
              </a:rPr>
              <a:t>dselect</a:t>
            </a:r>
            <a:r>
              <a:rPr lang="en-IN" sz="2000" b="1" i="0" u="none" strike="noStrike" baseline="0" dirty="0">
                <a:latin typeface="Times-Bold"/>
              </a:rPr>
              <a:t> 				</a:t>
            </a:r>
            <a:r>
              <a:rPr lang="en-IN" sz="2000" b="0" i="0" u="none" strike="noStrike" baseline="0" dirty="0">
                <a:latin typeface="Times-Roman"/>
              </a:rPr>
              <a:t>Manage packages Debian-style.</a:t>
            </a:r>
          </a:p>
          <a:p>
            <a:pPr algn="l"/>
            <a:r>
              <a:rPr lang="en-IN" sz="2000" b="1" i="0" u="none" strike="noStrike" baseline="0" dirty="0" err="1">
                <a:latin typeface="Times-Bold"/>
              </a:rPr>
              <a:t>loadkeys</a:t>
            </a:r>
            <a:r>
              <a:rPr lang="en-IN" sz="2000" b="1" i="0" u="none" strike="noStrike" baseline="0" dirty="0">
                <a:latin typeface="Times-Bold"/>
              </a:rPr>
              <a:t> 			</a:t>
            </a:r>
            <a:r>
              <a:rPr lang="en-IN" sz="2000" b="0" i="0" u="none" strike="noStrike" baseline="0" dirty="0">
                <a:latin typeface="Times-Roman"/>
              </a:rPr>
              <a:t>Load keyboard configuration.</a:t>
            </a:r>
          </a:p>
          <a:p>
            <a:pPr algn="l"/>
            <a:r>
              <a:rPr lang="en-IN" sz="2000" b="1" i="0" u="none" strike="noStrike" baseline="0" dirty="0" err="1">
                <a:latin typeface="Times-Bold"/>
              </a:rPr>
              <a:t>lsof</a:t>
            </a:r>
            <a:r>
              <a:rPr lang="en-IN" sz="2000" b="1" i="0" u="none" strike="noStrike" baseline="0" dirty="0">
                <a:latin typeface="Times-Bold"/>
              </a:rPr>
              <a:t> 				</a:t>
            </a:r>
            <a:r>
              <a:rPr lang="en-IN" sz="2000" b="0" i="0" u="none" strike="noStrike" baseline="0" dirty="0">
                <a:latin typeface="Times-Roman"/>
              </a:rPr>
              <a:t>Identify processes.</a:t>
            </a:r>
          </a:p>
          <a:p>
            <a:pPr algn="l"/>
            <a:r>
              <a:rPr lang="en-US" sz="2000" b="1" i="0" u="none" strike="noStrike" baseline="0" dirty="0">
                <a:latin typeface="Times-Bold"/>
              </a:rPr>
              <a:t>mount 				</a:t>
            </a:r>
            <a:r>
              <a:rPr lang="en-US" sz="2000" b="0" i="0" u="none" strike="noStrike" baseline="0" dirty="0">
                <a:latin typeface="Times-Roman"/>
              </a:rPr>
              <a:t>Include a new file system into the existing file system tree.</a:t>
            </a:r>
          </a:p>
          <a:p>
            <a:pPr algn="l"/>
            <a:r>
              <a:rPr lang="en-US" sz="2000" b="1" i="0" u="none" strike="noStrike" baseline="0" dirty="0" err="1">
                <a:latin typeface="Times-Bold"/>
              </a:rPr>
              <a:t>ntpdate</a:t>
            </a:r>
            <a:r>
              <a:rPr lang="en-US" sz="2000" b="1" i="0" u="none" strike="noStrike" baseline="0" dirty="0">
                <a:latin typeface="Times-Bold"/>
              </a:rPr>
              <a:t> 				</a:t>
            </a:r>
            <a:r>
              <a:rPr lang="en-US" sz="2000" b="0" i="0" u="none" strike="noStrike" baseline="0" dirty="0">
                <a:latin typeface="Times-Roman"/>
              </a:rPr>
              <a:t>Set the system time and date using a time server.</a:t>
            </a:r>
          </a:p>
          <a:p>
            <a:pPr algn="l"/>
            <a:r>
              <a:rPr lang="en-US" sz="2000" b="1" i="0" u="none" strike="noStrike" baseline="0" dirty="0">
                <a:latin typeface="Times-Bold"/>
              </a:rPr>
              <a:t>quota 				</a:t>
            </a:r>
            <a:r>
              <a:rPr lang="en-US" sz="2000" b="0" i="0" u="none" strike="noStrike" baseline="0" dirty="0">
                <a:latin typeface="Times-Roman"/>
              </a:rPr>
              <a:t>Display information about allowed disk space usage.</a:t>
            </a:r>
          </a:p>
          <a:p>
            <a:pPr algn="l"/>
            <a:r>
              <a:rPr lang="en-US" sz="2000" b="1" i="0" u="none" strike="noStrike" baseline="0" dirty="0">
                <a:latin typeface="Times-Bold"/>
              </a:rPr>
              <a:t>recode 				</a:t>
            </a:r>
            <a:r>
              <a:rPr lang="en-US" sz="2000" b="0" i="0" u="none" strike="noStrike" baseline="0" dirty="0">
                <a:latin typeface="Times-Roman"/>
              </a:rPr>
              <a:t>Convert files to another character set.</a:t>
            </a:r>
          </a:p>
          <a:p>
            <a:pPr algn="l"/>
            <a:r>
              <a:rPr lang="en-IN" sz="2000" b="1" i="0" u="none" strike="noStrike" baseline="0" dirty="0">
                <a:latin typeface="Times-Bold"/>
              </a:rPr>
              <a:t>rpm 				</a:t>
            </a:r>
            <a:r>
              <a:rPr lang="en-IN" sz="2000" b="0" i="0" u="none" strike="noStrike" baseline="0" dirty="0">
                <a:latin typeface="Times-Roman"/>
              </a:rPr>
              <a:t>Manage RPM packages.</a:t>
            </a:r>
          </a:p>
          <a:p>
            <a:pPr algn="l"/>
            <a:r>
              <a:rPr lang="en-IN" sz="2000" b="1" i="0" u="none" strike="noStrike" baseline="0" dirty="0" err="1">
                <a:latin typeface="Times-Bold"/>
              </a:rPr>
              <a:t>setfont</a:t>
            </a:r>
            <a:r>
              <a:rPr lang="en-IN" sz="2000" b="1" i="0" u="none" strike="noStrike" baseline="0" dirty="0">
                <a:latin typeface="Times-Bold"/>
              </a:rPr>
              <a:t> 				</a:t>
            </a:r>
            <a:r>
              <a:rPr lang="en-IN" sz="2000" b="0" i="0" u="none" strike="noStrike" baseline="0" dirty="0">
                <a:latin typeface="Times-Roman"/>
              </a:rPr>
              <a:t>Choose a font.</a:t>
            </a:r>
          </a:p>
          <a:p>
            <a:pPr algn="l"/>
            <a:r>
              <a:rPr lang="en-IN" sz="2000" b="1" i="0" u="none" strike="noStrike" baseline="0" dirty="0" err="1">
                <a:latin typeface="Times-Bold"/>
              </a:rPr>
              <a:t>timezone</a:t>
            </a:r>
            <a:r>
              <a:rPr lang="en-IN" sz="2000" b="1" i="0" u="none" strike="noStrike" baseline="0" dirty="0">
                <a:latin typeface="Times-Bold"/>
              </a:rPr>
              <a:t> 			</a:t>
            </a:r>
            <a:r>
              <a:rPr lang="en-IN" sz="2000" b="0" i="0" u="none" strike="noStrike" baseline="0" dirty="0">
                <a:latin typeface="Times-Roman"/>
              </a:rPr>
              <a:t>Set the </a:t>
            </a:r>
            <a:r>
              <a:rPr lang="en-IN" sz="2000" b="0" i="0" u="none" strike="noStrike" baseline="0" dirty="0" err="1">
                <a:latin typeface="Times-Roman"/>
              </a:rPr>
              <a:t>timezone</a:t>
            </a:r>
            <a:r>
              <a:rPr lang="en-IN" sz="2000" b="0" i="0" u="none" strike="noStrike" baseline="0" dirty="0">
                <a:latin typeface="Times-Roman"/>
              </a:rPr>
              <a:t>.</a:t>
            </a:r>
          </a:p>
          <a:p>
            <a:pPr algn="l"/>
            <a:r>
              <a:rPr lang="en-IN" sz="2000" b="1" i="0" u="none" strike="noStrike" baseline="0" dirty="0" err="1">
                <a:latin typeface="Times-Bold"/>
              </a:rPr>
              <a:t>tzconfig</a:t>
            </a:r>
            <a:r>
              <a:rPr lang="en-IN" sz="2000" b="1" i="0" u="none" strike="noStrike" baseline="0" dirty="0">
                <a:latin typeface="Times-Bold"/>
              </a:rPr>
              <a:t> 			</a:t>
            </a:r>
            <a:r>
              <a:rPr lang="en-IN" sz="2000" b="0" i="0" u="none" strike="noStrike" baseline="0" dirty="0">
                <a:latin typeface="Times-Roman"/>
              </a:rPr>
              <a:t>Set the </a:t>
            </a:r>
            <a:r>
              <a:rPr lang="en-IN" sz="2000" b="0" i="0" u="none" strike="noStrike" baseline="0" dirty="0" err="1">
                <a:latin typeface="Times-Roman"/>
              </a:rPr>
              <a:t>timezone</a:t>
            </a:r>
            <a:r>
              <a:rPr lang="en-IN" sz="2000" b="0" i="0" u="none" strike="noStrike" baseline="0" dirty="0">
                <a:latin typeface="Times-Roman"/>
              </a:rPr>
              <a:t>.</a:t>
            </a:r>
          </a:p>
          <a:p>
            <a:pPr algn="l"/>
            <a:r>
              <a:rPr lang="en-US" sz="2000" b="1" i="0" u="none" strike="noStrike" baseline="0" dirty="0" err="1">
                <a:latin typeface="Times-Bold"/>
              </a:rPr>
              <a:t>ulimit</a:t>
            </a:r>
            <a:r>
              <a:rPr lang="en-US" sz="2000" b="1" i="0" u="none" strike="noStrike" baseline="0" dirty="0">
                <a:latin typeface="Times-Bold"/>
              </a:rPr>
              <a:t> 				</a:t>
            </a:r>
            <a:r>
              <a:rPr lang="en-US" sz="2000" b="0" i="0" u="none" strike="noStrike" baseline="0" dirty="0">
                <a:latin typeface="Times-Roman"/>
              </a:rPr>
              <a:t>Set or display resource limits.</a:t>
            </a:r>
          </a:p>
          <a:p>
            <a:pPr algn="l"/>
            <a:r>
              <a:rPr lang="en-IN" sz="2000" b="1" i="0" u="none" strike="noStrike" baseline="0" dirty="0">
                <a:latin typeface="Times-Bold"/>
              </a:rPr>
              <a:t>up2date 			</a:t>
            </a:r>
            <a:r>
              <a:rPr lang="en-IN" sz="2000" b="0" i="0" u="none" strike="noStrike" baseline="0" dirty="0">
                <a:latin typeface="Times-Roman"/>
              </a:rPr>
              <a:t>Manage RPM packages.</a:t>
            </a:r>
          </a:p>
          <a:p>
            <a:pPr algn="l"/>
            <a:r>
              <a:rPr lang="en-IN" sz="2000" b="1" i="0" u="none" strike="noStrike" baseline="0" dirty="0" err="1">
                <a:latin typeface="Times-Bold"/>
              </a:rPr>
              <a:t>urpmi</a:t>
            </a:r>
            <a:r>
              <a:rPr lang="en-IN" sz="2000" b="1" i="0" u="none" strike="noStrike" baseline="0" dirty="0">
                <a:latin typeface="Times-Bold"/>
              </a:rPr>
              <a:t> 				</a:t>
            </a:r>
            <a:r>
              <a:rPr lang="en-IN" sz="2000" b="0" i="0" u="none" strike="noStrike" baseline="0" dirty="0">
                <a:latin typeface="Times-Roman"/>
              </a:rPr>
              <a:t>Manage RPM packages.</a:t>
            </a:r>
          </a:p>
          <a:p>
            <a:pPr algn="l"/>
            <a:r>
              <a:rPr lang="en-IN" sz="2000" b="1" i="0" u="none" strike="noStrike" baseline="0" dirty="0">
                <a:latin typeface="Times-Bold"/>
              </a:rPr>
              <a:t>yum 				</a:t>
            </a:r>
            <a:r>
              <a:rPr lang="en-IN" sz="2000" b="0" i="0" u="none" strike="noStrike" baseline="0" dirty="0">
                <a:latin typeface="Times-Roman"/>
              </a:rPr>
              <a:t>Manage RPM packages.</a:t>
            </a:r>
            <a:endParaRPr lang="en-IN" sz="2000" dirty="0"/>
          </a:p>
        </p:txBody>
      </p:sp>
    </p:spTree>
    <p:extLst>
      <p:ext uri="{BB962C8B-B14F-4D97-AF65-F5344CB8AC3E}">
        <p14:creationId xmlns:p14="http://schemas.microsoft.com/office/powerpoint/2010/main" val="2581349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DDB8E5-67A2-D9C9-56C3-BC1A075D34DD}"/>
              </a:ext>
            </a:extLst>
          </p:cNvPr>
          <p:cNvSpPr txBox="1"/>
          <p:nvPr/>
        </p:nvSpPr>
        <p:spPr>
          <a:xfrm>
            <a:off x="134754" y="115408"/>
            <a:ext cx="6097604" cy="523220"/>
          </a:xfrm>
          <a:prstGeom prst="rect">
            <a:avLst/>
          </a:prstGeom>
          <a:noFill/>
        </p:spPr>
        <p:txBody>
          <a:bodyPr wrap="square">
            <a:spAutoFit/>
          </a:bodyPr>
          <a:lstStyle/>
          <a:p>
            <a:r>
              <a:rPr lang="en-IN" sz="2800" b="1" i="0" u="none" strike="noStrike" baseline="0" dirty="0">
                <a:latin typeface="Helvetica-Bold"/>
              </a:rPr>
              <a:t>Printers and printing</a:t>
            </a:r>
            <a:endParaRPr lang="en-IN" sz="2800" dirty="0"/>
          </a:p>
        </p:txBody>
      </p:sp>
      <p:sp>
        <p:nvSpPr>
          <p:cNvPr id="5" name="TextBox 4">
            <a:extLst>
              <a:ext uri="{FF2B5EF4-FFF2-40B4-BE49-F238E27FC236}">
                <a16:creationId xmlns:a16="http://schemas.microsoft.com/office/drawing/2014/main" id="{9A5A2A78-8232-E489-46EF-67CCF8A595A6}"/>
              </a:ext>
            </a:extLst>
          </p:cNvPr>
          <p:cNvSpPr txBox="1"/>
          <p:nvPr/>
        </p:nvSpPr>
        <p:spPr>
          <a:xfrm>
            <a:off x="134754" y="1846592"/>
            <a:ext cx="11725977" cy="3785652"/>
          </a:xfrm>
          <a:prstGeom prst="rect">
            <a:avLst/>
          </a:prstGeom>
          <a:noFill/>
        </p:spPr>
        <p:txBody>
          <a:bodyPr wrap="square">
            <a:spAutoFit/>
          </a:bodyPr>
          <a:lstStyle/>
          <a:p>
            <a:pPr algn="l"/>
            <a:r>
              <a:rPr lang="en-US" sz="2000" b="0" i="0" u="none" strike="noStrike" baseline="0" dirty="0">
                <a:latin typeface="Times-Roman"/>
              </a:rPr>
              <a:t>Printing from within an application is very easy, selecting the Print option from the menu.</a:t>
            </a:r>
          </a:p>
          <a:p>
            <a:pPr algn="l"/>
            <a:r>
              <a:rPr lang="en-US" sz="2000" b="0" i="0" u="none" strike="noStrike" baseline="0" dirty="0">
                <a:latin typeface="Times-Roman"/>
              </a:rPr>
              <a:t>From the command line, use the </a:t>
            </a:r>
            <a:r>
              <a:rPr lang="en-US" sz="2000" b="1" i="0" u="none" strike="noStrike" baseline="0" dirty="0" err="1">
                <a:latin typeface="Times-Bold"/>
              </a:rPr>
              <a:t>lp</a:t>
            </a:r>
            <a:r>
              <a:rPr lang="en-US" sz="2000" b="1" i="0" u="none" strike="noStrike" baseline="0" dirty="0">
                <a:latin typeface="Times-Bold"/>
              </a:rPr>
              <a:t> </a:t>
            </a:r>
            <a:r>
              <a:rPr lang="en-US" sz="2000" b="0" i="0" u="none" strike="noStrike" baseline="0" dirty="0">
                <a:latin typeface="Times-Roman"/>
              </a:rPr>
              <a:t>or </a:t>
            </a:r>
            <a:r>
              <a:rPr lang="en-US" sz="2000" b="1" i="0" u="none" strike="noStrike" baseline="0" dirty="0" err="1">
                <a:latin typeface="Times-Bold"/>
              </a:rPr>
              <a:t>lpr</a:t>
            </a:r>
            <a:r>
              <a:rPr lang="en-US" sz="2000" b="1" i="0" u="none" strike="noStrike" baseline="0" dirty="0">
                <a:latin typeface="Times-Bold"/>
              </a:rPr>
              <a:t> </a:t>
            </a:r>
            <a:r>
              <a:rPr lang="en-US" sz="2000" b="0" i="0" u="none" strike="noStrike" baseline="0" dirty="0">
                <a:latin typeface="Times-Roman"/>
              </a:rPr>
              <a:t>command.</a:t>
            </a:r>
          </a:p>
          <a:p>
            <a:pPr algn="l"/>
            <a:endParaRPr lang="en-US" sz="2000" b="0" i="0" u="none" strike="noStrike" baseline="0" dirty="0">
              <a:latin typeface="Times-Roman"/>
            </a:endParaRPr>
          </a:p>
          <a:p>
            <a:pPr algn="l"/>
            <a:r>
              <a:rPr lang="en-IN" sz="2000" b="1" i="0" u="none" strike="noStrike" baseline="0" dirty="0" err="1">
                <a:latin typeface="Times-Bold"/>
              </a:rPr>
              <a:t>lp</a:t>
            </a:r>
            <a:r>
              <a:rPr lang="en-IN" sz="2000" b="1" i="0" u="none" strike="noStrike" baseline="0" dirty="0">
                <a:latin typeface="Times-Bold"/>
              </a:rPr>
              <a:t> </a:t>
            </a:r>
            <a:r>
              <a:rPr lang="en-IN" sz="2000" b="1" i="0" u="none" strike="noStrike" baseline="0" dirty="0">
                <a:latin typeface="Courier-Bold"/>
              </a:rPr>
              <a:t>file(s)</a:t>
            </a:r>
          </a:p>
          <a:p>
            <a:pPr algn="l"/>
            <a:r>
              <a:rPr lang="en-IN" sz="2000" b="1" i="0" u="none" strike="noStrike" baseline="0" dirty="0" err="1">
                <a:latin typeface="Times-Bold"/>
              </a:rPr>
              <a:t>lpr</a:t>
            </a:r>
            <a:r>
              <a:rPr lang="en-IN" sz="2000" b="1" i="0" u="none" strike="noStrike" baseline="0" dirty="0">
                <a:latin typeface="Times-Bold"/>
              </a:rPr>
              <a:t> </a:t>
            </a:r>
            <a:r>
              <a:rPr lang="en-IN" sz="2000" b="1" i="0" u="none" strike="noStrike" baseline="0" dirty="0">
                <a:latin typeface="Courier-Bold"/>
              </a:rPr>
              <a:t>file(s)</a:t>
            </a:r>
          </a:p>
          <a:p>
            <a:pPr algn="l"/>
            <a:endParaRPr lang="en-IN" sz="2000" b="1" i="0" u="none" strike="noStrike" baseline="0" dirty="0">
              <a:latin typeface="Courier-Bold"/>
            </a:endParaRPr>
          </a:p>
          <a:p>
            <a:pPr algn="l"/>
            <a:r>
              <a:rPr lang="en-US" sz="2000" b="0" i="0" u="none" strike="noStrike" baseline="0" dirty="0">
                <a:latin typeface="Times-Roman"/>
              </a:rPr>
              <a:t>These commands can read from a pipe, so you can print the output of commands using</a:t>
            </a:r>
          </a:p>
          <a:p>
            <a:pPr algn="l"/>
            <a:r>
              <a:rPr lang="en-IN" sz="2000" b="1" i="0" u="none" strike="noStrike" baseline="0" dirty="0">
                <a:latin typeface="Times-Bold"/>
              </a:rPr>
              <a:t>command | </a:t>
            </a:r>
            <a:r>
              <a:rPr lang="en-IN" sz="2000" b="1" i="0" u="none" strike="noStrike" baseline="0" dirty="0" err="1">
                <a:latin typeface="Times-Bold"/>
              </a:rPr>
              <a:t>lp</a:t>
            </a:r>
            <a:endParaRPr lang="en-IN" sz="2000" b="1" i="0" u="none" strike="noStrike" baseline="0" dirty="0">
              <a:latin typeface="Times-Bold"/>
            </a:endParaRPr>
          </a:p>
          <a:p>
            <a:pPr algn="l"/>
            <a:endParaRPr lang="en-US" sz="2000" b="0" i="0" u="none" strike="noStrike" baseline="0" dirty="0">
              <a:latin typeface="Times-Roman"/>
            </a:endParaRPr>
          </a:p>
          <a:p>
            <a:pPr algn="l"/>
            <a:r>
              <a:rPr lang="en-US" sz="2000" b="0" i="0" u="none" strike="noStrike" baseline="0" dirty="0">
                <a:latin typeface="Times-Roman"/>
              </a:rPr>
              <a:t>There are many options available to tune the page layout, the number of copies, the printer that you want to</a:t>
            </a:r>
          </a:p>
          <a:p>
            <a:pPr algn="l"/>
            <a:r>
              <a:rPr lang="en-US" sz="2000" b="0" i="0" u="none" strike="noStrike" baseline="0" dirty="0">
                <a:latin typeface="Times-Roman"/>
              </a:rPr>
              <a:t>print to if you have more than one available, paper size, one-side or double-sided printing if your printer</a:t>
            </a:r>
          </a:p>
          <a:p>
            <a:pPr algn="l"/>
            <a:r>
              <a:rPr lang="en-US" sz="2000" b="0" i="0" u="none" strike="noStrike" baseline="0" dirty="0">
                <a:latin typeface="Times-Roman"/>
              </a:rPr>
              <a:t>supports this feature, margins and so on.</a:t>
            </a:r>
            <a:endParaRPr lang="en-IN" sz="2000" dirty="0"/>
          </a:p>
        </p:txBody>
      </p:sp>
      <p:sp>
        <p:nvSpPr>
          <p:cNvPr id="7" name="TextBox 6">
            <a:extLst>
              <a:ext uri="{FF2B5EF4-FFF2-40B4-BE49-F238E27FC236}">
                <a16:creationId xmlns:a16="http://schemas.microsoft.com/office/drawing/2014/main" id="{0C6AF439-EE60-8F56-3165-4CC294962F4E}"/>
              </a:ext>
            </a:extLst>
          </p:cNvPr>
          <p:cNvSpPr txBox="1"/>
          <p:nvPr/>
        </p:nvSpPr>
        <p:spPr>
          <a:xfrm>
            <a:off x="134754" y="1042555"/>
            <a:ext cx="6160168" cy="400110"/>
          </a:xfrm>
          <a:prstGeom prst="rect">
            <a:avLst/>
          </a:prstGeom>
          <a:noFill/>
        </p:spPr>
        <p:txBody>
          <a:bodyPr wrap="square">
            <a:spAutoFit/>
          </a:bodyPr>
          <a:lstStyle/>
          <a:p>
            <a:pPr algn="l"/>
            <a:r>
              <a:rPr lang="en-US" sz="2000" b="1" i="0" u="none" strike="noStrike" baseline="0" dirty="0">
                <a:latin typeface="Helvetica-Bold"/>
              </a:rPr>
              <a:t>Getting the file to the printer</a:t>
            </a:r>
          </a:p>
        </p:txBody>
      </p:sp>
    </p:spTree>
    <p:extLst>
      <p:ext uri="{BB962C8B-B14F-4D97-AF65-F5344CB8AC3E}">
        <p14:creationId xmlns:p14="http://schemas.microsoft.com/office/powerpoint/2010/main" val="28139459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89327D-A74C-B3F7-7D0F-9CE106B25CAC}"/>
              </a:ext>
            </a:extLst>
          </p:cNvPr>
          <p:cNvSpPr txBox="1"/>
          <p:nvPr/>
        </p:nvSpPr>
        <p:spPr>
          <a:xfrm>
            <a:off x="295977" y="1066828"/>
            <a:ext cx="11735602" cy="4708981"/>
          </a:xfrm>
          <a:prstGeom prst="rect">
            <a:avLst/>
          </a:prstGeom>
          <a:noFill/>
        </p:spPr>
        <p:txBody>
          <a:bodyPr wrap="square">
            <a:spAutoFit/>
          </a:bodyPr>
          <a:lstStyle/>
          <a:p>
            <a:pPr algn="l"/>
            <a:r>
              <a:rPr lang="en-US" sz="2400" b="0" i="0" u="none" strike="noStrike" baseline="0" dirty="0">
                <a:latin typeface="Times-Roman"/>
              </a:rPr>
              <a:t>Once the file is accepted in the print queue, an identification number for the print job is assigned:</a:t>
            </a:r>
          </a:p>
          <a:p>
            <a:pPr algn="l"/>
            <a:endParaRPr lang="en-IN" b="0" i="0" u="none" strike="noStrike" baseline="0" dirty="0">
              <a:latin typeface="Courier"/>
            </a:endParaRPr>
          </a:p>
          <a:p>
            <a:pPr algn="l"/>
            <a:r>
              <a:rPr lang="en-IN" b="0" i="0" u="none" strike="noStrike" baseline="0" dirty="0" err="1">
                <a:latin typeface="Courier"/>
              </a:rPr>
              <a:t>davy</a:t>
            </a:r>
            <a:r>
              <a:rPr lang="en-IN" b="0" i="0" u="none" strike="noStrike" baseline="0" dirty="0">
                <a:latin typeface="Courier"/>
              </a:rPr>
              <a:t>:~&gt; </a:t>
            </a:r>
            <a:r>
              <a:rPr lang="en-IN" b="1" i="0" u="none" strike="noStrike" baseline="0" dirty="0" err="1">
                <a:latin typeface="Courier-Bold"/>
              </a:rPr>
              <a:t>lp</a:t>
            </a:r>
            <a:r>
              <a:rPr lang="en-IN" b="1" i="0" u="none" strike="noStrike" baseline="0" dirty="0">
                <a:latin typeface="Courier-Bold"/>
              </a:rPr>
              <a:t> /etc/profile</a:t>
            </a:r>
          </a:p>
          <a:p>
            <a:pPr algn="l"/>
            <a:r>
              <a:rPr lang="en-US" b="0" i="0" u="none" strike="noStrike" baseline="0" dirty="0">
                <a:latin typeface="Courier"/>
              </a:rPr>
              <a:t>request id is blob-253 (1 file(s))</a:t>
            </a:r>
          </a:p>
          <a:p>
            <a:pPr algn="l"/>
            <a:endParaRPr lang="en-US" sz="2400" b="0" i="0" u="none" strike="noStrike" baseline="0" dirty="0">
              <a:latin typeface="Times-Roman"/>
            </a:endParaRPr>
          </a:p>
          <a:p>
            <a:pPr algn="l"/>
            <a:r>
              <a:rPr lang="en-US" sz="2400" b="0" i="0" u="none" strike="noStrike" baseline="0" dirty="0">
                <a:latin typeface="Times-Roman"/>
              </a:rPr>
              <a:t>To view (query) the print queue, use the </a:t>
            </a:r>
            <a:r>
              <a:rPr lang="en-US" sz="2400" b="1" i="0" u="none" strike="noStrike" baseline="0" dirty="0" err="1">
                <a:latin typeface="Times-Bold"/>
              </a:rPr>
              <a:t>lpq</a:t>
            </a:r>
            <a:r>
              <a:rPr lang="en-US" sz="2400" b="1" i="0" u="none" strike="noStrike" baseline="0" dirty="0">
                <a:latin typeface="Times-Bold"/>
              </a:rPr>
              <a:t> </a:t>
            </a:r>
            <a:r>
              <a:rPr lang="en-US" sz="2400" b="0" i="0" u="none" strike="noStrike" baseline="0" dirty="0">
                <a:latin typeface="Times-Roman"/>
              </a:rPr>
              <a:t>or </a:t>
            </a:r>
            <a:r>
              <a:rPr lang="en-US" sz="2400" b="1" i="0" u="none" strike="noStrike" baseline="0" dirty="0" err="1">
                <a:latin typeface="Times-Bold"/>
              </a:rPr>
              <a:t>lpstat</a:t>
            </a:r>
            <a:r>
              <a:rPr lang="en-US" sz="2400" b="1" i="0" u="none" strike="noStrike" baseline="0" dirty="0">
                <a:latin typeface="Times-Bold"/>
              </a:rPr>
              <a:t> </a:t>
            </a:r>
            <a:r>
              <a:rPr lang="en-US" sz="2400" b="0" i="0" u="none" strike="noStrike" baseline="0" dirty="0">
                <a:latin typeface="Times-Roman"/>
              </a:rPr>
              <a:t>command. When entered without arguments, it displays the contents of the default print queue.</a:t>
            </a:r>
          </a:p>
          <a:p>
            <a:pPr algn="l"/>
            <a:endParaRPr lang="en-IN" b="0" i="0" u="none" strike="noStrike" baseline="0" dirty="0">
              <a:latin typeface="Courier"/>
            </a:endParaRPr>
          </a:p>
          <a:p>
            <a:pPr algn="l"/>
            <a:r>
              <a:rPr lang="en-IN" b="0" i="0" u="none" strike="noStrike" baseline="0" dirty="0" err="1">
                <a:latin typeface="Courier"/>
              </a:rPr>
              <a:t>davy</a:t>
            </a:r>
            <a:r>
              <a:rPr lang="en-IN" b="0" i="0" u="none" strike="noStrike" baseline="0" dirty="0">
                <a:latin typeface="Courier"/>
              </a:rPr>
              <a:t>:~&gt; </a:t>
            </a:r>
            <a:r>
              <a:rPr lang="en-IN" b="1" i="0" u="none" strike="noStrike" baseline="0" dirty="0" err="1">
                <a:latin typeface="Courier-Bold"/>
              </a:rPr>
              <a:t>lpq</a:t>
            </a:r>
            <a:endParaRPr lang="en-IN" b="1" i="0" u="none" strike="noStrike" baseline="0" dirty="0">
              <a:latin typeface="Courier-Bold"/>
            </a:endParaRPr>
          </a:p>
          <a:p>
            <a:pPr algn="l"/>
            <a:r>
              <a:rPr lang="en-US" b="0" i="0" u="none" strike="noStrike" baseline="0" dirty="0">
                <a:latin typeface="Courier"/>
              </a:rPr>
              <a:t>blob is ready and printing</a:t>
            </a:r>
          </a:p>
          <a:p>
            <a:pPr algn="l"/>
            <a:r>
              <a:rPr lang="en-US" b="0" i="0" u="none" strike="noStrike" baseline="0" dirty="0">
                <a:latin typeface="Courier"/>
              </a:rPr>
              <a:t>Rank Owner Job File(s) Total Size</a:t>
            </a:r>
          </a:p>
          <a:p>
            <a:pPr algn="l"/>
            <a:r>
              <a:rPr lang="en-US" b="0" i="0" u="none" strike="noStrike" baseline="0" dirty="0">
                <a:latin typeface="Courier"/>
              </a:rPr>
              <a:t>active </a:t>
            </a:r>
            <a:r>
              <a:rPr lang="en-US" b="0" i="0" u="none" strike="noStrike" baseline="0" dirty="0" err="1">
                <a:latin typeface="Courier"/>
              </a:rPr>
              <a:t>davy</a:t>
            </a:r>
            <a:r>
              <a:rPr lang="en-US" b="0" i="0" u="none" strike="noStrike" baseline="0" dirty="0">
                <a:latin typeface="Courier"/>
              </a:rPr>
              <a:t> 253 profile 1024 bytes</a:t>
            </a:r>
          </a:p>
          <a:p>
            <a:pPr algn="l"/>
            <a:r>
              <a:rPr lang="en-IN" b="0" i="0" u="none" strike="noStrike" baseline="0" dirty="0" err="1">
                <a:latin typeface="Courier"/>
              </a:rPr>
              <a:t>davy</a:t>
            </a:r>
            <a:r>
              <a:rPr lang="en-IN" b="0" i="0" u="none" strike="noStrike" baseline="0" dirty="0">
                <a:latin typeface="Courier"/>
              </a:rPr>
              <a:t>:~&gt; </a:t>
            </a:r>
            <a:r>
              <a:rPr lang="en-IN" b="1" i="0" u="none" strike="noStrike" baseline="0" dirty="0" err="1">
                <a:latin typeface="Courier-Bold"/>
              </a:rPr>
              <a:t>lpstat</a:t>
            </a:r>
            <a:endParaRPr lang="en-IN" b="1" i="0" u="none" strike="noStrike" baseline="0" dirty="0">
              <a:latin typeface="Courier-Bold"/>
            </a:endParaRPr>
          </a:p>
          <a:p>
            <a:pPr algn="l"/>
            <a:r>
              <a:rPr lang="en-US" b="0" i="0" u="none" strike="noStrike" baseline="0" dirty="0">
                <a:latin typeface="Courier"/>
              </a:rPr>
              <a:t>blob-253 </a:t>
            </a:r>
            <a:r>
              <a:rPr lang="en-US" b="0" i="0" u="none" strike="noStrike" baseline="0" dirty="0" err="1">
                <a:latin typeface="Courier"/>
              </a:rPr>
              <a:t>davy</a:t>
            </a:r>
            <a:r>
              <a:rPr lang="en-US" b="0" i="0" u="none" strike="noStrike" baseline="0" dirty="0">
                <a:latin typeface="Courier"/>
              </a:rPr>
              <a:t> 1024 Tue 25 Jul 2006 10:20_01 AM CEST</a:t>
            </a:r>
            <a:endParaRPr lang="en-IN" sz="2400" dirty="0"/>
          </a:p>
        </p:txBody>
      </p:sp>
      <p:sp>
        <p:nvSpPr>
          <p:cNvPr id="5" name="TextBox 4">
            <a:extLst>
              <a:ext uri="{FF2B5EF4-FFF2-40B4-BE49-F238E27FC236}">
                <a16:creationId xmlns:a16="http://schemas.microsoft.com/office/drawing/2014/main" id="{23057AA6-F31C-C677-7981-567C3BBB1979}"/>
              </a:ext>
            </a:extLst>
          </p:cNvPr>
          <p:cNvSpPr txBox="1"/>
          <p:nvPr/>
        </p:nvSpPr>
        <p:spPr>
          <a:xfrm>
            <a:off x="295977" y="176282"/>
            <a:ext cx="6097604" cy="523220"/>
          </a:xfrm>
          <a:prstGeom prst="rect">
            <a:avLst/>
          </a:prstGeom>
          <a:noFill/>
        </p:spPr>
        <p:txBody>
          <a:bodyPr wrap="square">
            <a:spAutoFit/>
          </a:bodyPr>
          <a:lstStyle/>
          <a:p>
            <a:pPr algn="l"/>
            <a:r>
              <a:rPr lang="en-US" sz="2800" b="1" i="0" u="none" strike="noStrike" baseline="0" dirty="0">
                <a:latin typeface="Helvetica-Bold"/>
              </a:rPr>
              <a:t>Status of your print jobs</a:t>
            </a:r>
          </a:p>
        </p:txBody>
      </p:sp>
    </p:spTree>
    <p:extLst>
      <p:ext uri="{BB962C8B-B14F-4D97-AF65-F5344CB8AC3E}">
        <p14:creationId xmlns:p14="http://schemas.microsoft.com/office/powerpoint/2010/main" val="173246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4BB7DB1-F5ED-F4F6-6AF5-772BF3CFDBFC}"/>
              </a:ext>
            </a:extLst>
          </p:cNvPr>
          <p:cNvSpPr txBox="1"/>
          <p:nvPr/>
        </p:nvSpPr>
        <p:spPr>
          <a:xfrm>
            <a:off x="295977" y="214783"/>
            <a:ext cx="6097604" cy="523220"/>
          </a:xfrm>
          <a:prstGeom prst="rect">
            <a:avLst/>
          </a:prstGeom>
          <a:noFill/>
        </p:spPr>
        <p:txBody>
          <a:bodyPr wrap="square">
            <a:spAutoFit/>
          </a:bodyPr>
          <a:lstStyle/>
          <a:p>
            <a:r>
              <a:rPr lang="en-IN" sz="2800" b="1" i="0" u="none" strike="noStrike" baseline="0" dirty="0">
                <a:latin typeface="Helvetica-Bold"/>
              </a:rPr>
              <a:t>Date and time zone</a:t>
            </a:r>
            <a:endParaRPr lang="en-IN" sz="2800" dirty="0"/>
          </a:p>
        </p:txBody>
      </p:sp>
      <p:sp>
        <p:nvSpPr>
          <p:cNvPr id="7" name="TextBox 6">
            <a:extLst>
              <a:ext uri="{FF2B5EF4-FFF2-40B4-BE49-F238E27FC236}">
                <a16:creationId xmlns:a16="http://schemas.microsoft.com/office/drawing/2014/main" id="{AD7FB90F-69B8-6322-8F83-7C15BF7FD5A0}"/>
              </a:ext>
            </a:extLst>
          </p:cNvPr>
          <p:cNvSpPr txBox="1"/>
          <p:nvPr/>
        </p:nvSpPr>
        <p:spPr>
          <a:xfrm>
            <a:off x="295976" y="959500"/>
            <a:ext cx="11896024" cy="5447645"/>
          </a:xfrm>
          <a:prstGeom prst="rect">
            <a:avLst/>
          </a:prstGeom>
          <a:noFill/>
        </p:spPr>
        <p:txBody>
          <a:bodyPr wrap="square">
            <a:spAutoFit/>
          </a:bodyPr>
          <a:lstStyle/>
          <a:p>
            <a:pPr algn="l"/>
            <a:r>
              <a:rPr lang="en-US" sz="2400" b="0" i="0" u="none" strike="noStrike" baseline="0" dirty="0">
                <a:latin typeface="Times-Roman"/>
              </a:rPr>
              <a:t>Setting time information is usually done at installation time. After that, it can be kept up to date using an </a:t>
            </a:r>
            <a:r>
              <a:rPr lang="en-US" sz="2400" b="0" i="1" u="none" strike="noStrike" baseline="0" dirty="0">
                <a:latin typeface="Times-Italic"/>
              </a:rPr>
              <a:t>NTP</a:t>
            </a:r>
          </a:p>
          <a:p>
            <a:pPr algn="l"/>
            <a:r>
              <a:rPr lang="en-US" sz="2400" b="0" i="0" u="none" strike="noStrike" baseline="0" dirty="0">
                <a:latin typeface="Times-Roman"/>
              </a:rPr>
              <a:t>(Network Time Protocol) client. </a:t>
            </a:r>
          </a:p>
          <a:p>
            <a:pPr algn="l"/>
            <a:endParaRPr lang="en-US" sz="2400" dirty="0">
              <a:latin typeface="Times-Roman"/>
            </a:endParaRPr>
          </a:p>
          <a:p>
            <a:pPr algn="l"/>
            <a:r>
              <a:rPr lang="en-IN" b="0" i="0" u="none" strike="noStrike" baseline="0" dirty="0" err="1">
                <a:latin typeface="Courier"/>
              </a:rPr>
              <a:t>debby</a:t>
            </a:r>
            <a:r>
              <a:rPr lang="en-IN" b="0" i="0" u="none" strike="noStrike" baseline="0" dirty="0">
                <a:latin typeface="Courier"/>
              </a:rPr>
              <a:t>:~&gt; </a:t>
            </a:r>
            <a:r>
              <a:rPr lang="en-IN" b="1" i="0" u="none" strike="noStrike" baseline="0" dirty="0" err="1">
                <a:latin typeface="Courier-Bold"/>
              </a:rPr>
              <a:t>ps</a:t>
            </a:r>
            <a:r>
              <a:rPr lang="en-IN" b="1" i="0" u="none" strike="noStrike" baseline="0" dirty="0">
                <a:latin typeface="Courier-Bold"/>
              </a:rPr>
              <a:t> -</a:t>
            </a:r>
            <a:r>
              <a:rPr lang="en-IN" b="1" i="0" u="none" strike="noStrike" baseline="0" dirty="0" err="1">
                <a:latin typeface="Courier-Bold"/>
              </a:rPr>
              <a:t>ef</a:t>
            </a:r>
            <a:r>
              <a:rPr lang="en-IN" b="1" i="0" u="none" strike="noStrike" baseline="0" dirty="0">
                <a:latin typeface="Courier-Bold"/>
              </a:rPr>
              <a:t> | grep </a:t>
            </a:r>
            <a:r>
              <a:rPr lang="en-IN" b="1" i="0" u="none" strike="noStrike" baseline="0" dirty="0" err="1">
                <a:latin typeface="Courier-Bold"/>
              </a:rPr>
              <a:t>ntpd</a:t>
            </a:r>
            <a:endParaRPr lang="en-IN" b="1" i="0" u="none" strike="noStrike" baseline="0" dirty="0">
              <a:latin typeface="Courier-Bold"/>
            </a:endParaRPr>
          </a:p>
          <a:p>
            <a:pPr algn="l"/>
            <a:r>
              <a:rPr lang="pl-PL" b="0" i="0" u="none" strike="noStrike" baseline="0" dirty="0">
                <a:latin typeface="Courier"/>
              </a:rPr>
              <a:t>ntp 24678 1 0 2002 ? 00:00:33 ntpd -U ntp</a:t>
            </a:r>
          </a:p>
          <a:p>
            <a:pPr algn="l"/>
            <a:endParaRPr lang="en-US" sz="2400" b="0" i="0" u="none" strike="noStrike" baseline="0" dirty="0">
              <a:latin typeface="Times-Roman"/>
            </a:endParaRPr>
          </a:p>
          <a:p>
            <a:pPr algn="l"/>
            <a:r>
              <a:rPr lang="en-US" sz="2400" b="0" i="0" u="none" strike="noStrike" baseline="0" dirty="0">
                <a:latin typeface="Times-Roman"/>
              </a:rPr>
              <a:t>You can run </a:t>
            </a:r>
            <a:r>
              <a:rPr lang="en-US" sz="2400" b="1" i="0" u="none" strike="noStrike" baseline="0" dirty="0" err="1">
                <a:latin typeface="Times-Bold"/>
              </a:rPr>
              <a:t>ntpdate</a:t>
            </a:r>
            <a:r>
              <a:rPr lang="en-US" sz="2400" b="1" i="0" u="none" strike="noStrike" baseline="0" dirty="0">
                <a:latin typeface="Times-Bold"/>
              </a:rPr>
              <a:t> </a:t>
            </a:r>
            <a:r>
              <a:rPr lang="en-US" sz="2400" b="0" i="0" u="none" strike="noStrike" baseline="0" dirty="0">
                <a:latin typeface="Times-Roman"/>
              </a:rPr>
              <a:t>manually to set the time, on condition that you can reach a time server. The </a:t>
            </a:r>
            <a:r>
              <a:rPr lang="en-US" sz="2400" b="1" i="0" u="none" strike="noStrike" baseline="0" dirty="0" err="1">
                <a:latin typeface="Times-Bold"/>
              </a:rPr>
              <a:t>ntpd</a:t>
            </a:r>
            <a:endParaRPr lang="en-US" sz="2400" b="1" i="0" u="none" strike="noStrike" baseline="0" dirty="0">
              <a:latin typeface="Times-Bold"/>
            </a:endParaRPr>
          </a:p>
          <a:p>
            <a:pPr algn="l"/>
            <a:r>
              <a:rPr lang="en-US" sz="2400" b="0" i="0" u="none" strike="noStrike" baseline="0" dirty="0">
                <a:latin typeface="Times-Roman"/>
              </a:rPr>
              <a:t>daemon should not be running when you adjust the time using </a:t>
            </a:r>
            <a:r>
              <a:rPr lang="en-US" sz="2400" b="1" i="0" u="none" strike="noStrike" baseline="0" dirty="0" err="1">
                <a:latin typeface="Times-Bold"/>
              </a:rPr>
              <a:t>ntpdate</a:t>
            </a:r>
            <a:r>
              <a:rPr lang="en-US" sz="2400" b="0" i="0" u="none" strike="noStrike" baseline="0" dirty="0">
                <a:latin typeface="Times-Roman"/>
              </a:rPr>
              <a:t>. Use a time server as argument to the</a:t>
            </a:r>
          </a:p>
          <a:p>
            <a:pPr algn="l"/>
            <a:r>
              <a:rPr lang="en-IN" sz="2400" b="0" i="0" u="none" strike="noStrike" baseline="0" dirty="0">
                <a:latin typeface="Times-Roman"/>
              </a:rPr>
              <a:t>command:</a:t>
            </a:r>
          </a:p>
          <a:p>
            <a:pPr algn="l"/>
            <a:endParaRPr lang="en-IN" b="0" i="0" u="none" strike="noStrike" baseline="0" dirty="0">
              <a:latin typeface="Courier"/>
            </a:endParaRPr>
          </a:p>
          <a:p>
            <a:pPr algn="l"/>
            <a:r>
              <a:rPr lang="en-IN" b="0" i="0" u="none" strike="noStrike" baseline="0" dirty="0" err="1">
                <a:latin typeface="Courier"/>
              </a:rPr>
              <a:t>root@box</a:t>
            </a:r>
            <a:r>
              <a:rPr lang="en-IN" b="0" i="0" u="none" strike="noStrike" baseline="0" dirty="0">
                <a:latin typeface="Courier"/>
              </a:rPr>
              <a:t>:~# </a:t>
            </a:r>
            <a:r>
              <a:rPr lang="en-IN" b="1" i="0" u="none" strike="noStrike" baseline="0" dirty="0" err="1">
                <a:latin typeface="Courier-Bold"/>
              </a:rPr>
              <a:t>ntpdate</a:t>
            </a:r>
            <a:r>
              <a:rPr lang="en-IN" b="1" i="0" u="none" strike="noStrike" baseline="0" dirty="0">
                <a:latin typeface="Courier-Bold"/>
              </a:rPr>
              <a:t> </a:t>
            </a:r>
            <a:r>
              <a:rPr lang="en-IN" b="1" i="1" u="none" strike="noStrike" baseline="0" dirty="0">
                <a:latin typeface="Courier-BoldOblique"/>
              </a:rPr>
              <a:t>10.2.5.200</a:t>
            </a:r>
          </a:p>
          <a:p>
            <a:pPr algn="l"/>
            <a:r>
              <a:rPr lang="en-US" b="0" i="0" u="none" strike="noStrike" baseline="0" dirty="0">
                <a:latin typeface="Courier"/>
              </a:rPr>
              <a:t>26 Oct 14:35:42 </a:t>
            </a:r>
            <a:r>
              <a:rPr lang="en-US" b="0" i="0" u="none" strike="noStrike" baseline="0" dirty="0" err="1">
                <a:latin typeface="Courier"/>
              </a:rPr>
              <a:t>ntpdate</a:t>
            </a:r>
            <a:r>
              <a:rPr lang="en-US" b="0" i="0" u="none" strike="noStrike" baseline="0" dirty="0">
                <a:latin typeface="Courier"/>
              </a:rPr>
              <a:t>[20364]: adjust time server 10.2.5.200 offset</a:t>
            </a:r>
          </a:p>
          <a:p>
            <a:pPr algn="l"/>
            <a:r>
              <a:rPr lang="en-IN" b="0" i="0" u="none" strike="noStrike" baseline="0" dirty="0">
                <a:latin typeface="Courier"/>
              </a:rPr>
              <a:t>-0.008049 sec</a:t>
            </a:r>
          </a:p>
        </p:txBody>
      </p:sp>
    </p:spTree>
    <p:extLst>
      <p:ext uri="{BB962C8B-B14F-4D97-AF65-F5344CB8AC3E}">
        <p14:creationId xmlns:p14="http://schemas.microsoft.com/office/powerpoint/2010/main" val="36571322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589EC7-C030-1E43-472A-DAB3DBE3F9AD}"/>
              </a:ext>
            </a:extLst>
          </p:cNvPr>
          <p:cNvSpPr txBox="1"/>
          <p:nvPr/>
        </p:nvSpPr>
        <p:spPr>
          <a:xfrm>
            <a:off x="132347" y="615251"/>
            <a:ext cx="11292840" cy="3477875"/>
          </a:xfrm>
          <a:prstGeom prst="rect">
            <a:avLst/>
          </a:prstGeom>
          <a:noFill/>
        </p:spPr>
        <p:txBody>
          <a:bodyPr wrap="square">
            <a:spAutoFit/>
          </a:bodyPr>
          <a:lstStyle/>
          <a:p>
            <a:pPr algn="l"/>
            <a:r>
              <a:rPr lang="en-US" sz="2000" b="0" i="0" u="none" strike="noStrike" baseline="0" dirty="0">
                <a:latin typeface="Times-Roman"/>
              </a:rPr>
              <a:t>Which is the default printer on a system that has access to multiple printers?</a:t>
            </a:r>
          </a:p>
          <a:p>
            <a:pPr algn="l"/>
            <a:endParaRPr lang="en-IN" sz="2000" b="1" i="0" u="none" strike="noStrike" baseline="0" dirty="0">
              <a:latin typeface="Times-Bold"/>
            </a:endParaRPr>
          </a:p>
          <a:p>
            <a:pPr algn="l"/>
            <a:r>
              <a:rPr lang="en-IN" sz="2000" b="1" i="0" u="none" strike="noStrike" baseline="0" dirty="0" err="1">
                <a:latin typeface="Times-Bold"/>
              </a:rPr>
              <a:t>lpstat</a:t>
            </a:r>
            <a:r>
              <a:rPr lang="en-IN" sz="2000" b="1" i="0" u="none" strike="noStrike" baseline="0" dirty="0">
                <a:latin typeface="Times-Bold"/>
              </a:rPr>
              <a:t> </a:t>
            </a:r>
            <a:r>
              <a:rPr lang="en-IN" sz="2000" b="1" i="0" u="none" strike="noStrike" baseline="0" dirty="0">
                <a:latin typeface="Courier-Bold"/>
              </a:rPr>
              <a:t>-d</a:t>
            </a:r>
          </a:p>
          <a:p>
            <a:pPr algn="l"/>
            <a:endParaRPr lang="en-IN" sz="1600" b="0" i="0" u="none" strike="noStrike" baseline="0" dirty="0">
              <a:latin typeface="Courier"/>
            </a:endParaRPr>
          </a:p>
          <a:p>
            <a:pPr algn="l"/>
            <a:r>
              <a:rPr lang="en-IN" sz="1600" b="0" i="0" u="none" strike="noStrike" baseline="0" dirty="0" err="1">
                <a:latin typeface="Courier"/>
              </a:rPr>
              <a:t>davy</a:t>
            </a:r>
            <a:r>
              <a:rPr lang="en-IN" sz="1600" b="0" i="0" u="none" strike="noStrike" baseline="0" dirty="0">
                <a:latin typeface="Courier"/>
              </a:rPr>
              <a:t>:~&gt; </a:t>
            </a:r>
            <a:r>
              <a:rPr lang="en-IN" sz="1600" b="1" i="0" u="none" strike="noStrike" baseline="0" dirty="0" err="1">
                <a:latin typeface="Courier-Bold"/>
              </a:rPr>
              <a:t>lpstat</a:t>
            </a:r>
            <a:r>
              <a:rPr lang="en-IN" sz="1600" b="1" i="0" u="none" strike="noStrike" baseline="0" dirty="0">
                <a:latin typeface="Courier-Bold"/>
              </a:rPr>
              <a:t> -d</a:t>
            </a:r>
          </a:p>
          <a:p>
            <a:pPr algn="l"/>
            <a:r>
              <a:rPr lang="en-IN" sz="1600" b="0" i="0" u="none" strike="noStrike" baseline="0" dirty="0">
                <a:latin typeface="Courier"/>
              </a:rPr>
              <a:t>system default destination: blob</a:t>
            </a:r>
          </a:p>
          <a:p>
            <a:pPr algn="l"/>
            <a:endParaRPr lang="en-US" sz="2000" b="0" i="0" u="none" strike="noStrike" baseline="0" dirty="0">
              <a:latin typeface="Times-Roman"/>
            </a:endParaRPr>
          </a:p>
          <a:p>
            <a:pPr algn="l"/>
            <a:r>
              <a:rPr lang="en-US" sz="2000" b="0" i="0" u="none" strike="noStrike" baseline="0" dirty="0">
                <a:latin typeface="Times-Roman"/>
              </a:rPr>
              <a:t>What is the status of my printer(s)?</a:t>
            </a:r>
          </a:p>
          <a:p>
            <a:pPr algn="l"/>
            <a:endParaRPr lang="en-IN" sz="2000" b="1" i="0" u="none" strike="noStrike" baseline="0" dirty="0">
              <a:latin typeface="Times-Bold"/>
            </a:endParaRPr>
          </a:p>
          <a:p>
            <a:pPr algn="l"/>
            <a:r>
              <a:rPr lang="en-IN" sz="2000" b="1" i="0" u="none" strike="noStrike" baseline="0" dirty="0" err="1">
                <a:latin typeface="Times-Bold"/>
              </a:rPr>
              <a:t>lpstat</a:t>
            </a:r>
            <a:r>
              <a:rPr lang="en-IN" sz="2000" b="1" i="0" u="none" strike="noStrike" baseline="0" dirty="0">
                <a:latin typeface="Times-Bold"/>
              </a:rPr>
              <a:t> </a:t>
            </a:r>
            <a:r>
              <a:rPr lang="en-IN" sz="2000" b="1" i="0" u="none" strike="noStrike" baseline="0" dirty="0">
                <a:latin typeface="Courier-Bold"/>
              </a:rPr>
              <a:t>-p</a:t>
            </a:r>
          </a:p>
          <a:p>
            <a:pPr algn="l"/>
            <a:r>
              <a:rPr lang="en-IN" sz="1600" b="0" i="0" u="none" strike="noStrike" baseline="0" dirty="0" err="1">
                <a:latin typeface="Courier"/>
              </a:rPr>
              <a:t>davy</a:t>
            </a:r>
            <a:r>
              <a:rPr lang="en-IN" sz="1600" b="0" i="0" u="none" strike="noStrike" baseline="0" dirty="0">
                <a:latin typeface="Courier"/>
              </a:rPr>
              <a:t>:~&gt; </a:t>
            </a:r>
            <a:r>
              <a:rPr lang="en-IN" sz="1600" b="1" i="0" u="none" strike="noStrike" baseline="0" dirty="0" err="1">
                <a:latin typeface="Courier-Bold"/>
              </a:rPr>
              <a:t>lpstat</a:t>
            </a:r>
            <a:r>
              <a:rPr lang="en-IN" sz="1600" b="1" i="0" u="none" strike="noStrike" baseline="0" dirty="0">
                <a:latin typeface="Courier-Bold"/>
              </a:rPr>
              <a:t> -p</a:t>
            </a:r>
          </a:p>
          <a:p>
            <a:pPr algn="l"/>
            <a:r>
              <a:rPr lang="en-US" sz="1600" b="0" i="0" u="none" strike="noStrike" baseline="0" dirty="0">
                <a:latin typeface="Courier"/>
              </a:rPr>
              <a:t>printer blob now printing blob-253. enabled since Jan 01 18:01</a:t>
            </a:r>
          </a:p>
        </p:txBody>
      </p:sp>
      <p:sp>
        <p:nvSpPr>
          <p:cNvPr id="5" name="TextBox 4">
            <a:extLst>
              <a:ext uri="{FF2B5EF4-FFF2-40B4-BE49-F238E27FC236}">
                <a16:creationId xmlns:a16="http://schemas.microsoft.com/office/drawing/2014/main" id="{CCF9C19D-45C7-E03C-E42A-EDA0A7D104A4}"/>
              </a:ext>
            </a:extLst>
          </p:cNvPr>
          <p:cNvSpPr txBox="1"/>
          <p:nvPr/>
        </p:nvSpPr>
        <p:spPr>
          <a:xfrm>
            <a:off x="132347" y="148773"/>
            <a:ext cx="6097604" cy="461665"/>
          </a:xfrm>
          <a:prstGeom prst="rect">
            <a:avLst/>
          </a:prstGeom>
          <a:noFill/>
        </p:spPr>
        <p:txBody>
          <a:bodyPr wrap="square">
            <a:spAutoFit/>
          </a:bodyPr>
          <a:lstStyle/>
          <a:p>
            <a:pPr algn="l"/>
            <a:r>
              <a:rPr lang="en-US" sz="2400" b="1" i="0" u="none" strike="noStrike" baseline="0" dirty="0">
                <a:latin typeface="Helvetica-Bold"/>
              </a:rPr>
              <a:t>Status of your printer</a:t>
            </a:r>
          </a:p>
        </p:txBody>
      </p:sp>
      <p:sp>
        <p:nvSpPr>
          <p:cNvPr id="7" name="TextBox 6">
            <a:extLst>
              <a:ext uri="{FF2B5EF4-FFF2-40B4-BE49-F238E27FC236}">
                <a16:creationId xmlns:a16="http://schemas.microsoft.com/office/drawing/2014/main" id="{8AC198AF-3096-5130-121E-1B99E259117E}"/>
              </a:ext>
            </a:extLst>
          </p:cNvPr>
          <p:cNvSpPr txBox="1"/>
          <p:nvPr/>
        </p:nvSpPr>
        <p:spPr>
          <a:xfrm>
            <a:off x="132347" y="4549978"/>
            <a:ext cx="11042584" cy="1908215"/>
          </a:xfrm>
          <a:prstGeom prst="rect">
            <a:avLst/>
          </a:prstGeom>
          <a:noFill/>
        </p:spPr>
        <p:txBody>
          <a:bodyPr wrap="square">
            <a:spAutoFit/>
          </a:bodyPr>
          <a:lstStyle/>
          <a:p>
            <a:pPr algn="l"/>
            <a:r>
              <a:rPr lang="en-US" sz="2400" b="1" i="0" u="none" strike="noStrike" baseline="0" dirty="0">
                <a:latin typeface="Helvetica-Bold"/>
              </a:rPr>
              <a:t>Removing jobs from the print queue</a:t>
            </a:r>
          </a:p>
          <a:p>
            <a:pPr algn="l"/>
            <a:endParaRPr lang="en-US" sz="1800" b="1" i="0" u="none" strike="noStrike" baseline="0" dirty="0">
              <a:latin typeface="Helvetica-Bold"/>
            </a:endParaRPr>
          </a:p>
          <a:p>
            <a:pPr algn="l"/>
            <a:r>
              <a:rPr lang="en-US" sz="2000" b="0" i="0" u="none" strike="noStrike" baseline="0" dirty="0">
                <a:latin typeface="Times-Roman"/>
              </a:rPr>
              <a:t>If you don't like what you see from the status commands, use </a:t>
            </a:r>
            <a:r>
              <a:rPr lang="en-US" sz="2000" b="1" i="0" u="none" strike="noStrike" baseline="0" dirty="0" err="1">
                <a:latin typeface="Times-Bold"/>
              </a:rPr>
              <a:t>lprm</a:t>
            </a:r>
            <a:r>
              <a:rPr lang="en-US" sz="2000" b="1" i="0" u="none" strike="noStrike" baseline="0" dirty="0">
                <a:latin typeface="Times-Bold"/>
              </a:rPr>
              <a:t> </a:t>
            </a:r>
            <a:r>
              <a:rPr lang="en-US" sz="2000" b="0" i="0" u="none" strike="noStrike" baseline="0" dirty="0">
                <a:latin typeface="Times-Roman"/>
              </a:rPr>
              <a:t>or </a:t>
            </a:r>
            <a:r>
              <a:rPr lang="en-US" sz="2000" b="1" i="0" u="none" strike="noStrike" baseline="0" dirty="0">
                <a:latin typeface="Times-Bold"/>
              </a:rPr>
              <a:t>cancel </a:t>
            </a:r>
            <a:r>
              <a:rPr lang="en-US" sz="2000" b="0" i="0" u="none" strike="noStrike" baseline="0" dirty="0">
                <a:latin typeface="Times-Roman"/>
              </a:rPr>
              <a:t>to delete jobs.</a:t>
            </a:r>
          </a:p>
          <a:p>
            <a:pPr algn="l"/>
            <a:r>
              <a:rPr lang="en-IN" sz="1600" b="0" i="0" u="none" strike="noStrike" baseline="0" dirty="0" err="1">
                <a:latin typeface="Courier"/>
              </a:rPr>
              <a:t>davy</a:t>
            </a:r>
            <a:r>
              <a:rPr lang="en-IN" sz="1600" b="0" i="0" u="none" strike="noStrike" baseline="0" dirty="0">
                <a:latin typeface="Courier"/>
              </a:rPr>
              <a:t>:~&gt; </a:t>
            </a:r>
            <a:r>
              <a:rPr lang="en-IN" sz="1600" b="1" i="0" u="none" strike="noStrike" baseline="0" dirty="0" err="1">
                <a:latin typeface="Courier-Bold"/>
              </a:rPr>
              <a:t>lprm</a:t>
            </a:r>
            <a:r>
              <a:rPr lang="en-IN" sz="1600" b="1" i="0" u="none" strike="noStrike" baseline="0" dirty="0">
                <a:latin typeface="Courier-Bold"/>
              </a:rPr>
              <a:t> </a:t>
            </a:r>
            <a:r>
              <a:rPr lang="en-IN" sz="1600" b="1" i="1" u="none" strike="noStrike" baseline="0" dirty="0">
                <a:latin typeface="Courier-BoldOblique"/>
              </a:rPr>
              <a:t>253</a:t>
            </a:r>
          </a:p>
          <a:p>
            <a:pPr algn="l"/>
            <a:endParaRPr lang="en-US" sz="2000" b="0" i="0" u="none" strike="noStrike" baseline="0" dirty="0">
              <a:latin typeface="Times-Roman"/>
            </a:endParaRPr>
          </a:p>
          <a:p>
            <a:pPr algn="l"/>
            <a:r>
              <a:rPr lang="en-US" sz="2000" b="0" i="0" u="none" strike="noStrike" baseline="0" dirty="0">
                <a:latin typeface="Times-Roman"/>
              </a:rPr>
              <a:t>In the graphical environment, you may see a popup window telling you that the job has been canceled.</a:t>
            </a:r>
          </a:p>
        </p:txBody>
      </p:sp>
    </p:spTree>
    <p:extLst>
      <p:ext uri="{BB962C8B-B14F-4D97-AF65-F5344CB8AC3E}">
        <p14:creationId xmlns:p14="http://schemas.microsoft.com/office/powerpoint/2010/main" val="38126583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53C9BD-FA69-AA58-B7C0-5E34079FD807}"/>
              </a:ext>
            </a:extLst>
          </p:cNvPr>
          <p:cNvSpPr txBox="1"/>
          <p:nvPr/>
        </p:nvSpPr>
        <p:spPr>
          <a:xfrm>
            <a:off x="80210" y="687080"/>
            <a:ext cx="12031579" cy="2893100"/>
          </a:xfrm>
          <a:prstGeom prst="rect">
            <a:avLst/>
          </a:prstGeom>
          <a:noFill/>
        </p:spPr>
        <p:txBody>
          <a:bodyPr wrap="square">
            <a:spAutoFit/>
          </a:bodyPr>
          <a:lstStyle/>
          <a:p>
            <a:pPr algn="l"/>
            <a:r>
              <a:rPr lang="en-IN" sz="2000" b="1" i="0" u="none" strike="noStrike" baseline="0" dirty="0">
                <a:latin typeface="Helvetica-Bold"/>
              </a:rPr>
              <a:t>Tools and languages</a:t>
            </a:r>
          </a:p>
          <a:p>
            <a:pPr algn="l"/>
            <a:endParaRPr lang="en-IN" sz="1800" b="1" i="0" u="none" strike="noStrike" baseline="0" dirty="0">
              <a:latin typeface="Helvetica-Bold"/>
            </a:endParaRPr>
          </a:p>
          <a:p>
            <a:pPr algn="just"/>
            <a:r>
              <a:rPr lang="en-US" sz="1800" b="0" i="0" u="none" strike="noStrike" baseline="0" dirty="0">
                <a:latin typeface="Times-Roman"/>
              </a:rPr>
              <a:t>If we want to get something sensible out of the printer, files should be formatted first. Apart from an abundance of formatting software, Linux comes with the basic UNIX formatting tools and languages. Modern Linux systems support direct printing, without any formatting by the user, of a range of file types: text, PDF, PostScript and several image formats like PNG, JPEG, BMP and GIF.</a:t>
            </a:r>
          </a:p>
          <a:p>
            <a:pPr algn="just"/>
            <a:endParaRPr lang="en-US" sz="1800" b="0" i="0" u="none" strike="noStrike" baseline="0" dirty="0">
              <a:latin typeface="Times-Roman"/>
            </a:endParaRPr>
          </a:p>
          <a:p>
            <a:pPr algn="just"/>
            <a:r>
              <a:rPr lang="en-US" sz="1800" b="0" i="0" u="none" strike="noStrike" baseline="0" dirty="0">
                <a:latin typeface="Times-Roman"/>
              </a:rPr>
              <a:t>For those file formats that do need formatting, Linux comes with a lot of formatting tools, such as the </a:t>
            </a:r>
            <a:r>
              <a:rPr lang="en-US" sz="1800" b="1" i="0" u="none" strike="noStrike" baseline="0" dirty="0">
                <a:latin typeface="Times-Bold"/>
              </a:rPr>
              <a:t>pdf2ps</a:t>
            </a:r>
            <a:r>
              <a:rPr lang="en-US" sz="1800" b="0" i="0" u="none" strike="noStrike" baseline="0" dirty="0">
                <a:latin typeface="Times-Roman"/>
              </a:rPr>
              <a:t>, </a:t>
            </a:r>
            <a:r>
              <a:rPr lang="en-US" sz="1800" b="1" i="0" u="none" strike="noStrike" baseline="0" dirty="0">
                <a:latin typeface="Times-Bold"/>
              </a:rPr>
              <a:t>fax2ps </a:t>
            </a:r>
            <a:r>
              <a:rPr lang="en-US" sz="1800" b="0" i="0" u="none" strike="noStrike" baseline="0" dirty="0">
                <a:latin typeface="Times-Roman"/>
              </a:rPr>
              <a:t>and </a:t>
            </a:r>
            <a:r>
              <a:rPr lang="en-US" sz="1800" b="1" i="0" u="none" strike="noStrike" baseline="0" dirty="0">
                <a:latin typeface="Times-Bold"/>
              </a:rPr>
              <a:t>a2ps </a:t>
            </a:r>
            <a:r>
              <a:rPr lang="en-US" sz="1800" b="0" i="0" u="none" strike="noStrike" baseline="0" dirty="0">
                <a:latin typeface="Times-Roman"/>
              </a:rPr>
              <a:t>commands, that convert other formats to PostScript. These commands can create files that can then be used on other systems that don't have all the conversion tools installed.</a:t>
            </a:r>
            <a:endParaRPr lang="en-IN" dirty="0"/>
          </a:p>
        </p:txBody>
      </p:sp>
      <p:sp>
        <p:nvSpPr>
          <p:cNvPr id="5" name="TextBox 4">
            <a:extLst>
              <a:ext uri="{FF2B5EF4-FFF2-40B4-BE49-F238E27FC236}">
                <a16:creationId xmlns:a16="http://schemas.microsoft.com/office/drawing/2014/main" id="{ACD1A5B3-D355-B8EE-26D5-CC7EE386E82C}"/>
              </a:ext>
            </a:extLst>
          </p:cNvPr>
          <p:cNvSpPr txBox="1"/>
          <p:nvPr/>
        </p:nvSpPr>
        <p:spPr>
          <a:xfrm>
            <a:off x="28875" y="4194122"/>
            <a:ext cx="12031579" cy="2339102"/>
          </a:xfrm>
          <a:prstGeom prst="rect">
            <a:avLst/>
          </a:prstGeom>
          <a:noFill/>
        </p:spPr>
        <p:txBody>
          <a:bodyPr wrap="square">
            <a:spAutoFit/>
          </a:bodyPr>
          <a:lstStyle/>
          <a:p>
            <a:pPr algn="l"/>
            <a:r>
              <a:rPr lang="en-IN" sz="2000" b="1" i="0" u="none" strike="noStrike" baseline="0" dirty="0">
                <a:latin typeface="Helvetica-Bold"/>
              </a:rPr>
              <a:t>Printing documentation</a:t>
            </a:r>
          </a:p>
          <a:p>
            <a:pPr algn="l"/>
            <a:endParaRPr lang="en-IN" sz="1800" b="1" i="0" u="none" strike="noStrike" baseline="0" dirty="0">
              <a:latin typeface="Times-Bold"/>
            </a:endParaRPr>
          </a:p>
          <a:p>
            <a:pPr algn="l"/>
            <a:r>
              <a:rPr lang="en-US" sz="1800" b="0" i="0" u="none" strike="noStrike" baseline="0" dirty="0">
                <a:latin typeface="Times-Roman"/>
              </a:rPr>
              <a:t>The man pages contain pre-formatted </a:t>
            </a:r>
            <a:r>
              <a:rPr lang="en-US" sz="1800" b="1" i="0" u="none" strike="noStrike" baseline="0" dirty="0" err="1">
                <a:latin typeface="Times-Bold"/>
              </a:rPr>
              <a:t>troff</a:t>
            </a:r>
            <a:r>
              <a:rPr lang="en-US" sz="1800" b="1" i="0" u="none" strike="noStrike" baseline="0" dirty="0">
                <a:latin typeface="Times-Bold"/>
              </a:rPr>
              <a:t> </a:t>
            </a:r>
            <a:r>
              <a:rPr lang="en-US" sz="1800" b="0" i="0" u="none" strike="noStrike" baseline="0" dirty="0">
                <a:latin typeface="Times-Roman"/>
              </a:rPr>
              <a:t>data which has to be formatted before it can roll out of your</a:t>
            </a:r>
          </a:p>
          <a:p>
            <a:pPr algn="l"/>
            <a:r>
              <a:rPr lang="en-US" sz="1800" b="0" i="0" u="none" strike="noStrike" baseline="0" dirty="0">
                <a:latin typeface="Times-Roman"/>
              </a:rPr>
              <a:t>printer. Printing is done using the </a:t>
            </a:r>
            <a:r>
              <a:rPr lang="en-US" sz="1800" b="0" i="0" u="none" strike="noStrike" baseline="0" dirty="0">
                <a:latin typeface="Courier"/>
              </a:rPr>
              <a:t>-t </a:t>
            </a:r>
            <a:r>
              <a:rPr lang="en-US" sz="1800" b="0" i="0" u="none" strike="noStrike" baseline="0" dirty="0">
                <a:latin typeface="Times-Roman"/>
              </a:rPr>
              <a:t>option to the </a:t>
            </a:r>
            <a:r>
              <a:rPr lang="en-US" sz="1800" b="1" i="0" u="none" strike="noStrike" baseline="0" dirty="0">
                <a:latin typeface="Times-Bold"/>
              </a:rPr>
              <a:t>man </a:t>
            </a:r>
            <a:r>
              <a:rPr lang="en-US" sz="1800" b="0" i="0" u="none" strike="noStrike" baseline="0" dirty="0">
                <a:latin typeface="Times-Roman"/>
              </a:rPr>
              <a:t>command:</a:t>
            </a:r>
          </a:p>
          <a:p>
            <a:pPr algn="l"/>
            <a:r>
              <a:rPr lang="en-IN" sz="1800" b="1" i="0" u="none" strike="noStrike" baseline="0" dirty="0">
                <a:latin typeface="Times-Bold"/>
              </a:rPr>
              <a:t>man </a:t>
            </a:r>
            <a:r>
              <a:rPr lang="en-IN" sz="1800" b="1" i="0" u="none" strike="noStrike" baseline="0" dirty="0">
                <a:latin typeface="Courier-Bold"/>
              </a:rPr>
              <a:t>-t </a:t>
            </a:r>
            <a:r>
              <a:rPr lang="en-IN" sz="1800" b="1" i="1" u="none" strike="noStrike" baseline="0" dirty="0">
                <a:latin typeface="Courier-BoldOblique"/>
              </a:rPr>
              <a:t>command </a:t>
            </a:r>
            <a:r>
              <a:rPr lang="en-IN" sz="1800" b="1" i="0" u="none" strike="noStrike" baseline="0" dirty="0">
                <a:latin typeface="Times-Bold"/>
              </a:rPr>
              <a:t>&gt; </a:t>
            </a:r>
            <a:r>
              <a:rPr lang="en-IN" sz="1800" b="1" i="0" u="none" strike="noStrike" baseline="0" dirty="0">
                <a:latin typeface="Courier-Bold"/>
              </a:rPr>
              <a:t>man-command.ps</a:t>
            </a:r>
          </a:p>
          <a:p>
            <a:pPr algn="l"/>
            <a:endParaRPr lang="en-IN" sz="1800" b="1" i="0" u="none" strike="noStrike" baseline="0" dirty="0">
              <a:latin typeface="Courier-Bold"/>
            </a:endParaRPr>
          </a:p>
          <a:p>
            <a:pPr algn="l"/>
            <a:r>
              <a:rPr lang="en-US" sz="1800" b="0" i="0" u="none" strike="noStrike" baseline="0" dirty="0">
                <a:latin typeface="Times-Roman"/>
              </a:rPr>
              <a:t>Then print the PostScript file. If a default print destination is configured for your system/account, you</a:t>
            </a:r>
          </a:p>
          <a:p>
            <a:pPr algn="l"/>
            <a:r>
              <a:rPr lang="en-US" sz="1800" b="0" i="0" u="none" strike="noStrike" baseline="0" dirty="0">
                <a:latin typeface="Times-Roman"/>
              </a:rPr>
              <a:t>can just issue the command </a:t>
            </a:r>
            <a:r>
              <a:rPr lang="en-US" sz="1800" b="1" i="0" u="none" strike="noStrike" baseline="0" dirty="0">
                <a:latin typeface="Times-Bold"/>
              </a:rPr>
              <a:t>man </a:t>
            </a:r>
            <a:r>
              <a:rPr lang="en-US" sz="1800" b="1" i="0" u="none" strike="noStrike" baseline="0" dirty="0">
                <a:latin typeface="Courier-Bold"/>
              </a:rPr>
              <a:t>-t </a:t>
            </a:r>
            <a:r>
              <a:rPr lang="en-US" sz="1800" b="1" i="1" u="none" strike="noStrike" baseline="0" dirty="0">
                <a:latin typeface="Courier-BoldOblique"/>
              </a:rPr>
              <a:t>command </a:t>
            </a:r>
            <a:r>
              <a:rPr lang="en-US" sz="1800" b="0" i="0" u="none" strike="noStrike" baseline="0" dirty="0">
                <a:latin typeface="Times-Roman"/>
              </a:rPr>
              <a:t>to send the formatted page to the printer directly.</a:t>
            </a:r>
            <a:endParaRPr lang="en-IN" dirty="0"/>
          </a:p>
        </p:txBody>
      </p:sp>
      <p:sp>
        <p:nvSpPr>
          <p:cNvPr id="7" name="TextBox 6">
            <a:extLst>
              <a:ext uri="{FF2B5EF4-FFF2-40B4-BE49-F238E27FC236}">
                <a16:creationId xmlns:a16="http://schemas.microsoft.com/office/drawing/2014/main" id="{57CE4489-0D1F-1DA2-9C86-E96EC99CF5B8}"/>
              </a:ext>
            </a:extLst>
          </p:cNvPr>
          <p:cNvSpPr txBox="1"/>
          <p:nvPr/>
        </p:nvSpPr>
        <p:spPr>
          <a:xfrm>
            <a:off x="0" y="95713"/>
            <a:ext cx="6126480" cy="523220"/>
          </a:xfrm>
          <a:prstGeom prst="rect">
            <a:avLst/>
          </a:prstGeom>
          <a:noFill/>
        </p:spPr>
        <p:txBody>
          <a:bodyPr wrap="square">
            <a:spAutoFit/>
          </a:bodyPr>
          <a:lstStyle/>
          <a:p>
            <a:pPr algn="l"/>
            <a:r>
              <a:rPr lang="en-IN" sz="2800" b="1" i="0" u="none" strike="noStrike" baseline="0" dirty="0">
                <a:latin typeface="Helvetica-Bold"/>
              </a:rPr>
              <a:t>Formatting</a:t>
            </a:r>
          </a:p>
        </p:txBody>
      </p:sp>
    </p:spTree>
    <p:extLst>
      <p:ext uri="{BB962C8B-B14F-4D97-AF65-F5344CB8AC3E}">
        <p14:creationId xmlns:p14="http://schemas.microsoft.com/office/powerpoint/2010/main" val="21558200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AD46F0-B649-8408-8E43-869AAE42A51D}"/>
              </a:ext>
            </a:extLst>
          </p:cNvPr>
          <p:cNvSpPr txBox="1"/>
          <p:nvPr/>
        </p:nvSpPr>
        <p:spPr>
          <a:xfrm>
            <a:off x="228599" y="2293039"/>
            <a:ext cx="11745227" cy="1754326"/>
          </a:xfrm>
          <a:prstGeom prst="rect">
            <a:avLst/>
          </a:prstGeom>
          <a:noFill/>
        </p:spPr>
        <p:txBody>
          <a:bodyPr wrap="square">
            <a:spAutoFit/>
          </a:bodyPr>
          <a:lstStyle/>
          <a:p>
            <a:pPr algn="just"/>
            <a:r>
              <a:rPr lang="en-US" sz="1800" b="0" i="0" u="none" strike="noStrike" baseline="0" dirty="0">
                <a:latin typeface="Times-Roman"/>
              </a:rPr>
              <a:t>Until a couple of years ago, the choice for Linux users was simple: everyone ran the same old LPD from</a:t>
            </a:r>
          </a:p>
          <a:p>
            <a:pPr algn="just"/>
            <a:r>
              <a:rPr lang="en-US" sz="1800" b="0" i="0" u="none" strike="noStrike" baseline="0" dirty="0">
                <a:latin typeface="Times-Roman"/>
              </a:rPr>
              <a:t>BSD's Net-2 code. Then </a:t>
            </a:r>
            <a:r>
              <a:rPr lang="en-US" sz="1800" b="0" i="0" u="none" strike="noStrike" baseline="0" dirty="0" err="1">
                <a:latin typeface="Times-Roman"/>
              </a:rPr>
              <a:t>LPRng</a:t>
            </a:r>
            <a:r>
              <a:rPr lang="en-US" sz="1800" b="0" i="0" u="none" strike="noStrike" baseline="0" dirty="0">
                <a:latin typeface="Times-Roman"/>
              </a:rPr>
              <a:t> became more popular, but nowadays most modern Linux distributions use</a:t>
            </a:r>
          </a:p>
          <a:p>
            <a:pPr algn="just"/>
            <a:r>
              <a:rPr lang="en-US" sz="1800" b="0" i="0" u="none" strike="noStrike" baseline="0" dirty="0">
                <a:latin typeface="Times-Roman"/>
              </a:rPr>
              <a:t>CUPS, the </a:t>
            </a:r>
            <a:r>
              <a:rPr lang="en-US" sz="1800" b="1" i="0" u="none" strike="noStrike" baseline="0" dirty="0">
                <a:latin typeface="Times-Roman"/>
              </a:rPr>
              <a:t>Common UNIX Printing System</a:t>
            </a:r>
            <a:r>
              <a:rPr lang="en-US" sz="1800" b="0" i="0" u="none" strike="noStrike" baseline="0" dirty="0">
                <a:latin typeface="Times-Roman"/>
              </a:rPr>
              <a:t>. </a:t>
            </a:r>
          </a:p>
          <a:p>
            <a:pPr algn="just"/>
            <a:endParaRPr lang="en-US" dirty="0">
              <a:latin typeface="Times-Roman"/>
            </a:endParaRPr>
          </a:p>
          <a:p>
            <a:pPr algn="just"/>
            <a:r>
              <a:rPr lang="en-US" sz="1800" b="0" i="0" u="none" strike="noStrike" baseline="0" dirty="0">
                <a:latin typeface="Times-Roman"/>
              </a:rPr>
              <a:t>CUPS is an implementation of the Internet Printing Protocol </a:t>
            </a:r>
            <a:r>
              <a:rPr lang="en-IN" sz="1800" b="0" i="0" u="none" strike="noStrike" baseline="0" dirty="0">
                <a:latin typeface="Times-Roman"/>
              </a:rPr>
              <a:t>IPP), an HTTP-like RFC standard replacement protocol for the venerable (and clunky) LPD protocol. CUPS </a:t>
            </a:r>
            <a:r>
              <a:rPr lang="en-US" sz="1800" b="0" i="0" u="none" strike="noStrike" baseline="0" dirty="0">
                <a:latin typeface="Times-Roman"/>
              </a:rPr>
              <a:t>is distributed under the GNU Public License. </a:t>
            </a:r>
            <a:endParaRPr lang="en-IN" dirty="0"/>
          </a:p>
        </p:txBody>
      </p:sp>
      <p:sp>
        <p:nvSpPr>
          <p:cNvPr id="5" name="TextBox 4">
            <a:extLst>
              <a:ext uri="{FF2B5EF4-FFF2-40B4-BE49-F238E27FC236}">
                <a16:creationId xmlns:a16="http://schemas.microsoft.com/office/drawing/2014/main" id="{90BA8287-0C80-DC58-B9DC-161F6C2BA604}"/>
              </a:ext>
            </a:extLst>
          </p:cNvPr>
          <p:cNvSpPr txBox="1"/>
          <p:nvPr/>
        </p:nvSpPr>
        <p:spPr>
          <a:xfrm>
            <a:off x="228600" y="262908"/>
            <a:ext cx="6097604" cy="523220"/>
          </a:xfrm>
          <a:prstGeom prst="rect">
            <a:avLst/>
          </a:prstGeom>
          <a:noFill/>
        </p:spPr>
        <p:txBody>
          <a:bodyPr wrap="square">
            <a:spAutoFit/>
          </a:bodyPr>
          <a:lstStyle/>
          <a:p>
            <a:r>
              <a:rPr lang="en-IN" sz="2800" b="1" i="0" u="none" strike="noStrike" baseline="0" dirty="0">
                <a:latin typeface="Helvetica-Bold"/>
              </a:rPr>
              <a:t>The server side</a:t>
            </a:r>
            <a:endParaRPr lang="en-IN" sz="2800" dirty="0"/>
          </a:p>
        </p:txBody>
      </p:sp>
      <p:sp>
        <p:nvSpPr>
          <p:cNvPr id="7" name="TextBox 6">
            <a:extLst>
              <a:ext uri="{FF2B5EF4-FFF2-40B4-BE49-F238E27FC236}">
                <a16:creationId xmlns:a16="http://schemas.microsoft.com/office/drawing/2014/main" id="{35E4AE2E-97EB-0723-485F-A86BCD3837AC}"/>
              </a:ext>
            </a:extLst>
          </p:cNvPr>
          <p:cNvSpPr txBox="1"/>
          <p:nvPr/>
        </p:nvSpPr>
        <p:spPr>
          <a:xfrm>
            <a:off x="228600" y="1109932"/>
            <a:ext cx="6097604" cy="400110"/>
          </a:xfrm>
          <a:prstGeom prst="rect">
            <a:avLst/>
          </a:prstGeom>
          <a:noFill/>
        </p:spPr>
        <p:txBody>
          <a:bodyPr wrap="square">
            <a:spAutoFit/>
          </a:bodyPr>
          <a:lstStyle/>
          <a:p>
            <a:r>
              <a:rPr lang="en-IN" sz="2000" b="1" i="0" u="none" strike="noStrike" baseline="0" dirty="0">
                <a:latin typeface="Helvetica-Bold"/>
              </a:rPr>
              <a:t>General</a:t>
            </a:r>
            <a:endParaRPr lang="en-IN" sz="2000" dirty="0"/>
          </a:p>
        </p:txBody>
      </p:sp>
    </p:spTree>
    <p:extLst>
      <p:ext uri="{BB962C8B-B14F-4D97-AF65-F5344CB8AC3E}">
        <p14:creationId xmlns:p14="http://schemas.microsoft.com/office/powerpoint/2010/main" val="37207836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25D634-9632-50B6-576A-AA884C68BE86}"/>
              </a:ext>
            </a:extLst>
          </p:cNvPr>
          <p:cNvSpPr txBox="1"/>
          <p:nvPr/>
        </p:nvSpPr>
        <p:spPr>
          <a:xfrm>
            <a:off x="190098" y="1652182"/>
            <a:ext cx="11456469" cy="2585323"/>
          </a:xfrm>
          <a:prstGeom prst="rect">
            <a:avLst/>
          </a:prstGeom>
          <a:noFill/>
        </p:spPr>
        <p:txBody>
          <a:bodyPr wrap="square">
            <a:spAutoFit/>
          </a:bodyPr>
          <a:lstStyle/>
          <a:p>
            <a:pPr algn="just"/>
            <a:r>
              <a:rPr lang="en-US" sz="1800" b="0" i="0" u="none" strike="noStrike" baseline="0" dirty="0">
                <a:latin typeface="Times-Roman"/>
              </a:rPr>
              <a:t>Most distributions come with a GUI for configuring networked and local (parallel port or USB) printers. </a:t>
            </a:r>
          </a:p>
          <a:p>
            <a:pPr algn="just"/>
            <a:endParaRPr lang="en-US" dirty="0">
              <a:latin typeface="Times-Roman"/>
            </a:endParaRPr>
          </a:p>
          <a:p>
            <a:pPr algn="just"/>
            <a:r>
              <a:rPr lang="en-US" sz="1800" b="0" i="0" u="none" strike="noStrike" baseline="0" dirty="0">
                <a:latin typeface="Times-Roman"/>
              </a:rPr>
              <a:t>They let you choose the printer type from a list and allow easy testing. </a:t>
            </a:r>
          </a:p>
          <a:p>
            <a:pPr algn="just"/>
            <a:endParaRPr lang="en-US" dirty="0">
              <a:latin typeface="Times-Roman"/>
            </a:endParaRPr>
          </a:p>
          <a:p>
            <a:pPr algn="just"/>
            <a:r>
              <a:rPr lang="en-US" sz="1800" b="0" i="0" u="none" strike="noStrike" baseline="0" dirty="0">
                <a:latin typeface="Times-Roman"/>
              </a:rPr>
              <a:t>You don't have to bother about syntax and location of configuration files. Check your system documentation before you attempt installing your printer.</a:t>
            </a:r>
          </a:p>
          <a:p>
            <a:pPr algn="just"/>
            <a:endParaRPr lang="en-US" sz="1800" b="0" i="0" u="none" strike="noStrike" baseline="0" dirty="0">
              <a:latin typeface="Times-Roman"/>
            </a:endParaRPr>
          </a:p>
          <a:p>
            <a:pPr algn="just"/>
            <a:r>
              <a:rPr lang="en-US" sz="1800" b="0" i="0" u="none" strike="noStrike" baseline="0" dirty="0">
                <a:latin typeface="Times-Roman"/>
              </a:rPr>
              <a:t>CUPS can also be configured using a web interface that runs on port 631 on your computer. To check if this</a:t>
            </a:r>
          </a:p>
          <a:p>
            <a:pPr algn="just"/>
            <a:r>
              <a:rPr lang="en-US" sz="1800" b="0" i="0" u="none" strike="noStrike" baseline="0" dirty="0">
                <a:latin typeface="Times-Roman"/>
              </a:rPr>
              <a:t>feature is enabled, try browsing to localhost:631/help or localhost:631/.</a:t>
            </a:r>
            <a:endParaRPr lang="en-IN" dirty="0"/>
          </a:p>
        </p:txBody>
      </p:sp>
      <p:sp>
        <p:nvSpPr>
          <p:cNvPr id="5" name="TextBox 4">
            <a:extLst>
              <a:ext uri="{FF2B5EF4-FFF2-40B4-BE49-F238E27FC236}">
                <a16:creationId xmlns:a16="http://schemas.microsoft.com/office/drawing/2014/main" id="{8BBB264D-DCC0-B406-85B5-8E7680B33280}"/>
              </a:ext>
            </a:extLst>
          </p:cNvPr>
          <p:cNvSpPr txBox="1"/>
          <p:nvPr/>
        </p:nvSpPr>
        <p:spPr>
          <a:xfrm>
            <a:off x="190099" y="311034"/>
            <a:ext cx="6097604" cy="523220"/>
          </a:xfrm>
          <a:prstGeom prst="rect">
            <a:avLst/>
          </a:prstGeom>
          <a:noFill/>
        </p:spPr>
        <p:txBody>
          <a:bodyPr wrap="square">
            <a:spAutoFit/>
          </a:bodyPr>
          <a:lstStyle/>
          <a:p>
            <a:pPr algn="l"/>
            <a:r>
              <a:rPr lang="en-IN" sz="2800" b="1" i="0" u="none" strike="noStrike" baseline="0" dirty="0">
                <a:latin typeface="Helvetica-Bold"/>
              </a:rPr>
              <a:t>Graphical printer configuration</a:t>
            </a:r>
          </a:p>
        </p:txBody>
      </p:sp>
    </p:spTree>
    <p:extLst>
      <p:ext uri="{BB962C8B-B14F-4D97-AF65-F5344CB8AC3E}">
        <p14:creationId xmlns:p14="http://schemas.microsoft.com/office/powerpoint/2010/main" val="3406649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A3654C-637B-2964-690D-BC8363445E1D}"/>
              </a:ext>
            </a:extLst>
          </p:cNvPr>
          <p:cNvSpPr txBox="1"/>
          <p:nvPr/>
        </p:nvSpPr>
        <p:spPr>
          <a:xfrm>
            <a:off x="344103" y="1465788"/>
            <a:ext cx="11475720" cy="2308324"/>
          </a:xfrm>
          <a:prstGeom prst="rect">
            <a:avLst/>
          </a:prstGeom>
          <a:noFill/>
        </p:spPr>
        <p:txBody>
          <a:bodyPr wrap="square">
            <a:spAutoFit/>
          </a:bodyPr>
          <a:lstStyle/>
          <a:p>
            <a:pPr algn="l"/>
            <a:r>
              <a:rPr lang="en-US" sz="1800" b="0" i="0" u="none" strike="noStrike" baseline="0" dirty="0">
                <a:latin typeface="Times-Roman"/>
              </a:rPr>
              <a:t>If you print the wrong file, the job may be canceled using the command </a:t>
            </a:r>
            <a:r>
              <a:rPr lang="en-US" sz="1800" b="1" i="0" u="none" strike="noStrike" baseline="0" dirty="0" err="1">
                <a:latin typeface="Times-Bold"/>
              </a:rPr>
              <a:t>lprm</a:t>
            </a:r>
            <a:r>
              <a:rPr lang="en-US" sz="1800" b="1" i="0" u="none" strike="noStrike" baseline="0" dirty="0">
                <a:latin typeface="Times-Bold"/>
              </a:rPr>
              <a:t> </a:t>
            </a:r>
            <a:r>
              <a:rPr lang="en-US" sz="1800" b="1" i="1" u="none" strike="noStrike" baseline="0" dirty="0" err="1">
                <a:latin typeface="Courier-BoldOblique"/>
              </a:rPr>
              <a:t>jobID</a:t>
            </a:r>
            <a:r>
              <a:rPr lang="en-US" sz="1800" b="0" i="0" u="none" strike="noStrike" baseline="0" dirty="0">
                <a:latin typeface="Times-Roman"/>
              </a:rPr>
              <a:t>, where </a:t>
            </a:r>
            <a:r>
              <a:rPr lang="en-US" sz="1800" b="0" i="0" u="none" strike="noStrike" baseline="0" dirty="0" err="1">
                <a:latin typeface="Times-Roman"/>
              </a:rPr>
              <a:t>jobID</a:t>
            </a:r>
            <a:r>
              <a:rPr lang="en-US" sz="1800" b="0" i="0" u="none" strike="noStrike" baseline="0" dirty="0">
                <a:latin typeface="Times-Roman"/>
              </a:rPr>
              <a:t> is in the</a:t>
            </a:r>
          </a:p>
          <a:p>
            <a:pPr algn="l"/>
            <a:r>
              <a:rPr lang="en-US" sz="1800" b="0" i="0" u="none" strike="noStrike" baseline="0" dirty="0">
                <a:latin typeface="Times-Roman"/>
              </a:rPr>
              <a:t>form </a:t>
            </a:r>
            <a:r>
              <a:rPr lang="en-US" sz="1800" b="0" i="1" u="none" strike="noStrike" baseline="0" dirty="0" err="1">
                <a:latin typeface="Times-Italic"/>
              </a:rPr>
              <a:t>printername-printjobnumber</a:t>
            </a:r>
            <a:r>
              <a:rPr lang="en-US" sz="1800" b="0" i="1" u="none" strike="noStrike" baseline="0" dirty="0">
                <a:latin typeface="Times-Italic"/>
              </a:rPr>
              <a:t> </a:t>
            </a:r>
            <a:r>
              <a:rPr lang="en-US" sz="1800" b="0" i="0" u="none" strike="noStrike" baseline="0" dirty="0">
                <a:latin typeface="Times-Roman"/>
              </a:rPr>
              <a:t>(get it from information displayed by </a:t>
            </a:r>
            <a:r>
              <a:rPr lang="en-US" sz="1800" b="1" i="0" u="none" strike="noStrike" baseline="0" dirty="0" err="1">
                <a:latin typeface="Times-Bold"/>
              </a:rPr>
              <a:t>lpq</a:t>
            </a:r>
            <a:r>
              <a:rPr lang="en-US" sz="1800" b="1" i="0" u="none" strike="noStrike" baseline="0" dirty="0">
                <a:latin typeface="Times-Bold"/>
              </a:rPr>
              <a:t> </a:t>
            </a:r>
            <a:r>
              <a:rPr lang="en-US" sz="1800" b="0" i="0" u="none" strike="noStrike" baseline="0" dirty="0">
                <a:latin typeface="Times-Roman"/>
              </a:rPr>
              <a:t>or </a:t>
            </a:r>
            <a:r>
              <a:rPr lang="en-US" sz="1800" b="1" i="0" u="none" strike="noStrike" baseline="0" dirty="0" err="1">
                <a:latin typeface="Times-Bold"/>
              </a:rPr>
              <a:t>lpstat</a:t>
            </a:r>
            <a:r>
              <a:rPr lang="en-US" sz="1800" b="0" i="0" u="none" strike="noStrike" baseline="0" dirty="0">
                <a:latin typeface="Times-Roman"/>
              </a:rPr>
              <a:t>). This will work when</a:t>
            </a:r>
          </a:p>
          <a:p>
            <a:pPr algn="l"/>
            <a:r>
              <a:rPr lang="en-US" sz="1800" b="0" i="0" u="none" strike="noStrike" baseline="0" dirty="0">
                <a:latin typeface="Times-Roman"/>
              </a:rPr>
              <a:t>other jobs are waiting to be printed in this printer's queue. However, you have to be really quick if you are the</a:t>
            </a:r>
          </a:p>
          <a:p>
            <a:pPr algn="l"/>
            <a:r>
              <a:rPr lang="en-US" sz="1800" b="0" i="0" u="none" strike="noStrike" baseline="0" dirty="0">
                <a:latin typeface="Times-Roman"/>
              </a:rPr>
              <a:t>only one using this printer, since jobs are usually spooled and send to the printer in only seconds. Once they</a:t>
            </a:r>
          </a:p>
          <a:p>
            <a:pPr algn="l"/>
            <a:r>
              <a:rPr lang="en-US" sz="1800" b="0" i="0" u="none" strike="noStrike" baseline="0" dirty="0">
                <a:latin typeface="Times-Roman"/>
              </a:rPr>
              <a:t>arrive on the printer, it is too late to remove jobs using Linux tools.</a:t>
            </a:r>
          </a:p>
          <a:p>
            <a:pPr algn="l"/>
            <a:r>
              <a:rPr lang="en-US" sz="1800" b="0" i="0" u="none" strike="noStrike" baseline="0" dirty="0">
                <a:latin typeface="Times-Roman"/>
              </a:rPr>
              <a:t>What you can try in those cases, or in cases where the wrong print driver is configured and only rubbish</a:t>
            </a:r>
          </a:p>
          <a:p>
            <a:pPr algn="l"/>
            <a:r>
              <a:rPr lang="en-US" sz="1800" b="0" i="0" u="none" strike="noStrike" baseline="0" dirty="0">
                <a:latin typeface="Times-Roman"/>
              </a:rPr>
              <a:t>comes out of the printer, is power off the printer. However, that might not be the best course of action, as you</a:t>
            </a:r>
          </a:p>
          <a:p>
            <a:pPr algn="l"/>
            <a:r>
              <a:rPr lang="en-US" sz="1800" b="0" i="0" u="none" strike="noStrike" baseline="0" dirty="0">
                <a:latin typeface="Times-Roman"/>
              </a:rPr>
              <a:t>might cause paper jams and other irregularities.</a:t>
            </a:r>
            <a:endParaRPr lang="en-IN" dirty="0"/>
          </a:p>
        </p:txBody>
      </p:sp>
      <p:sp>
        <p:nvSpPr>
          <p:cNvPr id="5" name="TextBox 4">
            <a:extLst>
              <a:ext uri="{FF2B5EF4-FFF2-40B4-BE49-F238E27FC236}">
                <a16:creationId xmlns:a16="http://schemas.microsoft.com/office/drawing/2014/main" id="{6F92AED2-DF9D-9631-750E-0AE8CD65E584}"/>
              </a:ext>
            </a:extLst>
          </p:cNvPr>
          <p:cNvSpPr txBox="1"/>
          <p:nvPr/>
        </p:nvSpPr>
        <p:spPr>
          <a:xfrm>
            <a:off x="344103" y="259058"/>
            <a:ext cx="6097604" cy="523220"/>
          </a:xfrm>
          <a:prstGeom prst="rect">
            <a:avLst/>
          </a:prstGeom>
          <a:noFill/>
        </p:spPr>
        <p:txBody>
          <a:bodyPr wrap="square">
            <a:spAutoFit/>
          </a:bodyPr>
          <a:lstStyle/>
          <a:p>
            <a:pPr algn="l"/>
            <a:r>
              <a:rPr lang="en-IN" sz="2800" b="1" i="0" u="none" strike="noStrike" baseline="0" dirty="0">
                <a:latin typeface="Helvetica-Bold"/>
              </a:rPr>
              <a:t>Wrong file</a:t>
            </a:r>
          </a:p>
        </p:txBody>
      </p:sp>
    </p:spTree>
    <p:extLst>
      <p:ext uri="{BB962C8B-B14F-4D97-AF65-F5344CB8AC3E}">
        <p14:creationId xmlns:p14="http://schemas.microsoft.com/office/powerpoint/2010/main" val="33135693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99F2CC-F918-88C7-AFE1-C1568F38AEC8}"/>
              </a:ext>
            </a:extLst>
          </p:cNvPr>
          <p:cNvSpPr txBox="1"/>
          <p:nvPr/>
        </p:nvSpPr>
        <p:spPr>
          <a:xfrm>
            <a:off x="344102" y="392072"/>
            <a:ext cx="8934651" cy="584775"/>
          </a:xfrm>
          <a:prstGeom prst="rect">
            <a:avLst/>
          </a:prstGeom>
          <a:noFill/>
        </p:spPr>
        <p:txBody>
          <a:bodyPr wrap="square">
            <a:spAutoFit/>
          </a:bodyPr>
          <a:lstStyle/>
          <a:p>
            <a:pPr algn="l"/>
            <a:r>
              <a:rPr lang="en-US" sz="3200" b="1" i="0" u="none" strike="noStrike" baseline="0" dirty="0">
                <a:latin typeface="Helvetica-Bold"/>
              </a:rPr>
              <a:t>Error: My print hasn't come out</a:t>
            </a:r>
          </a:p>
        </p:txBody>
      </p:sp>
      <p:sp>
        <p:nvSpPr>
          <p:cNvPr id="5" name="TextBox 4">
            <a:extLst>
              <a:ext uri="{FF2B5EF4-FFF2-40B4-BE49-F238E27FC236}">
                <a16:creationId xmlns:a16="http://schemas.microsoft.com/office/drawing/2014/main" id="{0BF656CD-3C01-A15A-DC1D-48FD35C83C38}"/>
              </a:ext>
            </a:extLst>
          </p:cNvPr>
          <p:cNvSpPr txBox="1"/>
          <p:nvPr/>
        </p:nvSpPr>
        <p:spPr>
          <a:xfrm>
            <a:off x="344102" y="2406617"/>
            <a:ext cx="6097604" cy="3139321"/>
          </a:xfrm>
          <a:prstGeom prst="rect">
            <a:avLst/>
          </a:prstGeom>
          <a:noFill/>
        </p:spPr>
        <p:txBody>
          <a:bodyPr wrap="square">
            <a:spAutoFit/>
          </a:bodyPr>
          <a:lstStyle/>
          <a:p>
            <a:pPr algn="l"/>
            <a:r>
              <a:rPr lang="en-IN" sz="1800" b="0" i="0" u="none" strike="noStrike" baseline="0" dirty="0" err="1">
                <a:latin typeface="Courier"/>
              </a:rPr>
              <a:t>elly</a:t>
            </a:r>
            <a:r>
              <a:rPr lang="en-IN" sz="1800" b="0" i="0" u="none" strike="noStrike" baseline="0" dirty="0">
                <a:latin typeface="Courier"/>
              </a:rPr>
              <a:t>:~&gt; </a:t>
            </a:r>
            <a:r>
              <a:rPr lang="en-IN" sz="1800" b="1" i="0" u="none" strike="noStrike" baseline="0" dirty="0" err="1">
                <a:latin typeface="Courier-Bold"/>
              </a:rPr>
              <a:t>lpq</a:t>
            </a:r>
            <a:endParaRPr lang="en-IN" sz="1800" b="1" i="0" u="none" strike="noStrike" baseline="0" dirty="0">
              <a:latin typeface="Courier-Bold"/>
            </a:endParaRPr>
          </a:p>
          <a:p>
            <a:pPr algn="l"/>
            <a:r>
              <a:rPr lang="en-IN" sz="1800" b="0" i="0" u="none" strike="noStrike" baseline="0" dirty="0">
                <a:latin typeface="Courier"/>
              </a:rPr>
              <a:t>Printer: </a:t>
            </a:r>
            <a:r>
              <a:rPr lang="en-IN" sz="1800" b="0" i="0" u="none" strike="noStrike" baseline="0" dirty="0" err="1">
                <a:latin typeface="Courier"/>
              </a:rPr>
              <a:t>lp@blob</a:t>
            </a:r>
            <a:endParaRPr lang="en-IN" sz="1800" b="0" i="0" u="none" strike="noStrike" baseline="0" dirty="0">
              <a:latin typeface="Courier"/>
            </a:endParaRPr>
          </a:p>
          <a:p>
            <a:pPr algn="l"/>
            <a:r>
              <a:rPr lang="en-IN" sz="1800" b="0" i="0" u="none" strike="noStrike" baseline="0" dirty="0">
                <a:latin typeface="Courier"/>
              </a:rPr>
              <a:t>Queue: 2 printable jobs</a:t>
            </a:r>
          </a:p>
          <a:p>
            <a:pPr algn="l"/>
            <a:r>
              <a:rPr lang="en-IN" sz="1800" b="0" i="0" u="none" strike="noStrike" baseline="0" dirty="0">
                <a:latin typeface="Courier"/>
              </a:rPr>
              <a:t>Server: </a:t>
            </a:r>
            <a:r>
              <a:rPr lang="en-IN" sz="1800" b="0" i="0" u="none" strike="noStrike" baseline="0" dirty="0" err="1">
                <a:latin typeface="Courier"/>
              </a:rPr>
              <a:t>pid</a:t>
            </a:r>
            <a:r>
              <a:rPr lang="en-IN" sz="1800" b="0" i="0" u="none" strike="noStrike" baseline="0" dirty="0">
                <a:latin typeface="Courier"/>
              </a:rPr>
              <a:t> 29998 active</a:t>
            </a:r>
          </a:p>
          <a:p>
            <a:pPr algn="l"/>
            <a:r>
              <a:rPr lang="en-IN" sz="1800" b="0" i="0" u="none" strike="noStrike" baseline="0" dirty="0" err="1">
                <a:latin typeface="Courier"/>
              </a:rPr>
              <a:t>Unspooler</a:t>
            </a:r>
            <a:r>
              <a:rPr lang="en-IN" sz="1800" b="0" i="0" u="none" strike="noStrike" baseline="0" dirty="0">
                <a:latin typeface="Courier"/>
              </a:rPr>
              <a:t>: </a:t>
            </a:r>
            <a:r>
              <a:rPr lang="en-IN" sz="1800" b="0" i="0" u="none" strike="noStrike" baseline="0" dirty="0" err="1">
                <a:latin typeface="Courier"/>
              </a:rPr>
              <a:t>pid</a:t>
            </a:r>
            <a:r>
              <a:rPr lang="en-IN" sz="1800" b="0" i="0" u="none" strike="noStrike" baseline="0" dirty="0">
                <a:latin typeface="Courier"/>
              </a:rPr>
              <a:t> 29999 active</a:t>
            </a:r>
          </a:p>
          <a:p>
            <a:pPr algn="l"/>
            <a:r>
              <a:rPr lang="en-US" sz="1800" b="0" i="0" u="none" strike="noStrike" baseline="0" dirty="0">
                <a:latin typeface="Courier"/>
              </a:rPr>
              <a:t>Status: waiting for </a:t>
            </a:r>
            <a:r>
              <a:rPr lang="en-US" sz="1800" b="0" i="0" u="none" strike="noStrike" baseline="0" dirty="0" err="1">
                <a:latin typeface="Courier"/>
              </a:rPr>
              <a:t>subserver</a:t>
            </a:r>
            <a:r>
              <a:rPr lang="en-US" sz="1800" b="0" i="0" u="none" strike="noStrike" baseline="0" dirty="0">
                <a:latin typeface="Courier"/>
              </a:rPr>
              <a:t> to exit at 09:43:20.699</a:t>
            </a:r>
          </a:p>
          <a:p>
            <a:pPr algn="l"/>
            <a:r>
              <a:rPr lang="en-US" sz="1800" b="0" i="0" u="none" strike="noStrike" baseline="0" dirty="0">
                <a:latin typeface="Courier"/>
              </a:rPr>
              <a:t>Rank Owner/ID Class Job Files Size Time</a:t>
            </a:r>
          </a:p>
          <a:p>
            <a:pPr algn="l"/>
            <a:r>
              <a:rPr lang="it-IT" sz="1800" b="0" i="0" u="none" strike="noStrike" baseline="0" dirty="0">
                <a:latin typeface="Courier"/>
              </a:rPr>
              <a:t>1 elly@blob+997 A 997 (STDIN) 129 09:42:54</a:t>
            </a:r>
          </a:p>
          <a:p>
            <a:pPr algn="l"/>
            <a:r>
              <a:rPr lang="en-IN" sz="1800" b="0" i="0" u="none" strike="noStrike" baseline="0" dirty="0">
                <a:latin typeface="Courier"/>
              </a:rPr>
              <a:t>2 elly@blob+22 A 22 /etc/profile 917 09:43:20</a:t>
            </a:r>
            <a:endParaRPr lang="en-IN" dirty="0"/>
          </a:p>
        </p:txBody>
      </p:sp>
      <p:sp>
        <p:nvSpPr>
          <p:cNvPr id="7" name="TextBox 6">
            <a:extLst>
              <a:ext uri="{FF2B5EF4-FFF2-40B4-BE49-F238E27FC236}">
                <a16:creationId xmlns:a16="http://schemas.microsoft.com/office/drawing/2014/main" id="{2823CB46-1CDE-ABEA-A215-7E105DBD4810}"/>
              </a:ext>
            </a:extLst>
          </p:cNvPr>
          <p:cNvSpPr txBox="1"/>
          <p:nvPr/>
        </p:nvSpPr>
        <p:spPr>
          <a:xfrm>
            <a:off x="344102" y="1533443"/>
            <a:ext cx="7288732" cy="461665"/>
          </a:xfrm>
          <a:prstGeom prst="rect">
            <a:avLst/>
          </a:prstGeom>
          <a:noFill/>
        </p:spPr>
        <p:txBody>
          <a:bodyPr wrap="square">
            <a:spAutoFit/>
          </a:bodyPr>
          <a:lstStyle/>
          <a:p>
            <a:pPr algn="l"/>
            <a:r>
              <a:rPr lang="en-US" sz="2400" b="0" i="0" u="none" strike="noStrike" baseline="0" dirty="0">
                <a:latin typeface="Times-Roman"/>
              </a:rPr>
              <a:t>Use the </a:t>
            </a:r>
            <a:r>
              <a:rPr lang="en-US" sz="2400" b="1" i="0" u="none" strike="noStrike" baseline="0" dirty="0" err="1">
                <a:latin typeface="Times-Bold"/>
              </a:rPr>
              <a:t>lpq</a:t>
            </a:r>
            <a:r>
              <a:rPr lang="en-US" sz="2400" b="1" i="0" u="none" strike="noStrike" baseline="0" dirty="0">
                <a:latin typeface="Times-Bold"/>
              </a:rPr>
              <a:t> </a:t>
            </a:r>
            <a:r>
              <a:rPr lang="en-US" sz="2400" b="0" i="0" u="none" strike="noStrike" baseline="0" dirty="0">
                <a:latin typeface="Times-Roman"/>
              </a:rPr>
              <a:t>command and see if you can spot your job:</a:t>
            </a:r>
            <a:endParaRPr lang="en-IN" sz="2400" dirty="0"/>
          </a:p>
        </p:txBody>
      </p:sp>
    </p:spTree>
    <p:extLst>
      <p:ext uri="{BB962C8B-B14F-4D97-AF65-F5344CB8AC3E}">
        <p14:creationId xmlns:p14="http://schemas.microsoft.com/office/powerpoint/2010/main" val="40407508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72DE8C-ADD0-8008-97E2-9928E2F4E5EE}"/>
              </a:ext>
            </a:extLst>
          </p:cNvPr>
          <p:cNvSpPr txBox="1"/>
          <p:nvPr/>
        </p:nvSpPr>
        <p:spPr>
          <a:xfrm>
            <a:off x="3047198" y="1540366"/>
            <a:ext cx="6097604" cy="3600986"/>
          </a:xfrm>
          <a:prstGeom prst="rect">
            <a:avLst/>
          </a:prstGeom>
          <a:noFill/>
        </p:spPr>
        <p:txBody>
          <a:bodyPr wrap="square">
            <a:spAutoFit/>
          </a:bodyPr>
          <a:lstStyle/>
          <a:p>
            <a:pPr algn="l"/>
            <a:r>
              <a:rPr lang="en-IN" sz="2800" b="1" i="0" u="none" strike="noStrike" baseline="0" dirty="0">
                <a:latin typeface="Stencil" panose="040409050D0802020404" pitchFamily="82" charset="0"/>
              </a:rPr>
              <a:t>Command 		Meaning</a:t>
            </a:r>
          </a:p>
          <a:p>
            <a:pPr algn="l"/>
            <a:r>
              <a:rPr lang="en-IN" sz="2000" b="1" i="0" u="none" strike="noStrike" baseline="0" dirty="0" err="1">
                <a:latin typeface="Times-Bold"/>
              </a:rPr>
              <a:t>lpr</a:t>
            </a:r>
            <a:r>
              <a:rPr lang="en-IN" sz="2000" b="1" i="0" u="none" strike="noStrike" baseline="0" dirty="0">
                <a:latin typeface="Times-Bold"/>
              </a:rPr>
              <a:t> </a:t>
            </a:r>
            <a:r>
              <a:rPr lang="en-IN" sz="2000" b="0" i="0" u="none" strike="noStrike" baseline="0" dirty="0">
                <a:latin typeface="Times-Roman"/>
              </a:rPr>
              <a:t>or </a:t>
            </a:r>
            <a:r>
              <a:rPr lang="en-IN" sz="2000" b="1" i="0" u="none" strike="noStrike" baseline="0" dirty="0" err="1">
                <a:latin typeface="Times-Bold"/>
              </a:rPr>
              <a:t>lp</a:t>
            </a:r>
            <a:r>
              <a:rPr lang="en-IN" sz="2000" b="1" i="0" u="none" strike="noStrike" baseline="0" dirty="0">
                <a:latin typeface="Times-Bold"/>
              </a:rPr>
              <a:t> 			</a:t>
            </a:r>
            <a:r>
              <a:rPr lang="en-IN" sz="2000" b="0" i="0" u="none" strike="noStrike" baseline="0" dirty="0">
                <a:latin typeface="Times-Roman"/>
              </a:rPr>
              <a:t>Print file</a:t>
            </a:r>
          </a:p>
          <a:p>
            <a:pPr algn="l"/>
            <a:r>
              <a:rPr lang="fr-FR" sz="2000" b="1" i="0" u="none" strike="noStrike" baseline="0" dirty="0" err="1">
                <a:latin typeface="Times-Bold"/>
              </a:rPr>
              <a:t>lpq</a:t>
            </a:r>
            <a:r>
              <a:rPr lang="fr-FR" sz="2000" b="1" i="0" u="none" strike="noStrike" baseline="0" dirty="0">
                <a:latin typeface="Times-Bold"/>
              </a:rPr>
              <a:t> </a:t>
            </a:r>
            <a:r>
              <a:rPr lang="fr-FR" sz="2000" b="0" i="0" u="none" strike="noStrike" baseline="0" dirty="0">
                <a:latin typeface="Times-Roman"/>
              </a:rPr>
              <a:t>or </a:t>
            </a:r>
            <a:r>
              <a:rPr lang="fr-FR" sz="2000" b="1" i="0" u="none" strike="noStrike" baseline="0" dirty="0" err="1">
                <a:latin typeface="Times-Bold"/>
              </a:rPr>
              <a:t>lpstat</a:t>
            </a:r>
            <a:r>
              <a:rPr lang="fr-FR" sz="2000" b="1" i="0" u="none" strike="noStrike" baseline="0" dirty="0">
                <a:latin typeface="Times-Bold"/>
              </a:rPr>
              <a:t> 		</a:t>
            </a:r>
            <a:r>
              <a:rPr lang="fr-FR" sz="2000" b="0" i="0" u="none" strike="noStrike" baseline="0" dirty="0" err="1">
                <a:latin typeface="Times-Roman"/>
              </a:rPr>
              <a:t>Query</a:t>
            </a:r>
            <a:r>
              <a:rPr lang="fr-FR" sz="2000" b="0" i="0" u="none" strike="noStrike" baseline="0" dirty="0">
                <a:latin typeface="Times-Roman"/>
              </a:rPr>
              <a:t> </a:t>
            </a:r>
            <a:r>
              <a:rPr lang="fr-FR" sz="2000" b="0" i="0" u="none" strike="noStrike" baseline="0" dirty="0" err="1">
                <a:latin typeface="Times-Roman"/>
              </a:rPr>
              <a:t>print</a:t>
            </a:r>
            <a:r>
              <a:rPr lang="fr-FR" sz="2000" b="0" i="0" u="none" strike="noStrike" baseline="0" dirty="0">
                <a:latin typeface="Times-Roman"/>
              </a:rPr>
              <a:t> queue</a:t>
            </a:r>
          </a:p>
          <a:p>
            <a:pPr algn="l"/>
            <a:r>
              <a:rPr lang="en-US" sz="2000" b="1" i="0" u="none" strike="noStrike" baseline="0" dirty="0" err="1">
                <a:latin typeface="Times-Bold"/>
              </a:rPr>
              <a:t>lprm</a:t>
            </a:r>
            <a:r>
              <a:rPr lang="en-US" sz="2000" b="1" i="0" u="none" strike="noStrike" baseline="0" dirty="0">
                <a:latin typeface="Times-Bold"/>
              </a:rPr>
              <a:t> </a:t>
            </a:r>
            <a:r>
              <a:rPr lang="en-US" sz="2000" b="0" i="0" u="none" strike="noStrike" baseline="0" dirty="0">
                <a:latin typeface="Times-Roman"/>
              </a:rPr>
              <a:t>or </a:t>
            </a:r>
            <a:r>
              <a:rPr lang="en-US" sz="2000" b="1" i="0" u="none" strike="noStrike" baseline="0" dirty="0">
                <a:latin typeface="Times-Bold"/>
              </a:rPr>
              <a:t>cancel 		</a:t>
            </a:r>
            <a:r>
              <a:rPr lang="en-US" sz="2000" b="0" i="0" u="none" strike="noStrike" baseline="0" dirty="0">
                <a:latin typeface="Times-Roman"/>
              </a:rPr>
              <a:t>Remove print job</a:t>
            </a:r>
          </a:p>
          <a:p>
            <a:pPr algn="l"/>
            <a:r>
              <a:rPr lang="en-IN" sz="2000" b="1" i="0" u="none" strike="noStrike" baseline="0" dirty="0" err="1">
                <a:latin typeface="Times-Bold"/>
              </a:rPr>
              <a:t>acroread</a:t>
            </a:r>
            <a:r>
              <a:rPr lang="en-IN" sz="2000" b="1" i="0" u="none" strike="noStrike" baseline="0" dirty="0">
                <a:latin typeface="Times-Bold"/>
              </a:rPr>
              <a:t> 		</a:t>
            </a:r>
            <a:r>
              <a:rPr lang="en-IN" sz="2000" b="0" i="0" u="none" strike="noStrike" baseline="0" dirty="0">
                <a:latin typeface="Times-Roman"/>
              </a:rPr>
              <a:t>PDF viewer</a:t>
            </a:r>
          </a:p>
          <a:p>
            <a:pPr algn="l"/>
            <a:r>
              <a:rPr lang="en-IN" sz="2000" b="1" i="0" u="none" strike="noStrike" baseline="0" dirty="0" err="1">
                <a:latin typeface="Times-Bold"/>
              </a:rPr>
              <a:t>groff</a:t>
            </a:r>
            <a:r>
              <a:rPr lang="en-IN" sz="2000" b="1" i="0" u="none" strike="noStrike" baseline="0" dirty="0">
                <a:latin typeface="Times-Bold"/>
              </a:rPr>
              <a:t> 			</a:t>
            </a:r>
            <a:r>
              <a:rPr lang="en-IN" sz="2000" b="0" i="0" u="none" strike="noStrike" baseline="0" dirty="0">
                <a:latin typeface="Times-Roman"/>
              </a:rPr>
              <a:t>Formatting tool</a:t>
            </a:r>
          </a:p>
          <a:p>
            <a:pPr algn="l"/>
            <a:r>
              <a:rPr lang="en-IN" sz="2000" b="1" i="0" u="none" strike="noStrike" baseline="0" dirty="0" err="1">
                <a:latin typeface="Times-Bold"/>
              </a:rPr>
              <a:t>gv</a:t>
            </a:r>
            <a:r>
              <a:rPr lang="en-IN" sz="2000" b="1" i="0" u="none" strike="noStrike" baseline="0" dirty="0">
                <a:latin typeface="Times-Bold"/>
              </a:rPr>
              <a:t> 			</a:t>
            </a:r>
            <a:r>
              <a:rPr lang="en-IN" sz="2000" b="0" i="0" u="none" strike="noStrike" baseline="0" dirty="0">
                <a:latin typeface="Times-Roman"/>
              </a:rPr>
              <a:t>PostScript viewer</a:t>
            </a:r>
          </a:p>
          <a:p>
            <a:pPr algn="l"/>
            <a:r>
              <a:rPr lang="en-IN" sz="2000" b="1" i="0" u="none" strike="noStrike" baseline="0" dirty="0" err="1">
                <a:latin typeface="Times-Bold"/>
              </a:rPr>
              <a:t>printconf</a:t>
            </a:r>
            <a:r>
              <a:rPr lang="en-IN" sz="2000" b="1" i="0" u="none" strike="noStrike" baseline="0" dirty="0">
                <a:latin typeface="Times-Bold"/>
              </a:rPr>
              <a:t> 		</a:t>
            </a:r>
            <a:r>
              <a:rPr lang="en-IN" sz="2000" b="0" i="0" u="none" strike="noStrike" baseline="0" dirty="0">
                <a:latin typeface="Times-Roman"/>
              </a:rPr>
              <a:t>Configure printers</a:t>
            </a:r>
          </a:p>
          <a:p>
            <a:pPr algn="l"/>
            <a:r>
              <a:rPr lang="en-IN" sz="2000" b="1" i="0" u="none" strike="noStrike" baseline="0" dirty="0" err="1">
                <a:latin typeface="Times-Bold"/>
              </a:rPr>
              <a:t>xdvi</a:t>
            </a:r>
            <a:r>
              <a:rPr lang="en-IN" sz="2000" b="1" i="0" u="none" strike="noStrike" baseline="0" dirty="0">
                <a:latin typeface="Times-Bold"/>
              </a:rPr>
              <a:t> 			</a:t>
            </a:r>
            <a:r>
              <a:rPr lang="en-IN" sz="2000" b="0" i="0" u="none" strike="noStrike" baseline="0" dirty="0">
                <a:latin typeface="Times-Roman"/>
              </a:rPr>
              <a:t>DVI viewer</a:t>
            </a:r>
          </a:p>
          <a:p>
            <a:pPr algn="l"/>
            <a:r>
              <a:rPr lang="en-IN" sz="2000" b="1" i="0" u="none" strike="noStrike" baseline="0" dirty="0" err="1">
                <a:latin typeface="Times-Bold"/>
              </a:rPr>
              <a:t>xpdf</a:t>
            </a:r>
            <a:r>
              <a:rPr lang="en-IN" sz="2000" b="1" i="0" u="none" strike="noStrike" baseline="0" dirty="0">
                <a:latin typeface="Times-Bold"/>
              </a:rPr>
              <a:t> 			</a:t>
            </a:r>
            <a:r>
              <a:rPr lang="en-IN" sz="2000" b="0" i="0" u="none" strike="noStrike" baseline="0" dirty="0">
                <a:latin typeface="Times-Roman"/>
              </a:rPr>
              <a:t>PDF viewer</a:t>
            </a:r>
          </a:p>
          <a:p>
            <a:pPr algn="l"/>
            <a:r>
              <a:rPr lang="en-US" sz="2000" b="1" i="0" u="none" strike="noStrike" baseline="0" dirty="0">
                <a:latin typeface="Times-Bold"/>
              </a:rPr>
              <a:t>*2ps 			</a:t>
            </a:r>
            <a:r>
              <a:rPr lang="en-US" sz="2000" b="0" i="0" u="none" strike="noStrike" baseline="0" dirty="0">
                <a:latin typeface="Times-Roman"/>
              </a:rPr>
              <a:t>Convert file to PostScript</a:t>
            </a:r>
            <a:endParaRPr lang="en-IN" sz="2000" dirty="0"/>
          </a:p>
        </p:txBody>
      </p:sp>
    </p:spTree>
    <p:extLst>
      <p:ext uri="{BB962C8B-B14F-4D97-AF65-F5344CB8AC3E}">
        <p14:creationId xmlns:p14="http://schemas.microsoft.com/office/powerpoint/2010/main" val="32500767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712226-B58E-72A8-AF64-35A9C58BA77D}"/>
              </a:ext>
            </a:extLst>
          </p:cNvPr>
          <p:cNvSpPr txBox="1"/>
          <p:nvPr/>
        </p:nvSpPr>
        <p:spPr>
          <a:xfrm>
            <a:off x="286351" y="234033"/>
            <a:ext cx="6097604" cy="523220"/>
          </a:xfrm>
          <a:prstGeom prst="rect">
            <a:avLst/>
          </a:prstGeom>
          <a:noFill/>
        </p:spPr>
        <p:txBody>
          <a:bodyPr wrap="square">
            <a:spAutoFit/>
          </a:bodyPr>
          <a:lstStyle/>
          <a:p>
            <a:r>
              <a:rPr lang="en-IN" sz="2800" b="1" i="0" u="none" strike="noStrike" baseline="0" dirty="0">
                <a:latin typeface="Helvetica-Bold"/>
              </a:rPr>
              <a:t>Fundamental Backup Techniques</a:t>
            </a:r>
            <a:endParaRPr lang="en-IN" sz="2800" dirty="0"/>
          </a:p>
        </p:txBody>
      </p:sp>
      <p:sp>
        <p:nvSpPr>
          <p:cNvPr id="5" name="TextBox 4">
            <a:extLst>
              <a:ext uri="{FF2B5EF4-FFF2-40B4-BE49-F238E27FC236}">
                <a16:creationId xmlns:a16="http://schemas.microsoft.com/office/drawing/2014/main" id="{A8F326B9-AEE6-93A6-4FD1-5E054E52D98E}"/>
              </a:ext>
            </a:extLst>
          </p:cNvPr>
          <p:cNvSpPr txBox="1"/>
          <p:nvPr/>
        </p:nvSpPr>
        <p:spPr>
          <a:xfrm>
            <a:off x="286351" y="2292749"/>
            <a:ext cx="11639350" cy="1200329"/>
          </a:xfrm>
          <a:prstGeom prst="rect">
            <a:avLst/>
          </a:prstGeom>
          <a:noFill/>
        </p:spPr>
        <p:txBody>
          <a:bodyPr wrap="square">
            <a:spAutoFit/>
          </a:bodyPr>
          <a:lstStyle/>
          <a:p>
            <a:pPr algn="just"/>
            <a:r>
              <a:rPr lang="en-US" sz="1800" b="0" i="0" u="none" strike="noStrike" baseline="0" dirty="0">
                <a:latin typeface="Times-Roman"/>
              </a:rPr>
              <a:t>Although Linux is one of the safest operating systems in existence, and even if it is designed to keep on going,</a:t>
            </a:r>
          </a:p>
          <a:p>
            <a:pPr algn="just"/>
            <a:r>
              <a:rPr lang="en-US" sz="1800" b="0" i="0" u="none" strike="noStrike" baseline="0" dirty="0">
                <a:latin typeface="Times-Roman"/>
              </a:rPr>
              <a:t>data can get lost. Data loss is most often the consequence of user errors, but occasionally a system fault, such</a:t>
            </a:r>
          </a:p>
          <a:p>
            <a:pPr algn="just"/>
            <a:r>
              <a:rPr lang="en-US" sz="1800" b="0" i="0" u="none" strike="noStrike" baseline="0" dirty="0">
                <a:latin typeface="Times-Roman"/>
              </a:rPr>
              <a:t>as a power or disk failure, is the cause, so it's always a good idea to keep an extra copy of sensitive and/or</a:t>
            </a:r>
          </a:p>
          <a:p>
            <a:pPr algn="just"/>
            <a:r>
              <a:rPr lang="en-IN" sz="1800" b="0" i="0" u="none" strike="noStrike" baseline="0" dirty="0">
                <a:latin typeface="Times-Roman"/>
              </a:rPr>
              <a:t>important data.</a:t>
            </a:r>
            <a:endParaRPr lang="en-IN" dirty="0"/>
          </a:p>
        </p:txBody>
      </p:sp>
      <p:sp>
        <p:nvSpPr>
          <p:cNvPr id="7" name="TextBox 6">
            <a:extLst>
              <a:ext uri="{FF2B5EF4-FFF2-40B4-BE49-F238E27FC236}">
                <a16:creationId xmlns:a16="http://schemas.microsoft.com/office/drawing/2014/main" id="{69581371-D525-1B4B-6254-F5E359D13CBA}"/>
              </a:ext>
            </a:extLst>
          </p:cNvPr>
          <p:cNvSpPr txBox="1"/>
          <p:nvPr/>
        </p:nvSpPr>
        <p:spPr>
          <a:xfrm>
            <a:off x="286351" y="1321688"/>
            <a:ext cx="6097604" cy="461665"/>
          </a:xfrm>
          <a:prstGeom prst="rect">
            <a:avLst/>
          </a:prstGeom>
          <a:noFill/>
        </p:spPr>
        <p:txBody>
          <a:bodyPr wrap="square">
            <a:spAutoFit/>
          </a:bodyPr>
          <a:lstStyle/>
          <a:p>
            <a:pPr algn="l"/>
            <a:r>
              <a:rPr lang="en-IN" sz="2400" b="1" i="0" u="none" strike="noStrike" baseline="0" dirty="0">
                <a:latin typeface="Helvetica-Bold"/>
              </a:rPr>
              <a:t>Introduction</a:t>
            </a:r>
          </a:p>
        </p:txBody>
      </p:sp>
    </p:spTree>
    <p:extLst>
      <p:ext uri="{BB962C8B-B14F-4D97-AF65-F5344CB8AC3E}">
        <p14:creationId xmlns:p14="http://schemas.microsoft.com/office/powerpoint/2010/main" val="15413489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78B271-9476-4D26-3F6A-F5D039D3D733}"/>
              </a:ext>
            </a:extLst>
          </p:cNvPr>
          <p:cNvSpPr txBox="1"/>
          <p:nvPr/>
        </p:nvSpPr>
        <p:spPr>
          <a:xfrm>
            <a:off x="209650" y="758431"/>
            <a:ext cx="11790672" cy="4524315"/>
          </a:xfrm>
          <a:prstGeom prst="rect">
            <a:avLst/>
          </a:prstGeom>
          <a:noFill/>
        </p:spPr>
        <p:txBody>
          <a:bodyPr wrap="square">
            <a:spAutoFit/>
          </a:bodyPr>
          <a:lstStyle/>
          <a:p>
            <a:pPr algn="l"/>
            <a:r>
              <a:rPr lang="en-IN" sz="2000" b="1" i="0" u="none" strike="noStrike" baseline="0" dirty="0">
                <a:latin typeface="Helvetica-Bold"/>
              </a:rPr>
              <a:t>Archiving with tar</a:t>
            </a:r>
          </a:p>
          <a:p>
            <a:pPr algn="l"/>
            <a:endParaRPr lang="en-US" sz="1800" b="0" i="0" u="none" strike="noStrike" baseline="0" dirty="0">
              <a:latin typeface="Times-Roman"/>
            </a:endParaRPr>
          </a:p>
          <a:p>
            <a:pPr algn="just"/>
            <a:r>
              <a:rPr lang="en-US" sz="1800" b="0" i="0" u="none" strike="noStrike" baseline="0" dirty="0">
                <a:latin typeface="Times-Roman"/>
              </a:rPr>
              <a:t>In most cases, we will first collect all the data to back up in a single archive file, which we will compress later on. The process of archiving involves concatenating all listed files and taking out unnecessary blanks. In Linux, this is commonly done with the </a:t>
            </a:r>
            <a:r>
              <a:rPr lang="en-US" sz="1800" b="1" i="0" u="none" strike="noStrike" baseline="0" dirty="0">
                <a:latin typeface="Times-Bold"/>
              </a:rPr>
              <a:t>tar </a:t>
            </a:r>
            <a:r>
              <a:rPr lang="en-US" sz="1800" b="0" i="0" u="none" strike="noStrike" baseline="0" dirty="0">
                <a:latin typeface="Times-Roman"/>
              </a:rPr>
              <a:t>command. </a:t>
            </a:r>
            <a:r>
              <a:rPr lang="en-US" sz="1800" b="1" i="0" u="none" strike="noStrike" baseline="0" dirty="0">
                <a:latin typeface="Times-Bold"/>
              </a:rPr>
              <a:t>tar </a:t>
            </a:r>
            <a:r>
              <a:rPr lang="en-US" sz="1800" b="0" i="0" u="none" strike="noStrike" baseline="0" dirty="0">
                <a:latin typeface="Times-Roman"/>
              </a:rPr>
              <a:t>was originally designed to archive data on tapes, but it can also make archives, known as </a:t>
            </a:r>
            <a:r>
              <a:rPr lang="en-US" sz="1800" b="0" i="1" u="none" strike="noStrike" baseline="0" dirty="0" err="1">
                <a:latin typeface="Times-Italic"/>
              </a:rPr>
              <a:t>tarballs</a:t>
            </a:r>
            <a:r>
              <a:rPr lang="en-US" sz="1800" b="0" i="0" u="none" strike="noStrike" baseline="0" dirty="0">
                <a:latin typeface="Times-Roman"/>
              </a:rPr>
              <a:t>.</a:t>
            </a:r>
          </a:p>
          <a:p>
            <a:pPr algn="l"/>
            <a:endParaRPr lang="en-US" sz="1800" b="1" i="0" u="none" strike="noStrike" baseline="0" dirty="0">
              <a:latin typeface="Times-Bold"/>
            </a:endParaRPr>
          </a:p>
          <a:p>
            <a:pPr algn="l"/>
            <a:r>
              <a:rPr lang="en-US" sz="1800" b="1" i="0" u="none" strike="noStrike" baseline="0" dirty="0">
                <a:latin typeface="Times-Bold"/>
              </a:rPr>
              <a:t>tar </a:t>
            </a:r>
            <a:r>
              <a:rPr lang="en-US" sz="1800" b="0" i="0" u="none" strike="noStrike" baseline="0" dirty="0">
                <a:latin typeface="Times-Roman"/>
              </a:rPr>
              <a:t>has many options, the most important ones are cited below:</a:t>
            </a:r>
          </a:p>
          <a:p>
            <a:pPr algn="l"/>
            <a:r>
              <a:rPr lang="en-IN" sz="1800" b="0" i="0" u="none" strike="noStrike" baseline="0" dirty="0">
                <a:latin typeface="Courier"/>
              </a:rPr>
              <a:t>-v</a:t>
            </a:r>
            <a:r>
              <a:rPr lang="en-IN" sz="1800" b="0" i="0" u="none" strike="noStrike" baseline="0" dirty="0">
                <a:latin typeface="Times-Roman"/>
              </a:rPr>
              <a:t>: verbose</a:t>
            </a:r>
          </a:p>
          <a:p>
            <a:pPr algn="l"/>
            <a:r>
              <a:rPr lang="en-US" sz="1800" b="0" i="0" u="none" strike="noStrike" baseline="0" dirty="0">
                <a:latin typeface="Courier"/>
              </a:rPr>
              <a:t>-t</a:t>
            </a:r>
            <a:r>
              <a:rPr lang="en-US" sz="1800" b="0" i="0" u="none" strike="noStrike" baseline="0" dirty="0">
                <a:latin typeface="Times-Roman"/>
              </a:rPr>
              <a:t>: test, shows content of a </a:t>
            </a:r>
            <a:r>
              <a:rPr lang="en-US" sz="1800" b="0" i="0" u="none" strike="noStrike" baseline="0" dirty="0" err="1">
                <a:latin typeface="Times-Roman"/>
              </a:rPr>
              <a:t>tarball</a:t>
            </a:r>
            <a:endParaRPr lang="en-US" sz="1800" b="0" i="0" u="none" strike="noStrike" baseline="0" dirty="0">
              <a:latin typeface="Times-Roman"/>
            </a:endParaRPr>
          </a:p>
          <a:p>
            <a:pPr algn="l"/>
            <a:r>
              <a:rPr lang="en-IN" sz="1800" b="0" i="0" u="none" strike="noStrike" baseline="0" dirty="0">
                <a:latin typeface="Courier"/>
              </a:rPr>
              <a:t>-x</a:t>
            </a:r>
            <a:r>
              <a:rPr lang="en-IN" sz="1800" b="0" i="0" u="none" strike="noStrike" baseline="0" dirty="0">
                <a:latin typeface="Times-Roman"/>
              </a:rPr>
              <a:t>: extract archive</a:t>
            </a:r>
          </a:p>
          <a:p>
            <a:pPr algn="l"/>
            <a:r>
              <a:rPr lang="en-IN" sz="1800" b="0" i="0" u="none" strike="noStrike" baseline="0" dirty="0">
                <a:latin typeface="Courier"/>
              </a:rPr>
              <a:t>-c</a:t>
            </a:r>
            <a:r>
              <a:rPr lang="en-IN" sz="1800" b="0" i="0" u="none" strike="noStrike" baseline="0" dirty="0">
                <a:latin typeface="Times-Roman"/>
              </a:rPr>
              <a:t>: create archive</a:t>
            </a:r>
          </a:p>
          <a:p>
            <a:pPr algn="l"/>
            <a:r>
              <a:rPr lang="en-US" sz="1800" b="0" i="0" u="none" strike="noStrike" baseline="0" dirty="0">
                <a:latin typeface="Courier"/>
              </a:rPr>
              <a:t>-f </a:t>
            </a:r>
            <a:r>
              <a:rPr lang="en-US" sz="1800" b="0" i="0" u="none" strike="noStrike" baseline="0" dirty="0" err="1">
                <a:latin typeface="Courier"/>
              </a:rPr>
              <a:t>archivedevice</a:t>
            </a:r>
            <a:r>
              <a:rPr lang="en-US" sz="1800" b="0" i="0" u="none" strike="noStrike" baseline="0" dirty="0">
                <a:latin typeface="Times-Roman"/>
              </a:rPr>
              <a:t>: use </a:t>
            </a:r>
            <a:r>
              <a:rPr lang="en-US" sz="1800" b="0" i="0" u="none" strike="noStrike" baseline="0" dirty="0" err="1">
                <a:latin typeface="Courier"/>
              </a:rPr>
              <a:t>archivedevice</a:t>
            </a:r>
            <a:r>
              <a:rPr lang="en-US" sz="1800" b="0" i="0" u="none" strike="noStrike" baseline="0" dirty="0">
                <a:latin typeface="Courier"/>
              </a:rPr>
              <a:t> </a:t>
            </a:r>
            <a:r>
              <a:rPr lang="en-US" sz="1800" b="0" i="0" u="none" strike="noStrike" baseline="0" dirty="0">
                <a:latin typeface="Times-Roman"/>
              </a:rPr>
              <a:t>as source/destination for the </a:t>
            </a:r>
            <a:r>
              <a:rPr lang="en-US" sz="1800" b="0" i="0" u="none" strike="noStrike" baseline="0" dirty="0" err="1">
                <a:latin typeface="Times-Roman"/>
              </a:rPr>
              <a:t>tarball</a:t>
            </a:r>
            <a:r>
              <a:rPr lang="en-US" sz="1800" b="0" i="0" u="none" strike="noStrike" baseline="0" dirty="0">
                <a:latin typeface="Times-Roman"/>
              </a:rPr>
              <a:t>, the device</a:t>
            </a:r>
          </a:p>
          <a:p>
            <a:pPr algn="l"/>
            <a:r>
              <a:rPr lang="en-US" sz="1800" b="0" i="0" u="none" strike="noStrike" baseline="0" dirty="0">
                <a:latin typeface="Times-Roman"/>
              </a:rPr>
              <a:t>defaults to the first tape device (usually </a:t>
            </a:r>
            <a:r>
              <a:rPr lang="en-US" sz="1800" b="0" i="0" u="none" strike="noStrike" baseline="0" dirty="0">
                <a:latin typeface="Courier"/>
              </a:rPr>
              <a:t>/dev/st0 </a:t>
            </a:r>
            <a:r>
              <a:rPr lang="en-US" sz="1800" b="0" i="0" u="none" strike="noStrike" baseline="0" dirty="0">
                <a:latin typeface="Times-Roman"/>
              </a:rPr>
              <a:t>or something similar)</a:t>
            </a:r>
          </a:p>
          <a:p>
            <a:pPr algn="l"/>
            <a:endParaRPr lang="en-IN" sz="1800" b="0" i="0" u="none" strike="noStrike" baseline="0" dirty="0">
              <a:latin typeface="Symbol" panose="05050102010706020507" pitchFamily="18" charset="2"/>
            </a:endParaRPr>
          </a:p>
          <a:p>
            <a:pPr algn="l"/>
            <a:r>
              <a:rPr lang="en-US" sz="1800" b="0" i="0" u="none" strike="noStrike" baseline="0" dirty="0">
                <a:latin typeface="Symbol" panose="05050102010706020507" pitchFamily="18" charset="2"/>
              </a:rPr>
              <a:t> </a:t>
            </a:r>
            <a:r>
              <a:rPr lang="en-US" sz="1800" b="0" i="0" u="none" strike="noStrike" baseline="0" dirty="0">
                <a:latin typeface="Courier"/>
              </a:rPr>
              <a:t>-j</a:t>
            </a:r>
            <a:r>
              <a:rPr lang="en-US" sz="1800" b="0" i="0" u="none" strike="noStrike" baseline="0" dirty="0">
                <a:latin typeface="Times-Roman"/>
              </a:rPr>
              <a:t>: filter through </a:t>
            </a:r>
            <a:r>
              <a:rPr lang="en-US" sz="1800" b="1" i="0" u="none" strike="noStrike" baseline="0" dirty="0">
                <a:latin typeface="Times-Bold"/>
              </a:rPr>
              <a:t>bzip2</a:t>
            </a:r>
            <a:r>
              <a:rPr lang="en-US" sz="1800" b="0" i="0" u="none" strike="noStrike" baseline="0" dirty="0">
                <a:latin typeface="Times-Roman"/>
              </a:rPr>
              <a:t>, see Section 9.1.1.2</a:t>
            </a:r>
          </a:p>
          <a:p>
            <a:pPr algn="l"/>
            <a:r>
              <a:rPr lang="en-US" sz="1800" b="0" i="0" u="none" strike="noStrike" baseline="0" dirty="0">
                <a:latin typeface="Times-Roman"/>
              </a:rPr>
              <a:t>It is common to leave out the dash-prefix with </a:t>
            </a:r>
            <a:r>
              <a:rPr lang="en-US" sz="1800" b="1" i="0" u="none" strike="noStrike" baseline="0" dirty="0">
                <a:latin typeface="Times-Bold"/>
              </a:rPr>
              <a:t>tar </a:t>
            </a:r>
            <a:r>
              <a:rPr lang="en-US" sz="1800" b="0" i="0" u="none" strike="noStrike" baseline="0" dirty="0">
                <a:latin typeface="Times-Roman"/>
              </a:rPr>
              <a:t>options, as you can see from the examples below.</a:t>
            </a:r>
            <a:endParaRPr lang="en-IN" dirty="0"/>
          </a:p>
        </p:txBody>
      </p:sp>
      <p:sp>
        <p:nvSpPr>
          <p:cNvPr id="2" name="Rectangle 1">
            <a:extLst>
              <a:ext uri="{FF2B5EF4-FFF2-40B4-BE49-F238E27FC236}">
                <a16:creationId xmlns:a16="http://schemas.microsoft.com/office/drawing/2014/main" id="{3581EAF2-4712-4361-86A6-455207F6B76B}"/>
              </a:ext>
            </a:extLst>
          </p:cNvPr>
          <p:cNvSpPr/>
          <p:nvPr/>
        </p:nvSpPr>
        <p:spPr>
          <a:xfrm>
            <a:off x="209650" y="0"/>
            <a:ext cx="3579826" cy="523220"/>
          </a:xfrm>
          <a:prstGeom prst="rect">
            <a:avLst/>
          </a:prstGeom>
        </p:spPr>
        <p:txBody>
          <a:bodyPr wrap="none">
            <a:spAutoFit/>
          </a:bodyPr>
          <a:lstStyle/>
          <a:p>
            <a:r>
              <a:rPr lang="en-IN" sz="2800" b="1" dirty="0">
                <a:latin typeface="Helvetica-Bold"/>
              </a:rPr>
              <a:t>Preparing your data</a:t>
            </a:r>
          </a:p>
        </p:txBody>
      </p:sp>
    </p:spTree>
    <p:extLst>
      <p:ext uri="{BB962C8B-B14F-4D97-AF65-F5344CB8AC3E}">
        <p14:creationId xmlns:p14="http://schemas.microsoft.com/office/powerpoint/2010/main" val="9118140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D8D8AD-7A35-4DAD-B9F1-FC7BA929AB37}"/>
              </a:ext>
            </a:extLst>
          </p:cNvPr>
          <p:cNvSpPr txBox="1"/>
          <p:nvPr/>
        </p:nvSpPr>
        <p:spPr>
          <a:xfrm>
            <a:off x="0" y="436006"/>
            <a:ext cx="12406964" cy="6678751"/>
          </a:xfrm>
          <a:prstGeom prst="rect">
            <a:avLst/>
          </a:prstGeom>
          <a:noFill/>
        </p:spPr>
        <p:txBody>
          <a:bodyPr wrap="square">
            <a:spAutoFit/>
          </a:bodyPr>
          <a:lstStyle/>
          <a:p>
            <a:pPr algn="l"/>
            <a:r>
              <a:rPr lang="en-US" sz="1800" b="0" i="0" u="none" strike="noStrike" baseline="0" dirty="0">
                <a:latin typeface="Times-Roman"/>
              </a:rPr>
              <a:t>The archives made with a proprietary </a:t>
            </a:r>
            <a:r>
              <a:rPr lang="en-US" sz="1800" b="1" i="0" u="none" strike="noStrike" baseline="0" dirty="0">
                <a:latin typeface="Times-Bold"/>
              </a:rPr>
              <a:t>tar </a:t>
            </a:r>
            <a:r>
              <a:rPr lang="en-US" sz="1800" b="0" i="0" u="none" strike="noStrike" baseline="0" dirty="0">
                <a:latin typeface="Times-Roman"/>
              </a:rPr>
              <a:t>version on one system, may be incompatible with </a:t>
            </a:r>
            <a:r>
              <a:rPr lang="en-US" sz="1800" b="1" i="0" u="none" strike="noStrike" baseline="0" dirty="0">
                <a:latin typeface="Times-Bold"/>
              </a:rPr>
              <a:t>tar </a:t>
            </a:r>
            <a:r>
              <a:rPr lang="en-US" sz="1800" b="0" i="0" u="none" strike="noStrike" baseline="0" dirty="0">
                <a:latin typeface="Times-Roman"/>
              </a:rPr>
              <a:t>on another proprietary system. This may cause much headaches, such as if the archive needs to be recovered on a system that doesn't exist anymore. Linux always uses GNU tar. When working on other UNIX machines, enter </a:t>
            </a:r>
            <a:r>
              <a:rPr lang="en-US" sz="1800" b="1" i="0" u="none" strike="noStrike" baseline="0" dirty="0">
                <a:latin typeface="Times-Bold"/>
              </a:rPr>
              <a:t>tar </a:t>
            </a:r>
            <a:r>
              <a:rPr lang="en-US" sz="1800" b="1" i="0" u="none" strike="noStrike" baseline="0" dirty="0">
                <a:latin typeface="Courier-Bold"/>
              </a:rPr>
              <a:t>--help </a:t>
            </a:r>
            <a:r>
              <a:rPr lang="en-US" sz="1800" b="0" i="0" u="none" strike="noStrike" baseline="0" dirty="0">
                <a:latin typeface="Times-Roman"/>
              </a:rPr>
              <a:t>to find out which version you are using. </a:t>
            </a:r>
          </a:p>
          <a:p>
            <a:pPr algn="l"/>
            <a:r>
              <a:rPr lang="en-US" sz="1800" b="0" i="0" u="none" strike="noStrike" baseline="0" dirty="0">
                <a:latin typeface="Times-Roman"/>
              </a:rPr>
              <a:t>In the example below, an archive is created and unpacked.</a:t>
            </a:r>
          </a:p>
          <a:p>
            <a:pPr algn="l"/>
            <a:endParaRPr lang="en-IN" sz="1800" b="0" i="0" u="none" strike="noStrike" baseline="0" dirty="0">
              <a:latin typeface="Courier"/>
            </a:endParaRPr>
          </a:p>
          <a:p>
            <a:pPr algn="l"/>
            <a:r>
              <a:rPr lang="en-IN" sz="1600" b="0" i="0" u="none" strike="noStrike" baseline="0" dirty="0" err="1">
                <a:latin typeface="Courier"/>
              </a:rPr>
              <a:t>gaby</a:t>
            </a:r>
            <a:r>
              <a:rPr lang="en-IN" sz="1600" b="0" i="0" u="none" strike="noStrike" baseline="0" dirty="0">
                <a:latin typeface="Courier"/>
              </a:rPr>
              <a:t>:~&gt; </a:t>
            </a:r>
            <a:r>
              <a:rPr lang="en-IN" sz="1600" b="1" i="0" u="none" strike="noStrike" baseline="0" dirty="0">
                <a:latin typeface="Courier-Bold"/>
              </a:rPr>
              <a:t>ls images/</a:t>
            </a:r>
          </a:p>
          <a:p>
            <a:pPr algn="l"/>
            <a:r>
              <a:rPr lang="nl-NL" sz="1600" b="0" i="0" u="none" strike="noStrike" baseline="0" dirty="0">
                <a:latin typeface="Courier"/>
              </a:rPr>
              <a:t>me+tux.jpg nimf.jpg</a:t>
            </a:r>
          </a:p>
          <a:p>
            <a:pPr algn="l"/>
            <a:r>
              <a:rPr lang="en-IN" sz="1600" b="0" i="0" u="none" strike="noStrike" baseline="0" dirty="0">
                <a:latin typeface="Courier"/>
              </a:rPr>
              <a:t>gaby:~&gt; </a:t>
            </a:r>
            <a:r>
              <a:rPr lang="en-IN" sz="1600" b="1" i="0" u="none" strike="noStrike" baseline="0" dirty="0">
                <a:latin typeface="Courier-Bold"/>
              </a:rPr>
              <a:t>tar </a:t>
            </a:r>
            <a:r>
              <a:rPr lang="en-IN" sz="1600" b="1" i="0" u="none" strike="noStrike" baseline="0" dirty="0" err="1">
                <a:latin typeface="Courier-Bold"/>
              </a:rPr>
              <a:t>cvf</a:t>
            </a:r>
            <a:r>
              <a:rPr lang="en-IN" sz="1600" b="1" i="0" u="none" strike="noStrike" baseline="0" dirty="0">
                <a:latin typeface="Courier-Bold"/>
              </a:rPr>
              <a:t> images-in-a-dir.tar images/</a:t>
            </a:r>
          </a:p>
          <a:p>
            <a:pPr algn="l"/>
            <a:r>
              <a:rPr lang="en-IN" sz="1600" b="0" i="0" u="none" strike="noStrike" baseline="0" dirty="0">
                <a:latin typeface="Courier"/>
              </a:rPr>
              <a:t>images/</a:t>
            </a:r>
          </a:p>
          <a:p>
            <a:pPr algn="l"/>
            <a:r>
              <a:rPr lang="en-IN" sz="1600" b="0" i="0" u="none" strike="noStrike" baseline="0" dirty="0">
                <a:latin typeface="Courier"/>
              </a:rPr>
              <a:t>images/nimf.jpg</a:t>
            </a:r>
          </a:p>
          <a:p>
            <a:pPr algn="l"/>
            <a:r>
              <a:rPr lang="en-IN" sz="1600" b="0" i="0" u="none" strike="noStrike" baseline="0" dirty="0">
                <a:latin typeface="Courier"/>
              </a:rPr>
              <a:t>images/me+tux.jpg</a:t>
            </a:r>
          </a:p>
          <a:p>
            <a:pPr algn="l"/>
            <a:r>
              <a:rPr lang="en-IN" sz="1600" b="0" i="0" u="none" strike="noStrike" baseline="0" dirty="0">
                <a:latin typeface="Courier"/>
              </a:rPr>
              <a:t>gaby:~&gt; </a:t>
            </a:r>
            <a:r>
              <a:rPr lang="en-IN" sz="1600" b="1" i="0" u="none" strike="noStrike" baseline="0" dirty="0">
                <a:latin typeface="Courier-Bold"/>
              </a:rPr>
              <a:t>cd images</a:t>
            </a:r>
          </a:p>
          <a:p>
            <a:pPr algn="l"/>
            <a:r>
              <a:rPr lang="en-US" sz="1600" b="0" i="0" u="none" strike="noStrike" baseline="0" dirty="0" err="1">
                <a:latin typeface="Courier"/>
              </a:rPr>
              <a:t>gaby</a:t>
            </a:r>
            <a:r>
              <a:rPr lang="en-US" sz="1600" b="0" i="0" u="none" strike="noStrike" baseline="0" dirty="0">
                <a:latin typeface="Courier"/>
              </a:rPr>
              <a:t>:~/images&gt; </a:t>
            </a:r>
            <a:r>
              <a:rPr lang="en-US" sz="1600" b="1" i="0" u="none" strike="noStrike" baseline="0" dirty="0">
                <a:latin typeface="Courier-Bold"/>
              </a:rPr>
              <a:t>tar </a:t>
            </a:r>
            <a:r>
              <a:rPr lang="en-US" sz="1600" b="1" i="0" u="none" strike="noStrike" baseline="0" dirty="0" err="1">
                <a:latin typeface="Courier-Bold"/>
              </a:rPr>
              <a:t>cvf</a:t>
            </a:r>
            <a:r>
              <a:rPr lang="en-US" sz="1600" b="1" i="0" u="none" strike="noStrike" baseline="0" dirty="0">
                <a:latin typeface="Courier-Bold"/>
              </a:rPr>
              <a:t> images-without-a-dir.tar *.jpg</a:t>
            </a:r>
          </a:p>
          <a:p>
            <a:pPr algn="l"/>
            <a:r>
              <a:rPr lang="en-IN" sz="1600" b="0" i="0" u="none" strike="noStrike" baseline="0" dirty="0">
                <a:latin typeface="Courier"/>
              </a:rPr>
              <a:t>me+tux.jpg</a:t>
            </a:r>
          </a:p>
          <a:p>
            <a:pPr algn="l"/>
            <a:r>
              <a:rPr lang="en-IN" sz="1600" b="0" i="0" u="none" strike="noStrike" baseline="0" dirty="0">
                <a:latin typeface="Courier"/>
              </a:rPr>
              <a:t>nimf.jpg</a:t>
            </a:r>
          </a:p>
          <a:p>
            <a:pPr algn="l"/>
            <a:r>
              <a:rPr lang="en-IN" sz="1600" b="0" i="0" u="none" strike="noStrike" baseline="0" dirty="0">
                <a:latin typeface="Courier"/>
              </a:rPr>
              <a:t>gaby:~/images&gt; </a:t>
            </a:r>
            <a:r>
              <a:rPr lang="en-IN" sz="1600" b="1" i="0" u="none" strike="noStrike" baseline="0" dirty="0">
                <a:latin typeface="Courier-Bold"/>
              </a:rPr>
              <a:t>cd</a:t>
            </a:r>
          </a:p>
          <a:p>
            <a:pPr algn="l"/>
            <a:r>
              <a:rPr lang="en-IN" sz="1600" b="0" i="0" u="none" strike="noStrike" baseline="0" dirty="0">
                <a:latin typeface="Courier"/>
              </a:rPr>
              <a:t>gaby:~&gt; </a:t>
            </a:r>
            <a:r>
              <a:rPr lang="en-IN" sz="1600" b="1" i="0" u="none" strike="noStrike" baseline="0" dirty="0">
                <a:latin typeface="Courier-Bold"/>
              </a:rPr>
              <a:t>ls */*.tar</a:t>
            </a:r>
          </a:p>
          <a:p>
            <a:pPr algn="l"/>
            <a:r>
              <a:rPr lang="en-IN" sz="1600" b="0" i="0" u="none" strike="noStrike" baseline="0" dirty="0">
                <a:latin typeface="Courier"/>
              </a:rPr>
              <a:t>images/images-without-a-dir.tar</a:t>
            </a:r>
          </a:p>
          <a:p>
            <a:pPr algn="l"/>
            <a:r>
              <a:rPr lang="en-IN" sz="1600" b="0" i="0" u="none" strike="noStrike" baseline="0" dirty="0">
                <a:latin typeface="Courier"/>
              </a:rPr>
              <a:t>gaby:~&gt; </a:t>
            </a:r>
            <a:r>
              <a:rPr lang="en-IN" sz="1600" b="1" i="0" u="none" strike="noStrike" baseline="0" dirty="0">
                <a:latin typeface="Courier-Bold"/>
              </a:rPr>
              <a:t>ls *.tar</a:t>
            </a:r>
          </a:p>
          <a:p>
            <a:pPr algn="l"/>
            <a:r>
              <a:rPr lang="en-IN" sz="1600" b="0" i="0" u="none" strike="noStrike" baseline="0" dirty="0">
                <a:latin typeface="Courier"/>
              </a:rPr>
              <a:t>images-in-a-dir.tar</a:t>
            </a:r>
          </a:p>
          <a:p>
            <a:pPr algn="l"/>
            <a:r>
              <a:rPr lang="en-IN" sz="1600" b="0" i="0" u="none" strike="noStrike" baseline="0" dirty="0">
                <a:latin typeface="Courier"/>
              </a:rPr>
              <a:t>gaby:~&gt; </a:t>
            </a:r>
            <a:r>
              <a:rPr lang="en-IN" sz="1600" b="1" i="0" u="none" strike="noStrike" baseline="0" dirty="0">
                <a:latin typeface="Courier-Bold"/>
              </a:rPr>
              <a:t>tar </a:t>
            </a:r>
            <a:r>
              <a:rPr lang="en-IN" sz="1600" b="1" i="0" u="none" strike="noStrike" baseline="0" dirty="0" err="1">
                <a:latin typeface="Courier-Bold"/>
              </a:rPr>
              <a:t>xvf</a:t>
            </a:r>
            <a:r>
              <a:rPr lang="en-IN" sz="1600" b="1" i="0" u="none" strike="noStrike" baseline="0" dirty="0">
                <a:latin typeface="Courier-Bold"/>
              </a:rPr>
              <a:t> images-in-a-dir.tar</a:t>
            </a:r>
          </a:p>
          <a:p>
            <a:pPr algn="l"/>
            <a:r>
              <a:rPr lang="en-IN" sz="1600" b="0" i="0" u="none" strike="noStrike" baseline="0" dirty="0">
                <a:latin typeface="Courier"/>
              </a:rPr>
              <a:t>images/</a:t>
            </a:r>
          </a:p>
          <a:p>
            <a:pPr algn="l"/>
            <a:r>
              <a:rPr lang="en-IN" sz="1600" b="0" i="0" u="none" strike="noStrike" baseline="0" dirty="0">
                <a:latin typeface="Courier"/>
              </a:rPr>
              <a:t>images/nimf.jpg</a:t>
            </a:r>
          </a:p>
          <a:p>
            <a:pPr algn="l"/>
            <a:r>
              <a:rPr lang="en-IN" sz="1600" b="0" i="0" u="none" strike="noStrike" baseline="0" dirty="0">
                <a:latin typeface="Courier"/>
              </a:rPr>
              <a:t>images/me+tux.jpg</a:t>
            </a:r>
          </a:p>
          <a:p>
            <a:pPr algn="l"/>
            <a:r>
              <a:rPr lang="en-US" sz="1600" b="0" i="0" u="none" strike="noStrike" baseline="0" dirty="0" err="1">
                <a:latin typeface="Courier"/>
              </a:rPr>
              <a:t>gaby</a:t>
            </a:r>
            <a:r>
              <a:rPr lang="en-US" sz="1600" b="0" i="0" u="none" strike="noStrike" baseline="0" dirty="0">
                <a:latin typeface="Courier"/>
              </a:rPr>
              <a:t>:~&gt; </a:t>
            </a:r>
            <a:r>
              <a:rPr lang="en-US" sz="1600" b="1" i="0" u="none" strike="noStrike" baseline="0" dirty="0">
                <a:latin typeface="Courier-Bold"/>
              </a:rPr>
              <a:t>tar </a:t>
            </a:r>
            <a:r>
              <a:rPr lang="en-US" sz="1600" b="1" i="0" u="none" strike="noStrike" baseline="0" dirty="0" err="1">
                <a:latin typeface="Courier-Bold"/>
              </a:rPr>
              <a:t>tvf</a:t>
            </a:r>
            <a:r>
              <a:rPr lang="en-US" sz="1600" b="1" i="0" u="none" strike="noStrike" baseline="0" dirty="0">
                <a:latin typeface="Courier-Bold"/>
              </a:rPr>
              <a:t> images/images-without-dir.tar</a:t>
            </a:r>
          </a:p>
          <a:p>
            <a:pPr algn="l"/>
            <a:endParaRPr lang="en-IN" dirty="0"/>
          </a:p>
        </p:txBody>
      </p:sp>
      <p:sp>
        <p:nvSpPr>
          <p:cNvPr id="2" name="Rectangle 1">
            <a:extLst>
              <a:ext uri="{FF2B5EF4-FFF2-40B4-BE49-F238E27FC236}">
                <a16:creationId xmlns:a16="http://schemas.microsoft.com/office/drawing/2014/main" id="{90DF7DCC-68C6-41E1-8EA6-9A99C826DD6F}"/>
              </a:ext>
            </a:extLst>
          </p:cNvPr>
          <p:cNvSpPr/>
          <p:nvPr/>
        </p:nvSpPr>
        <p:spPr>
          <a:xfrm>
            <a:off x="0" y="0"/>
            <a:ext cx="4839658" cy="523220"/>
          </a:xfrm>
          <a:prstGeom prst="rect">
            <a:avLst/>
          </a:prstGeom>
        </p:spPr>
        <p:txBody>
          <a:bodyPr wrap="none">
            <a:spAutoFit/>
          </a:bodyPr>
          <a:lstStyle/>
          <a:p>
            <a:r>
              <a:rPr lang="en-US" sz="2800" b="1" dirty="0">
                <a:latin typeface="Times-Bold"/>
              </a:rPr>
              <a:t>Use GNU tar for compatibility</a:t>
            </a:r>
          </a:p>
        </p:txBody>
      </p:sp>
    </p:spTree>
    <p:extLst>
      <p:ext uri="{BB962C8B-B14F-4D97-AF65-F5344CB8AC3E}">
        <p14:creationId xmlns:p14="http://schemas.microsoft.com/office/powerpoint/2010/main" val="2535480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6FEB5E-0CB5-AC15-053D-4588241D7856}"/>
              </a:ext>
            </a:extLst>
          </p:cNvPr>
          <p:cNvSpPr txBox="1"/>
          <p:nvPr/>
        </p:nvSpPr>
        <p:spPr>
          <a:xfrm>
            <a:off x="199724" y="125128"/>
            <a:ext cx="6097604" cy="523220"/>
          </a:xfrm>
          <a:prstGeom prst="rect">
            <a:avLst/>
          </a:prstGeom>
          <a:noFill/>
        </p:spPr>
        <p:txBody>
          <a:bodyPr wrap="square">
            <a:spAutoFit/>
          </a:bodyPr>
          <a:lstStyle/>
          <a:p>
            <a:pPr algn="l"/>
            <a:r>
              <a:rPr lang="en-IN" sz="2800" b="1" i="0" u="none" strike="noStrike" baseline="0" dirty="0">
                <a:latin typeface="Helvetica-Bold"/>
              </a:rPr>
              <a:t>Language</a:t>
            </a:r>
            <a:endParaRPr lang="en-IN" sz="1800" b="1" i="0" u="none" strike="noStrike" baseline="0" dirty="0">
              <a:latin typeface="Helvetica-Bold"/>
            </a:endParaRPr>
          </a:p>
        </p:txBody>
      </p:sp>
      <p:sp>
        <p:nvSpPr>
          <p:cNvPr id="5" name="TextBox 4">
            <a:extLst>
              <a:ext uri="{FF2B5EF4-FFF2-40B4-BE49-F238E27FC236}">
                <a16:creationId xmlns:a16="http://schemas.microsoft.com/office/drawing/2014/main" id="{D484D47F-7343-F870-398C-109F08B6ECCF}"/>
              </a:ext>
            </a:extLst>
          </p:cNvPr>
          <p:cNvSpPr txBox="1"/>
          <p:nvPr/>
        </p:nvSpPr>
        <p:spPr>
          <a:xfrm>
            <a:off x="199724" y="878258"/>
            <a:ext cx="11607265" cy="4708981"/>
          </a:xfrm>
          <a:prstGeom prst="rect">
            <a:avLst/>
          </a:prstGeom>
          <a:noFill/>
        </p:spPr>
        <p:txBody>
          <a:bodyPr wrap="square">
            <a:spAutoFit/>
          </a:bodyPr>
          <a:lstStyle/>
          <a:p>
            <a:pPr algn="l"/>
            <a:r>
              <a:rPr lang="en-US" sz="2400" b="0" i="0" u="none" strike="noStrike" baseline="0" dirty="0">
                <a:latin typeface="Times-Roman"/>
              </a:rPr>
              <a:t>With most graphical login systems, such as </a:t>
            </a:r>
            <a:r>
              <a:rPr lang="en-US" sz="2400" b="1" i="0" u="none" strike="noStrike" baseline="0" dirty="0" err="1">
                <a:latin typeface="Times-Bold"/>
              </a:rPr>
              <a:t>gdm</a:t>
            </a:r>
            <a:r>
              <a:rPr lang="en-US" sz="2400" b="1" i="0" u="none" strike="noStrike" baseline="0" dirty="0">
                <a:latin typeface="Times-Bold"/>
              </a:rPr>
              <a:t> </a:t>
            </a:r>
            <a:r>
              <a:rPr lang="en-US" sz="2400" b="0" i="0" u="none" strike="noStrike" baseline="0" dirty="0">
                <a:latin typeface="Times-Roman"/>
              </a:rPr>
              <a:t>or </a:t>
            </a:r>
            <a:r>
              <a:rPr lang="en-US" sz="2400" b="1" i="0" u="none" strike="noStrike" baseline="0" dirty="0" err="1">
                <a:latin typeface="Times-Bold"/>
              </a:rPr>
              <a:t>kdm</a:t>
            </a:r>
            <a:r>
              <a:rPr lang="en-US" sz="2400" b="0" i="0" u="none" strike="noStrike" baseline="0" dirty="0">
                <a:latin typeface="Times-Roman"/>
              </a:rPr>
              <a:t>, you have the possibility to configure these language</a:t>
            </a:r>
          </a:p>
          <a:p>
            <a:pPr algn="l"/>
            <a:r>
              <a:rPr lang="en-IN" sz="2400" b="0" i="0" u="none" strike="noStrike" baseline="0" dirty="0">
                <a:latin typeface="Times-Roman"/>
              </a:rPr>
              <a:t>settings before logging in.</a:t>
            </a:r>
          </a:p>
          <a:p>
            <a:pPr algn="l"/>
            <a:endParaRPr lang="en-US" sz="2400" b="0" i="0" u="none" strike="noStrike" baseline="0" dirty="0">
              <a:latin typeface="Times-Roman"/>
            </a:endParaRPr>
          </a:p>
          <a:p>
            <a:pPr algn="l"/>
            <a:r>
              <a:rPr lang="en-US" sz="2400" b="0" i="0" u="none" strike="noStrike" baseline="0" dirty="0">
                <a:latin typeface="Times-Roman"/>
              </a:rPr>
              <a:t>Another solution might be to temporarily work with another encoding definition, by setting the </a:t>
            </a:r>
            <a:r>
              <a:rPr lang="en-US" sz="2400" b="0" i="0" u="none" strike="noStrike" baseline="0" dirty="0">
                <a:latin typeface="Courier"/>
              </a:rPr>
              <a:t>LANG</a:t>
            </a:r>
          </a:p>
          <a:p>
            <a:pPr algn="l"/>
            <a:r>
              <a:rPr lang="en-IN" sz="2400" b="0" i="0" u="none" strike="noStrike" baseline="0" dirty="0">
                <a:latin typeface="Times-Roman"/>
              </a:rPr>
              <a:t>environment variable:</a:t>
            </a:r>
          </a:p>
          <a:p>
            <a:pPr algn="l"/>
            <a:endParaRPr lang="en-IN" sz="2400" b="0" i="0" u="none" strike="noStrike" baseline="0" dirty="0">
              <a:latin typeface="Times-Roman"/>
            </a:endParaRPr>
          </a:p>
          <a:p>
            <a:pPr algn="l"/>
            <a:r>
              <a:rPr lang="en-IN" b="0" i="0" u="none" strike="noStrike" baseline="0" dirty="0" err="1">
                <a:latin typeface="Courier"/>
              </a:rPr>
              <a:t>debby</a:t>
            </a:r>
            <a:r>
              <a:rPr lang="en-IN" b="0" i="0" u="none" strike="noStrike" baseline="0" dirty="0">
                <a:latin typeface="Courier"/>
              </a:rPr>
              <a:t>:~&gt; </a:t>
            </a:r>
            <a:r>
              <a:rPr lang="en-IN" b="1" i="0" u="none" strike="noStrike" baseline="0" dirty="0" err="1">
                <a:latin typeface="Courier-Bold"/>
              </a:rPr>
              <a:t>acroread</a:t>
            </a:r>
            <a:r>
              <a:rPr lang="en-IN" b="1" i="0" u="none" strike="noStrike" baseline="0" dirty="0">
                <a:latin typeface="Courier-Bold"/>
              </a:rPr>
              <a:t> /var/</a:t>
            </a:r>
            <a:r>
              <a:rPr lang="en-IN" b="1" i="0" u="none" strike="noStrike" baseline="0" dirty="0" err="1">
                <a:latin typeface="Courier-Bold"/>
              </a:rPr>
              <a:t>tmp</a:t>
            </a:r>
            <a:r>
              <a:rPr lang="en-IN" b="1" i="0" u="none" strike="noStrike" baseline="0" dirty="0">
                <a:latin typeface="Courier-Bold"/>
              </a:rPr>
              <a:t>/51434s.pdf</a:t>
            </a:r>
          </a:p>
          <a:p>
            <a:pPr algn="l"/>
            <a:r>
              <a:rPr lang="en-US" b="0" i="0" u="none" strike="noStrike" baseline="0" dirty="0">
                <a:latin typeface="Courier"/>
              </a:rPr>
              <a:t>Warning: charset "UTF-8" not supported, using "ISO8859-1".</a:t>
            </a:r>
          </a:p>
          <a:p>
            <a:pPr algn="l"/>
            <a:r>
              <a:rPr lang="en-IN" b="0" i="0" u="none" strike="noStrike" baseline="0" dirty="0">
                <a:latin typeface="Courier"/>
              </a:rPr>
              <a:t>Aborted</a:t>
            </a:r>
          </a:p>
          <a:p>
            <a:pPr algn="l"/>
            <a:r>
              <a:rPr lang="en-IN" b="0" i="0" u="none" strike="noStrike" baseline="0" dirty="0" err="1">
                <a:latin typeface="Courier"/>
              </a:rPr>
              <a:t>debby</a:t>
            </a:r>
            <a:r>
              <a:rPr lang="en-IN" b="0" i="0" u="none" strike="noStrike" baseline="0" dirty="0">
                <a:latin typeface="Courier"/>
              </a:rPr>
              <a:t>:~&gt; </a:t>
            </a:r>
            <a:r>
              <a:rPr lang="en-IN" b="1" i="0" u="none" strike="noStrike" baseline="0" dirty="0">
                <a:latin typeface="Courier-Bold"/>
              </a:rPr>
              <a:t>set | grep UTF</a:t>
            </a:r>
          </a:p>
          <a:p>
            <a:pPr algn="l"/>
            <a:r>
              <a:rPr lang="en-IN" b="0" i="0" u="none" strike="noStrike" baseline="0" dirty="0">
                <a:latin typeface="Courier"/>
              </a:rPr>
              <a:t>LANG=en_US.UTF-8</a:t>
            </a:r>
          </a:p>
          <a:p>
            <a:pPr algn="l"/>
            <a:r>
              <a:rPr lang="en-IN" b="0" i="0" u="none" strike="noStrike" baseline="0" dirty="0" err="1">
                <a:latin typeface="Courier"/>
              </a:rPr>
              <a:t>debby</a:t>
            </a:r>
            <a:r>
              <a:rPr lang="en-IN" b="0" i="0" u="none" strike="noStrike" baseline="0" dirty="0">
                <a:latin typeface="Courier"/>
              </a:rPr>
              <a:t>:~&gt; </a:t>
            </a:r>
            <a:r>
              <a:rPr lang="en-IN" b="1" i="0" u="none" strike="noStrike" baseline="0" dirty="0">
                <a:latin typeface="Courier-Bold"/>
              </a:rPr>
              <a:t>export LANG=</a:t>
            </a:r>
            <a:r>
              <a:rPr lang="en-IN" b="1" i="0" u="none" strike="noStrike" baseline="0" dirty="0" err="1">
                <a:latin typeface="Courier-Bold"/>
              </a:rPr>
              <a:t>en_US</a:t>
            </a:r>
            <a:endParaRPr lang="en-IN" b="1" i="0" u="none" strike="noStrike" baseline="0" dirty="0">
              <a:latin typeface="Courier-Bold"/>
            </a:endParaRPr>
          </a:p>
        </p:txBody>
      </p:sp>
    </p:spTree>
    <p:extLst>
      <p:ext uri="{BB962C8B-B14F-4D97-AF65-F5344CB8AC3E}">
        <p14:creationId xmlns:p14="http://schemas.microsoft.com/office/powerpoint/2010/main" val="4343057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43D8E1-83CE-7EF1-9734-16C88817E2ED}"/>
              </a:ext>
            </a:extLst>
          </p:cNvPr>
          <p:cNvSpPr txBox="1"/>
          <p:nvPr/>
        </p:nvSpPr>
        <p:spPr>
          <a:xfrm>
            <a:off x="0" y="3319251"/>
            <a:ext cx="11896627" cy="2031325"/>
          </a:xfrm>
          <a:prstGeom prst="rect">
            <a:avLst/>
          </a:prstGeom>
          <a:noFill/>
        </p:spPr>
        <p:txBody>
          <a:bodyPr wrap="square">
            <a:spAutoFit/>
          </a:bodyPr>
          <a:lstStyle/>
          <a:p>
            <a:pPr algn="just"/>
            <a:r>
              <a:rPr lang="en-US" sz="1800" b="0" i="0" u="none" strike="noStrike" baseline="0" dirty="0">
                <a:latin typeface="Times-Roman"/>
              </a:rPr>
              <a:t>This example also illustrates the difference between a tarred directory and a bunch of tarred files. It is advisable to only compress directories, so files don't get spread all over when unpacking the </a:t>
            </a:r>
            <a:r>
              <a:rPr lang="en-US" sz="1800" b="0" i="0" u="none" strike="noStrike" baseline="0" dirty="0" err="1">
                <a:latin typeface="Times-Roman"/>
              </a:rPr>
              <a:t>tarball</a:t>
            </a:r>
            <a:r>
              <a:rPr lang="en-US" sz="1800" b="0" i="0" u="none" strike="noStrike" baseline="0" dirty="0">
                <a:latin typeface="Times-Roman"/>
              </a:rPr>
              <a:t> (which may be on another system, where you may not know which files were already there and which are the ones </a:t>
            </a:r>
            <a:r>
              <a:rPr lang="en-IN" sz="1800" b="0" i="0" u="none" strike="noStrike" baseline="0" dirty="0">
                <a:latin typeface="Times-Roman"/>
              </a:rPr>
              <a:t>from the archive).</a:t>
            </a:r>
          </a:p>
          <a:p>
            <a:pPr algn="just"/>
            <a:endParaRPr lang="en-US" sz="1800" b="0" i="0" u="none" strike="noStrike" baseline="0" dirty="0">
              <a:latin typeface="Times-Roman"/>
            </a:endParaRPr>
          </a:p>
          <a:p>
            <a:pPr algn="just"/>
            <a:r>
              <a:rPr lang="en-US" sz="1800" b="0" i="0" u="none" strike="noStrike" baseline="0" dirty="0">
                <a:latin typeface="Times-Roman"/>
              </a:rPr>
              <a:t>When a tape drive is connected to your machine and configured by your system administrator, the file names ending in </a:t>
            </a:r>
            <a:r>
              <a:rPr lang="en-US" sz="1800" b="0" i="0" u="none" strike="noStrike" baseline="0" dirty="0">
                <a:latin typeface="Courier"/>
              </a:rPr>
              <a:t>.tar </a:t>
            </a:r>
            <a:r>
              <a:rPr lang="en-US" sz="1800" b="0" i="0" u="none" strike="noStrike" baseline="0" dirty="0">
                <a:latin typeface="Times-Roman"/>
              </a:rPr>
              <a:t>are replaced with the tape device name, for example:</a:t>
            </a:r>
          </a:p>
          <a:p>
            <a:pPr algn="just"/>
            <a:r>
              <a:rPr lang="nb-NO" sz="1800" b="1" i="0" u="none" strike="noStrike" baseline="0" dirty="0">
                <a:latin typeface="Times-Bold"/>
              </a:rPr>
              <a:t>tar </a:t>
            </a:r>
            <a:r>
              <a:rPr lang="nb-NO" sz="1800" b="1" i="0" u="none" strike="noStrike" baseline="0" dirty="0">
                <a:latin typeface="Courier-Bold"/>
              </a:rPr>
              <a:t>cvf /dev/tape mail/</a:t>
            </a:r>
          </a:p>
        </p:txBody>
      </p:sp>
      <p:sp>
        <p:nvSpPr>
          <p:cNvPr id="2" name="Rectangle 1">
            <a:extLst>
              <a:ext uri="{FF2B5EF4-FFF2-40B4-BE49-F238E27FC236}">
                <a16:creationId xmlns:a16="http://schemas.microsoft.com/office/drawing/2014/main" id="{E35FF136-789E-4ED9-99AD-D105620F73AD}"/>
              </a:ext>
            </a:extLst>
          </p:cNvPr>
          <p:cNvSpPr/>
          <p:nvPr/>
        </p:nvSpPr>
        <p:spPr>
          <a:xfrm>
            <a:off x="0" y="512799"/>
            <a:ext cx="6096000" cy="2308324"/>
          </a:xfrm>
          <a:prstGeom prst="rect">
            <a:avLst/>
          </a:prstGeom>
        </p:spPr>
        <p:txBody>
          <a:bodyPr>
            <a:spAutoFit/>
          </a:bodyPr>
          <a:lstStyle/>
          <a:p>
            <a:r>
              <a:rPr lang="pt-BR" sz="1600" dirty="0">
                <a:latin typeface="Courier"/>
              </a:rPr>
              <a:t>-rw-r--r-- gaby/gaby 42888 1999-06-30 20:52:25 me+tux.jpg</a:t>
            </a:r>
          </a:p>
          <a:p>
            <a:r>
              <a:rPr lang="pl-PL" sz="1600" dirty="0">
                <a:latin typeface="Courier"/>
              </a:rPr>
              <a:t>-rw-r--r-- gaby/gaby 7578 2000-01-26 12:58:46 nimf.jpg</a:t>
            </a:r>
          </a:p>
          <a:p>
            <a:r>
              <a:rPr lang="en-US" sz="1600" dirty="0" err="1">
                <a:latin typeface="Courier"/>
              </a:rPr>
              <a:t>gaby</a:t>
            </a:r>
            <a:r>
              <a:rPr lang="en-US" sz="1600" dirty="0">
                <a:latin typeface="Courier"/>
              </a:rPr>
              <a:t>:~&gt; </a:t>
            </a:r>
            <a:r>
              <a:rPr lang="en-US" sz="1600" b="1" dirty="0">
                <a:latin typeface="Courier-Bold"/>
              </a:rPr>
              <a:t>tar </a:t>
            </a:r>
            <a:r>
              <a:rPr lang="en-US" sz="1600" b="1" dirty="0" err="1">
                <a:latin typeface="Courier-Bold"/>
              </a:rPr>
              <a:t>xvf</a:t>
            </a:r>
            <a:r>
              <a:rPr lang="en-US" sz="1600" b="1" dirty="0">
                <a:latin typeface="Courier-Bold"/>
              </a:rPr>
              <a:t> images/images-without-a-dir.tar</a:t>
            </a:r>
          </a:p>
          <a:p>
            <a:r>
              <a:rPr lang="en-IN" sz="1600" dirty="0">
                <a:latin typeface="Courier"/>
              </a:rPr>
              <a:t>me+tux.jpg</a:t>
            </a:r>
          </a:p>
          <a:p>
            <a:r>
              <a:rPr lang="en-IN" sz="1600" dirty="0">
                <a:latin typeface="Courier"/>
              </a:rPr>
              <a:t>nimf.jpg</a:t>
            </a:r>
          </a:p>
          <a:p>
            <a:r>
              <a:rPr lang="en-IN" sz="1600" dirty="0" err="1">
                <a:latin typeface="Courier"/>
              </a:rPr>
              <a:t>gaby</a:t>
            </a:r>
            <a:r>
              <a:rPr lang="en-IN" sz="1600" dirty="0">
                <a:latin typeface="Courier"/>
              </a:rPr>
              <a:t>:~&gt; </a:t>
            </a:r>
            <a:r>
              <a:rPr lang="en-IN" sz="1600" b="1" dirty="0">
                <a:latin typeface="Courier-Bold"/>
              </a:rPr>
              <a:t>ls *.jpg</a:t>
            </a:r>
          </a:p>
          <a:p>
            <a:r>
              <a:rPr lang="nl-NL" sz="1600" dirty="0">
                <a:latin typeface="Courier"/>
              </a:rPr>
              <a:t>me+tux.jpg nimf.jpg</a:t>
            </a:r>
            <a:endParaRPr lang="en-US" sz="1600" dirty="0"/>
          </a:p>
        </p:txBody>
      </p:sp>
    </p:spTree>
    <p:extLst>
      <p:ext uri="{BB962C8B-B14F-4D97-AF65-F5344CB8AC3E}">
        <p14:creationId xmlns:p14="http://schemas.microsoft.com/office/powerpoint/2010/main" val="27028434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F4E4FF-9D18-E2DA-6922-74A9F770A956}"/>
              </a:ext>
            </a:extLst>
          </p:cNvPr>
          <p:cNvSpPr txBox="1"/>
          <p:nvPr/>
        </p:nvSpPr>
        <p:spPr>
          <a:xfrm>
            <a:off x="0" y="523220"/>
            <a:ext cx="12050829" cy="6401753"/>
          </a:xfrm>
          <a:prstGeom prst="rect">
            <a:avLst/>
          </a:prstGeom>
          <a:noFill/>
        </p:spPr>
        <p:txBody>
          <a:bodyPr wrap="square">
            <a:spAutoFit/>
          </a:bodyPr>
          <a:lstStyle/>
          <a:p>
            <a:pPr algn="just"/>
            <a:r>
              <a:rPr lang="en-US" sz="1800" b="0" i="0" u="none" strike="noStrike" baseline="0" dirty="0">
                <a:latin typeface="Times-Roman"/>
              </a:rPr>
              <a:t>The </a:t>
            </a:r>
            <a:r>
              <a:rPr lang="en-US" sz="1800" b="1" i="0" u="none" strike="noStrike" baseline="0" dirty="0">
                <a:latin typeface="Times-Bold"/>
              </a:rPr>
              <a:t>tar </a:t>
            </a:r>
            <a:r>
              <a:rPr lang="en-US" sz="1800" b="0" i="0" u="none" strike="noStrike" baseline="0" dirty="0">
                <a:latin typeface="Times-Roman"/>
              </a:rPr>
              <a:t>tool supports the creation of incremental backups, using the </a:t>
            </a:r>
            <a:r>
              <a:rPr lang="en-US" sz="1800" b="0" i="0" u="none" strike="noStrike" baseline="0" dirty="0">
                <a:latin typeface="Courier"/>
              </a:rPr>
              <a:t>-N </a:t>
            </a:r>
            <a:r>
              <a:rPr lang="en-US" sz="1800" b="0" i="0" u="none" strike="noStrike" baseline="0" dirty="0">
                <a:latin typeface="Times-Roman"/>
              </a:rPr>
              <a:t>option. With this option, you can specify a date, and </a:t>
            </a:r>
            <a:r>
              <a:rPr lang="en-US" sz="1800" b="1" i="0" u="none" strike="noStrike" baseline="0" dirty="0">
                <a:latin typeface="Times-Bold"/>
              </a:rPr>
              <a:t>tar </a:t>
            </a:r>
            <a:r>
              <a:rPr lang="en-US" sz="1800" b="0" i="0" u="none" strike="noStrike" baseline="0" dirty="0">
                <a:latin typeface="Times-Roman"/>
              </a:rPr>
              <a:t>will check modification time of all specified files against this date. If files are changed more recent than date, they will be included in the backup. </a:t>
            </a:r>
          </a:p>
          <a:p>
            <a:pPr algn="just"/>
            <a:endParaRPr lang="en-US" dirty="0">
              <a:latin typeface="Times-Roman"/>
            </a:endParaRPr>
          </a:p>
          <a:p>
            <a:pPr algn="just"/>
            <a:r>
              <a:rPr lang="en-US" sz="1800" b="0" i="0" u="none" strike="noStrike" baseline="0" dirty="0">
                <a:latin typeface="Times-Roman"/>
              </a:rPr>
              <a:t>The example below uses the timestamp on a previous archive as the date value. First, the initial archive is created and the timestamp on the initial backup file is shown. Then a new file is created, upon which we take a new backup, containing only this new file:</a:t>
            </a:r>
          </a:p>
          <a:p>
            <a:pPr algn="l"/>
            <a:endParaRPr lang="en-IN" sz="1400" b="0" i="0" u="none" strike="noStrike" baseline="0" dirty="0">
              <a:latin typeface="Courier"/>
            </a:endParaRPr>
          </a:p>
          <a:p>
            <a:pPr algn="l"/>
            <a:r>
              <a:rPr lang="en-IN" sz="1500" b="0" i="0" u="none" strike="noStrike" baseline="0" dirty="0">
                <a:latin typeface="Courier"/>
              </a:rPr>
              <a:t>jimmy:~&gt; </a:t>
            </a:r>
            <a:r>
              <a:rPr lang="en-IN" sz="1500" b="1" i="0" u="none" strike="noStrike" baseline="0" dirty="0">
                <a:latin typeface="Courier-Bold"/>
              </a:rPr>
              <a:t>tar </a:t>
            </a:r>
            <a:r>
              <a:rPr lang="en-IN" sz="1500" b="1" i="0" u="none" strike="noStrike" baseline="0" dirty="0" err="1">
                <a:latin typeface="Courier-Bold"/>
              </a:rPr>
              <a:t>cvpf</a:t>
            </a:r>
            <a:r>
              <a:rPr lang="en-IN" sz="1500" b="1" i="0" u="none" strike="noStrike" baseline="0" dirty="0">
                <a:latin typeface="Courier-Bold"/>
              </a:rPr>
              <a:t> /var/</a:t>
            </a:r>
            <a:r>
              <a:rPr lang="en-IN" sz="1500" b="1" i="0" u="none" strike="noStrike" baseline="0" dirty="0" err="1">
                <a:latin typeface="Courier-Bold"/>
              </a:rPr>
              <a:t>tmp</a:t>
            </a:r>
            <a:r>
              <a:rPr lang="en-IN" sz="1500" b="1" i="0" u="none" strike="noStrike" baseline="0" dirty="0">
                <a:latin typeface="Courier-Bold"/>
              </a:rPr>
              <a:t>/javaproggies.tar java/*.java</a:t>
            </a:r>
          </a:p>
          <a:p>
            <a:pPr algn="l"/>
            <a:r>
              <a:rPr lang="en-IN" sz="1500" b="0" i="0" u="none" strike="noStrike" baseline="0" dirty="0">
                <a:latin typeface="Courier"/>
              </a:rPr>
              <a:t>java/btw.java</a:t>
            </a:r>
          </a:p>
          <a:p>
            <a:pPr algn="l"/>
            <a:r>
              <a:rPr lang="en-IN" sz="1500" b="0" i="0" u="none" strike="noStrike" baseline="0" dirty="0">
                <a:latin typeface="Courier"/>
              </a:rPr>
              <a:t>java/error.java</a:t>
            </a:r>
          </a:p>
          <a:p>
            <a:pPr algn="l"/>
            <a:r>
              <a:rPr lang="en-IN" sz="1500" b="0" i="0" u="none" strike="noStrike" baseline="0" dirty="0">
                <a:latin typeface="Courier"/>
              </a:rPr>
              <a:t>java/hello.java</a:t>
            </a:r>
          </a:p>
          <a:p>
            <a:pPr algn="l"/>
            <a:r>
              <a:rPr lang="en-IN" sz="1500" b="0" i="0" u="none" strike="noStrike" baseline="0" dirty="0">
                <a:latin typeface="Courier"/>
              </a:rPr>
              <a:t>java/income2.java</a:t>
            </a:r>
          </a:p>
          <a:p>
            <a:pPr algn="l"/>
            <a:r>
              <a:rPr lang="en-IN" sz="1500" b="0" i="0" u="none" strike="noStrike" baseline="0" dirty="0">
                <a:latin typeface="Courier"/>
              </a:rPr>
              <a:t>java/income.java</a:t>
            </a:r>
          </a:p>
          <a:p>
            <a:pPr algn="l"/>
            <a:r>
              <a:rPr lang="en-IN" sz="1500" b="0" i="0" u="none" strike="noStrike" baseline="0" dirty="0">
                <a:latin typeface="Courier"/>
              </a:rPr>
              <a:t>java/inputdevice.java</a:t>
            </a:r>
          </a:p>
          <a:p>
            <a:pPr algn="l"/>
            <a:r>
              <a:rPr lang="en-IN" sz="1500" b="0" i="0" u="none" strike="noStrike" baseline="0" dirty="0">
                <a:latin typeface="Courier"/>
              </a:rPr>
              <a:t>java/input.java</a:t>
            </a:r>
          </a:p>
          <a:p>
            <a:pPr algn="l"/>
            <a:r>
              <a:rPr lang="en-IN" sz="1500" b="0" i="0" u="none" strike="noStrike" baseline="0" dirty="0">
                <a:latin typeface="Courier"/>
              </a:rPr>
              <a:t>java/master.java</a:t>
            </a:r>
          </a:p>
          <a:p>
            <a:pPr algn="l"/>
            <a:r>
              <a:rPr lang="en-IN" sz="1500" b="0" i="0" u="none" strike="noStrike" baseline="0" dirty="0">
                <a:latin typeface="Courier"/>
              </a:rPr>
              <a:t>java/method1.java</a:t>
            </a:r>
          </a:p>
          <a:p>
            <a:pPr algn="l"/>
            <a:r>
              <a:rPr lang="en-IN" sz="1500" b="0" i="0" u="none" strike="noStrike" baseline="0" dirty="0">
                <a:latin typeface="Courier"/>
              </a:rPr>
              <a:t>java/mood.java</a:t>
            </a:r>
          </a:p>
          <a:p>
            <a:pPr algn="l"/>
            <a:r>
              <a:rPr lang="en-IN" sz="1500" b="0" i="0" u="none" strike="noStrike" baseline="0" dirty="0">
                <a:latin typeface="Courier"/>
              </a:rPr>
              <a:t>java/moodywaitress.java</a:t>
            </a:r>
          </a:p>
          <a:p>
            <a:pPr algn="l"/>
            <a:r>
              <a:rPr lang="en-IN" sz="1500" b="0" i="0" u="none" strike="noStrike" baseline="0" dirty="0">
                <a:latin typeface="Courier"/>
              </a:rPr>
              <a:t>java/test3.java</a:t>
            </a:r>
          </a:p>
          <a:p>
            <a:pPr algn="l"/>
            <a:r>
              <a:rPr lang="en-IN" sz="1500" b="0" i="0" u="none" strike="noStrike" baseline="0" dirty="0">
                <a:latin typeface="Courier"/>
              </a:rPr>
              <a:t>java/TestOne.java</a:t>
            </a:r>
          </a:p>
          <a:p>
            <a:pPr algn="l"/>
            <a:r>
              <a:rPr lang="en-IN" sz="1500" b="0" i="0" u="none" strike="noStrike" baseline="0" dirty="0">
                <a:latin typeface="Courier"/>
              </a:rPr>
              <a:t>java/TestTwo.java</a:t>
            </a:r>
          </a:p>
          <a:p>
            <a:pPr algn="l"/>
            <a:r>
              <a:rPr lang="en-IN" sz="1500" b="0" i="0" u="none" strike="noStrike" baseline="0" dirty="0">
                <a:latin typeface="Courier"/>
              </a:rPr>
              <a:t>java/Vehicle.java</a:t>
            </a:r>
          </a:p>
          <a:p>
            <a:pPr algn="l"/>
            <a:r>
              <a:rPr lang="en-IN" sz="1500" b="0" i="0" u="none" strike="noStrike" baseline="0" dirty="0">
                <a:latin typeface="Courier"/>
              </a:rPr>
              <a:t>jimmy:~&gt; </a:t>
            </a:r>
            <a:r>
              <a:rPr lang="en-IN" sz="1500" b="1" i="0" u="none" strike="noStrike" baseline="0" dirty="0">
                <a:latin typeface="Courier-Bold"/>
              </a:rPr>
              <a:t>ls -l /var/</a:t>
            </a:r>
            <a:r>
              <a:rPr lang="en-IN" sz="1500" b="1" i="0" u="none" strike="noStrike" baseline="0" dirty="0" err="1">
                <a:latin typeface="Courier-Bold"/>
              </a:rPr>
              <a:t>tmp</a:t>
            </a:r>
            <a:r>
              <a:rPr lang="en-IN" sz="1500" b="1" i="0" u="none" strike="noStrike" baseline="0" dirty="0">
                <a:latin typeface="Courier-Bold"/>
              </a:rPr>
              <a:t>/javaproggies.tar</a:t>
            </a:r>
          </a:p>
          <a:p>
            <a:pPr algn="l"/>
            <a:r>
              <a:rPr lang="en-IN" sz="1500" b="0" i="0" u="none" strike="noStrike" baseline="0" dirty="0">
                <a:latin typeface="Courier"/>
              </a:rPr>
              <a:t>-</a:t>
            </a:r>
            <a:r>
              <a:rPr lang="en-IN" sz="1500" b="0" i="0" u="none" strike="noStrike" baseline="0" dirty="0" err="1">
                <a:latin typeface="Courier"/>
              </a:rPr>
              <a:t>rw</a:t>
            </a:r>
            <a:r>
              <a:rPr lang="en-IN" sz="1500" b="0" i="0" u="none" strike="noStrike" baseline="0" dirty="0">
                <a:latin typeface="Courier"/>
              </a:rPr>
              <a:t>-</a:t>
            </a:r>
            <a:r>
              <a:rPr lang="en-IN" sz="1500" b="0" i="0" u="none" strike="noStrike" baseline="0" dirty="0" err="1">
                <a:latin typeface="Courier"/>
              </a:rPr>
              <a:t>rw</a:t>
            </a:r>
            <a:r>
              <a:rPr lang="en-IN" sz="1500" b="0" i="0" u="none" strike="noStrike" baseline="0" dirty="0">
                <a:latin typeface="Courier"/>
              </a:rPr>
              <a:t>-r-- 1 jimmy </a:t>
            </a:r>
            <a:r>
              <a:rPr lang="en-IN" sz="1500" b="0" i="0" u="none" strike="noStrike" baseline="0" dirty="0" err="1">
                <a:latin typeface="Courier"/>
              </a:rPr>
              <a:t>jimmy</a:t>
            </a:r>
            <a:r>
              <a:rPr lang="en-IN" sz="1500" b="0" i="0" u="none" strike="noStrike" baseline="0" dirty="0">
                <a:latin typeface="Courier"/>
              </a:rPr>
              <a:t> 10240 Jan 21 11:58 /var/</a:t>
            </a:r>
            <a:r>
              <a:rPr lang="en-IN" sz="1500" b="0" i="0" u="none" strike="noStrike" baseline="0" dirty="0" err="1">
                <a:latin typeface="Courier"/>
              </a:rPr>
              <a:t>tmp</a:t>
            </a:r>
            <a:r>
              <a:rPr lang="en-IN" sz="1500" b="0" i="0" u="none" strike="noStrike" baseline="0" dirty="0">
                <a:latin typeface="Courier"/>
              </a:rPr>
              <a:t>/javaproggies.tar</a:t>
            </a:r>
          </a:p>
        </p:txBody>
      </p:sp>
      <p:sp>
        <p:nvSpPr>
          <p:cNvPr id="2" name="Rectangle 1">
            <a:extLst>
              <a:ext uri="{FF2B5EF4-FFF2-40B4-BE49-F238E27FC236}">
                <a16:creationId xmlns:a16="http://schemas.microsoft.com/office/drawing/2014/main" id="{7F5FF6A5-CC6B-44B8-919A-F5E46C10F7AB}"/>
              </a:ext>
            </a:extLst>
          </p:cNvPr>
          <p:cNvSpPr/>
          <p:nvPr/>
        </p:nvSpPr>
        <p:spPr>
          <a:xfrm>
            <a:off x="0" y="0"/>
            <a:ext cx="5139548" cy="523220"/>
          </a:xfrm>
          <a:prstGeom prst="rect">
            <a:avLst/>
          </a:prstGeom>
        </p:spPr>
        <p:txBody>
          <a:bodyPr wrap="none">
            <a:spAutoFit/>
          </a:bodyPr>
          <a:lstStyle/>
          <a:p>
            <a:r>
              <a:rPr lang="en-US" sz="2800" b="1" dirty="0">
                <a:latin typeface="Helvetica-Bold"/>
              </a:rPr>
              <a:t>Incremental backups with tar</a:t>
            </a:r>
          </a:p>
        </p:txBody>
      </p:sp>
    </p:spTree>
    <p:extLst>
      <p:ext uri="{BB962C8B-B14F-4D97-AF65-F5344CB8AC3E}">
        <p14:creationId xmlns:p14="http://schemas.microsoft.com/office/powerpoint/2010/main" val="35768272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4C8A8C-C42F-B8B1-E428-7E438209ABE7}"/>
              </a:ext>
            </a:extLst>
          </p:cNvPr>
          <p:cNvSpPr txBox="1"/>
          <p:nvPr/>
        </p:nvSpPr>
        <p:spPr>
          <a:xfrm>
            <a:off x="0" y="1788737"/>
            <a:ext cx="12192000" cy="5139869"/>
          </a:xfrm>
          <a:prstGeom prst="rect">
            <a:avLst/>
          </a:prstGeom>
          <a:noFill/>
        </p:spPr>
        <p:txBody>
          <a:bodyPr wrap="square">
            <a:spAutoFit/>
          </a:bodyPr>
          <a:lstStyle/>
          <a:p>
            <a:pPr algn="just"/>
            <a:r>
              <a:rPr lang="en-US" sz="1600" b="0" i="0" u="none" strike="noStrike" baseline="0" dirty="0">
                <a:latin typeface="Times-Roman"/>
              </a:rPr>
              <a:t>This way of working has the disadvantage that it looks at timestamps on files. Say that you download an archive into the directory containing your backups, and the archive contains files that have been created two years ago. When checking the timestamps of those files against the timestamp on the initial archive, the new files will actually seem old to </a:t>
            </a:r>
            <a:r>
              <a:rPr lang="en-US" sz="1600" b="1" i="0" u="none" strike="noStrike" baseline="0" dirty="0">
                <a:latin typeface="Times-Bold"/>
              </a:rPr>
              <a:t>tar</a:t>
            </a:r>
            <a:r>
              <a:rPr lang="en-US" sz="1600" b="0" i="0" u="none" strike="noStrike" baseline="0" dirty="0">
                <a:latin typeface="Times-Roman"/>
              </a:rPr>
              <a:t>, and will not be included in an incremental backup made using the </a:t>
            </a:r>
            <a:r>
              <a:rPr lang="en-US" sz="1600" b="0" i="0" u="none" strike="noStrike" baseline="0" dirty="0">
                <a:latin typeface="Courier"/>
              </a:rPr>
              <a:t>–N </a:t>
            </a:r>
            <a:r>
              <a:rPr lang="en-IN" sz="1600" b="0" i="0" u="none" strike="noStrike" baseline="0" dirty="0">
                <a:latin typeface="Times-Roman"/>
              </a:rPr>
              <a:t>option.</a:t>
            </a:r>
          </a:p>
          <a:p>
            <a:pPr algn="l"/>
            <a:endParaRPr lang="en-US" sz="1600" b="0" i="0" u="none" strike="noStrike" baseline="0" dirty="0">
              <a:latin typeface="Times-Roman"/>
            </a:endParaRPr>
          </a:p>
          <a:p>
            <a:pPr algn="l"/>
            <a:r>
              <a:rPr lang="en-US" sz="1600" b="0" i="0" u="none" strike="noStrike" baseline="0" dirty="0">
                <a:latin typeface="Times-Roman"/>
              </a:rPr>
              <a:t>A better choice would be the </a:t>
            </a:r>
            <a:r>
              <a:rPr lang="en-US" sz="1600" b="0" i="0" u="none" strike="noStrike" baseline="0" dirty="0">
                <a:latin typeface="Courier"/>
              </a:rPr>
              <a:t>-g </a:t>
            </a:r>
            <a:r>
              <a:rPr lang="en-US" sz="1600" b="0" i="0" u="none" strike="noStrike" baseline="0" dirty="0">
                <a:latin typeface="Times-Roman"/>
              </a:rPr>
              <a:t>option, which will create a list of files to backup. When making incremental</a:t>
            </a:r>
          </a:p>
          <a:p>
            <a:pPr algn="l"/>
            <a:r>
              <a:rPr lang="en-US" sz="1600" b="0" i="0" u="none" strike="noStrike" baseline="0" dirty="0">
                <a:latin typeface="Times-Roman"/>
              </a:rPr>
              <a:t>backups, files are checked against this list. This is how it works:</a:t>
            </a:r>
          </a:p>
          <a:p>
            <a:pPr algn="l"/>
            <a:endParaRPr lang="en-IN" sz="1200" b="0" i="0" u="none" strike="noStrike" baseline="0" dirty="0">
              <a:latin typeface="Courier"/>
            </a:endParaRPr>
          </a:p>
          <a:p>
            <a:pPr algn="l"/>
            <a:r>
              <a:rPr lang="en-IN" sz="1600" b="0" i="0" u="none" strike="noStrike" baseline="0" dirty="0">
                <a:latin typeface="Courier"/>
              </a:rPr>
              <a:t>jimmy:~&gt; </a:t>
            </a:r>
            <a:r>
              <a:rPr lang="en-IN" sz="1600" b="1" i="0" u="none" strike="noStrike" baseline="0" dirty="0">
                <a:latin typeface="Courier-Bold"/>
              </a:rPr>
              <a:t>tar </a:t>
            </a:r>
            <a:r>
              <a:rPr lang="en-IN" sz="1600" b="1" i="0" u="none" strike="noStrike" baseline="0" dirty="0" err="1">
                <a:latin typeface="Courier-Bold"/>
              </a:rPr>
              <a:t>cvpf</a:t>
            </a:r>
            <a:r>
              <a:rPr lang="en-IN" sz="1600" b="1" i="0" u="none" strike="noStrike" baseline="0" dirty="0">
                <a:latin typeface="Courier-Bold"/>
              </a:rPr>
              <a:t> work-20030121.tar -g snapshot-20030121 work/</a:t>
            </a:r>
          </a:p>
          <a:p>
            <a:pPr algn="l"/>
            <a:r>
              <a:rPr lang="en-IN" sz="1600" b="0" i="0" u="none" strike="noStrike" baseline="0" dirty="0">
                <a:latin typeface="Courier"/>
              </a:rPr>
              <a:t>work/</a:t>
            </a:r>
          </a:p>
          <a:p>
            <a:pPr algn="l"/>
            <a:r>
              <a:rPr lang="en-IN" sz="1600" b="0" i="0" u="none" strike="noStrike" baseline="0" dirty="0">
                <a:latin typeface="Courier"/>
              </a:rPr>
              <a:t>work/file1</a:t>
            </a:r>
          </a:p>
          <a:p>
            <a:pPr algn="l"/>
            <a:r>
              <a:rPr lang="en-IN" sz="1600" b="0" i="0" u="none" strike="noStrike" baseline="0" dirty="0">
                <a:latin typeface="Courier"/>
              </a:rPr>
              <a:t>work/file2</a:t>
            </a:r>
          </a:p>
          <a:p>
            <a:pPr algn="l"/>
            <a:r>
              <a:rPr lang="en-IN" sz="1600" b="0" i="0" u="none" strike="noStrike" baseline="0" dirty="0">
                <a:latin typeface="Courier"/>
              </a:rPr>
              <a:t>work/file3</a:t>
            </a:r>
          </a:p>
          <a:p>
            <a:pPr algn="l"/>
            <a:r>
              <a:rPr lang="en-IN" sz="1600" b="0" i="0" u="none" strike="noStrike" baseline="0" dirty="0">
                <a:latin typeface="Courier"/>
              </a:rPr>
              <a:t>jimmy:~&gt; </a:t>
            </a:r>
            <a:r>
              <a:rPr lang="en-IN" sz="1600" b="1" i="0" u="none" strike="noStrike" baseline="0" dirty="0">
                <a:latin typeface="Courier-Bold"/>
              </a:rPr>
              <a:t>file snapshot-20030121</a:t>
            </a:r>
          </a:p>
          <a:p>
            <a:pPr algn="l"/>
            <a:r>
              <a:rPr lang="en-IN" sz="1600" b="0" i="0" u="none" strike="noStrike" baseline="0" dirty="0">
                <a:latin typeface="Courier"/>
              </a:rPr>
              <a:t>snapshot-20030121: ASCII text</a:t>
            </a:r>
          </a:p>
          <a:p>
            <a:pPr algn="l"/>
            <a:r>
              <a:rPr lang="en-US" sz="1600" b="0" i="0" u="none" strike="noStrike" baseline="0" dirty="0">
                <a:latin typeface="Times-Roman"/>
              </a:rPr>
              <a:t>The next day, user </a:t>
            </a:r>
            <a:r>
              <a:rPr lang="en-US" sz="1600" b="0" i="1" u="none" strike="noStrike" baseline="0" dirty="0">
                <a:latin typeface="Times-Italic"/>
              </a:rPr>
              <a:t>jimmy </a:t>
            </a:r>
            <a:r>
              <a:rPr lang="en-US" sz="1600" b="0" i="0" u="none" strike="noStrike" baseline="0" dirty="0">
                <a:latin typeface="Times-Roman"/>
              </a:rPr>
              <a:t>works on </a:t>
            </a:r>
            <a:r>
              <a:rPr lang="en-US" sz="1600" b="0" i="0" u="none" strike="noStrike" baseline="0" dirty="0">
                <a:latin typeface="Courier"/>
              </a:rPr>
              <a:t>file3 </a:t>
            </a:r>
            <a:r>
              <a:rPr lang="en-US" sz="1600" b="0" i="0" u="none" strike="noStrike" baseline="0" dirty="0">
                <a:latin typeface="Times-Roman"/>
              </a:rPr>
              <a:t>a bit more, and creates </a:t>
            </a:r>
            <a:r>
              <a:rPr lang="en-US" sz="1600" b="0" i="0" u="none" strike="noStrike" baseline="0" dirty="0">
                <a:latin typeface="Courier"/>
              </a:rPr>
              <a:t>file4</a:t>
            </a:r>
            <a:r>
              <a:rPr lang="en-US" sz="1600" b="0" i="0" u="none" strike="noStrike" baseline="0" dirty="0">
                <a:latin typeface="Times-Roman"/>
              </a:rPr>
              <a:t>. At the end of the day, he makes a</a:t>
            </a:r>
          </a:p>
          <a:p>
            <a:pPr algn="l"/>
            <a:r>
              <a:rPr lang="en-IN" sz="1600" b="0" i="0" u="none" strike="noStrike" baseline="0" dirty="0">
                <a:latin typeface="Times-Roman"/>
              </a:rPr>
              <a:t>new backup:</a:t>
            </a:r>
          </a:p>
          <a:p>
            <a:pPr algn="l"/>
            <a:r>
              <a:rPr lang="en-IN" sz="1600" b="0" i="0" u="none" strike="noStrike" baseline="0" dirty="0">
                <a:latin typeface="Courier"/>
              </a:rPr>
              <a:t>jimmy:~&gt; </a:t>
            </a:r>
            <a:r>
              <a:rPr lang="en-IN" sz="1600" b="1" i="0" u="none" strike="noStrike" baseline="0" dirty="0">
                <a:latin typeface="Courier-Bold"/>
              </a:rPr>
              <a:t>tar </a:t>
            </a:r>
            <a:r>
              <a:rPr lang="en-IN" sz="1600" b="1" i="0" u="none" strike="noStrike" baseline="0" dirty="0" err="1">
                <a:latin typeface="Courier-Bold"/>
              </a:rPr>
              <a:t>cvpf</a:t>
            </a:r>
            <a:r>
              <a:rPr lang="en-IN" sz="1600" b="1" i="0" u="none" strike="noStrike" baseline="0" dirty="0">
                <a:latin typeface="Courier-Bold"/>
              </a:rPr>
              <a:t> work-20030122.tar -g snapshot-20030121 work/</a:t>
            </a:r>
          </a:p>
          <a:p>
            <a:pPr algn="l"/>
            <a:r>
              <a:rPr lang="en-IN" sz="1600" b="0" i="0" u="none" strike="noStrike" baseline="0" dirty="0">
                <a:latin typeface="Courier"/>
              </a:rPr>
              <a:t>work/</a:t>
            </a:r>
          </a:p>
          <a:p>
            <a:pPr algn="l"/>
            <a:r>
              <a:rPr lang="en-IN" sz="1600" b="0" i="0" u="none" strike="noStrike" baseline="0" dirty="0">
                <a:latin typeface="Courier"/>
              </a:rPr>
              <a:t>work/file3</a:t>
            </a:r>
          </a:p>
          <a:p>
            <a:pPr algn="l"/>
            <a:r>
              <a:rPr lang="en-IN" sz="1600" b="0" i="0" u="none" strike="noStrike" baseline="0" dirty="0">
                <a:latin typeface="Courier"/>
              </a:rPr>
              <a:t>work/file4</a:t>
            </a:r>
            <a:endParaRPr lang="en-IN" dirty="0"/>
          </a:p>
        </p:txBody>
      </p:sp>
      <p:sp>
        <p:nvSpPr>
          <p:cNvPr id="2" name="Rectangle 1">
            <a:extLst>
              <a:ext uri="{FF2B5EF4-FFF2-40B4-BE49-F238E27FC236}">
                <a16:creationId xmlns:a16="http://schemas.microsoft.com/office/drawing/2014/main" id="{68E962B9-0E12-4D99-81B0-22DE7759AA1E}"/>
              </a:ext>
            </a:extLst>
          </p:cNvPr>
          <p:cNvSpPr/>
          <p:nvPr/>
        </p:nvSpPr>
        <p:spPr>
          <a:xfrm>
            <a:off x="-1" y="0"/>
            <a:ext cx="12191999" cy="1600438"/>
          </a:xfrm>
          <a:prstGeom prst="rect">
            <a:avLst/>
          </a:prstGeom>
        </p:spPr>
        <p:txBody>
          <a:bodyPr wrap="square">
            <a:spAutoFit/>
          </a:bodyPr>
          <a:lstStyle/>
          <a:p>
            <a:r>
              <a:rPr lang="en-IN" sz="1400" dirty="0">
                <a:latin typeface="Courier"/>
              </a:rPr>
              <a:t>jimmy:~&gt; </a:t>
            </a:r>
            <a:r>
              <a:rPr lang="en-IN" sz="1400" b="1" dirty="0">
                <a:latin typeface="Courier-Bold"/>
              </a:rPr>
              <a:t>touch java/newprog.java</a:t>
            </a:r>
          </a:p>
          <a:p>
            <a:r>
              <a:rPr lang="en-IN" sz="1400" dirty="0">
                <a:latin typeface="Courier"/>
              </a:rPr>
              <a:t>jimmy:~&gt; </a:t>
            </a:r>
            <a:r>
              <a:rPr lang="en-IN" sz="1400" b="1" dirty="0">
                <a:latin typeface="Courier-Bold"/>
              </a:rPr>
              <a:t>tar -N /var/</a:t>
            </a:r>
            <a:r>
              <a:rPr lang="en-IN" sz="1400" b="1" dirty="0" err="1">
                <a:latin typeface="Courier-Bold"/>
              </a:rPr>
              <a:t>tmp</a:t>
            </a:r>
            <a:r>
              <a:rPr lang="en-IN" sz="1400" b="1" dirty="0">
                <a:latin typeface="Courier-Bold"/>
              </a:rPr>
              <a:t>/javaproggies.tar \</a:t>
            </a:r>
          </a:p>
          <a:p>
            <a:r>
              <a:rPr lang="en-IN" sz="1400" b="1" dirty="0">
                <a:latin typeface="Courier-Bold"/>
              </a:rPr>
              <a:t>-</a:t>
            </a:r>
            <a:r>
              <a:rPr lang="en-IN" sz="1400" b="1" dirty="0" err="1">
                <a:latin typeface="Courier-Bold"/>
              </a:rPr>
              <a:t>cvp</a:t>
            </a:r>
            <a:r>
              <a:rPr lang="en-IN" sz="1400" b="1" dirty="0">
                <a:latin typeface="Courier-Bold"/>
              </a:rPr>
              <a:t> /var/</a:t>
            </a:r>
            <a:r>
              <a:rPr lang="en-IN" sz="1400" b="1" dirty="0" err="1">
                <a:latin typeface="Courier-Bold"/>
              </a:rPr>
              <a:t>tmp</a:t>
            </a:r>
            <a:r>
              <a:rPr lang="en-IN" sz="1400" b="1" dirty="0">
                <a:latin typeface="Courier-Bold"/>
              </a:rPr>
              <a:t>/incremental1-javaproggies.tar java/*.java 2&gt; /dev/null</a:t>
            </a:r>
          </a:p>
          <a:p>
            <a:r>
              <a:rPr lang="en-IN" sz="1400" dirty="0">
                <a:latin typeface="Courier"/>
              </a:rPr>
              <a:t>java/newprog.java</a:t>
            </a:r>
          </a:p>
          <a:p>
            <a:r>
              <a:rPr lang="en-IN" sz="1400" dirty="0">
                <a:latin typeface="Courier"/>
              </a:rPr>
              <a:t>jimmy:~&gt; </a:t>
            </a:r>
            <a:r>
              <a:rPr lang="en-IN" sz="1400" b="1" dirty="0">
                <a:latin typeface="Courier-Bold"/>
              </a:rPr>
              <a:t>cd /var/</a:t>
            </a:r>
            <a:r>
              <a:rPr lang="en-IN" sz="1400" b="1" dirty="0" err="1">
                <a:latin typeface="Courier-Bold"/>
              </a:rPr>
              <a:t>tmp</a:t>
            </a:r>
            <a:r>
              <a:rPr lang="en-IN" sz="1400" b="1" dirty="0">
                <a:latin typeface="Courier-Bold"/>
              </a:rPr>
              <a:t>/</a:t>
            </a:r>
          </a:p>
          <a:p>
            <a:r>
              <a:rPr lang="en-IN" sz="1400" dirty="0">
                <a:latin typeface="Courier"/>
              </a:rPr>
              <a:t>jimmy:~&gt; </a:t>
            </a:r>
            <a:r>
              <a:rPr lang="en-IN" sz="1400" b="1" dirty="0">
                <a:latin typeface="Courier-Bold"/>
              </a:rPr>
              <a:t>tar </a:t>
            </a:r>
            <a:r>
              <a:rPr lang="en-IN" sz="1400" b="1" dirty="0" err="1">
                <a:latin typeface="Courier-Bold"/>
              </a:rPr>
              <a:t>xvf</a:t>
            </a:r>
            <a:r>
              <a:rPr lang="en-IN" sz="1400" b="1" dirty="0">
                <a:latin typeface="Courier-Bold"/>
              </a:rPr>
              <a:t> incremental1-javaproggies.tar</a:t>
            </a:r>
          </a:p>
          <a:p>
            <a:r>
              <a:rPr lang="en-IN" sz="1400" dirty="0">
                <a:latin typeface="Courier"/>
              </a:rPr>
              <a:t>java/newprog.java</a:t>
            </a:r>
          </a:p>
        </p:txBody>
      </p:sp>
    </p:spTree>
    <p:extLst>
      <p:ext uri="{BB962C8B-B14F-4D97-AF65-F5344CB8AC3E}">
        <p14:creationId xmlns:p14="http://schemas.microsoft.com/office/powerpoint/2010/main" val="9708789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7B8218-800E-EFE3-6F85-499D781AFC20}"/>
              </a:ext>
            </a:extLst>
          </p:cNvPr>
          <p:cNvSpPr txBox="1"/>
          <p:nvPr/>
        </p:nvSpPr>
        <p:spPr>
          <a:xfrm>
            <a:off x="0" y="747317"/>
            <a:ext cx="12389963" cy="5632311"/>
          </a:xfrm>
          <a:prstGeom prst="rect">
            <a:avLst/>
          </a:prstGeom>
          <a:noFill/>
        </p:spPr>
        <p:txBody>
          <a:bodyPr wrap="square">
            <a:spAutoFit/>
          </a:bodyPr>
          <a:lstStyle/>
          <a:p>
            <a:pPr algn="l"/>
            <a:r>
              <a:rPr lang="en-US" sz="2000" b="0" i="0" u="none" strike="noStrike" baseline="0" dirty="0">
                <a:latin typeface="Times-Roman"/>
              </a:rPr>
              <a:t>Data, including </a:t>
            </a:r>
            <a:r>
              <a:rPr lang="en-US" sz="2000" b="0" i="0" u="none" strike="noStrike" baseline="0" dirty="0" err="1">
                <a:latin typeface="Times-Roman"/>
              </a:rPr>
              <a:t>tarballs</a:t>
            </a:r>
            <a:r>
              <a:rPr lang="en-US" sz="2000" b="0" i="0" u="none" strike="noStrike" baseline="0" dirty="0">
                <a:latin typeface="Times-Roman"/>
              </a:rPr>
              <a:t>, can be compressed using zip tools. The </a:t>
            </a:r>
            <a:r>
              <a:rPr lang="en-US" sz="2000" b="1" i="0" u="none" strike="noStrike" baseline="0" dirty="0" err="1">
                <a:latin typeface="Times-Bold"/>
              </a:rPr>
              <a:t>gzip</a:t>
            </a:r>
            <a:r>
              <a:rPr lang="en-US" sz="2000" b="1" i="0" u="none" strike="noStrike" baseline="0" dirty="0">
                <a:latin typeface="Times-Bold"/>
              </a:rPr>
              <a:t> </a:t>
            </a:r>
            <a:r>
              <a:rPr lang="en-US" sz="2000" b="0" i="0" u="none" strike="noStrike" baseline="0" dirty="0">
                <a:latin typeface="Times-Roman"/>
              </a:rPr>
              <a:t>command will add the suffix .</a:t>
            </a:r>
            <a:r>
              <a:rPr lang="en-US" sz="2000" b="0" i="0" u="none" strike="noStrike" baseline="0" dirty="0" err="1">
                <a:latin typeface="Times-Roman"/>
              </a:rPr>
              <a:t>gz</a:t>
            </a:r>
            <a:r>
              <a:rPr lang="en-US" sz="2000" b="0" i="0" u="none" strike="noStrike" baseline="0" dirty="0">
                <a:latin typeface="Times-Roman"/>
              </a:rPr>
              <a:t> to the</a:t>
            </a:r>
          </a:p>
          <a:p>
            <a:pPr algn="l"/>
            <a:r>
              <a:rPr lang="en-US" sz="2000" b="0" i="0" u="none" strike="noStrike" baseline="0" dirty="0">
                <a:latin typeface="Times-Roman"/>
              </a:rPr>
              <a:t>file name and remove the original file.</a:t>
            </a:r>
          </a:p>
          <a:p>
            <a:pPr algn="l"/>
            <a:r>
              <a:rPr lang="nb-NO" sz="2000" b="0" i="0" u="none" strike="noStrike" baseline="0" dirty="0">
                <a:latin typeface="Courier"/>
              </a:rPr>
              <a:t>jimmy:~&gt; </a:t>
            </a:r>
            <a:r>
              <a:rPr lang="nb-NO" sz="2000" b="1" i="0" u="none" strike="noStrike" baseline="0" dirty="0">
                <a:latin typeface="Courier-Bold"/>
              </a:rPr>
              <a:t>ls -la | grep tar</a:t>
            </a:r>
          </a:p>
          <a:p>
            <a:pPr algn="l"/>
            <a:r>
              <a:rPr lang="en-IN" sz="2000" b="0" i="0" u="none" strike="noStrike" baseline="0" dirty="0">
                <a:latin typeface="Courier"/>
              </a:rPr>
              <a:t>-</a:t>
            </a:r>
            <a:r>
              <a:rPr lang="en-IN" sz="2000" b="0" i="0" u="none" strike="noStrike" baseline="0" dirty="0" err="1">
                <a:latin typeface="Courier"/>
              </a:rPr>
              <a:t>rw</a:t>
            </a:r>
            <a:r>
              <a:rPr lang="en-IN" sz="2000" b="0" i="0" u="none" strike="noStrike" baseline="0" dirty="0">
                <a:latin typeface="Courier"/>
              </a:rPr>
              <a:t>-</a:t>
            </a:r>
            <a:r>
              <a:rPr lang="en-IN" sz="2000" b="0" i="0" u="none" strike="noStrike" baseline="0" dirty="0" err="1">
                <a:latin typeface="Courier"/>
              </a:rPr>
              <a:t>rw</a:t>
            </a:r>
            <a:r>
              <a:rPr lang="en-IN" sz="2000" b="0" i="0" u="none" strike="noStrike" baseline="0" dirty="0">
                <a:latin typeface="Courier"/>
              </a:rPr>
              <a:t>-r-- 1 jimmy </a:t>
            </a:r>
            <a:r>
              <a:rPr lang="en-IN" sz="2000" b="0" i="0" u="none" strike="noStrike" baseline="0" dirty="0" err="1">
                <a:latin typeface="Courier"/>
              </a:rPr>
              <a:t>jimmy</a:t>
            </a:r>
            <a:r>
              <a:rPr lang="en-IN" sz="2000" b="0" i="0" u="none" strike="noStrike" baseline="0" dirty="0">
                <a:latin typeface="Courier"/>
              </a:rPr>
              <a:t> 61440 Jun 6 14:08 images-without-dir.tar</a:t>
            </a:r>
          </a:p>
          <a:p>
            <a:pPr algn="l"/>
            <a:r>
              <a:rPr lang="en-IN" sz="2000" b="0" i="0" u="none" strike="noStrike" baseline="0" dirty="0">
                <a:latin typeface="Courier"/>
              </a:rPr>
              <a:t>jimmy:~&gt; </a:t>
            </a:r>
            <a:r>
              <a:rPr lang="en-IN" sz="2000" b="1" i="0" u="none" strike="noStrike" baseline="0" dirty="0" err="1">
                <a:latin typeface="Courier-Bold"/>
              </a:rPr>
              <a:t>gzip</a:t>
            </a:r>
            <a:r>
              <a:rPr lang="en-IN" sz="2000" b="1" i="0" u="none" strike="noStrike" baseline="0" dirty="0">
                <a:latin typeface="Courier-Bold"/>
              </a:rPr>
              <a:t> images-without-dir.tar</a:t>
            </a:r>
          </a:p>
          <a:p>
            <a:pPr algn="l"/>
            <a:r>
              <a:rPr lang="en-US" sz="2000" b="0" i="0" u="none" strike="noStrike" baseline="0" dirty="0">
                <a:latin typeface="Courier"/>
              </a:rPr>
              <a:t>jimmy:~&gt; </a:t>
            </a:r>
            <a:r>
              <a:rPr lang="en-US" sz="2000" b="1" i="0" u="none" strike="noStrike" baseline="0" dirty="0">
                <a:latin typeface="Courier-Bold"/>
              </a:rPr>
              <a:t>ls -la images-without-dir.tar.gz</a:t>
            </a:r>
          </a:p>
          <a:p>
            <a:pPr algn="l"/>
            <a:r>
              <a:rPr lang="en-IN" sz="2000" b="0" i="0" u="none" strike="noStrike" baseline="0" dirty="0">
                <a:latin typeface="Courier"/>
              </a:rPr>
              <a:t>-</a:t>
            </a:r>
            <a:r>
              <a:rPr lang="en-IN" sz="2000" b="0" i="0" u="none" strike="noStrike" baseline="0" dirty="0" err="1">
                <a:latin typeface="Courier"/>
              </a:rPr>
              <a:t>rw</a:t>
            </a:r>
            <a:r>
              <a:rPr lang="en-IN" sz="2000" b="0" i="0" u="none" strike="noStrike" baseline="0" dirty="0">
                <a:latin typeface="Courier"/>
              </a:rPr>
              <a:t>-</a:t>
            </a:r>
            <a:r>
              <a:rPr lang="en-IN" sz="2000" b="0" i="0" u="none" strike="noStrike" baseline="0" dirty="0" err="1">
                <a:latin typeface="Courier"/>
              </a:rPr>
              <a:t>rw</a:t>
            </a:r>
            <a:r>
              <a:rPr lang="en-IN" sz="2000" b="0" i="0" u="none" strike="noStrike" baseline="0" dirty="0">
                <a:latin typeface="Courier"/>
              </a:rPr>
              <a:t>-r-- 1 jimmy </a:t>
            </a:r>
            <a:r>
              <a:rPr lang="en-IN" sz="2000" b="0" i="0" u="none" strike="noStrike" baseline="0" dirty="0" err="1">
                <a:latin typeface="Courier"/>
              </a:rPr>
              <a:t>jimmy</a:t>
            </a:r>
            <a:r>
              <a:rPr lang="en-IN" sz="2000" b="0" i="0" u="none" strike="noStrike" baseline="0" dirty="0">
                <a:latin typeface="Courier"/>
              </a:rPr>
              <a:t> 50562 Jun 6 14:08 images-without-dir.tar.gz</a:t>
            </a:r>
          </a:p>
          <a:p>
            <a:pPr algn="l"/>
            <a:r>
              <a:rPr lang="en-US" sz="2000" b="0" i="0" u="none" strike="noStrike" baseline="0" dirty="0" err="1">
                <a:latin typeface="Times-Roman"/>
              </a:rPr>
              <a:t>Uncompress</a:t>
            </a:r>
            <a:r>
              <a:rPr lang="en-US" sz="2000" b="0" i="0" u="none" strike="noStrike" baseline="0" dirty="0">
                <a:latin typeface="Times-Roman"/>
              </a:rPr>
              <a:t> </a:t>
            </a:r>
            <a:r>
              <a:rPr lang="en-US" sz="2000" b="0" i="0" u="none" strike="noStrike" baseline="0" dirty="0" err="1">
                <a:latin typeface="Times-Roman"/>
              </a:rPr>
              <a:t>gzipped</a:t>
            </a:r>
            <a:r>
              <a:rPr lang="en-US" sz="2000" b="0" i="0" u="none" strike="noStrike" baseline="0" dirty="0">
                <a:latin typeface="Times-Roman"/>
              </a:rPr>
              <a:t> files with the </a:t>
            </a:r>
            <a:r>
              <a:rPr lang="en-US" sz="2000" b="0" i="0" u="none" strike="noStrike" baseline="0" dirty="0">
                <a:latin typeface="Courier"/>
              </a:rPr>
              <a:t>-d </a:t>
            </a:r>
            <a:r>
              <a:rPr lang="en-US" sz="2000" b="0" i="0" u="none" strike="noStrike" baseline="0" dirty="0">
                <a:latin typeface="Times-Roman"/>
              </a:rPr>
              <a:t>option.</a:t>
            </a:r>
          </a:p>
          <a:p>
            <a:pPr algn="l"/>
            <a:r>
              <a:rPr lang="en-US" sz="2000" b="1" i="0" u="none" strike="noStrike" baseline="0" dirty="0">
                <a:latin typeface="Times-Bold"/>
              </a:rPr>
              <a:t>bzip2 </a:t>
            </a:r>
            <a:r>
              <a:rPr lang="en-US" sz="2000" b="0" i="0" u="none" strike="noStrike" baseline="0" dirty="0">
                <a:latin typeface="Times-Roman"/>
              </a:rPr>
              <a:t>works in a similar way, but uses an improved compression algorithm, thus creating smaller files. See</a:t>
            </a:r>
          </a:p>
          <a:p>
            <a:pPr algn="l"/>
            <a:r>
              <a:rPr lang="en-US" sz="2000" b="0" i="0" u="none" strike="noStrike" baseline="0" dirty="0">
                <a:latin typeface="Times-Roman"/>
              </a:rPr>
              <a:t>the </a:t>
            </a:r>
            <a:r>
              <a:rPr lang="en-US" sz="2000" b="1" i="0" u="none" strike="noStrike" baseline="0" dirty="0">
                <a:latin typeface="Times-Bold"/>
              </a:rPr>
              <a:t>bzip2 </a:t>
            </a:r>
            <a:r>
              <a:rPr lang="en-US" sz="2000" b="0" i="0" u="none" strike="noStrike" baseline="0" dirty="0">
                <a:latin typeface="Times-Roman"/>
              </a:rPr>
              <a:t>info pages for more.</a:t>
            </a:r>
          </a:p>
          <a:p>
            <a:pPr algn="l"/>
            <a:r>
              <a:rPr lang="en-US" sz="2000" b="0" i="0" u="none" strike="noStrike" baseline="0" dirty="0">
                <a:latin typeface="Times-Roman"/>
              </a:rPr>
              <a:t>Linux software packages are often distributed in a </a:t>
            </a:r>
            <a:r>
              <a:rPr lang="en-US" sz="2000" b="0" i="0" u="none" strike="noStrike" baseline="0" dirty="0" err="1">
                <a:latin typeface="Times-Roman"/>
              </a:rPr>
              <a:t>gzipped</a:t>
            </a:r>
            <a:r>
              <a:rPr lang="en-US" sz="2000" b="0" i="0" u="none" strike="noStrike" baseline="0" dirty="0">
                <a:latin typeface="Times-Roman"/>
              </a:rPr>
              <a:t> </a:t>
            </a:r>
            <a:r>
              <a:rPr lang="en-US" sz="2000" b="0" i="0" u="none" strike="noStrike" baseline="0" dirty="0" err="1">
                <a:latin typeface="Times-Roman"/>
              </a:rPr>
              <a:t>tarball</a:t>
            </a:r>
            <a:r>
              <a:rPr lang="en-US" sz="2000" b="0" i="0" u="none" strike="noStrike" baseline="0" dirty="0">
                <a:latin typeface="Times-Roman"/>
              </a:rPr>
              <a:t>. The sensible thing to do after unpacking</a:t>
            </a:r>
          </a:p>
          <a:p>
            <a:pPr algn="l"/>
            <a:r>
              <a:rPr lang="en-US" sz="2000" b="0" i="0" u="none" strike="noStrike" baseline="0" dirty="0">
                <a:latin typeface="Times-Roman"/>
              </a:rPr>
              <a:t>that kind of archives is find the </a:t>
            </a:r>
            <a:r>
              <a:rPr lang="en-US" sz="2000" b="0" i="0" u="none" strike="noStrike" baseline="0" dirty="0">
                <a:latin typeface="Courier"/>
              </a:rPr>
              <a:t>README </a:t>
            </a:r>
            <a:r>
              <a:rPr lang="en-US" sz="2000" b="0" i="0" u="none" strike="noStrike" baseline="0" dirty="0">
                <a:latin typeface="Times-Roman"/>
              </a:rPr>
              <a:t>and read it. It will generally contain guidelines to installing the</a:t>
            </a:r>
          </a:p>
          <a:p>
            <a:pPr algn="l"/>
            <a:r>
              <a:rPr lang="en-IN" sz="2000" b="0" i="0" u="none" strike="noStrike" baseline="0" dirty="0">
                <a:latin typeface="Times-Roman"/>
              </a:rPr>
              <a:t>package.</a:t>
            </a:r>
          </a:p>
          <a:p>
            <a:pPr algn="l"/>
            <a:r>
              <a:rPr lang="en-US" sz="2000" b="0" i="0" u="none" strike="noStrike" baseline="0" dirty="0">
                <a:latin typeface="Times-Roman"/>
              </a:rPr>
              <a:t>The GNU </a:t>
            </a:r>
            <a:r>
              <a:rPr lang="en-US" sz="2000" b="1" i="0" u="none" strike="noStrike" baseline="0" dirty="0">
                <a:latin typeface="Times-Bold"/>
              </a:rPr>
              <a:t>tar </a:t>
            </a:r>
            <a:r>
              <a:rPr lang="en-US" sz="2000" b="0" i="0" u="none" strike="noStrike" baseline="0" dirty="0">
                <a:latin typeface="Times-Roman"/>
              </a:rPr>
              <a:t>command is aware of </a:t>
            </a:r>
            <a:r>
              <a:rPr lang="en-US" sz="2000" b="0" i="0" u="none" strike="noStrike" baseline="0" dirty="0" err="1">
                <a:latin typeface="Times-Roman"/>
              </a:rPr>
              <a:t>gzipped</a:t>
            </a:r>
            <a:r>
              <a:rPr lang="en-US" sz="2000" b="0" i="0" u="none" strike="noStrike" baseline="0" dirty="0">
                <a:latin typeface="Times-Roman"/>
              </a:rPr>
              <a:t> files. Use the command</a:t>
            </a:r>
          </a:p>
          <a:p>
            <a:pPr algn="l"/>
            <a:r>
              <a:rPr lang="en-IN" sz="2000" b="1" i="0" u="none" strike="noStrike" baseline="0" dirty="0">
                <a:latin typeface="Times-Bold"/>
              </a:rPr>
              <a:t>tar </a:t>
            </a:r>
            <a:r>
              <a:rPr lang="en-IN" sz="2000" b="1" i="0" u="none" strike="noStrike" baseline="0" dirty="0" err="1">
                <a:latin typeface="Courier-Bold"/>
              </a:rPr>
              <a:t>zxvf</a:t>
            </a:r>
            <a:r>
              <a:rPr lang="en-IN" sz="2000" b="1" i="0" u="none" strike="noStrike" baseline="0" dirty="0">
                <a:latin typeface="Courier-Bold"/>
              </a:rPr>
              <a:t> file.tar.gz</a:t>
            </a:r>
          </a:p>
          <a:p>
            <a:pPr algn="l"/>
            <a:r>
              <a:rPr lang="en-US" sz="2000" b="0" i="0" u="none" strike="noStrike" baseline="0" dirty="0">
                <a:latin typeface="Times-Roman"/>
              </a:rPr>
              <a:t>for unzipping and </a:t>
            </a:r>
            <a:r>
              <a:rPr lang="en-US" sz="2000" b="0" i="0" u="none" strike="noStrike" baseline="0" dirty="0" err="1">
                <a:latin typeface="Times-Roman"/>
              </a:rPr>
              <a:t>untarring</a:t>
            </a:r>
            <a:r>
              <a:rPr lang="en-US" sz="2000" b="0" i="0" u="none" strike="noStrike" baseline="0" dirty="0">
                <a:latin typeface="Times-Roman"/>
              </a:rPr>
              <a:t> </a:t>
            </a:r>
            <a:r>
              <a:rPr lang="en-US" sz="2000" b="0" i="0" u="none" strike="noStrike" baseline="0" dirty="0">
                <a:latin typeface="Courier"/>
              </a:rPr>
              <a:t>.tar.gz </a:t>
            </a:r>
            <a:r>
              <a:rPr lang="en-US" sz="2000" b="0" i="0" u="none" strike="noStrike" baseline="0" dirty="0">
                <a:latin typeface="Times-Roman"/>
              </a:rPr>
              <a:t>or </a:t>
            </a:r>
            <a:r>
              <a:rPr lang="en-US" sz="2000" b="0" i="0" u="none" strike="noStrike" baseline="0" dirty="0">
                <a:latin typeface="Courier"/>
              </a:rPr>
              <a:t>.</a:t>
            </a:r>
            <a:r>
              <a:rPr lang="en-US" sz="2000" b="0" i="0" u="none" strike="noStrike" baseline="0" dirty="0" err="1">
                <a:latin typeface="Courier"/>
              </a:rPr>
              <a:t>tgz</a:t>
            </a:r>
            <a:r>
              <a:rPr lang="en-US" sz="2000" b="0" i="0" u="none" strike="noStrike" baseline="0" dirty="0">
                <a:latin typeface="Courier"/>
              </a:rPr>
              <a:t> </a:t>
            </a:r>
            <a:r>
              <a:rPr lang="en-US" sz="2000" b="0" i="0" u="none" strike="noStrike" baseline="0" dirty="0">
                <a:latin typeface="Times-Roman"/>
              </a:rPr>
              <a:t>files. Use</a:t>
            </a:r>
          </a:p>
          <a:p>
            <a:pPr algn="l"/>
            <a:r>
              <a:rPr lang="en-IN" sz="2000" b="1" i="0" u="none" strike="noStrike" baseline="0" dirty="0">
                <a:latin typeface="Times-Bold"/>
              </a:rPr>
              <a:t>tar </a:t>
            </a:r>
            <a:r>
              <a:rPr lang="en-IN" sz="2000" b="1" i="0" u="none" strike="noStrike" baseline="0" dirty="0" err="1">
                <a:latin typeface="Courier-Bold"/>
              </a:rPr>
              <a:t>jxvf</a:t>
            </a:r>
            <a:r>
              <a:rPr lang="en-IN" sz="2000" b="1" i="0" u="none" strike="noStrike" baseline="0" dirty="0">
                <a:latin typeface="Courier-Bold"/>
              </a:rPr>
              <a:t> file.tar.bz2</a:t>
            </a:r>
          </a:p>
          <a:p>
            <a:pPr algn="l"/>
            <a:r>
              <a:rPr lang="en-US" sz="2000" b="0" i="0" u="none" strike="noStrike" baseline="0" dirty="0">
                <a:latin typeface="Times-Roman"/>
              </a:rPr>
              <a:t>for unpacking </a:t>
            </a:r>
            <a:r>
              <a:rPr lang="en-US" sz="2000" b="1" i="0" u="none" strike="noStrike" baseline="0" dirty="0">
                <a:latin typeface="Times-Bold"/>
              </a:rPr>
              <a:t>tar </a:t>
            </a:r>
            <a:r>
              <a:rPr lang="en-US" sz="2000" b="0" i="0" u="none" strike="noStrike" baseline="0" dirty="0">
                <a:latin typeface="Times-Roman"/>
              </a:rPr>
              <a:t>archives that were compressed with </a:t>
            </a:r>
            <a:r>
              <a:rPr lang="en-US" sz="2000" b="1" i="0" u="none" strike="noStrike" baseline="0" dirty="0">
                <a:latin typeface="Times-Bold"/>
              </a:rPr>
              <a:t>bzip2</a:t>
            </a:r>
            <a:r>
              <a:rPr lang="en-US" sz="2000" b="0" i="0" u="none" strike="noStrike" baseline="0" dirty="0">
                <a:latin typeface="Times-Roman"/>
              </a:rPr>
              <a:t>.</a:t>
            </a:r>
            <a:endParaRPr lang="en-IN" dirty="0"/>
          </a:p>
        </p:txBody>
      </p:sp>
      <p:sp>
        <p:nvSpPr>
          <p:cNvPr id="2" name="Rectangle 1">
            <a:extLst>
              <a:ext uri="{FF2B5EF4-FFF2-40B4-BE49-F238E27FC236}">
                <a16:creationId xmlns:a16="http://schemas.microsoft.com/office/drawing/2014/main" id="{D91A594B-0667-4CB6-A2FD-D52D6C7AB9D9}"/>
              </a:ext>
            </a:extLst>
          </p:cNvPr>
          <p:cNvSpPr/>
          <p:nvPr/>
        </p:nvSpPr>
        <p:spPr>
          <a:xfrm>
            <a:off x="0" y="48922"/>
            <a:ext cx="8230138" cy="523220"/>
          </a:xfrm>
          <a:prstGeom prst="rect">
            <a:avLst/>
          </a:prstGeom>
        </p:spPr>
        <p:txBody>
          <a:bodyPr wrap="none">
            <a:spAutoFit/>
          </a:bodyPr>
          <a:lstStyle/>
          <a:p>
            <a:r>
              <a:rPr lang="en-US" sz="2800" b="1" dirty="0">
                <a:latin typeface="Helvetica-Bold"/>
              </a:rPr>
              <a:t>Compressing and unpacking with </a:t>
            </a:r>
            <a:r>
              <a:rPr lang="en-US" sz="2800" b="1" dirty="0" err="1">
                <a:latin typeface="Helvetica-Bold"/>
              </a:rPr>
              <a:t>gzip</a:t>
            </a:r>
            <a:r>
              <a:rPr lang="en-US" sz="2800" b="1" dirty="0">
                <a:latin typeface="Helvetica-Bold"/>
              </a:rPr>
              <a:t> or bzip2</a:t>
            </a:r>
            <a:endParaRPr lang="en-US" sz="2800" dirty="0"/>
          </a:p>
        </p:txBody>
      </p:sp>
    </p:spTree>
    <p:extLst>
      <p:ext uri="{BB962C8B-B14F-4D97-AF65-F5344CB8AC3E}">
        <p14:creationId xmlns:p14="http://schemas.microsoft.com/office/powerpoint/2010/main" val="25241707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3192A3-1A7E-2257-09DA-F645FFF15CB3}"/>
              </a:ext>
            </a:extLst>
          </p:cNvPr>
          <p:cNvSpPr txBox="1"/>
          <p:nvPr/>
        </p:nvSpPr>
        <p:spPr>
          <a:xfrm>
            <a:off x="103695" y="892250"/>
            <a:ext cx="11962614" cy="2862322"/>
          </a:xfrm>
          <a:prstGeom prst="rect">
            <a:avLst/>
          </a:prstGeom>
          <a:noFill/>
        </p:spPr>
        <p:txBody>
          <a:bodyPr wrap="square">
            <a:spAutoFit/>
          </a:bodyPr>
          <a:lstStyle/>
          <a:p>
            <a:pPr algn="just"/>
            <a:r>
              <a:rPr lang="en-US" sz="1800" b="0" i="0" u="none" strike="noStrike" baseline="0" dirty="0">
                <a:latin typeface="Times-Roman"/>
              </a:rPr>
              <a:t>The GNU project provides us with the </a:t>
            </a:r>
            <a:r>
              <a:rPr lang="en-US" sz="1800" b="1" i="0" u="none" strike="noStrike" baseline="0" dirty="0">
                <a:latin typeface="Times-Bold"/>
              </a:rPr>
              <a:t>jar </a:t>
            </a:r>
            <a:r>
              <a:rPr lang="en-US" sz="1800" b="0" i="0" u="none" strike="noStrike" baseline="0" dirty="0">
                <a:latin typeface="Times-Roman"/>
              </a:rPr>
              <a:t>tool for creating Java archives. It is a Java application that combines multiple files into a single JAR archive file. While also being a general purpose archiving and compression tool, based on ZIP and the ZLIB compression format, </a:t>
            </a:r>
            <a:r>
              <a:rPr lang="en-US" sz="1800" b="1" i="0" u="none" strike="noStrike" baseline="0" dirty="0">
                <a:latin typeface="Times-Bold"/>
              </a:rPr>
              <a:t>jar </a:t>
            </a:r>
            <a:r>
              <a:rPr lang="en-US" sz="1800" b="0" i="0" u="none" strike="noStrike" baseline="0" dirty="0">
                <a:latin typeface="Times-Roman"/>
              </a:rPr>
              <a:t>was mainly designed to facilitate the packing of Java code, applets and/or applications in a single file. </a:t>
            </a:r>
          </a:p>
          <a:p>
            <a:pPr algn="just"/>
            <a:endParaRPr lang="en-US" dirty="0">
              <a:latin typeface="Times-Roman"/>
            </a:endParaRPr>
          </a:p>
          <a:p>
            <a:pPr algn="just"/>
            <a:r>
              <a:rPr lang="en-US" sz="1800" b="0" i="0" u="none" strike="noStrike" baseline="0" dirty="0">
                <a:latin typeface="Times-Roman"/>
              </a:rPr>
              <a:t>When combined in a single archive, the components of a Java application, can be downloaded much faster.</a:t>
            </a:r>
          </a:p>
          <a:p>
            <a:pPr algn="just"/>
            <a:endParaRPr lang="en-US" sz="1800" b="0" i="0" u="none" strike="noStrike" baseline="0" dirty="0">
              <a:latin typeface="Times-Roman"/>
            </a:endParaRPr>
          </a:p>
          <a:p>
            <a:pPr algn="just"/>
            <a:r>
              <a:rPr lang="en-US" sz="1800" b="0" i="0" u="none" strike="noStrike" baseline="0" dirty="0">
                <a:latin typeface="Times-Roman"/>
              </a:rPr>
              <a:t>Unlike </a:t>
            </a:r>
            <a:r>
              <a:rPr lang="en-US" sz="1800" b="1" i="0" u="none" strike="noStrike" baseline="0" dirty="0">
                <a:latin typeface="Times-Bold"/>
              </a:rPr>
              <a:t>tar</a:t>
            </a:r>
            <a:r>
              <a:rPr lang="en-US" sz="1800" b="0" i="0" u="none" strike="noStrike" baseline="0" dirty="0">
                <a:latin typeface="Times-Roman"/>
              </a:rPr>
              <a:t>, </a:t>
            </a:r>
            <a:r>
              <a:rPr lang="en-US" sz="1800" b="1" i="0" u="none" strike="noStrike" baseline="0" dirty="0">
                <a:latin typeface="Times-Bold"/>
              </a:rPr>
              <a:t>jar </a:t>
            </a:r>
            <a:r>
              <a:rPr lang="en-US" sz="1800" b="0" i="0" u="none" strike="noStrike" baseline="0" dirty="0">
                <a:latin typeface="Times-Roman"/>
              </a:rPr>
              <a:t>compresses by default, independent from other tools - because it is basically the Java version of </a:t>
            </a:r>
            <a:r>
              <a:rPr lang="en-US" sz="1800" b="1" i="0" u="none" strike="noStrike" baseline="0" dirty="0">
                <a:latin typeface="Times-Bold"/>
              </a:rPr>
              <a:t>zip</a:t>
            </a:r>
            <a:r>
              <a:rPr lang="en-US" sz="1800" b="0" i="0" u="none" strike="noStrike" baseline="0" dirty="0">
                <a:latin typeface="Times-Roman"/>
              </a:rPr>
              <a:t>. In addition, it allows individual entries in an archive to be signed by the author, so that origins can be </a:t>
            </a:r>
            <a:r>
              <a:rPr lang="en-IN" sz="1800" b="0" i="0" u="none" strike="noStrike" baseline="0" dirty="0">
                <a:latin typeface="Times-Roman"/>
              </a:rPr>
              <a:t>authenticated.</a:t>
            </a:r>
          </a:p>
          <a:p>
            <a:pPr algn="just"/>
            <a:endParaRPr lang="en-US" sz="1800" b="0" i="0" u="none" strike="noStrike" baseline="0" dirty="0">
              <a:latin typeface="Times-Roman"/>
            </a:endParaRPr>
          </a:p>
          <a:p>
            <a:pPr algn="just"/>
            <a:r>
              <a:rPr lang="en-US" sz="1800" b="0" i="0" u="none" strike="noStrike" baseline="0" dirty="0">
                <a:latin typeface="Times-Roman"/>
              </a:rPr>
              <a:t>The syntax is almost identical as for the </a:t>
            </a:r>
            <a:r>
              <a:rPr lang="en-US" sz="1800" b="1" i="0" u="none" strike="noStrike" baseline="0" dirty="0">
                <a:latin typeface="Times-Bold"/>
              </a:rPr>
              <a:t>tar </a:t>
            </a:r>
            <a:r>
              <a:rPr lang="en-US" sz="1800" b="0" i="0" u="none" strike="noStrike" baseline="0" dirty="0">
                <a:latin typeface="Times-Roman"/>
              </a:rPr>
              <a:t>command, we refer to </a:t>
            </a:r>
            <a:r>
              <a:rPr lang="en-US" sz="1800" b="1" i="0" u="none" strike="noStrike" baseline="0" dirty="0">
                <a:latin typeface="Times-Bold"/>
              </a:rPr>
              <a:t>info </a:t>
            </a:r>
            <a:r>
              <a:rPr lang="en-US" sz="1800" b="1" i="1" u="none" strike="noStrike" baseline="0" dirty="0">
                <a:latin typeface="Courier-BoldOblique"/>
              </a:rPr>
              <a:t>jar </a:t>
            </a:r>
            <a:r>
              <a:rPr lang="en-US" sz="1800" b="0" i="0" u="none" strike="noStrike" baseline="0" dirty="0">
                <a:latin typeface="Times-Roman"/>
              </a:rPr>
              <a:t>for specific differences.</a:t>
            </a:r>
            <a:endParaRPr lang="en-IN" dirty="0"/>
          </a:p>
        </p:txBody>
      </p:sp>
      <p:sp>
        <p:nvSpPr>
          <p:cNvPr id="2" name="Rectangle 1">
            <a:extLst>
              <a:ext uri="{FF2B5EF4-FFF2-40B4-BE49-F238E27FC236}">
                <a16:creationId xmlns:a16="http://schemas.microsoft.com/office/drawing/2014/main" id="{76CAB57A-2D4E-4AFD-8863-47433768B840}"/>
              </a:ext>
            </a:extLst>
          </p:cNvPr>
          <p:cNvSpPr/>
          <p:nvPr/>
        </p:nvSpPr>
        <p:spPr>
          <a:xfrm>
            <a:off x="0" y="0"/>
            <a:ext cx="2545890" cy="523220"/>
          </a:xfrm>
          <a:prstGeom prst="rect">
            <a:avLst/>
          </a:prstGeom>
        </p:spPr>
        <p:txBody>
          <a:bodyPr wrap="none">
            <a:spAutoFit/>
          </a:bodyPr>
          <a:lstStyle/>
          <a:p>
            <a:r>
              <a:rPr lang="en-IN" sz="2800" b="1" dirty="0">
                <a:latin typeface="Helvetica-Bold"/>
              </a:rPr>
              <a:t>Java archives</a:t>
            </a:r>
          </a:p>
        </p:txBody>
      </p:sp>
    </p:spTree>
    <p:extLst>
      <p:ext uri="{BB962C8B-B14F-4D97-AF65-F5344CB8AC3E}">
        <p14:creationId xmlns:p14="http://schemas.microsoft.com/office/powerpoint/2010/main" val="1990088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F1219A-1E4E-F440-7902-20AB8930B3A2}"/>
              </a:ext>
            </a:extLst>
          </p:cNvPr>
          <p:cNvSpPr txBox="1"/>
          <p:nvPr/>
        </p:nvSpPr>
        <p:spPr>
          <a:xfrm>
            <a:off x="0" y="1002469"/>
            <a:ext cx="11877773" cy="4062651"/>
          </a:xfrm>
          <a:prstGeom prst="rect">
            <a:avLst/>
          </a:prstGeom>
          <a:noFill/>
        </p:spPr>
        <p:txBody>
          <a:bodyPr wrap="square">
            <a:spAutoFit/>
          </a:bodyPr>
          <a:lstStyle/>
          <a:p>
            <a:pPr algn="l"/>
            <a:r>
              <a:rPr lang="en-US" sz="2400" b="0" i="0" u="none" strike="noStrike" baseline="0" dirty="0">
                <a:latin typeface="Times-Roman"/>
              </a:rPr>
              <a:t>The </a:t>
            </a:r>
            <a:r>
              <a:rPr lang="en-US" sz="2400" b="1" i="0" u="none" strike="noStrike" baseline="0" dirty="0">
                <a:latin typeface="Times-Bold"/>
              </a:rPr>
              <a:t>dd </a:t>
            </a:r>
            <a:r>
              <a:rPr lang="en-US" sz="2400" b="0" i="0" u="none" strike="noStrike" baseline="0" dirty="0">
                <a:latin typeface="Times-Roman"/>
              </a:rPr>
              <a:t>command can be used to put data on a disk, or get it off again, depending on the given input and </a:t>
            </a:r>
            <a:r>
              <a:rPr lang="en-IN" sz="2400" b="0" i="0" u="none" strike="noStrike" baseline="0" dirty="0">
                <a:latin typeface="Times-Roman"/>
              </a:rPr>
              <a:t>output devices. An example:</a:t>
            </a:r>
          </a:p>
          <a:p>
            <a:pPr algn="l"/>
            <a:endParaRPr lang="en-US" b="0" i="0" u="none" strike="noStrike" baseline="0" dirty="0">
              <a:latin typeface="Courier"/>
            </a:endParaRPr>
          </a:p>
          <a:p>
            <a:pPr algn="l"/>
            <a:r>
              <a:rPr lang="en-US" b="0" i="0" u="none" strike="noStrike" baseline="0" dirty="0" err="1">
                <a:latin typeface="Courier"/>
              </a:rPr>
              <a:t>gaby</a:t>
            </a:r>
            <a:r>
              <a:rPr lang="en-US" b="0" i="0" u="none" strike="noStrike" baseline="0" dirty="0">
                <a:latin typeface="Courier"/>
              </a:rPr>
              <a:t>:~&gt; </a:t>
            </a:r>
            <a:r>
              <a:rPr lang="en-US" b="1" i="0" u="none" strike="noStrike" baseline="0" dirty="0">
                <a:latin typeface="Courier-Bold"/>
              </a:rPr>
              <a:t>dd if=images-without-dir.tar.gz of=/dev/fd0H1440</a:t>
            </a:r>
          </a:p>
          <a:p>
            <a:pPr algn="l"/>
            <a:r>
              <a:rPr lang="en-IN" b="0" i="0" u="none" strike="noStrike" baseline="0" dirty="0">
                <a:latin typeface="Courier"/>
              </a:rPr>
              <a:t>98+1 records in</a:t>
            </a:r>
          </a:p>
          <a:p>
            <a:pPr algn="l"/>
            <a:r>
              <a:rPr lang="en-IN" b="0" i="0" u="none" strike="noStrike" baseline="0" dirty="0">
                <a:latin typeface="Courier"/>
              </a:rPr>
              <a:t>98+1 records out</a:t>
            </a:r>
          </a:p>
          <a:p>
            <a:pPr algn="l"/>
            <a:r>
              <a:rPr lang="en-IN" b="0" i="0" u="none" strike="noStrike" baseline="0" dirty="0">
                <a:latin typeface="Courier"/>
              </a:rPr>
              <a:t>gaby~&gt; </a:t>
            </a:r>
            <a:r>
              <a:rPr lang="en-IN" b="1" i="0" u="none" strike="noStrike" baseline="0" dirty="0">
                <a:latin typeface="Courier-Bold"/>
              </a:rPr>
              <a:t>dd if=/dev/fd0H1440 of=/var/</a:t>
            </a:r>
            <a:r>
              <a:rPr lang="en-IN" b="1" i="0" u="none" strike="noStrike" baseline="0" dirty="0" err="1">
                <a:latin typeface="Courier-Bold"/>
              </a:rPr>
              <a:t>tmp</a:t>
            </a:r>
            <a:r>
              <a:rPr lang="en-IN" b="1" i="0" u="none" strike="noStrike" baseline="0" dirty="0">
                <a:latin typeface="Courier-Bold"/>
              </a:rPr>
              <a:t>/images.tar.gz</a:t>
            </a:r>
          </a:p>
          <a:p>
            <a:pPr algn="l"/>
            <a:r>
              <a:rPr lang="en-IN" b="0" i="0" u="none" strike="noStrike" baseline="0" dirty="0">
                <a:latin typeface="Courier"/>
              </a:rPr>
              <a:t>2880+0 records in</a:t>
            </a:r>
          </a:p>
          <a:p>
            <a:pPr algn="l"/>
            <a:r>
              <a:rPr lang="en-IN" b="0" i="0" u="none" strike="noStrike" baseline="0" dirty="0">
                <a:latin typeface="Courier"/>
              </a:rPr>
              <a:t>2880+0 records out</a:t>
            </a:r>
          </a:p>
          <a:p>
            <a:pPr algn="l"/>
            <a:r>
              <a:rPr lang="da-DK" b="0" i="0" u="none" strike="noStrike" baseline="0" dirty="0">
                <a:latin typeface="Courier"/>
              </a:rPr>
              <a:t>gaby:~&gt; </a:t>
            </a:r>
            <a:r>
              <a:rPr lang="da-DK" b="1" i="0" u="none" strike="noStrike" baseline="0" dirty="0">
                <a:latin typeface="Courier-Bold"/>
              </a:rPr>
              <a:t>ls /var/tmp/images*</a:t>
            </a:r>
          </a:p>
          <a:p>
            <a:pPr algn="l"/>
            <a:r>
              <a:rPr lang="en-IN" b="0" i="0" u="none" strike="noStrike" baseline="0" dirty="0">
                <a:latin typeface="Courier"/>
              </a:rPr>
              <a:t>/var/</a:t>
            </a:r>
            <a:r>
              <a:rPr lang="en-IN" b="0" i="0" u="none" strike="noStrike" baseline="0" dirty="0" err="1">
                <a:latin typeface="Courier"/>
              </a:rPr>
              <a:t>tmp</a:t>
            </a:r>
            <a:r>
              <a:rPr lang="en-IN" b="0" i="0" u="none" strike="noStrike" baseline="0" dirty="0">
                <a:latin typeface="Courier"/>
              </a:rPr>
              <a:t>/images.tar.gz</a:t>
            </a:r>
          </a:p>
          <a:p>
            <a:pPr algn="l"/>
            <a:endParaRPr lang="en-US" sz="2400" b="0" i="0" u="none" strike="noStrike" baseline="0" dirty="0">
              <a:latin typeface="Times-Roman"/>
            </a:endParaRPr>
          </a:p>
          <a:p>
            <a:pPr algn="l"/>
            <a:r>
              <a:rPr lang="en-US" sz="2400" b="0" i="0" u="none" strike="noStrike" baseline="0" dirty="0">
                <a:latin typeface="Times-Roman"/>
              </a:rPr>
              <a:t>Note that the dumping is done on an unmounted device. </a:t>
            </a:r>
            <a:endParaRPr lang="en-IN" sz="2400" dirty="0"/>
          </a:p>
        </p:txBody>
      </p:sp>
      <p:sp>
        <p:nvSpPr>
          <p:cNvPr id="2" name="Rectangle 1">
            <a:extLst>
              <a:ext uri="{FF2B5EF4-FFF2-40B4-BE49-F238E27FC236}">
                <a16:creationId xmlns:a16="http://schemas.microsoft.com/office/drawing/2014/main" id="{5422C28C-F526-4965-BCFD-578FB345353E}"/>
              </a:ext>
            </a:extLst>
          </p:cNvPr>
          <p:cNvSpPr/>
          <p:nvPr/>
        </p:nvSpPr>
        <p:spPr>
          <a:xfrm>
            <a:off x="0" y="0"/>
            <a:ext cx="6514925" cy="523220"/>
          </a:xfrm>
          <a:prstGeom prst="rect">
            <a:avLst/>
          </a:prstGeom>
        </p:spPr>
        <p:txBody>
          <a:bodyPr wrap="none">
            <a:spAutoFit/>
          </a:bodyPr>
          <a:lstStyle/>
          <a:p>
            <a:r>
              <a:rPr lang="en-US" sz="2800" b="1" dirty="0">
                <a:latin typeface="Helvetica-Bold"/>
              </a:rPr>
              <a:t>Using the dd command to dump data</a:t>
            </a:r>
          </a:p>
        </p:txBody>
      </p:sp>
    </p:spTree>
    <p:extLst>
      <p:ext uri="{BB962C8B-B14F-4D97-AF65-F5344CB8AC3E}">
        <p14:creationId xmlns:p14="http://schemas.microsoft.com/office/powerpoint/2010/main" val="42802686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BC8203-464D-DE95-37F6-87F8710340E9}"/>
              </a:ext>
            </a:extLst>
          </p:cNvPr>
          <p:cNvSpPr txBox="1"/>
          <p:nvPr/>
        </p:nvSpPr>
        <p:spPr>
          <a:xfrm>
            <a:off x="0" y="351234"/>
            <a:ext cx="12192000" cy="6155531"/>
          </a:xfrm>
          <a:prstGeom prst="rect">
            <a:avLst/>
          </a:prstGeom>
          <a:noFill/>
        </p:spPr>
        <p:txBody>
          <a:bodyPr wrap="square">
            <a:spAutoFit/>
          </a:bodyPr>
          <a:lstStyle/>
          <a:p>
            <a:pPr algn="l"/>
            <a:r>
              <a:rPr lang="en-US" sz="2800" b="1" i="0" u="none" strike="noStrike" baseline="0" dirty="0">
                <a:latin typeface="Helvetica-Bold"/>
              </a:rPr>
              <a:t>Making a copy with a CD-writer</a:t>
            </a:r>
            <a:endParaRPr lang="en-US" sz="4000" b="1" i="0" u="none" strike="noStrike" baseline="0" dirty="0">
              <a:latin typeface="Helvetica-Bold"/>
            </a:endParaRPr>
          </a:p>
          <a:p>
            <a:pPr algn="l"/>
            <a:r>
              <a:rPr lang="en-US" sz="2000" b="0" i="0" u="none" strike="noStrike" baseline="0" dirty="0">
                <a:latin typeface="Times-Roman"/>
              </a:rPr>
              <a:t>On some systems users are allowed to use the CD-writer device. Your data will need to be formatted first.</a:t>
            </a:r>
          </a:p>
          <a:p>
            <a:pPr algn="l"/>
            <a:r>
              <a:rPr lang="en-US" sz="2000" b="0" i="0" u="none" strike="noStrike" baseline="0" dirty="0">
                <a:latin typeface="Times-Roman"/>
              </a:rPr>
              <a:t> </a:t>
            </a:r>
          </a:p>
          <a:p>
            <a:pPr algn="l"/>
            <a:r>
              <a:rPr lang="en-US" sz="2000" b="0" i="0" u="none" strike="noStrike" baseline="0" dirty="0">
                <a:latin typeface="Times-Roman"/>
              </a:rPr>
              <a:t>Use the </a:t>
            </a:r>
            <a:r>
              <a:rPr lang="en-US" sz="2000" b="1" i="0" u="none" strike="noStrike" baseline="0" dirty="0" err="1">
                <a:latin typeface="Times-Bold"/>
              </a:rPr>
              <a:t>mkisofs</a:t>
            </a:r>
            <a:r>
              <a:rPr lang="en-US" sz="2000" b="1" i="0" u="none" strike="noStrike" baseline="0" dirty="0">
                <a:latin typeface="Times-Bold"/>
              </a:rPr>
              <a:t> </a:t>
            </a:r>
            <a:r>
              <a:rPr lang="en-US" sz="2000" b="0" i="0" u="none" strike="noStrike" baseline="0" dirty="0">
                <a:latin typeface="Times-Roman"/>
              </a:rPr>
              <a:t>command to do this in the directory containing the files you want to backup. Check with </a:t>
            </a:r>
            <a:r>
              <a:rPr lang="en-US" sz="2000" b="1" i="0" u="none" strike="noStrike" baseline="0" dirty="0" err="1">
                <a:latin typeface="Times-Bold"/>
              </a:rPr>
              <a:t>df</a:t>
            </a:r>
            <a:r>
              <a:rPr lang="en-US" sz="2000" b="1" i="0" u="none" strike="noStrike" baseline="0" dirty="0">
                <a:latin typeface="Times-Bold"/>
              </a:rPr>
              <a:t> </a:t>
            </a:r>
            <a:r>
              <a:rPr lang="en-US" sz="2000" b="0" i="0" u="none" strike="noStrike" baseline="0" dirty="0">
                <a:latin typeface="Times-Roman"/>
              </a:rPr>
              <a:t>that enough disk space is available, because a new file about the same size as the entire current directory will be </a:t>
            </a:r>
            <a:r>
              <a:rPr lang="en-IN" sz="2000" b="0" i="0" u="none" strike="noStrike" baseline="0" dirty="0">
                <a:latin typeface="Times-Roman"/>
              </a:rPr>
              <a:t>created:</a:t>
            </a:r>
          </a:p>
          <a:p>
            <a:pPr algn="l"/>
            <a:endParaRPr lang="pt-BR" sz="1400" b="0" i="0" u="none" strike="noStrike" baseline="0" dirty="0">
              <a:latin typeface="Courier"/>
            </a:endParaRPr>
          </a:p>
          <a:p>
            <a:pPr algn="l"/>
            <a:r>
              <a:rPr lang="pt-BR" sz="1400" b="0" i="0" u="none" strike="noStrike" baseline="0" dirty="0">
                <a:latin typeface="Courier"/>
              </a:rPr>
              <a:t>[rose@blob recordables] </a:t>
            </a:r>
            <a:r>
              <a:rPr lang="pt-BR" sz="1400" b="1" i="0" u="none" strike="noStrike" baseline="0" dirty="0">
                <a:latin typeface="Courier-Bold"/>
              </a:rPr>
              <a:t>df -h .</a:t>
            </a:r>
          </a:p>
          <a:p>
            <a:pPr algn="l"/>
            <a:r>
              <a:rPr lang="en-US" sz="1400" b="0" i="0" u="none" strike="noStrike" baseline="0" dirty="0">
                <a:latin typeface="Courier"/>
              </a:rPr>
              <a:t>Filesystem Size Used Avail Use% Mounted on</a:t>
            </a:r>
          </a:p>
          <a:p>
            <a:pPr algn="l"/>
            <a:r>
              <a:rPr lang="en-US" sz="1400" b="0" i="0" u="none" strike="noStrike" baseline="0" dirty="0">
                <a:latin typeface="Courier"/>
              </a:rPr>
              <a:t>/dev/hde5 19G 15G 3.2G 82% /home</a:t>
            </a:r>
          </a:p>
          <a:p>
            <a:pPr algn="l"/>
            <a:r>
              <a:rPr lang="en-IN" sz="1400" b="0" i="0" u="none" strike="noStrike" baseline="0" dirty="0">
                <a:latin typeface="Courier"/>
              </a:rPr>
              <a:t>[</a:t>
            </a:r>
            <a:r>
              <a:rPr lang="en-IN" sz="1400" b="0" i="0" u="none" strike="noStrike" baseline="0" dirty="0" err="1">
                <a:latin typeface="Courier"/>
              </a:rPr>
              <a:t>rose@blob</a:t>
            </a:r>
            <a:r>
              <a:rPr lang="en-IN" sz="1400" b="0" i="0" u="none" strike="noStrike" baseline="0" dirty="0">
                <a:latin typeface="Courier"/>
              </a:rPr>
              <a:t> recordables] </a:t>
            </a:r>
            <a:r>
              <a:rPr lang="en-IN" sz="1400" b="1" i="0" u="none" strike="noStrike" baseline="0" dirty="0">
                <a:latin typeface="Courier-Bold"/>
              </a:rPr>
              <a:t>du -h -s .</a:t>
            </a:r>
          </a:p>
          <a:p>
            <a:pPr algn="l"/>
            <a:r>
              <a:rPr lang="en-IN" sz="1400" b="0" i="0" u="none" strike="noStrike" baseline="0" dirty="0">
                <a:latin typeface="Courier"/>
              </a:rPr>
              <a:t>325M .</a:t>
            </a:r>
          </a:p>
          <a:p>
            <a:pPr algn="l"/>
            <a:r>
              <a:rPr lang="pt-BR" sz="1400" b="0" i="0" u="none" strike="noStrike" baseline="0" dirty="0">
                <a:latin typeface="Courier"/>
              </a:rPr>
              <a:t>[rose@blob recordables] </a:t>
            </a:r>
            <a:r>
              <a:rPr lang="pt-BR" sz="1400" b="1" i="0" u="none" strike="noStrike" baseline="0" dirty="0">
                <a:latin typeface="Courier-Bold"/>
              </a:rPr>
              <a:t>mkisofs -J -r -o cd.iso .</a:t>
            </a:r>
          </a:p>
          <a:p>
            <a:pPr algn="l"/>
            <a:r>
              <a:rPr lang="en-IN" sz="1400" b="0" i="0" u="none" strike="noStrike" baseline="0" dirty="0">
                <a:latin typeface="Courier"/>
              </a:rPr>
              <a:t>&lt;--snap--&gt;</a:t>
            </a:r>
          </a:p>
          <a:p>
            <a:pPr algn="l"/>
            <a:r>
              <a:rPr lang="en-US" sz="1400" b="0" i="0" u="none" strike="noStrike" baseline="0" dirty="0">
                <a:latin typeface="Courier"/>
              </a:rPr>
              <a:t>making a lot of conversions</a:t>
            </a:r>
          </a:p>
          <a:p>
            <a:pPr algn="l"/>
            <a:r>
              <a:rPr lang="en-IN" sz="1400" b="0" i="0" u="none" strike="noStrike" baseline="0" dirty="0">
                <a:latin typeface="Courier"/>
              </a:rPr>
              <a:t>&lt;--/snap--&gt;</a:t>
            </a:r>
          </a:p>
          <a:p>
            <a:pPr algn="l"/>
            <a:r>
              <a:rPr lang="en-US" sz="1400" b="0" i="0" u="none" strike="noStrike" baseline="0" dirty="0">
                <a:latin typeface="Courier"/>
              </a:rPr>
              <a:t>98.95% done, estimate finish Fri Apr 5 13:54:25 2002</a:t>
            </a:r>
          </a:p>
          <a:p>
            <a:pPr algn="l"/>
            <a:r>
              <a:rPr lang="en-US" sz="1400" b="0" i="0" u="none" strike="noStrike" baseline="0" dirty="0">
                <a:latin typeface="Courier"/>
              </a:rPr>
              <a:t>Total translation table size: 0</a:t>
            </a:r>
          </a:p>
          <a:p>
            <a:pPr algn="l"/>
            <a:r>
              <a:rPr lang="en-US" sz="1400" b="0" i="0" u="none" strike="noStrike" baseline="0" dirty="0">
                <a:latin typeface="Courier"/>
              </a:rPr>
              <a:t>Total </a:t>
            </a:r>
            <a:r>
              <a:rPr lang="en-US" sz="1400" b="0" i="0" u="none" strike="noStrike" baseline="0" dirty="0" err="1">
                <a:latin typeface="Courier"/>
              </a:rPr>
              <a:t>rockridge</a:t>
            </a:r>
            <a:r>
              <a:rPr lang="en-US" sz="1400" b="0" i="0" u="none" strike="noStrike" baseline="0" dirty="0">
                <a:latin typeface="Courier"/>
              </a:rPr>
              <a:t> attributes bytes: 35971</a:t>
            </a:r>
          </a:p>
          <a:p>
            <a:pPr algn="l"/>
            <a:r>
              <a:rPr lang="en-IN" sz="1400" b="0" i="0" u="none" strike="noStrike" baseline="0" dirty="0">
                <a:latin typeface="Courier"/>
              </a:rPr>
              <a:t>Total directory bytes: 94208</a:t>
            </a:r>
          </a:p>
          <a:p>
            <a:pPr algn="l"/>
            <a:r>
              <a:rPr lang="en-US" sz="1400" b="0" i="0" u="none" strike="noStrike" baseline="0" dirty="0">
                <a:latin typeface="Courier"/>
              </a:rPr>
              <a:t>Path table size(bytes): 452</a:t>
            </a:r>
          </a:p>
          <a:p>
            <a:pPr algn="l"/>
            <a:r>
              <a:rPr lang="en-US" sz="1400" b="0" i="0" u="none" strike="noStrike" baseline="0" dirty="0">
                <a:latin typeface="Courier"/>
              </a:rPr>
              <a:t>Max </a:t>
            </a:r>
            <a:r>
              <a:rPr lang="en-US" sz="1400" b="0" i="0" u="none" strike="noStrike" baseline="0" dirty="0" err="1">
                <a:latin typeface="Courier"/>
              </a:rPr>
              <a:t>brk</a:t>
            </a:r>
            <a:r>
              <a:rPr lang="en-US" sz="1400" b="0" i="0" u="none" strike="noStrike" baseline="0" dirty="0">
                <a:latin typeface="Courier"/>
              </a:rPr>
              <a:t> space used 37e84</a:t>
            </a:r>
          </a:p>
          <a:p>
            <a:pPr algn="l"/>
            <a:r>
              <a:rPr lang="en-IN" sz="1400" b="0" i="0" u="none" strike="noStrike" baseline="0" dirty="0">
                <a:latin typeface="Courier"/>
              </a:rPr>
              <a:t>166768 extents written (325 Mb)</a:t>
            </a:r>
          </a:p>
          <a:p>
            <a:pPr algn="l"/>
            <a:br>
              <a:rPr lang="en-US" sz="2400" b="0" i="0" u="none" strike="noStrike" baseline="0" dirty="0">
                <a:latin typeface="Times-Roman"/>
              </a:rPr>
            </a:br>
            <a:r>
              <a:rPr lang="en-US" sz="2000" b="0" i="0" u="none" strike="noStrike" baseline="0" dirty="0">
                <a:latin typeface="Times-Roman"/>
              </a:rPr>
              <a:t>The </a:t>
            </a:r>
            <a:r>
              <a:rPr lang="en-US" sz="2000" b="0" i="0" u="none" strike="noStrike" baseline="0" dirty="0">
                <a:latin typeface="Courier"/>
              </a:rPr>
              <a:t>-J </a:t>
            </a:r>
            <a:r>
              <a:rPr lang="en-US" sz="2000" b="0" i="0" u="none" strike="noStrike" baseline="0" dirty="0">
                <a:latin typeface="Times-Roman"/>
              </a:rPr>
              <a:t>and </a:t>
            </a:r>
            <a:r>
              <a:rPr lang="en-US" sz="2000" b="0" i="0" u="none" strike="noStrike" baseline="0" dirty="0">
                <a:latin typeface="Courier"/>
              </a:rPr>
              <a:t>-r </a:t>
            </a:r>
            <a:r>
              <a:rPr lang="en-US" sz="2000" b="0" i="0" u="none" strike="noStrike" baseline="0" dirty="0">
                <a:latin typeface="Times-Roman"/>
              </a:rPr>
              <a:t>options are used to make the CD-ROM mountable on different systems</a:t>
            </a:r>
            <a:endParaRPr lang="en-IN" dirty="0"/>
          </a:p>
        </p:txBody>
      </p:sp>
    </p:spTree>
    <p:extLst>
      <p:ext uri="{BB962C8B-B14F-4D97-AF65-F5344CB8AC3E}">
        <p14:creationId xmlns:p14="http://schemas.microsoft.com/office/powerpoint/2010/main" val="11813283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63E5CA-193B-48A8-0BC7-68C84844FF7B}"/>
              </a:ext>
            </a:extLst>
          </p:cNvPr>
          <p:cNvSpPr txBox="1"/>
          <p:nvPr/>
        </p:nvSpPr>
        <p:spPr>
          <a:xfrm>
            <a:off x="25667" y="120280"/>
            <a:ext cx="12166333" cy="6555641"/>
          </a:xfrm>
          <a:prstGeom prst="rect">
            <a:avLst/>
          </a:prstGeom>
          <a:noFill/>
        </p:spPr>
        <p:txBody>
          <a:bodyPr wrap="square">
            <a:spAutoFit/>
          </a:bodyPr>
          <a:lstStyle/>
          <a:p>
            <a:pPr algn="l"/>
            <a:r>
              <a:rPr lang="en-US" sz="2800" b="1" i="0" u="none" strike="noStrike" baseline="0" dirty="0">
                <a:latin typeface="Helvetica-Bold"/>
              </a:rPr>
              <a:t>Backups on/from jazz drives, USB devices and other </a:t>
            </a:r>
            <a:r>
              <a:rPr lang="en-US" sz="2800" b="1" i="0" u="none" strike="noStrike" baseline="0" dirty="0" err="1">
                <a:latin typeface="Helvetica-Bold"/>
              </a:rPr>
              <a:t>removables</a:t>
            </a:r>
            <a:endParaRPr lang="en-US" sz="2800" b="1" i="0" u="none" strike="noStrike" baseline="0" dirty="0">
              <a:latin typeface="Helvetica-Bold"/>
            </a:endParaRPr>
          </a:p>
          <a:p>
            <a:pPr algn="l"/>
            <a:br>
              <a:rPr lang="en-US" sz="1800" b="0" i="0" u="none" strike="noStrike" baseline="0" dirty="0">
                <a:latin typeface="Times-Roman"/>
              </a:rPr>
            </a:br>
            <a:r>
              <a:rPr lang="en-US" sz="2400" b="0" i="0" u="none" strike="noStrike" baseline="0" dirty="0">
                <a:latin typeface="Times-Roman"/>
              </a:rPr>
              <a:t>These devices are usually mounted into the file system. After the mount procedure, they are accessed as normal directories, so you can use the standard commands for manipulating files.</a:t>
            </a:r>
          </a:p>
          <a:p>
            <a:pPr algn="l"/>
            <a:endParaRPr lang="en-US" sz="2400" b="0" i="0" u="none" strike="noStrike" baseline="0" dirty="0">
              <a:latin typeface="Times-Roman"/>
            </a:endParaRPr>
          </a:p>
          <a:p>
            <a:pPr algn="l"/>
            <a:r>
              <a:rPr lang="en-US" sz="2400" b="0" i="0" u="none" strike="noStrike" baseline="0" dirty="0">
                <a:latin typeface="Times-Roman"/>
              </a:rPr>
              <a:t>In the example below, images are copied from a USB camera to the hard disk:</a:t>
            </a:r>
          </a:p>
          <a:p>
            <a:pPr algn="l"/>
            <a:r>
              <a:rPr lang="en-IN" b="0" i="0" u="none" strike="noStrike" baseline="0" dirty="0">
                <a:latin typeface="Courier"/>
              </a:rPr>
              <a:t>robin:~&gt; </a:t>
            </a:r>
            <a:r>
              <a:rPr lang="en-IN" b="1" i="0" u="none" strike="noStrike" baseline="0" dirty="0">
                <a:latin typeface="Courier-Bold"/>
              </a:rPr>
              <a:t>mount /</a:t>
            </a:r>
            <a:r>
              <a:rPr lang="en-IN" b="1" i="0" u="none" strike="noStrike" baseline="0" dirty="0" err="1">
                <a:latin typeface="Courier-Bold"/>
              </a:rPr>
              <a:t>mnt</a:t>
            </a:r>
            <a:r>
              <a:rPr lang="en-IN" b="1" i="0" u="none" strike="noStrike" baseline="0" dirty="0">
                <a:latin typeface="Courier-Bold"/>
              </a:rPr>
              <a:t>/camera</a:t>
            </a:r>
          </a:p>
          <a:p>
            <a:pPr algn="l"/>
            <a:r>
              <a:rPr lang="en-IN" b="0" i="0" u="none" strike="noStrike" baseline="0" dirty="0">
                <a:latin typeface="Courier"/>
              </a:rPr>
              <a:t>robin:~&gt; </a:t>
            </a:r>
            <a:r>
              <a:rPr lang="en-IN" b="1" i="0" u="none" strike="noStrike" baseline="0" dirty="0">
                <a:latin typeface="Courier-Bold"/>
              </a:rPr>
              <a:t>mount | grep </a:t>
            </a:r>
            <a:r>
              <a:rPr lang="en-IN" b="1" i="1" u="none" strike="noStrike" baseline="0" dirty="0">
                <a:latin typeface="Courier-BoldOblique"/>
              </a:rPr>
              <a:t>camera</a:t>
            </a:r>
          </a:p>
          <a:p>
            <a:pPr algn="l"/>
            <a:r>
              <a:rPr lang="en-IN" b="0" i="0" u="none" strike="noStrike" baseline="0" dirty="0">
                <a:latin typeface="Courier"/>
              </a:rPr>
              <a:t>/dev/sda1 on /</a:t>
            </a:r>
            <a:r>
              <a:rPr lang="en-IN" b="0" i="0" u="none" strike="noStrike" baseline="0" dirty="0" err="1">
                <a:latin typeface="Courier"/>
              </a:rPr>
              <a:t>mnt</a:t>
            </a:r>
            <a:r>
              <a:rPr lang="en-IN" b="0" i="0" u="none" strike="noStrike" baseline="0" dirty="0">
                <a:latin typeface="Courier"/>
              </a:rPr>
              <a:t>/camera type </a:t>
            </a:r>
            <a:r>
              <a:rPr lang="en-IN" b="0" i="0" u="none" strike="noStrike" baseline="0" dirty="0" err="1">
                <a:latin typeface="Courier"/>
              </a:rPr>
              <a:t>vfat</a:t>
            </a:r>
            <a:r>
              <a:rPr lang="en-IN" b="0" i="0" u="none" strike="noStrike" baseline="0" dirty="0">
                <a:latin typeface="Courier"/>
              </a:rPr>
              <a:t> (</a:t>
            </a:r>
            <a:r>
              <a:rPr lang="en-IN" b="0" i="0" u="none" strike="noStrike" baseline="0" dirty="0" err="1">
                <a:latin typeface="Courier"/>
              </a:rPr>
              <a:t>rw,nosuid,nodev</a:t>
            </a:r>
            <a:r>
              <a:rPr lang="en-IN" b="0" i="0" u="none" strike="noStrike" baseline="0" dirty="0">
                <a:latin typeface="Courier"/>
              </a:rPr>
              <a:t>)</a:t>
            </a:r>
          </a:p>
          <a:p>
            <a:pPr algn="l"/>
            <a:endParaRPr lang="en-US" sz="2400" b="0" i="0" u="none" strike="noStrike" baseline="0" dirty="0">
              <a:latin typeface="Times-Roman"/>
            </a:endParaRPr>
          </a:p>
          <a:p>
            <a:pPr algn="l"/>
            <a:endParaRPr lang="en-US" sz="2400" dirty="0">
              <a:latin typeface="Times-Roman"/>
            </a:endParaRPr>
          </a:p>
          <a:p>
            <a:pPr algn="l"/>
            <a:r>
              <a:rPr lang="en-US" sz="2400" b="0" i="0" u="none" strike="noStrike" baseline="0" dirty="0">
                <a:latin typeface="Times-Roman"/>
              </a:rPr>
              <a:t>On newer systems, since kernel 2.6, a </a:t>
            </a:r>
            <a:r>
              <a:rPr lang="en-US" sz="2400" b="0" i="0" u="none" strike="noStrike" baseline="0" dirty="0" err="1">
                <a:latin typeface="Times-Roman"/>
              </a:rPr>
              <a:t>hotplug</a:t>
            </a:r>
            <a:r>
              <a:rPr lang="en-US" sz="2400" b="0" i="0" u="none" strike="noStrike" baseline="0" dirty="0">
                <a:latin typeface="Times-Roman"/>
              </a:rPr>
              <a:t> system called HAL (Hardware Abstraction Layer)</a:t>
            </a:r>
          </a:p>
          <a:p>
            <a:pPr algn="l"/>
            <a:r>
              <a:rPr lang="en-US" sz="2400" b="0" i="0" u="none" strike="noStrike" baseline="0" dirty="0">
                <a:latin typeface="Times-Roman"/>
              </a:rPr>
              <a:t>ensures that users don't have to deal with this burden. If you want to check where your device is, type </a:t>
            </a:r>
            <a:r>
              <a:rPr lang="en-US" sz="2400" b="1" i="0" u="none" strike="noStrike" baseline="0" dirty="0" err="1">
                <a:latin typeface="Times-Bold"/>
              </a:rPr>
              <a:t>dmesg</a:t>
            </a:r>
            <a:endParaRPr lang="en-US" sz="2400" b="1" i="0" u="none" strike="noStrike" baseline="0" dirty="0">
              <a:latin typeface="Times-Bold"/>
            </a:endParaRPr>
          </a:p>
          <a:p>
            <a:pPr algn="l"/>
            <a:r>
              <a:rPr lang="en-IN" sz="2400" b="0" i="0" u="none" strike="noStrike" baseline="0" dirty="0">
                <a:latin typeface="Times-Roman"/>
              </a:rPr>
              <a:t>after inserting it.</a:t>
            </a:r>
          </a:p>
          <a:p>
            <a:pPr algn="l"/>
            <a:endParaRPr lang="en-US" sz="2400" b="0" i="0" u="none" strike="noStrike" baseline="0" dirty="0">
              <a:latin typeface="Times-Roman"/>
            </a:endParaRPr>
          </a:p>
          <a:p>
            <a:pPr algn="l"/>
            <a:r>
              <a:rPr lang="en-US" sz="2400" b="0" i="0" u="none" strike="noStrike" baseline="0" dirty="0">
                <a:latin typeface="Times-Roman"/>
              </a:rPr>
              <a:t>You can now copy the files:</a:t>
            </a:r>
          </a:p>
          <a:p>
            <a:pPr algn="l"/>
            <a:r>
              <a:rPr lang="pt-BR" b="0" i="0" u="none" strike="noStrike" baseline="0" dirty="0">
                <a:latin typeface="Courier"/>
              </a:rPr>
              <a:t>robin:~&gt; </a:t>
            </a:r>
            <a:r>
              <a:rPr lang="pt-BR" b="1" i="0" u="none" strike="noStrike" baseline="0" dirty="0">
                <a:latin typeface="Courier-Bold"/>
              </a:rPr>
              <a:t>cp -R /mnt/camera/* images/</a:t>
            </a:r>
          </a:p>
          <a:p>
            <a:pPr algn="l"/>
            <a:r>
              <a:rPr lang="en-IN" b="0" i="0" u="none" strike="noStrike" baseline="0" dirty="0">
                <a:latin typeface="Courier"/>
              </a:rPr>
              <a:t>robin:~&gt; </a:t>
            </a:r>
            <a:r>
              <a:rPr lang="en-IN" b="1" i="0" u="none" strike="noStrike" baseline="0" dirty="0" err="1">
                <a:latin typeface="Courier-Bold"/>
              </a:rPr>
              <a:t>umount</a:t>
            </a:r>
            <a:r>
              <a:rPr lang="en-IN" b="1" i="0" u="none" strike="noStrike" baseline="0" dirty="0">
                <a:latin typeface="Courier-Bold"/>
              </a:rPr>
              <a:t> /</a:t>
            </a:r>
            <a:r>
              <a:rPr lang="en-IN" b="1" i="0" u="none" strike="noStrike" baseline="0" dirty="0" err="1">
                <a:latin typeface="Courier-Bold"/>
              </a:rPr>
              <a:t>mnt</a:t>
            </a:r>
            <a:r>
              <a:rPr lang="en-IN" b="1" i="0" u="none" strike="noStrike" baseline="0" dirty="0">
                <a:latin typeface="Courier-Bold"/>
              </a:rPr>
              <a:t>/camera</a:t>
            </a:r>
            <a:endParaRPr lang="en-IN" sz="1400" b="1" i="0" u="none" strike="noStrike" baseline="0" dirty="0">
              <a:latin typeface="Courier-Bold"/>
            </a:endParaRPr>
          </a:p>
        </p:txBody>
      </p:sp>
    </p:spTree>
    <p:extLst>
      <p:ext uri="{BB962C8B-B14F-4D97-AF65-F5344CB8AC3E}">
        <p14:creationId xmlns:p14="http://schemas.microsoft.com/office/powerpoint/2010/main" val="8752515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C8A2E6-1968-6F0C-778D-F147401B0525}"/>
              </a:ext>
            </a:extLst>
          </p:cNvPr>
          <p:cNvSpPr txBox="1"/>
          <p:nvPr/>
        </p:nvSpPr>
        <p:spPr>
          <a:xfrm>
            <a:off x="250257" y="1587287"/>
            <a:ext cx="11941743" cy="4401205"/>
          </a:xfrm>
          <a:prstGeom prst="rect">
            <a:avLst/>
          </a:prstGeom>
          <a:noFill/>
        </p:spPr>
        <p:txBody>
          <a:bodyPr wrap="square">
            <a:spAutoFit/>
          </a:bodyPr>
          <a:lstStyle/>
          <a:p>
            <a:pPr algn="l"/>
            <a:r>
              <a:rPr lang="en-IN" sz="2400" b="1" i="0" u="none" strike="noStrike" baseline="0" dirty="0">
                <a:latin typeface="Helvetica-Bold"/>
              </a:rPr>
              <a:t>Introduction</a:t>
            </a:r>
          </a:p>
          <a:p>
            <a:pPr algn="l"/>
            <a:endParaRPr lang="en-US" sz="1800" b="0" i="0" u="none" strike="noStrike" baseline="0" dirty="0">
              <a:latin typeface="Times-Roman"/>
            </a:endParaRPr>
          </a:p>
          <a:p>
            <a:pPr algn="just"/>
            <a:r>
              <a:rPr lang="en-US" sz="2000" b="0" i="0" u="none" strike="noStrike" baseline="0" dirty="0">
                <a:latin typeface="Times-Roman"/>
              </a:rPr>
              <a:t>The </a:t>
            </a:r>
            <a:r>
              <a:rPr lang="en-US" sz="2000" b="1" i="0" u="none" strike="noStrike" baseline="0" dirty="0" err="1">
                <a:latin typeface="Times-Bold"/>
              </a:rPr>
              <a:t>rsync</a:t>
            </a:r>
            <a:r>
              <a:rPr lang="en-US" sz="2000" b="1" i="0" u="none" strike="noStrike" baseline="0" dirty="0">
                <a:latin typeface="Times-Bold"/>
              </a:rPr>
              <a:t> </a:t>
            </a:r>
            <a:r>
              <a:rPr lang="en-US" sz="2000" b="0" i="0" u="none" strike="noStrike" baseline="0" dirty="0">
                <a:latin typeface="Times-Roman"/>
              </a:rPr>
              <a:t>program is a fast and flexible tool for remote backup. It is common on UNIX and UNIX-like</a:t>
            </a:r>
          </a:p>
          <a:p>
            <a:pPr algn="just"/>
            <a:r>
              <a:rPr lang="en-US" sz="2000" b="0" i="0" u="none" strike="noStrike" baseline="0" dirty="0">
                <a:latin typeface="Times-Roman"/>
              </a:rPr>
              <a:t>systems, easy to configure and use in scripts. While the </a:t>
            </a:r>
            <a:r>
              <a:rPr lang="en-US" sz="2000" b="0" i="1" u="none" strike="noStrike" baseline="0" dirty="0">
                <a:latin typeface="Times-Italic"/>
              </a:rPr>
              <a:t>r </a:t>
            </a:r>
            <a:r>
              <a:rPr lang="en-US" sz="2000" b="0" i="0" u="none" strike="noStrike" baseline="0" dirty="0">
                <a:latin typeface="Times-Roman"/>
              </a:rPr>
              <a:t>in </a:t>
            </a:r>
            <a:r>
              <a:rPr lang="en-US" sz="2000" b="1" i="0" u="none" strike="noStrike" baseline="0" dirty="0" err="1">
                <a:latin typeface="Times-Bold"/>
              </a:rPr>
              <a:t>rsync</a:t>
            </a:r>
            <a:r>
              <a:rPr lang="en-US" sz="2000" b="1" i="0" u="none" strike="noStrike" baseline="0" dirty="0">
                <a:latin typeface="Times-Bold"/>
              </a:rPr>
              <a:t> </a:t>
            </a:r>
            <a:r>
              <a:rPr lang="en-US" sz="2000" b="0" i="0" u="none" strike="noStrike" baseline="0" dirty="0">
                <a:latin typeface="Times-Roman"/>
              </a:rPr>
              <a:t>stands for "remote", you do not need to take</a:t>
            </a:r>
          </a:p>
          <a:p>
            <a:pPr algn="just"/>
            <a:r>
              <a:rPr lang="en-US" sz="2000" b="0" i="0" u="none" strike="noStrike" baseline="0" dirty="0">
                <a:latin typeface="Times-Roman"/>
              </a:rPr>
              <a:t>this all too literally. Your "remote" device might just as well be a USB storage device or another partition on</a:t>
            </a:r>
          </a:p>
          <a:p>
            <a:pPr algn="just"/>
            <a:r>
              <a:rPr lang="en-US" sz="2000" b="0" i="0" u="none" strike="noStrike" baseline="0" dirty="0">
                <a:latin typeface="Times-Roman"/>
              </a:rPr>
              <a:t>your hard disk, you do not need to have two separated machines.</a:t>
            </a:r>
          </a:p>
          <a:p>
            <a:pPr algn="l"/>
            <a:endParaRPr lang="en-US" sz="2400" b="1" i="0" u="none" strike="noStrike" baseline="0" dirty="0">
              <a:latin typeface="Helvetica-Bold"/>
            </a:endParaRPr>
          </a:p>
          <a:p>
            <a:pPr algn="l"/>
            <a:endParaRPr lang="en-US" sz="2400" b="1" dirty="0">
              <a:latin typeface="Helvetica-Bold"/>
            </a:endParaRPr>
          </a:p>
          <a:p>
            <a:pPr algn="l"/>
            <a:r>
              <a:rPr lang="en-US" sz="2400" b="1" i="0" u="none" strike="noStrike" baseline="0" dirty="0">
                <a:latin typeface="Helvetica-Bold"/>
              </a:rPr>
              <a:t>An example: </a:t>
            </a:r>
            <a:r>
              <a:rPr lang="en-US" sz="2400" b="1" i="0" u="none" strike="noStrike" baseline="0" dirty="0" err="1">
                <a:latin typeface="Helvetica-Bold"/>
              </a:rPr>
              <a:t>rsync</a:t>
            </a:r>
            <a:r>
              <a:rPr lang="en-US" sz="2400" b="1" i="0" u="none" strike="noStrike" baseline="0" dirty="0">
                <a:latin typeface="Helvetica-Bold"/>
              </a:rPr>
              <a:t> to a USB storage device</a:t>
            </a:r>
          </a:p>
          <a:p>
            <a:pPr algn="l"/>
            <a:endParaRPr lang="en-US" sz="1800" b="0" i="0" u="none" strike="noStrike" baseline="0" dirty="0">
              <a:latin typeface="Times-Roman"/>
            </a:endParaRPr>
          </a:p>
          <a:p>
            <a:pPr algn="l"/>
            <a:r>
              <a:rPr lang="en-US" sz="2000" b="0" i="0" u="none" strike="noStrike" baseline="0" dirty="0">
                <a:latin typeface="Times-Roman"/>
              </a:rPr>
              <a:t>As discussed in Section 3.1.2.3, we will first have to mount the device. Possibly, this should be done as </a:t>
            </a:r>
            <a:r>
              <a:rPr lang="en-US" sz="2000" b="0" i="1" u="none" strike="noStrike" baseline="0" dirty="0">
                <a:latin typeface="Times-Italic"/>
              </a:rPr>
              <a:t>root</a:t>
            </a:r>
            <a:r>
              <a:rPr lang="en-US" sz="2000" b="0" i="0" u="none" strike="noStrike" baseline="0" dirty="0">
                <a:latin typeface="Times-Roman"/>
              </a:rPr>
              <a:t>:</a:t>
            </a:r>
          </a:p>
          <a:p>
            <a:pPr algn="l"/>
            <a:endParaRPr lang="en-IN" sz="1600" b="0" i="0" u="none" strike="noStrike" baseline="0" dirty="0">
              <a:latin typeface="Courier"/>
            </a:endParaRPr>
          </a:p>
          <a:p>
            <a:pPr algn="l"/>
            <a:r>
              <a:rPr lang="en-IN" sz="1600" b="0" i="0" u="none" strike="noStrike" baseline="0" dirty="0" err="1">
                <a:latin typeface="Courier"/>
              </a:rPr>
              <a:t>root@theserver</a:t>
            </a:r>
            <a:r>
              <a:rPr lang="en-IN" sz="1600" b="0" i="0" u="none" strike="noStrike" baseline="0" dirty="0">
                <a:latin typeface="Courier"/>
              </a:rPr>
              <a:t># </a:t>
            </a:r>
            <a:r>
              <a:rPr lang="en-IN" sz="1600" b="1" i="0" u="none" strike="noStrike" baseline="0" dirty="0" err="1">
                <a:latin typeface="Courier-Bold"/>
              </a:rPr>
              <a:t>mkdir</a:t>
            </a:r>
            <a:r>
              <a:rPr lang="en-IN" sz="1600" b="1" i="0" u="none" strike="noStrike" baseline="0" dirty="0">
                <a:latin typeface="Courier-Bold"/>
              </a:rPr>
              <a:t> /</a:t>
            </a:r>
            <a:r>
              <a:rPr lang="en-IN" sz="1600" b="1" i="0" u="none" strike="noStrike" baseline="0" dirty="0" err="1">
                <a:latin typeface="Courier-Bold"/>
              </a:rPr>
              <a:t>mnt</a:t>
            </a:r>
            <a:r>
              <a:rPr lang="en-IN" sz="1600" b="1" i="0" u="none" strike="noStrike" baseline="0" dirty="0">
                <a:latin typeface="Courier-Bold"/>
              </a:rPr>
              <a:t>/</a:t>
            </a:r>
            <a:r>
              <a:rPr lang="en-IN" sz="1600" b="1" i="0" u="none" strike="noStrike" baseline="0" dirty="0" err="1">
                <a:latin typeface="Courier-Bold"/>
              </a:rPr>
              <a:t>usbstore</a:t>
            </a:r>
            <a:endParaRPr lang="en-IN" sz="1600" b="1" i="0" u="none" strike="noStrike" baseline="0" dirty="0">
              <a:latin typeface="Courier-Bold"/>
            </a:endParaRPr>
          </a:p>
          <a:p>
            <a:pPr algn="l"/>
            <a:r>
              <a:rPr lang="en-IN" sz="1600" b="0" i="0" u="none" strike="noStrike" baseline="0" dirty="0" err="1">
                <a:latin typeface="Courier"/>
              </a:rPr>
              <a:t>root@theserver</a:t>
            </a:r>
            <a:r>
              <a:rPr lang="en-IN" sz="1600" b="0" i="0" u="none" strike="noStrike" baseline="0" dirty="0">
                <a:latin typeface="Courier"/>
              </a:rPr>
              <a:t># </a:t>
            </a:r>
            <a:r>
              <a:rPr lang="en-IN" sz="1600" b="1" i="0" u="none" strike="noStrike" baseline="0" dirty="0">
                <a:latin typeface="Courier-Bold"/>
              </a:rPr>
              <a:t>mount -t </a:t>
            </a:r>
            <a:r>
              <a:rPr lang="en-IN" sz="1600" b="1" i="0" u="none" strike="noStrike" baseline="0" dirty="0" err="1">
                <a:latin typeface="Courier-Bold"/>
              </a:rPr>
              <a:t>vfat</a:t>
            </a:r>
            <a:r>
              <a:rPr lang="en-IN" sz="1600" b="1" i="0" u="none" strike="noStrike" baseline="0" dirty="0">
                <a:latin typeface="Courier-Bold"/>
              </a:rPr>
              <a:t> /dev/sda1 /</a:t>
            </a:r>
            <a:r>
              <a:rPr lang="en-IN" sz="1600" b="1" i="0" u="none" strike="noStrike" baseline="0" dirty="0" err="1">
                <a:latin typeface="Courier-Bold"/>
              </a:rPr>
              <a:t>mnt</a:t>
            </a:r>
            <a:r>
              <a:rPr lang="en-IN" sz="1600" b="1" i="0" u="none" strike="noStrike" baseline="0" dirty="0">
                <a:latin typeface="Courier-Bold"/>
              </a:rPr>
              <a:t>/</a:t>
            </a:r>
            <a:r>
              <a:rPr lang="en-IN" sz="1600" b="1" i="0" u="none" strike="noStrike" baseline="0" dirty="0" err="1">
                <a:latin typeface="Courier-Bold"/>
              </a:rPr>
              <a:t>usbstore</a:t>
            </a:r>
            <a:endParaRPr lang="en-IN" sz="2000" dirty="0"/>
          </a:p>
        </p:txBody>
      </p:sp>
      <p:sp>
        <p:nvSpPr>
          <p:cNvPr id="5" name="TextBox 4">
            <a:extLst>
              <a:ext uri="{FF2B5EF4-FFF2-40B4-BE49-F238E27FC236}">
                <a16:creationId xmlns:a16="http://schemas.microsoft.com/office/drawing/2014/main" id="{EA437E08-7B9D-ACC6-FB71-D83E5D7A6281}"/>
              </a:ext>
            </a:extLst>
          </p:cNvPr>
          <p:cNvSpPr txBox="1"/>
          <p:nvPr/>
        </p:nvSpPr>
        <p:spPr>
          <a:xfrm>
            <a:off x="123524" y="253283"/>
            <a:ext cx="6097604" cy="523220"/>
          </a:xfrm>
          <a:prstGeom prst="rect">
            <a:avLst/>
          </a:prstGeom>
          <a:noFill/>
        </p:spPr>
        <p:txBody>
          <a:bodyPr wrap="square">
            <a:spAutoFit/>
          </a:bodyPr>
          <a:lstStyle/>
          <a:p>
            <a:r>
              <a:rPr lang="en-IN" sz="2800" b="1" i="0" u="none" strike="noStrike" baseline="0" dirty="0">
                <a:latin typeface="Helvetica-Bold"/>
              </a:rPr>
              <a:t>Using </a:t>
            </a:r>
            <a:r>
              <a:rPr lang="en-IN" sz="2800" b="1" i="0" u="none" strike="noStrike" baseline="0" dirty="0" err="1">
                <a:latin typeface="Helvetica-Bold"/>
              </a:rPr>
              <a:t>rsync</a:t>
            </a:r>
            <a:endParaRPr lang="en-IN" sz="2800" dirty="0"/>
          </a:p>
        </p:txBody>
      </p:sp>
    </p:spTree>
    <p:extLst>
      <p:ext uri="{BB962C8B-B14F-4D97-AF65-F5344CB8AC3E}">
        <p14:creationId xmlns:p14="http://schemas.microsoft.com/office/powerpoint/2010/main" val="12810424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AF444E-8C0D-AB1A-CC68-CE062DF6B79A}"/>
              </a:ext>
            </a:extLst>
          </p:cNvPr>
          <p:cNvSpPr txBox="1"/>
          <p:nvPr/>
        </p:nvSpPr>
        <p:spPr>
          <a:xfrm>
            <a:off x="228600" y="1338526"/>
            <a:ext cx="11716352" cy="2862322"/>
          </a:xfrm>
          <a:prstGeom prst="rect">
            <a:avLst/>
          </a:prstGeom>
          <a:noFill/>
        </p:spPr>
        <p:txBody>
          <a:bodyPr wrap="square">
            <a:spAutoFit/>
          </a:bodyPr>
          <a:lstStyle/>
          <a:p>
            <a:pPr algn="l"/>
            <a:r>
              <a:rPr lang="en-US" sz="2400" b="1" i="0" u="none" strike="noStrike" baseline="0" dirty="0">
                <a:latin typeface="Helvetica-Bold"/>
              </a:rPr>
              <a:t>Why should you encrypt data?</a:t>
            </a:r>
          </a:p>
          <a:p>
            <a:pPr algn="l"/>
            <a:endParaRPr lang="en-US" b="1" dirty="0">
              <a:latin typeface="Helvetica-Bold"/>
            </a:endParaRPr>
          </a:p>
          <a:p>
            <a:pPr algn="l"/>
            <a:endParaRPr lang="en-US" sz="1800" b="1" i="0" u="none" strike="noStrike" baseline="0" dirty="0">
              <a:latin typeface="Helvetica-Bold"/>
            </a:endParaRPr>
          </a:p>
          <a:p>
            <a:pPr algn="l"/>
            <a:r>
              <a:rPr lang="en-US" sz="2000" b="0" i="0" u="none" strike="noStrike" baseline="0" dirty="0">
                <a:latin typeface="Times-Roman"/>
              </a:rPr>
              <a:t>Encryption is synonym to secrecy. In the context of backups, encryption can be very useful, for instance if you need to leave your backed up data in a place where you can not control access, such as the server of your </a:t>
            </a:r>
            <a:r>
              <a:rPr lang="en-IN" sz="2000" b="0" i="0" u="none" strike="noStrike" baseline="0" dirty="0">
                <a:latin typeface="Times-Roman"/>
              </a:rPr>
              <a:t>provider.</a:t>
            </a:r>
          </a:p>
          <a:p>
            <a:pPr algn="l"/>
            <a:endParaRPr lang="en-US" sz="2000" b="0" i="0" u="none" strike="noStrike" baseline="0" dirty="0">
              <a:latin typeface="Times-Roman"/>
            </a:endParaRPr>
          </a:p>
          <a:p>
            <a:pPr algn="l"/>
            <a:r>
              <a:rPr lang="en-US" sz="2000" b="0" i="0" u="none" strike="noStrike" baseline="0" dirty="0">
                <a:latin typeface="Times-Roman"/>
              </a:rPr>
              <a:t>Apart from that, encryption can be applied to E-mails as well: normally, mail is not encrypted and it is often sent in the open over the </a:t>
            </a:r>
            <a:r>
              <a:rPr lang="en-US" sz="2000" b="0" i="0" u="none" strike="noStrike" baseline="0" dirty="0" err="1">
                <a:latin typeface="Times-Roman"/>
              </a:rPr>
              <a:t>netwerk</a:t>
            </a:r>
            <a:r>
              <a:rPr lang="en-US" sz="2000" b="0" i="0" u="none" strike="noStrike" baseline="0" dirty="0">
                <a:latin typeface="Times-Roman"/>
              </a:rPr>
              <a:t> or the Internet. If your message contains sensitive information, better </a:t>
            </a:r>
            <a:r>
              <a:rPr lang="en-IN" sz="2000" b="0" i="0" u="none" strike="noStrike" baseline="0" dirty="0">
                <a:latin typeface="Times-Roman"/>
              </a:rPr>
              <a:t>encrypt it.</a:t>
            </a:r>
            <a:endParaRPr lang="en-IN" sz="2000" dirty="0"/>
          </a:p>
        </p:txBody>
      </p:sp>
      <p:sp>
        <p:nvSpPr>
          <p:cNvPr id="5" name="TextBox 4">
            <a:extLst>
              <a:ext uri="{FF2B5EF4-FFF2-40B4-BE49-F238E27FC236}">
                <a16:creationId xmlns:a16="http://schemas.microsoft.com/office/drawing/2014/main" id="{CC168E5B-2581-DE87-BB72-648C48430CC3}"/>
              </a:ext>
            </a:extLst>
          </p:cNvPr>
          <p:cNvSpPr txBox="1"/>
          <p:nvPr/>
        </p:nvSpPr>
        <p:spPr>
          <a:xfrm>
            <a:off x="228600" y="128155"/>
            <a:ext cx="6097604" cy="523220"/>
          </a:xfrm>
          <a:prstGeom prst="rect">
            <a:avLst/>
          </a:prstGeom>
          <a:noFill/>
        </p:spPr>
        <p:txBody>
          <a:bodyPr wrap="square">
            <a:spAutoFit/>
          </a:bodyPr>
          <a:lstStyle/>
          <a:p>
            <a:r>
              <a:rPr lang="en-IN" sz="2800" b="1" i="0" u="none" strike="noStrike" baseline="0" dirty="0">
                <a:latin typeface="Helvetica-Bold"/>
              </a:rPr>
              <a:t>Encryption</a:t>
            </a:r>
            <a:endParaRPr lang="en-IN" dirty="0"/>
          </a:p>
        </p:txBody>
      </p:sp>
    </p:spTree>
    <p:extLst>
      <p:ext uri="{BB962C8B-B14F-4D97-AF65-F5344CB8AC3E}">
        <p14:creationId xmlns:p14="http://schemas.microsoft.com/office/powerpoint/2010/main" val="150202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9F96E1-7815-1E74-B978-1C028C0C8E47}"/>
              </a:ext>
            </a:extLst>
          </p:cNvPr>
          <p:cNvSpPr txBox="1"/>
          <p:nvPr/>
        </p:nvSpPr>
        <p:spPr>
          <a:xfrm>
            <a:off x="190099" y="2043594"/>
            <a:ext cx="11444438" cy="3477875"/>
          </a:xfrm>
          <a:prstGeom prst="rect">
            <a:avLst/>
          </a:prstGeom>
          <a:noFill/>
        </p:spPr>
        <p:txBody>
          <a:bodyPr wrap="square">
            <a:spAutoFit/>
          </a:bodyPr>
          <a:lstStyle/>
          <a:p>
            <a:pPr algn="just"/>
            <a:r>
              <a:rPr lang="en-US" sz="2200" b="0" i="0" u="none" strike="noStrike" baseline="0" dirty="0">
                <a:latin typeface="Times-Roman"/>
              </a:rPr>
              <a:t>RPM, the RedHat Package Manager, is a powerful package manager that you can use to install, update and remove packages. It allows you to search for packages and keeps track of the files that come with each package. A system is built-in so that you can verify the authenticity of packages downloaded from the Internet. Advanced users can build their own packages with RPM.</a:t>
            </a:r>
          </a:p>
          <a:p>
            <a:pPr algn="just"/>
            <a:endParaRPr lang="en-US" sz="2200" b="0" i="0" u="none" strike="noStrike" baseline="0" dirty="0">
              <a:latin typeface="Times-Roman"/>
            </a:endParaRPr>
          </a:p>
          <a:p>
            <a:pPr algn="just"/>
            <a:r>
              <a:rPr lang="en-US" sz="2200" b="0" i="0" u="none" strike="noStrike" baseline="0" dirty="0">
                <a:latin typeface="Times-Roman"/>
              </a:rPr>
              <a:t>An RPM package consists of an archive of files and meta-data used to install and erase the archive files. The meta-data includes helper scripts, file attributes, and descriptive information about the package. Packages come in two varieties: binary packages, used to encapsulate software to be installed, and source packages, containing the source code and recipe necessary to produce binary packages.</a:t>
            </a:r>
            <a:endParaRPr lang="en-IN" sz="2200" dirty="0"/>
          </a:p>
        </p:txBody>
      </p:sp>
      <p:sp>
        <p:nvSpPr>
          <p:cNvPr id="5" name="TextBox 4">
            <a:extLst>
              <a:ext uri="{FF2B5EF4-FFF2-40B4-BE49-F238E27FC236}">
                <a16:creationId xmlns:a16="http://schemas.microsoft.com/office/drawing/2014/main" id="{527A0CC8-6EF6-C932-82A6-884D1276B53A}"/>
              </a:ext>
            </a:extLst>
          </p:cNvPr>
          <p:cNvSpPr txBox="1"/>
          <p:nvPr/>
        </p:nvSpPr>
        <p:spPr>
          <a:xfrm>
            <a:off x="190099" y="99279"/>
            <a:ext cx="6097604" cy="523220"/>
          </a:xfrm>
          <a:prstGeom prst="rect">
            <a:avLst/>
          </a:prstGeom>
          <a:noFill/>
        </p:spPr>
        <p:txBody>
          <a:bodyPr wrap="square">
            <a:spAutoFit/>
          </a:bodyPr>
          <a:lstStyle/>
          <a:p>
            <a:r>
              <a:rPr lang="en-IN" sz="2800" b="1" i="0" u="none" strike="noStrike" baseline="0" dirty="0">
                <a:latin typeface="Helvetica-Bold"/>
              </a:rPr>
              <a:t>Package formats</a:t>
            </a:r>
            <a:endParaRPr lang="en-IN" sz="2800" dirty="0"/>
          </a:p>
        </p:txBody>
      </p:sp>
      <p:sp>
        <p:nvSpPr>
          <p:cNvPr id="7" name="TextBox 6">
            <a:extLst>
              <a:ext uri="{FF2B5EF4-FFF2-40B4-BE49-F238E27FC236}">
                <a16:creationId xmlns:a16="http://schemas.microsoft.com/office/drawing/2014/main" id="{49EDEC29-3467-0C76-6D3A-2B6A33D039D2}"/>
              </a:ext>
            </a:extLst>
          </p:cNvPr>
          <p:cNvSpPr txBox="1"/>
          <p:nvPr/>
        </p:nvSpPr>
        <p:spPr>
          <a:xfrm>
            <a:off x="190099" y="1158058"/>
            <a:ext cx="6097604" cy="461665"/>
          </a:xfrm>
          <a:prstGeom prst="rect">
            <a:avLst/>
          </a:prstGeom>
          <a:noFill/>
        </p:spPr>
        <p:txBody>
          <a:bodyPr wrap="square">
            <a:spAutoFit/>
          </a:bodyPr>
          <a:lstStyle/>
          <a:p>
            <a:pPr algn="l"/>
            <a:r>
              <a:rPr lang="en-IN" sz="2400" b="1" i="0" u="none" strike="noStrike" baseline="0" dirty="0">
                <a:latin typeface="Helvetica-Bold"/>
              </a:rPr>
              <a:t>7.5.2.1.1. What is RPM?</a:t>
            </a:r>
          </a:p>
        </p:txBody>
      </p:sp>
    </p:spTree>
    <p:extLst>
      <p:ext uri="{BB962C8B-B14F-4D97-AF65-F5344CB8AC3E}">
        <p14:creationId xmlns:p14="http://schemas.microsoft.com/office/powerpoint/2010/main" val="5844472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90606C-9B47-B693-BF73-4B6E8E3BCBAF}"/>
              </a:ext>
            </a:extLst>
          </p:cNvPr>
          <p:cNvSpPr txBox="1"/>
          <p:nvPr/>
        </p:nvSpPr>
        <p:spPr>
          <a:xfrm>
            <a:off x="263491" y="1495986"/>
            <a:ext cx="11665017" cy="2246769"/>
          </a:xfrm>
          <a:prstGeom prst="rect">
            <a:avLst/>
          </a:prstGeom>
          <a:noFill/>
        </p:spPr>
        <p:txBody>
          <a:bodyPr wrap="square">
            <a:spAutoFit/>
          </a:bodyPr>
          <a:lstStyle/>
          <a:p>
            <a:pPr algn="l"/>
            <a:r>
              <a:rPr lang="en-IN" sz="3200" b="1" i="0" u="none" strike="noStrike" baseline="0" dirty="0">
                <a:latin typeface="Helvetica-Bold"/>
              </a:rPr>
              <a:t>GNU Privacy Guard</a:t>
            </a:r>
          </a:p>
          <a:p>
            <a:pPr algn="l"/>
            <a:endParaRPr lang="en-US" sz="1800" b="0" i="0" u="none" strike="noStrike" baseline="0" dirty="0">
              <a:latin typeface="Times-Roman"/>
            </a:endParaRPr>
          </a:p>
          <a:p>
            <a:pPr algn="just"/>
            <a:r>
              <a:rPr lang="en-US" sz="1800" b="0" i="0" u="none" strike="noStrike" baseline="0" dirty="0">
                <a:latin typeface="Times-Roman"/>
              </a:rPr>
              <a:t>On Linux systems you will find GnuPG, the GNU Privacy Guard, which is a suite of programs that are</a:t>
            </a:r>
          </a:p>
          <a:p>
            <a:pPr algn="just"/>
            <a:r>
              <a:rPr lang="en-US" sz="1800" b="0" i="0" u="none" strike="noStrike" baseline="0" dirty="0">
                <a:latin typeface="Times-Roman"/>
              </a:rPr>
              <a:t>compatible with the PGP (Pretty Good Privacy) tools that are commercially available.</a:t>
            </a:r>
          </a:p>
          <a:p>
            <a:pPr algn="just"/>
            <a:endParaRPr lang="en-US" sz="1800" b="0" i="0" u="none" strike="noStrike" baseline="0" dirty="0">
              <a:latin typeface="Times-Roman"/>
            </a:endParaRPr>
          </a:p>
          <a:p>
            <a:pPr algn="just"/>
            <a:r>
              <a:rPr lang="en-US" sz="1800" b="0" i="0" u="none" strike="noStrike" baseline="0" dirty="0">
                <a:latin typeface="Times-Roman"/>
              </a:rPr>
              <a:t>The very simple usage of the encryption tools show what you will need in order to generate an encryption key and use it to encrypt data for yourself, which you can then safely store in a public place.</a:t>
            </a:r>
            <a:endParaRPr lang="en-IN" dirty="0"/>
          </a:p>
        </p:txBody>
      </p:sp>
    </p:spTree>
    <p:extLst>
      <p:ext uri="{BB962C8B-B14F-4D97-AF65-F5344CB8AC3E}">
        <p14:creationId xmlns:p14="http://schemas.microsoft.com/office/powerpoint/2010/main" val="25735440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32F95C-AA39-DCA6-54F6-6C5A3DD52978}"/>
              </a:ext>
            </a:extLst>
          </p:cNvPr>
          <p:cNvSpPr txBox="1"/>
          <p:nvPr/>
        </p:nvSpPr>
        <p:spPr>
          <a:xfrm>
            <a:off x="209350" y="1010653"/>
            <a:ext cx="11982650" cy="3570208"/>
          </a:xfrm>
          <a:prstGeom prst="rect">
            <a:avLst/>
          </a:prstGeom>
          <a:noFill/>
        </p:spPr>
        <p:txBody>
          <a:bodyPr wrap="square">
            <a:spAutoFit/>
          </a:bodyPr>
          <a:lstStyle/>
          <a:p>
            <a:pPr algn="l"/>
            <a:r>
              <a:rPr lang="en-IN" sz="2800" b="1" i="0" u="none" strike="noStrike" baseline="0" dirty="0">
                <a:latin typeface="Helvetica-Bold"/>
              </a:rPr>
              <a:t>Generate a key</a:t>
            </a:r>
          </a:p>
          <a:p>
            <a:pPr algn="l"/>
            <a:endParaRPr lang="en-US" sz="1800" b="0" i="0" u="none" strike="noStrike" baseline="0" dirty="0">
              <a:latin typeface="Times-Roman"/>
            </a:endParaRPr>
          </a:p>
          <a:p>
            <a:pPr algn="just"/>
            <a:r>
              <a:rPr lang="en-US" sz="1800" b="0" i="0" u="none" strike="noStrike" baseline="0" dirty="0">
                <a:latin typeface="Times-Roman"/>
              </a:rPr>
              <a:t>Before you can start encrypting your data, you need to create a pair of keys. The pair consists of a private and</a:t>
            </a:r>
          </a:p>
          <a:p>
            <a:pPr algn="just"/>
            <a:r>
              <a:rPr lang="en-US" sz="1800" b="0" i="0" u="none" strike="noStrike" baseline="0" dirty="0">
                <a:latin typeface="Times-Roman"/>
              </a:rPr>
              <a:t>a public key. You can send the public key to correspondents, who can use it to encrypt data for you, which</a:t>
            </a:r>
          </a:p>
          <a:p>
            <a:pPr algn="just"/>
            <a:r>
              <a:rPr lang="en-US" sz="1800" b="0" i="0" u="none" strike="noStrike" baseline="0" dirty="0">
                <a:latin typeface="Times-Roman"/>
              </a:rPr>
              <a:t>you decrypt with your private key. </a:t>
            </a:r>
          </a:p>
          <a:p>
            <a:pPr algn="just"/>
            <a:endParaRPr lang="en-US" dirty="0">
              <a:latin typeface="Times-Roman"/>
            </a:endParaRPr>
          </a:p>
          <a:p>
            <a:pPr algn="just"/>
            <a:r>
              <a:rPr lang="en-US" sz="1800" b="0" i="0" u="none" strike="noStrike" baseline="0" dirty="0">
                <a:latin typeface="Times-Roman"/>
              </a:rPr>
              <a:t>You always keep the private key, never share it with somebody else, or they will be able to decrypt data that is only destined for you. Just to make sure that no accidents happen, the private key is protected with a password. The key pair is created using this command:</a:t>
            </a:r>
          </a:p>
          <a:p>
            <a:pPr algn="just"/>
            <a:endParaRPr lang="en-US" dirty="0">
              <a:latin typeface="Times-Roman"/>
            </a:endParaRPr>
          </a:p>
          <a:p>
            <a:pPr algn="just"/>
            <a:r>
              <a:rPr lang="en-IN" sz="1800" b="0" i="0" u="none" strike="noStrike" baseline="0" dirty="0" err="1">
                <a:latin typeface="Courier"/>
              </a:rPr>
              <a:t>willy@ubuntu</a:t>
            </a:r>
            <a:r>
              <a:rPr lang="en-IN" sz="1800" b="0" i="0" u="none" strike="noStrike" baseline="0" dirty="0">
                <a:latin typeface="Courier"/>
              </a:rPr>
              <a:t>:~$ </a:t>
            </a:r>
            <a:r>
              <a:rPr lang="en-IN" sz="1800" b="1" i="0" u="none" strike="noStrike" baseline="0" dirty="0" err="1">
                <a:latin typeface="Courier-Bold"/>
              </a:rPr>
              <a:t>gpg</a:t>
            </a:r>
            <a:r>
              <a:rPr lang="en-IN" sz="1800" b="1" i="0" u="none" strike="noStrike" baseline="0" dirty="0">
                <a:latin typeface="Courier-Bold"/>
              </a:rPr>
              <a:t> --key-gen</a:t>
            </a:r>
          </a:p>
          <a:p>
            <a:pPr algn="just"/>
            <a:endParaRPr lang="en-IN" dirty="0"/>
          </a:p>
        </p:txBody>
      </p:sp>
    </p:spTree>
    <p:extLst>
      <p:ext uri="{BB962C8B-B14F-4D97-AF65-F5344CB8AC3E}">
        <p14:creationId xmlns:p14="http://schemas.microsoft.com/office/powerpoint/2010/main" val="11264966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8EAF97-C4A7-FEA8-3C51-CB409A6098D1}"/>
              </a:ext>
            </a:extLst>
          </p:cNvPr>
          <p:cNvSpPr txBox="1"/>
          <p:nvPr/>
        </p:nvSpPr>
        <p:spPr>
          <a:xfrm>
            <a:off x="0" y="0"/>
            <a:ext cx="12192000" cy="7232749"/>
          </a:xfrm>
          <a:prstGeom prst="rect">
            <a:avLst/>
          </a:prstGeom>
          <a:noFill/>
        </p:spPr>
        <p:txBody>
          <a:bodyPr wrap="square">
            <a:spAutoFit/>
          </a:bodyPr>
          <a:lstStyle/>
          <a:p>
            <a:pPr algn="l"/>
            <a:r>
              <a:rPr lang="en-IN" sz="1600" b="0" i="0" u="none" strike="noStrike" baseline="0" dirty="0" err="1">
                <a:latin typeface="Courier"/>
              </a:rPr>
              <a:t>willy@ubuntu</a:t>
            </a:r>
            <a:r>
              <a:rPr lang="en-IN" sz="1600" b="0" i="0" u="none" strike="noStrike" baseline="0" dirty="0">
                <a:latin typeface="Courier"/>
              </a:rPr>
              <a:t>:~$ </a:t>
            </a:r>
            <a:r>
              <a:rPr lang="en-IN" sz="1600" b="1" i="0" u="none" strike="noStrike" baseline="0" dirty="0" err="1">
                <a:latin typeface="Courier-Bold"/>
              </a:rPr>
              <a:t>gpg</a:t>
            </a:r>
            <a:r>
              <a:rPr lang="en-IN" sz="1600" b="1" i="0" u="none" strike="noStrike" baseline="0" dirty="0">
                <a:latin typeface="Courier-Bold"/>
              </a:rPr>
              <a:t> --key-gen</a:t>
            </a:r>
          </a:p>
          <a:p>
            <a:pPr algn="l"/>
            <a:r>
              <a:rPr lang="en-US" sz="1600" b="0" i="0" u="none" strike="noStrike" baseline="0" dirty="0" err="1">
                <a:latin typeface="Courier"/>
              </a:rPr>
              <a:t>gpg</a:t>
            </a:r>
            <a:r>
              <a:rPr lang="en-US" sz="1600" b="0" i="0" u="none" strike="noStrike" baseline="0" dirty="0">
                <a:latin typeface="Courier"/>
              </a:rPr>
              <a:t> (GnuPG) 1.4.2.2; Copyright (C) 2005 Free Software Foundation, Inc.</a:t>
            </a:r>
          </a:p>
          <a:p>
            <a:pPr algn="l"/>
            <a:r>
              <a:rPr lang="en-US" sz="1600" b="0" i="0" u="none" strike="noStrike" baseline="0" dirty="0">
                <a:latin typeface="Courier"/>
              </a:rPr>
              <a:t>This program comes with ABSOLUTELY NO WARRANTY.</a:t>
            </a:r>
          </a:p>
          <a:p>
            <a:pPr algn="l"/>
            <a:r>
              <a:rPr lang="en-US" sz="1600" b="0" i="0" u="none" strike="noStrike" baseline="0" dirty="0">
                <a:latin typeface="Courier"/>
              </a:rPr>
              <a:t>This is free software, and you are welcome to redistribute it</a:t>
            </a:r>
          </a:p>
          <a:p>
            <a:pPr algn="l"/>
            <a:r>
              <a:rPr lang="en-US" sz="1600" b="0" i="0" u="none" strike="noStrike" baseline="0" dirty="0">
                <a:latin typeface="Courier"/>
              </a:rPr>
              <a:t>under certain conditions. See the file COPYING for details.</a:t>
            </a:r>
          </a:p>
          <a:p>
            <a:pPr algn="l"/>
            <a:r>
              <a:rPr lang="en-US" sz="1600" b="0" i="0" u="none" strike="noStrike" baseline="0" dirty="0" err="1">
                <a:latin typeface="Courier"/>
              </a:rPr>
              <a:t>gpg</a:t>
            </a:r>
            <a:r>
              <a:rPr lang="en-US" sz="1600" b="0" i="0" u="none" strike="noStrike" baseline="0" dirty="0">
                <a:latin typeface="Courier"/>
              </a:rPr>
              <a:t>: directory `/home/</a:t>
            </a:r>
            <a:r>
              <a:rPr lang="en-US" sz="1600" b="0" i="0" u="none" strike="noStrike" baseline="0" dirty="0" err="1">
                <a:latin typeface="Courier"/>
              </a:rPr>
              <a:t>willy.gnupg</a:t>
            </a:r>
            <a:r>
              <a:rPr lang="en-US" sz="1600" b="0" i="0" u="none" strike="noStrike" baseline="0" dirty="0">
                <a:latin typeface="Courier"/>
              </a:rPr>
              <a:t>' created</a:t>
            </a:r>
          </a:p>
          <a:p>
            <a:pPr algn="l"/>
            <a:r>
              <a:rPr lang="en-US" sz="1600" b="0" i="0" u="none" strike="noStrike" baseline="0" dirty="0" err="1">
                <a:latin typeface="Courier"/>
              </a:rPr>
              <a:t>gpg</a:t>
            </a:r>
            <a:r>
              <a:rPr lang="en-US" sz="1600" b="0" i="0" u="none" strike="noStrike" baseline="0" dirty="0">
                <a:latin typeface="Courier"/>
              </a:rPr>
              <a:t>: new configuration file `/home/willy/.</a:t>
            </a:r>
            <a:r>
              <a:rPr lang="en-US" sz="1600" b="0" i="0" u="none" strike="noStrike" baseline="0" dirty="0" err="1">
                <a:latin typeface="Courier"/>
              </a:rPr>
              <a:t>gnupg</a:t>
            </a:r>
            <a:r>
              <a:rPr lang="en-US" sz="1600" b="0" i="0" u="none" strike="noStrike" baseline="0" dirty="0">
                <a:latin typeface="Courier"/>
              </a:rPr>
              <a:t>/</a:t>
            </a:r>
            <a:r>
              <a:rPr lang="en-US" sz="1600" b="0" i="0" u="none" strike="noStrike" baseline="0" dirty="0" err="1">
                <a:latin typeface="Courier"/>
              </a:rPr>
              <a:t>gpg.conf</a:t>
            </a:r>
            <a:r>
              <a:rPr lang="en-US" sz="1600" b="0" i="0" u="none" strike="noStrike" baseline="0" dirty="0">
                <a:latin typeface="Courier"/>
              </a:rPr>
              <a:t>' created</a:t>
            </a:r>
          </a:p>
          <a:p>
            <a:pPr algn="l"/>
            <a:r>
              <a:rPr lang="en-US" sz="1600" b="0" i="0" u="none" strike="noStrike" baseline="0" dirty="0" err="1">
                <a:latin typeface="Courier"/>
              </a:rPr>
              <a:t>gpg</a:t>
            </a:r>
            <a:r>
              <a:rPr lang="en-US" sz="1600" b="0" i="0" u="none" strike="noStrike" baseline="0" dirty="0">
                <a:latin typeface="Courier"/>
              </a:rPr>
              <a:t>: WARNING: options in `/home/willy/.</a:t>
            </a:r>
            <a:r>
              <a:rPr lang="en-US" sz="1600" b="0" i="0" u="none" strike="noStrike" baseline="0" dirty="0" err="1">
                <a:latin typeface="Courier"/>
              </a:rPr>
              <a:t>gnupg</a:t>
            </a:r>
            <a:r>
              <a:rPr lang="en-US" sz="1600" b="0" i="0" u="none" strike="noStrike" baseline="0" dirty="0">
                <a:latin typeface="Courier"/>
              </a:rPr>
              <a:t>/</a:t>
            </a:r>
            <a:r>
              <a:rPr lang="en-US" sz="1600" b="0" i="0" u="none" strike="noStrike" baseline="0" dirty="0" err="1">
                <a:latin typeface="Courier"/>
              </a:rPr>
              <a:t>gpg.conf</a:t>
            </a:r>
            <a:r>
              <a:rPr lang="en-US" sz="1600" b="0" i="0" u="none" strike="noStrike" baseline="0" dirty="0">
                <a:latin typeface="Courier"/>
              </a:rPr>
              <a:t>' are not yet</a:t>
            </a:r>
          </a:p>
          <a:p>
            <a:pPr algn="l"/>
            <a:r>
              <a:rPr lang="en-IN" sz="1600" b="0" i="0" u="none" strike="noStrike" baseline="0" dirty="0">
                <a:latin typeface="Courier"/>
              </a:rPr>
              <a:t>active during this run</a:t>
            </a:r>
          </a:p>
          <a:p>
            <a:pPr algn="l"/>
            <a:r>
              <a:rPr lang="en-US" sz="1600" b="0" i="0" u="none" strike="noStrike" baseline="0" dirty="0" err="1">
                <a:latin typeface="Courier"/>
              </a:rPr>
              <a:t>gpg</a:t>
            </a:r>
            <a:r>
              <a:rPr lang="en-US" sz="1600" b="0" i="0" u="none" strike="noStrike" baseline="0" dirty="0">
                <a:latin typeface="Courier"/>
              </a:rPr>
              <a:t>: keyring `/home/willy/.</a:t>
            </a:r>
            <a:r>
              <a:rPr lang="en-US" sz="1600" b="0" i="0" u="none" strike="noStrike" baseline="0" dirty="0" err="1">
                <a:latin typeface="Courier"/>
              </a:rPr>
              <a:t>gnupg</a:t>
            </a:r>
            <a:r>
              <a:rPr lang="en-US" sz="1600" b="0" i="0" u="none" strike="noStrike" baseline="0" dirty="0">
                <a:latin typeface="Courier"/>
              </a:rPr>
              <a:t>/</a:t>
            </a:r>
            <a:r>
              <a:rPr lang="en-US" sz="1600" b="0" i="0" u="none" strike="noStrike" baseline="0" dirty="0" err="1">
                <a:latin typeface="Courier"/>
              </a:rPr>
              <a:t>secring.gpg</a:t>
            </a:r>
            <a:r>
              <a:rPr lang="en-US" sz="1600" b="0" i="0" u="none" strike="noStrike" baseline="0" dirty="0">
                <a:latin typeface="Courier"/>
              </a:rPr>
              <a:t>' created</a:t>
            </a:r>
          </a:p>
          <a:p>
            <a:pPr algn="l"/>
            <a:r>
              <a:rPr lang="en-US" sz="1600" b="0" i="0" u="none" strike="noStrike" baseline="0" dirty="0" err="1">
                <a:latin typeface="Courier"/>
              </a:rPr>
              <a:t>gpg</a:t>
            </a:r>
            <a:r>
              <a:rPr lang="en-US" sz="1600" b="0" i="0" u="none" strike="noStrike" baseline="0" dirty="0">
                <a:latin typeface="Courier"/>
              </a:rPr>
              <a:t>: keyring `/home/willy/.</a:t>
            </a:r>
            <a:r>
              <a:rPr lang="en-US" sz="1600" b="0" i="0" u="none" strike="noStrike" baseline="0" dirty="0" err="1">
                <a:latin typeface="Courier"/>
              </a:rPr>
              <a:t>gnupg</a:t>
            </a:r>
            <a:r>
              <a:rPr lang="en-US" sz="1600" b="0" i="0" u="none" strike="noStrike" baseline="0" dirty="0">
                <a:latin typeface="Courier"/>
              </a:rPr>
              <a:t>/</a:t>
            </a:r>
            <a:r>
              <a:rPr lang="en-US" sz="1600" b="0" i="0" u="none" strike="noStrike" baseline="0" dirty="0" err="1">
                <a:latin typeface="Courier"/>
              </a:rPr>
              <a:t>pubring.gpg</a:t>
            </a:r>
            <a:r>
              <a:rPr lang="en-US" sz="1600" b="0" i="0" u="none" strike="noStrike" baseline="0" dirty="0">
                <a:latin typeface="Courier"/>
              </a:rPr>
              <a:t>' created</a:t>
            </a:r>
          </a:p>
          <a:p>
            <a:pPr algn="l"/>
            <a:r>
              <a:rPr lang="en-US" sz="1600" b="0" i="0" u="none" strike="noStrike" baseline="0" dirty="0">
                <a:latin typeface="Courier"/>
              </a:rPr>
              <a:t>Please select what kind of key you want:</a:t>
            </a:r>
          </a:p>
          <a:p>
            <a:pPr algn="l"/>
            <a:r>
              <a:rPr lang="en-US" sz="1600" b="0" i="0" u="none" strike="noStrike" baseline="0" dirty="0">
                <a:latin typeface="Courier"/>
              </a:rPr>
              <a:t>(1) DSA and </a:t>
            </a:r>
            <a:r>
              <a:rPr lang="en-US" sz="1600" b="0" i="0" u="none" strike="noStrike" baseline="0" dirty="0" err="1">
                <a:latin typeface="Courier"/>
              </a:rPr>
              <a:t>Elgamal</a:t>
            </a:r>
            <a:r>
              <a:rPr lang="en-US" sz="1600" b="0" i="0" u="none" strike="noStrike" baseline="0" dirty="0">
                <a:latin typeface="Courier"/>
              </a:rPr>
              <a:t> (default)</a:t>
            </a:r>
          </a:p>
          <a:p>
            <a:pPr algn="l"/>
            <a:r>
              <a:rPr lang="en-IN" sz="1600" b="0" i="0" u="none" strike="noStrike" baseline="0" dirty="0">
                <a:latin typeface="Courier"/>
              </a:rPr>
              <a:t>(2) DSA (sign only)</a:t>
            </a:r>
          </a:p>
          <a:p>
            <a:pPr algn="l"/>
            <a:r>
              <a:rPr lang="en-IN" sz="1600" b="0" i="0" u="none" strike="noStrike" baseline="0" dirty="0">
                <a:latin typeface="Courier"/>
              </a:rPr>
              <a:t>(5) RSA (sign only)</a:t>
            </a:r>
          </a:p>
          <a:p>
            <a:pPr algn="l"/>
            <a:r>
              <a:rPr lang="en-IN" sz="1600" b="0" i="0" u="none" strike="noStrike" baseline="0" dirty="0">
                <a:latin typeface="Courier"/>
              </a:rPr>
              <a:t>Your selection? </a:t>
            </a:r>
            <a:r>
              <a:rPr lang="en-IN" sz="1600" b="1" i="0" u="none" strike="noStrike" baseline="0" dirty="0">
                <a:latin typeface="Courier-Bold"/>
              </a:rPr>
              <a:t>1</a:t>
            </a:r>
          </a:p>
          <a:p>
            <a:pPr algn="l"/>
            <a:r>
              <a:rPr lang="en-US" sz="1600" b="0" i="0" u="none" strike="noStrike" baseline="0" dirty="0">
                <a:latin typeface="Courier"/>
              </a:rPr>
              <a:t>DSA keypair will have 1024 bits.</a:t>
            </a:r>
          </a:p>
          <a:p>
            <a:pPr algn="l"/>
            <a:r>
              <a:rPr lang="en-US" sz="1600" b="0" i="0" u="none" strike="noStrike" baseline="0" dirty="0">
                <a:latin typeface="Courier"/>
              </a:rPr>
              <a:t>ELG-E keys may be between 1024 and 4096 bits long.</a:t>
            </a:r>
          </a:p>
          <a:p>
            <a:pPr algn="l"/>
            <a:r>
              <a:rPr lang="en-US" sz="1600" b="0" i="0" u="none" strike="noStrike" baseline="0" dirty="0">
                <a:latin typeface="Courier"/>
              </a:rPr>
              <a:t>What </a:t>
            </a:r>
            <a:r>
              <a:rPr lang="en-US" sz="1600" b="0" i="0" u="none" strike="noStrike" baseline="0" dirty="0" err="1">
                <a:latin typeface="Courier"/>
              </a:rPr>
              <a:t>keysize</a:t>
            </a:r>
            <a:r>
              <a:rPr lang="en-US" sz="1600" b="0" i="0" u="none" strike="noStrike" baseline="0" dirty="0">
                <a:latin typeface="Courier"/>
              </a:rPr>
              <a:t> do you want? (2048) </a:t>
            </a:r>
            <a:r>
              <a:rPr lang="en-US" sz="1600" b="1" i="0" u="none" strike="noStrike" baseline="0" dirty="0">
                <a:latin typeface="Courier-Bold"/>
              </a:rPr>
              <a:t>4096</a:t>
            </a:r>
          </a:p>
          <a:p>
            <a:pPr algn="l"/>
            <a:r>
              <a:rPr lang="en-US" sz="1600" b="0" i="0" u="none" strike="noStrike" baseline="0" dirty="0">
                <a:latin typeface="Courier"/>
              </a:rPr>
              <a:t>Requested </a:t>
            </a:r>
            <a:r>
              <a:rPr lang="en-US" sz="1600" b="0" i="0" u="none" strike="noStrike" baseline="0" dirty="0" err="1">
                <a:latin typeface="Courier"/>
              </a:rPr>
              <a:t>keysize</a:t>
            </a:r>
            <a:r>
              <a:rPr lang="en-US" sz="1600" b="0" i="0" u="none" strike="noStrike" baseline="0" dirty="0">
                <a:latin typeface="Courier"/>
              </a:rPr>
              <a:t> is 4096 bits</a:t>
            </a:r>
          </a:p>
          <a:p>
            <a:pPr algn="l"/>
            <a:r>
              <a:rPr lang="en-US" sz="1600" b="0" i="0" u="none" strike="noStrike" baseline="0" dirty="0">
                <a:latin typeface="Courier"/>
              </a:rPr>
              <a:t>Please specify how long the key should be valid.</a:t>
            </a:r>
          </a:p>
          <a:p>
            <a:pPr algn="l"/>
            <a:r>
              <a:rPr lang="en-US" sz="1600" b="0" i="0" u="none" strike="noStrike" baseline="0" dirty="0">
                <a:latin typeface="Courier"/>
              </a:rPr>
              <a:t>0 = key does not expire</a:t>
            </a:r>
          </a:p>
          <a:p>
            <a:pPr algn="l"/>
            <a:r>
              <a:rPr lang="en-US" sz="1600" b="0" i="0" u="none" strike="noStrike" baseline="0" dirty="0">
                <a:latin typeface="Courier"/>
              </a:rPr>
              <a:t>&lt;n&gt; = key expires in n days</a:t>
            </a:r>
          </a:p>
          <a:p>
            <a:pPr algn="l"/>
            <a:r>
              <a:rPr lang="en-US" sz="1600" b="0" i="0" u="none" strike="noStrike" baseline="0" dirty="0">
                <a:latin typeface="Courier"/>
              </a:rPr>
              <a:t>&lt;n&gt;w = key expires in n weeks</a:t>
            </a:r>
          </a:p>
          <a:p>
            <a:pPr algn="l"/>
            <a:r>
              <a:rPr lang="en-US" sz="1600" b="0" i="0" u="none" strike="noStrike" baseline="0" dirty="0">
                <a:latin typeface="Courier"/>
              </a:rPr>
              <a:t>&lt;n&gt;m = key expires in n month</a:t>
            </a:r>
          </a:p>
          <a:p>
            <a:pPr algn="l"/>
            <a:r>
              <a:rPr lang="en-US" sz="1600" b="0" i="0" u="none" strike="noStrike" baseline="0" dirty="0">
                <a:latin typeface="Courier"/>
              </a:rPr>
              <a:t>&lt;n&gt;y = key expires in n years</a:t>
            </a:r>
          </a:p>
          <a:p>
            <a:pPr algn="l"/>
            <a:r>
              <a:rPr lang="en-US" sz="1600" b="0" i="0" u="none" strike="noStrike" baseline="0" dirty="0">
                <a:latin typeface="Courier"/>
              </a:rPr>
              <a:t>Key is valid for? (0) </a:t>
            </a:r>
            <a:r>
              <a:rPr lang="en-US" sz="1600" b="1" i="0" u="none" strike="noStrike" baseline="0" dirty="0">
                <a:latin typeface="Courier-Bold"/>
              </a:rPr>
              <a:t>0</a:t>
            </a:r>
          </a:p>
          <a:p>
            <a:pPr algn="l"/>
            <a:r>
              <a:rPr lang="en-US" sz="1600" b="0" i="0" u="none" strike="noStrike" baseline="0" dirty="0">
                <a:latin typeface="Courier"/>
              </a:rPr>
              <a:t>Key does not expire at all</a:t>
            </a:r>
          </a:p>
        </p:txBody>
      </p:sp>
    </p:spTree>
    <p:extLst>
      <p:ext uri="{BB962C8B-B14F-4D97-AF65-F5344CB8AC3E}">
        <p14:creationId xmlns:p14="http://schemas.microsoft.com/office/powerpoint/2010/main" val="30786949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322F6A-6F8F-46B9-C2A4-4564031E18A5}"/>
              </a:ext>
            </a:extLst>
          </p:cNvPr>
          <p:cNvSpPr txBox="1"/>
          <p:nvPr/>
        </p:nvSpPr>
        <p:spPr>
          <a:xfrm>
            <a:off x="0" y="0"/>
            <a:ext cx="12192000" cy="5509200"/>
          </a:xfrm>
          <a:prstGeom prst="rect">
            <a:avLst/>
          </a:prstGeom>
          <a:noFill/>
        </p:spPr>
        <p:txBody>
          <a:bodyPr wrap="square">
            <a:spAutoFit/>
          </a:bodyPr>
          <a:lstStyle/>
          <a:p>
            <a:r>
              <a:rPr lang="en-US" sz="1600" b="0" i="0" u="none" strike="noStrike" baseline="0" dirty="0">
                <a:latin typeface="Courier"/>
              </a:rPr>
              <a:t>Is this correct? (y/N) </a:t>
            </a:r>
            <a:r>
              <a:rPr lang="en-US" sz="1600" b="1" i="0" u="none" strike="noStrike" baseline="0" dirty="0">
                <a:latin typeface="Courier-Bold"/>
              </a:rPr>
              <a:t>y</a:t>
            </a:r>
            <a:endParaRPr lang="en-US" sz="1600" b="0" i="0" u="none" strike="noStrike" baseline="0" dirty="0">
              <a:latin typeface="Courier"/>
            </a:endParaRPr>
          </a:p>
          <a:p>
            <a:pPr algn="l"/>
            <a:r>
              <a:rPr lang="en-US" sz="1600" b="0" i="0" u="none" strike="noStrike" baseline="0" dirty="0">
                <a:latin typeface="Courier"/>
              </a:rPr>
              <a:t>You need a user ID to identify your key; the software constructs the</a:t>
            </a:r>
          </a:p>
          <a:p>
            <a:pPr algn="l"/>
            <a:r>
              <a:rPr lang="en-US" sz="1600" b="0" i="0" u="none" strike="noStrike" baseline="0" dirty="0">
                <a:latin typeface="Courier"/>
              </a:rPr>
              <a:t>user ID from the Real Name, Comment and Email Address in this form:</a:t>
            </a:r>
          </a:p>
          <a:p>
            <a:pPr algn="l"/>
            <a:r>
              <a:rPr lang="de-DE" sz="1600" b="0" i="0" u="none" strike="noStrike" baseline="0" dirty="0">
                <a:latin typeface="Courier"/>
              </a:rPr>
              <a:t>"Heinrich Heine (Der Dichter) &lt;heinrichh@duesseldorf.de&gt;"</a:t>
            </a:r>
          </a:p>
          <a:p>
            <a:pPr algn="l"/>
            <a:r>
              <a:rPr lang="en-US" sz="1600" b="0" i="0" u="none" strike="noStrike" baseline="0" dirty="0">
                <a:latin typeface="Courier"/>
              </a:rPr>
              <a:t>Real name: </a:t>
            </a:r>
            <a:r>
              <a:rPr lang="en-US" sz="1600" b="1" i="0" u="none" strike="noStrike" baseline="0" dirty="0">
                <a:latin typeface="Courier-Bold"/>
              </a:rPr>
              <a:t>Willy De </a:t>
            </a:r>
            <a:r>
              <a:rPr lang="en-US" sz="1600" b="1" i="0" u="none" strike="noStrike" baseline="0" dirty="0" err="1">
                <a:latin typeface="Courier-Bold"/>
              </a:rPr>
              <a:t>Wandel</a:t>
            </a:r>
            <a:endParaRPr lang="en-US" sz="1600" b="1" i="0" u="none" strike="noStrike" baseline="0" dirty="0">
              <a:latin typeface="Courier-Bold"/>
            </a:endParaRPr>
          </a:p>
          <a:p>
            <a:pPr algn="l"/>
            <a:r>
              <a:rPr lang="en-US" sz="1600" b="0" i="0" u="none" strike="noStrike" baseline="0" dirty="0">
                <a:latin typeface="Courier"/>
              </a:rPr>
              <a:t>Email address: </a:t>
            </a:r>
            <a:r>
              <a:rPr lang="en-US" sz="1600" b="1" i="0" u="none" strike="noStrike" baseline="0" dirty="0" err="1">
                <a:latin typeface="Courier-Bold"/>
              </a:rPr>
              <a:t>wdw@mvg.vl</a:t>
            </a:r>
            <a:endParaRPr lang="en-US" sz="1600" b="1" i="0" u="none" strike="noStrike" baseline="0" dirty="0">
              <a:latin typeface="Courier-Bold"/>
            </a:endParaRPr>
          </a:p>
          <a:p>
            <a:pPr algn="l"/>
            <a:r>
              <a:rPr lang="en-IN" sz="1600" b="0" i="0" u="none" strike="noStrike" baseline="0" dirty="0">
                <a:latin typeface="Courier"/>
              </a:rPr>
              <a:t>Comment: </a:t>
            </a:r>
            <a:r>
              <a:rPr lang="en-IN" sz="1600" b="1" i="0" u="none" strike="noStrike" baseline="0" dirty="0">
                <a:latin typeface="Courier-Bold"/>
              </a:rPr>
              <a:t>Willem</a:t>
            </a:r>
          </a:p>
          <a:p>
            <a:pPr algn="l"/>
            <a:r>
              <a:rPr lang="en-IN" sz="1600" b="0" i="0" u="none" strike="noStrike" baseline="0" dirty="0">
                <a:latin typeface="Courier"/>
              </a:rPr>
              <a:t>You selected this USER-ID:</a:t>
            </a:r>
          </a:p>
          <a:p>
            <a:pPr algn="l"/>
            <a:r>
              <a:rPr lang="nl-NL" sz="1600" b="0" i="0" u="none" strike="noStrike" baseline="0" dirty="0">
                <a:latin typeface="Courier"/>
              </a:rPr>
              <a:t>"Willy De Wandel (Willem) &lt;wdw@mvg.vl&gt;"</a:t>
            </a:r>
          </a:p>
          <a:p>
            <a:pPr algn="l"/>
            <a:endParaRPr lang="en-IN" sz="1600" b="0" i="0" u="none" strike="noStrike" baseline="0" dirty="0">
              <a:latin typeface="Helvetica" panose="020B0604020202020204" pitchFamily="34" charset="0"/>
            </a:endParaRPr>
          </a:p>
          <a:p>
            <a:pPr algn="l"/>
            <a:r>
              <a:rPr lang="pt-BR" sz="1600" b="0" i="0" u="none" strike="noStrike" baseline="0" dirty="0">
                <a:latin typeface="Courier"/>
              </a:rPr>
              <a:t>Change (N)ame, (C)omment, (E)mail or (O)kay/(Q)uit? </a:t>
            </a:r>
            <a:r>
              <a:rPr lang="pt-BR" sz="1600" b="1" i="0" u="none" strike="noStrike" baseline="0" dirty="0">
                <a:latin typeface="Courier-Bold"/>
              </a:rPr>
              <a:t>O</a:t>
            </a:r>
          </a:p>
          <a:p>
            <a:pPr algn="l"/>
            <a:r>
              <a:rPr lang="en-US" sz="1600" b="0" i="0" u="none" strike="noStrike" baseline="0" dirty="0">
                <a:latin typeface="Courier"/>
              </a:rPr>
              <a:t>You need a Passphrase to protect your secret key.</a:t>
            </a:r>
          </a:p>
          <a:p>
            <a:pPr algn="l"/>
            <a:r>
              <a:rPr lang="en-IN" sz="1600" b="0" i="0" u="none" strike="noStrike" baseline="0" dirty="0">
                <a:latin typeface="Courier"/>
              </a:rPr>
              <a:t>Passphrase:</a:t>
            </a:r>
          </a:p>
          <a:p>
            <a:pPr algn="l"/>
            <a:endParaRPr lang="en-US" sz="1800" b="0" i="0" u="none" strike="noStrike" baseline="0" dirty="0">
              <a:latin typeface="Times-Roman"/>
            </a:endParaRPr>
          </a:p>
          <a:p>
            <a:pPr algn="l"/>
            <a:endParaRPr lang="en-US" dirty="0">
              <a:latin typeface="Times-Roman"/>
            </a:endParaRPr>
          </a:p>
          <a:p>
            <a:pPr algn="l"/>
            <a:r>
              <a:rPr lang="en-US" sz="1800" b="0" i="0" u="none" strike="noStrike" baseline="0" dirty="0">
                <a:latin typeface="Times-Roman"/>
              </a:rPr>
              <a:t>Now </a:t>
            </a:r>
            <a:r>
              <a:rPr lang="en-US" sz="1800" b="0" i="0" u="none" strike="noStrike" baseline="0" dirty="0" err="1">
                <a:latin typeface="Times-Roman"/>
              </a:rPr>
              <a:t>enetr</a:t>
            </a:r>
            <a:r>
              <a:rPr lang="en-US" sz="1800" b="0" i="0" u="none" strike="noStrike" baseline="0" dirty="0">
                <a:latin typeface="Times-Roman"/>
              </a:rPr>
              <a:t> your password. This can be a phrase, the longer, the better, the only condition is that you should be</a:t>
            </a:r>
          </a:p>
          <a:p>
            <a:pPr algn="l"/>
            <a:r>
              <a:rPr lang="en-US" sz="1800" b="0" i="0" u="none" strike="noStrike" baseline="0" dirty="0">
                <a:latin typeface="Times-Roman"/>
              </a:rPr>
              <a:t>able to remember it at all times. For verification, you need to enter the same phrase again.</a:t>
            </a:r>
          </a:p>
          <a:p>
            <a:pPr algn="l"/>
            <a:r>
              <a:rPr lang="en-US" sz="1800" b="0" i="0" u="none" strike="noStrike" baseline="0" dirty="0">
                <a:latin typeface="Times-Roman"/>
              </a:rPr>
              <a:t>Now the key pair is generated by a program that spawns random numbers and that is, among other factors, fed</a:t>
            </a:r>
          </a:p>
          <a:p>
            <a:pPr algn="l"/>
            <a:r>
              <a:rPr lang="en-US" sz="1800" b="0" i="0" u="none" strike="noStrike" baseline="0" dirty="0">
                <a:latin typeface="Times-Roman"/>
              </a:rPr>
              <a:t>with the activity data of the system. So it is a good idea to start some programs now, to move the mouse</a:t>
            </a:r>
          </a:p>
          <a:p>
            <a:pPr algn="l"/>
            <a:r>
              <a:rPr lang="en-US" sz="1800" b="0" i="0" u="none" strike="noStrike" baseline="0" dirty="0">
                <a:latin typeface="Times-Roman"/>
              </a:rPr>
              <a:t>cursor or to type some random characters in a terminal window. That way, the chances to generate a number</a:t>
            </a:r>
          </a:p>
          <a:p>
            <a:pPr algn="l"/>
            <a:r>
              <a:rPr lang="en-US" sz="1800" b="0" i="0" u="none" strike="noStrike" baseline="0" dirty="0">
                <a:latin typeface="Times-Roman"/>
              </a:rPr>
              <a:t>that contains lots of different digits will be much bigger and the key will be more difficult to crack.</a:t>
            </a:r>
            <a:endParaRPr lang="en-IN" dirty="0"/>
          </a:p>
        </p:txBody>
      </p:sp>
    </p:spTree>
    <p:extLst>
      <p:ext uri="{BB962C8B-B14F-4D97-AF65-F5344CB8AC3E}">
        <p14:creationId xmlns:p14="http://schemas.microsoft.com/office/powerpoint/2010/main" val="31631539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E78F61-1FF8-3D34-CAA6-EBAC74A1D7FE}"/>
              </a:ext>
            </a:extLst>
          </p:cNvPr>
          <p:cNvSpPr txBox="1"/>
          <p:nvPr/>
        </p:nvSpPr>
        <p:spPr>
          <a:xfrm>
            <a:off x="0" y="0"/>
            <a:ext cx="12192000" cy="5970865"/>
          </a:xfrm>
          <a:prstGeom prst="rect">
            <a:avLst/>
          </a:prstGeom>
          <a:noFill/>
        </p:spPr>
        <p:txBody>
          <a:bodyPr wrap="square">
            <a:spAutoFit/>
          </a:bodyPr>
          <a:lstStyle/>
          <a:p>
            <a:pPr algn="l"/>
            <a:r>
              <a:rPr lang="en-IN" sz="2800" b="1" i="0" u="none" strike="noStrike" baseline="0" dirty="0">
                <a:latin typeface="Helvetica-Bold"/>
              </a:rPr>
              <a:t>About your key</a:t>
            </a:r>
          </a:p>
          <a:p>
            <a:pPr algn="l"/>
            <a:endParaRPr lang="en-US" sz="1800" b="0" i="0" u="none" strike="noStrike" baseline="0" dirty="0">
              <a:latin typeface="Times-Roman"/>
            </a:endParaRPr>
          </a:p>
          <a:p>
            <a:pPr algn="just"/>
            <a:r>
              <a:rPr lang="en-US" sz="2000" b="0" i="0" u="none" strike="noStrike" baseline="0" dirty="0">
                <a:latin typeface="Times-Roman"/>
              </a:rPr>
              <a:t>When your key has been created, you will get a message about the </a:t>
            </a:r>
            <a:r>
              <a:rPr lang="en-US" sz="2000" b="0" i="1" u="none" strike="noStrike" baseline="0" dirty="0">
                <a:latin typeface="Times-Italic"/>
              </a:rPr>
              <a:t>fingerprint</a:t>
            </a:r>
            <a:r>
              <a:rPr lang="en-US" sz="2000" b="0" i="0" u="none" strike="noStrike" baseline="0" dirty="0">
                <a:latin typeface="Times-Roman"/>
              </a:rPr>
              <a:t>. This is a sequence of 40</a:t>
            </a:r>
          </a:p>
          <a:p>
            <a:pPr algn="just"/>
            <a:r>
              <a:rPr lang="en-US" sz="2000" b="0" i="0" u="none" strike="noStrike" baseline="0" dirty="0">
                <a:latin typeface="Times-Roman"/>
              </a:rPr>
              <a:t>hexadecimal numbers, which is so long that it is very, very hard to generate the same key twice, on any</a:t>
            </a:r>
          </a:p>
          <a:p>
            <a:pPr algn="just"/>
            <a:r>
              <a:rPr lang="en-US" sz="2000" b="0" i="0" u="none" strike="noStrike" baseline="0" dirty="0">
                <a:latin typeface="Times-Roman"/>
              </a:rPr>
              <a:t>computer. You can be rather sure that this is a unique sequence. The short form of this key consists of your</a:t>
            </a:r>
          </a:p>
          <a:p>
            <a:pPr algn="just"/>
            <a:r>
              <a:rPr lang="en-US" sz="2000" b="0" i="0" u="none" strike="noStrike" baseline="0" dirty="0">
                <a:latin typeface="Times-Roman"/>
              </a:rPr>
              <a:t>name, followed by the last 8 hexadecimal numbers.</a:t>
            </a:r>
          </a:p>
          <a:p>
            <a:pPr algn="just"/>
            <a:endParaRPr lang="en-US" sz="2000" b="0" i="0" u="none" strike="noStrike" baseline="0" dirty="0">
              <a:latin typeface="Times-Roman"/>
            </a:endParaRPr>
          </a:p>
          <a:p>
            <a:pPr algn="just"/>
            <a:r>
              <a:rPr lang="en-US" sz="2000" b="0" i="0" u="none" strike="noStrike" baseline="0" dirty="0">
                <a:latin typeface="Times-Roman"/>
              </a:rPr>
              <a:t>You can get information about your key as follows:</a:t>
            </a:r>
          </a:p>
          <a:p>
            <a:pPr algn="just"/>
            <a:r>
              <a:rPr lang="en-IN" sz="1600" b="0" i="0" u="none" strike="noStrike" baseline="0" dirty="0" err="1">
                <a:latin typeface="Courier"/>
              </a:rPr>
              <a:t>willy@ubuntu</a:t>
            </a:r>
            <a:r>
              <a:rPr lang="en-IN" sz="1600" b="0" i="0" u="none" strike="noStrike" baseline="0" dirty="0">
                <a:latin typeface="Courier"/>
              </a:rPr>
              <a:t>:~$ </a:t>
            </a:r>
            <a:r>
              <a:rPr lang="en-IN" sz="1600" b="1" i="0" u="none" strike="noStrike" baseline="0" dirty="0" err="1">
                <a:latin typeface="Courier-Bold"/>
              </a:rPr>
              <a:t>gpg</a:t>
            </a:r>
            <a:r>
              <a:rPr lang="en-IN" sz="1600" b="1" i="0" u="none" strike="noStrike" baseline="0" dirty="0">
                <a:latin typeface="Courier-Bold"/>
              </a:rPr>
              <a:t> --list-keys</a:t>
            </a:r>
          </a:p>
          <a:p>
            <a:pPr algn="just"/>
            <a:r>
              <a:rPr lang="en-US" sz="1600" b="0" i="0" u="none" strike="noStrike" baseline="0" dirty="0">
                <a:latin typeface="Courier"/>
              </a:rPr>
              <a:t>/home/willy/.</a:t>
            </a:r>
            <a:r>
              <a:rPr lang="en-US" sz="1600" b="0" i="0" u="none" strike="noStrike" baseline="0" dirty="0" err="1">
                <a:latin typeface="Courier"/>
              </a:rPr>
              <a:t>gnupg</a:t>
            </a:r>
            <a:r>
              <a:rPr lang="en-US" sz="1600" b="0" i="0" u="none" strike="noStrike" baseline="0" dirty="0">
                <a:latin typeface="Courier"/>
              </a:rPr>
              <a:t>/</a:t>
            </a:r>
            <a:r>
              <a:rPr lang="en-US" sz="1600" b="0" i="0" u="none" strike="noStrike" baseline="0" dirty="0" err="1">
                <a:latin typeface="Courier"/>
              </a:rPr>
              <a:t>pubring.gpg</a:t>
            </a:r>
            <a:endParaRPr lang="en-US" sz="1600" b="0" i="0" u="none" strike="noStrike" baseline="0" dirty="0">
              <a:latin typeface="Courier"/>
            </a:endParaRPr>
          </a:p>
          <a:p>
            <a:pPr algn="just"/>
            <a:r>
              <a:rPr lang="en-IN" sz="1600" b="0" i="0" u="none" strike="noStrike" baseline="0" dirty="0">
                <a:latin typeface="Courier"/>
              </a:rPr>
              <a:t>------------------------------</a:t>
            </a:r>
          </a:p>
          <a:p>
            <a:pPr algn="just"/>
            <a:r>
              <a:rPr lang="en-IN" sz="1600" b="0" i="0" u="none" strike="noStrike" baseline="0" dirty="0">
                <a:latin typeface="Courier"/>
              </a:rPr>
              <a:t>pub 1024D/BF5C3DBB 2006-08-08</a:t>
            </a:r>
          </a:p>
          <a:p>
            <a:pPr algn="just"/>
            <a:r>
              <a:rPr lang="nl-NL" sz="1600" b="0" i="0" u="none" strike="noStrike" baseline="0" dirty="0">
                <a:latin typeface="Courier"/>
              </a:rPr>
              <a:t>uid Willy De Wandel (Willem) &lt;wdw@mvg.vl&gt;</a:t>
            </a:r>
          </a:p>
          <a:p>
            <a:pPr algn="just"/>
            <a:r>
              <a:rPr lang="en-IN" sz="1600" b="0" i="0" u="none" strike="noStrike" baseline="0" dirty="0">
                <a:latin typeface="Courier"/>
              </a:rPr>
              <a:t>sub 4096g/A3449CF7 2006-08-08</a:t>
            </a:r>
          </a:p>
          <a:p>
            <a:pPr algn="just"/>
            <a:endParaRPr lang="en-US" sz="2000" b="0" i="0" u="none" strike="noStrike" baseline="0" dirty="0">
              <a:latin typeface="Times-Roman"/>
            </a:endParaRPr>
          </a:p>
          <a:p>
            <a:pPr algn="just"/>
            <a:r>
              <a:rPr lang="en-US" sz="2000" b="0" i="0" u="none" strike="noStrike" baseline="0" dirty="0">
                <a:latin typeface="Times-Roman"/>
              </a:rPr>
              <a:t>The </a:t>
            </a:r>
            <a:r>
              <a:rPr lang="en-US" sz="2000" b="0" i="1" u="none" strike="noStrike" baseline="0" dirty="0">
                <a:latin typeface="Times-Italic"/>
              </a:rPr>
              <a:t>key ID </a:t>
            </a:r>
            <a:r>
              <a:rPr lang="en-US" sz="2000" b="0" i="0" u="none" strike="noStrike" baseline="0" dirty="0">
                <a:latin typeface="Times-Roman"/>
              </a:rPr>
              <a:t>of this key is "BF5C3DBB". You can send your key ID and your name to a </a:t>
            </a:r>
            <a:r>
              <a:rPr lang="en-US" sz="2000" b="0" i="1" u="none" strike="noStrike" baseline="0" dirty="0">
                <a:latin typeface="Times-Italic"/>
              </a:rPr>
              <a:t>key server</a:t>
            </a:r>
            <a:r>
              <a:rPr lang="en-US" sz="2000" b="0" i="0" u="none" strike="noStrike" baseline="0" dirty="0">
                <a:latin typeface="Times-Roman"/>
              </a:rPr>
              <a:t>, so that</a:t>
            </a:r>
          </a:p>
          <a:p>
            <a:pPr algn="just"/>
            <a:r>
              <a:rPr lang="en-US" sz="2000" b="0" i="0" u="none" strike="noStrike" baseline="0" dirty="0">
                <a:latin typeface="Times-Roman"/>
              </a:rPr>
              <a:t>other people can get this info about you and use it to encrypt data for you. Alternatively, you can send your</a:t>
            </a:r>
          </a:p>
          <a:p>
            <a:pPr algn="just"/>
            <a:r>
              <a:rPr lang="en-US" sz="2000" b="0" i="0" u="none" strike="noStrike" baseline="0" dirty="0">
                <a:latin typeface="Times-Roman"/>
              </a:rPr>
              <a:t>public key directly to the people who need it. The public part of your key is the long series of numbers that</a:t>
            </a:r>
          </a:p>
          <a:p>
            <a:pPr algn="just"/>
            <a:r>
              <a:rPr lang="en-US" sz="2000" b="0" i="0" u="none" strike="noStrike" baseline="0" dirty="0">
                <a:latin typeface="Times-Roman"/>
              </a:rPr>
              <a:t>you see when using the </a:t>
            </a:r>
            <a:r>
              <a:rPr lang="en-US" sz="2000" b="0" i="0" u="none" strike="noStrike" baseline="0" dirty="0">
                <a:latin typeface="Courier"/>
              </a:rPr>
              <a:t>--export </a:t>
            </a:r>
            <a:r>
              <a:rPr lang="en-US" sz="2000" b="0" i="0" u="none" strike="noStrike" baseline="0" dirty="0">
                <a:latin typeface="Times-Roman"/>
              </a:rPr>
              <a:t>option to the </a:t>
            </a:r>
            <a:r>
              <a:rPr lang="en-US" sz="2000" b="1" i="0" u="none" strike="noStrike" baseline="0" dirty="0" err="1">
                <a:latin typeface="Times-Bold"/>
              </a:rPr>
              <a:t>gpg</a:t>
            </a:r>
            <a:r>
              <a:rPr lang="en-US" sz="2000" b="1" i="0" u="none" strike="noStrike" baseline="0" dirty="0">
                <a:latin typeface="Times-Bold"/>
              </a:rPr>
              <a:t> </a:t>
            </a:r>
            <a:r>
              <a:rPr lang="en-US" sz="2000" b="0" i="0" u="none" strike="noStrike" baseline="0" dirty="0">
                <a:latin typeface="Times-Roman"/>
              </a:rPr>
              <a:t>command:</a:t>
            </a:r>
          </a:p>
          <a:p>
            <a:pPr algn="just"/>
            <a:r>
              <a:rPr lang="en-IN" sz="2000" b="1" i="0" u="none" strike="noStrike" baseline="0" dirty="0" err="1">
                <a:latin typeface="Times-Bold"/>
              </a:rPr>
              <a:t>gpg</a:t>
            </a:r>
            <a:r>
              <a:rPr lang="en-IN" sz="2000" b="1" i="0" u="none" strike="noStrike" baseline="0" dirty="0">
                <a:latin typeface="Times-Bold"/>
              </a:rPr>
              <a:t> </a:t>
            </a:r>
            <a:r>
              <a:rPr lang="en-IN" sz="2000" b="1" i="0" u="none" strike="noStrike" baseline="0" dirty="0">
                <a:latin typeface="Courier-Bold"/>
              </a:rPr>
              <a:t>--export -a</a:t>
            </a:r>
          </a:p>
        </p:txBody>
      </p:sp>
    </p:spTree>
    <p:extLst>
      <p:ext uri="{BB962C8B-B14F-4D97-AF65-F5344CB8AC3E}">
        <p14:creationId xmlns:p14="http://schemas.microsoft.com/office/powerpoint/2010/main" val="31287834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870659-77A6-6ECB-3106-9C9147205CD9}"/>
              </a:ext>
            </a:extLst>
          </p:cNvPr>
          <p:cNvSpPr txBox="1"/>
          <p:nvPr/>
        </p:nvSpPr>
        <p:spPr>
          <a:xfrm>
            <a:off x="141571" y="1289785"/>
            <a:ext cx="11908857" cy="3200876"/>
          </a:xfrm>
          <a:prstGeom prst="rect">
            <a:avLst/>
          </a:prstGeom>
          <a:noFill/>
        </p:spPr>
        <p:txBody>
          <a:bodyPr wrap="square">
            <a:spAutoFit/>
          </a:bodyPr>
          <a:lstStyle/>
          <a:p>
            <a:pPr algn="l"/>
            <a:r>
              <a:rPr lang="en-IN" sz="2800" b="1" i="0" u="none" strike="noStrike" baseline="0" dirty="0">
                <a:latin typeface="Helvetica-Bold"/>
              </a:rPr>
              <a:t>Encrypt data</a:t>
            </a:r>
          </a:p>
          <a:p>
            <a:pPr algn="l"/>
            <a:endParaRPr lang="en-US" sz="1800" b="0" i="0" u="none" strike="noStrike" baseline="0" dirty="0">
              <a:latin typeface="Times-Roman"/>
            </a:endParaRPr>
          </a:p>
          <a:p>
            <a:pPr algn="l"/>
            <a:r>
              <a:rPr lang="en-US" sz="2000" b="0" i="0" u="none" strike="noStrike" baseline="0" dirty="0">
                <a:latin typeface="Times-Roman"/>
              </a:rPr>
              <a:t>Now you can encrypt a </a:t>
            </a:r>
            <a:r>
              <a:rPr lang="en-US" sz="2000" b="0" i="0" u="none" strike="noStrike" baseline="0" dirty="0">
                <a:latin typeface="Courier"/>
              </a:rPr>
              <a:t>.tar </a:t>
            </a:r>
            <a:r>
              <a:rPr lang="en-US" sz="2000" b="0" i="0" u="none" strike="noStrike" baseline="0" dirty="0">
                <a:latin typeface="Times-Roman"/>
              </a:rPr>
              <a:t>archive or a compressed archive, prior to saving it to a backup medium or</a:t>
            </a:r>
          </a:p>
          <a:p>
            <a:pPr algn="l"/>
            <a:r>
              <a:rPr lang="en-US" sz="2000" b="0" i="0" u="none" strike="noStrike" baseline="0" dirty="0">
                <a:latin typeface="Times-Roman"/>
              </a:rPr>
              <a:t>transporting it to the backup server. Use the </a:t>
            </a:r>
            <a:r>
              <a:rPr lang="en-US" sz="2000" b="1" i="0" u="none" strike="noStrike" baseline="0" dirty="0" err="1">
                <a:latin typeface="Times-Bold"/>
              </a:rPr>
              <a:t>gpg</a:t>
            </a:r>
            <a:r>
              <a:rPr lang="en-US" sz="2000" b="1" i="0" u="none" strike="noStrike" baseline="0" dirty="0">
                <a:latin typeface="Times-Bold"/>
              </a:rPr>
              <a:t> </a:t>
            </a:r>
            <a:r>
              <a:rPr lang="en-US" sz="2000" b="0" i="0" u="none" strike="noStrike" baseline="0" dirty="0">
                <a:latin typeface="Times-Roman"/>
              </a:rPr>
              <a:t>command like this:</a:t>
            </a:r>
          </a:p>
          <a:p>
            <a:pPr algn="l"/>
            <a:endParaRPr lang="en-US" sz="2000" b="1" i="0" u="none" strike="noStrike" baseline="0" dirty="0">
              <a:latin typeface="Times-Bold"/>
            </a:endParaRPr>
          </a:p>
          <a:p>
            <a:pPr algn="l"/>
            <a:r>
              <a:rPr lang="en-US" sz="2000" b="1" i="0" u="none" strike="noStrike" baseline="0" dirty="0" err="1">
                <a:latin typeface="Times-Bold"/>
              </a:rPr>
              <a:t>gpg</a:t>
            </a:r>
            <a:r>
              <a:rPr lang="en-US" sz="2000" b="1" i="0" u="none" strike="noStrike" baseline="0" dirty="0">
                <a:latin typeface="Times-Bold"/>
              </a:rPr>
              <a:t> </a:t>
            </a:r>
            <a:r>
              <a:rPr lang="en-US" sz="2000" b="1" i="0" u="none" strike="noStrike" baseline="0" dirty="0">
                <a:latin typeface="Courier-Bold"/>
              </a:rPr>
              <a:t>-e -r </a:t>
            </a:r>
            <a:r>
              <a:rPr lang="en-US" sz="2000" b="1" i="1" u="none" strike="noStrike" baseline="0" dirty="0">
                <a:latin typeface="Courier-BoldOblique"/>
              </a:rPr>
              <a:t>(part of) </a:t>
            </a:r>
            <a:r>
              <a:rPr lang="en-US" sz="2000" b="1" i="1" u="none" strike="noStrike" baseline="0" dirty="0" err="1">
                <a:latin typeface="Courier-BoldOblique"/>
              </a:rPr>
              <a:t>uid</a:t>
            </a:r>
            <a:r>
              <a:rPr lang="en-US" sz="2000" b="1" i="1" u="none" strike="noStrike" baseline="0" dirty="0">
                <a:latin typeface="Courier-BoldOblique"/>
              </a:rPr>
              <a:t> </a:t>
            </a:r>
            <a:r>
              <a:rPr lang="en-US" sz="2000" b="1" i="0" u="none" strike="noStrike" baseline="0" dirty="0">
                <a:latin typeface="Courier-Bold"/>
              </a:rPr>
              <a:t>archive</a:t>
            </a:r>
          </a:p>
          <a:p>
            <a:pPr algn="l"/>
            <a:endParaRPr lang="en-US" sz="2000" b="0" i="0" u="none" strike="noStrike" baseline="0" dirty="0">
              <a:latin typeface="Times-Roman"/>
            </a:endParaRPr>
          </a:p>
          <a:p>
            <a:pPr algn="l"/>
            <a:r>
              <a:rPr lang="en-US" sz="2000" b="0" i="0" u="none" strike="noStrike" baseline="0" dirty="0">
                <a:latin typeface="Times-Roman"/>
              </a:rPr>
              <a:t>The </a:t>
            </a:r>
            <a:r>
              <a:rPr lang="en-US" sz="2000" b="0" i="0" u="none" strike="noStrike" baseline="0" dirty="0">
                <a:latin typeface="Courier"/>
              </a:rPr>
              <a:t>-e </a:t>
            </a:r>
            <a:r>
              <a:rPr lang="en-US" sz="2000" b="0" i="0" u="none" strike="noStrike" baseline="0" dirty="0">
                <a:latin typeface="Times-Roman"/>
              </a:rPr>
              <a:t>option tells </a:t>
            </a:r>
            <a:r>
              <a:rPr lang="en-US" sz="2000" b="1" i="0" u="none" strike="noStrike" baseline="0" dirty="0" err="1">
                <a:latin typeface="Times-Bold"/>
              </a:rPr>
              <a:t>gpg</a:t>
            </a:r>
            <a:r>
              <a:rPr lang="en-US" sz="2000" b="1" i="0" u="none" strike="noStrike" baseline="0" dirty="0">
                <a:latin typeface="Times-Bold"/>
              </a:rPr>
              <a:t> </a:t>
            </a:r>
            <a:r>
              <a:rPr lang="en-US" sz="2000" b="0" i="0" u="none" strike="noStrike" baseline="0" dirty="0">
                <a:latin typeface="Times-Roman"/>
              </a:rPr>
              <a:t>to encrypt, the </a:t>
            </a:r>
            <a:r>
              <a:rPr lang="en-US" sz="2000" b="0" i="0" u="none" strike="noStrike" baseline="0" dirty="0">
                <a:latin typeface="Courier"/>
              </a:rPr>
              <a:t>-r </a:t>
            </a:r>
            <a:r>
              <a:rPr lang="en-US" sz="2000" b="0" i="0" u="none" strike="noStrike" baseline="0" dirty="0">
                <a:latin typeface="Times-Roman"/>
              </a:rPr>
              <a:t>option indicates who to encrypt for. Keep in mind that only </a:t>
            </a:r>
            <a:r>
              <a:rPr lang="en-US" sz="2000" b="0" i="0" u="none" strike="noStrike" baseline="0" dirty="0" err="1">
                <a:latin typeface="Times-Roman"/>
              </a:rPr>
              <a:t>only</a:t>
            </a:r>
            <a:endParaRPr lang="en-US" sz="2000" b="0" i="0" u="none" strike="noStrike" baseline="0" dirty="0">
              <a:latin typeface="Times-Roman"/>
            </a:endParaRPr>
          </a:p>
          <a:p>
            <a:pPr algn="l"/>
            <a:r>
              <a:rPr lang="en-US" sz="2000" b="0" i="0" u="none" strike="noStrike" baseline="0" dirty="0">
                <a:latin typeface="Times-Roman"/>
              </a:rPr>
              <a:t>the user name(s) following this </a:t>
            </a:r>
            <a:r>
              <a:rPr lang="en-US" sz="2000" b="0" i="0" u="none" strike="noStrike" baseline="0" dirty="0">
                <a:latin typeface="Courier"/>
              </a:rPr>
              <a:t>-r </a:t>
            </a:r>
            <a:r>
              <a:rPr lang="en-US" sz="2000" b="0" i="0" u="none" strike="noStrike" baseline="0" dirty="0">
                <a:latin typeface="Times-Roman"/>
              </a:rPr>
              <a:t>option will be able to decrypt the data again. An example:</a:t>
            </a:r>
          </a:p>
          <a:p>
            <a:pPr algn="l"/>
            <a:r>
              <a:rPr lang="en-US" sz="1600" b="0" i="0" u="none" strike="noStrike" baseline="0" dirty="0" err="1">
                <a:latin typeface="Courier"/>
              </a:rPr>
              <a:t>willy@ubuntu</a:t>
            </a:r>
            <a:r>
              <a:rPr lang="en-US" sz="1600" b="0" i="0" u="none" strike="noStrike" baseline="0" dirty="0">
                <a:latin typeface="Courier"/>
              </a:rPr>
              <a:t>:~$ </a:t>
            </a:r>
            <a:r>
              <a:rPr lang="en-US" sz="1600" b="1" i="0" u="none" strike="noStrike" baseline="0" dirty="0" err="1">
                <a:latin typeface="Courier-Bold"/>
              </a:rPr>
              <a:t>gpg</a:t>
            </a:r>
            <a:r>
              <a:rPr lang="en-US" sz="1600" b="1" i="0" u="none" strike="noStrike" baseline="0" dirty="0">
                <a:latin typeface="Courier-Bold"/>
              </a:rPr>
              <a:t> -e -r </a:t>
            </a:r>
            <a:r>
              <a:rPr lang="en-US" sz="1600" b="1" i="1" u="none" strike="noStrike" baseline="0" dirty="0">
                <a:latin typeface="Courier-BoldOblique"/>
              </a:rPr>
              <a:t>Willy </a:t>
            </a:r>
            <a:r>
              <a:rPr lang="en-US" sz="1600" b="1" i="0" u="none" strike="noStrike" baseline="0" dirty="0">
                <a:latin typeface="Courier-Bold"/>
              </a:rPr>
              <a:t>/var/</a:t>
            </a:r>
            <a:r>
              <a:rPr lang="en-US" sz="1600" b="1" i="0" u="none" strike="noStrike" baseline="0" dirty="0" err="1">
                <a:latin typeface="Courier-Bold"/>
              </a:rPr>
              <a:t>tmp</a:t>
            </a:r>
            <a:r>
              <a:rPr lang="en-US" sz="1600" b="1" i="0" u="none" strike="noStrike" baseline="0" dirty="0">
                <a:latin typeface="Courier-Bold"/>
              </a:rPr>
              <a:t>/home-willy-20060808.tar</a:t>
            </a:r>
            <a:endParaRPr lang="en-IN" sz="2000" dirty="0"/>
          </a:p>
        </p:txBody>
      </p:sp>
    </p:spTree>
    <p:extLst>
      <p:ext uri="{BB962C8B-B14F-4D97-AF65-F5344CB8AC3E}">
        <p14:creationId xmlns:p14="http://schemas.microsoft.com/office/powerpoint/2010/main" val="26048286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423C34-E21D-E475-AD05-F9580F6AFFAB}"/>
              </a:ext>
            </a:extLst>
          </p:cNvPr>
          <p:cNvSpPr txBox="1"/>
          <p:nvPr/>
        </p:nvSpPr>
        <p:spPr>
          <a:xfrm>
            <a:off x="77003" y="1128102"/>
            <a:ext cx="12332368" cy="4093428"/>
          </a:xfrm>
          <a:prstGeom prst="rect">
            <a:avLst/>
          </a:prstGeom>
          <a:noFill/>
        </p:spPr>
        <p:txBody>
          <a:bodyPr wrap="square">
            <a:spAutoFit/>
          </a:bodyPr>
          <a:lstStyle/>
          <a:p>
            <a:pPr algn="l"/>
            <a:r>
              <a:rPr lang="en-IN" sz="2800" b="1" i="0" u="none" strike="noStrike" baseline="0" dirty="0">
                <a:latin typeface="Helvetica-Bold"/>
              </a:rPr>
              <a:t>Decrypting files</a:t>
            </a:r>
          </a:p>
          <a:p>
            <a:pPr algn="l"/>
            <a:endParaRPr lang="en-US" sz="2000" b="0" i="0" u="none" strike="noStrike" baseline="0" dirty="0">
              <a:latin typeface="Times-Roman"/>
            </a:endParaRPr>
          </a:p>
          <a:p>
            <a:pPr algn="l"/>
            <a:r>
              <a:rPr lang="en-US" sz="2000" b="0" i="0" u="none" strike="noStrike" baseline="0" dirty="0">
                <a:latin typeface="Times-Roman"/>
              </a:rPr>
              <a:t>Using the </a:t>
            </a:r>
            <a:r>
              <a:rPr lang="en-US" sz="2000" b="0" i="0" u="none" strike="noStrike" baseline="0" dirty="0">
                <a:latin typeface="Courier"/>
              </a:rPr>
              <a:t>-d </a:t>
            </a:r>
            <a:r>
              <a:rPr lang="en-US" sz="2000" b="0" i="0" u="none" strike="noStrike" baseline="0" dirty="0">
                <a:latin typeface="Times-Roman"/>
              </a:rPr>
              <a:t>option, you can decrypt files that have been encrypted for you. The data will scroll over your</a:t>
            </a:r>
          </a:p>
          <a:p>
            <a:pPr algn="l"/>
            <a:r>
              <a:rPr lang="en-US" sz="2000" b="0" i="0" u="none" strike="noStrike" baseline="0" dirty="0">
                <a:latin typeface="Times-Roman"/>
              </a:rPr>
              <a:t>screen, but an encrypted copy will remain on disk. So for file formats other than plain text, you will want to</a:t>
            </a:r>
          </a:p>
          <a:p>
            <a:pPr algn="l"/>
            <a:r>
              <a:rPr lang="en-US" sz="2000" b="0" i="0" u="none" strike="noStrike" baseline="0" dirty="0">
                <a:latin typeface="Times-Roman"/>
              </a:rPr>
              <a:t>save the decrypted data, so that you can view them with the appropriate program. This is done using the </a:t>
            </a:r>
            <a:r>
              <a:rPr lang="en-US" sz="2000" b="0" i="0" u="none" strike="noStrike" baseline="0" dirty="0">
                <a:latin typeface="Courier"/>
              </a:rPr>
              <a:t>-o</a:t>
            </a:r>
          </a:p>
          <a:p>
            <a:pPr algn="l"/>
            <a:r>
              <a:rPr lang="en-US" sz="2000" b="0" i="0" u="none" strike="noStrike" baseline="0" dirty="0">
                <a:latin typeface="Times-Roman"/>
              </a:rPr>
              <a:t>option to the </a:t>
            </a:r>
            <a:r>
              <a:rPr lang="en-US" sz="2000" b="1" i="0" u="none" strike="noStrike" baseline="0" dirty="0" err="1">
                <a:latin typeface="Times-Bold"/>
              </a:rPr>
              <a:t>gpg</a:t>
            </a:r>
            <a:r>
              <a:rPr lang="en-US" sz="2000" b="1" i="0" u="none" strike="noStrike" baseline="0" dirty="0">
                <a:latin typeface="Times-Bold"/>
              </a:rPr>
              <a:t> </a:t>
            </a:r>
            <a:r>
              <a:rPr lang="en-US" sz="2000" b="0" i="0" u="none" strike="noStrike" baseline="0" dirty="0">
                <a:latin typeface="Times-Roman"/>
              </a:rPr>
              <a:t>command:</a:t>
            </a:r>
          </a:p>
          <a:p>
            <a:pPr algn="l"/>
            <a:endParaRPr lang="en-US" sz="2000" b="0" i="0" u="none" strike="noStrike" baseline="0" dirty="0">
              <a:latin typeface="Times-Roman"/>
            </a:endParaRPr>
          </a:p>
          <a:p>
            <a:pPr algn="l"/>
            <a:r>
              <a:rPr lang="en-US" sz="1600" b="0" i="0" u="none" strike="noStrike" baseline="0" dirty="0" err="1">
                <a:latin typeface="Courier"/>
              </a:rPr>
              <a:t>willy@ubuntu</a:t>
            </a:r>
            <a:r>
              <a:rPr lang="en-US" sz="1600" b="0" i="0" u="none" strike="noStrike" baseline="0" dirty="0">
                <a:latin typeface="Courier"/>
              </a:rPr>
              <a:t>:~$ </a:t>
            </a:r>
            <a:r>
              <a:rPr lang="en-US" sz="1600" b="1" i="0" u="none" strike="noStrike" baseline="0" dirty="0" err="1">
                <a:latin typeface="Courier-Bold"/>
              </a:rPr>
              <a:t>gpg</a:t>
            </a:r>
            <a:r>
              <a:rPr lang="en-US" sz="1600" b="1" i="0" u="none" strike="noStrike" baseline="0" dirty="0">
                <a:latin typeface="Courier-Bold"/>
              </a:rPr>
              <a:t> -d -o /var/</a:t>
            </a:r>
            <a:r>
              <a:rPr lang="en-US" sz="1600" b="1" i="0" u="none" strike="noStrike" baseline="0" dirty="0" err="1">
                <a:latin typeface="Courier-Bold"/>
              </a:rPr>
              <a:t>tmp</a:t>
            </a:r>
            <a:r>
              <a:rPr lang="en-US" sz="1600" b="1" i="0" u="none" strike="noStrike" baseline="0" dirty="0">
                <a:latin typeface="Courier-Bold"/>
              </a:rPr>
              <a:t>/home-willy-decrypt.tar /var/</a:t>
            </a:r>
            <a:r>
              <a:rPr lang="en-US" sz="1600" b="1" i="0" u="none" strike="noStrike" baseline="0" dirty="0" err="1">
                <a:latin typeface="Courier-Bold"/>
              </a:rPr>
              <a:t>tmp</a:t>
            </a:r>
            <a:r>
              <a:rPr lang="en-US" sz="1600" b="1" i="0" u="none" strike="noStrike" baseline="0" dirty="0">
                <a:latin typeface="Courier-Bold"/>
              </a:rPr>
              <a:t>/home-willy-20060808.tar.gpg</a:t>
            </a:r>
          </a:p>
          <a:p>
            <a:pPr algn="l"/>
            <a:endParaRPr lang="en-US" sz="1600" b="0" i="0" u="none" strike="noStrike" baseline="0" dirty="0">
              <a:latin typeface="Courier"/>
            </a:endParaRPr>
          </a:p>
          <a:p>
            <a:pPr algn="l"/>
            <a:r>
              <a:rPr lang="en-US" sz="1600" b="0" i="0" u="none" strike="noStrike" baseline="0" dirty="0">
                <a:latin typeface="Courier"/>
              </a:rPr>
              <a:t>You need a passphrase to unlock the secret key for</a:t>
            </a:r>
          </a:p>
          <a:p>
            <a:pPr algn="l"/>
            <a:r>
              <a:rPr lang="en-IN" sz="1600" b="0" i="0" u="none" strike="noStrike" baseline="0" dirty="0">
                <a:latin typeface="Courier"/>
              </a:rPr>
              <a:t>user: "Willy De </a:t>
            </a:r>
            <a:r>
              <a:rPr lang="en-IN" sz="1600" b="0" i="0" u="none" strike="noStrike" baseline="0" dirty="0" err="1">
                <a:latin typeface="Courier"/>
              </a:rPr>
              <a:t>Wandel</a:t>
            </a:r>
            <a:r>
              <a:rPr lang="en-IN" sz="1600" b="0" i="0" u="none" strike="noStrike" baseline="0" dirty="0">
                <a:latin typeface="Courier"/>
              </a:rPr>
              <a:t> (Willem) &lt;</a:t>
            </a:r>
            <a:r>
              <a:rPr lang="en-IN" sz="1600" b="0" i="0" u="none" strike="noStrike" baseline="0" dirty="0" err="1">
                <a:latin typeface="Courier"/>
              </a:rPr>
              <a:t>wdw@mvg.vl</a:t>
            </a:r>
            <a:r>
              <a:rPr lang="en-IN" sz="1600" b="0" i="0" u="none" strike="noStrike" baseline="0" dirty="0">
                <a:latin typeface="Courier"/>
              </a:rPr>
              <a:t>&gt;"</a:t>
            </a:r>
          </a:p>
          <a:p>
            <a:pPr algn="l"/>
            <a:r>
              <a:rPr lang="en-US" sz="1600" b="0" i="0" u="none" strike="noStrike" baseline="0" dirty="0">
                <a:latin typeface="Courier"/>
              </a:rPr>
              <a:t>4096 ELG-E key, ID A3449CF7, created 2006-08-08 (main key ID BF5C3DBB)</a:t>
            </a:r>
          </a:p>
          <a:p>
            <a:pPr algn="l"/>
            <a:r>
              <a:rPr lang="en-US" sz="1600" b="0" i="0" u="none" strike="noStrike" baseline="0" dirty="0" err="1">
                <a:latin typeface="Courier"/>
              </a:rPr>
              <a:t>gpg</a:t>
            </a:r>
            <a:r>
              <a:rPr lang="en-US" sz="1600" b="0" i="0" u="none" strike="noStrike" baseline="0" dirty="0">
                <a:latin typeface="Courier"/>
              </a:rPr>
              <a:t>: encrypted with 4096-bit ELG-E key, ID A3449CF7, created 2006-08-08</a:t>
            </a:r>
          </a:p>
          <a:p>
            <a:pPr algn="l"/>
            <a:r>
              <a:rPr lang="nl-NL" sz="1600" b="0" i="0" u="none" strike="noStrike" baseline="0" dirty="0">
                <a:latin typeface="Courier"/>
              </a:rPr>
              <a:t>"Willy De Wandel (Willem) &lt;wdw@mvg.vl&gt;"</a:t>
            </a:r>
            <a:endParaRPr lang="en-IN" sz="1600" dirty="0"/>
          </a:p>
        </p:txBody>
      </p:sp>
    </p:spTree>
    <p:extLst>
      <p:ext uri="{BB962C8B-B14F-4D97-AF65-F5344CB8AC3E}">
        <p14:creationId xmlns:p14="http://schemas.microsoft.com/office/powerpoint/2010/main" val="3982156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F795F3-20CA-CA75-173D-93316FB8420A}"/>
              </a:ext>
            </a:extLst>
          </p:cNvPr>
          <p:cNvSpPr txBox="1"/>
          <p:nvPr/>
        </p:nvSpPr>
        <p:spPr>
          <a:xfrm>
            <a:off x="202131" y="693650"/>
            <a:ext cx="12137456" cy="5416868"/>
          </a:xfrm>
          <a:prstGeom prst="rect">
            <a:avLst/>
          </a:prstGeom>
          <a:noFill/>
        </p:spPr>
        <p:txBody>
          <a:bodyPr wrap="square">
            <a:spAutoFit/>
          </a:bodyPr>
          <a:lstStyle/>
          <a:p>
            <a:pPr algn="l"/>
            <a:r>
              <a:rPr lang="en-IN" sz="2800" b="1" i="0" u="none" strike="noStrike" baseline="0" dirty="0">
                <a:latin typeface="Stencil" panose="040409050D0802020404" pitchFamily="82" charset="0"/>
              </a:rPr>
              <a:t>Command 		Meaning</a:t>
            </a:r>
          </a:p>
          <a:p>
            <a:pPr algn="l"/>
            <a:endParaRPr lang="en-US" sz="1800" b="1" i="0" u="none" strike="noStrike" baseline="0" dirty="0">
              <a:latin typeface="Times-Bold"/>
            </a:endParaRPr>
          </a:p>
          <a:p>
            <a:pPr algn="l"/>
            <a:r>
              <a:rPr lang="en-US" sz="2000" b="1" i="0" u="none" strike="noStrike" baseline="0" dirty="0">
                <a:latin typeface="Times-Bold"/>
              </a:rPr>
              <a:t>bzip2 			</a:t>
            </a:r>
            <a:r>
              <a:rPr lang="en-US" sz="2000" b="0" i="0" u="none" strike="noStrike" baseline="0" dirty="0">
                <a:latin typeface="Times-Roman"/>
              </a:rPr>
              <a:t>A block-sorting file compressor.</a:t>
            </a:r>
          </a:p>
          <a:p>
            <a:pPr algn="l"/>
            <a:r>
              <a:rPr lang="en-US" sz="2000" b="1" i="0" u="none" strike="noStrike" baseline="0" dirty="0" err="1">
                <a:latin typeface="Times-Bold"/>
              </a:rPr>
              <a:t>cdrecord</a:t>
            </a:r>
            <a:r>
              <a:rPr lang="en-US" sz="2000" b="1" i="0" u="none" strike="noStrike" baseline="0" dirty="0">
                <a:latin typeface="Times-Bold"/>
              </a:rPr>
              <a:t> 		</a:t>
            </a:r>
            <a:r>
              <a:rPr lang="en-US" sz="2000" b="0" i="0" u="none" strike="noStrike" baseline="0" dirty="0">
                <a:latin typeface="Times-Roman"/>
              </a:rPr>
              <a:t>Record audio or data Compact Disks from a master.</a:t>
            </a:r>
          </a:p>
          <a:p>
            <a:pPr algn="l"/>
            <a:r>
              <a:rPr lang="en-US" sz="2000" b="1" i="0" u="none" strike="noStrike" baseline="0" dirty="0">
                <a:latin typeface="Times-Bold"/>
              </a:rPr>
              <a:t>dd 			</a:t>
            </a:r>
            <a:r>
              <a:rPr lang="en-US" sz="2000" b="0" i="0" u="none" strike="noStrike" baseline="0" dirty="0">
                <a:latin typeface="Times-Roman"/>
              </a:rPr>
              <a:t>Convert and copy a file</a:t>
            </a:r>
          </a:p>
          <a:p>
            <a:pPr algn="l"/>
            <a:r>
              <a:rPr lang="en-US" sz="2000" b="1" i="0" u="none" strike="noStrike" baseline="0" dirty="0" err="1">
                <a:latin typeface="Times-Bold"/>
              </a:rPr>
              <a:t>fdformat</a:t>
            </a:r>
            <a:r>
              <a:rPr lang="en-US" sz="2000" b="1" i="0" u="none" strike="noStrike" baseline="0" dirty="0">
                <a:latin typeface="Times-Bold"/>
              </a:rPr>
              <a:t> 		</a:t>
            </a:r>
            <a:r>
              <a:rPr lang="en-US" sz="2000" b="0" i="0" u="none" strike="noStrike" baseline="0" dirty="0">
                <a:latin typeface="Times-Roman"/>
              </a:rPr>
              <a:t>Low-level formats a floppy disk.</a:t>
            </a:r>
          </a:p>
          <a:p>
            <a:pPr algn="l"/>
            <a:r>
              <a:rPr lang="en-US" sz="2000" b="1" i="0" u="none" strike="noStrike" baseline="0" dirty="0" err="1">
                <a:latin typeface="Times-Bold"/>
              </a:rPr>
              <a:t>gpg</a:t>
            </a:r>
            <a:r>
              <a:rPr lang="en-US" sz="2000" b="1" i="0" u="none" strike="noStrike" baseline="0" dirty="0">
                <a:latin typeface="Times-Bold"/>
              </a:rPr>
              <a:t> 			</a:t>
            </a:r>
            <a:r>
              <a:rPr lang="en-US" sz="2000" b="0" i="0" u="none" strike="noStrike" baseline="0" dirty="0">
                <a:latin typeface="Times-Roman"/>
              </a:rPr>
              <a:t>Encrypt and decrypt data.</a:t>
            </a:r>
          </a:p>
          <a:p>
            <a:pPr algn="l"/>
            <a:r>
              <a:rPr lang="en-US" sz="2000" b="1" i="0" u="none" strike="noStrike" baseline="0" dirty="0" err="1">
                <a:latin typeface="Times-Bold"/>
              </a:rPr>
              <a:t>gzip</a:t>
            </a:r>
            <a:r>
              <a:rPr lang="en-US" sz="2000" b="1" i="0" u="none" strike="noStrike" baseline="0" dirty="0">
                <a:latin typeface="Times-Bold"/>
              </a:rPr>
              <a:t> 			</a:t>
            </a:r>
            <a:r>
              <a:rPr lang="en-US" sz="2000" b="0" i="0" u="none" strike="noStrike" baseline="0" dirty="0">
                <a:latin typeface="Times-Roman"/>
              </a:rPr>
              <a:t>Compress or expand files.</a:t>
            </a:r>
          </a:p>
          <a:p>
            <a:pPr algn="l"/>
            <a:r>
              <a:rPr lang="en-US" sz="2000" b="1" i="0" u="none" strike="noStrike" baseline="0" dirty="0" err="1">
                <a:latin typeface="Times-Bold"/>
              </a:rPr>
              <a:t>mcopy</a:t>
            </a:r>
            <a:r>
              <a:rPr lang="en-US" sz="2000" b="1" i="0" u="none" strike="noStrike" baseline="0" dirty="0">
                <a:latin typeface="Times-Bold"/>
              </a:rPr>
              <a:t> 			</a:t>
            </a:r>
            <a:r>
              <a:rPr lang="en-US" sz="2000" b="0" i="0" u="none" strike="noStrike" baseline="0" dirty="0">
                <a:latin typeface="Times-Roman"/>
              </a:rPr>
              <a:t>Copy MSDOS files to/from UNIX.</a:t>
            </a:r>
          </a:p>
          <a:p>
            <a:pPr algn="l"/>
            <a:r>
              <a:rPr lang="en-US" sz="2000" b="1" i="0" u="none" strike="noStrike" baseline="0" dirty="0" err="1">
                <a:latin typeface="Times-Bold"/>
              </a:rPr>
              <a:t>mdir</a:t>
            </a:r>
            <a:r>
              <a:rPr lang="en-US" sz="2000" b="1" i="0" u="none" strike="noStrike" baseline="0" dirty="0">
                <a:latin typeface="Times-Bold"/>
              </a:rPr>
              <a:t> 			</a:t>
            </a:r>
            <a:r>
              <a:rPr lang="en-US" sz="2000" b="0" i="0" u="none" strike="noStrike" baseline="0" dirty="0">
                <a:latin typeface="Times-Roman"/>
              </a:rPr>
              <a:t>Display an MSDOS directory.</a:t>
            </a:r>
          </a:p>
          <a:p>
            <a:pPr algn="l"/>
            <a:r>
              <a:rPr lang="en-US" sz="2000" b="1" i="0" u="none" strike="noStrike" baseline="0" dirty="0" err="1">
                <a:latin typeface="Times-Bold"/>
              </a:rPr>
              <a:t>mformat</a:t>
            </a:r>
            <a:r>
              <a:rPr lang="en-US" sz="2000" b="1" i="0" u="none" strike="noStrike" baseline="0" dirty="0">
                <a:latin typeface="Times-Bold"/>
              </a:rPr>
              <a:t> 		</a:t>
            </a:r>
            <a:r>
              <a:rPr lang="en-US" sz="2000" b="0" i="0" u="none" strike="noStrike" baseline="0" dirty="0">
                <a:latin typeface="Times-Roman"/>
              </a:rPr>
              <a:t>Add an MSDOS file system to a low-level formatted floppy disk.</a:t>
            </a:r>
          </a:p>
          <a:p>
            <a:pPr algn="l"/>
            <a:r>
              <a:rPr lang="en-US" sz="2000" b="1" i="0" u="none" strike="noStrike" baseline="0" dirty="0" err="1">
                <a:latin typeface="Times-Bold"/>
              </a:rPr>
              <a:t>Mkbootdisk</a:t>
            </a:r>
            <a:r>
              <a:rPr lang="en-US" sz="2000" b="1" i="0" u="none" strike="noStrike" baseline="0" dirty="0">
                <a:latin typeface="Times-Bold"/>
              </a:rPr>
              <a:t>		</a:t>
            </a:r>
            <a:r>
              <a:rPr lang="en-US" sz="2000" b="0" i="0" u="none" strike="noStrike" baseline="0" dirty="0">
                <a:latin typeface="Times-Roman"/>
              </a:rPr>
              <a:t>Creates a stand-alone boot floppy for the running system.</a:t>
            </a:r>
          </a:p>
          <a:p>
            <a:pPr algn="l"/>
            <a:r>
              <a:rPr lang="en-US" sz="2000" b="1" i="0" u="none" strike="noStrike" baseline="0" dirty="0">
                <a:latin typeface="Times-Bold"/>
              </a:rPr>
              <a:t>mount 			</a:t>
            </a:r>
            <a:r>
              <a:rPr lang="en-US" sz="2000" b="0" i="0" u="none" strike="noStrike" baseline="0" dirty="0">
                <a:latin typeface="Times-Roman"/>
              </a:rPr>
              <a:t>Mount a file system (integrate it with the current file system by connecting it to a mount 				point).</a:t>
            </a:r>
          </a:p>
          <a:p>
            <a:pPr algn="l"/>
            <a:r>
              <a:rPr lang="en-IN" sz="2000" b="1" i="0" u="none" strike="noStrike" baseline="0" dirty="0" err="1">
                <a:latin typeface="Times-Bold"/>
              </a:rPr>
              <a:t>rsync</a:t>
            </a:r>
            <a:r>
              <a:rPr lang="en-IN" sz="2000" b="1" i="0" u="none" strike="noStrike" baseline="0" dirty="0">
                <a:latin typeface="Times-Bold"/>
              </a:rPr>
              <a:t> 			</a:t>
            </a:r>
            <a:r>
              <a:rPr lang="en-IN" sz="2000" b="0" i="0" u="none" strike="noStrike" baseline="0" dirty="0">
                <a:latin typeface="Times-Roman"/>
              </a:rPr>
              <a:t>Synchronize directories.</a:t>
            </a:r>
          </a:p>
          <a:p>
            <a:pPr algn="l"/>
            <a:r>
              <a:rPr lang="en-US" sz="2000" b="1" i="0" u="none" strike="noStrike" baseline="0" dirty="0">
                <a:latin typeface="Times-Bold"/>
              </a:rPr>
              <a:t>tar 			</a:t>
            </a:r>
            <a:r>
              <a:rPr lang="en-US" sz="2000" b="0" i="0" u="none" strike="noStrike" baseline="0" dirty="0">
                <a:latin typeface="Times-Roman"/>
              </a:rPr>
              <a:t>Tape archiving utility, also used for making archives on disk instead of on tape.</a:t>
            </a:r>
          </a:p>
          <a:p>
            <a:pPr algn="l"/>
            <a:r>
              <a:rPr lang="en-IN" sz="2000" b="1" i="0" u="none" strike="noStrike" baseline="0" dirty="0" err="1">
                <a:latin typeface="Times-Bold"/>
              </a:rPr>
              <a:t>umount</a:t>
            </a:r>
            <a:r>
              <a:rPr lang="en-IN" sz="2000" b="1" i="0" u="none" strike="noStrike" baseline="0" dirty="0">
                <a:latin typeface="Times-Bold"/>
              </a:rPr>
              <a:t> 			</a:t>
            </a:r>
            <a:r>
              <a:rPr lang="en-IN" sz="2000" b="0" i="0" u="none" strike="noStrike" baseline="0" dirty="0">
                <a:latin typeface="Times-Roman"/>
              </a:rPr>
              <a:t>Unmount file systems.</a:t>
            </a:r>
            <a:endParaRPr lang="en-IN" dirty="0"/>
          </a:p>
        </p:txBody>
      </p:sp>
    </p:spTree>
    <p:extLst>
      <p:ext uri="{BB962C8B-B14F-4D97-AF65-F5344CB8AC3E}">
        <p14:creationId xmlns:p14="http://schemas.microsoft.com/office/powerpoint/2010/main" val="31329556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Slide 01 PowerPoint Template">
            <a:extLst>
              <a:ext uri="{FF2B5EF4-FFF2-40B4-BE49-F238E27FC236}">
                <a16:creationId xmlns:a16="http://schemas.microsoft.com/office/drawing/2014/main" id="{ADCF891A-C7F2-4C95-F606-B14F8CBD35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1"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7773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25A6B3-E6D9-B773-C5AF-EEE211E295DE}"/>
              </a:ext>
            </a:extLst>
          </p:cNvPr>
          <p:cNvSpPr txBox="1"/>
          <p:nvPr/>
        </p:nvSpPr>
        <p:spPr>
          <a:xfrm>
            <a:off x="417095" y="584775"/>
            <a:ext cx="11357810" cy="6247864"/>
          </a:xfrm>
          <a:prstGeom prst="rect">
            <a:avLst/>
          </a:prstGeom>
          <a:noFill/>
        </p:spPr>
        <p:txBody>
          <a:bodyPr wrap="square">
            <a:spAutoFit/>
          </a:bodyPr>
          <a:lstStyle/>
          <a:p>
            <a:pPr algn="l"/>
            <a:r>
              <a:rPr lang="en-US" sz="2000" b="0" i="0" u="none" strike="noStrike" baseline="0" dirty="0">
                <a:latin typeface="Times-Roman"/>
              </a:rPr>
              <a:t>Most packages are simply installed with the upgrade option, </a:t>
            </a:r>
            <a:r>
              <a:rPr lang="en-US" sz="2000" b="0" i="0" u="none" strike="noStrike" baseline="0" dirty="0">
                <a:latin typeface="Courier"/>
              </a:rPr>
              <a:t>-U</a:t>
            </a:r>
            <a:r>
              <a:rPr lang="en-US" sz="2000" b="0" i="0" u="none" strike="noStrike" baseline="0" dirty="0">
                <a:latin typeface="Times-Roman"/>
              </a:rPr>
              <a:t>, whether the package is already installed or</a:t>
            </a:r>
          </a:p>
          <a:p>
            <a:pPr algn="l"/>
            <a:r>
              <a:rPr lang="en-US" sz="2000" b="0" i="0" u="none" strike="noStrike" baseline="0" dirty="0">
                <a:latin typeface="Times-Roman"/>
              </a:rPr>
              <a:t>not. The typical usage is as follows:</a:t>
            </a:r>
          </a:p>
          <a:p>
            <a:pPr algn="l"/>
            <a:endParaRPr lang="en-US" sz="2000" b="0" i="0" u="none" strike="noStrike" baseline="0" dirty="0">
              <a:latin typeface="Times-Roman"/>
            </a:endParaRPr>
          </a:p>
          <a:p>
            <a:pPr algn="l"/>
            <a:r>
              <a:rPr lang="en-US" sz="2000" b="1" i="0" u="none" strike="noStrike" baseline="0" dirty="0">
                <a:latin typeface="Times-Bold"/>
              </a:rPr>
              <a:t>rpm </a:t>
            </a:r>
            <a:r>
              <a:rPr lang="en-US" sz="2000" b="1" i="0" u="none" strike="noStrike" baseline="0" dirty="0">
                <a:latin typeface="Courier-Bold"/>
              </a:rPr>
              <a:t>-</a:t>
            </a:r>
            <a:r>
              <a:rPr lang="en-US" sz="2000" b="1" i="0" u="none" strike="noStrike" baseline="0" dirty="0" err="1">
                <a:latin typeface="Courier-Bold"/>
              </a:rPr>
              <a:t>Uvh</a:t>
            </a:r>
            <a:r>
              <a:rPr lang="en-US" sz="2000" b="1" i="0" u="none" strike="noStrike" baseline="0" dirty="0">
                <a:latin typeface="Courier-Bold"/>
              </a:rPr>
              <a:t> /path/to/rpm-package(s)</a:t>
            </a:r>
          </a:p>
          <a:p>
            <a:pPr algn="l"/>
            <a:endParaRPr lang="en-US" sz="2000" b="1" i="0" u="none" strike="noStrike" baseline="0" dirty="0">
              <a:latin typeface="Courier-Bold"/>
            </a:endParaRPr>
          </a:p>
          <a:p>
            <a:pPr algn="l"/>
            <a:r>
              <a:rPr lang="en-US" sz="2000" b="0" i="0" u="none" strike="noStrike" baseline="0" dirty="0">
                <a:latin typeface="Times-Roman"/>
              </a:rPr>
              <a:t>The </a:t>
            </a:r>
            <a:r>
              <a:rPr lang="en-US" sz="2000" b="0" i="0" u="none" strike="noStrike" baseline="0" dirty="0">
                <a:latin typeface="Courier"/>
              </a:rPr>
              <a:t>-v </a:t>
            </a:r>
            <a:r>
              <a:rPr lang="en-US" sz="2000" b="0" i="0" u="none" strike="noStrike" baseline="0" dirty="0">
                <a:latin typeface="Times-Roman"/>
              </a:rPr>
              <a:t>option generates more verbose output, and </a:t>
            </a:r>
            <a:r>
              <a:rPr lang="en-US" sz="2000" b="0" i="0" u="none" strike="noStrike" baseline="0" dirty="0">
                <a:latin typeface="Courier"/>
              </a:rPr>
              <a:t>-h </a:t>
            </a:r>
            <a:r>
              <a:rPr lang="en-US" sz="2000" b="0" i="0" u="none" strike="noStrike" baseline="0" dirty="0">
                <a:latin typeface="Times-Roman"/>
              </a:rPr>
              <a:t>makes </a:t>
            </a:r>
            <a:r>
              <a:rPr lang="en-US" sz="2000" b="1" i="0" u="none" strike="noStrike" baseline="0" dirty="0">
                <a:latin typeface="Times-Bold"/>
              </a:rPr>
              <a:t>rpm </a:t>
            </a:r>
            <a:r>
              <a:rPr lang="en-US" sz="2000" b="0" i="0" u="none" strike="noStrike" baseline="0" dirty="0">
                <a:latin typeface="Times-Roman"/>
              </a:rPr>
              <a:t>print a progress bar:</a:t>
            </a:r>
          </a:p>
          <a:p>
            <a:pPr algn="l"/>
            <a:endParaRPr lang="en-US" sz="2000" b="0" i="0" u="none" strike="noStrike" baseline="0" dirty="0">
              <a:latin typeface="Times-Roman"/>
            </a:endParaRPr>
          </a:p>
          <a:p>
            <a:pPr algn="l"/>
            <a:r>
              <a:rPr lang="en-IN" sz="1600" b="0" i="0" u="none" strike="noStrike" baseline="0" dirty="0">
                <a:latin typeface="Courier"/>
              </a:rPr>
              <a:t>[</a:t>
            </a:r>
            <a:r>
              <a:rPr lang="en-IN" sz="1600" b="0" i="0" u="none" strike="noStrike" baseline="0" dirty="0" err="1">
                <a:latin typeface="Courier"/>
              </a:rPr>
              <a:t>root@jupiter</a:t>
            </a:r>
            <a:r>
              <a:rPr lang="en-IN" sz="1600" b="0" i="0" u="none" strike="noStrike" baseline="0" dirty="0">
                <a:latin typeface="Courier"/>
              </a:rPr>
              <a:t> </a:t>
            </a:r>
            <a:r>
              <a:rPr lang="en-IN" sz="1600" b="0" i="0" u="none" strike="noStrike" baseline="0" dirty="0" err="1">
                <a:latin typeface="Courier"/>
              </a:rPr>
              <a:t>tmp</a:t>
            </a:r>
            <a:r>
              <a:rPr lang="en-IN" sz="1600" b="0" i="0" u="none" strike="noStrike" baseline="0" dirty="0">
                <a:latin typeface="Courier"/>
              </a:rPr>
              <a:t>]# </a:t>
            </a:r>
            <a:r>
              <a:rPr lang="en-IN" sz="1600" b="1" i="0" u="none" strike="noStrike" baseline="0" dirty="0">
                <a:latin typeface="Courier-Bold"/>
              </a:rPr>
              <a:t>rpm -</a:t>
            </a:r>
            <a:r>
              <a:rPr lang="en-IN" sz="1600" b="1" i="0" u="none" strike="noStrike" baseline="0" dirty="0" err="1">
                <a:latin typeface="Courier-Bold"/>
              </a:rPr>
              <a:t>Uvh</a:t>
            </a:r>
            <a:r>
              <a:rPr lang="en-IN" sz="1600" b="1" i="0" u="none" strike="noStrike" baseline="0" dirty="0">
                <a:latin typeface="Courier-Bold"/>
              </a:rPr>
              <a:t> totem-0.99.5-1.fr.i386.rpm</a:t>
            </a:r>
          </a:p>
          <a:p>
            <a:pPr algn="l"/>
            <a:r>
              <a:rPr lang="en-IN" sz="1600" b="0" i="0" u="none" strike="noStrike" baseline="0" dirty="0">
                <a:latin typeface="Courier"/>
              </a:rPr>
              <a:t>Preparing... ########################################### [100%]</a:t>
            </a:r>
          </a:p>
          <a:p>
            <a:pPr algn="l"/>
            <a:r>
              <a:rPr lang="en-IN" sz="1600" b="0" i="0" u="none" strike="noStrike" baseline="0" dirty="0">
                <a:latin typeface="Courier"/>
              </a:rPr>
              <a:t>1:totem ########################################### [100%]</a:t>
            </a:r>
          </a:p>
          <a:p>
            <a:pPr algn="l"/>
            <a:r>
              <a:rPr lang="en-IN" sz="1600" b="0" i="0" u="none" strike="noStrike" baseline="0" dirty="0">
                <a:latin typeface="Courier"/>
              </a:rPr>
              <a:t>[</a:t>
            </a:r>
            <a:r>
              <a:rPr lang="en-IN" sz="1600" b="0" i="0" u="none" strike="noStrike" baseline="0" dirty="0" err="1">
                <a:latin typeface="Courier"/>
              </a:rPr>
              <a:t>root@jupiter</a:t>
            </a:r>
            <a:r>
              <a:rPr lang="en-IN" sz="1600" b="0" i="0" u="none" strike="noStrike" baseline="0" dirty="0">
                <a:latin typeface="Courier"/>
              </a:rPr>
              <a:t> </a:t>
            </a:r>
            <a:r>
              <a:rPr lang="en-IN" sz="1600" b="0" i="0" u="none" strike="noStrike" baseline="0" dirty="0" err="1">
                <a:latin typeface="Courier"/>
              </a:rPr>
              <a:t>tmp</a:t>
            </a:r>
            <a:r>
              <a:rPr lang="en-IN" sz="1600" b="0" i="0" u="none" strike="noStrike" baseline="0" dirty="0">
                <a:latin typeface="Courier"/>
              </a:rPr>
              <a:t>]#</a:t>
            </a:r>
          </a:p>
          <a:p>
            <a:pPr algn="l"/>
            <a:endParaRPr lang="en-IN" sz="1600" b="0" i="0" u="none" strike="noStrike" baseline="0" dirty="0">
              <a:latin typeface="Courier"/>
            </a:endParaRPr>
          </a:p>
          <a:p>
            <a:pPr algn="l"/>
            <a:r>
              <a:rPr lang="en-US" sz="2000" b="0" i="0" u="none" strike="noStrike" baseline="0" dirty="0">
                <a:latin typeface="Times-Roman"/>
              </a:rPr>
              <a:t>New kernel packages, however, are installed with the install option </a:t>
            </a:r>
            <a:r>
              <a:rPr lang="en-US" sz="2000" b="0" i="0" u="none" strike="noStrike" baseline="0" dirty="0">
                <a:latin typeface="Courier"/>
              </a:rPr>
              <a:t>-</a:t>
            </a:r>
            <a:r>
              <a:rPr lang="en-US" sz="2000" b="0" i="0" u="none" strike="noStrike" baseline="0" dirty="0" err="1">
                <a:latin typeface="Courier"/>
              </a:rPr>
              <a:t>i</a:t>
            </a:r>
            <a:r>
              <a:rPr lang="en-US" sz="2000" b="0" i="0" u="none" strike="noStrike" baseline="0" dirty="0">
                <a:latin typeface="Times-Roman"/>
              </a:rPr>
              <a:t>, which does not overwrite existing</a:t>
            </a:r>
          </a:p>
          <a:p>
            <a:pPr algn="l"/>
            <a:r>
              <a:rPr lang="en-US" sz="2000" b="0" i="0" u="none" strike="noStrike" baseline="0" dirty="0">
                <a:latin typeface="Times-Roman"/>
              </a:rPr>
              <a:t>version(s) of the package. </a:t>
            </a:r>
          </a:p>
          <a:p>
            <a:pPr algn="l"/>
            <a:endParaRPr lang="en-IN" sz="2000" b="0" i="0" u="none" strike="noStrike" baseline="0" dirty="0">
              <a:latin typeface="Times-Roman"/>
            </a:endParaRPr>
          </a:p>
          <a:p>
            <a:pPr algn="l"/>
            <a:r>
              <a:rPr lang="en-US" sz="2000" b="0" i="0" u="none" strike="noStrike" baseline="0" dirty="0">
                <a:latin typeface="Times-Roman"/>
              </a:rPr>
              <a:t>You can also use </a:t>
            </a:r>
            <a:r>
              <a:rPr lang="en-US" sz="2000" b="1" i="0" u="none" strike="noStrike" baseline="0" dirty="0">
                <a:latin typeface="Times-Bold"/>
              </a:rPr>
              <a:t>rpm </a:t>
            </a:r>
            <a:r>
              <a:rPr lang="en-US" sz="2000" b="0" i="0" u="none" strike="noStrike" baseline="0" dirty="0">
                <a:latin typeface="Times-Roman"/>
              </a:rPr>
              <a:t>to check whether a package is installed on your system:</a:t>
            </a:r>
          </a:p>
          <a:p>
            <a:pPr algn="l"/>
            <a:endParaRPr lang="en-US" sz="2000" b="0" i="0" u="none" strike="noStrike" baseline="0" dirty="0">
              <a:latin typeface="Times-Roman"/>
            </a:endParaRPr>
          </a:p>
          <a:p>
            <a:pPr algn="l"/>
            <a:r>
              <a:rPr lang="en-IN" sz="1600" b="0" i="0" u="none" strike="noStrike" baseline="0" dirty="0">
                <a:latin typeface="Courier"/>
              </a:rPr>
              <a:t>[</a:t>
            </a:r>
            <a:r>
              <a:rPr lang="en-IN" sz="1600" b="0" i="0" u="none" strike="noStrike" baseline="0" dirty="0" err="1">
                <a:latin typeface="Courier"/>
              </a:rPr>
              <a:t>david@jupiter</a:t>
            </a:r>
            <a:r>
              <a:rPr lang="en-IN" sz="1600" b="0" i="0" u="none" strike="noStrike" baseline="0" dirty="0">
                <a:latin typeface="Courier"/>
              </a:rPr>
              <a:t> ~] </a:t>
            </a:r>
            <a:r>
              <a:rPr lang="en-IN" sz="1600" b="1" i="0" u="none" strike="noStrike" baseline="0" dirty="0">
                <a:latin typeface="Courier-Bold"/>
              </a:rPr>
              <a:t>rpm -</a:t>
            </a:r>
            <a:r>
              <a:rPr lang="en-IN" sz="1600" b="1" i="0" u="none" strike="noStrike" baseline="0" dirty="0" err="1">
                <a:latin typeface="Courier-Bold"/>
              </a:rPr>
              <a:t>qa</a:t>
            </a:r>
            <a:r>
              <a:rPr lang="en-IN" sz="1600" b="1" i="0" u="none" strike="noStrike" baseline="0" dirty="0">
                <a:latin typeface="Courier-Bold"/>
              </a:rPr>
              <a:t> | grep vim</a:t>
            </a:r>
          </a:p>
          <a:p>
            <a:pPr algn="l"/>
            <a:r>
              <a:rPr lang="en-IN" sz="1600" b="0" i="0" u="none" strike="noStrike" baseline="0" dirty="0">
                <a:latin typeface="Courier"/>
              </a:rPr>
              <a:t>vim-minimal-6.1-29</a:t>
            </a:r>
          </a:p>
          <a:p>
            <a:pPr algn="l"/>
            <a:r>
              <a:rPr lang="en-IN" sz="1600" b="0" i="0" u="none" strike="noStrike" baseline="0" dirty="0">
                <a:latin typeface="Courier"/>
              </a:rPr>
              <a:t>vim-X11-6.1-29</a:t>
            </a:r>
          </a:p>
          <a:p>
            <a:pPr algn="l"/>
            <a:r>
              <a:rPr lang="en-IN" sz="1600" b="0" i="0" u="none" strike="noStrike" baseline="0" dirty="0">
                <a:latin typeface="Courier"/>
              </a:rPr>
              <a:t>vim-enhanced-6.1-29</a:t>
            </a:r>
          </a:p>
          <a:p>
            <a:pPr algn="l"/>
            <a:r>
              <a:rPr lang="en-IN" sz="1600" b="0" i="0" u="none" strike="noStrike" baseline="0" dirty="0">
                <a:latin typeface="Courier"/>
              </a:rPr>
              <a:t>vim-common-6.1-29</a:t>
            </a:r>
            <a:endParaRPr lang="en-IN" sz="1400" b="0" i="0" u="none" strike="noStrike" baseline="0" dirty="0">
              <a:latin typeface="Courier"/>
            </a:endParaRPr>
          </a:p>
        </p:txBody>
      </p:sp>
      <p:sp>
        <p:nvSpPr>
          <p:cNvPr id="5" name="TextBox 4">
            <a:extLst>
              <a:ext uri="{FF2B5EF4-FFF2-40B4-BE49-F238E27FC236}">
                <a16:creationId xmlns:a16="http://schemas.microsoft.com/office/drawing/2014/main" id="{752181ED-BBE4-9F18-FE0C-F321D58B68FF}"/>
              </a:ext>
            </a:extLst>
          </p:cNvPr>
          <p:cNvSpPr txBox="1"/>
          <p:nvPr/>
        </p:nvSpPr>
        <p:spPr>
          <a:xfrm>
            <a:off x="346510" y="0"/>
            <a:ext cx="6140918" cy="584775"/>
          </a:xfrm>
          <a:prstGeom prst="rect">
            <a:avLst/>
          </a:prstGeom>
          <a:noFill/>
        </p:spPr>
        <p:txBody>
          <a:bodyPr wrap="square">
            <a:spAutoFit/>
          </a:bodyPr>
          <a:lstStyle/>
          <a:p>
            <a:pPr algn="l"/>
            <a:r>
              <a:rPr lang="en-IN" sz="3200" b="1" i="0" u="none" strike="noStrike" baseline="0" dirty="0">
                <a:latin typeface="Helvetica-Bold"/>
              </a:rPr>
              <a:t>RPM examples</a:t>
            </a:r>
          </a:p>
        </p:txBody>
      </p:sp>
    </p:spTree>
    <p:extLst>
      <p:ext uri="{BB962C8B-B14F-4D97-AF65-F5344CB8AC3E}">
        <p14:creationId xmlns:p14="http://schemas.microsoft.com/office/powerpoint/2010/main" val="2937115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2C0280-C67C-632F-F564-715D41A434D3}"/>
              </a:ext>
            </a:extLst>
          </p:cNvPr>
          <p:cNvSpPr txBox="1"/>
          <p:nvPr/>
        </p:nvSpPr>
        <p:spPr>
          <a:xfrm>
            <a:off x="113096" y="0"/>
            <a:ext cx="11774103" cy="6001643"/>
          </a:xfrm>
          <a:prstGeom prst="rect">
            <a:avLst/>
          </a:prstGeom>
          <a:noFill/>
        </p:spPr>
        <p:txBody>
          <a:bodyPr wrap="square">
            <a:spAutoFit/>
          </a:bodyPr>
          <a:lstStyle/>
          <a:p>
            <a:pPr algn="l"/>
            <a:r>
              <a:rPr lang="en-US" sz="2400" b="0" i="0" u="none" strike="noStrike" baseline="0" dirty="0">
                <a:latin typeface="Times-Roman"/>
              </a:rPr>
              <a:t>Or you can find out which package contains a certain file or executable:</a:t>
            </a:r>
          </a:p>
          <a:p>
            <a:pPr algn="l"/>
            <a:endParaRPr lang="en-US" sz="2400" b="0" i="0" u="none" strike="noStrike" baseline="0" dirty="0">
              <a:latin typeface="Times-Roman"/>
            </a:endParaRPr>
          </a:p>
          <a:p>
            <a:pPr algn="l"/>
            <a:r>
              <a:rPr lang="fr-FR" b="0" i="0" u="none" strike="noStrike" baseline="0" dirty="0">
                <a:latin typeface="Courier"/>
              </a:rPr>
              <a:t>[</a:t>
            </a:r>
            <a:r>
              <a:rPr lang="fr-FR" b="0" i="0" u="none" strike="noStrike" baseline="0" dirty="0" err="1">
                <a:latin typeface="Courier"/>
              </a:rPr>
              <a:t>david@jupiter</a:t>
            </a:r>
            <a:r>
              <a:rPr lang="fr-FR" b="0" i="0" u="none" strike="noStrike" baseline="0" dirty="0">
                <a:latin typeface="Courier"/>
              </a:rPr>
              <a:t> ~] </a:t>
            </a:r>
            <a:r>
              <a:rPr lang="fr-FR" b="1" i="0" u="none" strike="noStrike" baseline="0" dirty="0" err="1">
                <a:latin typeface="Courier-Bold"/>
              </a:rPr>
              <a:t>rpm</a:t>
            </a:r>
            <a:r>
              <a:rPr lang="fr-FR" b="1" i="0" u="none" strike="noStrike" baseline="0" dirty="0">
                <a:latin typeface="Courier-Bold"/>
              </a:rPr>
              <a:t> -</a:t>
            </a:r>
            <a:r>
              <a:rPr lang="fr-FR" b="1" i="0" u="none" strike="noStrike" baseline="0" dirty="0" err="1">
                <a:latin typeface="Courier-Bold"/>
              </a:rPr>
              <a:t>qf</a:t>
            </a:r>
            <a:r>
              <a:rPr lang="fr-FR" b="1" i="0" u="none" strike="noStrike" baseline="0" dirty="0">
                <a:latin typeface="Courier-Bold"/>
              </a:rPr>
              <a:t> /</a:t>
            </a:r>
            <a:r>
              <a:rPr lang="fr-FR" b="1" i="0" u="none" strike="noStrike" baseline="0" dirty="0" err="1">
                <a:latin typeface="Courier-Bold"/>
              </a:rPr>
              <a:t>etc</a:t>
            </a:r>
            <a:r>
              <a:rPr lang="fr-FR" b="1" i="0" u="none" strike="noStrike" baseline="0" dirty="0">
                <a:latin typeface="Courier-Bold"/>
              </a:rPr>
              <a:t>/profile</a:t>
            </a:r>
          </a:p>
          <a:p>
            <a:pPr algn="l"/>
            <a:r>
              <a:rPr lang="en-IN" b="0" i="0" u="none" strike="noStrike" baseline="0" dirty="0">
                <a:latin typeface="Courier"/>
              </a:rPr>
              <a:t>setup-2.5.25-1</a:t>
            </a:r>
          </a:p>
          <a:p>
            <a:pPr algn="l"/>
            <a:r>
              <a:rPr lang="en-IN" b="0" i="0" u="none" strike="noStrike" baseline="0" dirty="0">
                <a:latin typeface="Courier"/>
              </a:rPr>
              <a:t>[</a:t>
            </a:r>
            <a:r>
              <a:rPr lang="en-IN" b="0" i="0" u="none" strike="noStrike" baseline="0" dirty="0" err="1">
                <a:latin typeface="Courier"/>
              </a:rPr>
              <a:t>david@jupiter</a:t>
            </a:r>
            <a:r>
              <a:rPr lang="en-IN" b="0" i="0" u="none" strike="noStrike" baseline="0" dirty="0">
                <a:latin typeface="Courier"/>
              </a:rPr>
              <a:t> ~] </a:t>
            </a:r>
            <a:r>
              <a:rPr lang="en-IN" b="1" i="0" u="none" strike="noStrike" baseline="0" dirty="0">
                <a:latin typeface="Courier-Bold"/>
              </a:rPr>
              <a:t>which cat</a:t>
            </a:r>
          </a:p>
          <a:p>
            <a:pPr algn="l"/>
            <a:r>
              <a:rPr lang="en-IN" b="0" i="0" u="none" strike="noStrike" baseline="0" dirty="0">
                <a:latin typeface="Courier"/>
              </a:rPr>
              <a:t>cat is /bin/cat</a:t>
            </a:r>
          </a:p>
          <a:p>
            <a:pPr algn="l"/>
            <a:r>
              <a:rPr lang="de-DE" b="0" i="0" u="none" strike="noStrike" baseline="0" dirty="0">
                <a:latin typeface="Courier"/>
              </a:rPr>
              <a:t>[david@jupiter ~] </a:t>
            </a:r>
            <a:r>
              <a:rPr lang="de-DE" b="1" i="0" u="none" strike="noStrike" baseline="0" dirty="0">
                <a:latin typeface="Courier-Bold"/>
              </a:rPr>
              <a:t>rpm -qf /bin/cat</a:t>
            </a:r>
          </a:p>
          <a:p>
            <a:pPr algn="l"/>
            <a:r>
              <a:rPr lang="en-IN" b="0" i="0" u="none" strike="noStrike" baseline="0" dirty="0">
                <a:latin typeface="Courier"/>
              </a:rPr>
              <a:t>coreutils-4.5.3-19</a:t>
            </a:r>
          </a:p>
          <a:p>
            <a:pPr algn="l"/>
            <a:endParaRPr lang="en-US" sz="2400" b="0" i="0" u="none" strike="noStrike" baseline="0" dirty="0">
              <a:latin typeface="Times-Roman"/>
            </a:endParaRPr>
          </a:p>
          <a:p>
            <a:pPr algn="l"/>
            <a:r>
              <a:rPr lang="en-US" sz="2400" b="0" i="0" u="none" strike="noStrike" baseline="0" dirty="0">
                <a:latin typeface="Times-Roman"/>
              </a:rPr>
              <a:t>Below is another example, demonstrating how to uninstall a package using </a:t>
            </a:r>
            <a:r>
              <a:rPr lang="en-US" sz="2400" b="1" i="0" u="none" strike="noStrike" baseline="0" dirty="0">
                <a:latin typeface="Times-Bold"/>
              </a:rPr>
              <a:t>rpm</a:t>
            </a:r>
            <a:r>
              <a:rPr lang="en-US" sz="2400" b="0" i="0" u="none" strike="noStrike" baseline="0" dirty="0">
                <a:latin typeface="Times-Roman"/>
              </a:rPr>
              <a:t>:</a:t>
            </a:r>
          </a:p>
          <a:p>
            <a:pPr algn="l"/>
            <a:endParaRPr lang="en-US" sz="2400" b="0" i="0" u="none" strike="noStrike" baseline="0" dirty="0">
              <a:latin typeface="Times-Roman"/>
            </a:endParaRPr>
          </a:p>
          <a:p>
            <a:pPr algn="l"/>
            <a:r>
              <a:rPr lang="en-IN" b="0" i="0" u="none" strike="noStrike" baseline="0" dirty="0">
                <a:latin typeface="Courier"/>
              </a:rPr>
              <a:t>[</a:t>
            </a:r>
            <a:r>
              <a:rPr lang="en-IN" b="0" i="0" u="none" strike="noStrike" baseline="0" dirty="0" err="1">
                <a:latin typeface="Courier"/>
              </a:rPr>
              <a:t>root@jupiter</a:t>
            </a:r>
            <a:r>
              <a:rPr lang="en-IN" b="0" i="0" u="none" strike="noStrike" baseline="0" dirty="0">
                <a:latin typeface="Courier"/>
              </a:rPr>
              <a:t> root]# </a:t>
            </a:r>
            <a:r>
              <a:rPr lang="en-IN" b="1" i="0" u="none" strike="noStrike" baseline="0" dirty="0">
                <a:latin typeface="Courier-Bold"/>
              </a:rPr>
              <a:t>rpm -e totem</a:t>
            </a:r>
          </a:p>
          <a:p>
            <a:pPr algn="l"/>
            <a:r>
              <a:rPr lang="en-IN" b="0" i="0" u="none" strike="noStrike" baseline="0" dirty="0">
                <a:latin typeface="Courier"/>
              </a:rPr>
              <a:t>[</a:t>
            </a:r>
            <a:r>
              <a:rPr lang="en-IN" b="0" i="0" u="none" strike="noStrike" baseline="0" dirty="0" err="1">
                <a:latin typeface="Courier"/>
              </a:rPr>
              <a:t>root@jupiter</a:t>
            </a:r>
            <a:r>
              <a:rPr lang="en-IN" b="0" i="0" u="none" strike="noStrike" baseline="0" dirty="0">
                <a:latin typeface="Courier"/>
              </a:rPr>
              <a:t> root]#</a:t>
            </a:r>
          </a:p>
          <a:p>
            <a:pPr algn="l"/>
            <a:endParaRPr lang="en-US" sz="2400" b="0" i="0" u="none" strike="noStrike" baseline="0" dirty="0">
              <a:latin typeface="Times-Roman"/>
            </a:endParaRPr>
          </a:p>
          <a:p>
            <a:pPr algn="l"/>
            <a:r>
              <a:rPr lang="en-US" sz="2400" b="0" i="0" u="none" strike="noStrike" baseline="0" dirty="0">
                <a:latin typeface="Times-Roman"/>
              </a:rPr>
              <a:t>Note that uninstalling is not that verbose by default, it is normal that you don't see much happening. </a:t>
            </a:r>
          </a:p>
          <a:p>
            <a:pPr algn="l"/>
            <a:endParaRPr lang="en-US" sz="2400" dirty="0">
              <a:latin typeface="Times-Roman"/>
            </a:endParaRPr>
          </a:p>
          <a:p>
            <a:pPr algn="l"/>
            <a:r>
              <a:rPr lang="en-US" sz="2400" b="0" i="0" u="none" strike="noStrike" baseline="0" dirty="0">
                <a:latin typeface="Times-Roman"/>
              </a:rPr>
              <a:t>When in doubt, use </a:t>
            </a:r>
            <a:r>
              <a:rPr lang="en-US" sz="2400" b="1" i="0" u="none" strike="noStrike" baseline="0" dirty="0">
                <a:latin typeface="Times-Bold"/>
              </a:rPr>
              <a:t>rpm </a:t>
            </a:r>
            <a:r>
              <a:rPr lang="en-US" sz="2400" b="1" i="0" u="none" strike="noStrike" baseline="0" dirty="0">
                <a:latin typeface="Courier-Bold"/>
              </a:rPr>
              <a:t>-</a:t>
            </a:r>
            <a:r>
              <a:rPr lang="en-US" sz="2400" b="1" i="0" u="none" strike="noStrike" baseline="0" dirty="0" err="1">
                <a:latin typeface="Courier-Bold"/>
              </a:rPr>
              <a:t>qa</a:t>
            </a:r>
            <a:r>
              <a:rPr lang="en-US" sz="2400" b="1" i="0" u="none" strike="noStrike" baseline="0" dirty="0">
                <a:latin typeface="Courier-Bold"/>
              </a:rPr>
              <a:t> </a:t>
            </a:r>
            <a:r>
              <a:rPr lang="en-US" sz="2400" b="0" i="0" u="none" strike="noStrike" baseline="0" dirty="0">
                <a:latin typeface="Times-Roman"/>
              </a:rPr>
              <a:t>again to verify that the package has been removed.</a:t>
            </a:r>
            <a:endParaRPr lang="en-IN" sz="2400" dirty="0"/>
          </a:p>
        </p:txBody>
      </p:sp>
    </p:spTree>
    <p:extLst>
      <p:ext uri="{BB962C8B-B14F-4D97-AF65-F5344CB8AC3E}">
        <p14:creationId xmlns:p14="http://schemas.microsoft.com/office/powerpoint/2010/main" val="3071910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9FE0A2-3F80-DE3D-6BFB-F3F581446B8E}"/>
              </a:ext>
            </a:extLst>
          </p:cNvPr>
          <p:cNvSpPr txBox="1"/>
          <p:nvPr/>
        </p:nvSpPr>
        <p:spPr>
          <a:xfrm>
            <a:off x="324853" y="385103"/>
            <a:ext cx="6097604" cy="523220"/>
          </a:xfrm>
          <a:prstGeom prst="rect">
            <a:avLst/>
          </a:prstGeom>
          <a:noFill/>
        </p:spPr>
        <p:txBody>
          <a:bodyPr wrap="square">
            <a:spAutoFit/>
          </a:bodyPr>
          <a:lstStyle/>
          <a:p>
            <a:pPr algn="l"/>
            <a:r>
              <a:rPr lang="en-IN" sz="2800" b="1" i="0" u="none" strike="noStrike" baseline="0" dirty="0">
                <a:latin typeface="Helvetica-Bold"/>
              </a:rPr>
              <a:t>DEB (.deb) packages</a:t>
            </a:r>
          </a:p>
        </p:txBody>
      </p:sp>
      <p:sp>
        <p:nvSpPr>
          <p:cNvPr id="5" name="TextBox 4">
            <a:extLst>
              <a:ext uri="{FF2B5EF4-FFF2-40B4-BE49-F238E27FC236}">
                <a16:creationId xmlns:a16="http://schemas.microsoft.com/office/drawing/2014/main" id="{1BD62EE7-F5E6-2AD4-7E77-ED55D5E9255B}"/>
              </a:ext>
            </a:extLst>
          </p:cNvPr>
          <p:cNvSpPr txBox="1"/>
          <p:nvPr/>
        </p:nvSpPr>
        <p:spPr>
          <a:xfrm>
            <a:off x="186891" y="2635675"/>
            <a:ext cx="12005109" cy="1938992"/>
          </a:xfrm>
          <a:prstGeom prst="rect">
            <a:avLst/>
          </a:prstGeom>
          <a:noFill/>
        </p:spPr>
        <p:txBody>
          <a:bodyPr wrap="square">
            <a:spAutoFit/>
          </a:bodyPr>
          <a:lstStyle/>
          <a:p>
            <a:pPr algn="just"/>
            <a:r>
              <a:rPr lang="en-US" sz="2400" b="0" i="0" u="none" strike="noStrike" baseline="0" dirty="0">
                <a:latin typeface="Times-Roman"/>
              </a:rPr>
              <a:t>This package format is the default on Debian GNU/Linux, where </a:t>
            </a:r>
            <a:r>
              <a:rPr lang="en-US" sz="2400" b="1" i="0" u="none" strike="noStrike" baseline="0" dirty="0" err="1">
                <a:latin typeface="Times-Bold"/>
              </a:rPr>
              <a:t>dselect</a:t>
            </a:r>
            <a:r>
              <a:rPr lang="en-US" sz="2400" b="0" i="0" u="none" strike="noStrike" baseline="0" dirty="0">
                <a:latin typeface="Times-Roman"/>
              </a:rPr>
              <a:t>, and, nowadays more common, </a:t>
            </a:r>
            <a:r>
              <a:rPr lang="en-US" sz="2400" b="1" i="0" u="none" strike="noStrike" baseline="0" dirty="0">
                <a:latin typeface="Times-Bold"/>
              </a:rPr>
              <a:t>aptitude</a:t>
            </a:r>
            <a:r>
              <a:rPr lang="en-US" sz="2400" b="0" i="0" u="none" strike="noStrike" baseline="0" dirty="0">
                <a:latin typeface="Times-Roman"/>
              </a:rPr>
              <a:t>, is the standard tool for managing the packages. It is used to select packages that you want to install or upgrade, but it will also run during the installation of a Debian system and help you to define the access method to use, to list available packages and to configure packages.</a:t>
            </a:r>
            <a:endParaRPr lang="en-IN" sz="2400" dirty="0"/>
          </a:p>
        </p:txBody>
      </p:sp>
      <p:sp>
        <p:nvSpPr>
          <p:cNvPr id="7" name="TextBox 6">
            <a:extLst>
              <a:ext uri="{FF2B5EF4-FFF2-40B4-BE49-F238E27FC236}">
                <a16:creationId xmlns:a16="http://schemas.microsoft.com/office/drawing/2014/main" id="{2E36EBAF-9C27-F9B0-622F-796CF05010D8}"/>
              </a:ext>
            </a:extLst>
          </p:cNvPr>
          <p:cNvSpPr txBox="1"/>
          <p:nvPr/>
        </p:nvSpPr>
        <p:spPr>
          <a:xfrm>
            <a:off x="324853" y="1571944"/>
            <a:ext cx="6097604" cy="400110"/>
          </a:xfrm>
          <a:prstGeom prst="rect">
            <a:avLst/>
          </a:prstGeom>
          <a:noFill/>
        </p:spPr>
        <p:txBody>
          <a:bodyPr wrap="square">
            <a:spAutoFit/>
          </a:bodyPr>
          <a:lstStyle/>
          <a:p>
            <a:pPr algn="l"/>
            <a:r>
              <a:rPr lang="en-US" sz="2000" b="1" i="0" u="none" strike="noStrike" baseline="0" dirty="0">
                <a:latin typeface="Helvetica-Bold"/>
              </a:rPr>
              <a:t>What are Debian packages?</a:t>
            </a:r>
          </a:p>
        </p:txBody>
      </p:sp>
    </p:spTree>
    <p:extLst>
      <p:ext uri="{BB962C8B-B14F-4D97-AF65-F5344CB8AC3E}">
        <p14:creationId xmlns:p14="http://schemas.microsoft.com/office/powerpoint/2010/main" val="2264859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DC0518-B85C-48C2-6389-5484B52D13D5}"/>
              </a:ext>
            </a:extLst>
          </p:cNvPr>
          <p:cNvSpPr txBox="1"/>
          <p:nvPr/>
        </p:nvSpPr>
        <p:spPr>
          <a:xfrm>
            <a:off x="247851" y="843677"/>
            <a:ext cx="11944149" cy="5447645"/>
          </a:xfrm>
          <a:prstGeom prst="rect">
            <a:avLst/>
          </a:prstGeom>
          <a:noFill/>
        </p:spPr>
        <p:txBody>
          <a:bodyPr wrap="square">
            <a:spAutoFit/>
          </a:bodyPr>
          <a:lstStyle/>
          <a:p>
            <a:pPr algn="l"/>
            <a:r>
              <a:rPr lang="en-US" sz="2400" b="0" i="0" u="none" strike="noStrike" baseline="0" dirty="0">
                <a:latin typeface="Times-Roman"/>
              </a:rPr>
              <a:t>Checking whether a package is installed is done using the </a:t>
            </a:r>
            <a:r>
              <a:rPr lang="en-US" sz="2400" b="1" i="0" u="none" strike="noStrike" baseline="0" dirty="0" err="1">
                <a:latin typeface="Times-Bold"/>
              </a:rPr>
              <a:t>dpkg</a:t>
            </a:r>
            <a:r>
              <a:rPr lang="en-US" sz="2400" b="1" i="0" u="none" strike="noStrike" baseline="0" dirty="0">
                <a:latin typeface="Times-Bold"/>
              </a:rPr>
              <a:t> </a:t>
            </a:r>
            <a:r>
              <a:rPr lang="en-US" sz="2400" b="0" i="0" u="none" strike="noStrike" baseline="0" dirty="0">
                <a:latin typeface="Times-Roman"/>
              </a:rPr>
              <a:t>command. For instance, if one wants to know which version of the Gallery software is installed on your machine:</a:t>
            </a:r>
          </a:p>
          <a:p>
            <a:pPr algn="l"/>
            <a:endParaRPr lang="en-US" sz="2400" b="0" i="0" u="none" strike="noStrike" baseline="0" dirty="0">
              <a:latin typeface="Times-Roman"/>
            </a:endParaRPr>
          </a:p>
          <a:p>
            <a:pPr algn="l"/>
            <a:r>
              <a:rPr lang="en-IN" sz="1800" b="0" i="0" u="none" strike="noStrike" baseline="0" dirty="0" err="1">
                <a:latin typeface="Courier"/>
              </a:rPr>
              <a:t>nghtwsh@gorefest</a:t>
            </a:r>
            <a:r>
              <a:rPr lang="en-IN" sz="1800" b="0" i="0" u="none" strike="noStrike" baseline="0" dirty="0">
                <a:latin typeface="Courier"/>
              </a:rPr>
              <a:t>:~$ </a:t>
            </a:r>
            <a:r>
              <a:rPr lang="en-IN" sz="1800" b="1" i="0" u="none" strike="noStrike" baseline="0" dirty="0" err="1">
                <a:latin typeface="Courier-Bold"/>
              </a:rPr>
              <a:t>dpkg</a:t>
            </a:r>
            <a:r>
              <a:rPr lang="en-IN" sz="1800" b="1" i="0" u="none" strike="noStrike" baseline="0" dirty="0">
                <a:latin typeface="Courier-Bold"/>
              </a:rPr>
              <a:t> -l </a:t>
            </a:r>
            <a:r>
              <a:rPr lang="en-IN" sz="1800" b="1" i="1" u="none" strike="noStrike" baseline="0" dirty="0">
                <a:latin typeface="Courier-BoldOblique"/>
              </a:rPr>
              <a:t>*gallery*</a:t>
            </a:r>
          </a:p>
          <a:p>
            <a:pPr algn="l"/>
            <a:r>
              <a:rPr lang="en-US" sz="1800" b="0" i="0" u="none" strike="noStrike" baseline="0" dirty="0">
                <a:latin typeface="Courier"/>
              </a:rPr>
              <a:t>Desired=Unknown/Install/Remove/Purge/Hold</a:t>
            </a:r>
          </a:p>
          <a:p>
            <a:pPr algn="l"/>
            <a:r>
              <a:rPr lang="en-US" sz="1800" b="0" i="0" u="none" strike="noStrike" baseline="0" dirty="0">
                <a:latin typeface="Courier"/>
              </a:rPr>
              <a:t>| Status=Not/Installed/Config-files/Unpacked/Failed-config/Half-installed</a:t>
            </a:r>
          </a:p>
          <a:p>
            <a:pPr algn="l"/>
            <a:r>
              <a:rPr lang="en-US" sz="1800" b="0" i="0" u="none" strike="noStrike" baseline="0" dirty="0">
                <a:latin typeface="Courier"/>
              </a:rPr>
              <a:t>|/ Err?=(none)/Hold/</a:t>
            </a:r>
            <a:r>
              <a:rPr lang="en-US" sz="1800" b="0" i="0" u="none" strike="noStrike" baseline="0" dirty="0" err="1">
                <a:latin typeface="Courier"/>
              </a:rPr>
              <a:t>Reinst</a:t>
            </a:r>
            <a:r>
              <a:rPr lang="en-US" sz="1800" b="0" i="0" u="none" strike="noStrike" baseline="0" dirty="0">
                <a:latin typeface="Courier"/>
              </a:rPr>
              <a:t>-required/X=both-problems (</a:t>
            </a:r>
            <a:r>
              <a:rPr lang="en-US" sz="1800" b="0" i="0" u="none" strike="noStrike" baseline="0" dirty="0" err="1">
                <a:latin typeface="Courier"/>
              </a:rPr>
              <a:t>Status,Err</a:t>
            </a:r>
            <a:r>
              <a:rPr lang="en-US" sz="1800" b="0" i="0" u="none" strike="noStrike" baseline="0" dirty="0">
                <a:latin typeface="Courier"/>
              </a:rPr>
              <a:t>: uppercase=bad)</a:t>
            </a:r>
          </a:p>
          <a:p>
            <a:pPr algn="l"/>
            <a:r>
              <a:rPr lang="en-IN" sz="1800" b="0" i="0" u="none" strike="noStrike" baseline="0" dirty="0">
                <a:latin typeface="Courier"/>
              </a:rPr>
              <a:t>||/ Name Version Description</a:t>
            </a:r>
          </a:p>
          <a:p>
            <a:pPr algn="l"/>
            <a:r>
              <a:rPr lang="en-IN" sz="1800" b="0" i="0" u="none" strike="noStrike" baseline="0" dirty="0">
                <a:latin typeface="Courier"/>
              </a:rPr>
              <a:t>+++-==============-==============-============================================</a:t>
            </a:r>
          </a:p>
          <a:p>
            <a:pPr algn="l"/>
            <a:r>
              <a:rPr lang="en-US" sz="1800" b="0" i="0" u="none" strike="noStrike" baseline="0" dirty="0">
                <a:latin typeface="Courier"/>
              </a:rPr>
              <a:t>ii gallery 1.5-1sarge2 a web-based photo album written in </a:t>
            </a:r>
            <a:r>
              <a:rPr lang="en-US" sz="1800" b="0" i="0" u="none" strike="noStrike" baseline="0" dirty="0" err="1">
                <a:latin typeface="Courier"/>
              </a:rPr>
              <a:t>php</a:t>
            </a:r>
            <a:endParaRPr lang="en-US" sz="1800" b="0" i="0" u="none" strike="noStrike" baseline="0" dirty="0">
              <a:latin typeface="Courier"/>
            </a:endParaRPr>
          </a:p>
          <a:p>
            <a:pPr algn="l"/>
            <a:endParaRPr lang="en-US" sz="1800" b="0" i="0" u="none" strike="noStrike" baseline="0" dirty="0">
              <a:latin typeface="Courier"/>
            </a:endParaRPr>
          </a:p>
          <a:p>
            <a:pPr algn="l"/>
            <a:r>
              <a:rPr lang="en-US" sz="2400" b="0" i="0" u="none" strike="noStrike" baseline="0" dirty="0">
                <a:latin typeface="Times-Roman"/>
              </a:rPr>
              <a:t>The "ii" prefix means the package is installed. The "un" as a prefix, that means that the package is known in the list that your computer keeps, but that it is not installed.</a:t>
            </a:r>
          </a:p>
          <a:p>
            <a:pPr algn="l"/>
            <a:r>
              <a:rPr lang="en-US" sz="2400" b="0" i="0" u="none" strike="noStrike" baseline="0" dirty="0">
                <a:latin typeface="Times-Roman"/>
              </a:rPr>
              <a:t>Searching which package a file belongs to is done using the </a:t>
            </a:r>
            <a:r>
              <a:rPr lang="en-US" sz="2400" b="0" i="0" u="none" strike="noStrike" baseline="0" dirty="0">
                <a:latin typeface="Courier"/>
              </a:rPr>
              <a:t>-S </a:t>
            </a:r>
            <a:r>
              <a:rPr lang="en-US" sz="2400" b="0" i="0" u="none" strike="noStrike" baseline="0" dirty="0">
                <a:latin typeface="Times-Roman"/>
              </a:rPr>
              <a:t>to </a:t>
            </a:r>
            <a:r>
              <a:rPr lang="en-US" sz="2400" b="1" i="0" u="none" strike="noStrike" baseline="0" dirty="0" err="1">
                <a:latin typeface="Times-Bold"/>
              </a:rPr>
              <a:t>dpkg</a:t>
            </a:r>
            <a:r>
              <a:rPr lang="en-US" sz="2400" b="0" i="0" u="none" strike="noStrike" baseline="0" dirty="0">
                <a:latin typeface="Times-Roman"/>
              </a:rPr>
              <a:t>:</a:t>
            </a:r>
          </a:p>
          <a:p>
            <a:pPr algn="l"/>
            <a:endParaRPr lang="en-US" sz="2400" b="0" i="0" u="none" strike="noStrike" baseline="0" dirty="0">
              <a:latin typeface="Times-Roman"/>
            </a:endParaRPr>
          </a:p>
          <a:p>
            <a:pPr algn="l"/>
            <a:r>
              <a:rPr lang="en-US" sz="1800" b="0" i="0" u="none" strike="noStrike" baseline="0" dirty="0" err="1">
                <a:latin typeface="Courier"/>
              </a:rPr>
              <a:t>nghtwsh@gorefest</a:t>
            </a:r>
            <a:r>
              <a:rPr lang="en-US" sz="1800" b="0" i="0" u="none" strike="noStrike" baseline="0" dirty="0">
                <a:latin typeface="Courier"/>
              </a:rPr>
              <a:t>:~$ </a:t>
            </a:r>
            <a:r>
              <a:rPr lang="en-US" sz="1800" b="1" i="0" u="none" strike="noStrike" baseline="0" dirty="0" err="1">
                <a:latin typeface="Courier-Bold"/>
              </a:rPr>
              <a:t>dpkg</a:t>
            </a:r>
            <a:r>
              <a:rPr lang="en-US" sz="1800" b="1" i="0" u="none" strike="noStrike" baseline="0" dirty="0">
                <a:latin typeface="Courier-Bold"/>
              </a:rPr>
              <a:t> -S </a:t>
            </a:r>
            <a:r>
              <a:rPr lang="en-US" sz="1800" b="1" i="1" u="none" strike="noStrike" baseline="0" dirty="0">
                <a:latin typeface="Courier-BoldOblique"/>
              </a:rPr>
              <a:t>/bin/cat</a:t>
            </a:r>
          </a:p>
          <a:p>
            <a:pPr algn="l"/>
            <a:r>
              <a:rPr lang="en-IN" sz="1800" b="0" i="0" u="none" strike="noStrike" baseline="0" dirty="0" err="1">
                <a:latin typeface="Courier"/>
              </a:rPr>
              <a:t>coreutils</a:t>
            </a:r>
            <a:r>
              <a:rPr lang="en-IN" sz="1800" b="0" i="0" u="none" strike="noStrike" baseline="0" dirty="0">
                <a:latin typeface="Courier"/>
              </a:rPr>
              <a:t>: /bin/cat</a:t>
            </a:r>
            <a:endParaRPr lang="en-IN" dirty="0"/>
          </a:p>
        </p:txBody>
      </p:sp>
      <p:sp>
        <p:nvSpPr>
          <p:cNvPr id="5" name="TextBox 4">
            <a:extLst>
              <a:ext uri="{FF2B5EF4-FFF2-40B4-BE49-F238E27FC236}">
                <a16:creationId xmlns:a16="http://schemas.microsoft.com/office/drawing/2014/main" id="{E40D6025-19A3-9012-312A-FFF34E7B52EA}"/>
              </a:ext>
            </a:extLst>
          </p:cNvPr>
          <p:cNvSpPr txBox="1"/>
          <p:nvPr/>
        </p:nvSpPr>
        <p:spPr>
          <a:xfrm>
            <a:off x="247851" y="282159"/>
            <a:ext cx="6097604" cy="523220"/>
          </a:xfrm>
          <a:prstGeom prst="rect">
            <a:avLst/>
          </a:prstGeom>
          <a:noFill/>
        </p:spPr>
        <p:txBody>
          <a:bodyPr wrap="square">
            <a:spAutoFit/>
          </a:bodyPr>
          <a:lstStyle/>
          <a:p>
            <a:pPr algn="l"/>
            <a:r>
              <a:rPr lang="en-US" sz="2800" b="1" i="0" u="none" strike="noStrike" baseline="0" dirty="0">
                <a:latin typeface="Helvetica-Bold"/>
              </a:rPr>
              <a:t>Examples with DEB tools</a:t>
            </a:r>
          </a:p>
        </p:txBody>
      </p:sp>
    </p:spTree>
    <p:extLst>
      <p:ext uri="{BB962C8B-B14F-4D97-AF65-F5344CB8AC3E}">
        <p14:creationId xmlns:p14="http://schemas.microsoft.com/office/powerpoint/2010/main" val="33727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5A2710-69C1-7C32-BABA-DA04558507FB}"/>
              </a:ext>
            </a:extLst>
          </p:cNvPr>
          <p:cNvSpPr txBox="1"/>
          <p:nvPr/>
        </p:nvSpPr>
        <p:spPr>
          <a:xfrm>
            <a:off x="238225" y="905099"/>
            <a:ext cx="12024360" cy="2862322"/>
          </a:xfrm>
          <a:prstGeom prst="rect">
            <a:avLst/>
          </a:prstGeom>
          <a:noFill/>
        </p:spPr>
        <p:txBody>
          <a:bodyPr wrap="square">
            <a:spAutoFit/>
          </a:bodyPr>
          <a:lstStyle/>
          <a:p>
            <a:pPr algn="l"/>
            <a:r>
              <a:rPr lang="en-US" sz="2000" b="0" i="0" u="none" strike="noStrike" baseline="0" dirty="0">
                <a:latin typeface="Times-Roman"/>
              </a:rPr>
              <a:t>The largest part of Linux programs is Free/Open Source, so source packages are available for these programs.</a:t>
            </a:r>
          </a:p>
          <a:p>
            <a:pPr algn="l"/>
            <a:r>
              <a:rPr lang="en-US" sz="2000" b="0" i="0" u="none" strike="noStrike" baseline="0" dirty="0">
                <a:latin typeface="Times-Roman"/>
              </a:rPr>
              <a:t>Source files are needed for compiling your own program version. </a:t>
            </a:r>
          </a:p>
          <a:p>
            <a:pPr algn="l"/>
            <a:endParaRPr lang="en-US" sz="2000" dirty="0">
              <a:latin typeface="Times-Roman"/>
            </a:endParaRPr>
          </a:p>
          <a:p>
            <a:pPr algn="l"/>
            <a:r>
              <a:rPr lang="en-US" sz="2000" b="0" i="0" u="none" strike="noStrike" baseline="0" dirty="0">
                <a:latin typeface="Times-Roman"/>
              </a:rPr>
              <a:t>Sources for a program can be downloaded from its web site, often as a compressed </a:t>
            </a:r>
            <a:r>
              <a:rPr lang="en-US" sz="2000" b="0" i="0" u="none" strike="noStrike" baseline="0" dirty="0" err="1">
                <a:latin typeface="Times-Roman"/>
              </a:rPr>
              <a:t>tarball</a:t>
            </a:r>
            <a:r>
              <a:rPr lang="en-US" sz="2000" b="0" i="0" u="none" strike="noStrike" baseline="0" dirty="0">
                <a:latin typeface="Times-Roman"/>
              </a:rPr>
              <a:t> (</a:t>
            </a:r>
            <a:r>
              <a:rPr lang="en-US" sz="2000" b="0" i="0" u="none" strike="noStrike" baseline="0" dirty="0">
                <a:latin typeface="Courier"/>
              </a:rPr>
              <a:t>program-version.tar.gz </a:t>
            </a:r>
            <a:r>
              <a:rPr lang="en-US" sz="2000" b="0" i="0" u="none" strike="noStrike" baseline="0" dirty="0">
                <a:latin typeface="Times-Roman"/>
              </a:rPr>
              <a:t>or similar). </a:t>
            </a:r>
          </a:p>
          <a:p>
            <a:pPr algn="l"/>
            <a:endParaRPr lang="en-US" sz="2000" dirty="0">
              <a:latin typeface="Times-Roman"/>
            </a:endParaRPr>
          </a:p>
          <a:p>
            <a:pPr algn="l"/>
            <a:r>
              <a:rPr lang="en-US" sz="2000" b="0" i="0" u="none" strike="noStrike" baseline="0" dirty="0">
                <a:latin typeface="Times-Roman"/>
              </a:rPr>
              <a:t>For RPM-based distributions, the source is often provided in the </a:t>
            </a:r>
            <a:r>
              <a:rPr lang="en-US" sz="2000" b="0" i="0" u="none" strike="noStrike" baseline="0" dirty="0">
                <a:latin typeface="Courier"/>
              </a:rPr>
              <a:t>program-</a:t>
            </a:r>
            <a:r>
              <a:rPr lang="en-US" sz="2000" b="0" i="0" u="none" strike="noStrike" baseline="0" dirty="0" err="1">
                <a:latin typeface="Courier"/>
              </a:rPr>
              <a:t>version.src.rpm</a:t>
            </a:r>
            <a:r>
              <a:rPr lang="en-US" sz="2000" b="0" i="0" u="none" strike="noStrike" baseline="0" dirty="0">
                <a:latin typeface="Times-Roman"/>
              </a:rPr>
              <a:t>. Debian, and most distributions based on it, provide themselves the adapted source which can be obtained using </a:t>
            </a:r>
            <a:r>
              <a:rPr lang="en-US" sz="2000" b="1" i="0" u="none" strike="noStrike" baseline="0" dirty="0">
                <a:latin typeface="Times-Bold"/>
              </a:rPr>
              <a:t>apt-get</a:t>
            </a:r>
          </a:p>
          <a:p>
            <a:pPr algn="l"/>
            <a:r>
              <a:rPr lang="en-IN" sz="2000" b="1" i="1" u="none" strike="noStrike" baseline="0" dirty="0">
                <a:latin typeface="Courier-BoldOblique"/>
              </a:rPr>
              <a:t>source</a:t>
            </a:r>
            <a:r>
              <a:rPr lang="en-IN" sz="2000" b="0" i="0" u="none" strike="noStrike" baseline="0" dirty="0">
                <a:latin typeface="Times-Roman"/>
              </a:rPr>
              <a:t>.</a:t>
            </a:r>
            <a:endParaRPr lang="en-IN" sz="2000" dirty="0"/>
          </a:p>
        </p:txBody>
      </p:sp>
      <p:sp>
        <p:nvSpPr>
          <p:cNvPr id="5" name="TextBox 4">
            <a:extLst>
              <a:ext uri="{FF2B5EF4-FFF2-40B4-BE49-F238E27FC236}">
                <a16:creationId xmlns:a16="http://schemas.microsoft.com/office/drawing/2014/main" id="{03AD9B4D-63FA-7CF1-2B01-672F206380FE}"/>
              </a:ext>
            </a:extLst>
          </p:cNvPr>
          <p:cNvSpPr txBox="1"/>
          <p:nvPr/>
        </p:nvSpPr>
        <p:spPr>
          <a:xfrm>
            <a:off x="238225" y="118529"/>
            <a:ext cx="6097604" cy="523220"/>
          </a:xfrm>
          <a:prstGeom prst="rect">
            <a:avLst/>
          </a:prstGeom>
          <a:noFill/>
        </p:spPr>
        <p:txBody>
          <a:bodyPr wrap="square">
            <a:spAutoFit/>
          </a:bodyPr>
          <a:lstStyle/>
          <a:p>
            <a:pPr algn="l"/>
            <a:r>
              <a:rPr lang="en-IN" sz="2800" b="1" i="0" u="none" strike="noStrike" baseline="0" dirty="0">
                <a:latin typeface="Helvetica-Bold"/>
              </a:rPr>
              <a:t>Source packages</a:t>
            </a:r>
          </a:p>
        </p:txBody>
      </p:sp>
    </p:spTree>
    <p:extLst>
      <p:ext uri="{BB962C8B-B14F-4D97-AF65-F5344CB8AC3E}">
        <p14:creationId xmlns:p14="http://schemas.microsoft.com/office/powerpoint/2010/main" val="7556653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7218</TotalTime>
  <Words>6945</Words>
  <Application>Microsoft Office PowerPoint</Application>
  <PresentationFormat>Widescreen</PresentationFormat>
  <Paragraphs>653</Paragraphs>
  <Slides>48</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48</vt:i4>
      </vt:variant>
    </vt:vector>
  </HeadingPairs>
  <TitlesOfParts>
    <vt:vector size="63" baseType="lpstr">
      <vt:lpstr>Arial</vt:lpstr>
      <vt:lpstr>Calibri</vt:lpstr>
      <vt:lpstr>Calibri Light</vt:lpstr>
      <vt:lpstr>Castellar</vt:lpstr>
      <vt:lpstr>Courier</vt:lpstr>
      <vt:lpstr>Courier-Bold</vt:lpstr>
      <vt:lpstr>Courier-BoldOblique</vt:lpstr>
      <vt:lpstr>Helvetica</vt:lpstr>
      <vt:lpstr>Helvetica-Bold</vt:lpstr>
      <vt:lpstr>Stencil</vt:lpstr>
      <vt:lpstr>Symbol</vt:lpstr>
      <vt:lpstr>Times-Bold</vt:lpstr>
      <vt:lpstr>Times-Italic</vt:lpstr>
      <vt:lpstr>Times-Roman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Rajarshi Dhar</dc:creator>
  <cp:lastModifiedBy>rajarshidhar</cp:lastModifiedBy>
  <cp:revision>17</cp:revision>
  <dcterms:created xsi:type="dcterms:W3CDTF">2022-10-21T06:50:26Z</dcterms:created>
  <dcterms:modified xsi:type="dcterms:W3CDTF">2022-10-26T07:11:45Z</dcterms:modified>
</cp:coreProperties>
</file>