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64" r:id="rId7"/>
    <p:sldId id="258" r:id="rId8"/>
    <p:sldId id="262" r:id="rId9"/>
    <p:sldId id="267" r:id="rId10"/>
    <p:sldId id="263" r:id="rId11"/>
    <p:sldId id="260" r:id="rId12"/>
    <p:sldId id="266" r:id="rId13"/>
    <p:sldId id="261" r:id="rId14"/>
    <p:sldId id="265"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E06252-F30D-4B26-844F-3173E76CA71A}" v="1097" dt="2023-12-11T21:32:14.9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93" d="100"/>
          <a:sy n="93" d="100"/>
        </p:scale>
        <p:origin x="550" y="38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07/relationships/hdphoto" Target="../media/hdphoto2.wdp"/><Relationship Id="rId1" Type="http://schemas.openxmlformats.org/officeDocument/2006/relationships/image" Target="../media/image7.png"/><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3.wdp"/></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07/relationships/hdphoto" Target="../media/hdphoto2.wdp"/><Relationship Id="rId1" Type="http://schemas.openxmlformats.org/officeDocument/2006/relationships/image" Target="../media/image7.png"/><Relationship Id="rId6" Type="http://schemas.microsoft.com/office/2007/relationships/hdphoto" Target="../media/hdphoto4.wdp"/><Relationship Id="rId5" Type="http://schemas.openxmlformats.org/officeDocument/2006/relationships/image" Target="../media/image9.png"/><Relationship Id="rId4" Type="http://schemas.microsoft.com/office/2007/relationships/hdphoto" Target="../media/hdphoto3.wdp"/></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236789-B13F-4226-9FB3-CD65A9C9C6E3}" type="doc">
      <dgm:prSet loTypeId="urn:microsoft.com/office/officeart/2005/8/layout/pList2" loCatId="list" qsTypeId="urn:microsoft.com/office/officeart/2005/8/quickstyle/simple1" qsCatId="simple" csTypeId="urn:microsoft.com/office/officeart/2005/8/colors/accent1_2" csCatId="accent1" phldr="1"/>
      <dgm:spPr/>
    </dgm:pt>
    <dgm:pt modelId="{459D1BF9-6ABA-4003-B661-62988B99A0F9}">
      <dgm:prSet phldrT="[Text]" custT="1"/>
      <dgm:spPr/>
      <dgm:t>
        <a:bodyPr anchor="ctr"/>
        <a:lstStyle/>
        <a:p>
          <a:pPr algn="l">
            <a:buFont typeface="Arial" panose="020B0604020202020204" pitchFamily="34" charset="0"/>
            <a:buChar char="•"/>
          </a:pPr>
          <a:r>
            <a:rPr lang="en-IN" sz="1050" b="1" i="0" dirty="0"/>
            <a:t>1. Psychographic:</a:t>
          </a:r>
        </a:p>
        <a:p>
          <a:pPr algn="l">
            <a:buFont typeface="Arial" panose="020B0604020202020204" pitchFamily="34" charset="0"/>
            <a:buChar char="•"/>
          </a:pPr>
          <a:r>
            <a:rPr lang="en-IN" sz="1050" b="1" i="0" dirty="0"/>
            <a:t>Lifestyle: </a:t>
          </a:r>
          <a:r>
            <a:rPr lang="en-IN" sz="1050" b="0" i="0" dirty="0"/>
            <a:t>Active, Casual, Fashion-conscious</a:t>
          </a:r>
        </a:p>
        <a:p>
          <a:pPr algn="l">
            <a:buFont typeface="Arial" panose="020B0604020202020204" pitchFamily="34" charset="0"/>
            <a:buChar char="•"/>
          </a:pPr>
          <a:r>
            <a:rPr lang="en-IN" sz="1050" b="1" i="0" dirty="0"/>
            <a:t>Personality: </a:t>
          </a:r>
          <a:r>
            <a:rPr lang="en-IN" sz="1050" b="0" i="0" dirty="0"/>
            <a:t>Outgoing, Introverted, Family-oriented</a:t>
          </a:r>
        </a:p>
        <a:p>
          <a:pPr algn="l">
            <a:buFont typeface="Arial" panose="020B0604020202020204" pitchFamily="34" charset="0"/>
            <a:buChar char="•"/>
          </a:pPr>
          <a:r>
            <a:rPr lang="en-IN" sz="1050" b="1" i="0" dirty="0"/>
            <a:t>Values: </a:t>
          </a:r>
          <a:r>
            <a:rPr lang="en-IN" sz="1050" b="0" i="0" dirty="0"/>
            <a:t>Health, Cleanliness, Convenience</a:t>
          </a:r>
        </a:p>
        <a:p>
          <a:pPr algn="l">
            <a:buFont typeface="Arial" panose="020B0604020202020204" pitchFamily="34" charset="0"/>
            <a:buChar char="•"/>
          </a:pPr>
          <a:endParaRPr lang="en-IN" sz="1050" b="0" i="0" dirty="0"/>
        </a:p>
        <a:p>
          <a:pPr algn="l">
            <a:buFont typeface="Arial" panose="020B0604020202020204" pitchFamily="34" charset="0"/>
            <a:buChar char="•"/>
          </a:pPr>
          <a:r>
            <a:rPr lang="en-IN" sz="1050" b="1" i="0" dirty="0"/>
            <a:t>2. </a:t>
          </a:r>
          <a:r>
            <a:rPr lang="en-IN" sz="1050" b="1" i="0" dirty="0" err="1"/>
            <a:t>Behavioral</a:t>
          </a:r>
          <a:r>
            <a:rPr lang="en-IN" sz="1050" b="1" i="0" dirty="0"/>
            <a:t>:</a:t>
          </a:r>
        </a:p>
        <a:p>
          <a:pPr algn="l">
            <a:buFont typeface="Arial" panose="020B0604020202020204" pitchFamily="34" charset="0"/>
            <a:buChar char="•"/>
          </a:pPr>
          <a:r>
            <a:rPr lang="en-US" sz="1050" b="1" i="0" dirty="0"/>
            <a:t>Benefits sought:</a:t>
          </a:r>
          <a:r>
            <a:rPr lang="en-US" sz="1050" b="0" i="0" dirty="0"/>
            <a:t> stain removal, Brightness, Fragrance, Softness, Gentle on skin</a:t>
          </a:r>
        </a:p>
        <a:p>
          <a:pPr algn="l">
            <a:buFont typeface="Arial" panose="020B0604020202020204" pitchFamily="34" charset="0"/>
            <a:buChar char="•"/>
          </a:pPr>
          <a:r>
            <a:rPr lang="en-IN" sz="1050" b="1" i="0" dirty="0"/>
            <a:t>Usage rate: </a:t>
          </a:r>
          <a:r>
            <a:rPr lang="en-IN" sz="1050" b="0" i="0" dirty="0"/>
            <a:t>Heavy users</a:t>
          </a:r>
        </a:p>
        <a:p>
          <a:pPr algn="l">
            <a:buFont typeface="Arial" panose="020B0604020202020204" pitchFamily="34" charset="0"/>
            <a:buChar char="•"/>
          </a:pPr>
          <a:endParaRPr lang="en-IN" sz="1050" b="0" i="0" dirty="0"/>
        </a:p>
        <a:p>
          <a:pPr algn="l">
            <a:buFont typeface="Arial" panose="020B0604020202020204" pitchFamily="34" charset="0"/>
            <a:buChar char="•"/>
          </a:pPr>
          <a:r>
            <a:rPr lang="en-IN" sz="1050" b="1" i="0" dirty="0"/>
            <a:t>3. Demographic:</a:t>
          </a:r>
        </a:p>
        <a:p>
          <a:pPr algn="l">
            <a:buFont typeface="Arial" panose="020B0604020202020204" pitchFamily="34" charset="0"/>
            <a:buChar char="•"/>
          </a:pPr>
          <a:r>
            <a:rPr lang="en-IN" sz="1050" b="1" i="0" dirty="0"/>
            <a:t>Age: </a:t>
          </a:r>
          <a:r>
            <a:rPr lang="en-IN" sz="1050" b="0" i="0" dirty="0"/>
            <a:t>Adults, Seniors</a:t>
          </a:r>
        </a:p>
        <a:p>
          <a:pPr algn="l">
            <a:buFont typeface="Arial" panose="020B0604020202020204" pitchFamily="34" charset="0"/>
            <a:buChar char="•"/>
          </a:pPr>
          <a:r>
            <a:rPr lang="en-IN" sz="1050" b="1" i="0" dirty="0"/>
            <a:t>Gender: </a:t>
          </a:r>
          <a:r>
            <a:rPr lang="en-IN" sz="1050" b="0" i="0" dirty="0"/>
            <a:t>Majorly Women</a:t>
          </a:r>
        </a:p>
        <a:p>
          <a:pPr algn="l">
            <a:buFont typeface="Arial" panose="020B0604020202020204" pitchFamily="34" charset="0"/>
            <a:buChar char="•"/>
          </a:pPr>
          <a:r>
            <a:rPr lang="en-IN" sz="1050" b="1" i="0" dirty="0"/>
            <a:t>Income: </a:t>
          </a:r>
          <a:r>
            <a:rPr lang="en-IN" sz="1050" b="0" i="0" dirty="0"/>
            <a:t>Middle income groups</a:t>
          </a:r>
          <a:endParaRPr lang="en-IN" sz="1050" dirty="0"/>
        </a:p>
      </dgm:t>
    </dgm:pt>
    <dgm:pt modelId="{6546C57C-16E5-4F6B-B487-4E09456A1A36}" type="parTrans" cxnId="{A26F855F-816A-4E9E-B028-5B179CDE58BA}">
      <dgm:prSet/>
      <dgm:spPr/>
      <dgm:t>
        <a:bodyPr/>
        <a:lstStyle/>
        <a:p>
          <a:endParaRPr lang="en-IN"/>
        </a:p>
      </dgm:t>
    </dgm:pt>
    <dgm:pt modelId="{020897B8-C20F-4313-93D2-E5B92E096851}" type="sibTrans" cxnId="{A26F855F-816A-4E9E-B028-5B179CDE58BA}">
      <dgm:prSet/>
      <dgm:spPr/>
      <dgm:t>
        <a:bodyPr/>
        <a:lstStyle/>
        <a:p>
          <a:endParaRPr lang="en-IN"/>
        </a:p>
      </dgm:t>
    </dgm:pt>
    <dgm:pt modelId="{1A2C1BBC-F78F-4D15-8425-289C4623D5AC}">
      <dgm:prSet phldrT="[Text]" custT="1"/>
      <dgm:spPr/>
      <dgm:t>
        <a:bodyPr anchor="ctr"/>
        <a:lstStyle/>
        <a:p>
          <a:pPr algn="l"/>
          <a:r>
            <a:rPr lang="en-US" sz="1050" b="1" i="0" dirty="0"/>
            <a:t>Mothers: </a:t>
          </a:r>
          <a:r>
            <a:rPr lang="en-US" sz="1050" b="0" i="0" dirty="0"/>
            <a:t>They are the primary decision-makers for household products</a:t>
          </a:r>
        </a:p>
        <a:p>
          <a:pPr algn="l"/>
          <a:r>
            <a:rPr lang="en-US" sz="1050" b="1" i="0" dirty="0"/>
            <a:t>Families: </a:t>
          </a:r>
          <a:r>
            <a:rPr lang="en-US" sz="1050" b="0" i="0" dirty="0"/>
            <a:t>They are a large market segment with a high demand for laundry detergents.</a:t>
          </a:r>
        </a:p>
        <a:p>
          <a:pPr algn="l">
            <a:buFont typeface="Arial" panose="020B0604020202020204" pitchFamily="34" charset="0"/>
            <a:buChar char="•"/>
          </a:pPr>
          <a:r>
            <a:rPr lang="en-US" sz="1050" b="1" i="0" dirty="0"/>
            <a:t>Urban consumers: </a:t>
          </a:r>
          <a:r>
            <a:rPr lang="en-US" sz="1050" b="0" i="0" dirty="0"/>
            <a:t>They have higher disposable incomes and are more likely to be brand loyal.</a:t>
          </a:r>
        </a:p>
        <a:p>
          <a:pPr algn="l">
            <a:buFont typeface="Arial" panose="020B0604020202020204" pitchFamily="34" charset="0"/>
            <a:buChar char="•"/>
          </a:pPr>
          <a:endParaRPr lang="en-US" sz="1050" b="0" i="0" dirty="0"/>
        </a:p>
        <a:p>
          <a:pPr algn="l">
            <a:buFont typeface="Arial" panose="020B0604020202020204" pitchFamily="34" charset="0"/>
            <a:buChar char="•"/>
          </a:pPr>
          <a:r>
            <a:rPr lang="en-US" sz="1050" b="1" i="0" dirty="0"/>
            <a:t>Target to Specific Segments with different Sub-brands</a:t>
          </a:r>
        </a:p>
        <a:p>
          <a:pPr algn="l">
            <a:buFont typeface="Arial" panose="020B0604020202020204" pitchFamily="34" charset="0"/>
            <a:buChar char="•"/>
          </a:pPr>
          <a:r>
            <a:rPr lang="en-US" sz="1050" b="1" i="0" dirty="0"/>
            <a:t>Surf Excel for Babies: </a:t>
          </a:r>
          <a:r>
            <a:rPr lang="en-US" sz="1050" b="0" i="0" dirty="0"/>
            <a:t>Mothers of young children.</a:t>
          </a:r>
        </a:p>
        <a:p>
          <a:pPr algn="l">
            <a:buFont typeface="Arial" panose="020B0604020202020204" pitchFamily="34" charset="0"/>
            <a:buChar char="•"/>
          </a:pPr>
          <a:r>
            <a:rPr lang="en-US" sz="1050" b="1" i="0" dirty="0"/>
            <a:t>Surf Excel for Woolens: </a:t>
          </a:r>
          <a:r>
            <a:rPr lang="en-US" sz="1050" b="0" i="0" dirty="0"/>
            <a:t>People who own woolen clothes.</a:t>
          </a:r>
        </a:p>
        <a:p>
          <a:pPr algn="l">
            <a:buFont typeface="Arial" panose="020B0604020202020204" pitchFamily="34" charset="0"/>
            <a:buChar char="•"/>
          </a:pPr>
          <a:r>
            <a:rPr lang="en-US" sz="1050" b="1" i="0" dirty="0"/>
            <a:t>Surf Excel for Colors: </a:t>
          </a:r>
          <a:r>
            <a:rPr lang="en-US" sz="1050" b="0" i="0" dirty="0"/>
            <a:t>People who want to keep their clothes looking new.</a:t>
          </a:r>
          <a:endParaRPr lang="en-IN" sz="1050" dirty="0"/>
        </a:p>
      </dgm:t>
    </dgm:pt>
    <dgm:pt modelId="{10D72695-C838-46E9-993B-D0452924A6EC}" type="parTrans" cxnId="{088C19BD-2102-4660-957C-2C36DF7442A5}">
      <dgm:prSet/>
      <dgm:spPr/>
      <dgm:t>
        <a:bodyPr/>
        <a:lstStyle/>
        <a:p>
          <a:endParaRPr lang="en-IN"/>
        </a:p>
      </dgm:t>
    </dgm:pt>
    <dgm:pt modelId="{3D31EC0F-E0B5-422B-B288-3E1C9A1B82B0}" type="sibTrans" cxnId="{088C19BD-2102-4660-957C-2C36DF7442A5}">
      <dgm:prSet/>
      <dgm:spPr/>
      <dgm:t>
        <a:bodyPr/>
        <a:lstStyle/>
        <a:p>
          <a:endParaRPr lang="en-IN"/>
        </a:p>
      </dgm:t>
    </dgm:pt>
    <dgm:pt modelId="{78C6F935-1AD6-4AB5-9D2D-52EDF4261211}">
      <dgm:prSet phldrT="[Text]" custT="1"/>
      <dgm:spPr/>
      <dgm:t>
        <a:bodyPr anchor="ctr"/>
        <a:lstStyle/>
        <a:p>
          <a:pPr algn="l">
            <a:buFont typeface="Arial" panose="020B0604020202020204" pitchFamily="34" charset="0"/>
            <a:buChar char="•"/>
          </a:pPr>
          <a:r>
            <a:rPr lang="en-US" sz="1050" b="1" i="0" dirty="0"/>
            <a:t>Surf Excel positions itself as:</a:t>
          </a:r>
        </a:p>
        <a:p>
          <a:pPr algn="l">
            <a:buFont typeface="Arial" panose="020B0604020202020204" pitchFamily="34" charset="0"/>
            <a:buChar char="•"/>
          </a:pPr>
          <a:r>
            <a:rPr lang="en-US" sz="1050" b="0" i="0" dirty="0"/>
            <a:t>The leading detergent brand in India.</a:t>
          </a:r>
        </a:p>
        <a:p>
          <a:pPr algn="l">
            <a:buFont typeface="Arial" panose="020B0604020202020204" pitchFamily="34" charset="0"/>
            <a:buChar char="•"/>
          </a:pPr>
          <a:r>
            <a:rPr lang="en-US" sz="1050" b="0" i="0" dirty="0"/>
            <a:t>A brand that is trusted by mothers.</a:t>
          </a:r>
        </a:p>
        <a:p>
          <a:pPr algn="l">
            <a:buFont typeface="Arial" panose="020B0604020202020204" pitchFamily="34" charset="0"/>
            <a:buChar char="•"/>
          </a:pPr>
          <a:r>
            <a:rPr lang="en-US" sz="1050" b="0" i="0" dirty="0"/>
            <a:t>A brand that is gentle on clothes and skin.</a:t>
          </a:r>
        </a:p>
        <a:p>
          <a:pPr algn="l">
            <a:buFont typeface="Arial" panose="020B0604020202020204" pitchFamily="34" charset="0"/>
            <a:buChar char="•"/>
          </a:pPr>
          <a:r>
            <a:rPr lang="en-US" sz="1050" b="0" i="0" dirty="0"/>
            <a:t>A brand that offers a wide range of products to meet the needs of different consumers.</a:t>
          </a:r>
        </a:p>
        <a:p>
          <a:pPr algn="l">
            <a:buFont typeface="Arial" panose="020B0604020202020204" pitchFamily="34" charset="0"/>
            <a:buChar char="•"/>
          </a:pPr>
          <a:endParaRPr lang="en-US" sz="1050" b="0" i="0" dirty="0"/>
        </a:p>
        <a:p>
          <a:pPr algn="l">
            <a:buFont typeface="Arial" panose="020B0604020202020204" pitchFamily="34" charset="0"/>
            <a:buChar char="•"/>
          </a:pPr>
          <a:r>
            <a:rPr lang="en-IN" sz="1050" b="1" i="0" dirty="0"/>
            <a:t>Following Support to its Brand Positioning:</a:t>
          </a:r>
        </a:p>
        <a:p>
          <a:pPr algn="l">
            <a:buFont typeface="Arial" panose="020B0604020202020204" pitchFamily="34" charset="0"/>
            <a:buChar char="•"/>
          </a:pPr>
          <a:r>
            <a:rPr lang="en-US" sz="1050" b="1" i="0" dirty="0"/>
            <a:t>Strong brand equity: </a:t>
          </a:r>
          <a:r>
            <a:rPr lang="en-US" sz="1050" b="0" i="0" dirty="0"/>
            <a:t>Surf Excel has been a trusted brand in India for over 60 years.</a:t>
          </a:r>
        </a:p>
        <a:p>
          <a:pPr algn="l">
            <a:buFont typeface="Arial" panose="020B0604020202020204" pitchFamily="34" charset="0"/>
            <a:buChar char="•"/>
          </a:pPr>
          <a:r>
            <a:rPr lang="en-US" sz="1050" b="1" i="0" dirty="0"/>
            <a:t>High-quality products: </a:t>
          </a:r>
          <a:r>
            <a:rPr lang="en-US" sz="1050" b="0" i="0" dirty="0"/>
            <a:t>Surf Excel products are known for their effectiveness and quality.</a:t>
          </a:r>
        </a:p>
        <a:p>
          <a:pPr algn="l">
            <a:buFont typeface="Arial" panose="020B0604020202020204" pitchFamily="34" charset="0"/>
            <a:buChar char="•"/>
          </a:pPr>
          <a:r>
            <a:rPr lang="en-US" sz="1050" b="1" i="0" dirty="0"/>
            <a:t>Corporate social responsibility: </a:t>
          </a:r>
          <a:r>
            <a:rPr lang="en-US" sz="1050" b="0" i="0" dirty="0"/>
            <a:t>Surf Excel is involved in a number of corporate social responsibility initiatives.</a:t>
          </a:r>
          <a:endParaRPr lang="en-IN" sz="1050" dirty="0"/>
        </a:p>
      </dgm:t>
    </dgm:pt>
    <dgm:pt modelId="{F9F0BEB8-8F97-4B45-983E-D86A1666CD1C}" type="parTrans" cxnId="{B16D95CC-59CB-44CD-913A-672917BF41C3}">
      <dgm:prSet/>
      <dgm:spPr/>
      <dgm:t>
        <a:bodyPr/>
        <a:lstStyle/>
        <a:p>
          <a:endParaRPr lang="en-IN"/>
        </a:p>
      </dgm:t>
    </dgm:pt>
    <dgm:pt modelId="{DEBD2CA3-F4E3-42C3-AA05-D89C73360CD2}" type="sibTrans" cxnId="{B16D95CC-59CB-44CD-913A-672917BF41C3}">
      <dgm:prSet/>
      <dgm:spPr/>
      <dgm:t>
        <a:bodyPr/>
        <a:lstStyle/>
        <a:p>
          <a:endParaRPr lang="en-IN"/>
        </a:p>
      </dgm:t>
    </dgm:pt>
    <dgm:pt modelId="{55990159-7B14-4257-9C36-E795CFB25844}" type="pres">
      <dgm:prSet presAssocID="{66236789-B13F-4226-9FB3-CD65A9C9C6E3}" presName="Name0" presStyleCnt="0">
        <dgm:presLayoutVars>
          <dgm:dir/>
          <dgm:resizeHandles val="exact"/>
        </dgm:presLayoutVars>
      </dgm:prSet>
      <dgm:spPr/>
    </dgm:pt>
    <dgm:pt modelId="{0536D267-F02D-41A8-BEE9-0B170ABDA35A}" type="pres">
      <dgm:prSet presAssocID="{66236789-B13F-4226-9FB3-CD65A9C9C6E3}" presName="bkgdShp" presStyleLbl="alignAccFollowNode1" presStyleIdx="0" presStyleCnt="1" custScaleY="82064" custLinFactNeighborY="-26049"/>
      <dgm:spPr/>
    </dgm:pt>
    <dgm:pt modelId="{3256251C-D8F4-4BB0-89AF-A60612B825A0}" type="pres">
      <dgm:prSet presAssocID="{66236789-B13F-4226-9FB3-CD65A9C9C6E3}" presName="linComp" presStyleCnt="0"/>
      <dgm:spPr/>
    </dgm:pt>
    <dgm:pt modelId="{F940C8E7-07D3-4746-B3D4-44957AC31116}" type="pres">
      <dgm:prSet presAssocID="{459D1BF9-6ABA-4003-B661-62988B99A0F9}" presName="compNode" presStyleCnt="0"/>
      <dgm:spPr/>
    </dgm:pt>
    <dgm:pt modelId="{CCCE9FC4-CA23-4033-A003-C301288322D3}" type="pres">
      <dgm:prSet presAssocID="{459D1BF9-6ABA-4003-B661-62988B99A0F9}" presName="node" presStyleLbl="node1" presStyleIdx="0" presStyleCnt="3" custScaleY="113901" custLinFactNeighborY="-6420">
        <dgm:presLayoutVars>
          <dgm:bulletEnabled val="1"/>
        </dgm:presLayoutVars>
      </dgm:prSet>
      <dgm:spPr/>
    </dgm:pt>
    <dgm:pt modelId="{8BCCFEAA-A259-4562-89AB-3F61BD413C7E}" type="pres">
      <dgm:prSet presAssocID="{459D1BF9-6ABA-4003-B661-62988B99A0F9}" presName="invisiNode" presStyleLbl="node1" presStyleIdx="0" presStyleCnt="3"/>
      <dgm:spPr/>
    </dgm:pt>
    <dgm:pt modelId="{E89621EC-A473-486A-8D36-7C3AC7729543}" type="pres">
      <dgm:prSet presAssocID="{459D1BF9-6ABA-4003-B661-62988B99A0F9}" presName="imagNode" presStyleLbl="fgImgPlace1" presStyleIdx="0" presStyleCnt="3" custScaleX="63930" custScaleY="104312" custLinFactNeighborX="335" custLinFactNeighborY="-4692"/>
      <dgm:spPr>
        <a:blipFill>
          <a:blip xmlns:r="http://schemas.openxmlformats.org/officeDocument/2006/relationships" r:embed="rId1">
            <a:extLst>
              <a:ext uri="{BEBA8EAE-BF5A-486C-A8C5-ECC9F3942E4B}">
                <a14:imgProps xmlns:a14="http://schemas.microsoft.com/office/drawing/2010/main">
                  <a14:imgLayer r:embed="rId2">
                    <a14:imgEffect>
                      <a14:backgroundRemoval t="9901" b="95545" l="9901" r="89604">
                        <a14:foregroundMark x1="25743" y1="91584" x2="25743" y2="91584"/>
                        <a14:foregroundMark x1="25743" y1="91584" x2="55446" y2="91089"/>
                        <a14:foregroundMark x1="55446" y1="91089" x2="76238" y2="91584"/>
                        <a14:foregroundMark x1="24752" y1="90099" x2="24752" y2="90099"/>
                        <a14:foregroundMark x1="24752" y1="90099" x2="24752" y2="90099"/>
                        <a14:foregroundMark x1="24257" y1="88119" x2="37129" y2="93564"/>
                        <a14:foregroundMark x1="35149" y1="95545" x2="33168" y2="95545"/>
                      </a14:backgroundRemoval>
                    </a14:imgEffect>
                  </a14:imgLayer>
                </a14:imgProps>
              </a:ext>
              <a:ext uri="{28A0092B-C50C-407E-A947-70E740481C1C}">
                <a14:useLocalDpi xmlns:a14="http://schemas.microsoft.com/office/drawing/2010/main" val="0"/>
              </a:ext>
            </a:extLst>
          </a:blip>
          <a:srcRect/>
          <a:stretch>
            <a:fillRect/>
          </a:stretch>
        </a:blipFill>
      </dgm:spPr>
    </dgm:pt>
    <dgm:pt modelId="{0256AFF8-B3B2-47A8-88C6-96A560F1C5C7}" type="pres">
      <dgm:prSet presAssocID="{020897B8-C20F-4313-93D2-E5B92E096851}" presName="sibTrans" presStyleLbl="sibTrans2D1" presStyleIdx="0" presStyleCnt="0"/>
      <dgm:spPr/>
    </dgm:pt>
    <dgm:pt modelId="{AA8ED70E-E664-4550-99C6-E57C23BBB21E}" type="pres">
      <dgm:prSet presAssocID="{1A2C1BBC-F78F-4D15-8425-289C4623D5AC}" presName="compNode" presStyleCnt="0"/>
      <dgm:spPr/>
    </dgm:pt>
    <dgm:pt modelId="{56F1ABC9-F177-4845-BEA4-229E6B56300C}" type="pres">
      <dgm:prSet presAssocID="{1A2C1BBC-F78F-4D15-8425-289C4623D5AC}" presName="node" presStyleLbl="node1" presStyleIdx="1" presStyleCnt="3" custScaleY="113901" custLinFactNeighborX="-244" custLinFactNeighborY="-6420">
        <dgm:presLayoutVars>
          <dgm:bulletEnabled val="1"/>
        </dgm:presLayoutVars>
      </dgm:prSet>
      <dgm:spPr/>
    </dgm:pt>
    <dgm:pt modelId="{67323DF5-D0BD-4F99-B6FF-C78984FBC647}" type="pres">
      <dgm:prSet presAssocID="{1A2C1BBC-F78F-4D15-8425-289C4623D5AC}" presName="invisiNode" presStyleLbl="node1" presStyleIdx="1" presStyleCnt="3"/>
      <dgm:spPr/>
    </dgm:pt>
    <dgm:pt modelId="{6C9F3678-68CA-4D05-BA27-13813C14A739}" type="pres">
      <dgm:prSet presAssocID="{1A2C1BBC-F78F-4D15-8425-289C4623D5AC}" presName="imagNode" presStyleLbl="fgImgPlace1" presStyleIdx="1" presStyleCnt="3" custScaleX="63930" custScaleY="104312" custLinFactNeighborY="-5238"/>
      <dgm:spPr>
        <a:blipFill>
          <a:blip xmlns:r="http://schemas.openxmlformats.org/officeDocument/2006/relationships" r:embed="rId3">
            <a:extLst>
              <a:ext uri="{BEBA8EAE-BF5A-486C-A8C5-ECC9F3942E4B}">
                <a14:imgProps xmlns:a14="http://schemas.microsoft.com/office/drawing/2010/main">
                  <a14:imgLayer r:embed="rId4">
                    <a14:imgEffect>
                      <a14:backgroundRemoval t="9453" b="94030" l="4478" r="89055">
                        <a14:foregroundMark x1="8458" y1="51741" x2="8458" y2="51741"/>
                        <a14:foregroundMark x1="4478" y1="49751" x2="4478" y2="49751"/>
                        <a14:foregroundMark x1="33333" y1="89552" x2="67662" y2="91045"/>
                        <a14:foregroundMark x1="67164" y1="94030" x2="67164" y2="94030"/>
                        <a14:foregroundMark x1="50746" y1="9453" x2="50746" y2="9453"/>
                      </a14:backgroundRemoval>
                    </a14:imgEffect>
                  </a14:imgLayer>
                </a14:imgProps>
              </a:ext>
              <a:ext uri="{28A0092B-C50C-407E-A947-70E740481C1C}">
                <a14:useLocalDpi xmlns:a14="http://schemas.microsoft.com/office/drawing/2010/main" val="0"/>
              </a:ext>
            </a:extLst>
          </a:blip>
          <a:srcRect/>
          <a:stretch>
            <a:fillRect/>
          </a:stretch>
        </a:blipFill>
      </dgm:spPr>
    </dgm:pt>
    <dgm:pt modelId="{6D8098E0-9D33-4348-8BEA-A17E51DE7554}" type="pres">
      <dgm:prSet presAssocID="{3D31EC0F-E0B5-422B-B288-3E1C9A1B82B0}" presName="sibTrans" presStyleLbl="sibTrans2D1" presStyleIdx="0" presStyleCnt="0"/>
      <dgm:spPr/>
    </dgm:pt>
    <dgm:pt modelId="{41B78138-DDC0-4504-8DEC-5CADE2043810}" type="pres">
      <dgm:prSet presAssocID="{78C6F935-1AD6-4AB5-9D2D-52EDF4261211}" presName="compNode" presStyleCnt="0"/>
      <dgm:spPr/>
    </dgm:pt>
    <dgm:pt modelId="{7BD3F41D-35C6-4B51-AAF5-567FFC844CE5}" type="pres">
      <dgm:prSet presAssocID="{78C6F935-1AD6-4AB5-9D2D-52EDF4261211}" presName="node" presStyleLbl="node1" presStyleIdx="2" presStyleCnt="3" custScaleY="113901" custLinFactNeighborY="-6420">
        <dgm:presLayoutVars>
          <dgm:bulletEnabled val="1"/>
        </dgm:presLayoutVars>
      </dgm:prSet>
      <dgm:spPr/>
    </dgm:pt>
    <dgm:pt modelId="{EB5E5CA2-DAD9-4EE5-A3E2-AA5FD9AC4976}" type="pres">
      <dgm:prSet presAssocID="{78C6F935-1AD6-4AB5-9D2D-52EDF4261211}" presName="invisiNode" presStyleLbl="node1" presStyleIdx="2" presStyleCnt="3"/>
      <dgm:spPr/>
    </dgm:pt>
    <dgm:pt modelId="{86309359-5EF7-46E0-84B0-5F8CB5B3CA58}" type="pres">
      <dgm:prSet presAssocID="{78C6F935-1AD6-4AB5-9D2D-52EDF4261211}" presName="imagNode" presStyleLbl="fgImgPlace1" presStyleIdx="2" presStyleCnt="3" custScaleX="63930" custScaleY="104312" custLinFactNeighborY="-5238"/>
      <dgm:spPr>
        <a:blipFill>
          <a:blip xmlns:r="http://schemas.openxmlformats.org/officeDocument/2006/relationships" r:embed="rId5">
            <a:extLst>
              <a:ext uri="{BEBA8EAE-BF5A-486C-A8C5-ECC9F3942E4B}">
                <a14:imgProps xmlns:a14="http://schemas.microsoft.com/office/drawing/2010/main">
                  <a14:imgLayer r:embed="rId6">
                    <a14:imgEffect>
                      <a14:backgroundRemoval t="9231" b="94872" l="9744" r="89744">
                        <a14:foregroundMark x1="51795" y1="9231" x2="51795" y2="9231"/>
                        <a14:foregroundMark x1="28718" y1="89744" x2="60513" y2="90769"/>
                        <a14:foregroundMark x1="60513" y1="90769" x2="70769" y2="90769"/>
                        <a14:foregroundMark x1="71282" y1="94872" x2="71282" y2="94872"/>
                        <a14:foregroundMark x1="61538" y1="87179" x2="61538" y2="87179"/>
                        <a14:foregroundMark x1="42564" y1="87692" x2="42564" y2="87692"/>
                        <a14:foregroundMark x1="48205" y1="86667" x2="48205" y2="86667"/>
                      </a14:backgroundRemoval>
                    </a14:imgEffect>
                  </a14:imgLayer>
                </a14:imgProps>
              </a:ext>
              <a:ext uri="{28A0092B-C50C-407E-A947-70E740481C1C}">
                <a14:useLocalDpi xmlns:a14="http://schemas.microsoft.com/office/drawing/2010/main" val="0"/>
              </a:ext>
            </a:extLst>
          </a:blip>
          <a:srcRect/>
          <a:stretch>
            <a:fillRect/>
          </a:stretch>
        </a:blipFill>
      </dgm:spPr>
    </dgm:pt>
  </dgm:ptLst>
  <dgm:cxnLst>
    <dgm:cxn modelId="{20DF0207-7671-42DE-ACE0-C53EFBF69D2B}" type="presOf" srcId="{459D1BF9-6ABA-4003-B661-62988B99A0F9}" destId="{CCCE9FC4-CA23-4033-A003-C301288322D3}" srcOrd="0" destOrd="0" presId="urn:microsoft.com/office/officeart/2005/8/layout/pList2"/>
    <dgm:cxn modelId="{F2992520-9771-4329-9E76-17C2705560F7}" type="presOf" srcId="{3D31EC0F-E0B5-422B-B288-3E1C9A1B82B0}" destId="{6D8098E0-9D33-4348-8BEA-A17E51DE7554}" srcOrd="0" destOrd="0" presId="urn:microsoft.com/office/officeart/2005/8/layout/pList2"/>
    <dgm:cxn modelId="{A26F855F-816A-4E9E-B028-5B179CDE58BA}" srcId="{66236789-B13F-4226-9FB3-CD65A9C9C6E3}" destId="{459D1BF9-6ABA-4003-B661-62988B99A0F9}" srcOrd="0" destOrd="0" parTransId="{6546C57C-16E5-4F6B-B487-4E09456A1A36}" sibTransId="{020897B8-C20F-4313-93D2-E5B92E096851}"/>
    <dgm:cxn modelId="{BB01BB46-0E5B-4C9A-B2C2-C0C867C7D2A8}" type="presOf" srcId="{020897B8-C20F-4313-93D2-E5B92E096851}" destId="{0256AFF8-B3B2-47A8-88C6-96A560F1C5C7}" srcOrd="0" destOrd="0" presId="urn:microsoft.com/office/officeart/2005/8/layout/pList2"/>
    <dgm:cxn modelId="{A28D40AA-4662-43C8-A15C-9EF1D087D546}" type="presOf" srcId="{66236789-B13F-4226-9FB3-CD65A9C9C6E3}" destId="{55990159-7B14-4257-9C36-E795CFB25844}" srcOrd="0" destOrd="0" presId="urn:microsoft.com/office/officeart/2005/8/layout/pList2"/>
    <dgm:cxn modelId="{088C19BD-2102-4660-957C-2C36DF7442A5}" srcId="{66236789-B13F-4226-9FB3-CD65A9C9C6E3}" destId="{1A2C1BBC-F78F-4D15-8425-289C4623D5AC}" srcOrd="1" destOrd="0" parTransId="{10D72695-C838-46E9-993B-D0452924A6EC}" sibTransId="{3D31EC0F-E0B5-422B-B288-3E1C9A1B82B0}"/>
    <dgm:cxn modelId="{63F987C8-05DC-4610-8DF1-3E9F0C815B5C}" type="presOf" srcId="{78C6F935-1AD6-4AB5-9D2D-52EDF4261211}" destId="{7BD3F41D-35C6-4B51-AAF5-567FFC844CE5}" srcOrd="0" destOrd="0" presId="urn:microsoft.com/office/officeart/2005/8/layout/pList2"/>
    <dgm:cxn modelId="{B16D95CC-59CB-44CD-913A-672917BF41C3}" srcId="{66236789-B13F-4226-9FB3-CD65A9C9C6E3}" destId="{78C6F935-1AD6-4AB5-9D2D-52EDF4261211}" srcOrd="2" destOrd="0" parTransId="{F9F0BEB8-8F97-4B45-983E-D86A1666CD1C}" sibTransId="{DEBD2CA3-F4E3-42C3-AA05-D89C73360CD2}"/>
    <dgm:cxn modelId="{BA2867CE-872B-45B3-9FFF-B0F202FDEC11}" type="presOf" srcId="{1A2C1BBC-F78F-4D15-8425-289C4623D5AC}" destId="{56F1ABC9-F177-4845-BEA4-229E6B56300C}" srcOrd="0" destOrd="0" presId="urn:microsoft.com/office/officeart/2005/8/layout/pList2"/>
    <dgm:cxn modelId="{1A224B3E-D39C-4596-913A-57EB44C21273}" type="presParOf" srcId="{55990159-7B14-4257-9C36-E795CFB25844}" destId="{0536D267-F02D-41A8-BEE9-0B170ABDA35A}" srcOrd="0" destOrd="0" presId="urn:microsoft.com/office/officeart/2005/8/layout/pList2"/>
    <dgm:cxn modelId="{0DFFE93B-B321-41B3-A837-B0EAC30E1766}" type="presParOf" srcId="{55990159-7B14-4257-9C36-E795CFB25844}" destId="{3256251C-D8F4-4BB0-89AF-A60612B825A0}" srcOrd="1" destOrd="0" presId="urn:microsoft.com/office/officeart/2005/8/layout/pList2"/>
    <dgm:cxn modelId="{440B6114-8648-4382-ACD6-14971DDF42B1}" type="presParOf" srcId="{3256251C-D8F4-4BB0-89AF-A60612B825A0}" destId="{F940C8E7-07D3-4746-B3D4-44957AC31116}" srcOrd="0" destOrd="0" presId="urn:microsoft.com/office/officeart/2005/8/layout/pList2"/>
    <dgm:cxn modelId="{A74E6C0C-368B-42CE-B411-B5A35C982A08}" type="presParOf" srcId="{F940C8E7-07D3-4746-B3D4-44957AC31116}" destId="{CCCE9FC4-CA23-4033-A003-C301288322D3}" srcOrd="0" destOrd="0" presId="urn:microsoft.com/office/officeart/2005/8/layout/pList2"/>
    <dgm:cxn modelId="{40079C55-985F-4D50-9B2A-E0D90806AD02}" type="presParOf" srcId="{F940C8E7-07D3-4746-B3D4-44957AC31116}" destId="{8BCCFEAA-A259-4562-89AB-3F61BD413C7E}" srcOrd="1" destOrd="0" presId="urn:microsoft.com/office/officeart/2005/8/layout/pList2"/>
    <dgm:cxn modelId="{4D7166AB-F81B-4D91-9DF6-78F318DA9E71}" type="presParOf" srcId="{F940C8E7-07D3-4746-B3D4-44957AC31116}" destId="{E89621EC-A473-486A-8D36-7C3AC7729543}" srcOrd="2" destOrd="0" presId="urn:microsoft.com/office/officeart/2005/8/layout/pList2"/>
    <dgm:cxn modelId="{B504E457-3D37-4A03-B476-C4FB8D5B2093}" type="presParOf" srcId="{3256251C-D8F4-4BB0-89AF-A60612B825A0}" destId="{0256AFF8-B3B2-47A8-88C6-96A560F1C5C7}" srcOrd="1" destOrd="0" presId="urn:microsoft.com/office/officeart/2005/8/layout/pList2"/>
    <dgm:cxn modelId="{E5B1A452-F92D-47E9-8BC8-94FB1625C595}" type="presParOf" srcId="{3256251C-D8F4-4BB0-89AF-A60612B825A0}" destId="{AA8ED70E-E664-4550-99C6-E57C23BBB21E}" srcOrd="2" destOrd="0" presId="urn:microsoft.com/office/officeart/2005/8/layout/pList2"/>
    <dgm:cxn modelId="{420C90E7-A9D0-499F-BEA0-B30125154B15}" type="presParOf" srcId="{AA8ED70E-E664-4550-99C6-E57C23BBB21E}" destId="{56F1ABC9-F177-4845-BEA4-229E6B56300C}" srcOrd="0" destOrd="0" presId="urn:microsoft.com/office/officeart/2005/8/layout/pList2"/>
    <dgm:cxn modelId="{A000BF71-2AAE-42D4-9AE3-6C35E05B8381}" type="presParOf" srcId="{AA8ED70E-E664-4550-99C6-E57C23BBB21E}" destId="{67323DF5-D0BD-4F99-B6FF-C78984FBC647}" srcOrd="1" destOrd="0" presId="urn:microsoft.com/office/officeart/2005/8/layout/pList2"/>
    <dgm:cxn modelId="{060B1D63-00A2-4E55-86F5-A453817BC64F}" type="presParOf" srcId="{AA8ED70E-E664-4550-99C6-E57C23BBB21E}" destId="{6C9F3678-68CA-4D05-BA27-13813C14A739}" srcOrd="2" destOrd="0" presId="urn:microsoft.com/office/officeart/2005/8/layout/pList2"/>
    <dgm:cxn modelId="{B49002DA-72CD-4818-966F-520E51C783EA}" type="presParOf" srcId="{3256251C-D8F4-4BB0-89AF-A60612B825A0}" destId="{6D8098E0-9D33-4348-8BEA-A17E51DE7554}" srcOrd="3" destOrd="0" presId="urn:microsoft.com/office/officeart/2005/8/layout/pList2"/>
    <dgm:cxn modelId="{85F01856-F4F5-48D4-8E0F-902419342082}" type="presParOf" srcId="{3256251C-D8F4-4BB0-89AF-A60612B825A0}" destId="{41B78138-DDC0-4504-8DEC-5CADE2043810}" srcOrd="4" destOrd="0" presId="urn:microsoft.com/office/officeart/2005/8/layout/pList2"/>
    <dgm:cxn modelId="{EDD2108A-7A34-4734-BA51-E417962323AA}" type="presParOf" srcId="{41B78138-DDC0-4504-8DEC-5CADE2043810}" destId="{7BD3F41D-35C6-4B51-AAF5-567FFC844CE5}" srcOrd="0" destOrd="0" presId="urn:microsoft.com/office/officeart/2005/8/layout/pList2"/>
    <dgm:cxn modelId="{AE1F76BD-8752-4E69-8E0D-926EEB1E761A}" type="presParOf" srcId="{41B78138-DDC0-4504-8DEC-5CADE2043810}" destId="{EB5E5CA2-DAD9-4EE5-A3E2-AA5FD9AC4976}" srcOrd="1" destOrd="0" presId="urn:microsoft.com/office/officeart/2005/8/layout/pList2"/>
    <dgm:cxn modelId="{69BB79A4-170C-4552-B5B4-C878DC29200F}" type="presParOf" srcId="{41B78138-DDC0-4504-8DEC-5CADE2043810}" destId="{86309359-5EF7-46E0-84B0-5F8CB5B3CA58}"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A92223-D4A7-441C-8361-31FF625DAE06}" type="doc">
      <dgm:prSet loTypeId="urn:diagrams.loki3.com/BracketList" loCatId="list" qsTypeId="urn:microsoft.com/office/officeart/2005/8/quickstyle/simple1" qsCatId="simple" csTypeId="urn:microsoft.com/office/officeart/2005/8/colors/accent1_2" csCatId="accent1" phldr="1"/>
      <dgm:spPr/>
      <dgm:t>
        <a:bodyPr/>
        <a:lstStyle/>
        <a:p>
          <a:endParaRPr lang="en-IN"/>
        </a:p>
      </dgm:t>
    </dgm:pt>
    <dgm:pt modelId="{9A5079A9-F8C0-425F-9E95-1FC139000281}">
      <dgm:prSet phldrT="[Text]" custT="1"/>
      <dgm:spPr/>
      <dgm:t>
        <a:bodyPr/>
        <a:lstStyle/>
        <a:p>
          <a:r>
            <a:rPr lang="en-US" sz="3200" dirty="0"/>
            <a:t>Targeting</a:t>
          </a:r>
          <a:r>
            <a:rPr lang="en-US" sz="500" dirty="0"/>
            <a:t> </a:t>
          </a:r>
          <a:endParaRPr lang="en-IN" sz="500" dirty="0"/>
        </a:p>
      </dgm:t>
    </dgm:pt>
    <dgm:pt modelId="{DF262FD0-3FDD-449C-B829-AAC004DB5288}" type="parTrans" cxnId="{DA108252-B3F9-4305-B5DD-433A62D3E8AA}">
      <dgm:prSet/>
      <dgm:spPr/>
      <dgm:t>
        <a:bodyPr/>
        <a:lstStyle/>
        <a:p>
          <a:endParaRPr lang="en-IN"/>
        </a:p>
      </dgm:t>
    </dgm:pt>
    <dgm:pt modelId="{26C831E0-9BAF-476D-B217-AEDFCE20D551}" type="sibTrans" cxnId="{DA108252-B3F9-4305-B5DD-433A62D3E8AA}">
      <dgm:prSet/>
      <dgm:spPr/>
      <dgm:t>
        <a:bodyPr/>
        <a:lstStyle/>
        <a:p>
          <a:endParaRPr lang="en-IN"/>
        </a:p>
      </dgm:t>
    </dgm:pt>
    <dgm:pt modelId="{DAF376CB-79FD-48F9-B471-E4A85E2DB0A1}">
      <dgm:prSet phldrT="[Text]" custT="1"/>
      <dgm:spPr/>
      <dgm:t>
        <a:bodyPr/>
        <a:lstStyle/>
        <a:p>
          <a:r>
            <a:rPr lang="en-US" sz="1400" b="1" i="0" dirty="0"/>
            <a:t>Mothers: </a:t>
          </a:r>
          <a:r>
            <a:rPr lang="en-US" sz="1400" b="0" i="0" dirty="0"/>
            <a:t>They mostly perform the laundry task in houses and are the primary decision-makers for household products</a:t>
          </a:r>
          <a:endParaRPr lang="en-IN" sz="1400" dirty="0"/>
        </a:p>
      </dgm:t>
    </dgm:pt>
    <dgm:pt modelId="{C8F9013E-4378-49F6-B294-53E8E2042864}" type="parTrans" cxnId="{C791DB6A-6153-43A4-8D5C-46E2FDB9A1BE}">
      <dgm:prSet/>
      <dgm:spPr/>
      <dgm:t>
        <a:bodyPr/>
        <a:lstStyle/>
        <a:p>
          <a:endParaRPr lang="en-IN"/>
        </a:p>
      </dgm:t>
    </dgm:pt>
    <dgm:pt modelId="{5F95F411-38FF-450E-A032-E9026A5A900F}" type="sibTrans" cxnId="{C791DB6A-6153-43A4-8D5C-46E2FDB9A1BE}">
      <dgm:prSet/>
      <dgm:spPr/>
      <dgm:t>
        <a:bodyPr/>
        <a:lstStyle/>
        <a:p>
          <a:endParaRPr lang="en-IN"/>
        </a:p>
      </dgm:t>
    </dgm:pt>
    <dgm:pt modelId="{C41D7C8B-FB65-47DA-AA39-7D7306572C57}">
      <dgm:prSet phldrT="[Text]" custT="1"/>
      <dgm:spPr/>
      <dgm:t>
        <a:bodyPr/>
        <a:lstStyle/>
        <a:p>
          <a:r>
            <a:rPr lang="en-US" sz="3200" dirty="0"/>
            <a:t>Positioning</a:t>
          </a:r>
          <a:r>
            <a:rPr lang="en-US" sz="500" dirty="0"/>
            <a:t> </a:t>
          </a:r>
          <a:endParaRPr lang="en-IN" sz="500" dirty="0"/>
        </a:p>
      </dgm:t>
    </dgm:pt>
    <dgm:pt modelId="{870342AD-EEC5-4FFD-BC08-AD2CD8520A56}" type="parTrans" cxnId="{87AA0B09-8542-4C21-8A80-22E2806FA772}">
      <dgm:prSet/>
      <dgm:spPr/>
      <dgm:t>
        <a:bodyPr/>
        <a:lstStyle/>
        <a:p>
          <a:endParaRPr lang="en-IN"/>
        </a:p>
      </dgm:t>
    </dgm:pt>
    <dgm:pt modelId="{F59EF055-3A0F-4771-A5AB-846AF6BF6169}" type="sibTrans" cxnId="{87AA0B09-8542-4C21-8A80-22E2806FA772}">
      <dgm:prSet/>
      <dgm:spPr/>
      <dgm:t>
        <a:bodyPr/>
        <a:lstStyle/>
        <a:p>
          <a:endParaRPr lang="en-IN"/>
        </a:p>
      </dgm:t>
    </dgm:pt>
    <dgm:pt modelId="{48096EDD-0B9B-4147-A85B-AACE2EBD5082}">
      <dgm:prSet phldrT="[Text]" custT="1"/>
      <dgm:spPr/>
      <dgm:t>
        <a:bodyPr/>
        <a:lstStyle/>
        <a:p>
          <a:r>
            <a:rPr lang="en-US" sz="1400" b="0" i="0" dirty="0"/>
            <a:t>Cheaper detergent brand in economic market segment</a:t>
          </a:r>
          <a:endParaRPr lang="en-IN" sz="1400" dirty="0"/>
        </a:p>
      </dgm:t>
    </dgm:pt>
    <dgm:pt modelId="{DD737468-8023-4C51-A4E0-732C2403BB95}" type="parTrans" cxnId="{74A20D71-8D9C-45A4-A33F-EF1B9E600CD9}">
      <dgm:prSet/>
      <dgm:spPr/>
      <dgm:t>
        <a:bodyPr/>
        <a:lstStyle/>
        <a:p>
          <a:endParaRPr lang="en-IN"/>
        </a:p>
      </dgm:t>
    </dgm:pt>
    <dgm:pt modelId="{C54D00E1-A1D7-452E-8184-C1E41144DDB6}" type="sibTrans" cxnId="{74A20D71-8D9C-45A4-A33F-EF1B9E600CD9}">
      <dgm:prSet/>
      <dgm:spPr/>
      <dgm:t>
        <a:bodyPr/>
        <a:lstStyle/>
        <a:p>
          <a:endParaRPr lang="en-IN"/>
        </a:p>
      </dgm:t>
    </dgm:pt>
    <dgm:pt modelId="{E744F009-D693-4F77-BE7A-4F7420DF097A}">
      <dgm:prSet custT="1"/>
      <dgm:spPr/>
      <dgm:t>
        <a:bodyPr/>
        <a:lstStyle/>
        <a:p>
          <a:r>
            <a:rPr lang="en-US" sz="1400" b="1" i="0" dirty="0"/>
            <a:t>Families: </a:t>
          </a:r>
          <a:r>
            <a:rPr lang="en-US" sz="1400" b="0" i="0" dirty="0"/>
            <a:t>They are a large market segment with a high demand for laundry detergent</a:t>
          </a:r>
        </a:p>
      </dgm:t>
    </dgm:pt>
    <dgm:pt modelId="{7EE2DE21-5C07-41E2-AB5B-BF0B790A071D}" type="parTrans" cxnId="{B9248CD1-60B4-44A2-8818-BDADAAC1A2D0}">
      <dgm:prSet/>
      <dgm:spPr/>
      <dgm:t>
        <a:bodyPr/>
        <a:lstStyle/>
        <a:p>
          <a:endParaRPr lang="en-IN"/>
        </a:p>
      </dgm:t>
    </dgm:pt>
    <dgm:pt modelId="{CA899809-A352-449C-885A-87B4B7A34E2B}" type="sibTrans" cxnId="{B9248CD1-60B4-44A2-8818-BDADAAC1A2D0}">
      <dgm:prSet/>
      <dgm:spPr/>
      <dgm:t>
        <a:bodyPr/>
        <a:lstStyle/>
        <a:p>
          <a:endParaRPr lang="en-IN"/>
        </a:p>
      </dgm:t>
    </dgm:pt>
    <dgm:pt modelId="{0C1E25D8-0FAC-41FB-B927-0F850F4BAE50}">
      <dgm:prSet custT="1"/>
      <dgm:spPr/>
      <dgm:t>
        <a:bodyPr/>
        <a:lstStyle/>
        <a:p>
          <a:r>
            <a:rPr lang="en-US" sz="1400" b="0" i="0" dirty="0"/>
            <a:t>A brand that is trusted by mothers</a:t>
          </a:r>
          <a:endParaRPr lang="en-IN" sz="1400" dirty="0"/>
        </a:p>
      </dgm:t>
    </dgm:pt>
    <dgm:pt modelId="{D961CA92-0CB0-42C9-88C3-F48029D0FA91}" type="parTrans" cxnId="{F729E8C5-9714-4B88-A515-9E36E6404D67}">
      <dgm:prSet/>
      <dgm:spPr/>
      <dgm:t>
        <a:bodyPr/>
        <a:lstStyle/>
        <a:p>
          <a:endParaRPr lang="en-IN"/>
        </a:p>
      </dgm:t>
    </dgm:pt>
    <dgm:pt modelId="{2C3114EF-76D1-4EFB-82B8-0CD4C82400F1}" type="sibTrans" cxnId="{F729E8C5-9714-4B88-A515-9E36E6404D67}">
      <dgm:prSet/>
      <dgm:spPr/>
      <dgm:t>
        <a:bodyPr/>
        <a:lstStyle/>
        <a:p>
          <a:endParaRPr lang="en-IN"/>
        </a:p>
      </dgm:t>
    </dgm:pt>
    <dgm:pt modelId="{373706E1-620C-47A5-A506-8D225A346C19}">
      <dgm:prSet custT="1"/>
      <dgm:spPr/>
      <dgm:t>
        <a:bodyPr/>
        <a:lstStyle/>
        <a:p>
          <a:r>
            <a:rPr lang="en-US" sz="1400" b="0" i="0" dirty="0"/>
            <a:t>Removes hard stains like oils, spices, etc. and maintains shine of old clothes like a new one</a:t>
          </a:r>
          <a:endParaRPr lang="en-IN" sz="1400" dirty="0"/>
        </a:p>
      </dgm:t>
    </dgm:pt>
    <dgm:pt modelId="{67F34E82-982C-4BDD-A8AE-3832F86A9AF3}" type="parTrans" cxnId="{5423601D-EA32-4D93-8893-E990304AB717}">
      <dgm:prSet/>
      <dgm:spPr/>
    </dgm:pt>
    <dgm:pt modelId="{8E399A08-AA49-47D0-85F1-227D7405309E}" type="sibTrans" cxnId="{5423601D-EA32-4D93-8893-E990304AB717}">
      <dgm:prSet/>
      <dgm:spPr/>
    </dgm:pt>
    <dgm:pt modelId="{D1BB64FF-9610-4988-8069-FBF3CE116B83}" type="pres">
      <dgm:prSet presAssocID="{5FA92223-D4A7-441C-8361-31FF625DAE06}" presName="Name0" presStyleCnt="0">
        <dgm:presLayoutVars>
          <dgm:dir/>
          <dgm:animLvl val="lvl"/>
          <dgm:resizeHandles val="exact"/>
        </dgm:presLayoutVars>
      </dgm:prSet>
      <dgm:spPr/>
    </dgm:pt>
    <dgm:pt modelId="{877E278B-AF79-427A-BBA0-6E8E99FB46B2}" type="pres">
      <dgm:prSet presAssocID="{9A5079A9-F8C0-425F-9E95-1FC139000281}" presName="linNode" presStyleCnt="0"/>
      <dgm:spPr/>
    </dgm:pt>
    <dgm:pt modelId="{80D4C33C-993A-487A-8F25-5DEFC5350663}" type="pres">
      <dgm:prSet presAssocID="{9A5079A9-F8C0-425F-9E95-1FC139000281}" presName="parTx" presStyleLbl="revTx" presStyleIdx="0" presStyleCnt="2">
        <dgm:presLayoutVars>
          <dgm:chMax val="1"/>
          <dgm:bulletEnabled val="1"/>
        </dgm:presLayoutVars>
      </dgm:prSet>
      <dgm:spPr/>
    </dgm:pt>
    <dgm:pt modelId="{042E57FA-FF27-4579-ADAA-895B6A5449C1}" type="pres">
      <dgm:prSet presAssocID="{9A5079A9-F8C0-425F-9E95-1FC139000281}" presName="bracket" presStyleLbl="parChTrans1D1" presStyleIdx="0" presStyleCnt="2"/>
      <dgm:spPr/>
    </dgm:pt>
    <dgm:pt modelId="{1B5A1A77-A0D9-4279-8246-18D8712AABAA}" type="pres">
      <dgm:prSet presAssocID="{9A5079A9-F8C0-425F-9E95-1FC139000281}" presName="spH" presStyleCnt="0"/>
      <dgm:spPr/>
    </dgm:pt>
    <dgm:pt modelId="{D2428064-0831-4940-B4DD-1A62606A04EF}" type="pres">
      <dgm:prSet presAssocID="{9A5079A9-F8C0-425F-9E95-1FC139000281}" presName="desTx" presStyleLbl="node1" presStyleIdx="0" presStyleCnt="2" custScaleX="92047">
        <dgm:presLayoutVars>
          <dgm:bulletEnabled val="1"/>
        </dgm:presLayoutVars>
      </dgm:prSet>
      <dgm:spPr/>
    </dgm:pt>
    <dgm:pt modelId="{8CAAFFD8-0870-4503-A2BE-2BBEA34E5DD6}" type="pres">
      <dgm:prSet presAssocID="{26C831E0-9BAF-476D-B217-AEDFCE20D551}" presName="spV" presStyleCnt="0"/>
      <dgm:spPr/>
    </dgm:pt>
    <dgm:pt modelId="{17355206-0509-4365-BAE9-7C3F309FE3CB}" type="pres">
      <dgm:prSet presAssocID="{C41D7C8B-FB65-47DA-AA39-7D7306572C57}" presName="linNode" presStyleCnt="0"/>
      <dgm:spPr/>
    </dgm:pt>
    <dgm:pt modelId="{B286A978-4AE5-4B58-8A82-0267458095FF}" type="pres">
      <dgm:prSet presAssocID="{C41D7C8B-FB65-47DA-AA39-7D7306572C57}" presName="parTx" presStyleLbl="revTx" presStyleIdx="1" presStyleCnt="2">
        <dgm:presLayoutVars>
          <dgm:chMax val="1"/>
          <dgm:bulletEnabled val="1"/>
        </dgm:presLayoutVars>
      </dgm:prSet>
      <dgm:spPr/>
    </dgm:pt>
    <dgm:pt modelId="{B26E5BF4-D52B-4EC0-BFE0-57A2FC407E44}" type="pres">
      <dgm:prSet presAssocID="{C41D7C8B-FB65-47DA-AA39-7D7306572C57}" presName="bracket" presStyleLbl="parChTrans1D1" presStyleIdx="1" presStyleCnt="2"/>
      <dgm:spPr/>
    </dgm:pt>
    <dgm:pt modelId="{9F05D002-EF23-474E-A967-F44EC2045BB2}" type="pres">
      <dgm:prSet presAssocID="{C41D7C8B-FB65-47DA-AA39-7D7306572C57}" presName="spH" presStyleCnt="0"/>
      <dgm:spPr/>
    </dgm:pt>
    <dgm:pt modelId="{205622FB-DEFB-42E1-A4EE-B1D6BD5109CA}" type="pres">
      <dgm:prSet presAssocID="{C41D7C8B-FB65-47DA-AA39-7D7306572C57}" presName="desTx" presStyleLbl="node1" presStyleIdx="1" presStyleCnt="2" custScaleX="92047">
        <dgm:presLayoutVars>
          <dgm:bulletEnabled val="1"/>
        </dgm:presLayoutVars>
      </dgm:prSet>
      <dgm:spPr/>
    </dgm:pt>
  </dgm:ptLst>
  <dgm:cxnLst>
    <dgm:cxn modelId="{87AA0B09-8542-4C21-8A80-22E2806FA772}" srcId="{5FA92223-D4A7-441C-8361-31FF625DAE06}" destId="{C41D7C8B-FB65-47DA-AA39-7D7306572C57}" srcOrd="1" destOrd="0" parTransId="{870342AD-EEC5-4FFD-BC08-AD2CD8520A56}" sibTransId="{F59EF055-3A0F-4771-A5AB-846AF6BF6169}"/>
    <dgm:cxn modelId="{5423601D-EA32-4D93-8893-E990304AB717}" srcId="{C41D7C8B-FB65-47DA-AA39-7D7306572C57}" destId="{373706E1-620C-47A5-A506-8D225A346C19}" srcOrd="2" destOrd="0" parTransId="{67F34E82-982C-4BDD-A8AE-3832F86A9AF3}" sibTransId="{8E399A08-AA49-47D0-85F1-227D7405309E}"/>
    <dgm:cxn modelId="{C791DB6A-6153-43A4-8D5C-46E2FDB9A1BE}" srcId="{9A5079A9-F8C0-425F-9E95-1FC139000281}" destId="{DAF376CB-79FD-48F9-B471-E4A85E2DB0A1}" srcOrd="0" destOrd="0" parTransId="{C8F9013E-4378-49F6-B294-53E8E2042864}" sibTransId="{5F95F411-38FF-450E-A032-E9026A5A900F}"/>
    <dgm:cxn modelId="{74A20D71-8D9C-45A4-A33F-EF1B9E600CD9}" srcId="{C41D7C8B-FB65-47DA-AA39-7D7306572C57}" destId="{48096EDD-0B9B-4147-A85B-AACE2EBD5082}" srcOrd="0" destOrd="0" parTransId="{DD737468-8023-4C51-A4E0-732C2403BB95}" sibTransId="{C54D00E1-A1D7-452E-8184-C1E41144DDB6}"/>
    <dgm:cxn modelId="{DA108252-B3F9-4305-B5DD-433A62D3E8AA}" srcId="{5FA92223-D4A7-441C-8361-31FF625DAE06}" destId="{9A5079A9-F8C0-425F-9E95-1FC139000281}" srcOrd="0" destOrd="0" parTransId="{DF262FD0-3FDD-449C-B829-AAC004DB5288}" sibTransId="{26C831E0-9BAF-476D-B217-AEDFCE20D551}"/>
    <dgm:cxn modelId="{DF436D55-55B7-42F7-907C-48ADBF5D367F}" type="presOf" srcId="{373706E1-620C-47A5-A506-8D225A346C19}" destId="{205622FB-DEFB-42E1-A4EE-B1D6BD5109CA}" srcOrd="0" destOrd="2" presId="urn:diagrams.loki3.com/BracketList"/>
    <dgm:cxn modelId="{62F3EA83-EBA9-462C-B20B-10F1188FFC2D}" type="presOf" srcId="{0C1E25D8-0FAC-41FB-B927-0F850F4BAE50}" destId="{205622FB-DEFB-42E1-A4EE-B1D6BD5109CA}" srcOrd="0" destOrd="1" presId="urn:diagrams.loki3.com/BracketList"/>
    <dgm:cxn modelId="{10449F8E-284B-488E-AD20-3513AA574518}" type="presOf" srcId="{E744F009-D693-4F77-BE7A-4F7420DF097A}" destId="{D2428064-0831-4940-B4DD-1A62606A04EF}" srcOrd="0" destOrd="1" presId="urn:diagrams.loki3.com/BracketList"/>
    <dgm:cxn modelId="{38819F8E-4261-46AA-BA47-9F7E2254C356}" type="presOf" srcId="{5FA92223-D4A7-441C-8361-31FF625DAE06}" destId="{D1BB64FF-9610-4988-8069-FBF3CE116B83}" srcOrd="0" destOrd="0" presId="urn:diagrams.loki3.com/BracketList"/>
    <dgm:cxn modelId="{19940D99-4903-47BC-96C1-20B6C03EE237}" type="presOf" srcId="{48096EDD-0B9B-4147-A85B-AACE2EBD5082}" destId="{205622FB-DEFB-42E1-A4EE-B1D6BD5109CA}" srcOrd="0" destOrd="0" presId="urn:diagrams.loki3.com/BracketList"/>
    <dgm:cxn modelId="{1A3FED9D-C88B-4CB7-8D65-535AF68D46C0}" type="presOf" srcId="{DAF376CB-79FD-48F9-B471-E4A85E2DB0A1}" destId="{D2428064-0831-4940-B4DD-1A62606A04EF}" srcOrd="0" destOrd="0" presId="urn:diagrams.loki3.com/BracketList"/>
    <dgm:cxn modelId="{424FC1B0-1B83-4855-BF95-85E3AF90425E}" type="presOf" srcId="{9A5079A9-F8C0-425F-9E95-1FC139000281}" destId="{80D4C33C-993A-487A-8F25-5DEFC5350663}" srcOrd="0" destOrd="0" presId="urn:diagrams.loki3.com/BracketList"/>
    <dgm:cxn modelId="{520EF2C0-5411-4CFC-BDBF-5A7F174258E2}" type="presOf" srcId="{C41D7C8B-FB65-47DA-AA39-7D7306572C57}" destId="{B286A978-4AE5-4B58-8A82-0267458095FF}" srcOrd="0" destOrd="0" presId="urn:diagrams.loki3.com/BracketList"/>
    <dgm:cxn modelId="{F729E8C5-9714-4B88-A515-9E36E6404D67}" srcId="{C41D7C8B-FB65-47DA-AA39-7D7306572C57}" destId="{0C1E25D8-0FAC-41FB-B927-0F850F4BAE50}" srcOrd="1" destOrd="0" parTransId="{D961CA92-0CB0-42C9-88C3-F48029D0FA91}" sibTransId="{2C3114EF-76D1-4EFB-82B8-0CD4C82400F1}"/>
    <dgm:cxn modelId="{B9248CD1-60B4-44A2-8818-BDADAAC1A2D0}" srcId="{9A5079A9-F8C0-425F-9E95-1FC139000281}" destId="{E744F009-D693-4F77-BE7A-4F7420DF097A}" srcOrd="1" destOrd="0" parTransId="{7EE2DE21-5C07-41E2-AB5B-BF0B790A071D}" sibTransId="{CA899809-A352-449C-885A-87B4B7A34E2B}"/>
    <dgm:cxn modelId="{598C2BB6-468A-4D96-A77A-2E48CA40B8BD}" type="presParOf" srcId="{D1BB64FF-9610-4988-8069-FBF3CE116B83}" destId="{877E278B-AF79-427A-BBA0-6E8E99FB46B2}" srcOrd="0" destOrd="0" presId="urn:diagrams.loki3.com/BracketList"/>
    <dgm:cxn modelId="{630BD863-1F81-4A5E-B168-0EB15EA94206}" type="presParOf" srcId="{877E278B-AF79-427A-BBA0-6E8E99FB46B2}" destId="{80D4C33C-993A-487A-8F25-5DEFC5350663}" srcOrd="0" destOrd="0" presId="urn:diagrams.loki3.com/BracketList"/>
    <dgm:cxn modelId="{DB71C091-84A5-4D7F-BA9A-02AAE97836EF}" type="presParOf" srcId="{877E278B-AF79-427A-BBA0-6E8E99FB46B2}" destId="{042E57FA-FF27-4579-ADAA-895B6A5449C1}" srcOrd="1" destOrd="0" presId="urn:diagrams.loki3.com/BracketList"/>
    <dgm:cxn modelId="{3E8EE5D3-6704-47A2-8B55-A13DCB3CBF0A}" type="presParOf" srcId="{877E278B-AF79-427A-BBA0-6E8E99FB46B2}" destId="{1B5A1A77-A0D9-4279-8246-18D8712AABAA}" srcOrd="2" destOrd="0" presId="urn:diagrams.loki3.com/BracketList"/>
    <dgm:cxn modelId="{2130286B-9DDB-435D-BA36-94ECC1DC659E}" type="presParOf" srcId="{877E278B-AF79-427A-BBA0-6E8E99FB46B2}" destId="{D2428064-0831-4940-B4DD-1A62606A04EF}" srcOrd="3" destOrd="0" presId="urn:diagrams.loki3.com/BracketList"/>
    <dgm:cxn modelId="{DE3B4E9C-20BE-4818-B2BA-6FEE9D1B3F20}" type="presParOf" srcId="{D1BB64FF-9610-4988-8069-FBF3CE116B83}" destId="{8CAAFFD8-0870-4503-A2BE-2BBEA34E5DD6}" srcOrd="1" destOrd="0" presId="urn:diagrams.loki3.com/BracketList"/>
    <dgm:cxn modelId="{24CFE6DB-BBF8-42E6-B7F0-1E13CAE14151}" type="presParOf" srcId="{D1BB64FF-9610-4988-8069-FBF3CE116B83}" destId="{17355206-0509-4365-BAE9-7C3F309FE3CB}" srcOrd="2" destOrd="0" presId="urn:diagrams.loki3.com/BracketList"/>
    <dgm:cxn modelId="{AB0BF611-A7AF-4152-BB60-28A77629D654}" type="presParOf" srcId="{17355206-0509-4365-BAE9-7C3F309FE3CB}" destId="{B286A978-4AE5-4B58-8A82-0267458095FF}" srcOrd="0" destOrd="0" presId="urn:diagrams.loki3.com/BracketList"/>
    <dgm:cxn modelId="{7E35243A-2F55-4EF4-941D-A7F908861229}" type="presParOf" srcId="{17355206-0509-4365-BAE9-7C3F309FE3CB}" destId="{B26E5BF4-D52B-4EC0-BFE0-57A2FC407E44}" srcOrd="1" destOrd="0" presId="urn:diagrams.loki3.com/BracketList"/>
    <dgm:cxn modelId="{D6F7ECD6-208B-4BAE-AEB4-100D0D768D2E}" type="presParOf" srcId="{17355206-0509-4365-BAE9-7C3F309FE3CB}" destId="{9F05D002-EF23-474E-A967-F44EC2045BB2}" srcOrd="2" destOrd="0" presId="urn:diagrams.loki3.com/BracketList"/>
    <dgm:cxn modelId="{AB77260D-0F9E-401E-9495-E55A6664A740}" type="presParOf" srcId="{17355206-0509-4365-BAE9-7C3F309FE3CB}" destId="{205622FB-DEFB-42E1-A4EE-B1D6BD5109CA}"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A92223-D4A7-441C-8361-31FF625DAE06}" type="doc">
      <dgm:prSet loTypeId="urn:diagrams.loki3.com/BracketList" loCatId="list" qsTypeId="urn:microsoft.com/office/officeart/2005/8/quickstyle/simple1" qsCatId="simple" csTypeId="urn:microsoft.com/office/officeart/2005/8/colors/accent1_2" csCatId="accent1" phldr="1"/>
      <dgm:spPr/>
      <dgm:t>
        <a:bodyPr/>
        <a:lstStyle/>
        <a:p>
          <a:endParaRPr lang="en-IN"/>
        </a:p>
      </dgm:t>
    </dgm:pt>
    <dgm:pt modelId="{9A5079A9-F8C0-425F-9E95-1FC139000281}">
      <dgm:prSet phldrT="[Text]" custT="1"/>
      <dgm:spPr/>
      <dgm:t>
        <a:bodyPr/>
        <a:lstStyle/>
        <a:p>
          <a:r>
            <a:rPr lang="en-US" sz="3200" dirty="0"/>
            <a:t>Targeting </a:t>
          </a:r>
          <a:endParaRPr lang="en-IN" sz="3200" dirty="0"/>
        </a:p>
      </dgm:t>
    </dgm:pt>
    <dgm:pt modelId="{DF262FD0-3FDD-449C-B829-AAC004DB5288}" type="parTrans" cxnId="{DA108252-B3F9-4305-B5DD-433A62D3E8AA}">
      <dgm:prSet/>
      <dgm:spPr/>
      <dgm:t>
        <a:bodyPr/>
        <a:lstStyle/>
        <a:p>
          <a:endParaRPr lang="en-IN"/>
        </a:p>
      </dgm:t>
    </dgm:pt>
    <dgm:pt modelId="{26C831E0-9BAF-476D-B217-AEDFCE20D551}" type="sibTrans" cxnId="{DA108252-B3F9-4305-B5DD-433A62D3E8AA}">
      <dgm:prSet/>
      <dgm:spPr/>
      <dgm:t>
        <a:bodyPr/>
        <a:lstStyle/>
        <a:p>
          <a:endParaRPr lang="en-IN"/>
        </a:p>
      </dgm:t>
    </dgm:pt>
    <dgm:pt modelId="{DAF376CB-79FD-48F9-B471-E4A85E2DB0A1}">
      <dgm:prSet phldrT="[Text]" custT="1"/>
      <dgm:spPr/>
      <dgm:t>
        <a:bodyPr/>
        <a:lstStyle/>
        <a:p>
          <a:r>
            <a:rPr lang="en-US" sz="1400" b="1" i="0" dirty="0"/>
            <a:t>Working professionals: </a:t>
          </a:r>
          <a:r>
            <a:rPr lang="en-US" sz="1400" b="0" i="0" dirty="0"/>
            <a:t>Individuals with busy lifestyles who value convenience and efficiency.</a:t>
          </a:r>
          <a:endParaRPr lang="en-IN" sz="1400" dirty="0"/>
        </a:p>
      </dgm:t>
    </dgm:pt>
    <dgm:pt modelId="{C8F9013E-4378-49F6-B294-53E8E2042864}" type="parTrans" cxnId="{C791DB6A-6153-43A4-8D5C-46E2FDB9A1BE}">
      <dgm:prSet/>
      <dgm:spPr/>
      <dgm:t>
        <a:bodyPr/>
        <a:lstStyle/>
        <a:p>
          <a:endParaRPr lang="en-IN"/>
        </a:p>
      </dgm:t>
    </dgm:pt>
    <dgm:pt modelId="{5F95F411-38FF-450E-A032-E9026A5A900F}" type="sibTrans" cxnId="{C791DB6A-6153-43A4-8D5C-46E2FDB9A1BE}">
      <dgm:prSet/>
      <dgm:spPr/>
      <dgm:t>
        <a:bodyPr/>
        <a:lstStyle/>
        <a:p>
          <a:endParaRPr lang="en-IN"/>
        </a:p>
      </dgm:t>
    </dgm:pt>
    <dgm:pt modelId="{C41D7C8B-FB65-47DA-AA39-7D7306572C57}">
      <dgm:prSet phldrT="[Text]" custT="1"/>
      <dgm:spPr/>
      <dgm:t>
        <a:bodyPr/>
        <a:lstStyle/>
        <a:p>
          <a:r>
            <a:rPr lang="en-US" sz="3200" dirty="0"/>
            <a:t>Positioning </a:t>
          </a:r>
          <a:endParaRPr lang="en-IN" sz="3200" dirty="0"/>
        </a:p>
      </dgm:t>
    </dgm:pt>
    <dgm:pt modelId="{870342AD-EEC5-4FFD-BC08-AD2CD8520A56}" type="parTrans" cxnId="{87AA0B09-8542-4C21-8A80-22E2806FA772}">
      <dgm:prSet/>
      <dgm:spPr/>
      <dgm:t>
        <a:bodyPr/>
        <a:lstStyle/>
        <a:p>
          <a:endParaRPr lang="en-IN"/>
        </a:p>
      </dgm:t>
    </dgm:pt>
    <dgm:pt modelId="{F59EF055-3A0F-4771-A5AB-846AF6BF6169}" type="sibTrans" cxnId="{87AA0B09-8542-4C21-8A80-22E2806FA772}">
      <dgm:prSet/>
      <dgm:spPr/>
      <dgm:t>
        <a:bodyPr/>
        <a:lstStyle/>
        <a:p>
          <a:endParaRPr lang="en-IN"/>
        </a:p>
      </dgm:t>
    </dgm:pt>
    <dgm:pt modelId="{48096EDD-0B9B-4147-A85B-AACE2EBD5082}">
      <dgm:prSet phldrT="[Text]" custT="1"/>
      <dgm:spPr/>
      <dgm:t>
        <a:bodyPr/>
        <a:lstStyle/>
        <a:p>
          <a:r>
            <a:rPr lang="en-US" sz="1400" b="0" i="0" dirty="0"/>
            <a:t>A brand that is </a:t>
          </a:r>
          <a:r>
            <a:rPr lang="en-IN" sz="1400" dirty="0"/>
            <a:t>customer centric, socially aware and non-biased towards roles and contribution by men and women.</a:t>
          </a:r>
        </a:p>
      </dgm:t>
    </dgm:pt>
    <dgm:pt modelId="{DD737468-8023-4C51-A4E0-732C2403BB95}" type="parTrans" cxnId="{74A20D71-8D9C-45A4-A33F-EF1B9E600CD9}">
      <dgm:prSet/>
      <dgm:spPr/>
      <dgm:t>
        <a:bodyPr/>
        <a:lstStyle/>
        <a:p>
          <a:endParaRPr lang="en-IN"/>
        </a:p>
      </dgm:t>
    </dgm:pt>
    <dgm:pt modelId="{C54D00E1-A1D7-452E-8184-C1E41144DDB6}" type="sibTrans" cxnId="{74A20D71-8D9C-45A4-A33F-EF1B9E600CD9}">
      <dgm:prSet/>
      <dgm:spPr/>
      <dgm:t>
        <a:bodyPr/>
        <a:lstStyle/>
        <a:p>
          <a:endParaRPr lang="en-IN"/>
        </a:p>
      </dgm:t>
    </dgm:pt>
    <dgm:pt modelId="{2CC23DFB-64EB-4B31-A01A-A0BD34274CFC}">
      <dgm:prSet custT="1"/>
      <dgm:spPr/>
      <dgm:t>
        <a:bodyPr/>
        <a:lstStyle/>
        <a:p>
          <a:pPr>
            <a:buFont typeface="Arial" panose="020B0604020202020204" pitchFamily="34" charset="0"/>
            <a:buChar char="•"/>
          </a:pPr>
          <a:r>
            <a:rPr lang="en-US" sz="1400" b="1" i="0" dirty="0"/>
            <a:t>Quality-conscious consumers: </a:t>
          </a:r>
          <a:r>
            <a:rPr lang="en-US" sz="1400" b="0" i="0" dirty="0"/>
            <a:t>Individuals who are willing to pay a premium for high-performance laundry products.</a:t>
          </a:r>
        </a:p>
      </dgm:t>
    </dgm:pt>
    <dgm:pt modelId="{584E00D4-7475-41A4-8B8E-597D43C2BC1A}" type="parTrans" cxnId="{CC35E85C-B97E-478A-9AC3-694EA45B9F68}">
      <dgm:prSet/>
      <dgm:spPr/>
      <dgm:t>
        <a:bodyPr/>
        <a:lstStyle/>
        <a:p>
          <a:endParaRPr lang="en-IN"/>
        </a:p>
      </dgm:t>
    </dgm:pt>
    <dgm:pt modelId="{FBE0C4E9-EA79-4451-8011-BF6DD96AABF9}" type="sibTrans" cxnId="{CC35E85C-B97E-478A-9AC3-694EA45B9F68}">
      <dgm:prSet/>
      <dgm:spPr/>
      <dgm:t>
        <a:bodyPr/>
        <a:lstStyle/>
        <a:p>
          <a:endParaRPr lang="en-IN"/>
        </a:p>
      </dgm:t>
    </dgm:pt>
    <dgm:pt modelId="{6133128E-A02F-439B-9045-2D5C42D283CA}">
      <dgm:prSet phldrT="[Text]" custT="1"/>
      <dgm:spPr/>
      <dgm:t>
        <a:bodyPr/>
        <a:lstStyle/>
        <a:p>
          <a:pPr>
            <a:buFont typeface="Arial" panose="020B0604020202020204" pitchFamily="34" charset="0"/>
            <a:buChar char="•"/>
          </a:pPr>
          <a:r>
            <a:rPr lang="en-US" sz="1400" b="0" i="0" dirty="0"/>
            <a:t>A brand that delivers superior stain removal and long-lasting freshness.</a:t>
          </a:r>
          <a:endParaRPr lang="en-IN" sz="1400" dirty="0"/>
        </a:p>
      </dgm:t>
    </dgm:pt>
    <dgm:pt modelId="{65406CD8-D65B-450D-BF1D-CFD627EF1FCC}" type="parTrans" cxnId="{6D4DE426-F9CA-4E04-A4E8-2789797F9527}">
      <dgm:prSet/>
      <dgm:spPr/>
      <dgm:t>
        <a:bodyPr/>
        <a:lstStyle/>
        <a:p>
          <a:endParaRPr lang="en-IN"/>
        </a:p>
      </dgm:t>
    </dgm:pt>
    <dgm:pt modelId="{EB26C58F-723A-4B7C-B24C-FD0D6E77E9FB}" type="sibTrans" cxnId="{6D4DE426-F9CA-4E04-A4E8-2789797F9527}">
      <dgm:prSet/>
      <dgm:spPr/>
      <dgm:t>
        <a:bodyPr/>
        <a:lstStyle/>
        <a:p>
          <a:endParaRPr lang="en-IN"/>
        </a:p>
      </dgm:t>
    </dgm:pt>
    <dgm:pt modelId="{A3E7B944-4BE6-45F7-BCBE-6269DF315C47}">
      <dgm:prSet custT="1"/>
      <dgm:spPr/>
      <dgm:t>
        <a:bodyPr/>
        <a:lstStyle/>
        <a:p>
          <a:pPr>
            <a:buFont typeface="Arial" panose="020B0604020202020204" pitchFamily="34" charset="0"/>
            <a:buChar char="•"/>
          </a:pPr>
          <a:r>
            <a:rPr lang="en-US" sz="1400" b="0" i="0" dirty="0"/>
            <a:t>A brand that is gentle on clothes and colors.</a:t>
          </a:r>
        </a:p>
      </dgm:t>
    </dgm:pt>
    <dgm:pt modelId="{B29115CA-003C-43E8-AFF5-3873B67626C9}" type="parTrans" cxnId="{A8612126-D978-4BE1-A0DD-1BC6762533E8}">
      <dgm:prSet/>
      <dgm:spPr/>
      <dgm:t>
        <a:bodyPr/>
        <a:lstStyle/>
        <a:p>
          <a:endParaRPr lang="en-IN"/>
        </a:p>
      </dgm:t>
    </dgm:pt>
    <dgm:pt modelId="{2492E25C-04E2-4E95-8FD2-3B700BE4A517}" type="sibTrans" cxnId="{A8612126-D978-4BE1-A0DD-1BC6762533E8}">
      <dgm:prSet/>
      <dgm:spPr/>
      <dgm:t>
        <a:bodyPr/>
        <a:lstStyle/>
        <a:p>
          <a:endParaRPr lang="en-IN"/>
        </a:p>
      </dgm:t>
    </dgm:pt>
    <dgm:pt modelId="{7DF81681-800B-4122-8E4C-1C564695F127}">
      <dgm:prSet custT="1"/>
      <dgm:spPr/>
      <dgm:t>
        <a:bodyPr/>
        <a:lstStyle/>
        <a:p>
          <a:pPr>
            <a:buFont typeface="Arial" panose="020B0604020202020204" pitchFamily="34" charset="0"/>
            <a:buChar char="•"/>
          </a:pPr>
          <a:r>
            <a:rPr lang="en-US" sz="1400" b="0" i="0" dirty="0"/>
            <a:t>A brand that is innovative and constantly evolving to meet the needs of consumers.</a:t>
          </a:r>
        </a:p>
      </dgm:t>
    </dgm:pt>
    <dgm:pt modelId="{1A04EA18-7AFB-4414-90D4-0BD070331B61}" type="parTrans" cxnId="{C33AC08D-0570-455F-A5D4-B3963303BC9C}">
      <dgm:prSet/>
      <dgm:spPr/>
      <dgm:t>
        <a:bodyPr/>
        <a:lstStyle/>
        <a:p>
          <a:endParaRPr lang="en-IN"/>
        </a:p>
      </dgm:t>
    </dgm:pt>
    <dgm:pt modelId="{F569533A-85D6-4563-A2F2-97661CE085FB}" type="sibTrans" cxnId="{C33AC08D-0570-455F-A5D4-B3963303BC9C}">
      <dgm:prSet/>
      <dgm:spPr/>
      <dgm:t>
        <a:bodyPr/>
        <a:lstStyle/>
        <a:p>
          <a:endParaRPr lang="en-IN"/>
        </a:p>
      </dgm:t>
    </dgm:pt>
    <dgm:pt modelId="{89216626-C1B7-4F26-8EDE-71E77A76D77B}">
      <dgm:prSet custT="1"/>
      <dgm:spPr/>
      <dgm:t>
        <a:bodyPr/>
        <a:lstStyle/>
        <a:p>
          <a:pPr>
            <a:buFont typeface="Arial" panose="020B0604020202020204" pitchFamily="34" charset="0"/>
            <a:buChar char="•"/>
          </a:pPr>
          <a:r>
            <a:rPr lang="en-US" sz="1400" b="0" i="0" dirty="0"/>
            <a:t>A brand that is committed to sustainability and environmental responsibility.</a:t>
          </a:r>
        </a:p>
      </dgm:t>
    </dgm:pt>
    <dgm:pt modelId="{3A912FB7-CB32-4B32-B4D4-AD9F940D3A9C}" type="parTrans" cxnId="{95B8EA0D-C688-4B65-89B8-FE774B2716AC}">
      <dgm:prSet/>
      <dgm:spPr/>
      <dgm:t>
        <a:bodyPr/>
        <a:lstStyle/>
        <a:p>
          <a:endParaRPr lang="en-IN"/>
        </a:p>
      </dgm:t>
    </dgm:pt>
    <dgm:pt modelId="{2ADF6B73-1484-4CB3-8525-F22ABDF69698}" type="sibTrans" cxnId="{95B8EA0D-C688-4B65-89B8-FE774B2716AC}">
      <dgm:prSet/>
      <dgm:spPr/>
      <dgm:t>
        <a:bodyPr/>
        <a:lstStyle/>
        <a:p>
          <a:endParaRPr lang="en-IN"/>
        </a:p>
      </dgm:t>
    </dgm:pt>
    <dgm:pt modelId="{D1BB64FF-9610-4988-8069-FBF3CE116B83}" type="pres">
      <dgm:prSet presAssocID="{5FA92223-D4A7-441C-8361-31FF625DAE06}" presName="Name0" presStyleCnt="0">
        <dgm:presLayoutVars>
          <dgm:dir/>
          <dgm:animLvl val="lvl"/>
          <dgm:resizeHandles val="exact"/>
        </dgm:presLayoutVars>
      </dgm:prSet>
      <dgm:spPr/>
    </dgm:pt>
    <dgm:pt modelId="{877E278B-AF79-427A-BBA0-6E8E99FB46B2}" type="pres">
      <dgm:prSet presAssocID="{9A5079A9-F8C0-425F-9E95-1FC139000281}" presName="linNode" presStyleCnt="0"/>
      <dgm:spPr/>
    </dgm:pt>
    <dgm:pt modelId="{80D4C33C-993A-487A-8F25-5DEFC5350663}" type="pres">
      <dgm:prSet presAssocID="{9A5079A9-F8C0-425F-9E95-1FC139000281}" presName="parTx" presStyleLbl="revTx" presStyleIdx="0" presStyleCnt="2">
        <dgm:presLayoutVars>
          <dgm:chMax val="1"/>
          <dgm:bulletEnabled val="1"/>
        </dgm:presLayoutVars>
      </dgm:prSet>
      <dgm:spPr/>
    </dgm:pt>
    <dgm:pt modelId="{042E57FA-FF27-4579-ADAA-895B6A5449C1}" type="pres">
      <dgm:prSet presAssocID="{9A5079A9-F8C0-425F-9E95-1FC139000281}" presName="bracket" presStyleLbl="parChTrans1D1" presStyleIdx="0" presStyleCnt="2"/>
      <dgm:spPr/>
    </dgm:pt>
    <dgm:pt modelId="{1B5A1A77-A0D9-4279-8246-18D8712AABAA}" type="pres">
      <dgm:prSet presAssocID="{9A5079A9-F8C0-425F-9E95-1FC139000281}" presName="spH" presStyleCnt="0"/>
      <dgm:spPr/>
    </dgm:pt>
    <dgm:pt modelId="{D2428064-0831-4940-B4DD-1A62606A04EF}" type="pres">
      <dgm:prSet presAssocID="{9A5079A9-F8C0-425F-9E95-1FC139000281}" presName="desTx" presStyleLbl="node1" presStyleIdx="0" presStyleCnt="2" custScaleX="92047">
        <dgm:presLayoutVars>
          <dgm:bulletEnabled val="1"/>
        </dgm:presLayoutVars>
      </dgm:prSet>
      <dgm:spPr/>
    </dgm:pt>
    <dgm:pt modelId="{8CAAFFD8-0870-4503-A2BE-2BBEA34E5DD6}" type="pres">
      <dgm:prSet presAssocID="{26C831E0-9BAF-476D-B217-AEDFCE20D551}" presName="spV" presStyleCnt="0"/>
      <dgm:spPr/>
    </dgm:pt>
    <dgm:pt modelId="{17355206-0509-4365-BAE9-7C3F309FE3CB}" type="pres">
      <dgm:prSet presAssocID="{C41D7C8B-FB65-47DA-AA39-7D7306572C57}" presName="linNode" presStyleCnt="0"/>
      <dgm:spPr/>
    </dgm:pt>
    <dgm:pt modelId="{B286A978-4AE5-4B58-8A82-0267458095FF}" type="pres">
      <dgm:prSet presAssocID="{C41D7C8B-FB65-47DA-AA39-7D7306572C57}" presName="parTx" presStyleLbl="revTx" presStyleIdx="1" presStyleCnt="2">
        <dgm:presLayoutVars>
          <dgm:chMax val="1"/>
          <dgm:bulletEnabled val="1"/>
        </dgm:presLayoutVars>
      </dgm:prSet>
      <dgm:spPr/>
    </dgm:pt>
    <dgm:pt modelId="{B26E5BF4-D52B-4EC0-BFE0-57A2FC407E44}" type="pres">
      <dgm:prSet presAssocID="{C41D7C8B-FB65-47DA-AA39-7D7306572C57}" presName="bracket" presStyleLbl="parChTrans1D1" presStyleIdx="1" presStyleCnt="2"/>
      <dgm:spPr/>
    </dgm:pt>
    <dgm:pt modelId="{9F05D002-EF23-474E-A967-F44EC2045BB2}" type="pres">
      <dgm:prSet presAssocID="{C41D7C8B-FB65-47DA-AA39-7D7306572C57}" presName="spH" presStyleCnt="0"/>
      <dgm:spPr/>
    </dgm:pt>
    <dgm:pt modelId="{205622FB-DEFB-42E1-A4EE-B1D6BD5109CA}" type="pres">
      <dgm:prSet presAssocID="{C41D7C8B-FB65-47DA-AA39-7D7306572C57}" presName="desTx" presStyleLbl="node1" presStyleIdx="1" presStyleCnt="2" custScaleX="92047">
        <dgm:presLayoutVars>
          <dgm:bulletEnabled val="1"/>
        </dgm:presLayoutVars>
      </dgm:prSet>
      <dgm:spPr/>
    </dgm:pt>
  </dgm:ptLst>
  <dgm:cxnLst>
    <dgm:cxn modelId="{87AA0B09-8542-4C21-8A80-22E2806FA772}" srcId="{5FA92223-D4A7-441C-8361-31FF625DAE06}" destId="{C41D7C8B-FB65-47DA-AA39-7D7306572C57}" srcOrd="1" destOrd="0" parTransId="{870342AD-EEC5-4FFD-BC08-AD2CD8520A56}" sibTransId="{F59EF055-3A0F-4771-A5AB-846AF6BF6169}"/>
    <dgm:cxn modelId="{95B8EA0D-C688-4B65-89B8-FE774B2716AC}" srcId="{C41D7C8B-FB65-47DA-AA39-7D7306572C57}" destId="{89216626-C1B7-4F26-8EDE-71E77A76D77B}" srcOrd="4" destOrd="0" parTransId="{3A912FB7-CB32-4B32-B4D4-AD9F940D3A9C}" sibTransId="{2ADF6B73-1484-4CB3-8525-F22ABDF69698}"/>
    <dgm:cxn modelId="{49179F13-1421-4367-9B09-BD4150F137FB}" type="presOf" srcId="{A3E7B944-4BE6-45F7-BCBE-6269DF315C47}" destId="{205622FB-DEFB-42E1-A4EE-B1D6BD5109CA}" srcOrd="0" destOrd="2" presId="urn:diagrams.loki3.com/BracketList"/>
    <dgm:cxn modelId="{A8612126-D978-4BE1-A0DD-1BC6762533E8}" srcId="{C41D7C8B-FB65-47DA-AA39-7D7306572C57}" destId="{A3E7B944-4BE6-45F7-BCBE-6269DF315C47}" srcOrd="2" destOrd="0" parTransId="{B29115CA-003C-43E8-AFF5-3873B67626C9}" sibTransId="{2492E25C-04E2-4E95-8FD2-3B700BE4A517}"/>
    <dgm:cxn modelId="{6D4DE426-F9CA-4E04-A4E8-2789797F9527}" srcId="{C41D7C8B-FB65-47DA-AA39-7D7306572C57}" destId="{6133128E-A02F-439B-9045-2D5C42D283CA}" srcOrd="1" destOrd="0" parTransId="{65406CD8-D65B-450D-BF1D-CFD627EF1FCC}" sibTransId="{EB26C58F-723A-4B7C-B24C-FD0D6E77E9FB}"/>
    <dgm:cxn modelId="{CC35E85C-B97E-478A-9AC3-694EA45B9F68}" srcId="{9A5079A9-F8C0-425F-9E95-1FC139000281}" destId="{2CC23DFB-64EB-4B31-A01A-A0BD34274CFC}" srcOrd="1" destOrd="0" parTransId="{584E00D4-7475-41A4-8B8E-597D43C2BC1A}" sibTransId="{FBE0C4E9-EA79-4451-8011-BF6DD96AABF9}"/>
    <dgm:cxn modelId="{C791DB6A-6153-43A4-8D5C-46E2FDB9A1BE}" srcId="{9A5079A9-F8C0-425F-9E95-1FC139000281}" destId="{DAF376CB-79FD-48F9-B471-E4A85E2DB0A1}" srcOrd="0" destOrd="0" parTransId="{C8F9013E-4378-49F6-B294-53E8E2042864}" sibTransId="{5F95F411-38FF-450E-A032-E9026A5A900F}"/>
    <dgm:cxn modelId="{68CA716F-E1C5-4438-904A-D1EA65438B6C}" type="presOf" srcId="{6133128E-A02F-439B-9045-2D5C42D283CA}" destId="{205622FB-DEFB-42E1-A4EE-B1D6BD5109CA}" srcOrd="0" destOrd="1" presId="urn:diagrams.loki3.com/BracketList"/>
    <dgm:cxn modelId="{74A20D71-8D9C-45A4-A33F-EF1B9E600CD9}" srcId="{C41D7C8B-FB65-47DA-AA39-7D7306572C57}" destId="{48096EDD-0B9B-4147-A85B-AACE2EBD5082}" srcOrd="0" destOrd="0" parTransId="{DD737468-8023-4C51-A4E0-732C2403BB95}" sibTransId="{C54D00E1-A1D7-452E-8184-C1E41144DDB6}"/>
    <dgm:cxn modelId="{DA108252-B3F9-4305-B5DD-433A62D3E8AA}" srcId="{5FA92223-D4A7-441C-8361-31FF625DAE06}" destId="{9A5079A9-F8C0-425F-9E95-1FC139000281}" srcOrd="0" destOrd="0" parTransId="{DF262FD0-3FDD-449C-B829-AAC004DB5288}" sibTransId="{26C831E0-9BAF-476D-B217-AEDFCE20D551}"/>
    <dgm:cxn modelId="{C33AC08D-0570-455F-A5D4-B3963303BC9C}" srcId="{C41D7C8B-FB65-47DA-AA39-7D7306572C57}" destId="{7DF81681-800B-4122-8E4C-1C564695F127}" srcOrd="3" destOrd="0" parTransId="{1A04EA18-7AFB-4414-90D4-0BD070331B61}" sibTransId="{F569533A-85D6-4563-A2F2-97661CE085FB}"/>
    <dgm:cxn modelId="{38819F8E-4261-46AA-BA47-9F7E2254C356}" type="presOf" srcId="{5FA92223-D4A7-441C-8361-31FF625DAE06}" destId="{D1BB64FF-9610-4988-8069-FBF3CE116B83}" srcOrd="0" destOrd="0" presId="urn:diagrams.loki3.com/BracketList"/>
    <dgm:cxn modelId="{19940D99-4903-47BC-96C1-20B6C03EE237}" type="presOf" srcId="{48096EDD-0B9B-4147-A85B-AACE2EBD5082}" destId="{205622FB-DEFB-42E1-A4EE-B1D6BD5109CA}" srcOrd="0" destOrd="0" presId="urn:diagrams.loki3.com/BracketList"/>
    <dgm:cxn modelId="{1A3FED9D-C88B-4CB7-8D65-535AF68D46C0}" type="presOf" srcId="{DAF376CB-79FD-48F9-B471-E4A85E2DB0A1}" destId="{D2428064-0831-4940-B4DD-1A62606A04EF}" srcOrd="0" destOrd="0" presId="urn:diagrams.loki3.com/BracketList"/>
    <dgm:cxn modelId="{424FC1B0-1B83-4855-BF95-85E3AF90425E}" type="presOf" srcId="{9A5079A9-F8C0-425F-9E95-1FC139000281}" destId="{80D4C33C-993A-487A-8F25-5DEFC5350663}" srcOrd="0" destOrd="0" presId="urn:diagrams.loki3.com/BracketList"/>
    <dgm:cxn modelId="{520EF2C0-5411-4CFC-BDBF-5A7F174258E2}" type="presOf" srcId="{C41D7C8B-FB65-47DA-AA39-7D7306572C57}" destId="{B286A978-4AE5-4B58-8A82-0267458095FF}" srcOrd="0" destOrd="0" presId="urn:diagrams.loki3.com/BracketList"/>
    <dgm:cxn modelId="{D276A8D2-BD61-4F6D-B4C8-3E120A9125C4}" type="presOf" srcId="{89216626-C1B7-4F26-8EDE-71E77A76D77B}" destId="{205622FB-DEFB-42E1-A4EE-B1D6BD5109CA}" srcOrd="0" destOrd="4" presId="urn:diagrams.loki3.com/BracketList"/>
    <dgm:cxn modelId="{7B7456EE-9E7E-487F-8E4A-116AEE678668}" type="presOf" srcId="{2CC23DFB-64EB-4B31-A01A-A0BD34274CFC}" destId="{D2428064-0831-4940-B4DD-1A62606A04EF}" srcOrd="0" destOrd="1" presId="urn:diagrams.loki3.com/BracketList"/>
    <dgm:cxn modelId="{20F690F6-4278-4ADC-83CD-944590ACEE38}" type="presOf" srcId="{7DF81681-800B-4122-8E4C-1C564695F127}" destId="{205622FB-DEFB-42E1-A4EE-B1D6BD5109CA}" srcOrd="0" destOrd="3" presId="urn:diagrams.loki3.com/BracketList"/>
    <dgm:cxn modelId="{598C2BB6-468A-4D96-A77A-2E48CA40B8BD}" type="presParOf" srcId="{D1BB64FF-9610-4988-8069-FBF3CE116B83}" destId="{877E278B-AF79-427A-BBA0-6E8E99FB46B2}" srcOrd="0" destOrd="0" presId="urn:diagrams.loki3.com/BracketList"/>
    <dgm:cxn modelId="{630BD863-1F81-4A5E-B168-0EB15EA94206}" type="presParOf" srcId="{877E278B-AF79-427A-BBA0-6E8E99FB46B2}" destId="{80D4C33C-993A-487A-8F25-5DEFC5350663}" srcOrd="0" destOrd="0" presId="urn:diagrams.loki3.com/BracketList"/>
    <dgm:cxn modelId="{DB71C091-84A5-4D7F-BA9A-02AAE97836EF}" type="presParOf" srcId="{877E278B-AF79-427A-BBA0-6E8E99FB46B2}" destId="{042E57FA-FF27-4579-ADAA-895B6A5449C1}" srcOrd="1" destOrd="0" presId="urn:diagrams.loki3.com/BracketList"/>
    <dgm:cxn modelId="{3E8EE5D3-6704-47A2-8B55-A13DCB3CBF0A}" type="presParOf" srcId="{877E278B-AF79-427A-BBA0-6E8E99FB46B2}" destId="{1B5A1A77-A0D9-4279-8246-18D8712AABAA}" srcOrd="2" destOrd="0" presId="urn:diagrams.loki3.com/BracketList"/>
    <dgm:cxn modelId="{2130286B-9DDB-435D-BA36-94ECC1DC659E}" type="presParOf" srcId="{877E278B-AF79-427A-BBA0-6E8E99FB46B2}" destId="{D2428064-0831-4940-B4DD-1A62606A04EF}" srcOrd="3" destOrd="0" presId="urn:diagrams.loki3.com/BracketList"/>
    <dgm:cxn modelId="{DE3B4E9C-20BE-4818-B2BA-6FEE9D1B3F20}" type="presParOf" srcId="{D1BB64FF-9610-4988-8069-FBF3CE116B83}" destId="{8CAAFFD8-0870-4503-A2BE-2BBEA34E5DD6}" srcOrd="1" destOrd="0" presId="urn:diagrams.loki3.com/BracketList"/>
    <dgm:cxn modelId="{24CFE6DB-BBF8-42E6-B7F0-1E13CAE14151}" type="presParOf" srcId="{D1BB64FF-9610-4988-8069-FBF3CE116B83}" destId="{17355206-0509-4365-BAE9-7C3F309FE3CB}" srcOrd="2" destOrd="0" presId="urn:diagrams.loki3.com/BracketList"/>
    <dgm:cxn modelId="{AB0BF611-A7AF-4152-BB60-28A77629D654}" type="presParOf" srcId="{17355206-0509-4365-BAE9-7C3F309FE3CB}" destId="{B286A978-4AE5-4B58-8A82-0267458095FF}" srcOrd="0" destOrd="0" presId="urn:diagrams.loki3.com/BracketList"/>
    <dgm:cxn modelId="{7E35243A-2F55-4EF4-941D-A7F908861229}" type="presParOf" srcId="{17355206-0509-4365-BAE9-7C3F309FE3CB}" destId="{B26E5BF4-D52B-4EC0-BFE0-57A2FC407E44}" srcOrd="1" destOrd="0" presId="urn:diagrams.loki3.com/BracketList"/>
    <dgm:cxn modelId="{D6F7ECD6-208B-4BAE-AEB4-100D0D768D2E}" type="presParOf" srcId="{17355206-0509-4365-BAE9-7C3F309FE3CB}" destId="{9F05D002-EF23-474E-A967-F44EC2045BB2}" srcOrd="2" destOrd="0" presId="urn:diagrams.loki3.com/BracketList"/>
    <dgm:cxn modelId="{AB77260D-0F9E-401E-9495-E55A6664A740}" type="presParOf" srcId="{17355206-0509-4365-BAE9-7C3F309FE3CB}" destId="{205622FB-DEFB-42E1-A4EE-B1D6BD5109CA}" srcOrd="3" destOrd="0" presId="urn:diagrams.loki3.com/Bracket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36D267-F02D-41A8-BEE9-0B170ABDA35A}">
      <dsp:nvSpPr>
        <dsp:cNvPr id="0" name=""/>
        <dsp:cNvSpPr/>
      </dsp:nvSpPr>
      <dsp:spPr>
        <a:xfrm>
          <a:off x="0" y="0"/>
          <a:ext cx="9584965" cy="1931040"/>
        </a:xfrm>
        <a:prstGeom prst="roundRect">
          <a:avLst>
            <a:gd name="adj" fmla="val 10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89621EC-A473-486A-8D36-7C3AC7729543}">
      <dsp:nvSpPr>
        <dsp:cNvPr id="0" name=""/>
        <dsp:cNvSpPr/>
      </dsp:nvSpPr>
      <dsp:spPr>
        <a:xfrm>
          <a:off x="808665" y="95628"/>
          <a:ext cx="1798244" cy="1800007"/>
        </a:xfrm>
        <a:prstGeom prst="roundRect">
          <a:avLst>
            <a:gd name="adj" fmla="val 10000"/>
          </a:avLst>
        </a:prstGeom>
        <a:blipFill>
          <a:blip xmlns:r="http://schemas.openxmlformats.org/officeDocument/2006/relationships" r:embed="rId1">
            <a:extLst>
              <a:ext uri="{BEBA8EAE-BF5A-486C-A8C5-ECC9F3942E4B}">
                <a14:imgProps xmlns:a14="http://schemas.microsoft.com/office/drawing/2010/main">
                  <a14:imgLayer r:embed="rId2">
                    <a14:imgEffect>
                      <a14:backgroundRemoval t="9901" b="95545" l="9901" r="89604">
                        <a14:foregroundMark x1="25743" y1="91584" x2="25743" y2="91584"/>
                        <a14:foregroundMark x1="25743" y1="91584" x2="55446" y2="91089"/>
                        <a14:foregroundMark x1="55446" y1="91089" x2="76238" y2="91584"/>
                        <a14:foregroundMark x1="24752" y1="90099" x2="24752" y2="90099"/>
                        <a14:foregroundMark x1="24752" y1="90099" x2="24752" y2="90099"/>
                        <a14:foregroundMark x1="24257" y1="88119" x2="37129" y2="93564"/>
                        <a14:foregroundMark x1="35149" y1="95545" x2="33168" y2="95545"/>
                      </a14:backgroundRemoval>
                    </a14:imgEffect>
                  </a14:imgLayer>
                </a14:imgProps>
              </a:ex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CCE9FC4-CA23-4033-A003-C301288322D3}">
      <dsp:nvSpPr>
        <dsp:cNvPr id="0" name=""/>
        <dsp:cNvSpPr/>
      </dsp:nvSpPr>
      <dsp:spPr>
        <a:xfrm rot="10800000">
          <a:off x="291948" y="1868606"/>
          <a:ext cx="2812833" cy="3275792"/>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l" defTabSz="466725">
            <a:lnSpc>
              <a:spcPct val="90000"/>
            </a:lnSpc>
            <a:spcBef>
              <a:spcPct val="0"/>
            </a:spcBef>
            <a:spcAft>
              <a:spcPct val="35000"/>
            </a:spcAft>
            <a:buFont typeface="Arial" panose="020B0604020202020204" pitchFamily="34" charset="0"/>
            <a:buNone/>
          </a:pPr>
          <a:r>
            <a:rPr lang="en-IN" sz="1050" b="1" i="0" kern="1200" dirty="0"/>
            <a:t>1. Psychographic:</a:t>
          </a:r>
        </a:p>
        <a:p>
          <a:pPr marL="0" lvl="0" indent="0" algn="l" defTabSz="466725">
            <a:lnSpc>
              <a:spcPct val="90000"/>
            </a:lnSpc>
            <a:spcBef>
              <a:spcPct val="0"/>
            </a:spcBef>
            <a:spcAft>
              <a:spcPct val="35000"/>
            </a:spcAft>
            <a:buFont typeface="Arial" panose="020B0604020202020204" pitchFamily="34" charset="0"/>
            <a:buNone/>
          </a:pPr>
          <a:r>
            <a:rPr lang="en-IN" sz="1050" b="1" i="0" kern="1200" dirty="0"/>
            <a:t>Lifestyle: </a:t>
          </a:r>
          <a:r>
            <a:rPr lang="en-IN" sz="1050" b="0" i="0" kern="1200" dirty="0"/>
            <a:t>Active, Casual, Fashion-conscious</a:t>
          </a:r>
        </a:p>
        <a:p>
          <a:pPr marL="0" lvl="0" indent="0" algn="l" defTabSz="466725">
            <a:lnSpc>
              <a:spcPct val="90000"/>
            </a:lnSpc>
            <a:spcBef>
              <a:spcPct val="0"/>
            </a:spcBef>
            <a:spcAft>
              <a:spcPct val="35000"/>
            </a:spcAft>
            <a:buFont typeface="Arial" panose="020B0604020202020204" pitchFamily="34" charset="0"/>
            <a:buNone/>
          </a:pPr>
          <a:r>
            <a:rPr lang="en-IN" sz="1050" b="1" i="0" kern="1200" dirty="0"/>
            <a:t>Personality: </a:t>
          </a:r>
          <a:r>
            <a:rPr lang="en-IN" sz="1050" b="0" i="0" kern="1200" dirty="0"/>
            <a:t>Outgoing, Introverted, Family-oriented</a:t>
          </a:r>
        </a:p>
        <a:p>
          <a:pPr marL="0" lvl="0" indent="0" algn="l" defTabSz="466725">
            <a:lnSpc>
              <a:spcPct val="90000"/>
            </a:lnSpc>
            <a:spcBef>
              <a:spcPct val="0"/>
            </a:spcBef>
            <a:spcAft>
              <a:spcPct val="35000"/>
            </a:spcAft>
            <a:buFont typeface="Arial" panose="020B0604020202020204" pitchFamily="34" charset="0"/>
            <a:buNone/>
          </a:pPr>
          <a:r>
            <a:rPr lang="en-IN" sz="1050" b="1" i="0" kern="1200" dirty="0"/>
            <a:t>Values: </a:t>
          </a:r>
          <a:r>
            <a:rPr lang="en-IN" sz="1050" b="0" i="0" kern="1200" dirty="0"/>
            <a:t>Health, Cleanliness, Convenience</a:t>
          </a:r>
        </a:p>
        <a:p>
          <a:pPr marL="0" lvl="0" indent="0" algn="l" defTabSz="466725">
            <a:lnSpc>
              <a:spcPct val="90000"/>
            </a:lnSpc>
            <a:spcBef>
              <a:spcPct val="0"/>
            </a:spcBef>
            <a:spcAft>
              <a:spcPct val="35000"/>
            </a:spcAft>
            <a:buFont typeface="Arial" panose="020B0604020202020204" pitchFamily="34" charset="0"/>
            <a:buNone/>
          </a:pPr>
          <a:endParaRPr lang="en-IN" sz="1050" b="0" i="0" kern="1200" dirty="0"/>
        </a:p>
        <a:p>
          <a:pPr marL="0" lvl="0" indent="0" algn="l" defTabSz="466725">
            <a:lnSpc>
              <a:spcPct val="90000"/>
            </a:lnSpc>
            <a:spcBef>
              <a:spcPct val="0"/>
            </a:spcBef>
            <a:spcAft>
              <a:spcPct val="35000"/>
            </a:spcAft>
            <a:buFont typeface="Arial" panose="020B0604020202020204" pitchFamily="34" charset="0"/>
            <a:buNone/>
          </a:pPr>
          <a:r>
            <a:rPr lang="en-IN" sz="1050" b="1" i="0" kern="1200" dirty="0"/>
            <a:t>2. </a:t>
          </a:r>
          <a:r>
            <a:rPr lang="en-IN" sz="1050" b="1" i="0" kern="1200" dirty="0" err="1"/>
            <a:t>Behavioral</a:t>
          </a:r>
          <a:r>
            <a:rPr lang="en-IN" sz="1050" b="1" i="0" kern="1200" dirty="0"/>
            <a:t>:</a:t>
          </a:r>
        </a:p>
        <a:p>
          <a:pPr marL="0" lvl="0" indent="0" algn="l" defTabSz="466725">
            <a:lnSpc>
              <a:spcPct val="90000"/>
            </a:lnSpc>
            <a:spcBef>
              <a:spcPct val="0"/>
            </a:spcBef>
            <a:spcAft>
              <a:spcPct val="35000"/>
            </a:spcAft>
            <a:buFont typeface="Arial" panose="020B0604020202020204" pitchFamily="34" charset="0"/>
            <a:buNone/>
          </a:pPr>
          <a:r>
            <a:rPr lang="en-US" sz="1050" b="1" i="0" kern="1200" dirty="0"/>
            <a:t>Benefits sought:</a:t>
          </a:r>
          <a:r>
            <a:rPr lang="en-US" sz="1050" b="0" i="0" kern="1200" dirty="0"/>
            <a:t> stain removal, Brightness, Fragrance, Softness, Gentle on skin</a:t>
          </a:r>
        </a:p>
        <a:p>
          <a:pPr marL="0" lvl="0" indent="0" algn="l" defTabSz="466725">
            <a:lnSpc>
              <a:spcPct val="90000"/>
            </a:lnSpc>
            <a:spcBef>
              <a:spcPct val="0"/>
            </a:spcBef>
            <a:spcAft>
              <a:spcPct val="35000"/>
            </a:spcAft>
            <a:buFont typeface="Arial" panose="020B0604020202020204" pitchFamily="34" charset="0"/>
            <a:buNone/>
          </a:pPr>
          <a:r>
            <a:rPr lang="en-IN" sz="1050" b="1" i="0" kern="1200" dirty="0"/>
            <a:t>Usage rate: </a:t>
          </a:r>
          <a:r>
            <a:rPr lang="en-IN" sz="1050" b="0" i="0" kern="1200" dirty="0"/>
            <a:t>Heavy users</a:t>
          </a:r>
        </a:p>
        <a:p>
          <a:pPr marL="0" lvl="0" indent="0" algn="l" defTabSz="466725">
            <a:lnSpc>
              <a:spcPct val="90000"/>
            </a:lnSpc>
            <a:spcBef>
              <a:spcPct val="0"/>
            </a:spcBef>
            <a:spcAft>
              <a:spcPct val="35000"/>
            </a:spcAft>
            <a:buFont typeface="Arial" panose="020B0604020202020204" pitchFamily="34" charset="0"/>
            <a:buNone/>
          </a:pPr>
          <a:endParaRPr lang="en-IN" sz="1050" b="0" i="0" kern="1200" dirty="0"/>
        </a:p>
        <a:p>
          <a:pPr marL="0" lvl="0" indent="0" algn="l" defTabSz="466725">
            <a:lnSpc>
              <a:spcPct val="90000"/>
            </a:lnSpc>
            <a:spcBef>
              <a:spcPct val="0"/>
            </a:spcBef>
            <a:spcAft>
              <a:spcPct val="35000"/>
            </a:spcAft>
            <a:buFont typeface="Arial" panose="020B0604020202020204" pitchFamily="34" charset="0"/>
            <a:buNone/>
          </a:pPr>
          <a:r>
            <a:rPr lang="en-IN" sz="1050" b="1" i="0" kern="1200" dirty="0"/>
            <a:t>3. Demographic:</a:t>
          </a:r>
        </a:p>
        <a:p>
          <a:pPr marL="0" lvl="0" indent="0" algn="l" defTabSz="466725">
            <a:lnSpc>
              <a:spcPct val="90000"/>
            </a:lnSpc>
            <a:spcBef>
              <a:spcPct val="0"/>
            </a:spcBef>
            <a:spcAft>
              <a:spcPct val="35000"/>
            </a:spcAft>
            <a:buFont typeface="Arial" panose="020B0604020202020204" pitchFamily="34" charset="0"/>
            <a:buNone/>
          </a:pPr>
          <a:r>
            <a:rPr lang="en-IN" sz="1050" b="1" i="0" kern="1200" dirty="0"/>
            <a:t>Age: </a:t>
          </a:r>
          <a:r>
            <a:rPr lang="en-IN" sz="1050" b="0" i="0" kern="1200" dirty="0"/>
            <a:t>Adults, Seniors</a:t>
          </a:r>
        </a:p>
        <a:p>
          <a:pPr marL="0" lvl="0" indent="0" algn="l" defTabSz="466725">
            <a:lnSpc>
              <a:spcPct val="90000"/>
            </a:lnSpc>
            <a:spcBef>
              <a:spcPct val="0"/>
            </a:spcBef>
            <a:spcAft>
              <a:spcPct val="35000"/>
            </a:spcAft>
            <a:buFont typeface="Arial" panose="020B0604020202020204" pitchFamily="34" charset="0"/>
            <a:buNone/>
          </a:pPr>
          <a:r>
            <a:rPr lang="en-IN" sz="1050" b="1" i="0" kern="1200" dirty="0"/>
            <a:t>Gender: </a:t>
          </a:r>
          <a:r>
            <a:rPr lang="en-IN" sz="1050" b="0" i="0" kern="1200" dirty="0"/>
            <a:t>Majorly Women</a:t>
          </a:r>
        </a:p>
        <a:p>
          <a:pPr marL="0" lvl="0" indent="0" algn="l" defTabSz="466725">
            <a:lnSpc>
              <a:spcPct val="90000"/>
            </a:lnSpc>
            <a:spcBef>
              <a:spcPct val="0"/>
            </a:spcBef>
            <a:spcAft>
              <a:spcPct val="35000"/>
            </a:spcAft>
            <a:buFont typeface="Arial" panose="020B0604020202020204" pitchFamily="34" charset="0"/>
            <a:buNone/>
          </a:pPr>
          <a:r>
            <a:rPr lang="en-IN" sz="1050" b="1" i="0" kern="1200" dirty="0"/>
            <a:t>Income: </a:t>
          </a:r>
          <a:r>
            <a:rPr lang="en-IN" sz="1050" b="0" i="0" kern="1200" dirty="0"/>
            <a:t>Middle income groups</a:t>
          </a:r>
          <a:endParaRPr lang="en-IN" sz="1050" kern="1200" dirty="0"/>
        </a:p>
      </dsp:txBody>
      <dsp:txXfrm rot="10800000">
        <a:off x="378452" y="1868606"/>
        <a:ext cx="2639825" cy="3189288"/>
      </dsp:txXfrm>
    </dsp:sp>
    <dsp:sp modelId="{6C9F3678-68CA-4D05-BA27-13813C14A739}">
      <dsp:nvSpPr>
        <dsp:cNvPr id="0" name=""/>
        <dsp:cNvSpPr/>
      </dsp:nvSpPr>
      <dsp:spPr>
        <a:xfrm>
          <a:off x="3893360" y="86206"/>
          <a:ext cx="1798244" cy="1800007"/>
        </a:xfrm>
        <a:prstGeom prst="roundRect">
          <a:avLst>
            <a:gd name="adj" fmla="val 10000"/>
          </a:avLst>
        </a:prstGeom>
        <a:blipFill>
          <a:blip xmlns:r="http://schemas.openxmlformats.org/officeDocument/2006/relationships" r:embed="rId3">
            <a:extLst>
              <a:ext uri="{BEBA8EAE-BF5A-486C-A8C5-ECC9F3942E4B}">
                <a14:imgProps xmlns:a14="http://schemas.microsoft.com/office/drawing/2010/main">
                  <a14:imgLayer r:embed="rId4">
                    <a14:imgEffect>
                      <a14:backgroundRemoval t="9453" b="94030" l="4478" r="89055">
                        <a14:foregroundMark x1="8458" y1="51741" x2="8458" y2="51741"/>
                        <a14:foregroundMark x1="4478" y1="49751" x2="4478" y2="49751"/>
                        <a14:foregroundMark x1="33333" y1="89552" x2="67662" y2="91045"/>
                        <a14:foregroundMark x1="67164" y1="94030" x2="67164" y2="94030"/>
                        <a14:foregroundMark x1="50746" y1="9453" x2="50746" y2="9453"/>
                      </a14:backgroundRemoval>
                    </a14:imgEffect>
                  </a14:imgLayer>
                </a14:imgProps>
              </a:ex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F1ABC9-F177-4845-BEA4-229E6B56300C}">
      <dsp:nvSpPr>
        <dsp:cNvPr id="0" name=""/>
        <dsp:cNvSpPr/>
      </dsp:nvSpPr>
      <dsp:spPr>
        <a:xfrm rot="10800000">
          <a:off x="3379202" y="1868606"/>
          <a:ext cx="2812833" cy="3275792"/>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l" defTabSz="466725">
            <a:lnSpc>
              <a:spcPct val="90000"/>
            </a:lnSpc>
            <a:spcBef>
              <a:spcPct val="0"/>
            </a:spcBef>
            <a:spcAft>
              <a:spcPct val="35000"/>
            </a:spcAft>
            <a:buNone/>
          </a:pPr>
          <a:r>
            <a:rPr lang="en-US" sz="1050" b="1" i="0" kern="1200" dirty="0"/>
            <a:t>Mothers: </a:t>
          </a:r>
          <a:r>
            <a:rPr lang="en-US" sz="1050" b="0" i="0" kern="1200" dirty="0"/>
            <a:t>They are the primary decision-makers for household products</a:t>
          </a:r>
        </a:p>
        <a:p>
          <a:pPr marL="0" lvl="0" indent="0" algn="l" defTabSz="466725">
            <a:lnSpc>
              <a:spcPct val="90000"/>
            </a:lnSpc>
            <a:spcBef>
              <a:spcPct val="0"/>
            </a:spcBef>
            <a:spcAft>
              <a:spcPct val="35000"/>
            </a:spcAft>
            <a:buNone/>
          </a:pPr>
          <a:r>
            <a:rPr lang="en-US" sz="1050" b="1" i="0" kern="1200" dirty="0"/>
            <a:t>Families: </a:t>
          </a:r>
          <a:r>
            <a:rPr lang="en-US" sz="1050" b="0" i="0" kern="1200" dirty="0"/>
            <a:t>They are a large market segment with a high demand for laundry detergents.</a:t>
          </a:r>
        </a:p>
        <a:p>
          <a:pPr marL="0" lvl="0" indent="0" algn="l" defTabSz="466725">
            <a:lnSpc>
              <a:spcPct val="90000"/>
            </a:lnSpc>
            <a:spcBef>
              <a:spcPct val="0"/>
            </a:spcBef>
            <a:spcAft>
              <a:spcPct val="35000"/>
            </a:spcAft>
            <a:buFont typeface="Arial" panose="020B0604020202020204" pitchFamily="34" charset="0"/>
            <a:buNone/>
          </a:pPr>
          <a:r>
            <a:rPr lang="en-US" sz="1050" b="1" i="0" kern="1200" dirty="0"/>
            <a:t>Urban consumers: </a:t>
          </a:r>
          <a:r>
            <a:rPr lang="en-US" sz="1050" b="0" i="0" kern="1200" dirty="0"/>
            <a:t>They have higher disposable incomes and are more likely to be brand loyal.</a:t>
          </a:r>
        </a:p>
        <a:p>
          <a:pPr marL="0" lvl="0" indent="0" algn="l" defTabSz="466725">
            <a:lnSpc>
              <a:spcPct val="90000"/>
            </a:lnSpc>
            <a:spcBef>
              <a:spcPct val="0"/>
            </a:spcBef>
            <a:spcAft>
              <a:spcPct val="35000"/>
            </a:spcAft>
            <a:buFont typeface="Arial" panose="020B0604020202020204" pitchFamily="34" charset="0"/>
            <a:buNone/>
          </a:pPr>
          <a:endParaRPr lang="en-US" sz="1050" b="0" i="0" kern="1200" dirty="0"/>
        </a:p>
        <a:p>
          <a:pPr marL="0" lvl="0" indent="0" algn="l" defTabSz="466725">
            <a:lnSpc>
              <a:spcPct val="90000"/>
            </a:lnSpc>
            <a:spcBef>
              <a:spcPct val="0"/>
            </a:spcBef>
            <a:spcAft>
              <a:spcPct val="35000"/>
            </a:spcAft>
            <a:buFont typeface="Arial" panose="020B0604020202020204" pitchFamily="34" charset="0"/>
            <a:buNone/>
          </a:pPr>
          <a:r>
            <a:rPr lang="en-US" sz="1050" b="1" i="0" kern="1200" dirty="0"/>
            <a:t>Target to Specific Segments with different Sub-brands</a:t>
          </a:r>
        </a:p>
        <a:p>
          <a:pPr marL="0" lvl="0" indent="0" algn="l" defTabSz="466725">
            <a:lnSpc>
              <a:spcPct val="90000"/>
            </a:lnSpc>
            <a:spcBef>
              <a:spcPct val="0"/>
            </a:spcBef>
            <a:spcAft>
              <a:spcPct val="35000"/>
            </a:spcAft>
            <a:buFont typeface="Arial" panose="020B0604020202020204" pitchFamily="34" charset="0"/>
            <a:buNone/>
          </a:pPr>
          <a:r>
            <a:rPr lang="en-US" sz="1050" b="1" i="0" kern="1200" dirty="0"/>
            <a:t>Surf Excel for Babies: </a:t>
          </a:r>
          <a:r>
            <a:rPr lang="en-US" sz="1050" b="0" i="0" kern="1200" dirty="0"/>
            <a:t>Mothers of young children.</a:t>
          </a:r>
        </a:p>
        <a:p>
          <a:pPr marL="0" lvl="0" indent="0" algn="l" defTabSz="466725">
            <a:lnSpc>
              <a:spcPct val="90000"/>
            </a:lnSpc>
            <a:spcBef>
              <a:spcPct val="0"/>
            </a:spcBef>
            <a:spcAft>
              <a:spcPct val="35000"/>
            </a:spcAft>
            <a:buFont typeface="Arial" panose="020B0604020202020204" pitchFamily="34" charset="0"/>
            <a:buNone/>
          </a:pPr>
          <a:r>
            <a:rPr lang="en-US" sz="1050" b="1" i="0" kern="1200" dirty="0"/>
            <a:t>Surf Excel for Woolens: </a:t>
          </a:r>
          <a:r>
            <a:rPr lang="en-US" sz="1050" b="0" i="0" kern="1200" dirty="0"/>
            <a:t>People who own woolen clothes.</a:t>
          </a:r>
        </a:p>
        <a:p>
          <a:pPr marL="0" lvl="0" indent="0" algn="l" defTabSz="466725">
            <a:lnSpc>
              <a:spcPct val="90000"/>
            </a:lnSpc>
            <a:spcBef>
              <a:spcPct val="0"/>
            </a:spcBef>
            <a:spcAft>
              <a:spcPct val="35000"/>
            </a:spcAft>
            <a:buFont typeface="Arial" panose="020B0604020202020204" pitchFamily="34" charset="0"/>
            <a:buNone/>
          </a:pPr>
          <a:r>
            <a:rPr lang="en-US" sz="1050" b="1" i="0" kern="1200" dirty="0"/>
            <a:t>Surf Excel for Colors: </a:t>
          </a:r>
          <a:r>
            <a:rPr lang="en-US" sz="1050" b="0" i="0" kern="1200" dirty="0"/>
            <a:t>People who want to keep their clothes looking new.</a:t>
          </a:r>
          <a:endParaRPr lang="en-IN" sz="1050" kern="1200" dirty="0"/>
        </a:p>
      </dsp:txBody>
      <dsp:txXfrm rot="10800000">
        <a:off x="3465706" y="1868606"/>
        <a:ext cx="2639825" cy="3189288"/>
      </dsp:txXfrm>
    </dsp:sp>
    <dsp:sp modelId="{86309359-5EF7-46E0-84B0-5F8CB5B3CA58}">
      <dsp:nvSpPr>
        <dsp:cNvPr id="0" name=""/>
        <dsp:cNvSpPr/>
      </dsp:nvSpPr>
      <dsp:spPr>
        <a:xfrm>
          <a:off x="6987477" y="86206"/>
          <a:ext cx="1798244" cy="1800007"/>
        </a:xfrm>
        <a:prstGeom prst="roundRect">
          <a:avLst>
            <a:gd name="adj" fmla="val 10000"/>
          </a:avLst>
        </a:prstGeom>
        <a:blipFill>
          <a:blip xmlns:r="http://schemas.openxmlformats.org/officeDocument/2006/relationships" r:embed="rId5">
            <a:extLst>
              <a:ext uri="{BEBA8EAE-BF5A-486C-A8C5-ECC9F3942E4B}">
                <a14:imgProps xmlns:a14="http://schemas.microsoft.com/office/drawing/2010/main">
                  <a14:imgLayer r:embed="rId6">
                    <a14:imgEffect>
                      <a14:backgroundRemoval t="9231" b="94872" l="9744" r="89744">
                        <a14:foregroundMark x1="51795" y1="9231" x2="51795" y2="9231"/>
                        <a14:foregroundMark x1="28718" y1="89744" x2="60513" y2="90769"/>
                        <a14:foregroundMark x1="60513" y1="90769" x2="70769" y2="90769"/>
                        <a14:foregroundMark x1="71282" y1="94872" x2="71282" y2="94872"/>
                        <a14:foregroundMark x1="61538" y1="87179" x2="61538" y2="87179"/>
                        <a14:foregroundMark x1="42564" y1="87692" x2="42564" y2="87692"/>
                        <a14:foregroundMark x1="48205" y1="86667" x2="48205" y2="86667"/>
                      </a14:backgroundRemoval>
                    </a14:imgEffect>
                  </a14:imgLayer>
                </a14:imgProps>
              </a:ex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D3F41D-35C6-4B51-AAF5-567FFC844CE5}">
      <dsp:nvSpPr>
        <dsp:cNvPr id="0" name=""/>
        <dsp:cNvSpPr/>
      </dsp:nvSpPr>
      <dsp:spPr>
        <a:xfrm rot="10800000">
          <a:off x="6480182" y="1868606"/>
          <a:ext cx="2812833" cy="3275792"/>
        </a:xfrm>
        <a:prstGeom prst="round2SameRect">
          <a:avLst>
            <a:gd name="adj1" fmla="val 10500"/>
            <a:gd name="adj2" fmla="val 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l" defTabSz="466725">
            <a:lnSpc>
              <a:spcPct val="90000"/>
            </a:lnSpc>
            <a:spcBef>
              <a:spcPct val="0"/>
            </a:spcBef>
            <a:spcAft>
              <a:spcPct val="35000"/>
            </a:spcAft>
            <a:buFont typeface="Arial" panose="020B0604020202020204" pitchFamily="34" charset="0"/>
            <a:buNone/>
          </a:pPr>
          <a:r>
            <a:rPr lang="en-US" sz="1050" b="1" i="0" kern="1200" dirty="0"/>
            <a:t>Surf Excel positions itself as:</a:t>
          </a:r>
        </a:p>
        <a:p>
          <a:pPr marL="0" lvl="0" indent="0" algn="l" defTabSz="466725">
            <a:lnSpc>
              <a:spcPct val="90000"/>
            </a:lnSpc>
            <a:spcBef>
              <a:spcPct val="0"/>
            </a:spcBef>
            <a:spcAft>
              <a:spcPct val="35000"/>
            </a:spcAft>
            <a:buFont typeface="Arial" panose="020B0604020202020204" pitchFamily="34" charset="0"/>
            <a:buNone/>
          </a:pPr>
          <a:r>
            <a:rPr lang="en-US" sz="1050" b="0" i="0" kern="1200" dirty="0"/>
            <a:t>The leading detergent brand in India.</a:t>
          </a:r>
        </a:p>
        <a:p>
          <a:pPr marL="0" lvl="0" indent="0" algn="l" defTabSz="466725">
            <a:lnSpc>
              <a:spcPct val="90000"/>
            </a:lnSpc>
            <a:spcBef>
              <a:spcPct val="0"/>
            </a:spcBef>
            <a:spcAft>
              <a:spcPct val="35000"/>
            </a:spcAft>
            <a:buFont typeface="Arial" panose="020B0604020202020204" pitchFamily="34" charset="0"/>
            <a:buNone/>
          </a:pPr>
          <a:r>
            <a:rPr lang="en-US" sz="1050" b="0" i="0" kern="1200" dirty="0"/>
            <a:t>A brand that is trusted by mothers.</a:t>
          </a:r>
        </a:p>
        <a:p>
          <a:pPr marL="0" lvl="0" indent="0" algn="l" defTabSz="466725">
            <a:lnSpc>
              <a:spcPct val="90000"/>
            </a:lnSpc>
            <a:spcBef>
              <a:spcPct val="0"/>
            </a:spcBef>
            <a:spcAft>
              <a:spcPct val="35000"/>
            </a:spcAft>
            <a:buFont typeface="Arial" panose="020B0604020202020204" pitchFamily="34" charset="0"/>
            <a:buNone/>
          </a:pPr>
          <a:r>
            <a:rPr lang="en-US" sz="1050" b="0" i="0" kern="1200" dirty="0"/>
            <a:t>A brand that is gentle on clothes and skin.</a:t>
          </a:r>
        </a:p>
        <a:p>
          <a:pPr marL="0" lvl="0" indent="0" algn="l" defTabSz="466725">
            <a:lnSpc>
              <a:spcPct val="90000"/>
            </a:lnSpc>
            <a:spcBef>
              <a:spcPct val="0"/>
            </a:spcBef>
            <a:spcAft>
              <a:spcPct val="35000"/>
            </a:spcAft>
            <a:buFont typeface="Arial" panose="020B0604020202020204" pitchFamily="34" charset="0"/>
            <a:buNone/>
          </a:pPr>
          <a:r>
            <a:rPr lang="en-US" sz="1050" b="0" i="0" kern="1200" dirty="0"/>
            <a:t>A brand that offers a wide range of products to meet the needs of different consumers.</a:t>
          </a:r>
        </a:p>
        <a:p>
          <a:pPr marL="0" lvl="0" indent="0" algn="l" defTabSz="466725">
            <a:lnSpc>
              <a:spcPct val="90000"/>
            </a:lnSpc>
            <a:spcBef>
              <a:spcPct val="0"/>
            </a:spcBef>
            <a:spcAft>
              <a:spcPct val="35000"/>
            </a:spcAft>
            <a:buFont typeface="Arial" panose="020B0604020202020204" pitchFamily="34" charset="0"/>
            <a:buNone/>
          </a:pPr>
          <a:endParaRPr lang="en-US" sz="1050" b="0" i="0" kern="1200" dirty="0"/>
        </a:p>
        <a:p>
          <a:pPr marL="0" lvl="0" indent="0" algn="l" defTabSz="466725">
            <a:lnSpc>
              <a:spcPct val="90000"/>
            </a:lnSpc>
            <a:spcBef>
              <a:spcPct val="0"/>
            </a:spcBef>
            <a:spcAft>
              <a:spcPct val="35000"/>
            </a:spcAft>
            <a:buFont typeface="Arial" panose="020B0604020202020204" pitchFamily="34" charset="0"/>
            <a:buNone/>
          </a:pPr>
          <a:r>
            <a:rPr lang="en-IN" sz="1050" b="1" i="0" kern="1200" dirty="0"/>
            <a:t>Following Support to its Brand Positioning:</a:t>
          </a:r>
        </a:p>
        <a:p>
          <a:pPr marL="0" lvl="0" indent="0" algn="l" defTabSz="466725">
            <a:lnSpc>
              <a:spcPct val="90000"/>
            </a:lnSpc>
            <a:spcBef>
              <a:spcPct val="0"/>
            </a:spcBef>
            <a:spcAft>
              <a:spcPct val="35000"/>
            </a:spcAft>
            <a:buFont typeface="Arial" panose="020B0604020202020204" pitchFamily="34" charset="0"/>
            <a:buNone/>
          </a:pPr>
          <a:r>
            <a:rPr lang="en-US" sz="1050" b="1" i="0" kern="1200" dirty="0"/>
            <a:t>Strong brand equity: </a:t>
          </a:r>
          <a:r>
            <a:rPr lang="en-US" sz="1050" b="0" i="0" kern="1200" dirty="0"/>
            <a:t>Surf Excel has been a trusted brand in India for over 60 years.</a:t>
          </a:r>
        </a:p>
        <a:p>
          <a:pPr marL="0" lvl="0" indent="0" algn="l" defTabSz="466725">
            <a:lnSpc>
              <a:spcPct val="90000"/>
            </a:lnSpc>
            <a:spcBef>
              <a:spcPct val="0"/>
            </a:spcBef>
            <a:spcAft>
              <a:spcPct val="35000"/>
            </a:spcAft>
            <a:buFont typeface="Arial" panose="020B0604020202020204" pitchFamily="34" charset="0"/>
            <a:buNone/>
          </a:pPr>
          <a:r>
            <a:rPr lang="en-US" sz="1050" b="1" i="0" kern="1200" dirty="0"/>
            <a:t>High-quality products: </a:t>
          </a:r>
          <a:r>
            <a:rPr lang="en-US" sz="1050" b="0" i="0" kern="1200" dirty="0"/>
            <a:t>Surf Excel products are known for their effectiveness and quality.</a:t>
          </a:r>
        </a:p>
        <a:p>
          <a:pPr marL="0" lvl="0" indent="0" algn="l" defTabSz="466725">
            <a:lnSpc>
              <a:spcPct val="90000"/>
            </a:lnSpc>
            <a:spcBef>
              <a:spcPct val="0"/>
            </a:spcBef>
            <a:spcAft>
              <a:spcPct val="35000"/>
            </a:spcAft>
            <a:buFont typeface="Arial" panose="020B0604020202020204" pitchFamily="34" charset="0"/>
            <a:buNone/>
          </a:pPr>
          <a:r>
            <a:rPr lang="en-US" sz="1050" b="1" i="0" kern="1200" dirty="0"/>
            <a:t>Corporate social responsibility: </a:t>
          </a:r>
          <a:r>
            <a:rPr lang="en-US" sz="1050" b="0" i="0" kern="1200" dirty="0"/>
            <a:t>Surf Excel is involved in a number of corporate social responsibility initiatives.</a:t>
          </a:r>
          <a:endParaRPr lang="en-IN" sz="1050" kern="1200" dirty="0"/>
        </a:p>
      </dsp:txBody>
      <dsp:txXfrm rot="10800000">
        <a:off x="6566686" y="1868606"/>
        <a:ext cx="2639825" cy="3189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4C33C-993A-487A-8F25-5DEFC5350663}">
      <dsp:nvSpPr>
        <dsp:cNvPr id="0" name=""/>
        <dsp:cNvSpPr/>
      </dsp:nvSpPr>
      <dsp:spPr>
        <a:xfrm>
          <a:off x="272261" y="1305333"/>
          <a:ext cx="2517193"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81280" rIns="227584" bIns="81280" numCol="1" spcCol="1270" anchor="ctr" anchorCtr="0">
          <a:noAutofit/>
        </a:bodyPr>
        <a:lstStyle/>
        <a:p>
          <a:pPr marL="0" lvl="0" indent="0" algn="r" defTabSz="1422400">
            <a:lnSpc>
              <a:spcPct val="90000"/>
            </a:lnSpc>
            <a:spcBef>
              <a:spcPct val="0"/>
            </a:spcBef>
            <a:spcAft>
              <a:spcPct val="35000"/>
            </a:spcAft>
            <a:buNone/>
          </a:pPr>
          <a:r>
            <a:rPr lang="en-US" sz="3200" kern="1200" dirty="0"/>
            <a:t>Targeting</a:t>
          </a:r>
          <a:r>
            <a:rPr lang="en-US" sz="500" kern="1200" dirty="0"/>
            <a:t> </a:t>
          </a:r>
          <a:endParaRPr lang="en-IN" sz="500" kern="1200" dirty="0"/>
        </a:p>
      </dsp:txBody>
      <dsp:txXfrm>
        <a:off x="272261" y="1305333"/>
        <a:ext cx="2517193" cy="1287000"/>
      </dsp:txXfrm>
    </dsp:sp>
    <dsp:sp modelId="{042E57FA-FF27-4579-ADAA-895B6A5449C1}">
      <dsp:nvSpPr>
        <dsp:cNvPr id="0" name=""/>
        <dsp:cNvSpPr/>
      </dsp:nvSpPr>
      <dsp:spPr>
        <a:xfrm>
          <a:off x="2789455" y="1305333"/>
          <a:ext cx="503438" cy="12870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428064-0831-4940-B4DD-1A62606A04EF}">
      <dsp:nvSpPr>
        <dsp:cNvPr id="0" name=""/>
        <dsp:cNvSpPr/>
      </dsp:nvSpPr>
      <dsp:spPr>
        <a:xfrm>
          <a:off x="3494269" y="1305333"/>
          <a:ext cx="6302242" cy="1287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b="1" i="0" kern="1200" dirty="0"/>
            <a:t>Mothers: </a:t>
          </a:r>
          <a:r>
            <a:rPr lang="en-US" sz="1400" b="0" i="0" kern="1200" dirty="0"/>
            <a:t>They mostly perform the laundry task in houses and are the primary decision-makers for household products</a:t>
          </a:r>
          <a:endParaRPr lang="en-IN" sz="1400" kern="1200" dirty="0"/>
        </a:p>
        <a:p>
          <a:pPr marL="114300" lvl="1" indent="-114300" algn="l" defTabSz="622300">
            <a:lnSpc>
              <a:spcPct val="90000"/>
            </a:lnSpc>
            <a:spcBef>
              <a:spcPct val="0"/>
            </a:spcBef>
            <a:spcAft>
              <a:spcPct val="15000"/>
            </a:spcAft>
            <a:buChar char="•"/>
          </a:pPr>
          <a:r>
            <a:rPr lang="en-US" sz="1400" b="1" i="0" kern="1200" dirty="0"/>
            <a:t>Families: </a:t>
          </a:r>
          <a:r>
            <a:rPr lang="en-US" sz="1400" b="0" i="0" kern="1200" dirty="0"/>
            <a:t>They are a large market segment with a high demand for laundry detergent</a:t>
          </a:r>
        </a:p>
      </dsp:txBody>
      <dsp:txXfrm>
        <a:off x="3494269" y="1305333"/>
        <a:ext cx="6302242" cy="1287000"/>
      </dsp:txXfrm>
    </dsp:sp>
    <dsp:sp modelId="{B286A978-4AE5-4B58-8A82-0267458095FF}">
      <dsp:nvSpPr>
        <dsp:cNvPr id="0" name=""/>
        <dsp:cNvSpPr/>
      </dsp:nvSpPr>
      <dsp:spPr>
        <a:xfrm>
          <a:off x="272261" y="2826333"/>
          <a:ext cx="2517193"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81280" rIns="227584" bIns="81280" numCol="1" spcCol="1270" anchor="ctr" anchorCtr="0">
          <a:noAutofit/>
        </a:bodyPr>
        <a:lstStyle/>
        <a:p>
          <a:pPr marL="0" lvl="0" indent="0" algn="r" defTabSz="1422400">
            <a:lnSpc>
              <a:spcPct val="90000"/>
            </a:lnSpc>
            <a:spcBef>
              <a:spcPct val="0"/>
            </a:spcBef>
            <a:spcAft>
              <a:spcPct val="35000"/>
            </a:spcAft>
            <a:buNone/>
          </a:pPr>
          <a:r>
            <a:rPr lang="en-US" sz="3200" kern="1200" dirty="0"/>
            <a:t>Positioning</a:t>
          </a:r>
          <a:r>
            <a:rPr lang="en-US" sz="500" kern="1200" dirty="0"/>
            <a:t> </a:t>
          </a:r>
          <a:endParaRPr lang="en-IN" sz="500" kern="1200" dirty="0"/>
        </a:p>
      </dsp:txBody>
      <dsp:txXfrm>
        <a:off x="272261" y="2826333"/>
        <a:ext cx="2517193" cy="1287000"/>
      </dsp:txXfrm>
    </dsp:sp>
    <dsp:sp modelId="{B26E5BF4-D52B-4EC0-BFE0-57A2FC407E44}">
      <dsp:nvSpPr>
        <dsp:cNvPr id="0" name=""/>
        <dsp:cNvSpPr/>
      </dsp:nvSpPr>
      <dsp:spPr>
        <a:xfrm>
          <a:off x="2789455" y="2826333"/>
          <a:ext cx="503438" cy="12870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5622FB-DEFB-42E1-A4EE-B1D6BD5109CA}">
      <dsp:nvSpPr>
        <dsp:cNvPr id="0" name=""/>
        <dsp:cNvSpPr/>
      </dsp:nvSpPr>
      <dsp:spPr>
        <a:xfrm>
          <a:off x="3494269" y="2826333"/>
          <a:ext cx="6302242" cy="1287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a:t>Cheaper detergent brand in economic market segment</a:t>
          </a:r>
          <a:endParaRPr lang="en-IN" sz="1400" kern="1200" dirty="0"/>
        </a:p>
        <a:p>
          <a:pPr marL="114300" lvl="1" indent="-114300" algn="l" defTabSz="622300">
            <a:lnSpc>
              <a:spcPct val="90000"/>
            </a:lnSpc>
            <a:spcBef>
              <a:spcPct val="0"/>
            </a:spcBef>
            <a:spcAft>
              <a:spcPct val="15000"/>
            </a:spcAft>
            <a:buChar char="•"/>
          </a:pPr>
          <a:r>
            <a:rPr lang="en-US" sz="1400" b="0" i="0" kern="1200" dirty="0"/>
            <a:t>A brand that is trusted by mothers</a:t>
          </a:r>
          <a:endParaRPr lang="en-IN" sz="1400" kern="1200" dirty="0"/>
        </a:p>
        <a:p>
          <a:pPr marL="114300" lvl="1" indent="-114300" algn="l" defTabSz="622300">
            <a:lnSpc>
              <a:spcPct val="90000"/>
            </a:lnSpc>
            <a:spcBef>
              <a:spcPct val="0"/>
            </a:spcBef>
            <a:spcAft>
              <a:spcPct val="15000"/>
            </a:spcAft>
            <a:buChar char="•"/>
          </a:pPr>
          <a:r>
            <a:rPr lang="en-US" sz="1400" b="0" i="0" kern="1200" dirty="0"/>
            <a:t>Removes hard stains like oils, spices, etc. and maintains shine of old clothes like a new one</a:t>
          </a:r>
          <a:endParaRPr lang="en-IN" sz="1400" kern="1200" dirty="0"/>
        </a:p>
      </dsp:txBody>
      <dsp:txXfrm>
        <a:off x="3494269" y="2826333"/>
        <a:ext cx="6302242" cy="1287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4C33C-993A-487A-8F25-5DEFC5350663}">
      <dsp:nvSpPr>
        <dsp:cNvPr id="0" name=""/>
        <dsp:cNvSpPr/>
      </dsp:nvSpPr>
      <dsp:spPr>
        <a:xfrm>
          <a:off x="272261" y="1144458"/>
          <a:ext cx="2517193"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81280" rIns="227584" bIns="81280" numCol="1" spcCol="1270" anchor="ctr" anchorCtr="0">
          <a:noAutofit/>
        </a:bodyPr>
        <a:lstStyle/>
        <a:p>
          <a:pPr marL="0" lvl="0" indent="0" algn="r" defTabSz="1422400">
            <a:lnSpc>
              <a:spcPct val="90000"/>
            </a:lnSpc>
            <a:spcBef>
              <a:spcPct val="0"/>
            </a:spcBef>
            <a:spcAft>
              <a:spcPct val="35000"/>
            </a:spcAft>
            <a:buNone/>
          </a:pPr>
          <a:r>
            <a:rPr lang="en-US" sz="3200" kern="1200" dirty="0"/>
            <a:t>Targeting </a:t>
          </a:r>
          <a:endParaRPr lang="en-IN" sz="3200" kern="1200" dirty="0"/>
        </a:p>
      </dsp:txBody>
      <dsp:txXfrm>
        <a:off x="272261" y="1144458"/>
        <a:ext cx="2517193" cy="1287000"/>
      </dsp:txXfrm>
    </dsp:sp>
    <dsp:sp modelId="{042E57FA-FF27-4579-ADAA-895B6A5449C1}">
      <dsp:nvSpPr>
        <dsp:cNvPr id="0" name=""/>
        <dsp:cNvSpPr/>
      </dsp:nvSpPr>
      <dsp:spPr>
        <a:xfrm>
          <a:off x="2789455" y="1144458"/>
          <a:ext cx="503438" cy="128700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428064-0831-4940-B4DD-1A62606A04EF}">
      <dsp:nvSpPr>
        <dsp:cNvPr id="0" name=""/>
        <dsp:cNvSpPr/>
      </dsp:nvSpPr>
      <dsp:spPr>
        <a:xfrm>
          <a:off x="3494269" y="1144458"/>
          <a:ext cx="6302242" cy="1287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b="1" i="0" kern="1200" dirty="0"/>
            <a:t>Working professionals: </a:t>
          </a:r>
          <a:r>
            <a:rPr lang="en-US" sz="1400" b="0" i="0" kern="1200" dirty="0"/>
            <a:t>Individuals with busy lifestyles who value convenience and efficiency.</a:t>
          </a:r>
          <a:endParaRPr lang="en-IN"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b="1" i="0" kern="1200" dirty="0"/>
            <a:t>Quality-conscious consumers: </a:t>
          </a:r>
          <a:r>
            <a:rPr lang="en-US" sz="1400" b="0" i="0" kern="1200" dirty="0"/>
            <a:t>Individuals who are willing to pay a premium for high-performance laundry products.</a:t>
          </a:r>
        </a:p>
      </dsp:txBody>
      <dsp:txXfrm>
        <a:off x="3494269" y="1144458"/>
        <a:ext cx="6302242" cy="1287000"/>
      </dsp:txXfrm>
    </dsp:sp>
    <dsp:sp modelId="{B286A978-4AE5-4B58-8A82-0267458095FF}">
      <dsp:nvSpPr>
        <dsp:cNvPr id="0" name=""/>
        <dsp:cNvSpPr/>
      </dsp:nvSpPr>
      <dsp:spPr>
        <a:xfrm>
          <a:off x="272261" y="2826333"/>
          <a:ext cx="2517193" cy="1287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81280" rIns="227584" bIns="81280" numCol="1" spcCol="1270" anchor="ctr" anchorCtr="0">
          <a:noAutofit/>
        </a:bodyPr>
        <a:lstStyle/>
        <a:p>
          <a:pPr marL="0" lvl="0" indent="0" algn="r" defTabSz="1422400">
            <a:lnSpc>
              <a:spcPct val="90000"/>
            </a:lnSpc>
            <a:spcBef>
              <a:spcPct val="0"/>
            </a:spcBef>
            <a:spcAft>
              <a:spcPct val="35000"/>
            </a:spcAft>
            <a:buNone/>
          </a:pPr>
          <a:r>
            <a:rPr lang="en-US" sz="3200" kern="1200" dirty="0"/>
            <a:t>Positioning </a:t>
          </a:r>
          <a:endParaRPr lang="en-IN" sz="3200" kern="1200" dirty="0"/>
        </a:p>
      </dsp:txBody>
      <dsp:txXfrm>
        <a:off x="272261" y="2826333"/>
        <a:ext cx="2517193" cy="1287000"/>
      </dsp:txXfrm>
    </dsp:sp>
    <dsp:sp modelId="{B26E5BF4-D52B-4EC0-BFE0-57A2FC407E44}">
      <dsp:nvSpPr>
        <dsp:cNvPr id="0" name=""/>
        <dsp:cNvSpPr/>
      </dsp:nvSpPr>
      <dsp:spPr>
        <a:xfrm>
          <a:off x="2789455" y="2665458"/>
          <a:ext cx="503438" cy="1608750"/>
        </a:xfrm>
        <a:prstGeom prst="leftBrace">
          <a:avLst>
            <a:gd name="adj1" fmla="val 35000"/>
            <a:gd name="adj2" fmla="val 5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5622FB-DEFB-42E1-A4EE-B1D6BD5109CA}">
      <dsp:nvSpPr>
        <dsp:cNvPr id="0" name=""/>
        <dsp:cNvSpPr/>
      </dsp:nvSpPr>
      <dsp:spPr>
        <a:xfrm>
          <a:off x="3494269" y="2665458"/>
          <a:ext cx="6302242" cy="160875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a:t>A brand that is </a:t>
          </a:r>
          <a:r>
            <a:rPr lang="en-IN" sz="1400" kern="1200" dirty="0"/>
            <a:t>customer centric, socially aware and non-biased towards roles and contribution by men and women.</a:t>
          </a:r>
        </a:p>
        <a:p>
          <a:pPr marL="114300" lvl="1" indent="-114300" algn="l" defTabSz="622300">
            <a:lnSpc>
              <a:spcPct val="90000"/>
            </a:lnSpc>
            <a:spcBef>
              <a:spcPct val="0"/>
            </a:spcBef>
            <a:spcAft>
              <a:spcPct val="15000"/>
            </a:spcAft>
            <a:buFont typeface="Arial" panose="020B0604020202020204" pitchFamily="34" charset="0"/>
            <a:buChar char="•"/>
          </a:pPr>
          <a:r>
            <a:rPr lang="en-US" sz="1400" b="0" i="0" kern="1200" dirty="0"/>
            <a:t>A brand that delivers superior stain removal and long-lasting freshness.</a:t>
          </a:r>
          <a:endParaRPr lang="en-IN"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b="0" i="0" kern="1200" dirty="0"/>
            <a:t>A brand that is gentle on clothes and colors.</a:t>
          </a:r>
        </a:p>
        <a:p>
          <a:pPr marL="114300" lvl="1" indent="-114300" algn="l" defTabSz="622300">
            <a:lnSpc>
              <a:spcPct val="90000"/>
            </a:lnSpc>
            <a:spcBef>
              <a:spcPct val="0"/>
            </a:spcBef>
            <a:spcAft>
              <a:spcPct val="15000"/>
            </a:spcAft>
            <a:buFont typeface="Arial" panose="020B0604020202020204" pitchFamily="34" charset="0"/>
            <a:buChar char="•"/>
          </a:pPr>
          <a:r>
            <a:rPr lang="en-US" sz="1400" b="0" i="0" kern="1200" dirty="0"/>
            <a:t>A brand that is innovative and constantly evolving to meet the needs of consumers.</a:t>
          </a:r>
        </a:p>
        <a:p>
          <a:pPr marL="114300" lvl="1" indent="-114300" algn="l" defTabSz="622300">
            <a:lnSpc>
              <a:spcPct val="90000"/>
            </a:lnSpc>
            <a:spcBef>
              <a:spcPct val="0"/>
            </a:spcBef>
            <a:spcAft>
              <a:spcPct val="15000"/>
            </a:spcAft>
            <a:buFont typeface="Arial" panose="020B0604020202020204" pitchFamily="34" charset="0"/>
            <a:buChar char="•"/>
          </a:pPr>
          <a:r>
            <a:rPr lang="en-US" sz="1400" b="0" i="0" kern="1200" dirty="0"/>
            <a:t>A brand that is committed to sustainability and environmental responsibility.</a:t>
          </a:r>
        </a:p>
      </dsp:txBody>
      <dsp:txXfrm>
        <a:off x="3494269" y="2665458"/>
        <a:ext cx="6302242" cy="1608750"/>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2.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3.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5E7AA473-D82F-4EFF-9DF7-AE6D83C51288}" type="datetime1">
              <a:rPr lang="en-US" smtClean="0"/>
              <a:t>12/12/2023</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772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1E12F1F0-FE2D-4C1C-B320-8CB9BE735F0F}" type="datetime1">
              <a:rPr lang="en-US" smtClean="0"/>
              <a:t>12/12/2023</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97016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7BD47B-C187-494C-812F-46BE0040B915}"/>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2CF1B96C-10FD-4EBC-9029-9652B7535D02}" type="datetime1">
              <a:rPr lang="en-US" smtClean="0"/>
              <a:t>12/12/2023</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883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14878474-CC00-4A95-9D50-A41C12D1EEC4}" type="datetime1">
              <a:rPr lang="en-US" smtClean="0"/>
              <a:t>12/12/2023</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721177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7F38C8B4-7FBB-408F-BDB9-F0496874AFB2}" type="datetime1">
              <a:rPr lang="en-US" smtClean="0"/>
              <a:t>12/12/2023</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2645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2BB8EE20-A5E2-47D3-8F6D-A2BA7AB2E093}" type="datetime1">
              <a:rPr lang="en-US" smtClean="0"/>
              <a:t>12/12/2023</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611010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F4AA536-072F-4374-926E-17E038EC7E98}"/>
              </a:ext>
              <a:ext uri="{C183D7F6-B498-43B3-948B-1728B52AA6E4}">
                <adec:decorative xmlns:adec="http://schemas.microsoft.com/office/drawing/2017/decorative" val="1"/>
              </a:ext>
            </a:extLst>
          </p:cNvPr>
          <p:cNvSpPr/>
          <p:nvPr/>
        </p:nvSpPr>
        <p:spPr>
          <a:xfrm>
            <a:off x="0" y="0"/>
            <a:ext cx="12188952" cy="6857995"/>
          </a:xfrm>
          <a:prstGeom prst="rect">
            <a:avLst/>
          </a:prstGeom>
          <a:solidFill>
            <a:schemeClr val="bg2">
              <a:lumMod val="9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3382CF99-132F-413F-B7EF-71A5C33F2ED6}" type="datetime1">
              <a:rPr lang="en-US" smtClean="0"/>
              <a:t>12/12/2023</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2585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1F17AE06-98E0-4D9F-A059-92C3548821BB}" type="datetime1">
              <a:rPr lang="en-US" smtClean="0"/>
              <a:t>12/12/2023</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57107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FFBA00CA-3DDC-4705-B840-978EF5EA0707}" type="datetime1">
              <a:rPr lang="en-US" smtClean="0"/>
              <a:t>12/12/2023</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855248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FC366D49-0BBA-4C5A-AD96-6448CA63451A}" type="datetime1">
              <a:rPr lang="en-US" smtClean="0"/>
              <a:t>12/12/2023</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8905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4F4EB293-A316-472D-A8B4-6947CF1A12B7}" type="datetime1">
              <a:rPr lang="en-US" smtClean="0"/>
              <a:t>12/12/2023</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cxnSp>
        <p:nvCxnSpPr>
          <p:cNvPr id="9" name="Straight Connector 8">
            <a:extLst>
              <a:ext uri="{FF2B5EF4-FFF2-40B4-BE49-F238E27FC236}">
                <a16:creationId xmlns:a16="http://schemas.microsoft.com/office/drawing/2014/main" id="{E51E4AC6-B446-4768-97EF-CA4B8261433B}"/>
              </a:ext>
            </a:extLst>
          </p:cNvPr>
          <p:cNvCxnSpPr>
            <a:cxnSpLocks/>
          </p:cNvCxnSpPr>
          <p:nvPr/>
        </p:nvCxnSpPr>
        <p:spPr>
          <a:xfrm>
            <a:off x="11689174" y="2172428"/>
            <a:ext cx="0" cy="3354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510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734BCCD4-CEB1-405B-A443-DD9CBCBEA552}" type="datetime1">
              <a:rPr lang="en-US" smtClean="0"/>
              <a:t>12/12/2023</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58279"/>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12.png"/><Relationship Id="rId7" Type="http://schemas.openxmlformats.org/officeDocument/2006/relationships/diagramQuickStyle" Target="../diagrams/quickStyle3.xml"/><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diagramLayout" Target="../diagrams/layout3.xml"/><Relationship Id="rId5" Type="http://schemas.openxmlformats.org/officeDocument/2006/relationships/diagramData" Target="../diagrams/data3.xml"/><Relationship Id="rId4" Type="http://schemas.microsoft.com/office/2007/relationships/hdphoto" Target="../media/hdphoto5.wdp"/><Relationship Id="rId9" Type="http://schemas.microsoft.com/office/2007/relationships/diagramDrawing" Target="../diagrams/drawing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7" Type="http://schemas.microsoft.com/office/2007/relationships/hdphoto" Target="../media/hdphoto1.wdp"/><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image" Target="../media/image5.png"/><Relationship Id="rId5" Type="http://schemas.microsoft.com/office/2007/relationships/hdphoto" Target="../media/hdphoto5.wdp"/><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2.xml"/><Relationship Id="rId7" Type="http://schemas.openxmlformats.org/officeDocument/2006/relationships/image" Target="../media/image5.png"/><Relationship Id="rId2" Type="http://schemas.openxmlformats.org/officeDocument/2006/relationships/video" Target="https://www.youtube.com/embed/YicuKTFPxX0?feature=oembed" TargetMode="External"/><Relationship Id="rId1" Type="http://schemas.openxmlformats.org/officeDocument/2006/relationships/video" Target="https://www.youtube.com/embed/x5ubxKKEXIM?feature=oembed" TargetMode="Externa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video" Target="https://www.youtube.com/embed/x-k7ANQDheY?feature=oembed" TargetMode="External"/><Relationship Id="rId5" Type="http://schemas.openxmlformats.org/officeDocument/2006/relationships/image" Target="../media/image11.jpe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video" Target="https://www.youtube.com/embed/wJukf4ifuKs?feature=oembed" TargetMode="External"/><Relationship Id="rId6" Type="http://schemas.openxmlformats.org/officeDocument/2006/relationships/image" Target="../media/image13.jpeg"/><Relationship Id="rId5" Type="http://schemas.microsoft.com/office/2007/relationships/hdphoto" Target="../media/hdphoto5.wdp"/><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g"/><Relationship Id="rId1" Type="http://schemas.openxmlformats.org/officeDocument/2006/relationships/slideLayout" Target="../slideLayouts/slideLayout2.xml"/><Relationship Id="rId4"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 child with his arms up and a rocket in the air&#10;&#10;Description automatically generated">
            <a:extLst>
              <a:ext uri="{FF2B5EF4-FFF2-40B4-BE49-F238E27FC236}">
                <a16:creationId xmlns:a16="http://schemas.microsoft.com/office/drawing/2014/main" id="{A5E791B3-540F-60A1-F3D2-53B45E34A0A3}"/>
              </a:ext>
            </a:extLst>
          </p:cNvPr>
          <p:cNvPicPr>
            <a:picLocks noChangeAspect="1"/>
          </p:cNvPicPr>
          <p:nvPr/>
        </p:nvPicPr>
        <p:blipFill>
          <a:blip r:embed="rId2">
            <a:alphaModFix amt="48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B939CC1-26FD-C955-34DF-C0768B05245A}"/>
              </a:ext>
            </a:extLst>
          </p:cNvPr>
          <p:cNvSpPr>
            <a:spLocks noGrp="1"/>
          </p:cNvSpPr>
          <p:nvPr>
            <p:ph type="ctrTitle"/>
          </p:nvPr>
        </p:nvSpPr>
        <p:spPr>
          <a:xfrm>
            <a:off x="6543916" y="770715"/>
            <a:ext cx="5021182" cy="2334248"/>
          </a:xfrm>
        </p:spPr>
        <p:txBody>
          <a:bodyPr anchor="t">
            <a:normAutofit fontScale="90000"/>
          </a:bodyPr>
          <a:lstStyle/>
          <a:p>
            <a:pPr algn="r"/>
            <a:r>
              <a:rPr lang="en-IN" dirty="0">
                <a:solidFill>
                  <a:srgbClr val="FFFFFF"/>
                </a:solidFill>
              </a:rPr>
              <a:t>Surf Excel</a:t>
            </a:r>
            <a:br>
              <a:rPr lang="en-IN" dirty="0">
                <a:solidFill>
                  <a:srgbClr val="FFFFFF"/>
                </a:solidFill>
              </a:rPr>
            </a:br>
            <a:r>
              <a:rPr lang="en-IN" i="1" dirty="0">
                <a:solidFill>
                  <a:srgbClr val="FFFFFF"/>
                </a:solidFill>
              </a:rPr>
              <a:t>“</a:t>
            </a:r>
            <a:r>
              <a:rPr lang="en-IN" i="1" dirty="0" err="1">
                <a:solidFill>
                  <a:srgbClr val="FFFFFF"/>
                </a:solidFill>
              </a:rPr>
              <a:t>Daag</a:t>
            </a:r>
            <a:r>
              <a:rPr lang="en-IN" i="1" dirty="0">
                <a:solidFill>
                  <a:srgbClr val="FFFFFF"/>
                </a:solidFill>
              </a:rPr>
              <a:t> Ache Hai”</a:t>
            </a:r>
          </a:p>
        </p:txBody>
      </p:sp>
      <p:sp>
        <p:nvSpPr>
          <p:cNvPr id="3" name="Subtitle 2">
            <a:extLst>
              <a:ext uri="{FF2B5EF4-FFF2-40B4-BE49-F238E27FC236}">
                <a16:creationId xmlns:a16="http://schemas.microsoft.com/office/drawing/2014/main" id="{409B6EDF-DA10-8D2D-F2D8-04050B0F6977}"/>
              </a:ext>
            </a:extLst>
          </p:cNvPr>
          <p:cNvSpPr>
            <a:spLocks noGrp="1"/>
          </p:cNvSpPr>
          <p:nvPr>
            <p:ph type="subTitle" idx="1"/>
          </p:nvPr>
        </p:nvSpPr>
        <p:spPr>
          <a:xfrm>
            <a:off x="508649" y="4403985"/>
            <a:ext cx="4166078" cy="1828799"/>
          </a:xfrm>
        </p:spPr>
        <p:txBody>
          <a:bodyPr anchor="b">
            <a:normAutofit fontScale="92500" lnSpcReduction="20000"/>
          </a:bodyPr>
          <a:lstStyle/>
          <a:p>
            <a:r>
              <a:rPr lang="en-IN" i="0" dirty="0">
                <a:solidFill>
                  <a:srgbClr val="FFFFFF"/>
                </a:solidFill>
              </a:rPr>
              <a:t>Group 9</a:t>
            </a:r>
          </a:p>
          <a:p>
            <a:r>
              <a:rPr lang="en-IN" i="0" dirty="0">
                <a:solidFill>
                  <a:srgbClr val="FFFFFF"/>
                </a:solidFill>
              </a:rPr>
              <a:t>HAHM23001 Aaditya Chinmay Bade</a:t>
            </a:r>
          </a:p>
          <a:p>
            <a:r>
              <a:rPr lang="en-IN" i="0" dirty="0">
                <a:solidFill>
                  <a:srgbClr val="FFFFFF"/>
                </a:solidFill>
              </a:rPr>
              <a:t>HAHM23002 Abhishek </a:t>
            </a:r>
            <a:r>
              <a:rPr lang="en-IN" i="0" dirty="0" err="1">
                <a:solidFill>
                  <a:srgbClr val="FFFFFF"/>
                </a:solidFill>
              </a:rPr>
              <a:t>Dhakad</a:t>
            </a:r>
            <a:endParaRPr lang="en-IN" i="0" dirty="0">
              <a:solidFill>
                <a:srgbClr val="FFFFFF"/>
              </a:solidFill>
            </a:endParaRPr>
          </a:p>
          <a:p>
            <a:r>
              <a:rPr lang="en-IN" i="0" dirty="0">
                <a:solidFill>
                  <a:srgbClr val="FFFFFF"/>
                </a:solidFill>
              </a:rPr>
              <a:t>HAHM23041 Muskan Agarwal</a:t>
            </a:r>
          </a:p>
          <a:p>
            <a:r>
              <a:rPr lang="en-IN" i="0" dirty="0">
                <a:solidFill>
                  <a:srgbClr val="FFFFFF"/>
                </a:solidFill>
              </a:rPr>
              <a:t>HAHM23062 </a:t>
            </a:r>
            <a:r>
              <a:rPr lang="en-IN" i="0" dirty="0" err="1">
                <a:solidFill>
                  <a:srgbClr val="FFFFFF"/>
                </a:solidFill>
              </a:rPr>
              <a:t>Satyansh</a:t>
            </a:r>
            <a:endParaRPr lang="en-IN" i="0" dirty="0">
              <a:solidFill>
                <a:srgbClr val="FFFFFF"/>
              </a:solidFill>
            </a:endParaRPr>
          </a:p>
        </p:txBody>
      </p:sp>
      <p:sp>
        <p:nvSpPr>
          <p:cNvPr id="13" name="Rectangle 12">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42689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stract design of flower petals in pastel">
            <a:extLst>
              <a:ext uri="{FF2B5EF4-FFF2-40B4-BE49-F238E27FC236}">
                <a16:creationId xmlns:a16="http://schemas.microsoft.com/office/drawing/2014/main" id="{A457AFB8-15D9-D776-6C91-BD57CC8ED834}"/>
              </a:ext>
            </a:extLst>
          </p:cNvPr>
          <p:cNvPicPr>
            <a:picLocks noChangeAspect="1"/>
          </p:cNvPicPr>
          <p:nvPr/>
        </p:nvPicPr>
        <p:blipFill rotWithShape="1">
          <a:blip r:embed="rId2">
            <a:alphaModFix amt="40000"/>
          </a:blip>
          <a:srcRect t="14122"/>
          <a:stretch/>
        </p:blipFill>
        <p:spPr>
          <a:xfrm>
            <a:off x="-2" y="-4"/>
            <a:ext cx="12192001" cy="6858001"/>
          </a:xfrm>
          <a:prstGeom prst="rect">
            <a:avLst/>
          </a:prstGeom>
        </p:spPr>
      </p:pic>
      <p:pic>
        <p:nvPicPr>
          <p:cNvPr id="4" name="Picture 3" descr="A logo of a company&#10;&#10;Description automatically generated">
            <a:extLst>
              <a:ext uri="{FF2B5EF4-FFF2-40B4-BE49-F238E27FC236}">
                <a16:creationId xmlns:a16="http://schemas.microsoft.com/office/drawing/2014/main" id="{1666D919-B7D1-0ECB-8FF2-4D64132F514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32778" y1="74722" x2="32778" y2="74722"/>
                        <a14:foregroundMark x1="38611" y1="74722" x2="38611" y2="74722"/>
                        <a14:foregroundMark x1="52500" y1="75278" x2="52500" y2="75278"/>
                        <a14:foregroundMark x1="58333" y1="75278" x2="58333" y2="75278"/>
                        <a14:foregroundMark x1="71111" y1="73056" x2="71111" y2="73056"/>
                      </a14:backgroundRemoval>
                    </a14:imgEffect>
                  </a14:imgLayer>
                </a14:imgProps>
              </a:ext>
              <a:ext uri="{28A0092B-C50C-407E-A947-70E740481C1C}">
                <a14:useLocalDpi xmlns:a14="http://schemas.microsoft.com/office/drawing/2010/main" val="0"/>
              </a:ext>
            </a:extLst>
          </a:blip>
          <a:stretch>
            <a:fillRect/>
          </a:stretch>
        </p:blipFill>
        <p:spPr>
          <a:xfrm>
            <a:off x="10984089" y="0"/>
            <a:ext cx="1207911" cy="1207911"/>
          </a:xfrm>
          <a:prstGeom prst="rect">
            <a:avLst/>
          </a:prstGeom>
        </p:spPr>
      </p:pic>
      <p:graphicFrame>
        <p:nvGraphicFramePr>
          <p:cNvPr id="5" name="Diagram 4">
            <a:extLst>
              <a:ext uri="{FF2B5EF4-FFF2-40B4-BE49-F238E27FC236}">
                <a16:creationId xmlns:a16="http://schemas.microsoft.com/office/drawing/2014/main" id="{CA1A4E58-D8A8-7586-5F8A-5D6FD607303E}"/>
              </a:ext>
            </a:extLst>
          </p:cNvPr>
          <p:cNvGraphicFramePr/>
          <p:nvPr>
            <p:extLst>
              <p:ext uri="{D42A27DB-BD31-4B8C-83A1-F6EECF244321}">
                <p14:modId xmlns:p14="http://schemas.microsoft.com/office/powerpoint/2010/main" val="3560969575"/>
              </p:ext>
            </p:extLst>
          </p:nvPr>
        </p:nvGraphicFramePr>
        <p:xfrm>
          <a:off x="1061611" y="719662"/>
          <a:ext cx="10068774"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28496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stract design of flower petals in pastel">
            <a:extLst>
              <a:ext uri="{FF2B5EF4-FFF2-40B4-BE49-F238E27FC236}">
                <a16:creationId xmlns:a16="http://schemas.microsoft.com/office/drawing/2014/main" id="{A457AFB8-15D9-D776-6C91-BD57CC8ED834}"/>
              </a:ext>
            </a:extLst>
          </p:cNvPr>
          <p:cNvPicPr>
            <a:picLocks noChangeAspect="1"/>
          </p:cNvPicPr>
          <p:nvPr/>
        </p:nvPicPr>
        <p:blipFill rotWithShape="1">
          <a:blip r:embed="rId2">
            <a:alphaModFix amt="40000"/>
          </a:blip>
          <a:srcRect t="14122"/>
          <a:stretch/>
        </p:blipFill>
        <p:spPr>
          <a:xfrm>
            <a:off x="-2" y="-4"/>
            <a:ext cx="12192001" cy="6858001"/>
          </a:xfrm>
          <a:prstGeom prst="rect">
            <a:avLst/>
          </a:prstGeom>
        </p:spPr>
      </p:pic>
      <p:pic>
        <p:nvPicPr>
          <p:cNvPr id="6" name="Picture 5">
            <a:extLst>
              <a:ext uri="{FF2B5EF4-FFF2-40B4-BE49-F238E27FC236}">
                <a16:creationId xmlns:a16="http://schemas.microsoft.com/office/drawing/2014/main" id="{401BD1CD-D682-049E-5E2F-445ECB48D6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1992" y="121672"/>
            <a:ext cx="969264" cy="969264"/>
          </a:xfrm>
          <a:prstGeom prst="rect">
            <a:avLst/>
          </a:prstGeom>
        </p:spPr>
      </p:pic>
      <p:pic>
        <p:nvPicPr>
          <p:cNvPr id="3" name="Picture 2" descr="A logo of a company&#10;&#10;Description automatically generated">
            <a:extLst>
              <a:ext uri="{FF2B5EF4-FFF2-40B4-BE49-F238E27FC236}">
                <a16:creationId xmlns:a16="http://schemas.microsoft.com/office/drawing/2014/main" id="{10B17205-B49B-C583-DD66-51DFA1F4C685}"/>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32778" y1="74722" x2="32778" y2="74722"/>
                        <a14:foregroundMark x1="38611" y1="74722" x2="38611" y2="74722"/>
                        <a14:foregroundMark x1="52500" y1="75278" x2="52500" y2="75278"/>
                        <a14:foregroundMark x1="58333" y1="75278" x2="58333" y2="75278"/>
                        <a14:foregroundMark x1="71111" y1="73056" x2="71111" y2="73056"/>
                      </a14:backgroundRemoval>
                    </a14:imgEffect>
                  </a14:imgLayer>
                </a14:imgProps>
              </a:ext>
              <a:ext uri="{28A0092B-C50C-407E-A947-70E740481C1C}">
                <a14:useLocalDpi xmlns:a14="http://schemas.microsoft.com/office/drawing/2010/main" val="0"/>
              </a:ext>
            </a:extLst>
          </a:blip>
          <a:stretch>
            <a:fillRect/>
          </a:stretch>
        </p:blipFill>
        <p:spPr>
          <a:xfrm>
            <a:off x="10931256" y="-2630"/>
            <a:ext cx="1207911" cy="1207911"/>
          </a:xfrm>
          <a:prstGeom prst="rect">
            <a:avLst/>
          </a:prstGeom>
        </p:spPr>
      </p:pic>
      <p:pic>
        <p:nvPicPr>
          <p:cNvPr id="4" name="Picture 2" descr="Surf Excel | Logopedia | Fandom">
            <a:extLst>
              <a:ext uri="{FF2B5EF4-FFF2-40B4-BE49-F238E27FC236}">
                <a16:creationId xmlns:a16="http://schemas.microsoft.com/office/drawing/2014/main" id="{CADD8E86-0A7B-03B9-D287-8691009AFCB7}"/>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2410" b="95181" l="7299" r="94891">
                        <a14:foregroundMark x1="27372" y1="3614" x2="27372" y2="3614"/>
                        <a14:foregroundMark x1="8759" y1="42169" x2="8759" y2="42169"/>
                        <a14:foregroundMark x1="52555" y1="53012" x2="52555" y2="53012"/>
                        <a14:foregroundMark x1="58394" y1="73494" x2="58394" y2="73494"/>
                        <a14:foregroundMark x1="53650" y1="77108" x2="53650" y2="77108"/>
                        <a14:foregroundMark x1="49635" y1="81928" x2="49635" y2="81928"/>
                        <a14:foregroundMark x1="36131" y1="77108" x2="36131" y2="77108"/>
                        <a14:foregroundMark x1="57664" y1="89759" x2="57664" y2="89759"/>
                        <a14:foregroundMark x1="58029" y1="95181" x2="58029" y2="95181"/>
                        <a14:foregroundMark x1="60584" y1="93976" x2="60584" y2="93976"/>
                        <a14:foregroundMark x1="63504" y1="93373" x2="63504" y2="93373"/>
                        <a14:foregroundMark x1="71533" y1="93373" x2="71533" y2="93373"/>
                        <a14:foregroundMark x1="76277" y1="90964" x2="76277" y2="90964"/>
                        <a14:foregroundMark x1="84307" y1="92169" x2="84307" y2="92169"/>
                        <a14:foregroundMark x1="87226" y1="90964" x2="87226" y2="90964"/>
                        <a14:foregroundMark x1="91971" y1="92771" x2="91971" y2="92771"/>
                        <a14:foregroundMark x1="94891" y1="91566" x2="94891" y2="91566"/>
                        <a14:foregroundMark x1="47080" y1="57831" x2="47080" y2="57831"/>
                        <a14:foregroundMark x1="41971" y1="75301" x2="41971" y2="75301"/>
                      </a14:backgroundRemoval>
                    </a14:imgEffect>
                  </a14:imgLayer>
                </a14:imgProps>
              </a:ext>
              <a:ext uri="{28A0092B-C50C-407E-A947-70E740481C1C}">
                <a14:useLocalDpi xmlns:a14="http://schemas.microsoft.com/office/drawing/2010/main" val="0"/>
              </a:ext>
            </a:extLst>
          </a:blip>
          <a:srcRect/>
          <a:stretch>
            <a:fillRect/>
          </a:stretch>
        </p:blipFill>
        <p:spPr bwMode="auto">
          <a:xfrm>
            <a:off x="8244881" y="91857"/>
            <a:ext cx="1690540" cy="10241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9117DAEC-A69C-9326-D2F6-DA744CA67D1F}"/>
              </a:ext>
            </a:extLst>
          </p:cNvPr>
          <p:cNvGraphicFramePr>
            <a:graphicFrameLocks noGrp="1"/>
          </p:cNvGraphicFramePr>
          <p:nvPr>
            <p:extLst>
              <p:ext uri="{D42A27DB-BD31-4B8C-83A1-F6EECF244321}">
                <p14:modId xmlns:p14="http://schemas.microsoft.com/office/powerpoint/2010/main" val="2357027876"/>
              </p:ext>
            </p:extLst>
          </p:nvPr>
        </p:nvGraphicFramePr>
        <p:xfrm>
          <a:off x="1260740" y="1576881"/>
          <a:ext cx="9670516" cy="4282880"/>
        </p:xfrm>
        <a:graphic>
          <a:graphicData uri="http://schemas.openxmlformats.org/drawingml/2006/table">
            <a:tbl>
              <a:tblPr firstRow="1" firstCol="1" bandRow="1">
                <a:tableStyleId>{5C22544A-7EE6-4342-B048-85BDC9FD1C3A}</a:tableStyleId>
              </a:tblPr>
              <a:tblGrid>
                <a:gridCol w="2417629">
                  <a:extLst>
                    <a:ext uri="{9D8B030D-6E8A-4147-A177-3AD203B41FA5}">
                      <a16:colId xmlns:a16="http://schemas.microsoft.com/office/drawing/2014/main" val="2080497141"/>
                    </a:ext>
                  </a:extLst>
                </a:gridCol>
                <a:gridCol w="2417629">
                  <a:extLst>
                    <a:ext uri="{9D8B030D-6E8A-4147-A177-3AD203B41FA5}">
                      <a16:colId xmlns:a16="http://schemas.microsoft.com/office/drawing/2014/main" val="561858901"/>
                    </a:ext>
                  </a:extLst>
                </a:gridCol>
                <a:gridCol w="2417629">
                  <a:extLst>
                    <a:ext uri="{9D8B030D-6E8A-4147-A177-3AD203B41FA5}">
                      <a16:colId xmlns:a16="http://schemas.microsoft.com/office/drawing/2014/main" val="3994684988"/>
                    </a:ext>
                  </a:extLst>
                </a:gridCol>
                <a:gridCol w="2417629">
                  <a:extLst>
                    <a:ext uri="{9D8B030D-6E8A-4147-A177-3AD203B41FA5}">
                      <a16:colId xmlns:a16="http://schemas.microsoft.com/office/drawing/2014/main" val="1737876958"/>
                    </a:ext>
                  </a:extLst>
                </a:gridCol>
              </a:tblGrid>
              <a:tr h="386904">
                <a:tc>
                  <a:txBody>
                    <a:bodyPr/>
                    <a:lstStyle/>
                    <a:p>
                      <a:pPr algn="ctr"/>
                      <a:endParaRPr lang="en-IN"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IN" dirty="0"/>
                        <a:t>Surf Excel</a:t>
                      </a:r>
                    </a:p>
                  </a:txBody>
                  <a:tcPr anchor="ctr">
                    <a:lnL w="12700" cmpd="sng">
                      <a:noFill/>
                    </a:lnL>
                  </a:tcPr>
                </a:tc>
                <a:tc>
                  <a:txBody>
                    <a:bodyPr/>
                    <a:lstStyle/>
                    <a:p>
                      <a:pPr algn="ctr"/>
                      <a:r>
                        <a:rPr lang="en-IN" dirty="0"/>
                        <a:t>Tide</a:t>
                      </a:r>
                    </a:p>
                  </a:txBody>
                  <a:tcPr anchor="ctr"/>
                </a:tc>
                <a:tc>
                  <a:txBody>
                    <a:bodyPr/>
                    <a:lstStyle/>
                    <a:p>
                      <a:pPr algn="ctr"/>
                      <a:r>
                        <a:rPr lang="en-IN" dirty="0"/>
                        <a:t>Ariel</a:t>
                      </a:r>
                    </a:p>
                  </a:txBody>
                  <a:tcPr anchor="ctr"/>
                </a:tc>
                <a:extLst>
                  <a:ext uri="{0D108BD9-81ED-4DB2-BD59-A6C34878D82A}">
                    <a16:rowId xmlns:a16="http://schemas.microsoft.com/office/drawing/2014/main" val="998716792"/>
                  </a:ext>
                </a:extLst>
              </a:tr>
              <a:tr h="386904">
                <a:tc>
                  <a:txBody>
                    <a:bodyPr/>
                    <a:lstStyle/>
                    <a:p>
                      <a:pPr algn="ctr"/>
                      <a:r>
                        <a:rPr lang="en-IN" sz="1600" dirty="0">
                          <a:latin typeface="+mj-lt"/>
                        </a:rPr>
                        <a:t>Price per KG</a:t>
                      </a:r>
                    </a:p>
                  </a:txBody>
                  <a:tcPr anchor="ctr">
                    <a:lnT w="38100" cmpd="sng">
                      <a:noFill/>
                    </a:lnT>
                  </a:tcPr>
                </a:tc>
                <a:tc>
                  <a:txBody>
                    <a:bodyPr/>
                    <a:lstStyle/>
                    <a:p>
                      <a:r>
                        <a:rPr lang="en-IN" sz="1400" dirty="0">
                          <a:latin typeface="Times New Roman" panose="02020603050405020304" pitchFamily="18" charset="0"/>
                          <a:cs typeface="Times New Roman" panose="02020603050405020304" pitchFamily="18" charset="0"/>
                        </a:rPr>
                        <a:t>₹</a:t>
                      </a:r>
                      <a:r>
                        <a:rPr lang="en-IN" sz="1400" dirty="0"/>
                        <a:t>134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a:t>
                      </a:r>
                      <a:r>
                        <a:rPr lang="en-IN" sz="1400" dirty="0"/>
                        <a:t>124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anose="02020603050405020304" pitchFamily="18" charset="0"/>
                          <a:cs typeface="Times New Roman" panose="02020603050405020304" pitchFamily="18" charset="0"/>
                        </a:rPr>
                        <a:t>₹</a:t>
                      </a:r>
                      <a:r>
                        <a:rPr lang="en-IN" sz="1400" dirty="0"/>
                        <a:t>250</a:t>
                      </a:r>
                    </a:p>
                  </a:txBody>
                  <a:tcPr anchor="ctr"/>
                </a:tc>
                <a:extLst>
                  <a:ext uri="{0D108BD9-81ED-4DB2-BD59-A6C34878D82A}">
                    <a16:rowId xmlns:a16="http://schemas.microsoft.com/office/drawing/2014/main" val="3087190740"/>
                  </a:ext>
                </a:extLst>
              </a:tr>
              <a:tr h="386904">
                <a:tc>
                  <a:txBody>
                    <a:bodyPr/>
                    <a:lstStyle/>
                    <a:p>
                      <a:pPr algn="ctr"/>
                      <a:r>
                        <a:rPr lang="en-IN" sz="1600" dirty="0">
                          <a:latin typeface="+mj-lt"/>
                        </a:rPr>
                        <a:t>Parent Company</a:t>
                      </a:r>
                    </a:p>
                  </a:txBody>
                  <a:tcPr anchor="ctr"/>
                </a:tc>
                <a:tc>
                  <a:txBody>
                    <a:bodyPr/>
                    <a:lstStyle/>
                    <a:p>
                      <a:r>
                        <a:rPr lang="en-IN" sz="1400" dirty="0">
                          <a:latin typeface="+mn-lt"/>
                        </a:rPr>
                        <a:t>Hindustan Unilever</a:t>
                      </a:r>
                    </a:p>
                  </a:txBody>
                  <a:tcPr anchor="ctr"/>
                </a:tc>
                <a:tc>
                  <a:txBody>
                    <a:bodyPr/>
                    <a:lstStyle/>
                    <a:p>
                      <a:r>
                        <a:rPr lang="en-IN" sz="1400" dirty="0">
                          <a:latin typeface="+mn-lt"/>
                        </a:rPr>
                        <a:t>P&amp;G</a:t>
                      </a:r>
                    </a:p>
                  </a:txBody>
                  <a:tcPr anchor="ctr"/>
                </a:tc>
                <a:tc>
                  <a:txBody>
                    <a:bodyPr/>
                    <a:lstStyle/>
                    <a:p>
                      <a:r>
                        <a:rPr lang="en-IN" sz="1400" dirty="0">
                          <a:latin typeface="+mn-lt"/>
                        </a:rPr>
                        <a:t>P&amp;G</a:t>
                      </a:r>
                    </a:p>
                  </a:txBody>
                  <a:tcPr anchor="ctr"/>
                </a:tc>
                <a:extLst>
                  <a:ext uri="{0D108BD9-81ED-4DB2-BD59-A6C34878D82A}">
                    <a16:rowId xmlns:a16="http://schemas.microsoft.com/office/drawing/2014/main" val="3869262292"/>
                  </a:ext>
                </a:extLst>
              </a:tr>
              <a:tr h="386904">
                <a:tc>
                  <a:txBody>
                    <a:bodyPr/>
                    <a:lstStyle/>
                    <a:p>
                      <a:pPr algn="ctr"/>
                      <a:r>
                        <a:rPr lang="en-IN" sz="1600" dirty="0">
                          <a:latin typeface="+mj-lt"/>
                        </a:rPr>
                        <a:t>Contains Bleach</a:t>
                      </a:r>
                    </a:p>
                  </a:txBody>
                  <a:tcPr anchor="ctr"/>
                </a:tc>
                <a:tc>
                  <a:txBody>
                    <a:bodyPr/>
                    <a:lstStyle/>
                    <a:p>
                      <a:r>
                        <a:rPr lang="en-IN" sz="1400" dirty="0">
                          <a:latin typeface="+mn-lt"/>
                        </a:rPr>
                        <a:t>No </a:t>
                      </a:r>
                    </a:p>
                  </a:txBody>
                  <a:tcPr anchor="ctr"/>
                </a:tc>
                <a:tc>
                  <a:txBody>
                    <a:bodyPr/>
                    <a:lstStyle/>
                    <a:p>
                      <a:r>
                        <a:rPr lang="en-IN" sz="1400" dirty="0">
                          <a:latin typeface="+mn-lt"/>
                        </a:rPr>
                        <a:t>No </a:t>
                      </a:r>
                    </a:p>
                  </a:txBody>
                  <a:tcPr anchor="ctr"/>
                </a:tc>
                <a:tc>
                  <a:txBody>
                    <a:bodyPr/>
                    <a:lstStyle/>
                    <a:p>
                      <a:r>
                        <a:rPr lang="en-IN" sz="1400" dirty="0">
                          <a:latin typeface="+mn-lt"/>
                        </a:rPr>
                        <a:t>Yes</a:t>
                      </a:r>
                    </a:p>
                  </a:txBody>
                  <a:tcPr anchor="ctr"/>
                </a:tc>
                <a:extLst>
                  <a:ext uri="{0D108BD9-81ED-4DB2-BD59-A6C34878D82A}">
                    <a16:rowId xmlns:a16="http://schemas.microsoft.com/office/drawing/2014/main" val="3009622382"/>
                  </a:ext>
                </a:extLst>
              </a:tr>
              <a:tr h="386904">
                <a:tc>
                  <a:txBody>
                    <a:bodyPr/>
                    <a:lstStyle/>
                    <a:p>
                      <a:pPr algn="ctr"/>
                      <a:r>
                        <a:rPr lang="en-IN" sz="1600" dirty="0">
                          <a:latin typeface="+mj-lt"/>
                        </a:rPr>
                        <a:t>Market Share</a:t>
                      </a:r>
                    </a:p>
                  </a:txBody>
                  <a:tcPr anchor="ctr"/>
                </a:tc>
                <a:tc>
                  <a:txBody>
                    <a:bodyPr/>
                    <a:lstStyle/>
                    <a:p>
                      <a:r>
                        <a:rPr lang="en-IN" sz="1400" dirty="0">
                          <a:latin typeface="+mn-lt"/>
                        </a:rPr>
                        <a:t>43%</a:t>
                      </a:r>
                    </a:p>
                  </a:txBody>
                  <a:tcPr anchor="ctr"/>
                </a:tc>
                <a:tc>
                  <a:txBody>
                    <a:bodyPr/>
                    <a:lstStyle/>
                    <a:p>
                      <a:r>
                        <a:rPr lang="en-IN" sz="1400" dirty="0">
                          <a:latin typeface="+mn-lt"/>
                        </a:rPr>
                        <a:t>13.5%</a:t>
                      </a:r>
                    </a:p>
                  </a:txBody>
                  <a:tcPr anchor="ctr"/>
                </a:tc>
                <a:tc>
                  <a:txBody>
                    <a:bodyPr/>
                    <a:lstStyle/>
                    <a:p>
                      <a:r>
                        <a:rPr lang="en-IN" sz="1400" dirty="0">
                          <a:latin typeface="+mn-lt"/>
                        </a:rPr>
                        <a:t>1.5%</a:t>
                      </a:r>
                    </a:p>
                  </a:txBody>
                  <a:tcPr anchor="ctr"/>
                </a:tc>
                <a:extLst>
                  <a:ext uri="{0D108BD9-81ED-4DB2-BD59-A6C34878D82A}">
                    <a16:rowId xmlns:a16="http://schemas.microsoft.com/office/drawing/2014/main" val="1581781837"/>
                  </a:ext>
                </a:extLst>
              </a:tr>
              <a:tr h="0">
                <a:tc>
                  <a:txBody>
                    <a:bodyPr/>
                    <a:lstStyle/>
                    <a:p>
                      <a:pPr algn="ctr"/>
                      <a:endParaRPr lang="en-IN" sz="500" dirty="0">
                        <a:latin typeface="+mj-lt"/>
                      </a:endParaRPr>
                    </a:p>
                  </a:txBody>
                  <a:tcPr anchor="ctr"/>
                </a:tc>
                <a:tc>
                  <a:txBody>
                    <a:bodyPr/>
                    <a:lstStyle/>
                    <a:p>
                      <a:endParaRPr lang="en-IN" sz="500" dirty="0">
                        <a:latin typeface="+mn-lt"/>
                      </a:endParaRPr>
                    </a:p>
                  </a:txBody>
                  <a:tcPr anchor="ctr"/>
                </a:tc>
                <a:tc>
                  <a:txBody>
                    <a:bodyPr/>
                    <a:lstStyle/>
                    <a:p>
                      <a:endParaRPr lang="en-IN" sz="500" dirty="0">
                        <a:latin typeface="+mn-lt"/>
                      </a:endParaRPr>
                    </a:p>
                  </a:txBody>
                  <a:tcPr anchor="ctr"/>
                </a:tc>
                <a:tc>
                  <a:txBody>
                    <a:bodyPr/>
                    <a:lstStyle/>
                    <a:p>
                      <a:endParaRPr lang="en-IN" sz="500" dirty="0">
                        <a:latin typeface="+mn-lt"/>
                      </a:endParaRPr>
                    </a:p>
                  </a:txBody>
                  <a:tcPr anchor="ctr"/>
                </a:tc>
                <a:extLst>
                  <a:ext uri="{0D108BD9-81ED-4DB2-BD59-A6C34878D82A}">
                    <a16:rowId xmlns:a16="http://schemas.microsoft.com/office/drawing/2014/main" val="3348087748"/>
                  </a:ext>
                </a:extLst>
              </a:tr>
              <a:tr h="399900">
                <a:tc>
                  <a:txBody>
                    <a:bodyPr/>
                    <a:lstStyle/>
                    <a:p>
                      <a:pPr algn="ctr"/>
                      <a:r>
                        <a:rPr lang="en-IN" sz="1600" dirty="0">
                          <a:latin typeface="+mj-lt"/>
                        </a:rPr>
                        <a:t>Core Essence</a:t>
                      </a:r>
                    </a:p>
                  </a:txBody>
                  <a:tcPr anchor="ctr"/>
                </a:tc>
                <a:tc>
                  <a:txBody>
                    <a:bodyPr/>
                    <a:lstStyle/>
                    <a:p>
                      <a:r>
                        <a:rPr lang="en-US" sz="1400" dirty="0">
                          <a:latin typeface="+mn-lt"/>
                        </a:rPr>
                        <a:t>Family based detergent</a:t>
                      </a:r>
                      <a:endParaRPr lang="en-IN" sz="1400" dirty="0">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rPr>
                        <a:t>Innovative laundry detergent</a:t>
                      </a:r>
                      <a:endParaRPr lang="en-IN" sz="1400" dirty="0">
                        <a:latin typeface="+mn-lt"/>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mn-lt"/>
                        </a:rPr>
                        <a:t>Regular stain remover</a:t>
                      </a:r>
                      <a:endParaRPr lang="en-IN" sz="1400" dirty="0">
                        <a:latin typeface="+mn-lt"/>
                      </a:endParaRPr>
                    </a:p>
                  </a:txBody>
                  <a:tcPr anchor="ctr"/>
                </a:tc>
                <a:extLst>
                  <a:ext uri="{0D108BD9-81ED-4DB2-BD59-A6C34878D82A}">
                    <a16:rowId xmlns:a16="http://schemas.microsoft.com/office/drawing/2014/main" val="690623880"/>
                  </a:ext>
                </a:extLst>
              </a:tr>
              <a:tr h="445205">
                <a:tc>
                  <a:txBody>
                    <a:bodyPr/>
                    <a:lstStyle/>
                    <a:p>
                      <a:pPr algn="ctr"/>
                      <a:r>
                        <a:rPr lang="en-US" sz="1600" kern="100" dirty="0">
                          <a:effectLst/>
                          <a:latin typeface="+mj-lt"/>
                          <a:ea typeface="Calibri" panose="020F0502020204030204" pitchFamily="34" charset="0"/>
                          <a:cs typeface="Times New Roman" panose="02020603050405020304" pitchFamily="18" charset="0"/>
                        </a:rPr>
                        <a:t>Brand personality</a:t>
                      </a:r>
                      <a:endParaRPr lang="en-IN" sz="1600" kern="1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r>
                        <a:rPr lang="en-US" sz="1400" kern="100" dirty="0">
                          <a:effectLst/>
                          <a:latin typeface="+mn-lt"/>
                          <a:ea typeface="Calibri" panose="020F0502020204030204" pitchFamily="34" charset="0"/>
                          <a:cs typeface="Times New Roman" panose="02020603050405020304" pitchFamily="18" charset="0"/>
                        </a:rPr>
                        <a:t>Middle income group</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r>
                        <a:rPr lang="en-US" sz="1400" kern="100" dirty="0">
                          <a:effectLst/>
                          <a:latin typeface="+mn-lt"/>
                          <a:ea typeface="Calibri" panose="020F0502020204030204" pitchFamily="34" charset="0"/>
                          <a:cs typeface="Times New Roman" panose="02020603050405020304" pitchFamily="18" charset="0"/>
                        </a:rPr>
                        <a:t>Lower to middle income group</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r>
                        <a:rPr lang="en-US" sz="1400" kern="100" dirty="0">
                          <a:effectLst/>
                          <a:latin typeface="+mn-lt"/>
                          <a:ea typeface="Calibri" panose="020F0502020204030204" pitchFamily="34" charset="0"/>
                          <a:cs typeface="Times New Roman" panose="02020603050405020304" pitchFamily="18" charset="0"/>
                        </a:rPr>
                        <a:t>High income group</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93161667"/>
                  </a:ext>
                </a:extLst>
              </a:tr>
              <a:tr h="445205">
                <a:tc>
                  <a:txBody>
                    <a:bodyPr/>
                    <a:lstStyle/>
                    <a:p>
                      <a:pPr algn="ctr"/>
                      <a:r>
                        <a:rPr lang="en-US" sz="1600" kern="100" dirty="0">
                          <a:effectLst/>
                          <a:latin typeface="+mj-lt"/>
                          <a:ea typeface="Calibri" panose="020F0502020204030204" pitchFamily="34" charset="0"/>
                          <a:cs typeface="Times New Roman" panose="02020603050405020304" pitchFamily="18" charset="0"/>
                        </a:rPr>
                        <a:t>Emotional benefits</a:t>
                      </a:r>
                      <a:endParaRPr lang="en-IN" sz="1600" kern="1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r>
                        <a:rPr lang="en-US" sz="1400" kern="100" dirty="0" err="1">
                          <a:effectLst/>
                          <a:latin typeface="+mn-lt"/>
                          <a:ea typeface="Calibri" panose="020F0502020204030204" pitchFamily="34" charset="0"/>
                          <a:cs typeface="Times New Roman" panose="02020603050405020304" pitchFamily="18" charset="0"/>
                        </a:rPr>
                        <a:t>Daag</a:t>
                      </a:r>
                      <a:r>
                        <a:rPr lang="en-US" sz="1400" kern="100" dirty="0">
                          <a:effectLst/>
                          <a:latin typeface="+mn-lt"/>
                          <a:ea typeface="Calibri" panose="020F0502020204030204" pitchFamily="34" charset="0"/>
                          <a:cs typeface="Times New Roman" panose="02020603050405020304" pitchFamily="18" charset="0"/>
                        </a:rPr>
                        <a:t> </a:t>
                      </a:r>
                      <a:r>
                        <a:rPr lang="en-US" sz="1400" kern="100" dirty="0" err="1">
                          <a:effectLst/>
                          <a:latin typeface="+mn-lt"/>
                          <a:ea typeface="Calibri" panose="020F0502020204030204" pitchFamily="34" charset="0"/>
                          <a:cs typeface="Times New Roman" panose="02020603050405020304" pitchFamily="18" charset="0"/>
                        </a:rPr>
                        <a:t>acche</a:t>
                      </a:r>
                      <a:r>
                        <a:rPr lang="en-US" sz="1400" kern="100" dirty="0">
                          <a:effectLst/>
                          <a:latin typeface="+mn-lt"/>
                          <a:ea typeface="Calibri" panose="020F0502020204030204" pitchFamily="34" charset="0"/>
                          <a:cs typeface="Times New Roman" panose="02020603050405020304" pitchFamily="18" charset="0"/>
                        </a:rPr>
                        <a:t> </a:t>
                      </a:r>
                      <a:r>
                        <a:rPr lang="en-US" sz="1400" kern="100" dirty="0" err="1">
                          <a:effectLst/>
                          <a:latin typeface="+mn-lt"/>
                          <a:ea typeface="Calibri" panose="020F0502020204030204" pitchFamily="34" charset="0"/>
                          <a:cs typeface="Times New Roman" panose="02020603050405020304" pitchFamily="18" charset="0"/>
                        </a:rPr>
                        <a:t>hai</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r>
                        <a:rPr lang="en-US" sz="1400" kern="100" dirty="0">
                          <a:effectLst/>
                          <a:latin typeface="+mn-lt"/>
                          <a:ea typeface="Calibri" panose="020F0502020204030204" pitchFamily="34" charset="0"/>
                          <a:cs typeface="Times New Roman" panose="02020603050405020304" pitchFamily="18" charset="0"/>
                        </a:rPr>
                        <a:t>Caring, gentle, nostalgia</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r>
                        <a:rPr lang="en-US" sz="1400" kern="100" dirty="0">
                          <a:effectLst/>
                          <a:latin typeface="+mn-lt"/>
                          <a:ea typeface="Calibri" panose="020F0502020204030204" pitchFamily="34" charset="0"/>
                          <a:cs typeface="Times New Roman" panose="02020603050405020304" pitchFamily="18" charset="0"/>
                        </a:rPr>
                        <a:t>Ground to earth, family values</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87771266"/>
                  </a:ext>
                </a:extLst>
              </a:tr>
              <a:tr h="445205">
                <a:tc>
                  <a:txBody>
                    <a:bodyPr/>
                    <a:lstStyle/>
                    <a:p>
                      <a:pPr algn="ctr"/>
                      <a:r>
                        <a:rPr lang="en-US" sz="1600" kern="100" dirty="0">
                          <a:effectLst/>
                          <a:latin typeface="+mj-lt"/>
                          <a:ea typeface="Calibri" panose="020F0502020204030204" pitchFamily="34" charset="0"/>
                          <a:cs typeface="Times New Roman" panose="02020603050405020304" pitchFamily="18" charset="0"/>
                        </a:rPr>
                        <a:t>Product benefits</a:t>
                      </a:r>
                      <a:endParaRPr lang="en-IN" sz="1600" kern="1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r>
                        <a:rPr lang="en-US" sz="1400" kern="100" dirty="0">
                          <a:effectLst/>
                          <a:latin typeface="+mn-lt"/>
                          <a:ea typeface="Calibri" panose="020F0502020204030204" pitchFamily="34" charset="0"/>
                          <a:cs typeface="Times New Roman" panose="02020603050405020304" pitchFamily="18" charset="0"/>
                        </a:rPr>
                        <a:t>Not harmful for hands</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r>
                        <a:rPr lang="en-US" sz="1400" kern="100" dirty="0">
                          <a:effectLst/>
                          <a:latin typeface="+mn-lt"/>
                          <a:ea typeface="Calibri" panose="020F0502020204030204" pitchFamily="34" charset="0"/>
                          <a:cs typeface="Times New Roman" panose="02020603050405020304" pitchFamily="18" charset="0"/>
                        </a:rPr>
                        <a:t>Best hand washing results</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r>
                        <a:rPr lang="en-US" sz="1400" kern="100" dirty="0">
                          <a:effectLst/>
                          <a:latin typeface="+mn-lt"/>
                          <a:ea typeface="Calibri" panose="020F0502020204030204" pitchFamily="34" charset="0"/>
                          <a:cs typeface="Times New Roman" panose="02020603050405020304" pitchFamily="18" charset="0"/>
                        </a:rPr>
                        <a:t>Less water benefits, gentle on clothes and hands</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5149015"/>
                  </a:ext>
                </a:extLst>
              </a:tr>
              <a:tr h="445205">
                <a:tc>
                  <a:txBody>
                    <a:bodyPr/>
                    <a:lstStyle/>
                    <a:p>
                      <a:pPr algn="ctr"/>
                      <a:r>
                        <a:rPr lang="en-US" sz="1600" kern="100" dirty="0">
                          <a:effectLst/>
                          <a:latin typeface="+mj-lt"/>
                          <a:ea typeface="Calibri" panose="020F0502020204030204" pitchFamily="34" charset="0"/>
                          <a:cs typeface="Times New Roman" panose="02020603050405020304" pitchFamily="18" charset="0"/>
                        </a:rPr>
                        <a:t>Product attributes</a:t>
                      </a:r>
                      <a:endParaRPr lang="en-IN" sz="1600" kern="100" dirty="0">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r>
                        <a:rPr lang="en-US" sz="1400" kern="100">
                          <a:effectLst/>
                          <a:latin typeface="+mn-lt"/>
                          <a:ea typeface="Calibri" panose="020F0502020204030204" pitchFamily="34" charset="0"/>
                          <a:cs typeface="Times New Roman" panose="02020603050405020304" pitchFamily="18" charset="0"/>
                        </a:rPr>
                        <a:t>Natural ingredients</a:t>
                      </a:r>
                      <a:endParaRPr lang="en-IN" sz="1400" kern="10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r>
                        <a:rPr lang="en-US" sz="1400" kern="100" dirty="0">
                          <a:effectLst/>
                          <a:latin typeface="+mn-lt"/>
                          <a:ea typeface="Calibri" panose="020F0502020204030204" pitchFamily="34" charset="0"/>
                          <a:cs typeface="Times New Roman" panose="02020603050405020304" pitchFamily="18" charset="0"/>
                        </a:rPr>
                        <a:t>Good quality, lower price, best whitening</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tc>
                  <a:txBody>
                    <a:bodyPr/>
                    <a:lstStyle/>
                    <a:p>
                      <a:r>
                        <a:rPr lang="en-US" sz="1400" kern="100" dirty="0">
                          <a:effectLst/>
                          <a:latin typeface="+mn-lt"/>
                          <a:ea typeface="Calibri" panose="020F0502020204030204" pitchFamily="34" charset="0"/>
                          <a:cs typeface="Times New Roman" panose="02020603050405020304" pitchFamily="18" charset="0"/>
                        </a:rPr>
                        <a:t>Superior tech, quality, trust</a:t>
                      </a:r>
                      <a:endParaRPr lang="en-IN" sz="1400" kern="100" dirty="0">
                        <a:effectLst/>
                        <a:latin typeface="+mn-lt"/>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01977899"/>
                  </a:ext>
                </a:extLst>
              </a:tr>
            </a:tbl>
          </a:graphicData>
        </a:graphic>
      </p:graphicFrame>
      <p:sp>
        <p:nvSpPr>
          <p:cNvPr id="5" name="Title 1">
            <a:extLst>
              <a:ext uri="{FF2B5EF4-FFF2-40B4-BE49-F238E27FC236}">
                <a16:creationId xmlns:a16="http://schemas.microsoft.com/office/drawing/2014/main" id="{1CE16FD1-7BDA-EAC7-ABA0-E90D9F3B1365}"/>
              </a:ext>
            </a:extLst>
          </p:cNvPr>
          <p:cNvSpPr txBox="1">
            <a:spLocks/>
          </p:cNvSpPr>
          <p:nvPr/>
        </p:nvSpPr>
        <p:spPr>
          <a:xfrm>
            <a:off x="513257" y="859522"/>
            <a:ext cx="5267341" cy="717360"/>
          </a:xfrm>
          <a:prstGeom prst="rect">
            <a:avLst/>
          </a:prstGeom>
        </p:spPr>
        <p:txBody>
          <a:bodyPr>
            <a:norm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r>
              <a:rPr lang="en-IN" sz="3200" dirty="0"/>
              <a:t>Point of Differences </a:t>
            </a:r>
          </a:p>
        </p:txBody>
      </p:sp>
    </p:spTree>
    <p:extLst>
      <p:ext uri="{BB962C8B-B14F-4D97-AF65-F5344CB8AC3E}">
        <p14:creationId xmlns:p14="http://schemas.microsoft.com/office/powerpoint/2010/main" val="1186520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56FBD-748E-DE1F-58AD-6D99AB300D9A}"/>
              </a:ext>
            </a:extLst>
          </p:cNvPr>
          <p:cNvSpPr>
            <a:spLocks noGrp="1"/>
          </p:cNvSpPr>
          <p:nvPr>
            <p:ph type="title"/>
          </p:nvPr>
        </p:nvSpPr>
        <p:spPr>
          <a:xfrm>
            <a:off x="513259" y="978119"/>
            <a:ext cx="11165481" cy="2450881"/>
          </a:xfrm>
        </p:spPr>
        <p:txBody>
          <a:bodyPr>
            <a:normAutofit/>
          </a:bodyPr>
          <a:lstStyle/>
          <a:p>
            <a:r>
              <a:rPr lang="en-IN" sz="8000" dirty="0"/>
              <a:t>Thank you</a:t>
            </a:r>
          </a:p>
        </p:txBody>
      </p:sp>
    </p:spTree>
    <p:extLst>
      <p:ext uri="{BB962C8B-B14F-4D97-AF65-F5344CB8AC3E}">
        <p14:creationId xmlns:p14="http://schemas.microsoft.com/office/powerpoint/2010/main" val="2898462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C743-71BB-D735-E50C-0024F65900E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50D74173-D28D-F932-BF06-89F22694673C}"/>
              </a:ext>
            </a:extLst>
          </p:cNvPr>
          <p:cNvSpPr>
            <a:spLocks noGrp="1"/>
          </p:cNvSpPr>
          <p:nvPr>
            <p:ph idx="1"/>
          </p:nvPr>
        </p:nvSpPr>
        <p:spPr>
          <a:xfrm>
            <a:off x="580293" y="1874872"/>
            <a:ext cx="5862842" cy="4870457"/>
          </a:xfrm>
        </p:spPr>
        <p:txBody>
          <a:bodyPr/>
          <a:lstStyle/>
          <a:p>
            <a:r>
              <a:rPr lang="en-US" dirty="0"/>
              <a:t>Surf Excel’s “</a:t>
            </a:r>
            <a:r>
              <a:rPr lang="en-US" b="1" i="1" dirty="0" err="1"/>
              <a:t>Daag</a:t>
            </a:r>
            <a:r>
              <a:rPr lang="en-US" b="1" i="1" dirty="0"/>
              <a:t> Ache Hai</a:t>
            </a:r>
            <a:r>
              <a:rPr lang="en-US" dirty="0"/>
              <a:t>” campaign was launched in 2005 and has been running ever since. </a:t>
            </a:r>
          </a:p>
          <a:p>
            <a:r>
              <a:rPr lang="en-US" dirty="0"/>
              <a:t>The campaign's tagline, “</a:t>
            </a:r>
            <a:r>
              <a:rPr lang="en-US" b="1" i="1" dirty="0" err="1"/>
              <a:t>Daag</a:t>
            </a:r>
            <a:r>
              <a:rPr lang="en-US" b="1" i="1" dirty="0"/>
              <a:t> Ache Hain</a:t>
            </a:r>
            <a:r>
              <a:rPr lang="en-US" dirty="0"/>
              <a:t>” simply translates to “</a:t>
            </a:r>
            <a:r>
              <a:rPr lang="en-US" b="1" i="1" dirty="0"/>
              <a:t>Dirt is Good</a:t>
            </a:r>
            <a:r>
              <a:rPr lang="en-US" dirty="0"/>
              <a:t>.”</a:t>
            </a:r>
          </a:p>
          <a:p>
            <a:r>
              <a:rPr lang="en-US" dirty="0"/>
              <a:t>The “</a:t>
            </a:r>
            <a:r>
              <a:rPr lang="en-US" i="1" dirty="0" err="1"/>
              <a:t>Daag</a:t>
            </a:r>
            <a:r>
              <a:rPr lang="en-US" i="1" dirty="0"/>
              <a:t> Ache Hai”</a:t>
            </a:r>
            <a:r>
              <a:rPr lang="en-US" dirty="0"/>
              <a:t> campaign by Surf Excel aims to alter the perception of filth and stains among Indian parents. </a:t>
            </a:r>
          </a:p>
          <a:p>
            <a:r>
              <a:rPr lang="en-US" dirty="0"/>
              <a:t>The goal of the campaign is to persuade parents to let their kids explore their surroundings and get dirty without worrying about their clothes.</a:t>
            </a:r>
            <a:endParaRPr lang="en-IN" dirty="0"/>
          </a:p>
        </p:txBody>
      </p:sp>
      <p:pic>
        <p:nvPicPr>
          <p:cNvPr id="4" name="Online Media 3" title="Surf Excel Ramazan 2018 | #EkNekiRozana">
            <a:hlinkClick r:id="" action="ppaction://media"/>
            <a:extLst>
              <a:ext uri="{FF2B5EF4-FFF2-40B4-BE49-F238E27FC236}">
                <a16:creationId xmlns:a16="http://schemas.microsoft.com/office/drawing/2014/main" id="{27D1A30D-1BCD-7584-9D33-7D77B34F4F20}"/>
              </a:ext>
            </a:extLst>
          </p:cNvPr>
          <p:cNvPicPr>
            <a:picLocks noRot="1" noChangeAspect="1"/>
          </p:cNvPicPr>
          <p:nvPr>
            <a:videoFile r:link="rId1"/>
          </p:nvPr>
        </p:nvPicPr>
        <p:blipFill>
          <a:blip r:embed="rId5"/>
          <a:stretch>
            <a:fillRect/>
          </a:stretch>
        </p:blipFill>
        <p:spPr>
          <a:xfrm>
            <a:off x="7188184" y="1150200"/>
            <a:ext cx="3793055" cy="2144764"/>
          </a:xfrm>
          <a:prstGeom prst="rect">
            <a:avLst/>
          </a:prstGeom>
        </p:spPr>
      </p:pic>
      <p:pic>
        <p:nvPicPr>
          <p:cNvPr id="5" name="Online Media 4" title="Surf Excel: Daag Achhe Hain - #HaarKoHarao">
            <a:hlinkClick r:id="" action="ppaction://media"/>
            <a:extLst>
              <a:ext uri="{FF2B5EF4-FFF2-40B4-BE49-F238E27FC236}">
                <a16:creationId xmlns:a16="http://schemas.microsoft.com/office/drawing/2014/main" id="{899C34CD-A010-03EA-276A-D5ED46F9E54F}"/>
              </a:ext>
            </a:extLst>
          </p:cNvPr>
          <p:cNvPicPr>
            <a:picLocks noRot="1" noChangeAspect="1"/>
          </p:cNvPicPr>
          <p:nvPr>
            <a:videoFile r:link="rId2"/>
          </p:nvPr>
        </p:nvPicPr>
        <p:blipFill>
          <a:blip r:embed="rId6"/>
          <a:stretch>
            <a:fillRect/>
          </a:stretch>
        </p:blipFill>
        <p:spPr>
          <a:xfrm>
            <a:off x="7188184" y="3569853"/>
            <a:ext cx="3793408" cy="2144964"/>
          </a:xfrm>
          <a:prstGeom prst="rect">
            <a:avLst/>
          </a:prstGeom>
        </p:spPr>
      </p:pic>
      <p:pic>
        <p:nvPicPr>
          <p:cNvPr id="6" name="Picture 2" descr="Surf Excel | Logopedia | Fandom">
            <a:extLst>
              <a:ext uri="{FF2B5EF4-FFF2-40B4-BE49-F238E27FC236}">
                <a16:creationId xmlns:a16="http://schemas.microsoft.com/office/drawing/2014/main" id="{A17641B2-9359-999A-6772-99F73931C3EE}"/>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2410" b="95181" l="7299" r="94891">
                        <a14:foregroundMark x1="27372" y1="3614" x2="27372" y2="3614"/>
                        <a14:foregroundMark x1="8759" y1="42169" x2="8759" y2="42169"/>
                        <a14:foregroundMark x1="52555" y1="53012" x2="52555" y2="53012"/>
                        <a14:foregroundMark x1="58394" y1="73494" x2="58394" y2="73494"/>
                        <a14:foregroundMark x1="53650" y1="77108" x2="53650" y2="77108"/>
                        <a14:foregroundMark x1="49635" y1="81928" x2="49635" y2="81928"/>
                        <a14:foregroundMark x1="36131" y1="77108" x2="36131" y2="77108"/>
                        <a14:foregroundMark x1="57664" y1="89759" x2="57664" y2="89759"/>
                        <a14:foregroundMark x1="58029" y1="95181" x2="58029" y2="95181"/>
                        <a14:foregroundMark x1="60584" y1="93976" x2="60584" y2="93976"/>
                        <a14:foregroundMark x1="63504" y1="93373" x2="63504" y2="93373"/>
                        <a14:foregroundMark x1="71533" y1="93373" x2="71533" y2="93373"/>
                        <a14:foregroundMark x1="76277" y1="90964" x2="76277" y2="90964"/>
                        <a14:foregroundMark x1="84307" y1="92169" x2="84307" y2="92169"/>
                        <a14:foregroundMark x1="87226" y1="90964" x2="87226" y2="90964"/>
                        <a14:foregroundMark x1="91971" y1="92771" x2="91971" y2="92771"/>
                        <a14:foregroundMark x1="94891" y1="91566" x2="94891" y2="91566"/>
                        <a14:foregroundMark x1="47080" y1="57831" x2="47080" y2="57831"/>
                        <a14:foregroundMark x1="41971" y1="75301" x2="41971" y2="75301"/>
                      </a14:backgroundRemoval>
                    </a14:imgEffect>
                  </a14:imgLayer>
                </a14:imgProps>
              </a:ext>
              <a:ext uri="{28A0092B-C50C-407E-A947-70E740481C1C}">
                <a14:useLocalDpi xmlns:a14="http://schemas.microsoft.com/office/drawing/2010/main" val="0"/>
              </a:ext>
            </a:extLst>
          </a:blip>
          <a:srcRect/>
          <a:stretch>
            <a:fillRect/>
          </a:stretch>
        </p:blipFill>
        <p:spPr bwMode="auto">
          <a:xfrm>
            <a:off x="10426045" y="103696"/>
            <a:ext cx="1690540" cy="102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298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p:cTn id="17" fill="hold" display="0">
                  <p:stCondLst>
                    <p:cond delay="indefinite"/>
                  </p:stCondLst>
                </p:cTn>
                <p:tgtEl>
                  <p:spTgt spid="5"/>
                </p:tgtEl>
              </p:cMediaNode>
            </p:video>
            <p:seq concurrent="1" nextAc="seek">
              <p:cTn id="18" restart="whenNotActive" fill="hold" evtFilter="cancelBubble" nodeType="interactiveSeq">
                <p:stCondLst>
                  <p:cond evt="onClick" delay="0">
                    <p:tgtEl>
                      <p:spTgt spid="5"/>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C743-71BB-D735-E50C-0024F65900EF}"/>
              </a:ext>
            </a:extLst>
          </p:cNvPr>
          <p:cNvSpPr>
            <a:spLocks noGrp="1"/>
          </p:cNvSpPr>
          <p:nvPr>
            <p:ph type="title"/>
          </p:nvPr>
        </p:nvSpPr>
        <p:spPr>
          <a:xfrm>
            <a:off x="517870" y="978408"/>
            <a:ext cx="3642650" cy="4870457"/>
          </a:xfrm>
        </p:spPr>
        <p:txBody>
          <a:bodyPr anchor="ctr"/>
          <a:lstStyle/>
          <a:p>
            <a:r>
              <a:rPr lang="en-US" dirty="0"/>
              <a:t>Integrated Marketing Message</a:t>
            </a:r>
            <a:endParaRPr lang="en-IN" dirty="0"/>
          </a:p>
        </p:txBody>
      </p:sp>
      <p:sp>
        <p:nvSpPr>
          <p:cNvPr id="3" name="Content Placeholder 2">
            <a:extLst>
              <a:ext uri="{FF2B5EF4-FFF2-40B4-BE49-F238E27FC236}">
                <a16:creationId xmlns:a16="http://schemas.microsoft.com/office/drawing/2014/main" id="{50D74173-D28D-F932-BF06-89F22694673C}"/>
              </a:ext>
            </a:extLst>
          </p:cNvPr>
          <p:cNvSpPr>
            <a:spLocks noGrp="1"/>
          </p:cNvSpPr>
          <p:nvPr>
            <p:ph idx="1"/>
          </p:nvPr>
        </p:nvSpPr>
        <p:spPr>
          <a:xfrm>
            <a:off x="4607252" y="1357552"/>
            <a:ext cx="6848460" cy="4142896"/>
          </a:xfrm>
        </p:spPr>
        <p:txBody>
          <a:bodyPr anchor="ctr">
            <a:normAutofit lnSpcReduction="10000"/>
          </a:bodyPr>
          <a:lstStyle/>
          <a:p>
            <a:r>
              <a:rPr lang="en-US" dirty="0"/>
              <a:t>Surf Excel uses frequent print media ads as well as prominent television commercials to promote its ATL brand.</a:t>
            </a:r>
          </a:p>
          <a:p>
            <a:r>
              <a:rPr lang="en-US" dirty="0"/>
              <a:t>Since it's a fast-moving consumer good, there are ongoing marketing campaigns that distribute discounts and offers at various retail locations around India.</a:t>
            </a:r>
          </a:p>
          <a:p>
            <a:endParaRPr lang="en-US" dirty="0"/>
          </a:p>
          <a:p>
            <a:r>
              <a:rPr lang="en-US" dirty="0"/>
              <a:t>Surf Excel uses </a:t>
            </a:r>
            <a:r>
              <a:rPr lang="en-US" i="1" dirty="0"/>
              <a:t>“</a:t>
            </a:r>
            <a:r>
              <a:rPr lang="en-US" i="1" dirty="0" err="1"/>
              <a:t>Daag</a:t>
            </a:r>
            <a:r>
              <a:rPr lang="en-US" i="1" dirty="0"/>
              <a:t> Ache Hai”</a:t>
            </a:r>
            <a:r>
              <a:rPr lang="en-US" dirty="0"/>
              <a:t> to show it offers outstanding stain removal ability on a wide range of stains. </a:t>
            </a:r>
          </a:p>
          <a:p>
            <a:r>
              <a:rPr lang="en-US" dirty="0"/>
              <a:t>The campaign tells to not worry about the stains and enjoy the festivals, sports, etc. This is further clubbed to solve the social stigma, showing stains thus caused are good.</a:t>
            </a:r>
          </a:p>
        </p:txBody>
      </p:sp>
      <p:pic>
        <p:nvPicPr>
          <p:cNvPr id="1026" name="Picture 2" descr="Surf Excel | Logopedia | Fandom">
            <a:extLst>
              <a:ext uri="{FF2B5EF4-FFF2-40B4-BE49-F238E27FC236}">
                <a16:creationId xmlns:a16="http://schemas.microsoft.com/office/drawing/2014/main" id="{52C29488-7D29-08D6-360E-9DF6DEA68F3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2410" b="95181" l="7299" r="94891">
                        <a14:foregroundMark x1="27372" y1="3614" x2="27372" y2="3614"/>
                        <a14:foregroundMark x1="8759" y1="42169" x2="8759" y2="42169"/>
                        <a14:foregroundMark x1="52555" y1="53012" x2="52555" y2="53012"/>
                        <a14:foregroundMark x1="58394" y1="73494" x2="58394" y2="73494"/>
                        <a14:foregroundMark x1="53650" y1="77108" x2="53650" y2="77108"/>
                        <a14:foregroundMark x1="49635" y1="81928" x2="49635" y2="81928"/>
                        <a14:foregroundMark x1="36131" y1="77108" x2="36131" y2="77108"/>
                        <a14:foregroundMark x1="57664" y1="89759" x2="57664" y2="89759"/>
                        <a14:foregroundMark x1="58029" y1="95181" x2="58029" y2="95181"/>
                        <a14:foregroundMark x1="60584" y1="93976" x2="60584" y2="93976"/>
                        <a14:foregroundMark x1="63504" y1="93373" x2="63504" y2="93373"/>
                        <a14:foregroundMark x1="71533" y1="93373" x2="71533" y2="93373"/>
                        <a14:foregroundMark x1="76277" y1="90964" x2="76277" y2="90964"/>
                        <a14:foregroundMark x1="84307" y1="92169" x2="84307" y2="92169"/>
                        <a14:foregroundMark x1="87226" y1="90964" x2="87226" y2="90964"/>
                        <a14:foregroundMark x1="91971" y1="92771" x2="91971" y2="92771"/>
                        <a14:foregroundMark x1="94891" y1="91566" x2="94891" y2="91566"/>
                        <a14:foregroundMark x1="47080" y1="57831" x2="47080" y2="57831"/>
                        <a14:foregroundMark x1="41971" y1="75301" x2="41971" y2="75301"/>
                      </a14:backgroundRemoval>
                    </a14:imgEffect>
                  </a14:imgLayer>
                </a14:imgProps>
              </a:ext>
              <a:ext uri="{28A0092B-C50C-407E-A947-70E740481C1C}">
                <a14:useLocalDpi xmlns:a14="http://schemas.microsoft.com/office/drawing/2010/main" val="0"/>
              </a:ext>
            </a:extLst>
          </a:blip>
          <a:srcRect/>
          <a:stretch>
            <a:fillRect/>
          </a:stretch>
        </p:blipFill>
        <p:spPr bwMode="auto">
          <a:xfrm>
            <a:off x="10426045" y="103696"/>
            <a:ext cx="1690540" cy="102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566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stract design of flower petals in pastel">
            <a:extLst>
              <a:ext uri="{FF2B5EF4-FFF2-40B4-BE49-F238E27FC236}">
                <a16:creationId xmlns:a16="http://schemas.microsoft.com/office/drawing/2014/main" id="{A457AFB8-15D9-D776-6C91-BD57CC8ED834}"/>
              </a:ext>
            </a:extLst>
          </p:cNvPr>
          <p:cNvPicPr>
            <a:picLocks noChangeAspect="1"/>
          </p:cNvPicPr>
          <p:nvPr/>
        </p:nvPicPr>
        <p:blipFill rotWithShape="1">
          <a:blip r:embed="rId2">
            <a:alphaModFix amt="40000"/>
          </a:blip>
          <a:srcRect t="14122"/>
          <a:stretch/>
        </p:blipFill>
        <p:spPr>
          <a:xfrm>
            <a:off x="-2" y="-4"/>
            <a:ext cx="12192001" cy="6858001"/>
          </a:xfrm>
          <a:prstGeom prst="rect">
            <a:avLst/>
          </a:prstGeom>
        </p:spPr>
      </p:pic>
      <p:graphicFrame>
        <p:nvGraphicFramePr>
          <p:cNvPr id="3" name="Diagram 2">
            <a:extLst>
              <a:ext uri="{FF2B5EF4-FFF2-40B4-BE49-F238E27FC236}">
                <a16:creationId xmlns:a16="http://schemas.microsoft.com/office/drawing/2014/main" id="{3399F18F-BE9E-9717-9FF4-924E19FF71EE}"/>
              </a:ext>
            </a:extLst>
          </p:cNvPr>
          <p:cNvGraphicFramePr/>
          <p:nvPr>
            <p:extLst>
              <p:ext uri="{D42A27DB-BD31-4B8C-83A1-F6EECF244321}">
                <p14:modId xmlns:p14="http://schemas.microsoft.com/office/powerpoint/2010/main" val="3997221584"/>
              </p:ext>
            </p:extLst>
          </p:nvPr>
        </p:nvGraphicFramePr>
        <p:xfrm>
          <a:off x="1303515" y="1231592"/>
          <a:ext cx="9584965" cy="52290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Surf Excel | Logopedia | Fandom">
            <a:extLst>
              <a:ext uri="{FF2B5EF4-FFF2-40B4-BE49-F238E27FC236}">
                <a16:creationId xmlns:a16="http://schemas.microsoft.com/office/drawing/2014/main" id="{D2E3699C-6BA1-690B-61E8-D227597EF3A9}"/>
              </a:ext>
            </a:extLst>
          </p:cNvPr>
          <p:cNvPicPr>
            <a:picLocks noChangeAspect="1" noChangeArrowheads="1"/>
          </p:cNvPicPr>
          <p:nvPr/>
        </p:nvPicPr>
        <p:blipFill>
          <a:blip r:embed="rId8">
            <a:extLst>
              <a:ext uri="{BEBA8EAE-BF5A-486C-A8C5-ECC9F3942E4B}">
                <a14:imgProps xmlns:a14="http://schemas.microsoft.com/office/drawing/2010/main">
                  <a14:imgLayer r:embed="rId9">
                    <a14:imgEffect>
                      <a14:backgroundRemoval t="2410" b="95181" l="7299" r="94891">
                        <a14:foregroundMark x1="27372" y1="3614" x2="27372" y2="3614"/>
                        <a14:foregroundMark x1="8759" y1="42169" x2="8759" y2="42169"/>
                        <a14:foregroundMark x1="52555" y1="53012" x2="52555" y2="53012"/>
                        <a14:foregroundMark x1="58394" y1="73494" x2="58394" y2="73494"/>
                        <a14:foregroundMark x1="53650" y1="77108" x2="53650" y2="77108"/>
                        <a14:foregroundMark x1="49635" y1="81928" x2="49635" y2="81928"/>
                        <a14:foregroundMark x1="36131" y1="77108" x2="36131" y2="77108"/>
                        <a14:foregroundMark x1="57664" y1="89759" x2="57664" y2="89759"/>
                        <a14:foregroundMark x1="58029" y1="95181" x2="58029" y2="95181"/>
                        <a14:foregroundMark x1="60584" y1="93976" x2="60584" y2="93976"/>
                        <a14:foregroundMark x1="63504" y1="93373" x2="63504" y2="93373"/>
                        <a14:foregroundMark x1="71533" y1="93373" x2="71533" y2="93373"/>
                        <a14:foregroundMark x1="76277" y1="90964" x2="76277" y2="90964"/>
                        <a14:foregroundMark x1="84307" y1="92169" x2="84307" y2="92169"/>
                        <a14:foregroundMark x1="87226" y1="90964" x2="87226" y2="90964"/>
                        <a14:foregroundMark x1="91971" y1="92771" x2="91971" y2="92771"/>
                        <a14:foregroundMark x1="94891" y1="91566" x2="94891" y2="91566"/>
                        <a14:foregroundMark x1="47080" y1="57831" x2="47080" y2="57831"/>
                        <a14:foregroundMark x1="41971" y1="75301" x2="41971" y2="75301"/>
                      </a14:backgroundRemoval>
                    </a14:imgEffect>
                  </a14:imgLayer>
                </a14:imgProps>
              </a:ext>
              <a:ext uri="{28A0092B-C50C-407E-A947-70E740481C1C}">
                <a14:useLocalDpi xmlns:a14="http://schemas.microsoft.com/office/drawing/2010/main" val="0"/>
              </a:ext>
            </a:extLst>
          </a:blip>
          <a:srcRect/>
          <a:stretch>
            <a:fillRect/>
          </a:stretch>
        </p:blipFill>
        <p:spPr bwMode="auto">
          <a:xfrm>
            <a:off x="10426045" y="103696"/>
            <a:ext cx="1690540" cy="102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2005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C743-71BB-D735-E50C-0024F65900EF}"/>
              </a:ext>
            </a:extLst>
          </p:cNvPr>
          <p:cNvSpPr>
            <a:spLocks noGrp="1"/>
          </p:cNvSpPr>
          <p:nvPr>
            <p:ph type="title"/>
          </p:nvPr>
        </p:nvSpPr>
        <p:spPr>
          <a:xfrm>
            <a:off x="517869" y="978408"/>
            <a:ext cx="4411939" cy="4870457"/>
          </a:xfrm>
        </p:spPr>
        <p:txBody>
          <a:bodyPr anchor="ctr">
            <a:normAutofit fontScale="90000"/>
          </a:bodyPr>
          <a:lstStyle/>
          <a:p>
            <a:r>
              <a:rPr lang="en-US" dirty="0"/>
              <a:t>“</a:t>
            </a:r>
            <a:r>
              <a:rPr lang="en-US" i="1" dirty="0" err="1"/>
              <a:t>Chauk</a:t>
            </a:r>
            <a:r>
              <a:rPr lang="en-US" i="1" dirty="0"/>
              <a:t> </a:t>
            </a:r>
            <a:r>
              <a:rPr lang="en-US" i="1" dirty="0" err="1"/>
              <a:t>gaye</a:t>
            </a:r>
            <a:r>
              <a:rPr lang="en-US" dirty="0"/>
              <a:t>”</a:t>
            </a:r>
            <a:br>
              <a:rPr lang="en-US" dirty="0"/>
            </a:br>
            <a:br>
              <a:rPr lang="en-US" dirty="0"/>
            </a:br>
            <a:r>
              <a:rPr lang="en-US" dirty="0"/>
              <a:t>Tide </a:t>
            </a:r>
            <a:r>
              <a:rPr lang="en-IN" dirty="0"/>
              <a:t>Advertisement Campaign</a:t>
            </a:r>
          </a:p>
        </p:txBody>
      </p:sp>
      <p:pic>
        <p:nvPicPr>
          <p:cNvPr id="6" name="Picture 5">
            <a:extLst>
              <a:ext uri="{FF2B5EF4-FFF2-40B4-BE49-F238E27FC236}">
                <a16:creationId xmlns:a16="http://schemas.microsoft.com/office/drawing/2014/main" id="{0740A202-0407-C6E0-6DBF-7FCC9C80AB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63710" y="178222"/>
            <a:ext cx="969264" cy="969264"/>
          </a:xfrm>
          <a:prstGeom prst="rect">
            <a:avLst/>
          </a:prstGeom>
        </p:spPr>
      </p:pic>
      <p:pic>
        <p:nvPicPr>
          <p:cNvPr id="7" name="Online Media 6" title="New Tide Double Power removes Oil and Gravy stains to keep clothes &quot;shining like new’ | Hindi">
            <a:hlinkClick r:id="" action="ppaction://media"/>
            <a:extLst>
              <a:ext uri="{FF2B5EF4-FFF2-40B4-BE49-F238E27FC236}">
                <a16:creationId xmlns:a16="http://schemas.microsoft.com/office/drawing/2014/main" id="{B9E69C23-DBD4-5BAE-D63A-5BC7D4EF4ED6}"/>
              </a:ext>
            </a:extLst>
          </p:cNvPr>
          <p:cNvPicPr>
            <a:picLocks noGrp="1" noRot="1" noChangeAspect="1"/>
          </p:cNvPicPr>
          <p:nvPr>
            <p:ph idx="1"/>
            <a:videoFile r:link="rId1"/>
          </p:nvPr>
        </p:nvPicPr>
        <p:blipFill>
          <a:blip r:embed="rId5"/>
          <a:stretch>
            <a:fillRect/>
          </a:stretch>
        </p:blipFill>
        <p:spPr>
          <a:xfrm>
            <a:off x="5853536" y="2008981"/>
            <a:ext cx="5021262" cy="2840038"/>
          </a:xfrm>
          <a:prstGeom prst="rect">
            <a:avLst/>
          </a:prstGeom>
        </p:spPr>
      </p:pic>
    </p:spTree>
    <p:extLst>
      <p:ext uri="{BB962C8B-B14F-4D97-AF65-F5344CB8AC3E}">
        <p14:creationId xmlns:p14="http://schemas.microsoft.com/office/powerpoint/2010/main" val="300899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C743-71BB-D735-E50C-0024F65900EF}"/>
              </a:ext>
            </a:extLst>
          </p:cNvPr>
          <p:cNvSpPr>
            <a:spLocks noGrp="1"/>
          </p:cNvSpPr>
          <p:nvPr>
            <p:ph type="title"/>
          </p:nvPr>
        </p:nvSpPr>
        <p:spPr>
          <a:xfrm>
            <a:off x="517870" y="978408"/>
            <a:ext cx="3642650" cy="4870457"/>
          </a:xfrm>
        </p:spPr>
        <p:txBody>
          <a:bodyPr anchor="ctr"/>
          <a:lstStyle/>
          <a:p>
            <a:r>
              <a:rPr lang="en-US" dirty="0"/>
              <a:t>Integrated Marketing Message</a:t>
            </a:r>
            <a:endParaRPr lang="en-IN" dirty="0"/>
          </a:p>
        </p:txBody>
      </p:sp>
      <p:sp>
        <p:nvSpPr>
          <p:cNvPr id="3" name="Content Placeholder 2">
            <a:extLst>
              <a:ext uri="{FF2B5EF4-FFF2-40B4-BE49-F238E27FC236}">
                <a16:creationId xmlns:a16="http://schemas.microsoft.com/office/drawing/2014/main" id="{50D74173-D28D-F932-BF06-89F22694673C}"/>
              </a:ext>
            </a:extLst>
          </p:cNvPr>
          <p:cNvSpPr>
            <a:spLocks noGrp="1"/>
          </p:cNvSpPr>
          <p:nvPr>
            <p:ph idx="1"/>
          </p:nvPr>
        </p:nvSpPr>
        <p:spPr>
          <a:xfrm>
            <a:off x="4834890" y="969264"/>
            <a:ext cx="6848460" cy="4870457"/>
          </a:xfrm>
        </p:spPr>
        <p:txBody>
          <a:bodyPr anchor="ctr"/>
          <a:lstStyle/>
          <a:p>
            <a:r>
              <a:rPr lang="en-US" dirty="0"/>
              <a:t>Tide is the trusted laundry solution for families who want to conquer tough stains and keep their clothes looking their best. </a:t>
            </a:r>
          </a:p>
          <a:p>
            <a:r>
              <a:rPr lang="en-US" dirty="0"/>
              <a:t>With its advanced cleaning technology and unwavering commitment to innovation, Tide delivers the confidence that comes from knowing your clothes are clean and fresh.</a:t>
            </a:r>
          </a:p>
          <a:p>
            <a:r>
              <a:rPr lang="en-US" i="1" dirty="0"/>
              <a:t>“</a:t>
            </a:r>
            <a:r>
              <a:rPr lang="en-US" i="1" dirty="0" err="1"/>
              <a:t>Chauk</a:t>
            </a:r>
            <a:r>
              <a:rPr lang="en-US" i="1" dirty="0"/>
              <a:t> Gaye”</a:t>
            </a:r>
            <a:r>
              <a:rPr lang="en-US" dirty="0"/>
              <a:t> simply </a:t>
            </a:r>
            <a:r>
              <a:rPr lang="en-IN" dirty="0"/>
              <a:t>translates to </a:t>
            </a:r>
            <a:r>
              <a:rPr lang="en-IN" i="1" dirty="0"/>
              <a:t>“Shocked?”</a:t>
            </a:r>
            <a:endParaRPr lang="en-US" i="1" dirty="0"/>
          </a:p>
          <a:p>
            <a:r>
              <a:rPr lang="en-US" i="1" dirty="0"/>
              <a:t>“</a:t>
            </a:r>
            <a:r>
              <a:rPr lang="en-US" i="1" dirty="0" err="1"/>
              <a:t>Chauk</a:t>
            </a:r>
            <a:r>
              <a:rPr lang="en-US" i="1" dirty="0"/>
              <a:t> Gaye” </a:t>
            </a:r>
            <a:r>
              <a:rPr lang="en-US" dirty="0"/>
              <a:t>marketing campaign by tide aims to deliver the message that it has outstanding ability to clean the hard stains like oils, spice, etc. to maintain the shine of old clothes.</a:t>
            </a:r>
          </a:p>
        </p:txBody>
      </p:sp>
      <p:pic>
        <p:nvPicPr>
          <p:cNvPr id="6" name="Picture 5">
            <a:extLst>
              <a:ext uri="{FF2B5EF4-FFF2-40B4-BE49-F238E27FC236}">
                <a16:creationId xmlns:a16="http://schemas.microsoft.com/office/drawing/2014/main" id="{0740A202-0407-C6E0-6DBF-7FCC9C80AB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3710" y="178222"/>
            <a:ext cx="969264" cy="969264"/>
          </a:xfrm>
          <a:prstGeom prst="rect">
            <a:avLst/>
          </a:prstGeom>
        </p:spPr>
      </p:pic>
    </p:spTree>
    <p:extLst>
      <p:ext uri="{BB962C8B-B14F-4D97-AF65-F5344CB8AC3E}">
        <p14:creationId xmlns:p14="http://schemas.microsoft.com/office/powerpoint/2010/main" val="3412609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bstract design of flower petals in pastel">
            <a:extLst>
              <a:ext uri="{FF2B5EF4-FFF2-40B4-BE49-F238E27FC236}">
                <a16:creationId xmlns:a16="http://schemas.microsoft.com/office/drawing/2014/main" id="{A457AFB8-15D9-D776-6C91-BD57CC8ED834}"/>
              </a:ext>
            </a:extLst>
          </p:cNvPr>
          <p:cNvPicPr>
            <a:picLocks noChangeAspect="1"/>
          </p:cNvPicPr>
          <p:nvPr/>
        </p:nvPicPr>
        <p:blipFill rotWithShape="1">
          <a:blip r:embed="rId2">
            <a:alphaModFix amt="40000"/>
          </a:blip>
          <a:srcRect t="14122"/>
          <a:stretch/>
        </p:blipFill>
        <p:spPr>
          <a:xfrm>
            <a:off x="-2" y="-4"/>
            <a:ext cx="12192001" cy="6858001"/>
          </a:xfrm>
          <a:prstGeom prst="rect">
            <a:avLst/>
          </a:prstGeom>
        </p:spPr>
      </p:pic>
      <p:graphicFrame>
        <p:nvGraphicFramePr>
          <p:cNvPr id="5" name="Diagram 4">
            <a:extLst>
              <a:ext uri="{FF2B5EF4-FFF2-40B4-BE49-F238E27FC236}">
                <a16:creationId xmlns:a16="http://schemas.microsoft.com/office/drawing/2014/main" id="{CA1A4E58-D8A8-7586-5F8A-5D6FD607303E}"/>
              </a:ext>
            </a:extLst>
          </p:cNvPr>
          <p:cNvGraphicFramePr/>
          <p:nvPr>
            <p:extLst>
              <p:ext uri="{D42A27DB-BD31-4B8C-83A1-F6EECF244321}">
                <p14:modId xmlns:p14="http://schemas.microsoft.com/office/powerpoint/2010/main" val="2941459401"/>
              </p:ext>
            </p:extLst>
          </p:nvPr>
        </p:nvGraphicFramePr>
        <p:xfrm>
          <a:off x="1061611" y="719662"/>
          <a:ext cx="1006877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401BD1CD-D682-049E-5E2F-445ECB48D6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063710" y="178222"/>
            <a:ext cx="969264" cy="969264"/>
          </a:xfrm>
          <a:prstGeom prst="rect">
            <a:avLst/>
          </a:prstGeom>
        </p:spPr>
      </p:pic>
    </p:spTree>
    <p:extLst>
      <p:ext uri="{BB962C8B-B14F-4D97-AF65-F5344CB8AC3E}">
        <p14:creationId xmlns:p14="http://schemas.microsoft.com/office/powerpoint/2010/main" val="2266825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C743-71BB-D735-E50C-0024F65900EF}"/>
              </a:ext>
            </a:extLst>
          </p:cNvPr>
          <p:cNvSpPr>
            <a:spLocks noGrp="1"/>
          </p:cNvSpPr>
          <p:nvPr>
            <p:ph type="title"/>
          </p:nvPr>
        </p:nvSpPr>
        <p:spPr>
          <a:xfrm>
            <a:off x="517869" y="978408"/>
            <a:ext cx="4459647" cy="4870457"/>
          </a:xfrm>
        </p:spPr>
        <p:txBody>
          <a:bodyPr anchor="ctr">
            <a:normAutofit fontScale="90000"/>
          </a:bodyPr>
          <a:lstStyle/>
          <a:p>
            <a:r>
              <a:rPr lang="en-US" b="1" i="1" dirty="0"/>
              <a:t>“Share the Load”</a:t>
            </a:r>
            <a:br>
              <a:rPr lang="en-US" dirty="0"/>
            </a:br>
            <a:br>
              <a:rPr lang="en-US" dirty="0"/>
            </a:br>
            <a:r>
              <a:rPr lang="en-US" dirty="0"/>
              <a:t>Ariel </a:t>
            </a:r>
            <a:r>
              <a:rPr lang="en-IN" dirty="0"/>
              <a:t>Advertisement Campaign </a:t>
            </a:r>
            <a:endParaRPr lang="en-US" dirty="0"/>
          </a:p>
        </p:txBody>
      </p:sp>
      <p:pic>
        <p:nvPicPr>
          <p:cNvPr id="8" name="Picture 7" descr="A logo of a company&#10;&#10;Description automatically generated">
            <a:extLst>
              <a:ext uri="{FF2B5EF4-FFF2-40B4-BE49-F238E27FC236}">
                <a16:creationId xmlns:a16="http://schemas.microsoft.com/office/drawing/2014/main" id="{D830E317-3EDB-6604-0645-5542A5C4EBB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32778" y1="74722" x2="32778" y2="74722"/>
                        <a14:foregroundMark x1="38611" y1="74722" x2="38611" y2="74722"/>
                        <a14:foregroundMark x1="52500" y1="75278" x2="52500" y2="75278"/>
                        <a14:foregroundMark x1="58333" y1="75278" x2="58333" y2="75278"/>
                        <a14:foregroundMark x1="71111" y1="73056" x2="71111" y2="73056"/>
                      </a14:backgroundRemoval>
                    </a14:imgEffect>
                  </a14:imgLayer>
                </a14:imgProps>
              </a:ext>
              <a:ext uri="{28A0092B-C50C-407E-A947-70E740481C1C}">
                <a14:useLocalDpi xmlns:a14="http://schemas.microsoft.com/office/drawing/2010/main" val="0"/>
              </a:ext>
            </a:extLst>
          </a:blip>
          <a:stretch>
            <a:fillRect/>
          </a:stretch>
        </p:blipFill>
        <p:spPr>
          <a:xfrm>
            <a:off x="10984089" y="0"/>
            <a:ext cx="1207911" cy="1207911"/>
          </a:xfrm>
          <a:prstGeom prst="rect">
            <a:avLst/>
          </a:prstGeom>
        </p:spPr>
      </p:pic>
      <p:pic>
        <p:nvPicPr>
          <p:cNvPr id="6" name="Online Media 5" title="Why is Laundry only a mother’s job? Dads #ShareTheLoad (Hindi) – Ariel">
            <a:hlinkClick r:id="" action="ppaction://media"/>
            <a:extLst>
              <a:ext uri="{FF2B5EF4-FFF2-40B4-BE49-F238E27FC236}">
                <a16:creationId xmlns:a16="http://schemas.microsoft.com/office/drawing/2014/main" id="{94281EC4-496F-00B4-CA38-734A3D3B31F4}"/>
              </a:ext>
            </a:extLst>
          </p:cNvPr>
          <p:cNvPicPr>
            <a:picLocks noGrp="1" noRot="1" noChangeAspect="1"/>
          </p:cNvPicPr>
          <p:nvPr>
            <p:ph idx="1"/>
            <a:videoFile r:link="rId1"/>
          </p:nvPr>
        </p:nvPicPr>
        <p:blipFill>
          <a:blip r:embed="rId6"/>
          <a:stretch>
            <a:fillRect/>
          </a:stretch>
        </p:blipFill>
        <p:spPr>
          <a:xfrm>
            <a:off x="5319460" y="1862994"/>
            <a:ext cx="5021262" cy="2840038"/>
          </a:xfrm>
          <a:prstGeom prst="rect">
            <a:avLst/>
          </a:prstGeom>
        </p:spPr>
      </p:pic>
    </p:spTree>
    <p:extLst>
      <p:ext uri="{BB962C8B-B14F-4D97-AF65-F5344CB8AC3E}">
        <p14:creationId xmlns:p14="http://schemas.microsoft.com/office/powerpoint/2010/main" val="181786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C743-71BB-D735-E50C-0024F65900EF}"/>
              </a:ext>
            </a:extLst>
          </p:cNvPr>
          <p:cNvSpPr>
            <a:spLocks noGrp="1"/>
          </p:cNvSpPr>
          <p:nvPr>
            <p:ph type="title"/>
          </p:nvPr>
        </p:nvSpPr>
        <p:spPr>
          <a:xfrm>
            <a:off x="517870" y="978408"/>
            <a:ext cx="3642650" cy="4870457"/>
          </a:xfrm>
        </p:spPr>
        <p:txBody>
          <a:bodyPr anchor="ctr"/>
          <a:lstStyle/>
          <a:p>
            <a:r>
              <a:rPr lang="en-US" dirty="0"/>
              <a:t>Integrated Marketing Message</a:t>
            </a:r>
            <a:endParaRPr lang="en-IN" dirty="0"/>
          </a:p>
        </p:txBody>
      </p:sp>
      <p:sp>
        <p:nvSpPr>
          <p:cNvPr id="3" name="Content Placeholder 2">
            <a:extLst>
              <a:ext uri="{FF2B5EF4-FFF2-40B4-BE49-F238E27FC236}">
                <a16:creationId xmlns:a16="http://schemas.microsoft.com/office/drawing/2014/main" id="{50D74173-D28D-F932-BF06-89F22694673C}"/>
              </a:ext>
            </a:extLst>
          </p:cNvPr>
          <p:cNvSpPr>
            <a:spLocks noGrp="1"/>
          </p:cNvSpPr>
          <p:nvPr>
            <p:ph idx="1"/>
          </p:nvPr>
        </p:nvSpPr>
        <p:spPr>
          <a:xfrm>
            <a:off x="4834890" y="969264"/>
            <a:ext cx="6848460" cy="4870457"/>
          </a:xfrm>
        </p:spPr>
        <p:txBody>
          <a:bodyPr anchor="ctr"/>
          <a:lstStyle/>
          <a:p>
            <a:r>
              <a:rPr lang="en-US" dirty="0"/>
              <a:t>The </a:t>
            </a:r>
            <a:r>
              <a:rPr lang="en-US" b="1" i="1" dirty="0"/>
              <a:t>“Share the Load”</a:t>
            </a:r>
            <a:r>
              <a:rPr lang="en-US" dirty="0"/>
              <a:t> campaign is engaging because it addresses a relatable issue faced by many households. By tackling this common problem, the campaign creates a connection with the audience and encourages them to reflect on their own experiences. </a:t>
            </a:r>
          </a:p>
          <a:p>
            <a:r>
              <a:rPr lang="en-US" dirty="0"/>
              <a:t>The message of the campaign is consistent with Ariel’s brand story of making life easier for its consumers, as promoting gender equality and encouraging men to take on more household chores make the home environment a more harmonious place. </a:t>
            </a:r>
          </a:p>
          <a:p>
            <a:r>
              <a:rPr lang="en-US" dirty="0"/>
              <a:t>The impact of the campaign has been significant, with its powerful message being shared widely and inspiring change.</a:t>
            </a:r>
          </a:p>
        </p:txBody>
      </p:sp>
      <p:pic>
        <p:nvPicPr>
          <p:cNvPr id="8" name="Picture 7" descr="A logo of a company&#10;&#10;Description automatically generated">
            <a:extLst>
              <a:ext uri="{FF2B5EF4-FFF2-40B4-BE49-F238E27FC236}">
                <a16:creationId xmlns:a16="http://schemas.microsoft.com/office/drawing/2014/main" id="{D830E317-3EDB-6604-0645-5542A5C4EBB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foregroundMark x1="32778" y1="74722" x2="32778" y2="74722"/>
                        <a14:foregroundMark x1="38611" y1="74722" x2="38611" y2="74722"/>
                        <a14:foregroundMark x1="52500" y1="75278" x2="52500" y2="75278"/>
                        <a14:foregroundMark x1="58333" y1="75278" x2="58333" y2="75278"/>
                        <a14:foregroundMark x1="71111" y1="73056" x2="71111" y2="73056"/>
                      </a14:backgroundRemoval>
                    </a14:imgEffect>
                  </a14:imgLayer>
                </a14:imgProps>
              </a:ext>
              <a:ext uri="{28A0092B-C50C-407E-A947-70E740481C1C}">
                <a14:useLocalDpi xmlns:a14="http://schemas.microsoft.com/office/drawing/2010/main" val="0"/>
              </a:ext>
            </a:extLst>
          </a:blip>
          <a:stretch>
            <a:fillRect/>
          </a:stretch>
        </p:blipFill>
        <p:spPr>
          <a:xfrm>
            <a:off x="10984089" y="0"/>
            <a:ext cx="1207911" cy="1207911"/>
          </a:xfrm>
          <a:prstGeom prst="rect">
            <a:avLst/>
          </a:prstGeom>
        </p:spPr>
      </p:pic>
    </p:spTree>
    <p:extLst>
      <p:ext uri="{BB962C8B-B14F-4D97-AF65-F5344CB8AC3E}">
        <p14:creationId xmlns:p14="http://schemas.microsoft.com/office/powerpoint/2010/main" val="2286928692"/>
      </p:ext>
    </p:extLst>
  </p:cSld>
  <p:clrMapOvr>
    <a:masterClrMapping/>
  </p:clrMapOvr>
</p:sld>
</file>

<file path=ppt/theme/theme1.xml><?xml version="1.0" encoding="utf-8"?>
<a:theme xmlns:a="http://schemas.openxmlformats.org/drawingml/2006/main" name="GestaltVTI">
  <a:themeElements>
    <a:clrScheme name="AnalogousFromRegularSeedLeftStep">
      <a:dk1>
        <a:srgbClr val="000000"/>
      </a:dk1>
      <a:lt1>
        <a:srgbClr val="FFFFFF"/>
      </a:lt1>
      <a:dk2>
        <a:srgbClr val="2E1B30"/>
      </a:dk2>
      <a:lt2>
        <a:srgbClr val="F0F3F2"/>
      </a:lt2>
      <a:accent1>
        <a:srgbClr val="E7295E"/>
      </a:accent1>
      <a:accent2>
        <a:srgbClr val="D5179B"/>
      </a:accent2>
      <a:accent3>
        <a:srgbClr val="D129E7"/>
      </a:accent3>
      <a:accent4>
        <a:srgbClr val="7117D5"/>
      </a:accent4>
      <a:accent5>
        <a:srgbClr val="372DE7"/>
      </a:accent5>
      <a:accent6>
        <a:srgbClr val="175CD5"/>
      </a:accent6>
      <a:hlink>
        <a:srgbClr val="349C7F"/>
      </a:hlink>
      <a:folHlink>
        <a:srgbClr val="7F7F7F"/>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d3c7213-f4ad-4f63-9ec4-da48bc45922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9CF6229F1255D41BF74033349DF97D6" ma:contentTypeVersion="7" ma:contentTypeDescription="Create a new document." ma:contentTypeScope="" ma:versionID="5c2324c5c010c3d5a357a36c7980fe8d">
  <xsd:schema xmlns:xsd="http://www.w3.org/2001/XMLSchema" xmlns:xs="http://www.w3.org/2001/XMLSchema" xmlns:p="http://schemas.microsoft.com/office/2006/metadata/properties" xmlns:ns3="dd3c7213-f4ad-4f63-9ec4-da48bc459227" xmlns:ns4="47a78b52-df09-453a-bdec-43db3983b5e3" targetNamespace="http://schemas.microsoft.com/office/2006/metadata/properties" ma:root="true" ma:fieldsID="f8d3033b57c09a047a2671d319df5af2" ns3:_="" ns4:_="">
    <xsd:import namespace="dd3c7213-f4ad-4f63-9ec4-da48bc459227"/>
    <xsd:import namespace="47a78b52-df09-453a-bdec-43db3983b5e3"/>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3c7213-f4ad-4f63-9ec4-da48bc4592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a78b52-df09-453a-bdec-43db3983b5e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8358828-25FE-49A9-AD10-539832B63106}">
  <ds:schemaRefs>
    <ds:schemaRef ds:uri="http://purl.org/dc/elements/1.1/"/>
    <ds:schemaRef ds:uri="http://schemas.microsoft.com/office/2006/documentManagement/types"/>
    <ds:schemaRef ds:uri="http://purl.org/dc/dcmitype/"/>
    <ds:schemaRef ds:uri="http://purl.org/dc/terms/"/>
    <ds:schemaRef ds:uri="dd3c7213-f4ad-4f63-9ec4-da48bc459227"/>
    <ds:schemaRef ds:uri="47a78b52-df09-453a-bdec-43db3983b5e3"/>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57226750-C6F3-4231-B482-266D03510A7D}">
  <ds:schemaRefs>
    <ds:schemaRef ds:uri="http://schemas.microsoft.com/sharepoint/v3/contenttype/forms"/>
  </ds:schemaRefs>
</ds:datastoreItem>
</file>

<file path=customXml/itemProps3.xml><?xml version="1.0" encoding="utf-8"?>
<ds:datastoreItem xmlns:ds="http://schemas.openxmlformats.org/officeDocument/2006/customXml" ds:itemID="{80DCD9B1-1DE9-4ED7-BE1C-5475990288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3c7213-f4ad-4f63-9ec4-da48bc459227"/>
    <ds:schemaRef ds:uri="47a78b52-df09-453a-bdec-43db3983b5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TM10001114[[fn=Gallery]]</Template>
  <TotalTime>283</TotalTime>
  <Words>979</Words>
  <Application>Microsoft Office PowerPoint</Application>
  <PresentationFormat>Widescreen</PresentationFormat>
  <Paragraphs>116</Paragraphs>
  <Slides>12</Slides>
  <Notes>0</Notes>
  <HiddenSlides>0</HiddenSlides>
  <MMClips>4</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Bierstadt</vt:lpstr>
      <vt:lpstr>Times New Roman</vt:lpstr>
      <vt:lpstr>GestaltVTI</vt:lpstr>
      <vt:lpstr>Surf Excel “Daag Ache Hai”</vt:lpstr>
      <vt:lpstr>Introduction</vt:lpstr>
      <vt:lpstr>Integrated Marketing Message</vt:lpstr>
      <vt:lpstr>PowerPoint Presentation</vt:lpstr>
      <vt:lpstr>“Chauk gaye”  Tide Advertisement Campaign</vt:lpstr>
      <vt:lpstr>Integrated Marketing Message</vt:lpstr>
      <vt:lpstr>PowerPoint Presentation</vt:lpstr>
      <vt:lpstr>“Share the Load”  Ariel Advertisement Campaign </vt:lpstr>
      <vt:lpstr>Integrated Marketing Message</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Aaditya Chinmay Bade</dc:creator>
  <cp:lastModifiedBy>Aaditya Chinmay Bade</cp:lastModifiedBy>
  <cp:revision>7</cp:revision>
  <dcterms:created xsi:type="dcterms:W3CDTF">2023-12-10T19:18:54Z</dcterms:created>
  <dcterms:modified xsi:type="dcterms:W3CDTF">2023-12-12T08:58:51Z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0x01010029CF6229F1255D41BF74033349DF97D6</vt:lpwstr>
  </property>
</Properties>
</file>