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6" r:id="rId9"/>
    <p:sldId id="268" r:id="rId10"/>
    <p:sldId id="265" r:id="rId11"/>
    <p:sldId id="264" r:id="rId12"/>
    <p:sldId id="267" r:id="rId13"/>
    <p:sldId id="269" r:id="rId14"/>
    <p:sldId id="297" r:id="rId15"/>
    <p:sldId id="291" r:id="rId16"/>
    <p:sldId id="292" r:id="rId17"/>
    <p:sldId id="290" r:id="rId18"/>
    <p:sldId id="293" r:id="rId19"/>
    <p:sldId id="294" r:id="rId20"/>
    <p:sldId id="295" r:id="rId21"/>
    <p:sldId id="296" r:id="rId22"/>
    <p:sldId id="298" r:id="rId23"/>
    <p:sldId id="29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7" d="100"/>
          <a:sy n="87" d="100"/>
        </p:scale>
        <p:origin x="52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pavan bendi" userId="9ac19573cf4231d2" providerId="LiveId" clId="{8D4ED88A-BCC6-4B9F-8345-C568FCD3CF66}"/>
    <pc:docChg chg="undo custSel modSld">
      <pc:chgData name="satya pavan bendi" userId="9ac19573cf4231d2" providerId="LiveId" clId="{8D4ED88A-BCC6-4B9F-8345-C568FCD3CF66}" dt="2023-06-26T17:50:28.050" v="62" actId="20577"/>
      <pc:docMkLst>
        <pc:docMk/>
      </pc:docMkLst>
      <pc:sldChg chg="modSp mod">
        <pc:chgData name="satya pavan bendi" userId="9ac19573cf4231d2" providerId="LiveId" clId="{8D4ED88A-BCC6-4B9F-8345-C568FCD3CF66}" dt="2023-06-26T17:49:43.445" v="45" actId="20577"/>
        <pc:sldMkLst>
          <pc:docMk/>
          <pc:sldMk cId="3171767246" sldId="260"/>
        </pc:sldMkLst>
        <pc:spChg chg="mod">
          <ac:chgData name="satya pavan bendi" userId="9ac19573cf4231d2" providerId="LiveId" clId="{8D4ED88A-BCC6-4B9F-8345-C568FCD3CF66}" dt="2023-06-26T17:49:43.445" v="45" actId="20577"/>
          <ac:spMkLst>
            <pc:docMk/>
            <pc:sldMk cId="3171767246" sldId="260"/>
            <ac:spMk id="5" creationId="{A16FC38B-1F74-1AD0-8264-0D26742AE288}"/>
          </ac:spMkLst>
        </pc:spChg>
      </pc:sldChg>
      <pc:sldChg chg="modSp mod">
        <pc:chgData name="satya pavan bendi" userId="9ac19573cf4231d2" providerId="LiveId" clId="{8D4ED88A-BCC6-4B9F-8345-C568FCD3CF66}" dt="2023-06-26T17:49:54.862" v="46" actId="255"/>
        <pc:sldMkLst>
          <pc:docMk/>
          <pc:sldMk cId="3088891147" sldId="261"/>
        </pc:sldMkLst>
        <pc:spChg chg="mod">
          <ac:chgData name="satya pavan bendi" userId="9ac19573cf4231d2" providerId="LiveId" clId="{8D4ED88A-BCC6-4B9F-8345-C568FCD3CF66}" dt="2023-06-26T17:49:54.862" v="46" actId="255"/>
          <ac:spMkLst>
            <pc:docMk/>
            <pc:sldMk cId="3088891147" sldId="261"/>
            <ac:spMk id="7" creationId="{1EA05E99-FEE1-2AFD-6646-DA166364914E}"/>
          </ac:spMkLst>
        </pc:spChg>
      </pc:sldChg>
      <pc:sldChg chg="modSp mod">
        <pc:chgData name="satya pavan bendi" userId="9ac19573cf4231d2" providerId="LiveId" clId="{8D4ED88A-BCC6-4B9F-8345-C568FCD3CF66}" dt="2023-06-26T17:50:28.050" v="62" actId="20577"/>
        <pc:sldMkLst>
          <pc:docMk/>
          <pc:sldMk cId="992728964" sldId="262"/>
        </pc:sldMkLst>
        <pc:spChg chg="mod">
          <ac:chgData name="satya pavan bendi" userId="9ac19573cf4231d2" providerId="LiveId" clId="{8D4ED88A-BCC6-4B9F-8345-C568FCD3CF66}" dt="2023-06-26T17:50:28.050" v="62" actId="20577"/>
          <ac:spMkLst>
            <pc:docMk/>
            <pc:sldMk cId="992728964" sldId="262"/>
            <ac:spMk id="3" creationId="{967769C0-1028-BECD-4B83-F87FC62F1C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07CD84FC-116A-28FA-7F9D-1CAE35ADFD3A}"/>
              </a:ext>
            </a:extLst>
          </p:cNvPr>
          <p:cNvPicPr>
            <a:picLocks noChangeAspect="1"/>
          </p:cNvPicPr>
          <p:nvPr/>
        </p:nvPicPr>
        <p:blipFill>
          <a:blip r:embed="rId2" cstate="print"/>
          <a:stretch>
            <a:fillRect/>
          </a:stretch>
        </p:blipFill>
        <p:spPr>
          <a:xfrm>
            <a:off x="112876" y="443439"/>
            <a:ext cx="1306639" cy="128548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E4E3ED65-2D72-0C7B-832B-DC002C0CFC13}"/>
              </a:ext>
            </a:extLst>
          </p:cNvPr>
          <p:cNvSpPr txBox="1"/>
          <p:nvPr/>
        </p:nvSpPr>
        <p:spPr>
          <a:xfrm>
            <a:off x="1591111" y="467037"/>
            <a:ext cx="9834693"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1900" b="1" dirty="0">
                <a:solidFill>
                  <a:schemeClr val="accent1">
                    <a:lumMod val="50000"/>
                  </a:schemeClr>
                </a:solidFill>
                <a:latin typeface="Times New Roman" panose="02020603050405020304"/>
                <a:cs typeface="Calibri" panose="020F0502020204030204"/>
              </a:rPr>
              <a:t>GAYATRI VIDYA PARISHAD </a:t>
            </a:r>
            <a:endParaRPr lang="en-US" sz="1900" b="1" dirty="0">
              <a:solidFill>
                <a:schemeClr val="accent1">
                  <a:lumMod val="50000"/>
                </a:schemeClr>
              </a:solidFill>
              <a:latin typeface="Times New Roman" panose="02020603050405020304"/>
              <a:cs typeface="Calibri" panose="020F0502020204030204"/>
            </a:endParaRPr>
          </a:p>
          <a:p>
            <a:r>
              <a:rPr lang="en-GB" sz="1900" b="1" dirty="0">
                <a:solidFill>
                  <a:schemeClr val="accent1">
                    <a:lumMod val="50000"/>
                  </a:schemeClr>
                </a:solidFill>
                <a:latin typeface="Times New Roman" panose="02020603050405020304"/>
                <a:cs typeface="Calibri" panose="020F0502020204030204"/>
              </a:rPr>
              <a:t>COLLEGE FOR DEGREE AND PG COURSES(A)</a:t>
            </a:r>
          </a:p>
          <a:p>
            <a:r>
              <a:rPr lang="en-GB" sz="1900" b="1" dirty="0">
                <a:solidFill>
                  <a:srgbClr val="C00000"/>
                </a:solidFill>
                <a:latin typeface="Times New Roman" panose="02020603050405020304"/>
                <a:cs typeface="Calibri" panose="020F0502020204030204"/>
              </a:rPr>
              <a:t>(Affiliated to Andhra University | Accredited by NAAC with "  B++" Grade | ISO 9001: 2015)</a:t>
            </a:r>
          </a:p>
          <a:p>
            <a:r>
              <a:rPr lang="en-GB" sz="1900" b="1" dirty="0">
                <a:latin typeface="Times New Roman" panose="02020603050405020304"/>
                <a:cs typeface="Calibri" panose="020F0502020204030204"/>
              </a:rPr>
              <a:t>Visakhapatnam-530045.</a:t>
            </a:r>
          </a:p>
        </p:txBody>
      </p:sp>
      <p:sp>
        <p:nvSpPr>
          <p:cNvPr id="7" name="Rectangle 6">
            <a:extLst>
              <a:ext uri="{FF2B5EF4-FFF2-40B4-BE49-F238E27FC236}">
                <a16:creationId xmlns:a16="http://schemas.microsoft.com/office/drawing/2014/main" id="{9B7F8F41-49CD-6AF3-4DB0-2E3F63A7A09F}"/>
              </a:ext>
            </a:extLst>
          </p:cNvPr>
          <p:cNvSpPr/>
          <p:nvPr/>
        </p:nvSpPr>
        <p:spPr>
          <a:xfrm>
            <a:off x="1419515" y="2404145"/>
            <a:ext cx="9153088" cy="1384995"/>
          </a:xfrm>
          <a:prstGeom prst="rect">
            <a:avLst/>
          </a:prstGeom>
          <a:noFill/>
        </p:spPr>
        <p:txBody>
          <a:bodyPr wrap="square" lIns="91440" tIns="45720" rIns="91440" bIns="45720">
            <a:spAutoFit/>
          </a:bodyPr>
          <a:lstStyle/>
          <a:p>
            <a:pPr algn="ctr"/>
            <a:r>
              <a:rPr lang="en-US" sz="2800" b="1" dirty="0">
                <a:ln w="19050">
                  <a:noFill/>
                  <a:prstDash val="solid"/>
                </a:ln>
                <a:solidFill>
                  <a:schemeClr val="accent2">
                    <a:lumMod val="50000"/>
                  </a:schemeClr>
                </a:solidFill>
                <a:effectLst>
                  <a:outerShdw blurRad="50000" dist="50800" dir="7500000" algn="tl">
                    <a:srgbClr val="000000">
                      <a:shade val="5000"/>
                      <a:alpha val="35000"/>
                    </a:srgbClr>
                  </a:outerShdw>
                </a:effectLst>
                <a:latin typeface="Constantia" pitchFamily="18" charset="0"/>
              </a:rPr>
              <a:t>A Cryptographic Algorithm Based on ASCII and Number System Conversions along with </a:t>
            </a:r>
          </a:p>
          <a:p>
            <a:pPr algn="ctr"/>
            <a:r>
              <a:rPr lang="en-US" sz="2800" b="1" dirty="0">
                <a:ln w="19050">
                  <a:noFill/>
                  <a:prstDash val="solid"/>
                </a:ln>
                <a:solidFill>
                  <a:schemeClr val="accent2">
                    <a:lumMod val="50000"/>
                  </a:schemeClr>
                </a:solidFill>
                <a:effectLst>
                  <a:outerShdw blurRad="50000" dist="50800" dir="7500000" algn="tl">
                    <a:srgbClr val="000000">
                      <a:shade val="5000"/>
                      <a:alpha val="35000"/>
                    </a:srgbClr>
                  </a:outerShdw>
                </a:effectLst>
                <a:latin typeface="Constantia" pitchFamily="18" charset="0"/>
              </a:rPr>
              <a:t>A Cyclic Mathematical Function</a:t>
            </a:r>
          </a:p>
        </p:txBody>
      </p:sp>
      <p:sp>
        <p:nvSpPr>
          <p:cNvPr id="8" name="Subtitle 2">
            <a:extLst>
              <a:ext uri="{FF2B5EF4-FFF2-40B4-BE49-F238E27FC236}">
                <a16:creationId xmlns:a16="http://schemas.microsoft.com/office/drawing/2014/main" id="{45B2185E-0628-0DC4-480C-86B0A6C4155E}"/>
              </a:ext>
            </a:extLst>
          </p:cNvPr>
          <p:cNvSpPr txBox="1">
            <a:spLocks/>
          </p:cNvSpPr>
          <p:nvPr/>
        </p:nvSpPr>
        <p:spPr>
          <a:xfrm>
            <a:off x="1168167" y="4999839"/>
            <a:ext cx="2971800" cy="914400"/>
          </a:xfrm>
          <a:prstGeom prst="rect">
            <a:avLst/>
          </a:prstGeom>
          <a:solidFill>
            <a:schemeClr val="bg1"/>
          </a:solidFill>
        </p:spPr>
        <p:txBody>
          <a:bodyPr>
            <a:noAutofit/>
          </a:bodyPr>
          <a:lstStyle/>
          <a:p>
            <a:pPr marL="342900" indent="-342900">
              <a:spcBef>
                <a:spcPct val="20000"/>
              </a:spcBef>
              <a:defRPr/>
            </a:pPr>
            <a:r>
              <a:rPr kumimoji="0" lang="en-IN" sz="1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Project By  M</a:t>
            </a:r>
            <a:r>
              <a:rPr lang="en-US" sz="1600" b="1" dirty="0">
                <a:latin typeface="Times New Roman" pitchFamily="18" charset="0"/>
                <a:cs typeface="Times New Roman" pitchFamily="18" charset="0"/>
              </a:rPr>
              <a:t>CA  4</a:t>
            </a:r>
            <a:r>
              <a:rPr lang="en-US" sz="1600" b="1" baseline="30000" dirty="0">
                <a:latin typeface="Times New Roman" pitchFamily="18" charset="0"/>
                <a:cs typeface="Times New Roman" pitchFamily="18" charset="0"/>
              </a:rPr>
              <a:t>th</a:t>
            </a:r>
            <a:r>
              <a:rPr lang="en-US" sz="1600" b="1" dirty="0">
                <a:latin typeface="Times New Roman" pitchFamily="18" charset="0"/>
                <a:cs typeface="Times New Roman" pitchFamily="18" charset="0"/>
              </a:rPr>
              <a:t> semester</a:t>
            </a:r>
            <a:r>
              <a:rPr lang="en-IN" sz="1600" b="1" dirty="0">
                <a:latin typeface="Times New Roman" pitchFamily="18" charset="0"/>
                <a:cs typeface="Times New Roman" pitchFamily="18" charset="0"/>
              </a:rPr>
              <a:t> </a:t>
            </a:r>
          </a:p>
          <a:p>
            <a:pPr marL="342900" indent="-342900">
              <a:spcBef>
                <a:spcPct val="20000"/>
              </a:spcBef>
              <a:defRPr/>
            </a:pPr>
            <a:r>
              <a:rPr lang="en-US" sz="1600" b="1" dirty="0"/>
              <a:t>Name : </a:t>
            </a:r>
            <a:r>
              <a:rPr lang="en-US" sz="1600" b="1" dirty="0" err="1"/>
              <a:t>Bendi</a:t>
            </a:r>
            <a:r>
              <a:rPr lang="en-US" sz="1600" b="1" dirty="0"/>
              <a:t> Satya Pavan</a:t>
            </a:r>
          </a:p>
          <a:p>
            <a:pPr marL="342900" indent="-342900">
              <a:spcBef>
                <a:spcPct val="20000"/>
              </a:spcBef>
              <a:defRPr/>
            </a:pPr>
            <a:r>
              <a:rPr lang="en-US" sz="1600" b="1" dirty="0" err="1"/>
              <a:t>Rollno</a:t>
            </a:r>
            <a:r>
              <a:rPr lang="en-US" sz="1600" b="1" dirty="0"/>
              <a:t> :  PG212202006</a:t>
            </a:r>
          </a:p>
        </p:txBody>
      </p:sp>
      <p:sp>
        <p:nvSpPr>
          <p:cNvPr id="9" name="Subtitle 2">
            <a:extLst>
              <a:ext uri="{FF2B5EF4-FFF2-40B4-BE49-F238E27FC236}">
                <a16:creationId xmlns:a16="http://schemas.microsoft.com/office/drawing/2014/main" id="{59F8A76C-87C8-922E-5EB2-C75A2EF3BAF7}"/>
              </a:ext>
            </a:extLst>
          </p:cNvPr>
          <p:cNvSpPr txBox="1">
            <a:spLocks/>
          </p:cNvSpPr>
          <p:nvPr/>
        </p:nvSpPr>
        <p:spPr>
          <a:xfrm>
            <a:off x="9113939" y="4999839"/>
            <a:ext cx="2743200" cy="914400"/>
          </a:xfrm>
          <a:prstGeom prst="rect">
            <a:avLst/>
          </a:prstGeom>
          <a:solidFill>
            <a:schemeClr val="bg1"/>
          </a:solidFill>
        </p:spPr>
        <p:txBody>
          <a:bodyPr>
            <a:noAutofit/>
          </a:bodyPr>
          <a:lstStyle/>
          <a:p>
            <a:pPr marL="342900" marR="0" lvl="0" indent="-342900" algn="ctr" defTabSz="914400" rtl="0" eaLnBrk="1" fontAlgn="auto" latinLnBrk="0" hangingPunct="1">
              <a:spcBef>
                <a:spcPct val="20000"/>
              </a:spcBef>
              <a:spcAft>
                <a:spcPts val="0"/>
              </a:spcAft>
              <a:buClrTx/>
              <a:buSzTx/>
              <a:tabLst/>
              <a:defRPr/>
            </a:pPr>
            <a:r>
              <a:rPr lang="en-IN" sz="1600" b="1" dirty="0">
                <a:latin typeface="Times New Roman" pitchFamily="18" charset="0"/>
                <a:cs typeface="Times New Roman" pitchFamily="18" charset="0"/>
              </a:rPr>
              <a:t>Project Guide By</a:t>
            </a:r>
          </a:p>
          <a:p>
            <a:pPr algn="ctr"/>
            <a:r>
              <a:rPr lang="en-US" sz="1600" b="1" dirty="0">
                <a:latin typeface="Times New Roman" pitchFamily="18" charset="0"/>
                <a:cs typeface="Times New Roman" pitchFamily="18" charset="0"/>
              </a:rPr>
              <a:t>Sir.  B. DIVAKAR</a:t>
            </a:r>
          </a:p>
          <a:p>
            <a:pPr algn="ctr"/>
            <a:r>
              <a:rPr lang="en-US" sz="1600" b="1" dirty="0">
                <a:latin typeface="Times New Roman" pitchFamily="18" charset="0"/>
                <a:cs typeface="Times New Roman" pitchFamily="18" charset="0"/>
              </a:rPr>
              <a:t>ASSISTANT PROFESSOR</a:t>
            </a:r>
            <a:endParaRPr lang="en-IN" sz="1600" b="1" dirty="0"/>
          </a:p>
        </p:txBody>
      </p:sp>
    </p:spTree>
    <p:extLst>
      <p:ext uri="{BB962C8B-B14F-4D97-AF65-F5344CB8AC3E}">
        <p14:creationId xmlns:p14="http://schemas.microsoft.com/office/powerpoint/2010/main" val="153893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4B28CA-48E0-8937-112F-FFF994563D59}"/>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Mapping Table</a:t>
            </a:r>
          </a:p>
        </p:txBody>
      </p:sp>
      <p:graphicFrame>
        <p:nvGraphicFramePr>
          <p:cNvPr id="6" name="Table 5">
            <a:extLst>
              <a:ext uri="{FF2B5EF4-FFF2-40B4-BE49-F238E27FC236}">
                <a16:creationId xmlns:a16="http://schemas.microsoft.com/office/drawing/2014/main" id="{6FC40D1A-3E6D-63D3-B59A-2502EF474350}"/>
              </a:ext>
            </a:extLst>
          </p:cNvPr>
          <p:cNvGraphicFramePr>
            <a:graphicFrameLocks noGrp="1"/>
          </p:cNvGraphicFramePr>
          <p:nvPr/>
        </p:nvGraphicFramePr>
        <p:xfrm>
          <a:off x="1392251" y="824887"/>
          <a:ext cx="8959760" cy="4653123"/>
        </p:xfrm>
        <a:graphic>
          <a:graphicData uri="http://schemas.openxmlformats.org/drawingml/2006/table">
            <a:tbl>
              <a:tblPr/>
              <a:tblGrid>
                <a:gridCol w="1119970">
                  <a:extLst>
                    <a:ext uri="{9D8B030D-6E8A-4147-A177-3AD203B41FA5}">
                      <a16:colId xmlns:a16="http://schemas.microsoft.com/office/drawing/2014/main" val="3839859036"/>
                    </a:ext>
                  </a:extLst>
                </a:gridCol>
                <a:gridCol w="1119970">
                  <a:extLst>
                    <a:ext uri="{9D8B030D-6E8A-4147-A177-3AD203B41FA5}">
                      <a16:colId xmlns:a16="http://schemas.microsoft.com/office/drawing/2014/main" val="1885404858"/>
                    </a:ext>
                  </a:extLst>
                </a:gridCol>
                <a:gridCol w="1119970">
                  <a:extLst>
                    <a:ext uri="{9D8B030D-6E8A-4147-A177-3AD203B41FA5}">
                      <a16:colId xmlns:a16="http://schemas.microsoft.com/office/drawing/2014/main" val="1245718022"/>
                    </a:ext>
                  </a:extLst>
                </a:gridCol>
                <a:gridCol w="1119970">
                  <a:extLst>
                    <a:ext uri="{9D8B030D-6E8A-4147-A177-3AD203B41FA5}">
                      <a16:colId xmlns:a16="http://schemas.microsoft.com/office/drawing/2014/main" val="1159309585"/>
                    </a:ext>
                  </a:extLst>
                </a:gridCol>
                <a:gridCol w="1119970">
                  <a:extLst>
                    <a:ext uri="{9D8B030D-6E8A-4147-A177-3AD203B41FA5}">
                      <a16:colId xmlns:a16="http://schemas.microsoft.com/office/drawing/2014/main" val="198110852"/>
                    </a:ext>
                  </a:extLst>
                </a:gridCol>
                <a:gridCol w="1119970">
                  <a:extLst>
                    <a:ext uri="{9D8B030D-6E8A-4147-A177-3AD203B41FA5}">
                      <a16:colId xmlns:a16="http://schemas.microsoft.com/office/drawing/2014/main" val="1301320799"/>
                    </a:ext>
                  </a:extLst>
                </a:gridCol>
                <a:gridCol w="1119970">
                  <a:extLst>
                    <a:ext uri="{9D8B030D-6E8A-4147-A177-3AD203B41FA5}">
                      <a16:colId xmlns:a16="http://schemas.microsoft.com/office/drawing/2014/main" val="3879054794"/>
                    </a:ext>
                  </a:extLst>
                </a:gridCol>
                <a:gridCol w="1119970">
                  <a:extLst>
                    <a:ext uri="{9D8B030D-6E8A-4147-A177-3AD203B41FA5}">
                      <a16:colId xmlns:a16="http://schemas.microsoft.com/office/drawing/2014/main" val="2679054176"/>
                    </a:ext>
                  </a:extLst>
                </a:gridCol>
              </a:tblGrid>
              <a:tr h="547426">
                <a:tc>
                  <a:txBody>
                    <a:bodyPr/>
                    <a:lstStyle/>
                    <a:p>
                      <a:pPr algn="ctr" fontAlgn="b"/>
                      <a:r>
                        <a:rPr lang="en-US" sz="2400" b="1" i="0" u="none" strike="noStrike" dirty="0">
                          <a:solidFill>
                            <a:srgbClr val="000000"/>
                          </a:solidFill>
                          <a:latin typeface="Times New Roman" pitchFamily="18" charset="0"/>
                          <a:cs typeface="Times New Roman" pitchFamily="18"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436551"/>
                  </a:ext>
                </a:extLst>
              </a:tr>
              <a:tr h="615855">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9253771"/>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3101571"/>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&gt;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7875065"/>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5583161"/>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5715904"/>
                  </a:ext>
                </a:extLst>
              </a:tr>
              <a:tr h="547426">
                <a:tc>
                  <a:txBody>
                    <a:bodyPr/>
                    <a:lstStyle/>
                    <a:p>
                      <a:pPr algn="ctr" fontAlgn="b"/>
                      <a:r>
                        <a:rPr lang="en-US" sz="2400" b="1" i="0" u="none" strike="noStrike">
                          <a:solidFill>
                            <a:srgbClr val="000000"/>
                          </a:solidFill>
                          <a:latin typeface="Times New Roman" pitchFamily="18" charset="0"/>
                          <a:cs typeface="Times New Roman" pitchFamily="18"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7555730"/>
                  </a:ext>
                </a:extLst>
              </a:tr>
              <a:tr h="752712">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dirty="0">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600" b="1" i="0" u="none" strike="noStrike">
                          <a:solidFill>
                            <a:srgbClr val="000000"/>
                          </a:solidFill>
                          <a:latin typeface="Times New Roman" pitchFamily="18" charset="0"/>
                          <a:cs typeface="Times New Roman" pitchFamily="18"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600" b="1" i="0" u="none" strike="noStrike" dirty="0">
                          <a:solidFill>
                            <a:srgbClr val="000000"/>
                          </a:solidFill>
                          <a:latin typeface="Times New Roman" pitchFamily="18" charset="0"/>
                          <a:cs typeface="Times New Roman" pitchFamily="18" charset="0"/>
                        </a:rPr>
                        <a:t>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5210099"/>
                  </a:ext>
                </a:extLst>
              </a:tr>
            </a:tbl>
          </a:graphicData>
        </a:graphic>
      </p:graphicFrame>
    </p:spTree>
    <p:extLst>
      <p:ext uri="{BB962C8B-B14F-4D97-AF65-F5344CB8AC3E}">
        <p14:creationId xmlns:p14="http://schemas.microsoft.com/office/powerpoint/2010/main" val="60626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72702-EE22-DC01-3EDB-7027C5293323}"/>
              </a:ext>
            </a:extLst>
          </p:cNvPr>
          <p:cNvSpPr txBox="1"/>
          <p:nvPr/>
        </p:nvSpPr>
        <p:spPr>
          <a:xfrm>
            <a:off x="752913" y="819632"/>
            <a:ext cx="7359242" cy="5218736"/>
          </a:xfrm>
          <a:prstGeom prst="rect">
            <a:avLst/>
          </a:prstGeom>
          <a:noFill/>
        </p:spPr>
        <p:txBody>
          <a:bodyPr wrap="square">
            <a:spAutoFit/>
          </a:bodyPr>
          <a:lstStyle/>
          <a:p>
            <a:pPr>
              <a:lnSpc>
                <a:spcPct val="150000"/>
              </a:lnSpc>
            </a:pPr>
            <a:r>
              <a:rPr lang="en-US" sz="1600" b="1" dirty="0">
                <a:latin typeface="Times New Roman" pitchFamily="18" charset="0"/>
                <a:cs typeface="Times New Roman" pitchFamily="18" charset="0"/>
              </a:rPr>
              <a:t>Steps in Algorithm</a:t>
            </a:r>
          </a:p>
          <a:p>
            <a:pPr>
              <a:lnSpc>
                <a:spcPct val="150000"/>
              </a:lnSpc>
            </a:pPr>
            <a:r>
              <a:rPr lang="en-US" sz="1600" dirty="0">
                <a:latin typeface="Times New Roman" pitchFamily="18" charset="0"/>
                <a:cs typeface="Times New Roman" pitchFamily="18" charset="0"/>
              </a:rPr>
              <a:t>1)  Browse Cipher text</a:t>
            </a:r>
          </a:p>
          <a:p>
            <a:pPr>
              <a:lnSpc>
                <a:spcPct val="150000"/>
              </a:lnSpc>
            </a:pPr>
            <a:r>
              <a:rPr lang="en-US" sz="1600" dirty="0">
                <a:latin typeface="Times New Roman" pitchFamily="18" charset="0"/>
                <a:cs typeface="Times New Roman" pitchFamily="18" charset="0"/>
              </a:rPr>
              <a:t>2)  Convert to values</a:t>
            </a:r>
          </a:p>
          <a:p>
            <a:pPr>
              <a:lnSpc>
                <a:spcPct val="150000"/>
              </a:lnSpc>
            </a:pPr>
            <a:r>
              <a:rPr lang="en-US" sz="1600" dirty="0">
                <a:latin typeface="Times New Roman" pitchFamily="18" charset="0"/>
                <a:cs typeface="Times New Roman" pitchFamily="18" charset="0"/>
              </a:rPr>
              <a:t>3)  Browse Key2  value</a:t>
            </a:r>
          </a:p>
          <a:p>
            <a:pPr>
              <a:lnSpc>
                <a:spcPct val="150000"/>
              </a:lnSpc>
            </a:pPr>
            <a:r>
              <a:rPr lang="en-US" sz="1600" dirty="0">
                <a:latin typeface="Times New Roman" pitchFamily="18" charset="0"/>
                <a:cs typeface="Times New Roman" pitchFamily="18" charset="0"/>
              </a:rPr>
              <a:t>4)  Calculate the formula</a:t>
            </a:r>
          </a:p>
          <a:p>
            <a:pPr>
              <a:lnSpc>
                <a:spcPct val="150000"/>
              </a:lnSpc>
            </a:pPr>
            <a:r>
              <a:rPr lang="en-US" sz="1600" dirty="0">
                <a:solidFill>
                  <a:srgbClr val="000000"/>
                </a:solidFill>
                <a:latin typeface="Times New Roman" pitchFamily="18" charset="0"/>
                <a:cs typeface="Times New Roman" pitchFamily="18" charset="0"/>
              </a:rPr>
              <a:t>Final ASCII=(A-K+32) mod 32</a:t>
            </a:r>
          </a:p>
          <a:p>
            <a:pPr>
              <a:lnSpc>
                <a:spcPct val="150000"/>
              </a:lnSpc>
            </a:pPr>
            <a:r>
              <a:rPr lang="en-US" sz="1600" dirty="0">
                <a:solidFill>
                  <a:srgbClr val="000000"/>
                </a:solidFill>
                <a:latin typeface="Times New Roman" pitchFamily="18" charset="0"/>
                <a:cs typeface="Times New Roman" pitchFamily="18" charset="0"/>
              </a:rPr>
              <a:t>5)  Each value is convert to binary</a:t>
            </a:r>
          </a:p>
          <a:p>
            <a:pPr>
              <a:lnSpc>
                <a:spcPct val="150000"/>
              </a:lnSpc>
            </a:pPr>
            <a:r>
              <a:rPr lang="en-US" sz="1600" dirty="0">
                <a:solidFill>
                  <a:srgbClr val="000000"/>
                </a:solidFill>
                <a:latin typeface="Times New Roman" pitchFamily="18" charset="0"/>
                <a:cs typeface="Times New Roman" pitchFamily="18" charset="0"/>
              </a:rPr>
              <a:t>6)  Then all the binary values arrange in 4x4 matrix</a:t>
            </a:r>
          </a:p>
          <a:p>
            <a:pPr>
              <a:lnSpc>
                <a:spcPct val="150000"/>
              </a:lnSpc>
            </a:pPr>
            <a:r>
              <a:rPr lang="en-US" sz="1600" dirty="0">
                <a:solidFill>
                  <a:srgbClr val="000000"/>
                </a:solidFill>
                <a:latin typeface="Times New Roman" pitchFamily="18" charset="0"/>
                <a:cs typeface="Times New Roman" pitchFamily="18" charset="0"/>
              </a:rPr>
              <a:t>7)  Transpose the matrix</a:t>
            </a:r>
          </a:p>
          <a:p>
            <a:pPr>
              <a:lnSpc>
                <a:spcPct val="150000"/>
              </a:lnSpc>
            </a:pPr>
            <a:r>
              <a:rPr lang="en-US" sz="1600" dirty="0">
                <a:latin typeface="Times New Roman" pitchFamily="18" charset="0"/>
                <a:cs typeface="Times New Roman" pitchFamily="18" charset="0"/>
              </a:rPr>
              <a:t>8)  Each 4×4 matrix is convert to binary value</a:t>
            </a:r>
          </a:p>
          <a:p>
            <a:pPr>
              <a:lnSpc>
                <a:spcPct val="150000"/>
              </a:lnSpc>
            </a:pPr>
            <a:r>
              <a:rPr lang="en-US" sz="1600" dirty="0">
                <a:latin typeface="Times New Roman" pitchFamily="18" charset="0"/>
                <a:cs typeface="Times New Roman" pitchFamily="18" charset="0"/>
              </a:rPr>
              <a:t>9)  And Key1 from Sender is PAVAN</a:t>
            </a:r>
          </a:p>
          <a:p>
            <a:pPr>
              <a:lnSpc>
                <a:spcPct val="150000"/>
              </a:lnSpc>
            </a:pPr>
            <a:r>
              <a:rPr lang="en-US" sz="1600" dirty="0">
                <a:latin typeface="Times New Roman" pitchFamily="18" charset="0"/>
                <a:cs typeface="Times New Roman" pitchFamily="18" charset="0"/>
              </a:rPr>
              <a:t>10)  Key is Convert to ASCII values</a:t>
            </a:r>
          </a:p>
          <a:p>
            <a:pPr>
              <a:lnSpc>
                <a:spcPct val="150000"/>
              </a:lnSpc>
            </a:pPr>
            <a:r>
              <a:rPr lang="en-US" sz="1600" dirty="0">
                <a:latin typeface="Times New Roman" pitchFamily="18" charset="0"/>
                <a:cs typeface="Times New Roman" pitchFamily="18" charset="0"/>
              </a:rPr>
              <a:t>11)  Then Divide each Decimal value by Key values</a:t>
            </a:r>
          </a:p>
          <a:p>
            <a:pPr>
              <a:lnSpc>
                <a:spcPct val="150000"/>
              </a:lnSpc>
            </a:pPr>
            <a:r>
              <a:rPr lang="en-US" sz="1600" dirty="0">
                <a:latin typeface="Times New Roman" pitchFamily="18" charset="0"/>
                <a:cs typeface="Times New Roman" pitchFamily="18" charset="0"/>
              </a:rPr>
              <a:t>12)  Then values are Plain Text </a:t>
            </a:r>
          </a:p>
        </p:txBody>
      </p:sp>
      <p:sp>
        <p:nvSpPr>
          <p:cNvPr id="5" name="TextBox 4">
            <a:extLst>
              <a:ext uri="{FF2B5EF4-FFF2-40B4-BE49-F238E27FC236}">
                <a16:creationId xmlns:a16="http://schemas.microsoft.com/office/drawing/2014/main" id="{AFAC520B-2C25-E8CD-0C85-9090A5E46DD5}"/>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DECRYPTION</a:t>
            </a:r>
            <a:r>
              <a:rPr lang="en-US" sz="3200" dirty="0">
                <a:latin typeface="Times New Roman" pitchFamily="18" charset="0"/>
                <a:cs typeface="Times New Roman" pitchFamily="18" charset="0"/>
              </a:rPr>
              <a:t> </a:t>
            </a:r>
            <a:r>
              <a:rPr lang="en-IN" sz="3200" b="1" dirty="0">
                <a:effectLst>
                  <a:outerShdw blurRad="38100" dist="38100" dir="2700000" algn="tl">
                    <a:srgbClr val="000000">
                      <a:alpha val="43137"/>
                    </a:srgbClr>
                  </a:outerShdw>
                </a:effectLst>
                <a:latin typeface="Times New Roman" pitchFamily="18" charset="0"/>
                <a:cs typeface="Times New Roman" pitchFamily="18" charset="0"/>
              </a:rPr>
              <a:t>ALGORITHM</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96504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446E0A-24C3-174D-53B5-27A9C843FA8B}"/>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DECRYPTION</a:t>
            </a:r>
            <a:r>
              <a:rPr lang="en-US" sz="3200" dirty="0"/>
              <a:t> </a:t>
            </a:r>
            <a:r>
              <a:rPr lang="en-US" sz="3200" b="1" dirty="0">
                <a:effectLst>
                  <a:outerShdw blurRad="38100" dist="38100" dir="2700000" algn="tl">
                    <a:srgbClr val="000000">
                      <a:alpha val="43137"/>
                    </a:srgbClr>
                  </a:outerShdw>
                </a:effectLst>
                <a:latin typeface="Times New Roman" pitchFamily="18" charset="0"/>
                <a:cs typeface="Times New Roman" pitchFamily="18" charset="0"/>
              </a:rPr>
              <a:t>EXAMPLE</a:t>
            </a:r>
          </a:p>
        </p:txBody>
      </p:sp>
      <p:sp>
        <p:nvSpPr>
          <p:cNvPr id="5" name="TextBox 4">
            <a:extLst>
              <a:ext uri="{FF2B5EF4-FFF2-40B4-BE49-F238E27FC236}">
                <a16:creationId xmlns:a16="http://schemas.microsoft.com/office/drawing/2014/main" id="{0151BD7B-F9F4-2DC2-6C7A-14F89C485C79}"/>
              </a:ext>
            </a:extLst>
          </p:cNvPr>
          <p:cNvSpPr txBox="1"/>
          <p:nvPr/>
        </p:nvSpPr>
        <p:spPr>
          <a:xfrm>
            <a:off x="1767980" y="584775"/>
            <a:ext cx="6102990" cy="646331"/>
          </a:xfrm>
          <a:prstGeom prst="rect">
            <a:avLst/>
          </a:prstGeom>
          <a:noFill/>
        </p:spPr>
        <p:txBody>
          <a:bodyPr wrap="square">
            <a:spAutoFit/>
          </a:bodyPr>
          <a:lstStyle/>
          <a:p>
            <a:pPr fontAlgn="ctr"/>
            <a:r>
              <a:rPr lang="en-US" dirty="0">
                <a:latin typeface="Arial" panose="020B0604020202020204" pitchFamily="34" charset="0"/>
                <a:cs typeface="Arial" panose="020B0604020202020204" pitchFamily="34" charset="0"/>
              </a:rPr>
              <a:t>Cipher text         ;))])&amp;&amp;&gt;/+)?*++@**/[</a:t>
            </a:r>
            <a:endParaRPr lang="en-US" dirty="0">
              <a:solidFill>
                <a:srgbClr val="000000"/>
              </a:solidFill>
              <a:latin typeface="Arial" panose="020B0604020202020204" pitchFamily="34" charset="0"/>
              <a:cs typeface="Arial" panose="020B0604020202020204" pitchFamily="34" charset="0"/>
            </a:endParaRPr>
          </a:p>
          <a:p>
            <a:pPr fontAlgn="ctr"/>
            <a:r>
              <a:rPr lang="en-US" dirty="0">
                <a:latin typeface="Arial" panose="020B0604020202020204" pitchFamily="34" charset="0"/>
                <a:cs typeface="Arial" panose="020B0604020202020204" pitchFamily="34" charset="0"/>
              </a:rPr>
              <a:t>And the key is 5 from sender</a:t>
            </a:r>
          </a:p>
        </p:txBody>
      </p:sp>
      <p:graphicFrame>
        <p:nvGraphicFramePr>
          <p:cNvPr id="6" name="Table 5">
            <a:extLst>
              <a:ext uri="{FF2B5EF4-FFF2-40B4-BE49-F238E27FC236}">
                <a16:creationId xmlns:a16="http://schemas.microsoft.com/office/drawing/2014/main" id="{A1F7EBB5-FEAE-37C0-C1D3-8CC017981AA8}"/>
              </a:ext>
            </a:extLst>
          </p:cNvPr>
          <p:cNvGraphicFramePr>
            <a:graphicFrameLocks noGrp="1"/>
          </p:cNvGraphicFramePr>
          <p:nvPr/>
        </p:nvGraphicFramePr>
        <p:xfrm>
          <a:off x="2031372" y="1169550"/>
          <a:ext cx="8129256" cy="4779477"/>
        </p:xfrm>
        <a:graphic>
          <a:graphicData uri="http://schemas.openxmlformats.org/drawingml/2006/table">
            <a:tbl>
              <a:tblPr>
                <a:tableStyleId>{2D5ABB26-0587-4C30-8999-92F81FD0307C}</a:tableStyleId>
              </a:tblPr>
              <a:tblGrid>
                <a:gridCol w="338719">
                  <a:extLst>
                    <a:ext uri="{9D8B030D-6E8A-4147-A177-3AD203B41FA5}">
                      <a16:colId xmlns:a16="http://schemas.microsoft.com/office/drawing/2014/main" val="2976055923"/>
                    </a:ext>
                  </a:extLst>
                </a:gridCol>
                <a:gridCol w="338719">
                  <a:extLst>
                    <a:ext uri="{9D8B030D-6E8A-4147-A177-3AD203B41FA5}">
                      <a16:colId xmlns:a16="http://schemas.microsoft.com/office/drawing/2014/main" val="3825876513"/>
                    </a:ext>
                  </a:extLst>
                </a:gridCol>
                <a:gridCol w="338719">
                  <a:extLst>
                    <a:ext uri="{9D8B030D-6E8A-4147-A177-3AD203B41FA5}">
                      <a16:colId xmlns:a16="http://schemas.microsoft.com/office/drawing/2014/main" val="3567589073"/>
                    </a:ext>
                  </a:extLst>
                </a:gridCol>
                <a:gridCol w="338719">
                  <a:extLst>
                    <a:ext uri="{9D8B030D-6E8A-4147-A177-3AD203B41FA5}">
                      <a16:colId xmlns:a16="http://schemas.microsoft.com/office/drawing/2014/main" val="2414366767"/>
                    </a:ext>
                  </a:extLst>
                </a:gridCol>
                <a:gridCol w="338719">
                  <a:extLst>
                    <a:ext uri="{9D8B030D-6E8A-4147-A177-3AD203B41FA5}">
                      <a16:colId xmlns:a16="http://schemas.microsoft.com/office/drawing/2014/main" val="58842834"/>
                    </a:ext>
                  </a:extLst>
                </a:gridCol>
                <a:gridCol w="338719">
                  <a:extLst>
                    <a:ext uri="{9D8B030D-6E8A-4147-A177-3AD203B41FA5}">
                      <a16:colId xmlns:a16="http://schemas.microsoft.com/office/drawing/2014/main" val="3536600816"/>
                    </a:ext>
                  </a:extLst>
                </a:gridCol>
                <a:gridCol w="338719">
                  <a:extLst>
                    <a:ext uri="{9D8B030D-6E8A-4147-A177-3AD203B41FA5}">
                      <a16:colId xmlns:a16="http://schemas.microsoft.com/office/drawing/2014/main" val="3273996886"/>
                    </a:ext>
                  </a:extLst>
                </a:gridCol>
                <a:gridCol w="338719">
                  <a:extLst>
                    <a:ext uri="{9D8B030D-6E8A-4147-A177-3AD203B41FA5}">
                      <a16:colId xmlns:a16="http://schemas.microsoft.com/office/drawing/2014/main" val="3214551190"/>
                    </a:ext>
                  </a:extLst>
                </a:gridCol>
                <a:gridCol w="338719">
                  <a:extLst>
                    <a:ext uri="{9D8B030D-6E8A-4147-A177-3AD203B41FA5}">
                      <a16:colId xmlns:a16="http://schemas.microsoft.com/office/drawing/2014/main" val="392212335"/>
                    </a:ext>
                  </a:extLst>
                </a:gridCol>
                <a:gridCol w="338719">
                  <a:extLst>
                    <a:ext uri="{9D8B030D-6E8A-4147-A177-3AD203B41FA5}">
                      <a16:colId xmlns:a16="http://schemas.microsoft.com/office/drawing/2014/main" val="2327462511"/>
                    </a:ext>
                  </a:extLst>
                </a:gridCol>
                <a:gridCol w="338719">
                  <a:extLst>
                    <a:ext uri="{9D8B030D-6E8A-4147-A177-3AD203B41FA5}">
                      <a16:colId xmlns:a16="http://schemas.microsoft.com/office/drawing/2014/main" val="3379356611"/>
                    </a:ext>
                  </a:extLst>
                </a:gridCol>
                <a:gridCol w="338719">
                  <a:extLst>
                    <a:ext uri="{9D8B030D-6E8A-4147-A177-3AD203B41FA5}">
                      <a16:colId xmlns:a16="http://schemas.microsoft.com/office/drawing/2014/main" val="1187992756"/>
                    </a:ext>
                  </a:extLst>
                </a:gridCol>
                <a:gridCol w="338719">
                  <a:extLst>
                    <a:ext uri="{9D8B030D-6E8A-4147-A177-3AD203B41FA5}">
                      <a16:colId xmlns:a16="http://schemas.microsoft.com/office/drawing/2014/main" val="824396169"/>
                    </a:ext>
                  </a:extLst>
                </a:gridCol>
                <a:gridCol w="338719">
                  <a:extLst>
                    <a:ext uri="{9D8B030D-6E8A-4147-A177-3AD203B41FA5}">
                      <a16:colId xmlns:a16="http://schemas.microsoft.com/office/drawing/2014/main" val="4072468643"/>
                    </a:ext>
                  </a:extLst>
                </a:gridCol>
                <a:gridCol w="338719">
                  <a:extLst>
                    <a:ext uri="{9D8B030D-6E8A-4147-A177-3AD203B41FA5}">
                      <a16:colId xmlns:a16="http://schemas.microsoft.com/office/drawing/2014/main" val="561031104"/>
                    </a:ext>
                  </a:extLst>
                </a:gridCol>
                <a:gridCol w="338719">
                  <a:extLst>
                    <a:ext uri="{9D8B030D-6E8A-4147-A177-3AD203B41FA5}">
                      <a16:colId xmlns:a16="http://schemas.microsoft.com/office/drawing/2014/main" val="1151127647"/>
                    </a:ext>
                  </a:extLst>
                </a:gridCol>
                <a:gridCol w="338719">
                  <a:extLst>
                    <a:ext uri="{9D8B030D-6E8A-4147-A177-3AD203B41FA5}">
                      <a16:colId xmlns:a16="http://schemas.microsoft.com/office/drawing/2014/main" val="1961451591"/>
                    </a:ext>
                  </a:extLst>
                </a:gridCol>
                <a:gridCol w="338719">
                  <a:extLst>
                    <a:ext uri="{9D8B030D-6E8A-4147-A177-3AD203B41FA5}">
                      <a16:colId xmlns:a16="http://schemas.microsoft.com/office/drawing/2014/main" val="3198952637"/>
                    </a:ext>
                  </a:extLst>
                </a:gridCol>
                <a:gridCol w="338719">
                  <a:extLst>
                    <a:ext uri="{9D8B030D-6E8A-4147-A177-3AD203B41FA5}">
                      <a16:colId xmlns:a16="http://schemas.microsoft.com/office/drawing/2014/main" val="4119332783"/>
                    </a:ext>
                  </a:extLst>
                </a:gridCol>
                <a:gridCol w="338719">
                  <a:extLst>
                    <a:ext uri="{9D8B030D-6E8A-4147-A177-3AD203B41FA5}">
                      <a16:colId xmlns:a16="http://schemas.microsoft.com/office/drawing/2014/main" val="4172690786"/>
                    </a:ext>
                  </a:extLst>
                </a:gridCol>
                <a:gridCol w="338719">
                  <a:extLst>
                    <a:ext uri="{9D8B030D-6E8A-4147-A177-3AD203B41FA5}">
                      <a16:colId xmlns:a16="http://schemas.microsoft.com/office/drawing/2014/main" val="2603786103"/>
                    </a:ext>
                  </a:extLst>
                </a:gridCol>
                <a:gridCol w="338719">
                  <a:extLst>
                    <a:ext uri="{9D8B030D-6E8A-4147-A177-3AD203B41FA5}">
                      <a16:colId xmlns:a16="http://schemas.microsoft.com/office/drawing/2014/main" val="2096792894"/>
                    </a:ext>
                  </a:extLst>
                </a:gridCol>
                <a:gridCol w="338719">
                  <a:extLst>
                    <a:ext uri="{9D8B030D-6E8A-4147-A177-3AD203B41FA5}">
                      <a16:colId xmlns:a16="http://schemas.microsoft.com/office/drawing/2014/main" val="4059290173"/>
                    </a:ext>
                  </a:extLst>
                </a:gridCol>
                <a:gridCol w="338719">
                  <a:extLst>
                    <a:ext uri="{9D8B030D-6E8A-4147-A177-3AD203B41FA5}">
                      <a16:colId xmlns:a16="http://schemas.microsoft.com/office/drawing/2014/main" val="2509248099"/>
                    </a:ext>
                  </a:extLst>
                </a:gridCol>
              </a:tblGrid>
              <a:tr h="412751">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Encrypted characters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188434"/>
                  </a:ext>
                </a:extLst>
              </a:tr>
              <a:tr h="208212">
                <a:tc>
                  <a:txBody>
                    <a:bodyPr/>
                    <a:lstStyle/>
                    <a:p>
                      <a:pPr algn="ctr" rtl="0" fontAlgn="ctr"/>
                      <a:r>
                        <a:rPr kumimoji="0" lang="en-US" sz="1200" b="1" u="none" strike="noStrike" kern="1200" dirty="0">
                          <a:solidFill>
                            <a:srgbClr val="000000"/>
                          </a:solidFill>
                        </a:rPr>
                        <a:t> ;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&amp;</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&amp;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&gt;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u="none" strike="noStrike" kern="1200" dirty="0">
                          <a:solidFill>
                            <a:srgbClr val="000000"/>
                          </a:solidFill>
                        </a:rPr>
                        <a:t>/ </a:t>
                      </a:r>
                      <a:endParaRPr kumimoji="0" lang="en-US" sz="1200" b="1" i="0" u="none" strike="noStrike" kern="1200" dirty="0">
                        <a:solidFill>
                          <a:srgbClr val="000000"/>
                        </a:solidFill>
                        <a:latin typeface="Arial Black" pitchFamily="34" charset="0"/>
                        <a:ea typeface="+mn-ea"/>
                        <a:cs typeface="+mn-cs"/>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kumimoji="0" lang="en-US" sz="1200" b="1" i="0" u="none" strike="noStrike" kern="1200" dirty="0">
                          <a:solidFill>
                            <a:srgbClr val="000000"/>
                          </a:solidFill>
                          <a:latin typeface="Arial Black" pitchFamily="34" charset="0"/>
                          <a:ea typeface="+mn-ea"/>
                          <a:cs typeface="+mn-cs"/>
                        </a:rPr>
                        <a:t>[</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192079"/>
                  </a:ext>
                </a:extLst>
              </a:tr>
              <a:tr h="208212">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60410480"/>
                  </a:ext>
                </a:extLst>
              </a:tr>
              <a:tr h="208212">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ASCII values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647613"/>
                  </a:ext>
                </a:extLst>
              </a:tr>
              <a:tr h="215192">
                <a:tc>
                  <a:txBody>
                    <a:bodyPr/>
                    <a:lstStyle/>
                    <a:p>
                      <a:pPr algn="ctr" fontAlgn="b"/>
                      <a:r>
                        <a:rPr lang="en-US" sz="1200" b="1" i="0" u="none" strike="noStrike" dirty="0">
                          <a:solidFill>
                            <a:srgbClr val="000000"/>
                          </a:solidFill>
                          <a:latin typeface="Arial Black"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sz="1200" b="1" i="0" u="none" strike="noStrike" dirty="0">
                          <a:solidFill>
                            <a:srgbClr val="000000"/>
                          </a:solidFill>
                          <a:latin typeface="+mn-lt"/>
                        </a:rPr>
                        <a:t>8</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9</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9</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16</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ctr"/>
                      <a:r>
                        <a:rPr lang="en-US" sz="1200" b="1" i="0" u="none" strike="noStrike" dirty="0">
                          <a:solidFill>
                            <a:srgbClr val="000000"/>
                          </a:solidFill>
                          <a:latin typeface="+mn-lt"/>
                        </a:rPr>
                        <a:t>8</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8</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10</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i="0" u="none" strike="noStrike" dirty="0">
                          <a:solidFill>
                            <a:srgbClr val="000000"/>
                          </a:solidFill>
                          <a:latin typeface="+mn-lt"/>
                        </a:rPr>
                        <a:t>17</a:t>
                      </a: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657045"/>
                  </a:ext>
                </a:extLst>
              </a:tr>
              <a:tr h="208212">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dirty="0">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1726329"/>
                  </a:ext>
                </a:extLst>
              </a:tr>
              <a:tr h="344571">
                <a:tc gridSpan="4">
                  <a:txBody>
                    <a:bodyPr/>
                    <a:lstStyle/>
                    <a:p>
                      <a:pPr algn="ctr" rtl="0" fontAlgn="ctr"/>
                      <a:r>
                        <a:rPr lang="en-US" sz="1000" b="1" u="none" strike="noStrike" dirty="0">
                          <a:solidFill>
                            <a:srgbClr val="000000"/>
                          </a:solidFill>
                        </a:rPr>
                        <a:t>Final ASCII= (A-K+32)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u="none" strike="noStrike" dirty="0">
                          <a:solidFill>
                            <a:srgbClr val="000000"/>
                          </a:solidFill>
                        </a:rPr>
                        <a:t> </a:t>
                      </a:r>
                      <a:endParaRPr lang="en-US" sz="1000" b="1" i="0" u="none" strike="noStrike" dirty="0">
                        <a:solidFill>
                          <a:srgbClr val="000000"/>
                        </a:solidFill>
                        <a:latin typeface="+mn-lt"/>
                      </a:endParaRPr>
                    </a:p>
                  </a:txBody>
                  <a:tcPr marL="3284" marR="3284" marT="3284" marB="0" anchor="ctr"/>
                </a:tc>
                <a:tc gridSpan="4">
                  <a:txBody>
                    <a:bodyPr/>
                    <a:lstStyle/>
                    <a:p>
                      <a:pPr algn="ctr" rtl="0" fontAlgn="ctr"/>
                      <a:r>
                        <a:rPr lang="en-US" sz="1000" b="1" u="none" strike="noStrike" dirty="0">
                          <a:solidFill>
                            <a:srgbClr val="000000"/>
                          </a:solidFill>
                        </a:rPr>
                        <a:t>Final ASCII= (A-K+32)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u="none" strike="noStrike" dirty="0">
                          <a:solidFill>
                            <a:srgbClr val="000000"/>
                          </a:solidFill>
                        </a:rPr>
                        <a:t> </a:t>
                      </a:r>
                      <a:endParaRPr lang="en-US" sz="1000" b="1" i="0" u="none" strike="noStrike" dirty="0">
                        <a:solidFill>
                          <a:srgbClr val="000000"/>
                        </a:solidFill>
                        <a:latin typeface="+mn-lt"/>
                      </a:endParaRPr>
                    </a:p>
                  </a:txBody>
                  <a:tcPr marL="3284" marR="3284" marT="3284" marB="0" anchor="ctr"/>
                </a:tc>
                <a:tc gridSpan="4">
                  <a:txBody>
                    <a:bodyPr/>
                    <a:lstStyle/>
                    <a:p>
                      <a:pPr algn="ctr" rtl="0" fontAlgn="ctr"/>
                      <a:r>
                        <a:rPr lang="en-US" sz="1000" b="1" u="none" strike="noStrike" dirty="0">
                          <a:solidFill>
                            <a:srgbClr val="000000"/>
                          </a:solidFill>
                        </a:rPr>
                        <a:t>Final ASCII= (A-K+32 )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u="none" strike="noStrike" dirty="0">
                          <a:solidFill>
                            <a:srgbClr val="000000"/>
                          </a:solidFill>
                        </a:rPr>
                        <a:t> </a:t>
                      </a:r>
                      <a:endParaRPr lang="en-US" sz="1000" b="1" i="0" u="none" strike="noStrike" dirty="0">
                        <a:solidFill>
                          <a:srgbClr val="000000"/>
                        </a:solidFill>
                        <a:latin typeface="+mn-lt"/>
                      </a:endParaRPr>
                    </a:p>
                  </a:txBody>
                  <a:tcPr marL="3284" marR="3284" marT="3284" marB="0" anchor="ctr"/>
                </a:tc>
                <a:tc gridSpan="4">
                  <a:txBody>
                    <a:bodyPr/>
                    <a:lstStyle/>
                    <a:p>
                      <a:pPr algn="ctr" rtl="0" fontAlgn="ctr"/>
                      <a:r>
                        <a:rPr lang="en-US" sz="1000" b="1" u="none" strike="noStrike" dirty="0">
                          <a:solidFill>
                            <a:srgbClr val="000000"/>
                          </a:solidFill>
                        </a:rPr>
                        <a:t>Final ASCII= (A-K+32)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u="none" strike="noStrike" dirty="0">
                          <a:solidFill>
                            <a:srgbClr val="000000"/>
                          </a:solidFill>
                        </a:rPr>
                        <a:t> </a:t>
                      </a:r>
                      <a:endParaRPr lang="en-US" sz="1000" b="1" i="0" u="none" strike="noStrike" dirty="0">
                        <a:solidFill>
                          <a:srgbClr val="000000"/>
                        </a:solidFill>
                        <a:latin typeface="+mn-lt"/>
                      </a:endParaRPr>
                    </a:p>
                  </a:txBody>
                  <a:tcPr marL="3284" marR="3284" marT="3284" marB="0" anchor="ctr"/>
                </a:tc>
                <a:tc gridSpan="4">
                  <a:txBody>
                    <a:bodyPr/>
                    <a:lstStyle/>
                    <a:p>
                      <a:pPr algn="ctr" rtl="0" fontAlgn="ctr"/>
                      <a:r>
                        <a:rPr lang="en-US" sz="1000" b="1" u="none" strike="noStrike" dirty="0">
                          <a:solidFill>
                            <a:srgbClr val="000000"/>
                          </a:solidFill>
                        </a:rPr>
                        <a:t>Final ASCII= (A-K+32) mod 32</a:t>
                      </a:r>
                      <a:endParaRPr lang="en-US" sz="10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0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129492"/>
                  </a:ext>
                </a:extLst>
              </a:tr>
              <a:tr h="215192">
                <a:tc>
                  <a:txBody>
                    <a:bodyPr/>
                    <a:lstStyle/>
                    <a:p>
                      <a:pPr algn="ctr" fontAlgn="b"/>
                      <a:r>
                        <a:rPr lang="en-US" sz="1200" b="1" i="0" u="none" strike="noStrike" dirty="0">
                          <a:solidFill>
                            <a:srgbClr val="000000"/>
                          </a:solidFill>
                          <a:latin typeface="Arial Black"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rPr>
                        <a:t>14</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rPr>
                        <a:t> </a:t>
                      </a:r>
                      <a:endParaRPr lang="en-US" sz="1200" b="1" i="0" u="none" strike="noStrike" dirty="0">
                        <a:solidFill>
                          <a:srgbClr val="000000"/>
                        </a:solidFill>
                        <a:latin typeface="+mn-lt"/>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497933"/>
                  </a:ext>
                </a:extLst>
              </a:tr>
              <a:tr h="208212">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a:solidFill>
                          <a:srgbClr val="000000"/>
                        </a:solidFill>
                        <a:latin typeface="+mn-lt"/>
                      </a:endParaRPr>
                    </a:p>
                  </a:txBody>
                  <a:tcPr marL="3284" marR="3284" marT="3284"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26589687"/>
                  </a:ext>
                </a:extLst>
              </a:tr>
              <a:tr h="208212">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rPr>
                        <a:t> </a:t>
                      </a:r>
                      <a:endParaRPr lang="en-US" sz="1200" b="1" i="0" u="none" strike="noStrike">
                        <a:solidFill>
                          <a:srgbClr val="000000"/>
                        </a:solidFill>
                        <a:latin typeface="+mn-lt"/>
                      </a:endParaRPr>
                    </a:p>
                  </a:txBody>
                  <a:tcPr marL="3284" marR="3284" marT="3284" marB="0" anchor="ctr"/>
                </a:tc>
                <a:tc gridSpan="4">
                  <a:txBody>
                    <a:bodyPr/>
                    <a:lstStyle/>
                    <a:p>
                      <a:pPr algn="ctr" rtl="0" fontAlgn="ctr"/>
                      <a:r>
                        <a:rPr lang="en-US" sz="1200" b="1" u="none" strike="noStrike" dirty="0">
                          <a:solidFill>
                            <a:srgbClr val="000000"/>
                          </a:solidFill>
                        </a:rPr>
                        <a:t>4x4 matrix is</a:t>
                      </a:r>
                      <a:endParaRPr lang="en-US" sz="1200" b="1" i="0" u="none" strike="noStrike" dirty="0">
                        <a:solidFill>
                          <a:srgbClr val="000000"/>
                        </a:solidFill>
                        <a:latin typeface="+mn-lt"/>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050785"/>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291307"/>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7136559"/>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027940"/>
                  </a:ext>
                </a:extLst>
              </a:tr>
              <a:tr h="215192">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22936"/>
                  </a:ext>
                </a:extLst>
              </a:tr>
              <a:tr h="208212">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tc>
                  <a:txBody>
                    <a:bodyPr/>
                    <a:lstStyle/>
                    <a:p>
                      <a:pPr algn="l" fontAlgn="b"/>
                      <a:endParaRPr lang="en-US" sz="1200" b="0" i="0" u="none" strike="noStrike" dirty="0">
                        <a:solidFill>
                          <a:srgbClr val="000000"/>
                        </a:solidFill>
                        <a:latin typeface="Arial Black" panose="020B0A04020102020204" pitchFamily="34" charset="0"/>
                      </a:endParaRPr>
                    </a:p>
                  </a:txBody>
                  <a:tcPr marL="3284" marR="3284" marT="3284"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67720028"/>
                  </a:ext>
                </a:extLst>
              </a:tr>
              <a:tr h="412751">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tc>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tc>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tc>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tc>
                <a:tc gridSpan="4">
                  <a:txBody>
                    <a:bodyPr/>
                    <a:lstStyle/>
                    <a:p>
                      <a:pPr algn="ctr" rtl="0" fontAlgn="ctr"/>
                      <a:r>
                        <a:rPr lang="en-US" sz="1200" b="1" u="none" strike="noStrike" dirty="0">
                          <a:solidFill>
                            <a:srgbClr val="000000"/>
                          </a:solidFill>
                          <a:latin typeface="Arial Black" panose="020B0A04020102020204" pitchFamily="34" charset="0"/>
                        </a:rPr>
                        <a:t>Transpose of the matrix</a:t>
                      </a:r>
                      <a:endParaRPr lang="en-US" sz="1200" b="1" i="0" u="none" strike="noStrike" dirty="0">
                        <a:solidFill>
                          <a:srgbClr val="000000"/>
                        </a:solidFill>
                        <a:latin typeface="Arial Black" panose="020B0A04020102020204" pitchFamily="34" charset="0"/>
                      </a:endParaRPr>
                    </a:p>
                  </a:txBody>
                  <a:tcPr marL="3284" marR="3284" marT="3284" marB="0" anchor="ctr">
                    <a:lnB w="12700" cap="flat" cmpd="sng" algn="ctr">
                      <a:solidFill>
                        <a:schemeClr val="tx1"/>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rtl="0" fontAlgn="ctr"/>
                      <a:endParaRPr lang="en-US" sz="1200" b="1" i="0" u="none" strike="noStrike" dirty="0">
                        <a:solidFill>
                          <a:srgbClr val="000000"/>
                        </a:solidFill>
                        <a:latin typeface="+mn-lt"/>
                      </a:endParaRPr>
                    </a:p>
                  </a:txBody>
                  <a:tcPr marL="3284" marR="3284" marT="328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682702"/>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1423778"/>
                  </a:ext>
                </a:extLst>
              </a:tr>
              <a:tr h="215192">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0402819"/>
                  </a:ext>
                </a:extLst>
              </a:tr>
              <a:tr h="215192">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6604588"/>
                  </a:ext>
                </a:extLst>
              </a:tr>
              <a:tr h="215192">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 </a:t>
                      </a:r>
                      <a:endParaRPr lang="en-US" sz="1200" b="1" i="0" u="none" strike="noStrike" dirty="0">
                        <a:solidFill>
                          <a:srgbClr val="000000"/>
                        </a:solidFill>
                        <a:latin typeface="Arial Black" panose="020B0A04020102020204" pitchFamily="34" charset="0"/>
                      </a:endParaRPr>
                    </a:p>
                  </a:txBody>
                  <a:tcPr marL="3284" marR="3284" marT="3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892661"/>
                  </a:ext>
                </a:extLst>
              </a:tr>
            </a:tbl>
          </a:graphicData>
        </a:graphic>
      </p:graphicFrame>
    </p:spTree>
    <p:extLst>
      <p:ext uri="{BB962C8B-B14F-4D97-AF65-F5344CB8AC3E}">
        <p14:creationId xmlns:p14="http://schemas.microsoft.com/office/powerpoint/2010/main" val="127052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450711-ECCC-4507-CD2A-E7D79D5B949E}"/>
              </a:ext>
            </a:extLst>
          </p:cNvPr>
          <p:cNvSpPr txBox="1"/>
          <p:nvPr/>
        </p:nvSpPr>
        <p:spPr>
          <a:xfrm>
            <a:off x="2879203" y="0"/>
            <a:ext cx="6105644"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Decryption Example</a:t>
            </a:r>
          </a:p>
        </p:txBody>
      </p:sp>
      <p:sp>
        <p:nvSpPr>
          <p:cNvPr id="5" name="TextBox 4">
            <a:extLst>
              <a:ext uri="{FF2B5EF4-FFF2-40B4-BE49-F238E27FC236}">
                <a16:creationId xmlns:a16="http://schemas.microsoft.com/office/drawing/2014/main" id="{731E59BE-E6A4-AF41-6884-A9CAF203E3F7}"/>
              </a:ext>
            </a:extLst>
          </p:cNvPr>
          <p:cNvSpPr txBox="1"/>
          <p:nvPr/>
        </p:nvSpPr>
        <p:spPr>
          <a:xfrm>
            <a:off x="1351344" y="852459"/>
            <a:ext cx="6105644" cy="1323439"/>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Each 4×4 matrix is convert to binary value</a:t>
            </a:r>
          </a:p>
          <a:p>
            <a:r>
              <a:rPr lang="en-US" sz="2000" dirty="0">
                <a:latin typeface="Arial" panose="020B0604020202020204" pitchFamily="34" charset="0"/>
                <a:cs typeface="Arial" panose="020B0604020202020204" pitchFamily="34" charset="0"/>
              </a:rPr>
              <a:t>And Key1 from Sender is PAVAN</a:t>
            </a:r>
          </a:p>
          <a:p>
            <a:r>
              <a:rPr lang="en-US" sz="2000" dirty="0">
                <a:latin typeface="Arial" panose="020B0604020202020204" pitchFamily="34" charset="0"/>
                <a:cs typeface="Arial" panose="020B0604020202020204" pitchFamily="34" charset="0"/>
              </a:rPr>
              <a:t>Key is Convert to ASCII values</a:t>
            </a:r>
          </a:p>
          <a:p>
            <a:r>
              <a:rPr lang="en-US" sz="2000" dirty="0">
                <a:latin typeface="Arial" panose="020B0604020202020204" pitchFamily="34" charset="0"/>
                <a:cs typeface="Arial" panose="020B0604020202020204" pitchFamily="34" charset="0"/>
              </a:rPr>
              <a:t>Then Divide each Decimal value by Key values</a:t>
            </a:r>
          </a:p>
        </p:txBody>
      </p:sp>
      <p:graphicFrame>
        <p:nvGraphicFramePr>
          <p:cNvPr id="6" name="Table 5">
            <a:extLst>
              <a:ext uri="{FF2B5EF4-FFF2-40B4-BE49-F238E27FC236}">
                <a16:creationId xmlns:a16="http://schemas.microsoft.com/office/drawing/2014/main" id="{4C0BB42F-6C44-E4AA-747E-D73AFE2884F3}"/>
              </a:ext>
            </a:extLst>
          </p:cNvPr>
          <p:cNvGraphicFramePr>
            <a:graphicFrameLocks noGrp="1"/>
          </p:cNvGraphicFramePr>
          <p:nvPr/>
        </p:nvGraphicFramePr>
        <p:xfrm>
          <a:off x="1351343" y="2546776"/>
          <a:ext cx="8803513" cy="2585110"/>
        </p:xfrm>
        <a:graphic>
          <a:graphicData uri="http://schemas.openxmlformats.org/drawingml/2006/table">
            <a:tbl>
              <a:tblPr/>
              <a:tblGrid>
                <a:gridCol w="2622323">
                  <a:extLst>
                    <a:ext uri="{9D8B030D-6E8A-4147-A177-3AD203B41FA5}">
                      <a16:colId xmlns:a16="http://schemas.microsoft.com/office/drawing/2014/main" val="4167769381"/>
                    </a:ext>
                  </a:extLst>
                </a:gridCol>
                <a:gridCol w="1685779">
                  <a:extLst>
                    <a:ext uri="{9D8B030D-6E8A-4147-A177-3AD203B41FA5}">
                      <a16:colId xmlns:a16="http://schemas.microsoft.com/office/drawing/2014/main" val="364421412"/>
                    </a:ext>
                  </a:extLst>
                </a:gridCol>
                <a:gridCol w="936544">
                  <a:extLst>
                    <a:ext uri="{9D8B030D-6E8A-4147-A177-3AD203B41FA5}">
                      <a16:colId xmlns:a16="http://schemas.microsoft.com/office/drawing/2014/main" val="3831702891"/>
                    </a:ext>
                  </a:extLst>
                </a:gridCol>
                <a:gridCol w="936544">
                  <a:extLst>
                    <a:ext uri="{9D8B030D-6E8A-4147-A177-3AD203B41FA5}">
                      <a16:colId xmlns:a16="http://schemas.microsoft.com/office/drawing/2014/main" val="1328680848"/>
                    </a:ext>
                  </a:extLst>
                </a:gridCol>
                <a:gridCol w="1291559">
                  <a:extLst>
                    <a:ext uri="{9D8B030D-6E8A-4147-A177-3AD203B41FA5}">
                      <a16:colId xmlns:a16="http://schemas.microsoft.com/office/drawing/2014/main" val="4119646607"/>
                    </a:ext>
                  </a:extLst>
                </a:gridCol>
                <a:gridCol w="1330764">
                  <a:extLst>
                    <a:ext uri="{9D8B030D-6E8A-4147-A177-3AD203B41FA5}">
                      <a16:colId xmlns:a16="http://schemas.microsoft.com/office/drawing/2014/main" val="3576582736"/>
                    </a:ext>
                  </a:extLst>
                </a:gridCol>
              </a:tblGrid>
              <a:tr h="624230">
                <a:tc>
                  <a:txBody>
                    <a:bodyPr/>
                    <a:lstStyle/>
                    <a:p>
                      <a:pPr algn="ctr" fontAlgn="b"/>
                      <a:r>
                        <a:rPr lang="en-US" sz="1600" b="1" i="0" u="none" strike="noStrike" dirty="0">
                          <a:solidFill>
                            <a:srgbClr val="000000"/>
                          </a:solidFill>
                          <a:latin typeface="Arial Black" pitchFamily="34" charset="0"/>
                        </a:rPr>
                        <a:t>Binary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Convert</a:t>
                      </a:r>
                      <a:r>
                        <a:rPr lang="en-US" sz="1600" b="1" i="0" u="none" strike="noStrike" baseline="0" dirty="0">
                          <a:solidFill>
                            <a:srgbClr val="000000"/>
                          </a:solidFill>
                          <a:latin typeface="Arial Black" pitchFamily="34" charset="0"/>
                        </a:rPr>
                        <a:t> to</a:t>
                      </a:r>
                    </a:p>
                    <a:p>
                      <a:pPr algn="ctr" fontAlgn="b"/>
                      <a:r>
                        <a:rPr lang="en-US" sz="1600" b="1" i="0" u="none" strike="noStrike" dirty="0">
                          <a:solidFill>
                            <a:srgbClr val="000000"/>
                          </a:solidFill>
                          <a:latin typeface="Arial Black" pitchFamily="34" charset="0"/>
                        </a:rPr>
                        <a:t>Decimal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Key1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ASCII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sng" strike="noStrike" dirty="0">
                          <a:solidFill>
                            <a:srgbClr val="000000"/>
                          </a:solidFill>
                          <a:latin typeface="Arial Black" pitchFamily="34" charset="0"/>
                        </a:rPr>
                        <a:t>Decimal</a:t>
                      </a:r>
                    </a:p>
                    <a:p>
                      <a:pPr algn="ctr" fontAlgn="b"/>
                      <a:r>
                        <a:rPr lang="en-US" sz="1600" b="1" i="0" u="none" strike="noStrike" dirty="0">
                          <a:solidFill>
                            <a:srgbClr val="000000"/>
                          </a:solidFill>
                          <a:latin typeface="Arial Black" pitchFamily="34" charset="0"/>
                        </a:rPr>
                        <a:t>ASCII</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Plain Text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195292"/>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1 1001 1111 0000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6640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632974"/>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1 0000 1000 0001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4225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0578060"/>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1 1100 0011 1000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7224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545938"/>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1 0110 1001 1001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5785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3998017"/>
                  </a:ext>
                </a:extLst>
              </a:tr>
              <a:tr h="392176">
                <a:tc>
                  <a:txBody>
                    <a:bodyPr/>
                    <a:lstStyle/>
                    <a:p>
                      <a:pPr algn="ctr" fontAlgn="b"/>
                      <a:r>
                        <a:rPr kumimoji="0" lang="en-US" sz="1600" b="1" i="0" u="none" strike="noStrike" kern="1200" dirty="0">
                          <a:solidFill>
                            <a:srgbClr val="000000"/>
                          </a:solidFill>
                          <a:latin typeface="Arial Black" pitchFamily="34" charset="0"/>
                          <a:ea typeface="+mn-ea"/>
                          <a:cs typeface="+mn-cs"/>
                        </a:rPr>
                        <a:t>1 0011 1100 1110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600" b="1" i="0" u="none" strike="noStrike" kern="1200" dirty="0">
                          <a:solidFill>
                            <a:srgbClr val="000000"/>
                          </a:solidFill>
                          <a:latin typeface="Arial Black" pitchFamily="34" charset="0"/>
                          <a:ea typeface="+mn-ea"/>
                          <a:cs typeface="+mn-cs"/>
                        </a:rPr>
                        <a:t>5070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603367"/>
                  </a:ext>
                </a:extLst>
              </a:tr>
            </a:tbl>
          </a:graphicData>
        </a:graphic>
      </p:graphicFrame>
      <p:sp>
        <p:nvSpPr>
          <p:cNvPr id="8" name="TextBox 7">
            <a:extLst>
              <a:ext uri="{FF2B5EF4-FFF2-40B4-BE49-F238E27FC236}">
                <a16:creationId xmlns:a16="http://schemas.microsoft.com/office/drawing/2014/main" id="{18D29F9B-0896-4837-AFF1-A9FB131B7FD4}"/>
              </a:ext>
            </a:extLst>
          </p:cNvPr>
          <p:cNvSpPr txBox="1"/>
          <p:nvPr/>
        </p:nvSpPr>
        <p:spPr>
          <a:xfrm>
            <a:off x="1351343" y="5495979"/>
            <a:ext cx="8649183" cy="369332"/>
          </a:xfrm>
          <a:prstGeom prst="rect">
            <a:avLst/>
          </a:prstGeom>
          <a:noFill/>
        </p:spPr>
        <p:txBody>
          <a:bodyPr wrap="square">
            <a:spAutoFit/>
          </a:bodyPr>
          <a:lstStyle/>
          <a:p>
            <a:r>
              <a:rPr lang="en-US" sz="1800" dirty="0"/>
              <a:t>The decryption procedure of the other characters from the cipher text is </a:t>
            </a:r>
            <a:r>
              <a:rPr lang="en-US" sz="1800" dirty="0">
                <a:latin typeface="Arial Black" pitchFamily="34" charset="0"/>
              </a:rPr>
              <a:t>“</a:t>
            </a:r>
            <a:r>
              <a:rPr lang="en-US" dirty="0">
                <a:latin typeface="Arial Black" pitchFamily="34" charset="0"/>
              </a:rPr>
              <a:t>SATYA</a:t>
            </a:r>
            <a:r>
              <a:rPr lang="en-US" sz="1800" dirty="0">
                <a:latin typeface="Arial Black" pitchFamily="34" charset="0"/>
              </a:rPr>
              <a:t>”</a:t>
            </a:r>
            <a:endParaRPr lang="en-US" sz="1800" dirty="0"/>
          </a:p>
        </p:txBody>
      </p:sp>
    </p:spTree>
    <p:extLst>
      <p:ext uri="{BB962C8B-B14F-4D97-AF65-F5344CB8AC3E}">
        <p14:creationId xmlns:p14="http://schemas.microsoft.com/office/powerpoint/2010/main" val="194267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371A4C-6A1D-DA25-F3BD-123CF7C317D5}"/>
              </a:ext>
            </a:extLst>
          </p:cNvPr>
          <p:cNvSpPr txBox="1"/>
          <p:nvPr/>
        </p:nvSpPr>
        <p:spPr>
          <a:xfrm>
            <a:off x="0" y="0"/>
            <a:ext cx="12192000" cy="584775"/>
          </a:xfrm>
          <a:prstGeom prst="rect">
            <a:avLst/>
          </a:prstGeom>
          <a:noFill/>
        </p:spPr>
        <p:txBody>
          <a:bodyPr wrap="square">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Functional Requirements </a:t>
            </a:r>
          </a:p>
        </p:txBody>
      </p:sp>
      <p:sp>
        <p:nvSpPr>
          <p:cNvPr id="3" name="TextBox 2">
            <a:extLst>
              <a:ext uri="{FF2B5EF4-FFF2-40B4-BE49-F238E27FC236}">
                <a16:creationId xmlns:a16="http://schemas.microsoft.com/office/drawing/2014/main" id="{D162B3DA-8BDC-B887-4C22-0D609AE1471A}"/>
              </a:ext>
            </a:extLst>
          </p:cNvPr>
          <p:cNvSpPr txBox="1"/>
          <p:nvPr/>
        </p:nvSpPr>
        <p:spPr>
          <a:xfrm>
            <a:off x="1359016" y="584775"/>
            <a:ext cx="8382001" cy="4809265"/>
          </a:xfrm>
          <a:prstGeom prst="rect">
            <a:avLst/>
          </a:prstGeom>
          <a:noFill/>
        </p:spPr>
        <p:txBody>
          <a:bodyPr wrap="square">
            <a:spAutoFit/>
          </a:bodyPr>
          <a:lstStyle/>
          <a:p>
            <a:pPr>
              <a:lnSpc>
                <a:spcPct val="200000"/>
              </a:lnSpc>
            </a:pPr>
            <a:r>
              <a:rPr lang="en-IN" sz="2400" b="1" dirty="0">
                <a:latin typeface="Times New Roman" panose="02020603050405020304" pitchFamily="18" charset="0"/>
                <a:cs typeface="Times New Roman" panose="02020603050405020304" pitchFamily="18" charset="0"/>
              </a:rPr>
              <a:t>		Encryption</a:t>
            </a:r>
          </a:p>
          <a:p>
            <a:pPr lvl="2">
              <a:lnSpc>
                <a:spcPct val="200000"/>
              </a:lnSpc>
            </a:pPr>
            <a:r>
              <a:rPr lang="en-IN" dirty="0">
                <a:latin typeface="Times New Roman" panose="02020603050405020304" pitchFamily="18" charset="0"/>
                <a:cs typeface="Times New Roman" panose="02020603050405020304" pitchFamily="18" charset="0"/>
              </a:rPr>
              <a:t>	Input    :  Plain text, </a:t>
            </a:r>
          </a:p>
          <a:p>
            <a:pPr lvl="2">
              <a:lnSpc>
                <a:spcPct val="200000"/>
              </a:lnSpc>
            </a:pPr>
            <a:r>
              <a:rPr lang="en-IN" dirty="0">
                <a:latin typeface="Times New Roman" panose="02020603050405020304" pitchFamily="18" charset="0"/>
                <a:cs typeface="Times New Roman" panose="02020603050405020304" pitchFamily="18" charset="0"/>
              </a:rPr>
              <a:t>	Keys(s)  :   Random  Key value.</a:t>
            </a:r>
          </a:p>
          <a:p>
            <a:pPr lvl="2">
              <a:lnSpc>
                <a:spcPct val="200000"/>
              </a:lnSpc>
            </a:pPr>
            <a:r>
              <a:rPr lang="en-IN" dirty="0">
                <a:latin typeface="Times New Roman" panose="02020603050405020304" pitchFamily="18" charset="0"/>
                <a:cs typeface="Times New Roman" panose="02020603050405020304" pitchFamily="18" charset="0"/>
              </a:rPr>
              <a:t>	Output  :  Cipher text.</a:t>
            </a:r>
          </a:p>
          <a:p>
            <a:pPr>
              <a:lnSpc>
                <a:spcPct val="200000"/>
              </a:lnSpc>
            </a:pPr>
            <a:r>
              <a:rPr lang="en-IN" sz="2400" b="1" dirty="0">
                <a:latin typeface="Times New Roman" panose="02020603050405020304" pitchFamily="18" charset="0"/>
                <a:cs typeface="Times New Roman" panose="02020603050405020304" pitchFamily="18" charset="0"/>
              </a:rPr>
              <a:t>		Decryption</a:t>
            </a:r>
          </a:p>
          <a:p>
            <a:pPr lvl="2">
              <a:lnSpc>
                <a:spcPct val="200000"/>
              </a:lnSpc>
            </a:pPr>
            <a:r>
              <a:rPr lang="en-IN" dirty="0">
                <a:latin typeface="Times New Roman" panose="02020603050405020304" pitchFamily="18" charset="0"/>
                <a:cs typeface="Times New Roman" panose="02020603050405020304" pitchFamily="18" charset="0"/>
              </a:rPr>
              <a:t>	Input     :  Cipher text, </a:t>
            </a:r>
          </a:p>
          <a:p>
            <a:pPr lvl="2">
              <a:lnSpc>
                <a:spcPct val="200000"/>
              </a:lnSpc>
            </a:pPr>
            <a:r>
              <a:rPr lang="en-IN" dirty="0">
                <a:latin typeface="Times New Roman" panose="02020603050405020304" pitchFamily="18" charset="0"/>
                <a:cs typeface="Times New Roman" panose="02020603050405020304" pitchFamily="18" charset="0"/>
              </a:rPr>
              <a:t>	Key(s) :   Get Key .</a:t>
            </a:r>
          </a:p>
          <a:p>
            <a:pPr lvl="2">
              <a:lnSpc>
                <a:spcPct val="200000"/>
              </a:lnSpc>
            </a:pPr>
            <a:r>
              <a:rPr lang="en-IN" dirty="0">
                <a:latin typeface="Times New Roman" panose="02020603050405020304" pitchFamily="18" charset="0"/>
                <a:cs typeface="Times New Roman" panose="02020603050405020304" pitchFamily="18" charset="0"/>
              </a:rPr>
              <a:t>	Output  :  Plain text.</a:t>
            </a:r>
          </a:p>
        </p:txBody>
      </p:sp>
    </p:spTree>
    <p:extLst>
      <p:ext uri="{BB962C8B-B14F-4D97-AF65-F5344CB8AC3E}">
        <p14:creationId xmlns:p14="http://schemas.microsoft.com/office/powerpoint/2010/main" val="131529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A4DB1A-8CFE-F251-AAB6-86C0AB26663F}"/>
              </a:ext>
            </a:extLst>
          </p:cNvPr>
          <p:cNvSpPr txBox="1"/>
          <p:nvPr/>
        </p:nvSpPr>
        <p:spPr>
          <a:xfrm>
            <a:off x="914400" y="798753"/>
            <a:ext cx="6840522" cy="5075935"/>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		Hardware Requirements</a:t>
            </a:r>
          </a:p>
          <a:p>
            <a:pPr>
              <a:lnSpc>
                <a:spcPct val="150000"/>
              </a:lnSpc>
            </a:pPr>
            <a:r>
              <a:rPr lang="en-IN" sz="1600" dirty="0">
                <a:latin typeface="Times New Roman" panose="02020603050405020304" pitchFamily="18" charset="0"/>
                <a:cs typeface="Times New Roman" panose="02020603050405020304" pitchFamily="18" charset="0"/>
              </a:rPr>
              <a:t>         		Processor :     Intel i3 &amp; Above</a:t>
            </a:r>
          </a:p>
          <a:p>
            <a:pPr lvl="1">
              <a:lnSpc>
                <a:spcPct val="150000"/>
              </a:lnSpc>
            </a:pPr>
            <a:r>
              <a:rPr lang="en-IN" sz="1600" dirty="0">
                <a:latin typeface="Times New Roman" panose="02020603050405020304" pitchFamily="18" charset="0"/>
                <a:cs typeface="Times New Roman" panose="02020603050405020304" pitchFamily="18" charset="0"/>
              </a:rPr>
              <a:t>		RAM         :    4 GB</a:t>
            </a:r>
          </a:p>
          <a:p>
            <a:pPr lvl="1">
              <a:lnSpc>
                <a:spcPct val="150000"/>
              </a:lnSpc>
            </a:pPr>
            <a:r>
              <a:rPr lang="en-IN" sz="1600" dirty="0">
                <a:latin typeface="Times New Roman" panose="02020603050405020304" pitchFamily="18" charset="0"/>
                <a:cs typeface="Times New Roman" panose="02020603050405020304" pitchFamily="18" charset="0"/>
              </a:rPr>
              <a:t>		Hard disk  :    500 GB</a:t>
            </a:r>
          </a:p>
          <a:p>
            <a:pPr lvl="1">
              <a:lnSpc>
                <a:spcPct val="150000"/>
              </a:lnSpc>
            </a:pPr>
            <a:r>
              <a:rPr lang="en-IN" sz="1600" dirty="0">
                <a:latin typeface="Times New Roman" panose="02020603050405020304" pitchFamily="18" charset="0"/>
                <a:cs typeface="Times New Roman" panose="02020603050405020304" pitchFamily="18" charset="0"/>
              </a:rPr>
              <a:t>		Keyboard :     Standard 102 Keys</a:t>
            </a:r>
          </a:p>
          <a:p>
            <a:pPr lvl="1">
              <a:lnSpc>
                <a:spcPct val="150000"/>
              </a:lnSpc>
            </a:pPr>
            <a:r>
              <a:rPr lang="en-IN" sz="1600" dirty="0">
                <a:latin typeface="Times New Roman" panose="02020603050405020304" pitchFamily="18" charset="0"/>
                <a:cs typeface="Times New Roman" panose="02020603050405020304" pitchFamily="18" charset="0"/>
              </a:rPr>
              <a:t>		Mouse      :     Standard</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sz="2400" b="1" dirty="0">
                <a:latin typeface="Times New Roman" panose="02020603050405020304" pitchFamily="18" charset="0"/>
                <a:cs typeface="Times New Roman" panose="02020603050405020304" pitchFamily="18" charset="0"/>
              </a:rPr>
              <a:t>		Software Requirements</a:t>
            </a:r>
            <a:r>
              <a:rPr lang="en-IN" sz="2400" dirty="0">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    			Operating system            :      Windows 7 &amp; Above</a:t>
            </a:r>
          </a:p>
          <a:p>
            <a:pPr>
              <a:lnSpc>
                <a:spcPct val="150000"/>
              </a:lnSpc>
            </a:pPr>
            <a:r>
              <a:rPr lang="en-IN" sz="1600" dirty="0">
                <a:latin typeface="Times New Roman" panose="02020603050405020304" pitchFamily="18" charset="0"/>
                <a:cs typeface="Times New Roman" panose="02020603050405020304" pitchFamily="18" charset="0"/>
              </a:rPr>
              <a:t>    			Front-end/GUI tool         :      Python IDLE 3.10.4.</a:t>
            </a:r>
          </a:p>
          <a:p>
            <a:pPr>
              <a:lnSpc>
                <a:spcPct val="150000"/>
              </a:lnSpc>
            </a:pPr>
            <a:r>
              <a:rPr lang="en-IN" sz="1600" dirty="0">
                <a:latin typeface="Times New Roman" panose="02020603050405020304" pitchFamily="18" charset="0"/>
                <a:cs typeface="Times New Roman" panose="02020603050405020304" pitchFamily="18" charset="0"/>
              </a:rPr>
              <a:t>    			Programming language   :     Python Programming</a:t>
            </a:r>
          </a:p>
          <a:p>
            <a:pPr>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25CBE5-83FE-6399-E671-7399C13AD760}"/>
              </a:ext>
            </a:extLst>
          </p:cNvPr>
          <p:cNvSpPr txBox="1"/>
          <p:nvPr/>
        </p:nvSpPr>
        <p:spPr>
          <a:xfrm>
            <a:off x="0" y="0"/>
            <a:ext cx="12192000" cy="584775"/>
          </a:xfrm>
          <a:prstGeom prst="rect">
            <a:avLst/>
          </a:prstGeom>
          <a:noFill/>
        </p:spPr>
        <p:txBody>
          <a:bodyPr wrap="square">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Functional Requirements </a:t>
            </a:r>
          </a:p>
        </p:txBody>
      </p:sp>
    </p:spTree>
    <p:extLst>
      <p:ext uri="{BB962C8B-B14F-4D97-AF65-F5344CB8AC3E}">
        <p14:creationId xmlns:p14="http://schemas.microsoft.com/office/powerpoint/2010/main" val="307958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AF05B-852D-1C28-BE08-19B6B13DDB75}"/>
              </a:ext>
            </a:extLst>
          </p:cNvPr>
          <p:cNvSpPr txBox="1"/>
          <p:nvPr/>
        </p:nvSpPr>
        <p:spPr>
          <a:xfrm>
            <a:off x="0" y="6094"/>
            <a:ext cx="12192000" cy="533400"/>
          </a:xfrm>
          <a:prstGeom prst="rect">
            <a:avLst/>
          </a:prstGeom>
          <a:noFill/>
        </p:spPr>
        <p:txBody>
          <a:bodyPr wrap="square" rtlCol="0">
            <a:no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Non-Functional Requirements </a:t>
            </a:r>
          </a:p>
          <a:p>
            <a:pPr lvl="0" algn="ctr">
              <a:spcBef>
                <a:spcPct val="0"/>
              </a:spcBef>
              <a:defRPr/>
            </a:pP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DF30F47-6F2E-3537-E55E-B27D1057FA95}"/>
              </a:ext>
            </a:extLst>
          </p:cNvPr>
          <p:cNvSpPr txBox="1"/>
          <p:nvPr/>
        </p:nvSpPr>
        <p:spPr>
          <a:xfrm>
            <a:off x="0" y="1283517"/>
            <a:ext cx="12192000" cy="4345870"/>
          </a:xfrm>
          <a:prstGeom prst="rect">
            <a:avLst/>
          </a:prstGeom>
          <a:noFill/>
        </p:spPr>
        <p:txBody>
          <a:bodyPr wrap="square">
            <a:spAutoFit/>
          </a:bodyPr>
          <a:lstStyle/>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Usability</a:t>
            </a:r>
            <a:r>
              <a:rPr lang="en-US" sz="2000" b="1" dirty="0">
                <a:latin typeface="Times New Roman" panose="02020603050405020304" pitchFamily="18" charset="0"/>
                <a:ea typeface="Tahoma" panose="020B0604030504040204" pitchFamily="34" charset="0"/>
                <a:cs typeface="Times New Roman" panose="02020603050405020304" pitchFamily="18" charset="0"/>
              </a:rPr>
              <a:t>:</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The GUI of this system provides easy access to the user and user can get best</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results for the given input.</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Supportability</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System is implemented using Python 3.8.3 IDLE.</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Performance</a:t>
            </a:r>
            <a:r>
              <a:rPr lang="en-US" sz="2000" dirty="0">
                <a:latin typeface="Times New Roman" panose="02020603050405020304" pitchFamily="18" charset="0"/>
                <a:ea typeface="Tahoma" panose="020B0604030504040204" pitchFamily="34" charset="0"/>
                <a:cs typeface="Times New Roman" panose="02020603050405020304" pitchFamily="18" charset="0"/>
              </a:rPr>
              <a:t>:     It display the correct result based on the output for all possible correct inputs at all times when the computer is in proper condition.</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fontAlgn="base">
              <a:lnSpc>
                <a:spcPct val="150000"/>
              </a:lnSpc>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Reliability</a:t>
            </a:r>
            <a:r>
              <a:rPr lang="en-US" sz="2000" b="1" dirty="0">
                <a:latin typeface="Times New Roman" panose="02020603050405020304" pitchFamily="18" charset="0"/>
                <a:ea typeface="Tahoma" panose="020B0604030504040204" pitchFamily="34" charset="0"/>
                <a:cs typeface="Times New Roman" panose="02020603050405020304" pitchFamily="18" charset="0"/>
              </a:rPr>
              <a:t>: </a:t>
            </a:r>
            <a:r>
              <a:rPr lang="en-US" sz="2000" b="1" i="1"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This</a:t>
            </a:r>
            <a:r>
              <a:rPr lang="en-US" sz="2000" spc="14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system</a:t>
            </a:r>
            <a:r>
              <a:rPr lang="en-US" sz="2000" spc="11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will</a:t>
            </a:r>
            <a:r>
              <a:rPr lang="en-US" sz="2000" spc="11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perform</a:t>
            </a:r>
            <a:r>
              <a:rPr lang="en-US" sz="2000" spc="13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its</a:t>
            </a:r>
            <a:r>
              <a:rPr lang="en-US" sz="2000" spc="14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intended</a:t>
            </a:r>
            <a:r>
              <a:rPr lang="en-US" sz="2000" spc="18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function</a:t>
            </a:r>
            <a:r>
              <a:rPr lang="en-US" sz="2000" spc="13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adequately</a:t>
            </a:r>
            <a:r>
              <a:rPr lang="en-US" sz="2000" spc="13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for</a:t>
            </a:r>
            <a:r>
              <a:rPr lang="en-US" sz="2000" spc="16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a</a:t>
            </a:r>
            <a:r>
              <a:rPr lang="en-US" sz="2000" spc="-285"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specific period</a:t>
            </a:r>
            <a:r>
              <a:rPr lang="en-US" sz="2000" spc="1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of</a:t>
            </a:r>
            <a:r>
              <a:rPr lang="en-US" sz="2000" spc="-3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a:latin typeface="Times New Roman" panose="02020603050405020304" pitchFamily="18" charset="0"/>
                <a:ea typeface="Tahoma" panose="020B0604030504040204" pitchFamily="34" charset="0"/>
                <a:cs typeface="Times New Roman" panose="02020603050405020304" pitchFamily="18" charset="0"/>
              </a:rPr>
              <a:t>time.</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Maintainability:  </a:t>
            </a:r>
            <a:r>
              <a:rPr lang="en-US" sz="2000" dirty="0">
                <a:latin typeface="Times New Roman" panose="02020603050405020304" pitchFamily="18" charset="0"/>
                <a:ea typeface="Tahoma" panose="020B0604030504040204" pitchFamily="34" charset="0"/>
                <a:cs typeface="Times New Roman" panose="02020603050405020304" pitchFamily="18" charset="0"/>
              </a:rPr>
              <a:t>This system can adapt any technology and can detect errors</a:t>
            </a:r>
            <a:r>
              <a:rPr lang="en-US" sz="2000" i="1" dirty="0">
                <a:latin typeface="Times New Roman" panose="02020603050405020304" pitchFamily="18" charset="0"/>
                <a:ea typeface="Tahoma" panose="020B0604030504040204" pitchFamily="34" charset="0"/>
                <a:cs typeface="Times New Roman" panose="02020603050405020304" pitchFamily="18" charset="0"/>
              </a:rPr>
              <a:t>.</a:t>
            </a:r>
          </a:p>
          <a:p>
            <a:pPr marL="342900" indent="-342900" algn="just" fontAlgn="base">
              <a:lnSpc>
                <a:spcPct val="150000"/>
              </a:lnSpc>
              <a:spcAft>
                <a:spcPts val="1200"/>
              </a:spcAft>
              <a:buFont typeface="Arial" panose="020B0604020202020204" pitchFamily="34" charset="0"/>
              <a:buChar char="●"/>
              <a:tabLst>
                <a:tab pos="457200" algn="l"/>
              </a:tabLst>
            </a:pPr>
            <a:r>
              <a:rPr lang="en-US" sz="2000" b="1" i="1" dirty="0">
                <a:latin typeface="Times New Roman" panose="02020603050405020304" pitchFamily="18" charset="0"/>
                <a:ea typeface="Tahoma" panose="020B0604030504040204" pitchFamily="34" charset="0"/>
                <a:cs typeface="Times New Roman" panose="02020603050405020304" pitchFamily="18" charset="0"/>
              </a:rPr>
              <a:t>Portability:  </a:t>
            </a:r>
            <a:r>
              <a:rPr lang="en-US" sz="2000" dirty="0">
                <a:latin typeface="Times New Roman" panose="02020603050405020304" pitchFamily="18" charset="0"/>
                <a:ea typeface="Tahoma" panose="020B0604030504040204" pitchFamily="34" charset="0"/>
                <a:cs typeface="Times New Roman" panose="02020603050405020304" pitchFamily="18" charset="0"/>
              </a:rPr>
              <a:t>This system can work on windows operating system environment with minimal changes.</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82638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6101C-3E64-226A-F3AD-C7B39D1D3E3E}"/>
              </a:ext>
            </a:extLst>
          </p:cNvPr>
          <p:cNvSpPr txBox="1"/>
          <p:nvPr/>
        </p:nvSpPr>
        <p:spPr>
          <a:xfrm>
            <a:off x="-134224" y="0"/>
            <a:ext cx="12192000" cy="584775"/>
          </a:xfrm>
          <a:prstGeom prst="rect">
            <a:avLst/>
          </a:prstGeom>
          <a:noFill/>
        </p:spPr>
        <p:txBody>
          <a:bodyPr wrap="square">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Use-case diagram for Sender and Receiver</a:t>
            </a: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EC9FE7-C81B-CD3C-5854-CE5CF7FC964B}"/>
              </a:ext>
            </a:extLst>
          </p:cNvPr>
          <p:cNvPicPr>
            <a:picLocks noChangeAspect="1"/>
          </p:cNvPicPr>
          <p:nvPr/>
        </p:nvPicPr>
        <p:blipFill>
          <a:blip r:embed="rId2"/>
          <a:stretch>
            <a:fillRect/>
          </a:stretch>
        </p:blipFill>
        <p:spPr>
          <a:xfrm>
            <a:off x="1289762" y="584775"/>
            <a:ext cx="9146143" cy="6172417"/>
          </a:xfrm>
          <a:prstGeom prst="rect">
            <a:avLst/>
          </a:prstGeom>
        </p:spPr>
      </p:pic>
    </p:spTree>
    <p:extLst>
      <p:ext uri="{BB962C8B-B14F-4D97-AF65-F5344CB8AC3E}">
        <p14:creationId xmlns:p14="http://schemas.microsoft.com/office/powerpoint/2010/main" val="65744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EA880-5655-E363-1DF6-F2627208A9BC}"/>
              </a:ext>
            </a:extLst>
          </p:cNvPr>
          <p:cNvSpPr txBox="1"/>
          <p:nvPr/>
        </p:nvSpPr>
        <p:spPr>
          <a:xfrm>
            <a:off x="0" y="0"/>
            <a:ext cx="12192000" cy="584775"/>
          </a:xfrm>
          <a:prstGeom prst="rect">
            <a:avLst/>
          </a:prstGeom>
          <a:noFill/>
        </p:spPr>
        <p:txBody>
          <a:bodyPr wrap="square">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Sequence diagram for Sender</a:t>
            </a: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16C877-F68F-3F41-661B-9EA4E86D01B1}"/>
              </a:ext>
            </a:extLst>
          </p:cNvPr>
          <p:cNvPicPr>
            <a:picLocks noChangeAspect="1"/>
          </p:cNvPicPr>
          <p:nvPr/>
        </p:nvPicPr>
        <p:blipFill>
          <a:blip r:embed="rId2"/>
          <a:stretch>
            <a:fillRect/>
          </a:stretch>
        </p:blipFill>
        <p:spPr>
          <a:xfrm>
            <a:off x="1275849" y="688792"/>
            <a:ext cx="10003424" cy="5342893"/>
          </a:xfrm>
          <a:prstGeom prst="rect">
            <a:avLst/>
          </a:prstGeom>
        </p:spPr>
      </p:pic>
    </p:spTree>
    <p:extLst>
      <p:ext uri="{BB962C8B-B14F-4D97-AF65-F5344CB8AC3E}">
        <p14:creationId xmlns:p14="http://schemas.microsoft.com/office/powerpoint/2010/main" val="77997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F0E2B-D114-D522-779B-7B5A90A904DA}"/>
              </a:ext>
            </a:extLst>
          </p:cNvPr>
          <p:cNvSpPr txBox="1"/>
          <p:nvPr/>
        </p:nvSpPr>
        <p:spPr>
          <a:xfrm>
            <a:off x="0" y="0"/>
            <a:ext cx="12192000" cy="533400"/>
          </a:xfrm>
          <a:prstGeom prst="rect">
            <a:avLst/>
          </a:prstGeom>
          <a:noFill/>
        </p:spPr>
        <p:txBody>
          <a:bodyPr wrap="square" rtlCol="0">
            <a:no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Sequence diagram for Receiver</a:t>
            </a:r>
            <a:endParaRPr lang="en-IN" sz="3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03AB5D-4739-5C73-8D65-068359E52740}"/>
              </a:ext>
            </a:extLst>
          </p:cNvPr>
          <p:cNvPicPr>
            <a:picLocks noChangeAspect="1"/>
          </p:cNvPicPr>
          <p:nvPr/>
        </p:nvPicPr>
        <p:blipFill>
          <a:blip r:embed="rId2"/>
          <a:stretch>
            <a:fillRect/>
          </a:stretch>
        </p:blipFill>
        <p:spPr>
          <a:xfrm>
            <a:off x="639607" y="628407"/>
            <a:ext cx="10912786" cy="5601185"/>
          </a:xfrm>
          <a:prstGeom prst="rect">
            <a:avLst/>
          </a:prstGeom>
        </p:spPr>
      </p:pic>
    </p:spTree>
    <p:extLst>
      <p:ext uri="{BB962C8B-B14F-4D97-AF65-F5344CB8AC3E}">
        <p14:creationId xmlns:p14="http://schemas.microsoft.com/office/powerpoint/2010/main" val="190866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805844-6FB3-3286-BB9A-36ADF00A654C}"/>
              </a:ext>
            </a:extLst>
          </p:cNvPr>
          <p:cNvSpPr txBox="1"/>
          <p:nvPr/>
        </p:nvSpPr>
        <p:spPr>
          <a:xfrm>
            <a:off x="2564934" y="322868"/>
            <a:ext cx="6102990" cy="584775"/>
          </a:xfrm>
          <a:prstGeom prst="rect">
            <a:avLst/>
          </a:prstGeom>
          <a:noFill/>
        </p:spPr>
        <p:txBody>
          <a:bodyPr wrap="square">
            <a:spAutoFit/>
          </a:bodyPr>
          <a:lstStyle/>
          <a:p>
            <a:pPr algn="ctr"/>
            <a:r>
              <a:rPr lang="en-IN" sz="3200" b="1">
                <a:effectLst>
                  <a:outerShdw blurRad="38100" dist="38100" dir="2700000" algn="tl">
                    <a:srgbClr val="000000">
                      <a:alpha val="43137"/>
                    </a:srgbClr>
                  </a:outerShdw>
                </a:effectLst>
                <a:latin typeface="Times New Roman" pitchFamily="18" charset="0"/>
                <a:cs typeface="Times New Roman" pitchFamily="18" charset="0"/>
              </a:rPr>
              <a:t>CONTENTS</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B2AAE429-F36B-2A29-D054-EA08D11833A0}"/>
              </a:ext>
            </a:extLst>
          </p:cNvPr>
          <p:cNvSpPr txBox="1"/>
          <p:nvPr/>
        </p:nvSpPr>
        <p:spPr>
          <a:xfrm>
            <a:off x="1364610" y="1215325"/>
            <a:ext cx="3007366" cy="4993931"/>
          </a:xfrm>
          <a:prstGeom prst="rect">
            <a:avLst/>
          </a:prstGeom>
          <a:noFill/>
        </p:spPr>
        <p:txBody>
          <a:bodyPr wrap="square">
            <a:spAutoFit/>
          </a:bodyPr>
          <a:lstStyle/>
          <a:p>
            <a:pPr marL="0" indent="0">
              <a:lnSpc>
                <a:spcPct val="200000"/>
              </a:lnSpc>
              <a:buFont typeface="Wingdings" pitchFamily="2" charset="2"/>
              <a:buChar char="v"/>
            </a:pPr>
            <a:r>
              <a:rPr lang="en-IN" sz="1800" dirty="0">
                <a:latin typeface="Times New Roman" pitchFamily="18" charset="0"/>
                <a:cs typeface="Times New Roman" pitchFamily="18" charset="0"/>
              </a:rPr>
              <a:t>    Abstract</a:t>
            </a:r>
          </a:p>
          <a:p>
            <a:pPr marL="0" indent="0">
              <a:lnSpc>
                <a:spcPct val="200000"/>
              </a:lnSpc>
              <a:buFont typeface="Wingdings" pitchFamily="2" charset="2"/>
              <a:buChar char="v"/>
            </a:pPr>
            <a:r>
              <a:rPr lang="en-US" sz="1800" dirty="0">
                <a:latin typeface="Times New Roman" pitchFamily="18" charset="0"/>
                <a:cs typeface="Times New Roman" pitchFamily="18" charset="0"/>
              </a:rPr>
              <a:t>    Introduction</a:t>
            </a:r>
            <a:endParaRPr lang="en-IN" sz="1800" dirty="0">
              <a:latin typeface="Times New Roman" pitchFamily="18" charset="0"/>
              <a:cs typeface="Times New Roman" pitchFamily="18" charset="0"/>
            </a:endParaRPr>
          </a:p>
          <a:p>
            <a:pPr marL="0" indent="0">
              <a:lnSpc>
                <a:spcPct val="200000"/>
              </a:lnSpc>
              <a:buFont typeface="Wingdings" pitchFamily="2" charset="2"/>
              <a:buChar char="v"/>
            </a:pPr>
            <a:r>
              <a:rPr lang="en-IN" sz="1800" dirty="0">
                <a:latin typeface="Times New Roman" pitchFamily="18" charset="0"/>
                <a:cs typeface="Times New Roman" pitchFamily="18" charset="0"/>
              </a:rPr>
              <a:t>    Existing system</a:t>
            </a:r>
          </a:p>
          <a:p>
            <a:pPr marL="0" indent="0">
              <a:lnSpc>
                <a:spcPct val="200000"/>
              </a:lnSpc>
              <a:buFont typeface="Wingdings" pitchFamily="2" charset="2"/>
              <a:buChar char="v"/>
            </a:pPr>
            <a:r>
              <a:rPr lang="en-IN" sz="1800" dirty="0">
                <a:latin typeface="Times New Roman" pitchFamily="18" charset="0"/>
                <a:cs typeface="Times New Roman" pitchFamily="18" charset="0"/>
              </a:rPr>
              <a:t>    Proposed system</a:t>
            </a:r>
          </a:p>
          <a:p>
            <a:pPr marL="0" indent="0">
              <a:lnSpc>
                <a:spcPct val="200000"/>
              </a:lnSpc>
              <a:buFont typeface="Wingdings" pitchFamily="2" charset="2"/>
              <a:buChar char="v"/>
            </a:pPr>
            <a:r>
              <a:rPr lang="en-IN" sz="1800" dirty="0">
                <a:latin typeface="Times New Roman" pitchFamily="18" charset="0"/>
                <a:cs typeface="Times New Roman" pitchFamily="18" charset="0"/>
              </a:rPr>
              <a:t>    Algorithm</a:t>
            </a:r>
          </a:p>
          <a:p>
            <a:pPr marL="0" indent="0">
              <a:lnSpc>
                <a:spcPct val="200000"/>
              </a:lnSpc>
              <a:buFont typeface="Wingdings" pitchFamily="2" charset="2"/>
              <a:buChar char="v"/>
            </a:pPr>
            <a:r>
              <a:rPr lang="en-IN" sz="1800" dirty="0">
                <a:latin typeface="Times New Roman" pitchFamily="18" charset="0"/>
                <a:cs typeface="Times New Roman" pitchFamily="18" charset="0"/>
              </a:rPr>
              <a:t>    Example</a:t>
            </a:r>
          </a:p>
          <a:p>
            <a:pPr>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Functional Requirements </a:t>
            </a:r>
            <a:endParaRPr lang="en-IN" sz="1800" dirty="0">
              <a:latin typeface="Times New Roman" pitchFamily="18" charset="0"/>
              <a:cs typeface="Times New Roman" pitchFamily="18" charset="0"/>
            </a:endParaRPr>
          </a:p>
          <a:p>
            <a:pPr marL="0" indent="0">
              <a:lnSpc>
                <a:spcPct val="200000"/>
              </a:lnSpc>
              <a:buFont typeface="Wingdings" pitchFamily="2" charset="2"/>
              <a:buChar char="v"/>
            </a:pPr>
            <a:endParaRPr lang="en-IN" sz="1800" dirty="0">
              <a:latin typeface="Times New Roman" pitchFamily="18" charset="0"/>
              <a:cs typeface="Times New Roman" pitchFamily="18" charset="0"/>
            </a:endParaRPr>
          </a:p>
          <a:p>
            <a:pPr marL="0" indent="0">
              <a:lnSpc>
                <a:spcPct val="200000"/>
              </a:lnSpc>
            </a:pPr>
            <a:endParaRPr lang="en-IN" sz="18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67241187-21B3-1718-3DE5-4B52A209CB07}"/>
              </a:ext>
            </a:extLst>
          </p:cNvPr>
          <p:cNvSpPr txBox="1"/>
          <p:nvPr/>
        </p:nvSpPr>
        <p:spPr>
          <a:xfrm>
            <a:off x="4910137" y="1208648"/>
            <a:ext cx="6315075" cy="3886705"/>
          </a:xfrm>
          <a:prstGeom prst="rect">
            <a:avLst/>
          </a:prstGeom>
          <a:noFill/>
        </p:spPr>
        <p:txBody>
          <a:bodyPr wrap="square" rtlCol="0">
            <a:spAutoFit/>
          </a:bodyPr>
          <a:lstStyle/>
          <a:p>
            <a:pPr>
              <a:lnSpc>
                <a:spcPct val="200000"/>
              </a:lnSpc>
              <a:buFont typeface="Wingdings" pitchFamily="2" charset="2"/>
              <a:buChar char="v"/>
            </a:pPr>
            <a:r>
              <a:rPr lang="en-US" dirty="0">
                <a:latin typeface="Times New Roman" pitchFamily="18" charset="0"/>
                <a:cs typeface="Times New Roman" pitchFamily="18" charset="0"/>
              </a:rPr>
              <a:t>    Non-Functional Requirements</a:t>
            </a:r>
          </a:p>
          <a:p>
            <a:pPr>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Use-case diagram for Sender and Receiver</a:t>
            </a:r>
            <a:endParaRPr lang="en-IN" sz="1800" dirty="0">
              <a:latin typeface="Times New Roman" pitchFamily="18" charset="0"/>
              <a:cs typeface="Times New Roman" pitchFamily="18" charset="0"/>
            </a:endParaRPr>
          </a:p>
          <a:p>
            <a:pPr>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Sequence diagram for Sender</a:t>
            </a:r>
            <a:endParaRPr lang="en-IN" sz="1800" dirty="0">
              <a:latin typeface="Times New Roman" pitchFamily="18" charset="0"/>
              <a:cs typeface="Times New Roman" pitchFamily="18" charset="0"/>
            </a:endParaRPr>
          </a:p>
          <a:p>
            <a:pPr marL="0" indent="0">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Sequence diagram for </a:t>
            </a:r>
            <a:r>
              <a:rPr lang="en-IN" dirty="0">
                <a:latin typeface="Times New Roman" pitchFamily="18" charset="0"/>
                <a:cs typeface="Times New Roman" pitchFamily="18" charset="0"/>
              </a:rPr>
              <a:t>Receiver</a:t>
            </a:r>
            <a:endParaRPr lang="en-IN" sz="1800" dirty="0">
              <a:latin typeface="Times New Roman" pitchFamily="18" charset="0"/>
              <a:cs typeface="Times New Roman" pitchFamily="18" charset="0"/>
            </a:endParaRPr>
          </a:p>
          <a:p>
            <a:pPr>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State chart diagram for Sender</a:t>
            </a:r>
            <a:endParaRPr lang="en-IN" sz="1800" dirty="0">
              <a:latin typeface="Times New Roman" pitchFamily="18" charset="0"/>
              <a:cs typeface="Times New Roman" pitchFamily="18" charset="0"/>
            </a:endParaRPr>
          </a:p>
          <a:p>
            <a:pPr marL="0" indent="0">
              <a:lnSpc>
                <a:spcPct val="200000"/>
              </a:lnSpc>
              <a:buFont typeface="Wingdings" pitchFamily="2" charset="2"/>
              <a:buChar char="v"/>
            </a:pPr>
            <a:r>
              <a:rPr lang="en-IN" sz="1800" dirty="0">
                <a:latin typeface="Times New Roman" pitchFamily="18" charset="0"/>
                <a:cs typeface="Times New Roman" pitchFamily="18" charset="0"/>
              </a:rPr>
              <a:t>    </a:t>
            </a:r>
            <a:r>
              <a:rPr lang="en-US" sz="1800" dirty="0">
                <a:latin typeface="Times New Roman" panose="02020603050405020304" pitchFamily="18" charset="0"/>
                <a:cs typeface="Times New Roman" panose="02020603050405020304" pitchFamily="18" charset="0"/>
              </a:rPr>
              <a:t>State chart diagram for Receiver</a:t>
            </a:r>
          </a:p>
          <a:p>
            <a:pPr marL="0" indent="0">
              <a:lnSpc>
                <a:spcPct val="200000"/>
              </a:lnSpc>
              <a:buFont typeface="Wingdings" pitchFamily="2" charset="2"/>
              <a:buChar char="v"/>
            </a:pPr>
            <a:r>
              <a:rPr lang="en-US" dirty="0">
                <a:latin typeface="Times New Roman" panose="02020603050405020304" pitchFamily="18" charset="0"/>
                <a:cs typeface="Times New Roman" panose="02020603050405020304" pitchFamily="18" charset="0"/>
              </a:rPr>
              <a:t>    Conclusion</a:t>
            </a:r>
            <a:endParaRPr lang="en-IN" dirty="0"/>
          </a:p>
        </p:txBody>
      </p:sp>
    </p:spTree>
    <p:extLst>
      <p:ext uri="{BB962C8B-B14F-4D97-AF65-F5344CB8AC3E}">
        <p14:creationId xmlns:p14="http://schemas.microsoft.com/office/powerpoint/2010/main" val="2667646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6D2E04-C7F5-B1FB-8490-8AF179D57037}"/>
              </a:ext>
            </a:extLst>
          </p:cNvPr>
          <p:cNvSpPr/>
          <p:nvPr/>
        </p:nvSpPr>
        <p:spPr>
          <a:xfrm>
            <a:off x="-1" y="4369"/>
            <a:ext cx="12192001"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State chart diagram for Sender</a:t>
            </a:r>
          </a:p>
        </p:txBody>
      </p:sp>
      <p:pic>
        <p:nvPicPr>
          <p:cNvPr id="5" name="Picture 4">
            <a:extLst>
              <a:ext uri="{FF2B5EF4-FFF2-40B4-BE49-F238E27FC236}">
                <a16:creationId xmlns:a16="http://schemas.microsoft.com/office/drawing/2014/main" id="{FC12895E-04EA-DEAD-7652-53AE8C8A1C10}"/>
              </a:ext>
            </a:extLst>
          </p:cNvPr>
          <p:cNvPicPr>
            <a:picLocks noChangeAspect="1"/>
          </p:cNvPicPr>
          <p:nvPr/>
        </p:nvPicPr>
        <p:blipFill>
          <a:blip r:embed="rId2"/>
          <a:stretch>
            <a:fillRect/>
          </a:stretch>
        </p:blipFill>
        <p:spPr>
          <a:xfrm>
            <a:off x="4408718" y="728730"/>
            <a:ext cx="3374561" cy="5887979"/>
          </a:xfrm>
          <a:prstGeom prst="rect">
            <a:avLst/>
          </a:prstGeom>
        </p:spPr>
      </p:pic>
    </p:spTree>
    <p:extLst>
      <p:ext uri="{BB962C8B-B14F-4D97-AF65-F5344CB8AC3E}">
        <p14:creationId xmlns:p14="http://schemas.microsoft.com/office/powerpoint/2010/main" val="80065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D07B4C-32F1-5BBC-92B6-644A9E3A5DD4}"/>
              </a:ext>
            </a:extLst>
          </p:cNvPr>
          <p:cNvSpPr/>
          <p:nvPr/>
        </p:nvSpPr>
        <p:spPr>
          <a:xfrm>
            <a:off x="0" y="0"/>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State chart diagram for Receiver</a:t>
            </a:r>
          </a:p>
        </p:txBody>
      </p:sp>
      <p:pic>
        <p:nvPicPr>
          <p:cNvPr id="7" name="Picture 6">
            <a:extLst>
              <a:ext uri="{FF2B5EF4-FFF2-40B4-BE49-F238E27FC236}">
                <a16:creationId xmlns:a16="http://schemas.microsoft.com/office/drawing/2014/main" id="{A2B62C18-2710-FAFE-F9D5-8D6606DA3D5B}"/>
              </a:ext>
            </a:extLst>
          </p:cNvPr>
          <p:cNvPicPr>
            <a:picLocks noChangeAspect="1"/>
          </p:cNvPicPr>
          <p:nvPr/>
        </p:nvPicPr>
        <p:blipFill>
          <a:blip r:embed="rId2"/>
          <a:stretch>
            <a:fillRect/>
          </a:stretch>
        </p:blipFill>
        <p:spPr>
          <a:xfrm>
            <a:off x="4276011" y="687897"/>
            <a:ext cx="2968309" cy="5972294"/>
          </a:xfrm>
          <a:prstGeom prst="rect">
            <a:avLst/>
          </a:prstGeom>
        </p:spPr>
      </p:pic>
    </p:spTree>
    <p:extLst>
      <p:ext uri="{BB962C8B-B14F-4D97-AF65-F5344CB8AC3E}">
        <p14:creationId xmlns:p14="http://schemas.microsoft.com/office/powerpoint/2010/main" val="404553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7DEEB-C7C5-8465-1B8D-EBC3A5F29ED8}"/>
              </a:ext>
            </a:extLst>
          </p:cNvPr>
          <p:cNvSpPr txBox="1"/>
          <p:nvPr/>
        </p:nvSpPr>
        <p:spPr>
          <a:xfrm>
            <a:off x="949124" y="1002549"/>
            <a:ext cx="9410217" cy="4455835"/>
          </a:xfrm>
          <a:prstGeom prst="rect">
            <a:avLst/>
          </a:prstGeom>
          <a:noFill/>
        </p:spPr>
        <p:txBody>
          <a:bodyPr wrap="square">
            <a:spAutoFit/>
          </a:bodyPr>
          <a:lstStyle/>
          <a:p>
            <a:pPr algn="just">
              <a:lnSpc>
                <a:spcPct val="150000"/>
              </a:lnSpc>
            </a:pPr>
            <a:r>
              <a:rPr lang="en-US" sz="2400" dirty="0">
                <a:latin typeface="Arial" panose="020B0604020202020204" pitchFamily="34" charset="0"/>
                <a:cs typeface="Arial" panose="020B0604020202020204" pitchFamily="34" charset="0"/>
              </a:rPr>
              <a:t>To ensure higher security and to hide data in effective way the proposed algorithm contributes greatly. Here, we present an algorithm which is based on ASCII conversion and number system conversion and a cyclic mathematical function. This algorithm not only encrypts the data but also hides the data which gives more security. In future we will try to increase the security technique and implement some real time security system and try to add steganography with the system.</a:t>
            </a:r>
            <a:endParaRPr lang="en-IN"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17C52FC-9657-B53F-D420-1849A5E6EA88}"/>
              </a:ext>
            </a:extLst>
          </p:cNvPr>
          <p:cNvSpPr txBox="1"/>
          <p:nvPr/>
        </p:nvSpPr>
        <p:spPr>
          <a:xfrm>
            <a:off x="3043178" y="0"/>
            <a:ext cx="6105644"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85887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D5098-0869-34E5-ECF7-15E9EF133D1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2040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A74668-3CA6-AF61-06CF-DE4E60F4D27A}"/>
              </a:ext>
            </a:extLst>
          </p:cNvPr>
          <p:cNvSpPr txBox="1"/>
          <p:nvPr/>
        </p:nvSpPr>
        <p:spPr>
          <a:xfrm>
            <a:off x="2707547" y="289257"/>
            <a:ext cx="6102990" cy="769441"/>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ABSTRACT</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US" sz="1200" b="1" dirty="0">
              <a:effectLst>
                <a:outerShdw blurRad="38100" dist="38100" dir="2700000" algn="tl">
                  <a:srgbClr val="000000">
                    <a:alpha val="43137"/>
                  </a:srgbClr>
                </a:outerShdw>
              </a:effectLst>
              <a:latin typeface="Showcard Gothic" pitchFamily="82" charset="0"/>
            </a:endParaRPr>
          </a:p>
        </p:txBody>
      </p:sp>
      <p:sp>
        <p:nvSpPr>
          <p:cNvPr id="8" name="TextBox 7">
            <a:extLst>
              <a:ext uri="{FF2B5EF4-FFF2-40B4-BE49-F238E27FC236}">
                <a16:creationId xmlns:a16="http://schemas.microsoft.com/office/drawing/2014/main" id="{0FF0CA2D-4D5A-D1C0-C07E-4059F7C3B619}"/>
              </a:ext>
            </a:extLst>
          </p:cNvPr>
          <p:cNvSpPr txBox="1"/>
          <p:nvPr/>
        </p:nvSpPr>
        <p:spPr>
          <a:xfrm>
            <a:off x="587229" y="1143204"/>
            <a:ext cx="10897299" cy="4716932"/>
          </a:xfrm>
          <a:prstGeom prst="rect">
            <a:avLst/>
          </a:prstGeom>
          <a:noFill/>
        </p:spPr>
        <p:txBody>
          <a:bodyPr wrap="square">
            <a:spAutoFit/>
          </a:bodyPr>
          <a:lstStyle/>
          <a:p>
            <a:pPr marL="0" indent="0" algn="just">
              <a:lnSpc>
                <a:spcPct val="150000"/>
              </a:lnSpc>
              <a:spcBef>
                <a:spcPts val="0"/>
              </a:spcBef>
              <a:buNone/>
            </a:pPr>
            <a:r>
              <a:rPr lang="en-US" sz="1800" dirty="0">
                <a:latin typeface="Times New Roman" pitchFamily="18" charset="0"/>
                <a:cs typeface="Times New Roman" pitchFamily="18" charset="0"/>
              </a:rPr>
              <a:t>	</a:t>
            </a:r>
            <a:r>
              <a:rPr lang="en-US"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 encryption and decryption in an efficient manner are the challenging aspects of modern information theory. In this algorithm, the plaintext to be encrypted is converted into unprintable characters. For encryption, a different technique is applied based on ASCII and number system conversions, which makes this algorithm different from others. First, each character of the plaintext and secret key is converted into its equivalent ASCII (decimal). Then, using some matrix manipulations on the decimal, representation of each character is transformed to 4 unprintable characters. After that, every unprintable character in the intermediate cipher text is further converted into a different unprintable character using a cyclic mathematical function. Performing three steps of processing, the final encrypted message is produced that gives higher level of security.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200000"/>
              </a:lnSpc>
              <a:spcBef>
                <a:spcPts val="0"/>
              </a:spcBef>
              <a:buNone/>
            </a:pPr>
            <a:r>
              <a:rPr lang="en-US" sz="18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57701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92BB95-AF37-5EB6-037C-474153C0EE61}"/>
              </a:ext>
            </a:extLst>
          </p:cNvPr>
          <p:cNvSpPr txBox="1"/>
          <p:nvPr/>
        </p:nvSpPr>
        <p:spPr>
          <a:xfrm>
            <a:off x="3044505" y="29198"/>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INTRODUCTION</a:t>
            </a:r>
          </a:p>
        </p:txBody>
      </p:sp>
      <p:sp>
        <p:nvSpPr>
          <p:cNvPr id="5" name="TextBox 4">
            <a:extLst>
              <a:ext uri="{FF2B5EF4-FFF2-40B4-BE49-F238E27FC236}">
                <a16:creationId xmlns:a16="http://schemas.microsoft.com/office/drawing/2014/main" id="{A16FC38B-1F74-1AD0-8264-0D26742AE288}"/>
              </a:ext>
            </a:extLst>
          </p:cNvPr>
          <p:cNvSpPr txBox="1"/>
          <p:nvPr/>
        </p:nvSpPr>
        <p:spPr>
          <a:xfrm>
            <a:off x="461395" y="947892"/>
            <a:ext cx="11518084" cy="5116209"/>
          </a:xfrm>
          <a:prstGeom prst="rect">
            <a:avLst/>
          </a:prstGeom>
          <a:noFill/>
        </p:spPr>
        <p:txBody>
          <a:bodyPr wrap="square">
            <a:spAutoFit/>
          </a:bodyPr>
          <a:lstStyle/>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Cryptography, Steganography and watermarking are three popular modern security offering techniques. </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Among them, the cryptography is older and mostly used technique as it is easy to implement and offers higher level of security. </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The cryptography is the study of mathematical techniques related to the aspects of information security such as confidentiality, data integrity, entity authentication and data origin authentication.</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Cryptography historically dealt with the construction and analysis of protocols that would prevent any third parties from reading a private communication between two parties. </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In the digital age, cryptography has evolved to address the encryption and decryption of private communications through the Internet and computer systems.</a:t>
            </a:r>
          </a:p>
          <a:p>
            <a:pPr marL="0" indent="0" algn="just">
              <a:lnSpc>
                <a:spcPct val="150000"/>
              </a:lnSpc>
              <a:spcBef>
                <a:spcPts val="0"/>
              </a:spcBef>
              <a:buFont typeface="Wingdings" pitchFamily="2" charset="2"/>
              <a:buChar char="v"/>
            </a:pPr>
            <a:r>
              <a:rPr lang="en-US" sz="2000" dirty="0">
                <a:latin typeface="Times New Roman" pitchFamily="18" charset="0"/>
                <a:cs typeface="Times New Roman" pitchFamily="18" charset="0"/>
              </a:rPr>
              <a:t>    On the other hand, decryption is the reverse procedure that moves from the unintelligible cipher text back to plaintext. </a:t>
            </a:r>
            <a:endParaRPr lang="en-IN" sz="2000" dirty="0"/>
          </a:p>
        </p:txBody>
      </p:sp>
    </p:spTree>
    <p:extLst>
      <p:ext uri="{BB962C8B-B14F-4D97-AF65-F5344CB8AC3E}">
        <p14:creationId xmlns:p14="http://schemas.microsoft.com/office/powerpoint/2010/main" val="317176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4DFF2-5B98-514D-4963-AD3D9646D9D9}"/>
              </a:ext>
            </a:extLst>
          </p:cNvPr>
          <p:cNvSpPr txBox="1"/>
          <p:nvPr/>
        </p:nvSpPr>
        <p:spPr>
          <a:xfrm>
            <a:off x="3044505" y="108867"/>
            <a:ext cx="6102990"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EXISTING</a:t>
            </a:r>
            <a:r>
              <a:rPr lang="en-IN" sz="3200" b="1" dirty="0">
                <a:effectLst>
                  <a:outerShdw blurRad="38100" dist="38100" dir="2700000" algn="tl">
                    <a:srgbClr val="000000">
                      <a:alpha val="43137"/>
                    </a:srgbClr>
                  </a:outerShdw>
                </a:effectLst>
                <a:latin typeface="Britannic Bold" pitchFamily="34" charset="0"/>
                <a:cs typeface="Times New Roman" pitchFamily="18" charset="0"/>
              </a:rPr>
              <a:t> </a:t>
            </a:r>
            <a:r>
              <a:rPr lang="en-IN" sz="3200" b="1" dirty="0">
                <a:effectLst>
                  <a:outerShdw blurRad="38100" dist="38100" dir="2700000" algn="tl">
                    <a:srgbClr val="000000">
                      <a:alpha val="43137"/>
                    </a:srgbClr>
                  </a:outerShdw>
                </a:effectLst>
                <a:latin typeface="Times New Roman" pitchFamily="18" charset="0"/>
                <a:cs typeface="Times New Roman" pitchFamily="18" charset="0"/>
              </a:rPr>
              <a:t>SYSTEM</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1EA05E99-FEE1-2AFD-6646-DA166364914E}"/>
              </a:ext>
            </a:extLst>
          </p:cNvPr>
          <p:cNvSpPr txBox="1"/>
          <p:nvPr/>
        </p:nvSpPr>
        <p:spPr>
          <a:xfrm>
            <a:off x="570451" y="752410"/>
            <a:ext cx="10679186" cy="4308295"/>
          </a:xfrm>
          <a:prstGeom prst="rect">
            <a:avLst/>
          </a:prstGeom>
          <a:noFill/>
        </p:spPr>
        <p:txBody>
          <a:bodyPr wrap="square">
            <a:spAutoFit/>
          </a:bodyPr>
          <a:lstStyle/>
          <a:p>
            <a:pPr algn="just">
              <a:lnSpc>
                <a:spcPct val="200000"/>
              </a:lnSpc>
            </a:pPr>
            <a:r>
              <a:rPr lang="en-US" sz="2000" dirty="0">
                <a:latin typeface="Times New Roman" pitchFamily="18" charset="0"/>
                <a:cs typeface="Times New Roman" pitchFamily="18" charset="0"/>
              </a:rPr>
              <a:t>		In Existing system there are many cryptographic algorithms are introduced. One of the earliest and most used mechanisms in cryptography is Caesar's cipher which is also called a shift cipher. It is a replacement mechanism in which each letter of the plain text is replaced by another letter which is certain places ahead of the letter and the process is repeated for all the letters in the plain text. The number of places ahead to be used is the key to the encryption. For example, if the key is 2, then a will be replaced by c which is two places ahead of a. In this project, a new cryptographic algorithm is proposed which involves ASCII, number system conversions and the cyclic mathematical used .</a:t>
            </a:r>
            <a:endParaRPr lang="en-IN" sz="2000" dirty="0"/>
          </a:p>
        </p:txBody>
      </p:sp>
    </p:spTree>
    <p:extLst>
      <p:ext uri="{BB962C8B-B14F-4D97-AF65-F5344CB8AC3E}">
        <p14:creationId xmlns:p14="http://schemas.microsoft.com/office/powerpoint/2010/main" val="308889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769C0-1028-BECD-4B83-F87FC62F1C40}"/>
              </a:ext>
            </a:extLst>
          </p:cNvPr>
          <p:cNvSpPr txBox="1"/>
          <p:nvPr/>
        </p:nvSpPr>
        <p:spPr>
          <a:xfrm>
            <a:off x="343949" y="1063127"/>
            <a:ext cx="11711031" cy="3692742"/>
          </a:xfrm>
          <a:prstGeom prst="rect">
            <a:avLst/>
          </a:prstGeom>
          <a:noFill/>
        </p:spPr>
        <p:txBody>
          <a:bodyPr wrap="square">
            <a:spAutoFit/>
          </a:bodyPr>
          <a:lstStyle/>
          <a:p>
            <a:pPr algn="just">
              <a:lnSpc>
                <a:spcPct val="200000"/>
              </a:lnSpc>
            </a:pPr>
            <a:r>
              <a:rPr lang="en-US" sz="2000" dirty="0">
                <a:latin typeface="Times New Roman" pitchFamily="18" charset="0"/>
                <a:cs typeface="Times New Roman" pitchFamily="18" charset="0"/>
              </a:rPr>
              <a:t>Day by day the level of security is going to be higher. Still now many researchers are working on cryptography and data hiding. A new cryptographic algorithm for the Real Time Application was in to improve the time for encryption and decryption of data of end-to-end delay and to provide higher level of security. I proposed an improved algorithm which is different from the traditional symmetric-key cryptography, asymmetric-key cryptography or hashing function. A cryptographic algorithm based on ASCII conversion and a cyclic mathematical function was presented in, and which makes the cipher different from other algorithms.</a:t>
            </a:r>
            <a:endParaRPr lang="en-IN" sz="2000" dirty="0"/>
          </a:p>
        </p:txBody>
      </p:sp>
      <p:sp>
        <p:nvSpPr>
          <p:cNvPr id="5" name="TextBox 4">
            <a:extLst>
              <a:ext uri="{FF2B5EF4-FFF2-40B4-BE49-F238E27FC236}">
                <a16:creationId xmlns:a16="http://schemas.microsoft.com/office/drawing/2014/main" id="{AA6CF3DA-19BF-52DD-5653-E00273708E91}"/>
              </a:ext>
            </a:extLst>
          </p:cNvPr>
          <p:cNvSpPr txBox="1"/>
          <p:nvPr/>
        </p:nvSpPr>
        <p:spPr>
          <a:xfrm>
            <a:off x="3044505" y="254357"/>
            <a:ext cx="6102990" cy="584775"/>
          </a:xfrm>
          <a:prstGeom prst="rect">
            <a:avLst/>
          </a:prstGeom>
          <a:noFill/>
        </p:spPr>
        <p:txBody>
          <a:bodyPr wrap="square">
            <a:spAutoFit/>
          </a:bodyPr>
          <a:lstStyle/>
          <a:p>
            <a:pPr algn="ctr"/>
            <a:r>
              <a:rPr lang="en-IN" sz="3200" b="1" dirty="0">
                <a:effectLst>
                  <a:outerShdw blurRad="38100" dist="38100" dir="2700000" algn="tl">
                    <a:srgbClr val="000000">
                      <a:alpha val="43137"/>
                    </a:srgbClr>
                  </a:outerShdw>
                </a:effectLst>
                <a:latin typeface="Times New Roman" pitchFamily="18" charset="0"/>
                <a:cs typeface="Times New Roman" pitchFamily="18" charset="0"/>
              </a:rPr>
              <a:t>PROPOSED SYSTEM</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99272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0FE97-59A5-05C6-B0D8-3FEDA0DA510B}"/>
              </a:ext>
            </a:extLst>
          </p:cNvPr>
          <p:cNvSpPr txBox="1"/>
          <p:nvPr/>
        </p:nvSpPr>
        <p:spPr>
          <a:xfrm>
            <a:off x="3044505" y="85195"/>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ENCRYPTION</a:t>
            </a:r>
            <a:r>
              <a:rPr lang="en-US" sz="3200" dirty="0">
                <a:latin typeface="Times New Roman" pitchFamily="18" charset="0"/>
                <a:cs typeface="Times New Roman" pitchFamily="18" charset="0"/>
              </a:rPr>
              <a:t> </a:t>
            </a:r>
            <a:r>
              <a:rPr lang="en-IN" sz="3200" b="1" dirty="0">
                <a:effectLst>
                  <a:outerShdw blurRad="38100" dist="38100" dir="2700000" algn="tl">
                    <a:srgbClr val="000000">
                      <a:alpha val="43137"/>
                    </a:srgbClr>
                  </a:outerShdw>
                </a:effectLst>
                <a:latin typeface="Times New Roman" pitchFamily="18" charset="0"/>
                <a:cs typeface="Times New Roman" pitchFamily="18" charset="0"/>
              </a:rPr>
              <a:t>ALGORITHM</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2F547A6C-14EF-B952-C22B-FCFEE1E8277F}"/>
              </a:ext>
            </a:extLst>
          </p:cNvPr>
          <p:cNvSpPr txBox="1"/>
          <p:nvPr/>
        </p:nvSpPr>
        <p:spPr>
          <a:xfrm>
            <a:off x="1350977" y="794310"/>
            <a:ext cx="8902815" cy="5444054"/>
          </a:xfrm>
          <a:prstGeom prst="rect">
            <a:avLst/>
          </a:prstGeom>
          <a:noFill/>
        </p:spPr>
        <p:txBody>
          <a:bodyPr wrap="square">
            <a:spAutoFit/>
          </a:bodyPr>
          <a:lstStyle/>
          <a:p>
            <a:pPr>
              <a:lnSpc>
                <a:spcPct val="150000"/>
              </a:lnSpc>
            </a:pPr>
            <a:r>
              <a:rPr lang="en-US" sz="1800" dirty="0">
                <a:latin typeface="Times New Roman" pitchFamily="18" charset="0"/>
                <a:cs typeface="Times New Roman" pitchFamily="18" charset="0"/>
              </a:rPr>
              <a:t>Steps in Algorithm</a:t>
            </a:r>
          </a:p>
          <a:p>
            <a:pPr marL="342900" indent="-342900">
              <a:lnSpc>
                <a:spcPct val="150000"/>
              </a:lnSpc>
              <a:buAutoNum type="arabicPeriod"/>
            </a:pPr>
            <a:r>
              <a:rPr lang="en-US" sz="1800" dirty="0">
                <a:latin typeface="Times New Roman" pitchFamily="18" charset="0"/>
                <a:cs typeface="Times New Roman" pitchFamily="18" charset="0"/>
              </a:rPr>
              <a:t>Input message.</a:t>
            </a:r>
          </a:p>
          <a:p>
            <a:pPr marL="342900" indent="-342900">
              <a:lnSpc>
                <a:spcPct val="150000"/>
              </a:lnSpc>
              <a:buAutoNum type="arabicPeriod"/>
            </a:pPr>
            <a:r>
              <a:rPr lang="en-US" sz="1800" dirty="0">
                <a:latin typeface="Times New Roman" pitchFamily="18" charset="0"/>
                <a:cs typeface="Times New Roman" pitchFamily="18" charset="0"/>
              </a:rPr>
              <a:t>Convert to ASCII values</a:t>
            </a:r>
          </a:p>
          <a:p>
            <a:pPr marL="342900" indent="-342900">
              <a:lnSpc>
                <a:spcPct val="150000"/>
              </a:lnSpc>
              <a:buAutoNum type="arabicPeriod"/>
            </a:pPr>
            <a:r>
              <a:rPr lang="en-US" sz="1800" dirty="0">
                <a:latin typeface="Times New Roman" pitchFamily="18" charset="0"/>
                <a:cs typeface="Times New Roman" pitchFamily="18" charset="0"/>
              </a:rPr>
              <a:t>Input  Key1 message</a:t>
            </a:r>
          </a:p>
          <a:p>
            <a:pPr marL="342900" indent="-342900">
              <a:lnSpc>
                <a:spcPct val="150000"/>
              </a:lnSpc>
              <a:buAutoNum type="arabicPeriod"/>
            </a:pPr>
            <a:r>
              <a:rPr lang="en-US" sz="1800" dirty="0">
                <a:latin typeface="Times New Roman" pitchFamily="18" charset="0"/>
                <a:cs typeface="Times New Roman" pitchFamily="18" charset="0"/>
              </a:rPr>
              <a:t>Convert to ASCII values</a:t>
            </a:r>
          </a:p>
          <a:p>
            <a:pPr marL="342900" indent="-342900">
              <a:lnSpc>
                <a:spcPct val="150000"/>
              </a:lnSpc>
              <a:buAutoNum type="arabicPeriod"/>
            </a:pPr>
            <a:r>
              <a:rPr lang="en-US" sz="1800" dirty="0">
                <a:latin typeface="Times New Roman" pitchFamily="18" charset="0"/>
                <a:cs typeface="Times New Roman" pitchFamily="18" charset="0"/>
              </a:rPr>
              <a:t>Find the product</a:t>
            </a:r>
          </a:p>
          <a:p>
            <a:pPr marL="342900" indent="-342900">
              <a:lnSpc>
                <a:spcPct val="150000"/>
              </a:lnSpc>
              <a:buAutoNum type="arabicPeriod"/>
            </a:pPr>
            <a:r>
              <a:rPr lang="en-US" sz="1800" dirty="0">
                <a:latin typeface="Times New Roman" pitchFamily="18" charset="0"/>
                <a:cs typeface="Times New Roman" pitchFamily="18" charset="0"/>
              </a:rPr>
              <a:t>Convert the product into binary and put the bits on a 4×4 matrix from last to first.</a:t>
            </a:r>
          </a:p>
          <a:p>
            <a:pPr marL="342900" indent="-342900">
              <a:lnSpc>
                <a:spcPct val="150000"/>
              </a:lnSpc>
              <a:buAutoNum type="arabicPeriod"/>
            </a:pPr>
            <a:r>
              <a:rPr lang="en-US" sz="1800" dirty="0">
                <a:latin typeface="Times New Roman" pitchFamily="18" charset="0"/>
                <a:cs typeface="Times New Roman" pitchFamily="18" charset="0"/>
              </a:rPr>
              <a:t>Read the bits from each column and make decimal. </a:t>
            </a:r>
          </a:p>
          <a:p>
            <a:pPr marL="342900" indent="-342900">
              <a:lnSpc>
                <a:spcPct val="150000"/>
              </a:lnSpc>
              <a:buAutoNum type="arabicPeriod"/>
            </a:pPr>
            <a:r>
              <a:rPr lang="en-US" sz="1800" dirty="0">
                <a:latin typeface="Times New Roman" pitchFamily="18" charset="0"/>
                <a:cs typeface="Times New Roman" pitchFamily="18" charset="0"/>
              </a:rPr>
              <a:t>We get four decimal values in New_ASCII array.</a:t>
            </a:r>
          </a:p>
          <a:p>
            <a:pPr marL="342900" indent="-342900">
              <a:lnSpc>
                <a:spcPct val="150000"/>
              </a:lnSpc>
              <a:buAutoNum type="arabicPeriod"/>
            </a:pPr>
            <a:r>
              <a:rPr lang="en-US" sz="1800" dirty="0">
                <a:latin typeface="Times New Roman" pitchFamily="18" charset="0"/>
                <a:cs typeface="Times New Roman" pitchFamily="18" charset="0"/>
              </a:rPr>
              <a:t>Input Key2 value (m)</a:t>
            </a:r>
          </a:p>
          <a:p>
            <a:pPr marL="342900" indent="-342900">
              <a:lnSpc>
                <a:spcPct val="150000"/>
              </a:lnSpc>
              <a:buAutoNum type="arabicPeriod"/>
            </a:pPr>
            <a:r>
              <a:rPr lang="en-US" sz="1800" dirty="0">
                <a:latin typeface="Times New Roman" pitchFamily="18" charset="0"/>
                <a:cs typeface="Times New Roman" pitchFamily="18" charset="0"/>
              </a:rPr>
              <a:t>calculate Final_ASCII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 (New_ASCII +m) % 32, where,0&lt;m&lt;32</a:t>
            </a:r>
          </a:p>
          <a:p>
            <a:pPr marL="342900" indent="-342900">
              <a:lnSpc>
                <a:spcPct val="150000"/>
              </a:lnSpc>
              <a:buAutoNum type="arabicPeriod"/>
            </a:pPr>
            <a:r>
              <a:rPr lang="en-US" sz="1800" dirty="0">
                <a:latin typeface="Times New Roman" pitchFamily="18" charset="0"/>
                <a:cs typeface="Times New Roman" pitchFamily="18" charset="0"/>
              </a:rPr>
              <a:t>Convert the Final_ASCII[</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into its equivalent character. </a:t>
            </a:r>
          </a:p>
          <a:p>
            <a:pPr marL="342900" indent="-342900">
              <a:lnSpc>
                <a:spcPct val="150000"/>
              </a:lnSpc>
              <a:buFont typeface="+mj-lt"/>
              <a:buAutoNum type="arabicPeriod"/>
            </a:pPr>
            <a:r>
              <a:rPr lang="en-US" sz="1800" dirty="0">
                <a:latin typeface="Times New Roman" pitchFamily="18" charset="0"/>
                <a:cs typeface="Times New Roman" pitchFamily="18" charset="0"/>
              </a:rPr>
              <a:t>End encryption. </a:t>
            </a:r>
          </a:p>
        </p:txBody>
      </p:sp>
    </p:spTree>
    <p:extLst>
      <p:ext uri="{BB962C8B-B14F-4D97-AF65-F5344CB8AC3E}">
        <p14:creationId xmlns:p14="http://schemas.microsoft.com/office/powerpoint/2010/main" val="376942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AC6C4-6824-3B1C-9996-775CA2411994}"/>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ENCRYPTION EXAMPLE</a:t>
            </a:r>
            <a:endParaRPr lang="en-US" sz="3200" b="1" dirty="0">
              <a:effectLst>
                <a:outerShdw blurRad="38100" dist="38100" dir="2700000" algn="tl">
                  <a:srgbClr val="000000">
                    <a:alpha val="43137"/>
                  </a:srgbClr>
                </a:outerShdw>
              </a:effectLst>
              <a:latin typeface="Showcard Gothic" pitchFamily="82" charset="0"/>
            </a:endParaRPr>
          </a:p>
        </p:txBody>
      </p:sp>
      <p:sp>
        <p:nvSpPr>
          <p:cNvPr id="5" name="TextBox 4">
            <a:extLst>
              <a:ext uri="{FF2B5EF4-FFF2-40B4-BE49-F238E27FC236}">
                <a16:creationId xmlns:a16="http://schemas.microsoft.com/office/drawing/2014/main" id="{11859277-9F83-4CB2-DDAE-8E4E34182DDC}"/>
              </a:ext>
            </a:extLst>
          </p:cNvPr>
          <p:cNvSpPr txBox="1"/>
          <p:nvPr/>
        </p:nvSpPr>
        <p:spPr>
          <a:xfrm>
            <a:off x="1468073" y="584775"/>
            <a:ext cx="6102990" cy="2119747"/>
          </a:xfrm>
          <a:prstGeom prst="rect">
            <a:avLst/>
          </a:prstGeom>
          <a:noFill/>
        </p:spPr>
        <p:txBody>
          <a:bodyPr wrap="square">
            <a:spAutoFit/>
          </a:bodyPr>
          <a:lstStyle/>
          <a:p>
            <a:pPr>
              <a:lnSpc>
                <a:spcPct val="150000"/>
              </a:lnSpc>
            </a:pPr>
            <a:r>
              <a:rPr lang="en-US" sz="1800" dirty="0">
                <a:latin typeface="Arial" pitchFamily="34" charset="0"/>
                <a:cs typeface="Arial" pitchFamily="34" charset="0"/>
              </a:rPr>
              <a:t>Let’s take a message “</a:t>
            </a:r>
            <a:r>
              <a:rPr lang="en-US" b="1" dirty="0">
                <a:latin typeface="Arial" pitchFamily="34" charset="0"/>
                <a:cs typeface="Arial" pitchFamily="34" charset="0"/>
              </a:rPr>
              <a:t>SATYA</a:t>
            </a:r>
            <a:r>
              <a:rPr lang="en-US" sz="1800" dirty="0">
                <a:latin typeface="Arial" pitchFamily="34" charset="0"/>
                <a:cs typeface="Arial" pitchFamily="34" charset="0"/>
              </a:rPr>
              <a:t>”</a:t>
            </a:r>
          </a:p>
          <a:p>
            <a:pPr>
              <a:lnSpc>
                <a:spcPct val="150000"/>
              </a:lnSpc>
            </a:pPr>
            <a:r>
              <a:rPr lang="en-US" sz="1800" dirty="0">
                <a:latin typeface="Arial" pitchFamily="34" charset="0"/>
                <a:cs typeface="Arial" pitchFamily="34" charset="0"/>
              </a:rPr>
              <a:t>And Key is “</a:t>
            </a:r>
            <a:r>
              <a:rPr lang="en-US" b="1" dirty="0">
                <a:latin typeface="Arial" pitchFamily="34" charset="0"/>
                <a:cs typeface="Arial" pitchFamily="34" charset="0"/>
              </a:rPr>
              <a:t>PAVAN</a:t>
            </a:r>
            <a:r>
              <a:rPr lang="en-US" sz="1800" dirty="0">
                <a:latin typeface="Arial" pitchFamily="34" charset="0"/>
                <a:cs typeface="Arial" pitchFamily="34" charset="0"/>
              </a:rPr>
              <a:t>”</a:t>
            </a:r>
          </a:p>
          <a:p>
            <a:pPr>
              <a:lnSpc>
                <a:spcPct val="150000"/>
              </a:lnSpc>
            </a:pPr>
            <a:r>
              <a:rPr lang="en-US" sz="1800" dirty="0">
                <a:latin typeface="Arial" pitchFamily="34" charset="0"/>
                <a:cs typeface="Arial" pitchFamily="34" charset="0"/>
              </a:rPr>
              <a:t>Both are converted to ASCII values</a:t>
            </a:r>
          </a:p>
          <a:p>
            <a:pPr>
              <a:lnSpc>
                <a:spcPct val="150000"/>
              </a:lnSpc>
            </a:pPr>
            <a:r>
              <a:rPr lang="en-US" sz="1800" dirty="0">
                <a:latin typeface="Arial" pitchFamily="34" charset="0"/>
                <a:cs typeface="Arial" pitchFamily="34" charset="0"/>
              </a:rPr>
              <a:t>After Calculate Product </a:t>
            </a:r>
          </a:p>
          <a:p>
            <a:pPr>
              <a:lnSpc>
                <a:spcPct val="150000"/>
              </a:lnSpc>
            </a:pPr>
            <a:r>
              <a:rPr lang="en-US" sz="1800" dirty="0">
                <a:latin typeface="Arial" pitchFamily="34" charset="0"/>
                <a:cs typeface="Arial" pitchFamily="34" charset="0"/>
              </a:rPr>
              <a:t>Then Convert to Binary values</a:t>
            </a:r>
            <a:endParaRPr lang="en-US" sz="1600" dirty="0">
              <a:latin typeface="Arial Black" pitchFamily="34" charset="0"/>
            </a:endParaRPr>
          </a:p>
        </p:txBody>
      </p:sp>
      <p:graphicFrame>
        <p:nvGraphicFramePr>
          <p:cNvPr id="6" name="Table 5">
            <a:extLst>
              <a:ext uri="{FF2B5EF4-FFF2-40B4-BE49-F238E27FC236}">
                <a16:creationId xmlns:a16="http://schemas.microsoft.com/office/drawing/2014/main" id="{30E052D9-19ED-BB12-EF96-C7E531017C68}"/>
              </a:ext>
            </a:extLst>
          </p:cNvPr>
          <p:cNvGraphicFramePr>
            <a:graphicFrameLocks noGrp="1"/>
          </p:cNvGraphicFramePr>
          <p:nvPr/>
        </p:nvGraphicFramePr>
        <p:xfrm>
          <a:off x="1468073" y="3196206"/>
          <a:ext cx="8984609" cy="2457973"/>
        </p:xfrm>
        <a:graphic>
          <a:graphicData uri="http://schemas.openxmlformats.org/drawingml/2006/table">
            <a:tbl>
              <a:tblPr/>
              <a:tblGrid>
                <a:gridCol w="1237677">
                  <a:extLst>
                    <a:ext uri="{9D8B030D-6E8A-4147-A177-3AD203B41FA5}">
                      <a16:colId xmlns:a16="http://schemas.microsoft.com/office/drawing/2014/main" val="2689727154"/>
                    </a:ext>
                  </a:extLst>
                </a:gridCol>
                <a:gridCol w="1151726">
                  <a:extLst>
                    <a:ext uri="{9D8B030D-6E8A-4147-A177-3AD203B41FA5}">
                      <a16:colId xmlns:a16="http://schemas.microsoft.com/office/drawing/2014/main" val="2654313227"/>
                    </a:ext>
                  </a:extLst>
                </a:gridCol>
                <a:gridCol w="1151726">
                  <a:extLst>
                    <a:ext uri="{9D8B030D-6E8A-4147-A177-3AD203B41FA5}">
                      <a16:colId xmlns:a16="http://schemas.microsoft.com/office/drawing/2014/main" val="3231541011"/>
                    </a:ext>
                  </a:extLst>
                </a:gridCol>
                <a:gridCol w="1151726">
                  <a:extLst>
                    <a:ext uri="{9D8B030D-6E8A-4147-A177-3AD203B41FA5}">
                      <a16:colId xmlns:a16="http://schemas.microsoft.com/office/drawing/2014/main" val="3882048341"/>
                    </a:ext>
                  </a:extLst>
                </a:gridCol>
                <a:gridCol w="1151726">
                  <a:extLst>
                    <a:ext uri="{9D8B030D-6E8A-4147-A177-3AD203B41FA5}">
                      <a16:colId xmlns:a16="http://schemas.microsoft.com/office/drawing/2014/main" val="962636430"/>
                    </a:ext>
                  </a:extLst>
                </a:gridCol>
                <a:gridCol w="3140028">
                  <a:extLst>
                    <a:ext uri="{9D8B030D-6E8A-4147-A177-3AD203B41FA5}">
                      <a16:colId xmlns:a16="http://schemas.microsoft.com/office/drawing/2014/main" val="1179001482"/>
                    </a:ext>
                  </a:extLst>
                </a:gridCol>
              </a:tblGrid>
              <a:tr h="426593">
                <a:tc>
                  <a:txBody>
                    <a:bodyPr/>
                    <a:lstStyle/>
                    <a:p>
                      <a:pPr algn="ctr" fontAlgn="b"/>
                      <a:r>
                        <a:rPr lang="en-US" sz="1200" b="1" i="0" u="none" strike="noStrike" dirty="0">
                          <a:solidFill>
                            <a:srgbClr val="000000"/>
                          </a:solidFill>
                          <a:latin typeface="Arial Black" pitchFamily="34" charset="0"/>
                        </a:rPr>
                        <a:t>Plain Text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ASCII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Key1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ASCII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Product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Black" pitchFamily="34" charset="0"/>
                        </a:rPr>
                        <a:t>Binary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403947"/>
                  </a:ext>
                </a:extLst>
              </a:tr>
              <a:tr h="406276">
                <a:tc>
                  <a:txBody>
                    <a:bodyPr/>
                    <a:lstStyle/>
                    <a:p>
                      <a:pPr algn="ctr" fontAlgn="b"/>
                      <a:r>
                        <a:rPr lang="en-US" sz="1200" b="1" i="0" u="none" strike="noStrike" dirty="0">
                          <a:solidFill>
                            <a:srgbClr val="000000"/>
                          </a:solidFill>
                          <a:latin typeface="Arial Black" pitchFamily="34" charset="0"/>
                        </a:rPr>
                        <a: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6640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1 1001 1111 0000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411412"/>
                  </a:ext>
                </a:extLst>
              </a:tr>
              <a:tr h="406276">
                <a:tc>
                  <a:txBody>
                    <a:bodyPr/>
                    <a:lstStyle/>
                    <a:p>
                      <a:pPr algn="ctr" fontAlgn="b"/>
                      <a:r>
                        <a:rPr lang="en-US" sz="12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4225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1 0000 1000 0001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326896"/>
                  </a:ext>
                </a:extLst>
              </a:tr>
              <a:tr h="406276">
                <a:tc>
                  <a:txBody>
                    <a:bodyPr/>
                    <a:lstStyle/>
                    <a:p>
                      <a:pPr algn="ctr" fontAlgn="b"/>
                      <a:r>
                        <a:rPr lang="en-US" sz="1200" b="1" i="0" u="none" strike="noStrike" dirty="0">
                          <a:solidFill>
                            <a:srgbClr val="000000"/>
                          </a:solidFill>
                          <a:latin typeface="Arial Black" pitchFamily="34" charset="0"/>
                        </a:rPr>
                        <a:t>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7224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1 1100 0011 1000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5671866"/>
                  </a:ext>
                </a:extLst>
              </a:tr>
              <a:tr h="406276">
                <a:tc>
                  <a:txBody>
                    <a:bodyPr/>
                    <a:lstStyle/>
                    <a:p>
                      <a:pPr algn="ctr" fontAlgn="b"/>
                      <a:r>
                        <a:rPr lang="en-US" sz="1200" b="1" i="0" u="none" strike="noStrike" dirty="0">
                          <a:solidFill>
                            <a:srgbClr val="000000"/>
                          </a:solidFill>
                          <a:latin typeface="Arial Black"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5785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1 0110 1001 1001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047414"/>
                  </a:ext>
                </a:extLst>
              </a:tr>
              <a:tr h="406276">
                <a:tc>
                  <a:txBody>
                    <a:bodyPr/>
                    <a:lstStyle/>
                    <a:p>
                      <a:pPr algn="ctr" fontAlgn="b"/>
                      <a:r>
                        <a:rPr lang="en-US" sz="1200" b="1" i="0" u="none" strike="noStrike" dirty="0">
                          <a:solidFill>
                            <a:srgbClr val="000000"/>
                          </a:solidFill>
                          <a:latin typeface="Arial Black"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5070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kumimoji="0" lang="en-US" sz="1200" b="1" i="0" u="none" strike="noStrike" kern="1200" dirty="0">
                          <a:solidFill>
                            <a:srgbClr val="000000"/>
                          </a:solidFill>
                          <a:latin typeface="Arial Black" pitchFamily="34" charset="0"/>
                          <a:ea typeface="+mn-ea"/>
                          <a:cs typeface="+mn-cs"/>
                        </a:rPr>
                        <a:t>1 0011 1100 1110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594956"/>
                  </a:ext>
                </a:extLst>
              </a:tr>
            </a:tbl>
          </a:graphicData>
        </a:graphic>
      </p:graphicFrame>
    </p:spTree>
    <p:extLst>
      <p:ext uri="{BB962C8B-B14F-4D97-AF65-F5344CB8AC3E}">
        <p14:creationId xmlns:p14="http://schemas.microsoft.com/office/powerpoint/2010/main" val="404051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AC6C4-6824-3B1C-9996-775CA2411994}"/>
              </a:ext>
            </a:extLst>
          </p:cNvPr>
          <p:cNvSpPr txBox="1"/>
          <p:nvPr/>
        </p:nvSpPr>
        <p:spPr>
          <a:xfrm>
            <a:off x="3044505" y="0"/>
            <a:ext cx="6102990" cy="584775"/>
          </a:xfrm>
          <a:prstGeom prst="rect">
            <a:avLst/>
          </a:prstGeom>
          <a:noFill/>
        </p:spPr>
        <p:txBody>
          <a:bodyPr wrap="square">
            <a:spAutoFit/>
          </a:bodyPr>
          <a:lstStyle/>
          <a:p>
            <a:pPr algn="ctr"/>
            <a:r>
              <a:rPr lang="en-US" sz="3200" b="1" dirty="0">
                <a:effectLst>
                  <a:outerShdw blurRad="38100" dist="38100" dir="2700000" algn="tl">
                    <a:srgbClr val="000000">
                      <a:alpha val="43137"/>
                    </a:srgbClr>
                  </a:outerShdw>
                </a:effectLst>
                <a:latin typeface="Times New Roman" pitchFamily="18" charset="0"/>
                <a:cs typeface="Times New Roman" pitchFamily="18" charset="0"/>
              </a:rPr>
              <a:t>ENCRYPTION EXAMPLE</a:t>
            </a:r>
            <a:endParaRPr lang="en-US" sz="3200" b="1" dirty="0">
              <a:effectLst>
                <a:outerShdw blurRad="38100" dist="38100" dir="2700000" algn="tl">
                  <a:srgbClr val="000000">
                    <a:alpha val="43137"/>
                  </a:srgbClr>
                </a:outerShdw>
              </a:effectLst>
              <a:latin typeface="Showcard Gothic" pitchFamily="82" charset="0"/>
            </a:endParaRPr>
          </a:p>
        </p:txBody>
      </p:sp>
      <p:graphicFrame>
        <p:nvGraphicFramePr>
          <p:cNvPr id="2" name="Table 1">
            <a:extLst>
              <a:ext uri="{FF2B5EF4-FFF2-40B4-BE49-F238E27FC236}">
                <a16:creationId xmlns:a16="http://schemas.microsoft.com/office/drawing/2014/main" id="{B0149989-FE6D-2817-EC65-5B82D04B74CD}"/>
              </a:ext>
            </a:extLst>
          </p:cNvPr>
          <p:cNvGraphicFramePr>
            <a:graphicFrameLocks noGrp="1"/>
          </p:cNvGraphicFramePr>
          <p:nvPr/>
        </p:nvGraphicFramePr>
        <p:xfrm>
          <a:off x="1456890" y="757776"/>
          <a:ext cx="9348130" cy="4563401"/>
        </p:xfrm>
        <a:graphic>
          <a:graphicData uri="http://schemas.openxmlformats.org/drawingml/2006/table">
            <a:tbl>
              <a:tblPr>
                <a:tableStyleId>{2D5ABB26-0587-4C30-8999-92F81FD0307C}</a:tableStyleId>
              </a:tblPr>
              <a:tblGrid>
                <a:gridCol w="388885">
                  <a:extLst>
                    <a:ext uri="{9D8B030D-6E8A-4147-A177-3AD203B41FA5}">
                      <a16:colId xmlns:a16="http://schemas.microsoft.com/office/drawing/2014/main" val="2586901656"/>
                    </a:ext>
                  </a:extLst>
                </a:gridCol>
                <a:gridCol w="397660">
                  <a:extLst>
                    <a:ext uri="{9D8B030D-6E8A-4147-A177-3AD203B41FA5}">
                      <a16:colId xmlns:a16="http://schemas.microsoft.com/office/drawing/2014/main" val="739308690"/>
                    </a:ext>
                  </a:extLst>
                </a:gridCol>
                <a:gridCol w="397660">
                  <a:extLst>
                    <a:ext uri="{9D8B030D-6E8A-4147-A177-3AD203B41FA5}">
                      <a16:colId xmlns:a16="http://schemas.microsoft.com/office/drawing/2014/main" val="1078530336"/>
                    </a:ext>
                  </a:extLst>
                </a:gridCol>
                <a:gridCol w="397660">
                  <a:extLst>
                    <a:ext uri="{9D8B030D-6E8A-4147-A177-3AD203B41FA5}">
                      <a16:colId xmlns:a16="http://schemas.microsoft.com/office/drawing/2014/main" val="306145738"/>
                    </a:ext>
                  </a:extLst>
                </a:gridCol>
                <a:gridCol w="397660">
                  <a:extLst>
                    <a:ext uri="{9D8B030D-6E8A-4147-A177-3AD203B41FA5}">
                      <a16:colId xmlns:a16="http://schemas.microsoft.com/office/drawing/2014/main" val="2034634003"/>
                    </a:ext>
                  </a:extLst>
                </a:gridCol>
                <a:gridCol w="397660">
                  <a:extLst>
                    <a:ext uri="{9D8B030D-6E8A-4147-A177-3AD203B41FA5}">
                      <a16:colId xmlns:a16="http://schemas.microsoft.com/office/drawing/2014/main" val="3031929686"/>
                    </a:ext>
                  </a:extLst>
                </a:gridCol>
                <a:gridCol w="397660">
                  <a:extLst>
                    <a:ext uri="{9D8B030D-6E8A-4147-A177-3AD203B41FA5}">
                      <a16:colId xmlns:a16="http://schemas.microsoft.com/office/drawing/2014/main" val="1986272973"/>
                    </a:ext>
                  </a:extLst>
                </a:gridCol>
                <a:gridCol w="397660">
                  <a:extLst>
                    <a:ext uri="{9D8B030D-6E8A-4147-A177-3AD203B41FA5}">
                      <a16:colId xmlns:a16="http://schemas.microsoft.com/office/drawing/2014/main" val="4201197705"/>
                    </a:ext>
                  </a:extLst>
                </a:gridCol>
                <a:gridCol w="397660">
                  <a:extLst>
                    <a:ext uri="{9D8B030D-6E8A-4147-A177-3AD203B41FA5}">
                      <a16:colId xmlns:a16="http://schemas.microsoft.com/office/drawing/2014/main" val="3475195562"/>
                    </a:ext>
                  </a:extLst>
                </a:gridCol>
                <a:gridCol w="339880">
                  <a:extLst>
                    <a:ext uri="{9D8B030D-6E8A-4147-A177-3AD203B41FA5}">
                      <a16:colId xmlns:a16="http://schemas.microsoft.com/office/drawing/2014/main" val="3387509068"/>
                    </a:ext>
                  </a:extLst>
                </a:gridCol>
                <a:gridCol w="397660">
                  <a:extLst>
                    <a:ext uri="{9D8B030D-6E8A-4147-A177-3AD203B41FA5}">
                      <a16:colId xmlns:a16="http://schemas.microsoft.com/office/drawing/2014/main" val="20488765"/>
                    </a:ext>
                  </a:extLst>
                </a:gridCol>
                <a:gridCol w="397660">
                  <a:extLst>
                    <a:ext uri="{9D8B030D-6E8A-4147-A177-3AD203B41FA5}">
                      <a16:colId xmlns:a16="http://schemas.microsoft.com/office/drawing/2014/main" val="3046270188"/>
                    </a:ext>
                  </a:extLst>
                </a:gridCol>
                <a:gridCol w="397660">
                  <a:extLst>
                    <a:ext uri="{9D8B030D-6E8A-4147-A177-3AD203B41FA5}">
                      <a16:colId xmlns:a16="http://schemas.microsoft.com/office/drawing/2014/main" val="3364989657"/>
                    </a:ext>
                  </a:extLst>
                </a:gridCol>
                <a:gridCol w="397660">
                  <a:extLst>
                    <a:ext uri="{9D8B030D-6E8A-4147-A177-3AD203B41FA5}">
                      <a16:colId xmlns:a16="http://schemas.microsoft.com/office/drawing/2014/main" val="221686417"/>
                    </a:ext>
                  </a:extLst>
                </a:gridCol>
                <a:gridCol w="339880">
                  <a:extLst>
                    <a:ext uri="{9D8B030D-6E8A-4147-A177-3AD203B41FA5}">
                      <a16:colId xmlns:a16="http://schemas.microsoft.com/office/drawing/2014/main" val="4126308380"/>
                    </a:ext>
                  </a:extLst>
                </a:gridCol>
                <a:gridCol w="397660">
                  <a:extLst>
                    <a:ext uri="{9D8B030D-6E8A-4147-A177-3AD203B41FA5}">
                      <a16:colId xmlns:a16="http://schemas.microsoft.com/office/drawing/2014/main" val="496082846"/>
                    </a:ext>
                  </a:extLst>
                </a:gridCol>
                <a:gridCol w="397660">
                  <a:extLst>
                    <a:ext uri="{9D8B030D-6E8A-4147-A177-3AD203B41FA5}">
                      <a16:colId xmlns:a16="http://schemas.microsoft.com/office/drawing/2014/main" val="1609607476"/>
                    </a:ext>
                  </a:extLst>
                </a:gridCol>
                <a:gridCol w="397660">
                  <a:extLst>
                    <a:ext uri="{9D8B030D-6E8A-4147-A177-3AD203B41FA5}">
                      <a16:colId xmlns:a16="http://schemas.microsoft.com/office/drawing/2014/main" val="831536091"/>
                    </a:ext>
                  </a:extLst>
                </a:gridCol>
                <a:gridCol w="397660">
                  <a:extLst>
                    <a:ext uri="{9D8B030D-6E8A-4147-A177-3AD203B41FA5}">
                      <a16:colId xmlns:a16="http://schemas.microsoft.com/office/drawing/2014/main" val="3190188143"/>
                    </a:ext>
                  </a:extLst>
                </a:gridCol>
                <a:gridCol w="326285">
                  <a:extLst>
                    <a:ext uri="{9D8B030D-6E8A-4147-A177-3AD203B41FA5}">
                      <a16:colId xmlns:a16="http://schemas.microsoft.com/office/drawing/2014/main" val="3963571081"/>
                    </a:ext>
                  </a:extLst>
                </a:gridCol>
                <a:gridCol w="397660">
                  <a:extLst>
                    <a:ext uri="{9D8B030D-6E8A-4147-A177-3AD203B41FA5}">
                      <a16:colId xmlns:a16="http://schemas.microsoft.com/office/drawing/2014/main" val="1229305297"/>
                    </a:ext>
                  </a:extLst>
                </a:gridCol>
                <a:gridCol w="397660">
                  <a:extLst>
                    <a:ext uri="{9D8B030D-6E8A-4147-A177-3AD203B41FA5}">
                      <a16:colId xmlns:a16="http://schemas.microsoft.com/office/drawing/2014/main" val="2159990668"/>
                    </a:ext>
                  </a:extLst>
                </a:gridCol>
                <a:gridCol w="397660">
                  <a:extLst>
                    <a:ext uri="{9D8B030D-6E8A-4147-A177-3AD203B41FA5}">
                      <a16:colId xmlns:a16="http://schemas.microsoft.com/office/drawing/2014/main" val="3680826439"/>
                    </a:ext>
                  </a:extLst>
                </a:gridCol>
                <a:gridCol w="397660">
                  <a:extLst>
                    <a:ext uri="{9D8B030D-6E8A-4147-A177-3AD203B41FA5}">
                      <a16:colId xmlns:a16="http://schemas.microsoft.com/office/drawing/2014/main" val="3928115789"/>
                    </a:ext>
                  </a:extLst>
                </a:gridCol>
              </a:tblGrid>
              <a:tr h="263699">
                <a:tc gridSpan="4">
                  <a:txBody>
                    <a:bodyPr/>
                    <a:lstStyle/>
                    <a:p>
                      <a:pPr algn="ctr" fontAlgn="ctr"/>
                      <a:r>
                        <a:rPr lang="en-US" sz="1200" b="1" u="none" strike="noStrike" dirty="0">
                          <a:solidFill>
                            <a:srgbClr val="000000"/>
                          </a:solidFill>
                        </a:rPr>
                        <a:t>Encryption of ‘S’</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rowSpan="21">
                  <a:txBody>
                    <a:bodyPr/>
                    <a:lstStyle/>
                    <a:p>
                      <a:pPr algn="ctr" fontAlgn="ctr"/>
                      <a:endParaRPr lang="en-US" sz="16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Encryption of ‘A’</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Encryption of ‘T’</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Encryption of ‘Y’</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Encryption of ‘A’</a:t>
                      </a:r>
                      <a:endParaRPr lang="en-US" sz="1200" b="1" i="0" u="none" strike="noStrike" dirty="0">
                        <a:solidFill>
                          <a:srgbClr val="000000"/>
                        </a:solidFill>
                        <a:latin typeface="Arial Black" pitchFamily="34" charset="0"/>
                      </a:endParaRPr>
                    </a:p>
                  </a:txBody>
                  <a:tcPr marL="0" marR="0" marT="0" marB="0" anchor="ct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a:noFill/>
                    </a:lnB>
                  </a:tcPr>
                </a:tc>
                <a:extLst>
                  <a:ext uri="{0D108BD9-81ED-4DB2-BD59-A6C34878D82A}">
                    <a16:rowId xmlns:a16="http://schemas.microsoft.com/office/drawing/2014/main" val="3999427691"/>
                  </a:ext>
                </a:extLst>
              </a:tr>
              <a:tr h="147773">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4x4 matrix is</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329869"/>
                  </a:ext>
                </a:extLst>
              </a:tr>
              <a:tr h="155470">
                <a:tc>
                  <a:txBody>
                    <a:bodyPr/>
                    <a:lstStyle/>
                    <a:p>
                      <a:pPr algn="ctr" fontAlgn="b"/>
                      <a:r>
                        <a:rPr lang="en-US" sz="1200" b="0" i="0" u="none" strike="noStrike" dirty="0">
                          <a:solidFill>
                            <a:srgbClr val="000000"/>
                          </a:solidFill>
                          <a:latin typeface="Arial Black" panose="020B0A040201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130603"/>
                  </a:ext>
                </a:extLst>
              </a:tr>
              <a:tr h="155470">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a:solidFill>
                            <a:srgbClr val="000000"/>
                          </a:solidFill>
                          <a:latin typeface="Arial Black" panose="020B0A04020102020204" pitchFamily="34" charset="0"/>
                        </a:rPr>
                        <a:t> </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716454"/>
                  </a:ext>
                </a:extLst>
              </a:tr>
              <a:tr h="155470">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5091184"/>
                  </a:ext>
                </a:extLst>
              </a:tr>
              <a:tr h="155470">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anose="020B0A0402010202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7304595"/>
                  </a:ext>
                </a:extLst>
              </a:tr>
              <a:tr h="147773">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R>
                      <a:noFill/>
                    </a:ln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2655266"/>
                  </a:ext>
                </a:extLst>
              </a:tr>
              <a:tr h="295547">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R>
                      <a:noFill/>
                    </a:lnR>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Transpose of the matrix</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3550165"/>
                  </a:ext>
                </a:extLst>
              </a:tr>
              <a:tr h="155470">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1191905"/>
                  </a:ext>
                </a:extLst>
              </a:tr>
              <a:tr h="155470">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917204"/>
                  </a:ext>
                </a:extLst>
              </a:tr>
              <a:tr h="155470">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701963"/>
                  </a:ext>
                </a:extLst>
              </a:tr>
              <a:tr h="155470">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0</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00000"/>
                          </a:solidFill>
                          <a:latin typeface="Arial Black" panose="020B0A04020102020204" pitchFamily="34" charset="0"/>
                        </a:rPr>
                        <a:t>1</a:t>
                      </a: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6760829"/>
                  </a:ext>
                </a:extLst>
              </a:tr>
              <a:tr h="147773">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99345311"/>
                  </a:ext>
                </a:extLst>
              </a:tr>
              <a:tr h="147773">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R>
                      <a:noFill/>
                    </a:lnR>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New ASCII</a:t>
                      </a:r>
                      <a:endParaRPr lang="en-US" sz="1200" b="1" i="0" u="none" strike="noStrike" dirty="0">
                        <a:solidFill>
                          <a:srgbClr val="000000"/>
                        </a:solidFill>
                        <a:latin typeface="Arial Black"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608211"/>
                  </a:ext>
                </a:extLst>
              </a:tr>
              <a:tr h="155470">
                <a:tc>
                  <a:txBody>
                    <a:bodyPr/>
                    <a:lstStyle/>
                    <a:p>
                      <a:pPr algn="ctr" fontAlgn="b"/>
                      <a:r>
                        <a:rPr lang="en-US" sz="1200" b="1" i="0" u="none" strike="noStrike" dirty="0">
                          <a:solidFill>
                            <a:srgbClr val="000000"/>
                          </a:solidFill>
                          <a:latin typeface="Arial Black"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895864"/>
                  </a:ext>
                </a:extLst>
              </a:tr>
              <a:tr h="147773">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19935906"/>
                  </a:ext>
                </a:extLst>
              </a:tr>
              <a:tr h="395548">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000000"/>
                          </a:solidFill>
                        </a:rPr>
                        <a:t>Final ASCII=(A+K)%32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R>
                      <a:noFill/>
                    </a:lnR>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Final ASCII=(A+K)%32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Final ASCII=(A+K) %32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Final ASCII=(A+K) %32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gridSpan="4">
                  <a:txBody>
                    <a:bodyPr/>
                    <a:lstStyle/>
                    <a:p>
                      <a:pPr algn="ctr" fontAlgn="ctr"/>
                      <a:r>
                        <a:rPr lang="en-US" sz="1200" b="1" u="none" strike="noStrike" dirty="0">
                          <a:solidFill>
                            <a:srgbClr val="000000"/>
                          </a:solidFill>
                        </a:rPr>
                        <a:t>Final ASCII=(A+K) %32</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2887245"/>
                  </a:ext>
                </a:extLst>
              </a:tr>
              <a:tr h="155470">
                <a:tc>
                  <a:txBody>
                    <a:bodyPr/>
                    <a:lstStyle/>
                    <a:p>
                      <a:pPr algn="ctr" fontAlgn="b"/>
                      <a:r>
                        <a:rPr lang="en-US" sz="1200" b="1" i="0" u="none" strike="noStrike" dirty="0">
                          <a:solidFill>
                            <a:srgbClr val="000000"/>
                          </a:solidFill>
                          <a:latin typeface="Arial Black"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latin typeface="Arial Black"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200" b="1" i="0" u="none" strike="noStrike" dirty="0">
                          <a:solidFill>
                            <a:srgbClr val="000000"/>
                          </a:solidFill>
                          <a:latin typeface="Arial Black"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Arial Black" pitchFamily="34" charset="0"/>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514695"/>
                  </a:ext>
                </a:extLst>
              </a:tr>
              <a:tr h="147773">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vMerge="1">
                  <a:txBody>
                    <a:bodyPr/>
                    <a:lstStyle/>
                    <a:p>
                      <a:pPr algn="ctr" fontAlgn="ctr"/>
                      <a:endParaRPr lang="en-US" sz="1200" b="1" i="0" u="none" strike="noStrike" dirty="0">
                        <a:solidFill>
                          <a:srgbClr val="000000"/>
                        </a:solidFill>
                        <a:latin typeface="Calibri"/>
                      </a:endParaRPr>
                    </a:p>
                  </a:txBody>
                  <a:tcPr marL="0" marR="0" marT="0" marB="0" anchor="ctr">
                    <a:lnR>
                      <a:noFill/>
                    </a:lnR>
                    <a:lnB>
                      <a:noFill/>
                    </a:lnB>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L>
                      <a:noFill/>
                    </a:lnL>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ctr"/>
                      <a:endParaRPr lang="en-US" sz="1200" b="1" i="0" u="none" strike="noStrike" dirty="0">
                        <a:solidFill>
                          <a:srgbClr val="000000"/>
                        </a:solidFill>
                        <a:latin typeface="Arial Black"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68697570"/>
                  </a:ext>
                </a:extLst>
              </a:tr>
              <a:tr h="263699">
                <a:tc grid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R>
                      <a:noFill/>
                    </a:lnR>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tc>
                <a:tc gridSpan="4">
                  <a:txBody>
                    <a:bodyPr/>
                    <a:lstStyle/>
                    <a:p>
                      <a:pPr algn="ctr" fontAlgn="ct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tc>
                <a:tc gridSpan="4">
                  <a:txBody>
                    <a:bodyPr/>
                    <a:lstStyle/>
                    <a:p>
                      <a:pPr algn="ctr" fontAlgn="ct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200" b="1" i="0" u="none" strike="noStrike" dirty="0">
                        <a:solidFill>
                          <a:srgbClr val="000000"/>
                        </a:solidFill>
                        <a:latin typeface="Arial Black" pitchFamily="34" charset="0"/>
                      </a:endParaRPr>
                    </a:p>
                  </a:txBody>
                  <a:tcPr marL="0" marR="0" marT="0" marB="0"/>
                </a:tc>
                <a:tc gridSpan="4">
                  <a:txBody>
                    <a:bodyPr/>
                    <a:lstStyle/>
                    <a:p>
                      <a:pPr algn="ctr" fontAlgn="ctr"/>
                      <a:r>
                        <a:rPr lang="en-US" sz="1200" b="1" u="none" strike="noStrike" dirty="0">
                          <a:solidFill>
                            <a:srgbClr val="000000"/>
                          </a:solidFill>
                        </a:rPr>
                        <a:t>Encrypted characters</a:t>
                      </a:r>
                      <a:endParaRPr lang="en-US" sz="1200" b="1" i="0" u="none" strike="noStrike" dirty="0">
                        <a:solidFill>
                          <a:srgbClr val="000000"/>
                        </a:solidFill>
                        <a:latin typeface="Arial Black" pitchFamily="34" charset="0"/>
                      </a:endParaRPr>
                    </a:p>
                  </a:txBody>
                  <a:tcPr marL="0" marR="0" marT="0" marB="0">
                    <a:lnB w="12700" cap="flat" cmpd="sng" algn="ctr">
                      <a:solidFill>
                        <a:schemeClr val="tx1"/>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ctr" fontAlgn="ctr"/>
                      <a:endParaRPr lang="en-US" sz="1200" b="1" i="0" u="none" strike="noStrike" dirty="0">
                        <a:solidFill>
                          <a:srgbClr val="000000"/>
                        </a:solidFill>
                        <a:latin typeface="Calibri"/>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032857"/>
                  </a:ext>
                </a:extLst>
              </a:tr>
              <a:tr h="204728">
                <a:tc>
                  <a:txBody>
                    <a:bodyPr/>
                    <a:lstStyle/>
                    <a:p>
                      <a:pPr algn="ctr" rtl="0" fontAlgn="b"/>
                      <a:r>
                        <a:rPr lang="en-US" sz="1600" b="1" i="0" u="none" strike="noStrike" dirty="0">
                          <a:solidFill>
                            <a:srgbClr val="000000"/>
                          </a:solidFill>
                          <a:latin typeface="Arial Black"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b="1" i="0" u="none" strike="noStrike" dirty="0">
                          <a:solidFill>
                            <a:srgbClr val="000000"/>
                          </a:solidFill>
                          <a:latin typeface="Arial Black"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600" b="1" i="0" u="none" strike="noStrike" dirty="0">
                          <a:solidFill>
                            <a:srgbClr val="000000"/>
                          </a:solidFill>
                          <a:latin typeface="Arial Black"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600" b="1" i="0" u="none" strike="noStrike" kern="1200" dirty="0">
                          <a:solidFill>
                            <a:srgbClr val="000000"/>
                          </a:solidFill>
                          <a:latin typeface="Arial Black" pitchFamily="34" charset="0"/>
                          <a:ea typeface="+mn-ea"/>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&amp;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&amp;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i="0" u="none" strike="noStrike" dirty="0">
                          <a:solidFill>
                            <a:srgbClr val="000000"/>
                          </a:solidFill>
                          <a:latin typeface="Arial Black" pitchFamily="34" charset="0"/>
                        </a:rPr>
                        <a:t>&gt;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latin typeface="Arial Black"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dirty="0">
                          <a:solidFill>
                            <a:srgbClr val="000000"/>
                          </a:solidFill>
                          <a:latin typeface="Arial Black" panose="020B0A04020102020204" pitchFamily="34" charset="0"/>
                        </a:rPr>
                        <a:t> *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Arial Black"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solidFill>
                            <a:srgbClr val="000000"/>
                          </a:solidFill>
                          <a:latin typeface="Arial Black" panose="020B0A04020102020204" pitchFamily="34" charset="0"/>
                        </a:rPr>
                        <a:t>[ </a:t>
                      </a:r>
                      <a:endParaRPr lang="en-US" sz="1600" b="1" i="0" u="none" strike="noStrike" dirty="0">
                        <a:solidFill>
                          <a:srgbClr val="000000"/>
                        </a:solidFill>
                        <a:latin typeface="Arial Black"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6090611"/>
                  </a:ext>
                </a:extLst>
              </a:tr>
            </a:tbl>
          </a:graphicData>
        </a:graphic>
      </p:graphicFrame>
      <p:sp>
        <p:nvSpPr>
          <p:cNvPr id="7" name="TextBox 6">
            <a:extLst>
              <a:ext uri="{FF2B5EF4-FFF2-40B4-BE49-F238E27FC236}">
                <a16:creationId xmlns:a16="http://schemas.microsoft.com/office/drawing/2014/main" id="{C990D913-E2A9-B197-94A4-54E4E115D071}"/>
              </a:ext>
            </a:extLst>
          </p:cNvPr>
          <p:cNvSpPr txBox="1"/>
          <p:nvPr/>
        </p:nvSpPr>
        <p:spPr>
          <a:xfrm>
            <a:off x="1386980" y="5379900"/>
            <a:ext cx="7610912" cy="646331"/>
          </a:xfrm>
          <a:prstGeom prst="rect">
            <a:avLst/>
          </a:prstGeom>
          <a:noFill/>
        </p:spPr>
        <p:txBody>
          <a:bodyPr wrap="square">
            <a:spAutoFit/>
          </a:bodyPr>
          <a:lstStyle/>
          <a:p>
            <a:pPr fontAlgn="ctr"/>
            <a:r>
              <a:rPr lang="en-US" sz="1800" b="1" dirty="0"/>
              <a:t>Finally, the plaintext “SATYA” is encrypted as cipher text   </a:t>
            </a:r>
          </a:p>
          <a:p>
            <a:pPr fontAlgn="ctr"/>
            <a:r>
              <a:rPr lang="en-US" sz="1800" b="1" dirty="0"/>
              <a:t>;))])&amp;&amp;&gt;/+)?*++@**/[</a:t>
            </a:r>
            <a:endParaRPr lang="en-US" sz="1100" b="1" dirty="0">
              <a:solidFill>
                <a:srgbClr val="000000"/>
              </a:solidFill>
              <a:latin typeface="Calibri"/>
            </a:endParaRPr>
          </a:p>
        </p:txBody>
      </p:sp>
    </p:spTree>
    <p:extLst>
      <p:ext uri="{BB962C8B-B14F-4D97-AF65-F5344CB8AC3E}">
        <p14:creationId xmlns:p14="http://schemas.microsoft.com/office/powerpoint/2010/main" val="12438884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32</TotalTime>
  <Words>2218</Words>
  <Application>Microsoft Office PowerPoint</Application>
  <PresentationFormat>Widescreen</PresentationFormat>
  <Paragraphs>822</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Britannic Bold</vt:lpstr>
      <vt:lpstr>Calibri</vt:lpstr>
      <vt:lpstr>Constantia</vt:lpstr>
      <vt:lpstr>Gill Sans MT</vt:lpstr>
      <vt:lpstr>Showcard Gothic</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pavan bendi</dc:creator>
  <cp:lastModifiedBy>satya pavan bendi</cp:lastModifiedBy>
  <cp:revision>2</cp:revision>
  <dcterms:created xsi:type="dcterms:W3CDTF">2023-06-26T16:02:22Z</dcterms:created>
  <dcterms:modified xsi:type="dcterms:W3CDTF">2023-06-26T18:15:03Z</dcterms:modified>
</cp:coreProperties>
</file>