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7" r:id="rId2"/>
    <p:sldId id="258" r:id="rId3"/>
    <p:sldId id="259" r:id="rId4"/>
    <p:sldId id="297" r:id="rId5"/>
    <p:sldId id="291" r:id="rId6"/>
    <p:sldId id="292" r:id="rId7"/>
    <p:sldId id="290" r:id="rId8"/>
    <p:sldId id="293" r:id="rId9"/>
    <p:sldId id="294" r:id="rId10"/>
    <p:sldId id="295" r:id="rId11"/>
    <p:sldId id="296"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2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5/12/2023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8243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8035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2831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5668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7052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9476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1916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10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9023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790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5/12/2023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1923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5/12/2023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8185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diagram&#10;&#10;Description automatically generated">
            <a:extLst>
              <a:ext uri="{FF2B5EF4-FFF2-40B4-BE49-F238E27FC236}">
                <a16:creationId xmlns:a16="http://schemas.microsoft.com/office/drawing/2014/main" id="{07CD84FC-116A-28FA-7F9D-1CAE35ADFD3A}"/>
              </a:ext>
            </a:extLst>
          </p:cNvPr>
          <p:cNvPicPr>
            <a:picLocks noChangeAspect="1"/>
          </p:cNvPicPr>
          <p:nvPr/>
        </p:nvPicPr>
        <p:blipFill>
          <a:blip r:embed="rId2" cstate="print"/>
          <a:stretch>
            <a:fillRect/>
          </a:stretch>
        </p:blipFill>
        <p:spPr>
          <a:xfrm>
            <a:off x="112876" y="443439"/>
            <a:ext cx="1306639" cy="128548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a:extLst>
              <a:ext uri="{FF2B5EF4-FFF2-40B4-BE49-F238E27FC236}">
                <a16:creationId xmlns:a16="http://schemas.microsoft.com/office/drawing/2014/main" id="{E4E3ED65-2D72-0C7B-832B-DC002C0CFC13}"/>
              </a:ext>
            </a:extLst>
          </p:cNvPr>
          <p:cNvSpPr txBox="1"/>
          <p:nvPr/>
        </p:nvSpPr>
        <p:spPr>
          <a:xfrm>
            <a:off x="1591111" y="467037"/>
            <a:ext cx="9834693"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1900" b="1" dirty="0">
                <a:solidFill>
                  <a:schemeClr val="accent1">
                    <a:lumMod val="50000"/>
                  </a:schemeClr>
                </a:solidFill>
                <a:latin typeface="Times New Roman" panose="02020603050405020304"/>
                <a:cs typeface="Calibri" panose="020F0502020204030204"/>
              </a:rPr>
              <a:t>GAYATRI VIDYA PARISHAD </a:t>
            </a:r>
            <a:endParaRPr lang="en-US" sz="1900" b="1" dirty="0">
              <a:solidFill>
                <a:schemeClr val="accent1">
                  <a:lumMod val="50000"/>
                </a:schemeClr>
              </a:solidFill>
              <a:latin typeface="Times New Roman" panose="02020603050405020304"/>
              <a:cs typeface="Calibri" panose="020F0502020204030204"/>
            </a:endParaRPr>
          </a:p>
          <a:p>
            <a:r>
              <a:rPr lang="en-GB" sz="1900" b="1" dirty="0">
                <a:solidFill>
                  <a:schemeClr val="accent1">
                    <a:lumMod val="50000"/>
                  </a:schemeClr>
                </a:solidFill>
                <a:latin typeface="Times New Roman" panose="02020603050405020304"/>
                <a:cs typeface="Calibri" panose="020F0502020204030204"/>
              </a:rPr>
              <a:t>COLLEGE FOR DEGREE AND PG COURSES(A)</a:t>
            </a:r>
          </a:p>
          <a:p>
            <a:r>
              <a:rPr lang="en-GB" sz="1900" b="1" dirty="0">
                <a:solidFill>
                  <a:srgbClr val="C00000"/>
                </a:solidFill>
                <a:latin typeface="Times New Roman" panose="02020603050405020304"/>
                <a:cs typeface="Calibri" panose="020F0502020204030204"/>
              </a:rPr>
              <a:t>(Affiliated to Andhra University | Accredited by NAAC with "  B++" Grade | ISO 9001: 2015)</a:t>
            </a:r>
          </a:p>
          <a:p>
            <a:r>
              <a:rPr lang="en-GB" sz="1900" b="1" dirty="0">
                <a:latin typeface="Times New Roman" panose="02020603050405020304"/>
                <a:cs typeface="Calibri" panose="020F0502020204030204"/>
              </a:rPr>
              <a:t>Visakhapatnam-530045.</a:t>
            </a:r>
          </a:p>
        </p:txBody>
      </p:sp>
      <p:sp>
        <p:nvSpPr>
          <p:cNvPr id="7" name="Rectangle 6">
            <a:extLst>
              <a:ext uri="{FF2B5EF4-FFF2-40B4-BE49-F238E27FC236}">
                <a16:creationId xmlns:a16="http://schemas.microsoft.com/office/drawing/2014/main" id="{9B7F8F41-49CD-6AF3-4DB0-2E3F63A7A09F}"/>
              </a:ext>
            </a:extLst>
          </p:cNvPr>
          <p:cNvSpPr/>
          <p:nvPr/>
        </p:nvSpPr>
        <p:spPr>
          <a:xfrm>
            <a:off x="1419515" y="2404145"/>
            <a:ext cx="9153088" cy="1384995"/>
          </a:xfrm>
          <a:prstGeom prst="rect">
            <a:avLst/>
          </a:prstGeom>
          <a:noFill/>
        </p:spPr>
        <p:txBody>
          <a:bodyPr wrap="square" lIns="91440" tIns="45720" rIns="91440" bIns="45720">
            <a:spAutoFit/>
          </a:bodyPr>
          <a:lstStyle/>
          <a:p>
            <a:pPr algn="ctr"/>
            <a:r>
              <a:rPr lang="en-US" sz="2800" b="1" dirty="0">
                <a:ln w="19050">
                  <a:noFill/>
                  <a:prstDash val="solid"/>
                </a:ln>
                <a:solidFill>
                  <a:schemeClr val="accent2">
                    <a:lumMod val="50000"/>
                  </a:schemeClr>
                </a:solidFill>
                <a:effectLst>
                  <a:outerShdw blurRad="50000" dist="50800" dir="7500000" algn="tl">
                    <a:srgbClr val="000000">
                      <a:shade val="5000"/>
                      <a:alpha val="35000"/>
                    </a:srgbClr>
                  </a:outerShdw>
                </a:effectLst>
                <a:latin typeface="Constantia" pitchFamily="18" charset="0"/>
              </a:rPr>
              <a:t>A Cryptographic Algorithm Based on ASCII and Number System Conversions along with </a:t>
            </a:r>
          </a:p>
          <a:p>
            <a:pPr algn="ctr"/>
            <a:r>
              <a:rPr lang="en-US" sz="2800" b="1" dirty="0">
                <a:ln w="19050">
                  <a:noFill/>
                  <a:prstDash val="solid"/>
                </a:ln>
                <a:solidFill>
                  <a:schemeClr val="accent2">
                    <a:lumMod val="50000"/>
                  </a:schemeClr>
                </a:solidFill>
                <a:effectLst>
                  <a:outerShdw blurRad="50000" dist="50800" dir="7500000" algn="tl">
                    <a:srgbClr val="000000">
                      <a:shade val="5000"/>
                      <a:alpha val="35000"/>
                    </a:srgbClr>
                  </a:outerShdw>
                </a:effectLst>
                <a:latin typeface="Constantia" pitchFamily="18" charset="0"/>
              </a:rPr>
              <a:t>A Cyclic Mathematical Function</a:t>
            </a:r>
          </a:p>
        </p:txBody>
      </p:sp>
      <p:sp>
        <p:nvSpPr>
          <p:cNvPr id="8" name="Subtitle 2">
            <a:extLst>
              <a:ext uri="{FF2B5EF4-FFF2-40B4-BE49-F238E27FC236}">
                <a16:creationId xmlns:a16="http://schemas.microsoft.com/office/drawing/2014/main" id="{45B2185E-0628-0DC4-480C-86B0A6C4155E}"/>
              </a:ext>
            </a:extLst>
          </p:cNvPr>
          <p:cNvSpPr txBox="1">
            <a:spLocks/>
          </p:cNvSpPr>
          <p:nvPr/>
        </p:nvSpPr>
        <p:spPr>
          <a:xfrm>
            <a:off x="1168167" y="4999839"/>
            <a:ext cx="2971800" cy="914400"/>
          </a:xfrm>
          <a:prstGeom prst="rect">
            <a:avLst/>
          </a:prstGeom>
          <a:solidFill>
            <a:schemeClr val="bg1"/>
          </a:solidFill>
        </p:spPr>
        <p:txBody>
          <a:bodyPr>
            <a:noAutofit/>
          </a:bodyPr>
          <a:lstStyle/>
          <a:p>
            <a:pPr marL="342900" indent="-342900">
              <a:spcBef>
                <a:spcPct val="20000"/>
              </a:spcBef>
              <a:defRPr/>
            </a:pPr>
            <a:r>
              <a:rPr kumimoji="0" lang="en-IN" sz="1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Project By  M</a:t>
            </a:r>
            <a:r>
              <a:rPr lang="en-US" sz="1600" b="1" dirty="0">
                <a:latin typeface="Times New Roman" pitchFamily="18" charset="0"/>
                <a:cs typeface="Times New Roman" pitchFamily="18" charset="0"/>
              </a:rPr>
              <a:t>CA  4</a:t>
            </a:r>
            <a:r>
              <a:rPr lang="en-US" sz="1600" b="1" baseline="30000" dirty="0">
                <a:latin typeface="Times New Roman" pitchFamily="18" charset="0"/>
                <a:cs typeface="Times New Roman" pitchFamily="18" charset="0"/>
              </a:rPr>
              <a:t>th</a:t>
            </a:r>
            <a:r>
              <a:rPr lang="en-US" sz="1600" b="1" dirty="0">
                <a:latin typeface="Times New Roman" pitchFamily="18" charset="0"/>
                <a:cs typeface="Times New Roman" pitchFamily="18" charset="0"/>
              </a:rPr>
              <a:t> semester</a:t>
            </a:r>
            <a:r>
              <a:rPr lang="en-IN" sz="1600" b="1" dirty="0">
                <a:latin typeface="Times New Roman" pitchFamily="18" charset="0"/>
                <a:cs typeface="Times New Roman" pitchFamily="18" charset="0"/>
              </a:rPr>
              <a:t> </a:t>
            </a:r>
          </a:p>
          <a:p>
            <a:pPr marL="342900" indent="-342900">
              <a:spcBef>
                <a:spcPct val="20000"/>
              </a:spcBef>
              <a:defRPr/>
            </a:pPr>
            <a:r>
              <a:rPr lang="en-US" sz="1600" b="1" dirty="0"/>
              <a:t>Name : </a:t>
            </a:r>
            <a:r>
              <a:rPr lang="en-US" sz="1600" b="1" dirty="0" err="1"/>
              <a:t>Bendi</a:t>
            </a:r>
            <a:r>
              <a:rPr lang="en-US" sz="1600" b="1" dirty="0"/>
              <a:t> Satya Pavan</a:t>
            </a:r>
          </a:p>
          <a:p>
            <a:pPr marL="342900" indent="-342900">
              <a:spcBef>
                <a:spcPct val="20000"/>
              </a:spcBef>
              <a:defRPr/>
            </a:pPr>
            <a:r>
              <a:rPr lang="en-US" sz="1600" b="1" dirty="0" err="1"/>
              <a:t>Rollno</a:t>
            </a:r>
            <a:r>
              <a:rPr lang="en-US" sz="1600" b="1" dirty="0"/>
              <a:t> :  PG212202006</a:t>
            </a:r>
          </a:p>
        </p:txBody>
      </p:sp>
      <p:sp>
        <p:nvSpPr>
          <p:cNvPr id="9" name="Subtitle 2">
            <a:extLst>
              <a:ext uri="{FF2B5EF4-FFF2-40B4-BE49-F238E27FC236}">
                <a16:creationId xmlns:a16="http://schemas.microsoft.com/office/drawing/2014/main" id="{59F8A76C-87C8-922E-5EB2-C75A2EF3BAF7}"/>
              </a:ext>
            </a:extLst>
          </p:cNvPr>
          <p:cNvSpPr txBox="1">
            <a:spLocks/>
          </p:cNvSpPr>
          <p:nvPr/>
        </p:nvSpPr>
        <p:spPr>
          <a:xfrm>
            <a:off x="9113939" y="4999839"/>
            <a:ext cx="2743200" cy="914400"/>
          </a:xfrm>
          <a:prstGeom prst="rect">
            <a:avLst/>
          </a:prstGeom>
          <a:solidFill>
            <a:schemeClr val="bg1"/>
          </a:solidFill>
        </p:spPr>
        <p:txBody>
          <a:bodyPr>
            <a:noAutofit/>
          </a:bodyPr>
          <a:lstStyle/>
          <a:p>
            <a:pPr marL="342900" marR="0" lvl="0" indent="-342900" algn="ctr" defTabSz="914400" rtl="0" eaLnBrk="1" fontAlgn="auto" latinLnBrk="0" hangingPunct="1">
              <a:spcBef>
                <a:spcPct val="20000"/>
              </a:spcBef>
              <a:spcAft>
                <a:spcPts val="0"/>
              </a:spcAft>
              <a:buClrTx/>
              <a:buSzTx/>
              <a:tabLst/>
              <a:defRPr/>
            </a:pPr>
            <a:r>
              <a:rPr lang="en-IN" sz="1600" b="1" dirty="0">
                <a:latin typeface="Times New Roman" pitchFamily="18" charset="0"/>
                <a:cs typeface="Times New Roman" pitchFamily="18" charset="0"/>
              </a:rPr>
              <a:t>Project Guide By</a:t>
            </a:r>
          </a:p>
          <a:p>
            <a:pPr algn="ctr"/>
            <a:r>
              <a:rPr lang="en-US" sz="1600" b="1" dirty="0">
                <a:latin typeface="Times New Roman" pitchFamily="18" charset="0"/>
                <a:cs typeface="Times New Roman" pitchFamily="18" charset="0"/>
              </a:rPr>
              <a:t>Sir.  B. DIVAKAR</a:t>
            </a:r>
          </a:p>
          <a:p>
            <a:pPr algn="ctr"/>
            <a:r>
              <a:rPr lang="en-US" sz="1600" b="1" dirty="0">
                <a:latin typeface="Times New Roman" pitchFamily="18" charset="0"/>
                <a:cs typeface="Times New Roman" pitchFamily="18" charset="0"/>
              </a:rPr>
              <a:t>ASSISTANT PROFESSOR</a:t>
            </a:r>
            <a:endParaRPr lang="en-IN" sz="1600" b="1" dirty="0"/>
          </a:p>
        </p:txBody>
      </p:sp>
    </p:spTree>
    <p:extLst>
      <p:ext uri="{BB962C8B-B14F-4D97-AF65-F5344CB8AC3E}">
        <p14:creationId xmlns:p14="http://schemas.microsoft.com/office/powerpoint/2010/main" val="1538935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6D2E04-C7F5-B1FB-8490-8AF179D57037}"/>
              </a:ext>
            </a:extLst>
          </p:cNvPr>
          <p:cNvSpPr/>
          <p:nvPr/>
        </p:nvSpPr>
        <p:spPr>
          <a:xfrm>
            <a:off x="-1" y="4369"/>
            <a:ext cx="12192001"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State chart diagram for Sender</a:t>
            </a:r>
          </a:p>
        </p:txBody>
      </p:sp>
      <p:pic>
        <p:nvPicPr>
          <p:cNvPr id="5" name="Picture 4">
            <a:extLst>
              <a:ext uri="{FF2B5EF4-FFF2-40B4-BE49-F238E27FC236}">
                <a16:creationId xmlns:a16="http://schemas.microsoft.com/office/drawing/2014/main" id="{FC12895E-04EA-DEAD-7652-53AE8C8A1C10}"/>
              </a:ext>
            </a:extLst>
          </p:cNvPr>
          <p:cNvPicPr>
            <a:picLocks noChangeAspect="1"/>
          </p:cNvPicPr>
          <p:nvPr/>
        </p:nvPicPr>
        <p:blipFill>
          <a:blip r:embed="rId2"/>
          <a:stretch>
            <a:fillRect/>
          </a:stretch>
        </p:blipFill>
        <p:spPr>
          <a:xfrm>
            <a:off x="4408718" y="728730"/>
            <a:ext cx="3374561" cy="5887979"/>
          </a:xfrm>
          <a:prstGeom prst="rect">
            <a:avLst/>
          </a:prstGeom>
        </p:spPr>
      </p:pic>
    </p:spTree>
    <p:extLst>
      <p:ext uri="{BB962C8B-B14F-4D97-AF65-F5344CB8AC3E}">
        <p14:creationId xmlns:p14="http://schemas.microsoft.com/office/powerpoint/2010/main" val="80065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D07B4C-32F1-5BBC-92B6-644A9E3A5DD4}"/>
              </a:ext>
            </a:extLst>
          </p:cNvPr>
          <p:cNvSpPr/>
          <p:nvPr/>
        </p:nvSpPr>
        <p:spPr>
          <a:xfrm>
            <a:off x="0" y="0"/>
            <a:ext cx="12191999"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State chart diagram for Receiver</a:t>
            </a:r>
          </a:p>
        </p:txBody>
      </p:sp>
      <p:pic>
        <p:nvPicPr>
          <p:cNvPr id="7" name="Picture 6">
            <a:extLst>
              <a:ext uri="{FF2B5EF4-FFF2-40B4-BE49-F238E27FC236}">
                <a16:creationId xmlns:a16="http://schemas.microsoft.com/office/drawing/2014/main" id="{A2B62C18-2710-FAFE-F9D5-8D6606DA3D5B}"/>
              </a:ext>
            </a:extLst>
          </p:cNvPr>
          <p:cNvPicPr>
            <a:picLocks noChangeAspect="1"/>
          </p:cNvPicPr>
          <p:nvPr/>
        </p:nvPicPr>
        <p:blipFill>
          <a:blip r:embed="rId2"/>
          <a:stretch>
            <a:fillRect/>
          </a:stretch>
        </p:blipFill>
        <p:spPr>
          <a:xfrm>
            <a:off x="4276011" y="687897"/>
            <a:ext cx="2968309" cy="5972294"/>
          </a:xfrm>
          <a:prstGeom prst="rect">
            <a:avLst/>
          </a:prstGeom>
        </p:spPr>
      </p:pic>
    </p:spTree>
    <p:extLst>
      <p:ext uri="{BB962C8B-B14F-4D97-AF65-F5344CB8AC3E}">
        <p14:creationId xmlns:p14="http://schemas.microsoft.com/office/powerpoint/2010/main" val="4045530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77DEEB-C7C5-8465-1B8D-EBC3A5F29ED8}"/>
              </a:ext>
            </a:extLst>
          </p:cNvPr>
          <p:cNvSpPr txBox="1"/>
          <p:nvPr/>
        </p:nvSpPr>
        <p:spPr>
          <a:xfrm>
            <a:off x="949124" y="1002549"/>
            <a:ext cx="9410217" cy="4455835"/>
          </a:xfrm>
          <a:prstGeom prst="rect">
            <a:avLst/>
          </a:prstGeom>
          <a:noFill/>
        </p:spPr>
        <p:txBody>
          <a:bodyPr wrap="square">
            <a:spAutoFit/>
          </a:bodyPr>
          <a:lstStyle/>
          <a:p>
            <a:pPr algn="just">
              <a:lnSpc>
                <a:spcPct val="150000"/>
              </a:lnSpc>
            </a:pPr>
            <a:r>
              <a:rPr lang="en-US" sz="2400" dirty="0">
                <a:latin typeface="Arial" panose="020B0604020202020204" pitchFamily="34" charset="0"/>
                <a:cs typeface="Arial" panose="020B0604020202020204" pitchFamily="34" charset="0"/>
              </a:rPr>
              <a:t>To ensure higher security and to hide data in effective way the proposed algorithm contributes greatly. Here, we present an algorithm which is based on ASCII conversion and number system conversion and a cyclic mathematical function. This algorithm not only encrypts the data but also hides the data which gives more security. In future we will try to increase the security technique and implement some real time security system and try to add steganography with the system.</a:t>
            </a:r>
            <a:endParaRPr lang="en-IN" sz="24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17C52FC-9657-B53F-D420-1849A5E6EA88}"/>
              </a:ext>
            </a:extLst>
          </p:cNvPr>
          <p:cNvSpPr txBox="1"/>
          <p:nvPr/>
        </p:nvSpPr>
        <p:spPr>
          <a:xfrm>
            <a:off x="3043178" y="0"/>
            <a:ext cx="6105644" cy="584775"/>
          </a:xfrm>
          <a:prstGeom prst="rect">
            <a:avLst/>
          </a:prstGeom>
          <a:noFill/>
        </p:spPr>
        <p:txBody>
          <a:bodyPr wrap="square">
            <a:spAutoFit/>
          </a:bodyPr>
          <a:lstStyle/>
          <a:p>
            <a:pPr algn="ctr"/>
            <a:r>
              <a:rPr lang="en-IN" sz="3200" b="1" dirty="0">
                <a:effectLst>
                  <a:outerShdw blurRad="38100" dist="38100" dir="2700000" algn="tl">
                    <a:srgbClr val="000000">
                      <a:alpha val="43137"/>
                    </a:srgbClr>
                  </a:outerShdw>
                </a:effectLst>
                <a:latin typeface="Times New Roman" pitchFamily="18" charset="0"/>
                <a:cs typeface="Times New Roman" pitchFamily="18" charset="0"/>
              </a:rPr>
              <a:t>CONCLUSION</a:t>
            </a:r>
            <a:endParaRPr lang="en-US"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729799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1D5098-0869-34E5-ECF7-15E9EF133D1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58334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805844-6FB3-3286-BB9A-36ADF00A654C}"/>
              </a:ext>
            </a:extLst>
          </p:cNvPr>
          <p:cNvSpPr txBox="1"/>
          <p:nvPr/>
        </p:nvSpPr>
        <p:spPr>
          <a:xfrm>
            <a:off x="2564934" y="289312"/>
            <a:ext cx="6102990" cy="584775"/>
          </a:xfrm>
          <a:prstGeom prst="rect">
            <a:avLst/>
          </a:prstGeom>
          <a:noFill/>
        </p:spPr>
        <p:txBody>
          <a:bodyPr wrap="square">
            <a:spAutoFit/>
          </a:bodyPr>
          <a:lstStyle/>
          <a:p>
            <a:pPr algn="ctr"/>
            <a:r>
              <a:rPr lang="en-IN" sz="3200" b="1">
                <a:effectLst>
                  <a:outerShdw blurRad="38100" dist="38100" dir="2700000" algn="tl">
                    <a:srgbClr val="000000">
                      <a:alpha val="43137"/>
                    </a:srgbClr>
                  </a:outerShdw>
                </a:effectLst>
                <a:latin typeface="Times New Roman" pitchFamily="18" charset="0"/>
                <a:cs typeface="Times New Roman" pitchFamily="18" charset="0"/>
              </a:rPr>
              <a:t>CONTENTS</a:t>
            </a:r>
            <a:endParaRPr lang="en-US"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B2AAE429-F36B-2A29-D054-EA08D11833A0}"/>
              </a:ext>
            </a:extLst>
          </p:cNvPr>
          <p:cNvSpPr txBox="1"/>
          <p:nvPr/>
        </p:nvSpPr>
        <p:spPr>
          <a:xfrm>
            <a:off x="1384183" y="1215325"/>
            <a:ext cx="9462782" cy="4993931"/>
          </a:xfrm>
          <a:prstGeom prst="rect">
            <a:avLst/>
          </a:prstGeom>
          <a:noFill/>
        </p:spPr>
        <p:txBody>
          <a:bodyPr wrap="square">
            <a:spAutoFit/>
          </a:bodyPr>
          <a:lstStyle/>
          <a:p>
            <a:pPr>
              <a:lnSpc>
                <a:spcPct val="200000"/>
              </a:lnSpc>
              <a:buFont typeface="Wingdings" pitchFamily="2" charset="2"/>
              <a:buChar char="v"/>
            </a:pPr>
            <a:r>
              <a:rPr lang="en-IN" sz="1800" dirty="0">
                <a:latin typeface="Times New Roman" pitchFamily="18" charset="0"/>
                <a:cs typeface="Times New Roman" pitchFamily="18" charset="0"/>
              </a:rPr>
              <a:t>    Abstract</a:t>
            </a:r>
          </a:p>
          <a:p>
            <a:pPr>
              <a:lnSpc>
                <a:spcPct val="200000"/>
              </a:lnSpc>
              <a:buFont typeface="Wingdings" pitchFamily="2" charset="2"/>
              <a:buChar char="v"/>
            </a:pPr>
            <a:r>
              <a:rPr lang="en-IN" sz="1800" dirty="0">
                <a:latin typeface="Times New Roman" pitchFamily="18" charset="0"/>
                <a:cs typeface="Times New Roman" pitchFamily="18" charset="0"/>
              </a:rPr>
              <a:t>    </a:t>
            </a:r>
            <a:r>
              <a:rPr lang="en-US" sz="1800" dirty="0">
                <a:latin typeface="Times New Roman" panose="02020603050405020304" pitchFamily="18" charset="0"/>
                <a:cs typeface="Times New Roman" panose="02020603050405020304" pitchFamily="18" charset="0"/>
              </a:rPr>
              <a:t>Functional Requirements </a:t>
            </a:r>
            <a:endParaRPr lang="en-IN" sz="1800" dirty="0">
              <a:latin typeface="Times New Roman" pitchFamily="18" charset="0"/>
              <a:cs typeface="Times New Roman" pitchFamily="18" charset="0"/>
            </a:endParaRPr>
          </a:p>
          <a:p>
            <a:pPr marL="0" indent="0">
              <a:lnSpc>
                <a:spcPct val="200000"/>
              </a:lnSpc>
              <a:buFont typeface="Wingdings" pitchFamily="2" charset="2"/>
              <a:buChar char="v"/>
            </a:pPr>
            <a:r>
              <a:rPr lang="en-US" sz="1800" dirty="0">
                <a:latin typeface="Times New Roman" pitchFamily="18" charset="0"/>
                <a:cs typeface="Times New Roman" pitchFamily="18" charset="0"/>
              </a:rPr>
              <a:t>    Non-Functional Requirements</a:t>
            </a:r>
          </a:p>
          <a:p>
            <a:pPr>
              <a:lnSpc>
                <a:spcPct val="200000"/>
              </a:lnSpc>
              <a:buFont typeface="Wingdings" pitchFamily="2" charset="2"/>
              <a:buChar char="v"/>
            </a:pPr>
            <a:r>
              <a:rPr lang="en-IN" sz="1800" dirty="0">
                <a:latin typeface="Times New Roman" pitchFamily="18" charset="0"/>
                <a:cs typeface="Times New Roman" pitchFamily="18" charset="0"/>
              </a:rPr>
              <a:t>    </a:t>
            </a:r>
            <a:r>
              <a:rPr lang="en-US" sz="1800" dirty="0">
                <a:latin typeface="Times New Roman" panose="02020603050405020304" pitchFamily="18" charset="0"/>
                <a:cs typeface="Times New Roman" panose="02020603050405020304" pitchFamily="18" charset="0"/>
              </a:rPr>
              <a:t>Use-case diagram for Sender and Receiver</a:t>
            </a:r>
            <a:endParaRPr lang="en-IN" sz="1800" dirty="0">
              <a:latin typeface="Times New Roman" pitchFamily="18" charset="0"/>
              <a:cs typeface="Times New Roman" pitchFamily="18" charset="0"/>
            </a:endParaRPr>
          </a:p>
          <a:p>
            <a:pPr>
              <a:lnSpc>
                <a:spcPct val="200000"/>
              </a:lnSpc>
              <a:buFont typeface="Wingdings" pitchFamily="2" charset="2"/>
              <a:buChar char="v"/>
            </a:pPr>
            <a:r>
              <a:rPr lang="en-IN" sz="1800" dirty="0">
                <a:latin typeface="Times New Roman" pitchFamily="18" charset="0"/>
                <a:cs typeface="Times New Roman" pitchFamily="18" charset="0"/>
              </a:rPr>
              <a:t>    </a:t>
            </a:r>
            <a:r>
              <a:rPr lang="en-US" sz="1800" dirty="0">
                <a:latin typeface="Times New Roman" panose="02020603050405020304" pitchFamily="18" charset="0"/>
                <a:cs typeface="Times New Roman" panose="02020603050405020304" pitchFamily="18" charset="0"/>
              </a:rPr>
              <a:t>Sequence diagram for Sender</a:t>
            </a:r>
            <a:endParaRPr lang="en-IN" sz="1800" dirty="0">
              <a:latin typeface="Times New Roman" pitchFamily="18" charset="0"/>
              <a:cs typeface="Times New Roman" pitchFamily="18" charset="0"/>
            </a:endParaRPr>
          </a:p>
          <a:p>
            <a:pPr marL="0" indent="0">
              <a:lnSpc>
                <a:spcPct val="200000"/>
              </a:lnSpc>
              <a:buFont typeface="Wingdings" pitchFamily="2" charset="2"/>
              <a:buChar char="v"/>
            </a:pPr>
            <a:r>
              <a:rPr lang="en-IN" sz="1800" dirty="0">
                <a:latin typeface="Times New Roman" pitchFamily="18" charset="0"/>
                <a:cs typeface="Times New Roman" pitchFamily="18" charset="0"/>
              </a:rPr>
              <a:t>    </a:t>
            </a:r>
            <a:r>
              <a:rPr lang="en-US" sz="1800" dirty="0">
                <a:latin typeface="Times New Roman" panose="02020603050405020304" pitchFamily="18" charset="0"/>
                <a:cs typeface="Times New Roman" panose="02020603050405020304" pitchFamily="18" charset="0"/>
              </a:rPr>
              <a:t>Sequence diagram for </a:t>
            </a:r>
            <a:r>
              <a:rPr lang="en-IN" dirty="0">
                <a:latin typeface="Times New Roman" pitchFamily="18" charset="0"/>
                <a:cs typeface="Times New Roman" pitchFamily="18" charset="0"/>
              </a:rPr>
              <a:t>Receiver</a:t>
            </a:r>
            <a:endParaRPr lang="en-IN" sz="1800" dirty="0">
              <a:latin typeface="Times New Roman" pitchFamily="18" charset="0"/>
              <a:cs typeface="Times New Roman" pitchFamily="18" charset="0"/>
            </a:endParaRPr>
          </a:p>
          <a:p>
            <a:pPr>
              <a:lnSpc>
                <a:spcPct val="200000"/>
              </a:lnSpc>
              <a:buFont typeface="Wingdings" pitchFamily="2" charset="2"/>
              <a:buChar char="v"/>
            </a:pPr>
            <a:r>
              <a:rPr lang="en-IN" sz="1800" dirty="0">
                <a:latin typeface="Times New Roman" pitchFamily="18" charset="0"/>
                <a:cs typeface="Times New Roman" pitchFamily="18" charset="0"/>
              </a:rPr>
              <a:t>    </a:t>
            </a:r>
            <a:r>
              <a:rPr lang="en-US" sz="1800" dirty="0">
                <a:latin typeface="Times New Roman" panose="02020603050405020304" pitchFamily="18" charset="0"/>
                <a:cs typeface="Times New Roman" panose="02020603050405020304" pitchFamily="18" charset="0"/>
              </a:rPr>
              <a:t>State chart diagram for Sender</a:t>
            </a:r>
            <a:endParaRPr lang="en-IN" sz="1800" dirty="0">
              <a:latin typeface="Times New Roman" pitchFamily="18" charset="0"/>
              <a:cs typeface="Times New Roman" pitchFamily="18" charset="0"/>
            </a:endParaRPr>
          </a:p>
          <a:p>
            <a:pPr marL="0" indent="0">
              <a:lnSpc>
                <a:spcPct val="200000"/>
              </a:lnSpc>
              <a:buFont typeface="Wingdings" pitchFamily="2" charset="2"/>
              <a:buChar char="v"/>
            </a:pPr>
            <a:r>
              <a:rPr lang="en-IN" sz="1800" dirty="0">
                <a:latin typeface="Times New Roman" pitchFamily="18" charset="0"/>
                <a:cs typeface="Times New Roman" pitchFamily="18" charset="0"/>
              </a:rPr>
              <a:t>    </a:t>
            </a:r>
            <a:r>
              <a:rPr lang="en-US" sz="1800" dirty="0">
                <a:latin typeface="Times New Roman" panose="02020603050405020304" pitchFamily="18" charset="0"/>
                <a:cs typeface="Times New Roman" panose="02020603050405020304" pitchFamily="18" charset="0"/>
              </a:rPr>
              <a:t>State chart diagram for Receiver</a:t>
            </a:r>
          </a:p>
          <a:p>
            <a:pPr marL="0" indent="0">
              <a:lnSpc>
                <a:spcPct val="200000"/>
              </a:lnSpc>
              <a:buFont typeface="Wingdings" pitchFamily="2" charset="2"/>
              <a:buChar char="v"/>
            </a:pPr>
            <a:r>
              <a:rPr lang="en-US" dirty="0">
                <a:latin typeface="Times New Roman" panose="02020603050405020304" pitchFamily="18" charset="0"/>
                <a:cs typeface="Times New Roman" panose="02020603050405020304" pitchFamily="18" charset="0"/>
              </a:rPr>
              <a:t>    Conclusion</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667646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DA74668-3CA6-AF61-06CF-DE4E60F4D27A}"/>
              </a:ext>
            </a:extLst>
          </p:cNvPr>
          <p:cNvSpPr txBox="1"/>
          <p:nvPr/>
        </p:nvSpPr>
        <p:spPr>
          <a:xfrm>
            <a:off x="2707547" y="289257"/>
            <a:ext cx="6102990" cy="769441"/>
          </a:xfrm>
          <a:prstGeom prst="rect">
            <a:avLst/>
          </a:prstGeom>
          <a:noFill/>
        </p:spPr>
        <p:txBody>
          <a:bodyPr wrap="square">
            <a:spAutoFit/>
          </a:bodyPr>
          <a:lstStyle/>
          <a:p>
            <a:pPr algn="ctr"/>
            <a:r>
              <a:rPr lang="en-IN" sz="3200" b="1" dirty="0">
                <a:effectLst>
                  <a:outerShdw blurRad="38100" dist="38100" dir="2700000" algn="tl">
                    <a:srgbClr val="000000">
                      <a:alpha val="43137"/>
                    </a:srgbClr>
                  </a:outerShdw>
                </a:effectLst>
                <a:latin typeface="Times New Roman" pitchFamily="18" charset="0"/>
                <a:cs typeface="Times New Roman" pitchFamily="18" charset="0"/>
              </a:rPr>
              <a:t>ABSTRACT</a:t>
            </a:r>
            <a:endParaRPr lang="en-US" sz="3200" b="1" dirty="0">
              <a:effectLst>
                <a:outerShdw blurRad="38100" dist="38100" dir="2700000" algn="tl">
                  <a:srgbClr val="000000">
                    <a:alpha val="43137"/>
                  </a:srgbClr>
                </a:outerShdw>
              </a:effectLst>
              <a:latin typeface="Times New Roman" pitchFamily="18" charset="0"/>
              <a:cs typeface="Times New Roman" pitchFamily="18" charset="0"/>
            </a:endParaRPr>
          </a:p>
          <a:p>
            <a:pPr algn="ctr"/>
            <a:endParaRPr lang="en-US" sz="1200" b="1" dirty="0">
              <a:effectLst>
                <a:outerShdw blurRad="38100" dist="38100" dir="2700000" algn="tl">
                  <a:srgbClr val="000000">
                    <a:alpha val="43137"/>
                  </a:srgbClr>
                </a:outerShdw>
              </a:effectLst>
              <a:latin typeface="Showcard Gothic" pitchFamily="82" charset="0"/>
            </a:endParaRPr>
          </a:p>
        </p:txBody>
      </p:sp>
      <p:sp>
        <p:nvSpPr>
          <p:cNvPr id="8" name="TextBox 7">
            <a:extLst>
              <a:ext uri="{FF2B5EF4-FFF2-40B4-BE49-F238E27FC236}">
                <a16:creationId xmlns:a16="http://schemas.microsoft.com/office/drawing/2014/main" id="{0FF0CA2D-4D5A-D1C0-C07E-4059F7C3B619}"/>
              </a:ext>
            </a:extLst>
          </p:cNvPr>
          <p:cNvSpPr txBox="1"/>
          <p:nvPr/>
        </p:nvSpPr>
        <p:spPr>
          <a:xfrm>
            <a:off x="587229" y="1143204"/>
            <a:ext cx="10897299" cy="4716932"/>
          </a:xfrm>
          <a:prstGeom prst="rect">
            <a:avLst/>
          </a:prstGeom>
          <a:noFill/>
        </p:spPr>
        <p:txBody>
          <a:bodyPr wrap="square">
            <a:spAutoFit/>
          </a:bodyPr>
          <a:lstStyle/>
          <a:p>
            <a:pPr marL="0" indent="0" algn="just">
              <a:lnSpc>
                <a:spcPct val="150000"/>
              </a:lnSpc>
              <a:spcBef>
                <a:spcPts val="0"/>
              </a:spcBef>
              <a:buNone/>
            </a:pPr>
            <a:r>
              <a:rPr lang="en-US" sz="1800" dirty="0">
                <a:latin typeface="Times New Roman" pitchFamily="18" charset="0"/>
                <a:cs typeface="Times New Roman" pitchFamily="18" charset="0"/>
              </a:rPr>
              <a:t>	</a:t>
            </a:r>
            <a:r>
              <a:rPr lang="en-US" sz="20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Data encryption and decryption in an efficient manner are the challenging aspects of modern information theory. In this algorithm, the plaintext to be encrypted is converted into unprintable characters. For encryption, a different technique is applied based on ASCII and number system conversions, which makes this algorithm different from others. First, each character of the plaintext and secret key is converted into its equivalent ASCII (decimal). Then, using some matrix manipulations on the decimal, representation of each character is transformed to 4 unprintable characters. After that, every unprintable character in the intermediate cipher text is further converted into a different unprintable character using a cyclic mathematical function. Performing three steps of processing, the final encrypted message is produced that gives higher level of security.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200000"/>
              </a:lnSpc>
              <a:spcBef>
                <a:spcPts val="0"/>
              </a:spcBef>
              <a:buNone/>
            </a:pPr>
            <a:r>
              <a:rPr lang="en-US" sz="18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577010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371A4C-6A1D-DA25-F3BD-123CF7C317D5}"/>
              </a:ext>
            </a:extLst>
          </p:cNvPr>
          <p:cNvSpPr txBox="1"/>
          <p:nvPr/>
        </p:nvSpPr>
        <p:spPr>
          <a:xfrm>
            <a:off x="0" y="0"/>
            <a:ext cx="12192000" cy="584775"/>
          </a:xfrm>
          <a:prstGeom prst="rect">
            <a:avLst/>
          </a:prstGeom>
          <a:noFill/>
        </p:spPr>
        <p:txBody>
          <a:bodyPr wrap="square">
            <a:spAutoFit/>
          </a:bodyPr>
          <a:lstStyle/>
          <a:p>
            <a:pPr algn="ctr">
              <a:spcBef>
                <a:spcPct val="0"/>
              </a:spcBef>
              <a:defRPr/>
            </a:pPr>
            <a:r>
              <a:rPr lang="en-US" sz="3200" b="1" dirty="0">
                <a:latin typeface="Times New Roman" panose="02020603050405020304" pitchFamily="18" charset="0"/>
                <a:cs typeface="Times New Roman" panose="02020603050405020304" pitchFamily="18" charset="0"/>
              </a:rPr>
              <a:t>Functional Requirements </a:t>
            </a:r>
          </a:p>
        </p:txBody>
      </p:sp>
      <p:sp>
        <p:nvSpPr>
          <p:cNvPr id="3" name="TextBox 2">
            <a:extLst>
              <a:ext uri="{FF2B5EF4-FFF2-40B4-BE49-F238E27FC236}">
                <a16:creationId xmlns:a16="http://schemas.microsoft.com/office/drawing/2014/main" id="{D162B3DA-8BDC-B887-4C22-0D609AE1471A}"/>
              </a:ext>
            </a:extLst>
          </p:cNvPr>
          <p:cNvSpPr txBox="1"/>
          <p:nvPr/>
        </p:nvSpPr>
        <p:spPr>
          <a:xfrm>
            <a:off x="1359016" y="584775"/>
            <a:ext cx="8382001" cy="4809265"/>
          </a:xfrm>
          <a:prstGeom prst="rect">
            <a:avLst/>
          </a:prstGeom>
          <a:noFill/>
        </p:spPr>
        <p:txBody>
          <a:bodyPr wrap="square">
            <a:spAutoFit/>
          </a:bodyPr>
          <a:lstStyle/>
          <a:p>
            <a:pPr>
              <a:lnSpc>
                <a:spcPct val="200000"/>
              </a:lnSpc>
            </a:pPr>
            <a:r>
              <a:rPr lang="en-IN" sz="2400" b="1" dirty="0">
                <a:latin typeface="Times New Roman" panose="02020603050405020304" pitchFamily="18" charset="0"/>
                <a:cs typeface="Times New Roman" panose="02020603050405020304" pitchFamily="18" charset="0"/>
              </a:rPr>
              <a:t>		Encryption</a:t>
            </a:r>
          </a:p>
          <a:p>
            <a:pPr lvl="2">
              <a:lnSpc>
                <a:spcPct val="200000"/>
              </a:lnSpc>
            </a:pPr>
            <a:r>
              <a:rPr lang="en-IN" dirty="0">
                <a:latin typeface="Times New Roman" panose="02020603050405020304" pitchFamily="18" charset="0"/>
                <a:cs typeface="Times New Roman" panose="02020603050405020304" pitchFamily="18" charset="0"/>
              </a:rPr>
              <a:t>	Input    :  Plain text, </a:t>
            </a:r>
          </a:p>
          <a:p>
            <a:pPr lvl="2">
              <a:lnSpc>
                <a:spcPct val="200000"/>
              </a:lnSpc>
            </a:pPr>
            <a:r>
              <a:rPr lang="en-IN" dirty="0">
                <a:latin typeface="Times New Roman" panose="02020603050405020304" pitchFamily="18" charset="0"/>
                <a:cs typeface="Times New Roman" panose="02020603050405020304" pitchFamily="18" charset="0"/>
              </a:rPr>
              <a:t>	Keys(s)  :   Random  Key value.</a:t>
            </a:r>
          </a:p>
          <a:p>
            <a:pPr lvl="2">
              <a:lnSpc>
                <a:spcPct val="200000"/>
              </a:lnSpc>
            </a:pPr>
            <a:r>
              <a:rPr lang="en-IN" dirty="0">
                <a:latin typeface="Times New Roman" panose="02020603050405020304" pitchFamily="18" charset="0"/>
                <a:cs typeface="Times New Roman" panose="02020603050405020304" pitchFamily="18" charset="0"/>
              </a:rPr>
              <a:t>	Output  :  Cipher text.</a:t>
            </a:r>
          </a:p>
          <a:p>
            <a:pPr>
              <a:lnSpc>
                <a:spcPct val="200000"/>
              </a:lnSpc>
            </a:pPr>
            <a:r>
              <a:rPr lang="en-IN" sz="2400" b="1" dirty="0">
                <a:latin typeface="Times New Roman" panose="02020603050405020304" pitchFamily="18" charset="0"/>
                <a:cs typeface="Times New Roman" panose="02020603050405020304" pitchFamily="18" charset="0"/>
              </a:rPr>
              <a:t>		Decryption</a:t>
            </a:r>
          </a:p>
          <a:p>
            <a:pPr lvl="2">
              <a:lnSpc>
                <a:spcPct val="200000"/>
              </a:lnSpc>
            </a:pPr>
            <a:r>
              <a:rPr lang="en-IN" dirty="0">
                <a:latin typeface="Times New Roman" panose="02020603050405020304" pitchFamily="18" charset="0"/>
                <a:cs typeface="Times New Roman" panose="02020603050405020304" pitchFamily="18" charset="0"/>
              </a:rPr>
              <a:t>	Input     :  Cipher text, </a:t>
            </a:r>
          </a:p>
          <a:p>
            <a:pPr lvl="2">
              <a:lnSpc>
                <a:spcPct val="200000"/>
              </a:lnSpc>
            </a:pPr>
            <a:r>
              <a:rPr lang="en-IN" dirty="0">
                <a:latin typeface="Times New Roman" panose="02020603050405020304" pitchFamily="18" charset="0"/>
                <a:cs typeface="Times New Roman" panose="02020603050405020304" pitchFamily="18" charset="0"/>
              </a:rPr>
              <a:t>	Key(s) :   Get Key .</a:t>
            </a:r>
          </a:p>
          <a:p>
            <a:pPr lvl="2">
              <a:lnSpc>
                <a:spcPct val="200000"/>
              </a:lnSpc>
            </a:pPr>
            <a:r>
              <a:rPr lang="en-IN" dirty="0">
                <a:latin typeface="Times New Roman" panose="02020603050405020304" pitchFamily="18" charset="0"/>
                <a:cs typeface="Times New Roman" panose="02020603050405020304" pitchFamily="18" charset="0"/>
              </a:rPr>
              <a:t>	Output  :  Plain text.</a:t>
            </a:r>
          </a:p>
        </p:txBody>
      </p:sp>
    </p:spTree>
    <p:extLst>
      <p:ext uri="{BB962C8B-B14F-4D97-AF65-F5344CB8AC3E}">
        <p14:creationId xmlns:p14="http://schemas.microsoft.com/office/powerpoint/2010/main" val="1315292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A4DB1A-8CFE-F251-AAB6-86C0AB26663F}"/>
              </a:ext>
            </a:extLst>
          </p:cNvPr>
          <p:cNvSpPr txBox="1"/>
          <p:nvPr/>
        </p:nvSpPr>
        <p:spPr>
          <a:xfrm>
            <a:off x="914400" y="798753"/>
            <a:ext cx="6840522" cy="5075935"/>
          </a:xfrm>
          <a:prstGeom prst="rect">
            <a:avLst/>
          </a:prstGeom>
          <a:noFill/>
        </p:spPr>
        <p:txBody>
          <a:bodyPr wrap="square">
            <a:spAutoFit/>
          </a:bodyPr>
          <a:lstStyle/>
          <a:p>
            <a:pPr>
              <a:lnSpc>
                <a:spcPct val="150000"/>
              </a:lnSpc>
            </a:pPr>
            <a:r>
              <a:rPr lang="en-IN" sz="2400" b="1" dirty="0">
                <a:latin typeface="Times New Roman" panose="02020603050405020304" pitchFamily="18" charset="0"/>
                <a:cs typeface="Times New Roman" panose="02020603050405020304" pitchFamily="18" charset="0"/>
              </a:rPr>
              <a:t>		Hardware Requirements</a:t>
            </a:r>
          </a:p>
          <a:p>
            <a:pPr>
              <a:lnSpc>
                <a:spcPct val="150000"/>
              </a:lnSpc>
            </a:pPr>
            <a:r>
              <a:rPr lang="en-IN" sz="1600" dirty="0">
                <a:latin typeface="Times New Roman" panose="02020603050405020304" pitchFamily="18" charset="0"/>
                <a:cs typeface="Times New Roman" panose="02020603050405020304" pitchFamily="18" charset="0"/>
              </a:rPr>
              <a:t>         		Processor :     Intel i3 &amp; Above</a:t>
            </a:r>
          </a:p>
          <a:p>
            <a:pPr lvl="1">
              <a:lnSpc>
                <a:spcPct val="150000"/>
              </a:lnSpc>
            </a:pPr>
            <a:r>
              <a:rPr lang="en-IN" sz="1600" dirty="0">
                <a:latin typeface="Times New Roman" panose="02020603050405020304" pitchFamily="18" charset="0"/>
                <a:cs typeface="Times New Roman" panose="02020603050405020304" pitchFamily="18" charset="0"/>
              </a:rPr>
              <a:t>		RAM         :    4 GB</a:t>
            </a:r>
          </a:p>
          <a:p>
            <a:pPr lvl="1">
              <a:lnSpc>
                <a:spcPct val="150000"/>
              </a:lnSpc>
            </a:pPr>
            <a:r>
              <a:rPr lang="en-IN" sz="1600" dirty="0">
                <a:latin typeface="Times New Roman" panose="02020603050405020304" pitchFamily="18" charset="0"/>
                <a:cs typeface="Times New Roman" panose="02020603050405020304" pitchFamily="18" charset="0"/>
              </a:rPr>
              <a:t>		Hard disk  :    500 GB</a:t>
            </a:r>
          </a:p>
          <a:p>
            <a:pPr lvl="1">
              <a:lnSpc>
                <a:spcPct val="150000"/>
              </a:lnSpc>
            </a:pPr>
            <a:r>
              <a:rPr lang="en-IN" sz="1600" dirty="0">
                <a:latin typeface="Times New Roman" panose="02020603050405020304" pitchFamily="18" charset="0"/>
                <a:cs typeface="Times New Roman" panose="02020603050405020304" pitchFamily="18" charset="0"/>
              </a:rPr>
              <a:t>		Keyboard :     Standard 102 Keys</a:t>
            </a:r>
          </a:p>
          <a:p>
            <a:pPr lvl="1">
              <a:lnSpc>
                <a:spcPct val="150000"/>
              </a:lnSpc>
            </a:pPr>
            <a:r>
              <a:rPr lang="en-IN" sz="1600" dirty="0">
                <a:latin typeface="Times New Roman" panose="02020603050405020304" pitchFamily="18" charset="0"/>
                <a:cs typeface="Times New Roman" panose="02020603050405020304" pitchFamily="18" charset="0"/>
              </a:rPr>
              <a:t>		Mouse      :     Standard</a:t>
            </a:r>
          </a:p>
          <a:p>
            <a:pPr>
              <a:lnSpc>
                <a:spcPct val="150000"/>
              </a:lnSpc>
            </a:pPr>
            <a:endParaRPr lang="en-IN" b="1" dirty="0">
              <a:latin typeface="Times New Roman" panose="02020603050405020304" pitchFamily="18" charset="0"/>
              <a:cs typeface="Times New Roman" panose="02020603050405020304" pitchFamily="18" charset="0"/>
            </a:endParaRPr>
          </a:p>
          <a:p>
            <a:pPr>
              <a:lnSpc>
                <a:spcPct val="150000"/>
              </a:lnSpc>
            </a:pPr>
            <a:r>
              <a:rPr lang="en-IN" sz="2400" b="1" dirty="0">
                <a:latin typeface="Times New Roman" panose="02020603050405020304" pitchFamily="18" charset="0"/>
                <a:cs typeface="Times New Roman" panose="02020603050405020304" pitchFamily="18" charset="0"/>
              </a:rPr>
              <a:t>		Software Requirements</a:t>
            </a:r>
            <a:r>
              <a:rPr lang="en-IN" sz="2400" dirty="0">
                <a:latin typeface="Times New Roman" panose="02020603050405020304" pitchFamily="18" charset="0"/>
                <a:cs typeface="Times New Roman" panose="02020603050405020304" pitchFamily="18" charset="0"/>
              </a:rPr>
              <a:t>: </a:t>
            </a:r>
          </a:p>
          <a:p>
            <a:pPr>
              <a:lnSpc>
                <a:spcPct val="150000"/>
              </a:lnSpc>
            </a:pPr>
            <a:r>
              <a:rPr lang="en-IN" sz="1600" dirty="0">
                <a:latin typeface="Times New Roman" panose="02020603050405020304" pitchFamily="18" charset="0"/>
                <a:cs typeface="Times New Roman" panose="02020603050405020304" pitchFamily="18" charset="0"/>
              </a:rPr>
              <a:t>    			Operating system            :      Windows 7 &amp; Above</a:t>
            </a:r>
          </a:p>
          <a:p>
            <a:pPr>
              <a:lnSpc>
                <a:spcPct val="150000"/>
              </a:lnSpc>
            </a:pPr>
            <a:r>
              <a:rPr lang="en-IN" sz="1600" dirty="0">
                <a:latin typeface="Times New Roman" panose="02020603050405020304" pitchFamily="18" charset="0"/>
                <a:cs typeface="Times New Roman" panose="02020603050405020304" pitchFamily="18" charset="0"/>
              </a:rPr>
              <a:t>    			Front-end/GUI tool         :      Python IDLE 3.10.4.</a:t>
            </a:r>
          </a:p>
          <a:p>
            <a:pPr>
              <a:lnSpc>
                <a:spcPct val="150000"/>
              </a:lnSpc>
            </a:pPr>
            <a:r>
              <a:rPr lang="en-IN" sz="1600" dirty="0">
                <a:latin typeface="Times New Roman" panose="02020603050405020304" pitchFamily="18" charset="0"/>
                <a:cs typeface="Times New Roman" panose="02020603050405020304" pitchFamily="18" charset="0"/>
              </a:rPr>
              <a:t>    			Programming language   :     Python Programming</a:t>
            </a:r>
          </a:p>
          <a:p>
            <a:pPr>
              <a:lnSpc>
                <a:spcPct val="150000"/>
              </a:lnSpc>
            </a:pPr>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725CBE5-83FE-6399-E671-7399C13AD760}"/>
              </a:ext>
            </a:extLst>
          </p:cNvPr>
          <p:cNvSpPr txBox="1"/>
          <p:nvPr/>
        </p:nvSpPr>
        <p:spPr>
          <a:xfrm>
            <a:off x="0" y="0"/>
            <a:ext cx="12192000" cy="584775"/>
          </a:xfrm>
          <a:prstGeom prst="rect">
            <a:avLst/>
          </a:prstGeom>
          <a:noFill/>
        </p:spPr>
        <p:txBody>
          <a:bodyPr wrap="square">
            <a:spAutoFit/>
          </a:bodyPr>
          <a:lstStyle/>
          <a:p>
            <a:pPr algn="ctr">
              <a:spcBef>
                <a:spcPct val="0"/>
              </a:spcBef>
              <a:defRPr/>
            </a:pPr>
            <a:r>
              <a:rPr lang="en-US" sz="3200" b="1" dirty="0">
                <a:latin typeface="Times New Roman" panose="02020603050405020304" pitchFamily="18" charset="0"/>
                <a:cs typeface="Times New Roman" panose="02020603050405020304" pitchFamily="18" charset="0"/>
              </a:rPr>
              <a:t>Functional Requirements </a:t>
            </a:r>
          </a:p>
        </p:txBody>
      </p:sp>
    </p:spTree>
    <p:extLst>
      <p:ext uri="{BB962C8B-B14F-4D97-AF65-F5344CB8AC3E}">
        <p14:creationId xmlns:p14="http://schemas.microsoft.com/office/powerpoint/2010/main" val="307958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AAF05B-852D-1C28-BE08-19B6B13DDB75}"/>
              </a:ext>
            </a:extLst>
          </p:cNvPr>
          <p:cNvSpPr txBox="1"/>
          <p:nvPr/>
        </p:nvSpPr>
        <p:spPr>
          <a:xfrm>
            <a:off x="0" y="6094"/>
            <a:ext cx="12192000" cy="533400"/>
          </a:xfrm>
          <a:prstGeom prst="rect">
            <a:avLst/>
          </a:prstGeom>
          <a:noFill/>
        </p:spPr>
        <p:txBody>
          <a:bodyPr wrap="square" rtlCol="0">
            <a:noAutofit/>
          </a:bodyPr>
          <a:lstStyle/>
          <a:p>
            <a:pPr algn="ctr">
              <a:spcBef>
                <a:spcPct val="0"/>
              </a:spcBef>
              <a:defRPr/>
            </a:pPr>
            <a:r>
              <a:rPr lang="en-US" sz="3200" b="1" dirty="0">
                <a:latin typeface="Times New Roman" panose="02020603050405020304" pitchFamily="18" charset="0"/>
                <a:cs typeface="Times New Roman" panose="02020603050405020304" pitchFamily="18" charset="0"/>
              </a:rPr>
              <a:t>Non-Functional Requirements </a:t>
            </a:r>
          </a:p>
          <a:p>
            <a:pPr lvl="0" algn="ctr">
              <a:spcBef>
                <a:spcPct val="0"/>
              </a:spcBef>
              <a:defRPr/>
            </a:pPr>
            <a:endParaRPr lang="en-IN" sz="32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DF30F47-6F2E-3537-E55E-B27D1057FA95}"/>
              </a:ext>
            </a:extLst>
          </p:cNvPr>
          <p:cNvSpPr txBox="1"/>
          <p:nvPr/>
        </p:nvSpPr>
        <p:spPr>
          <a:xfrm>
            <a:off x="0" y="1283517"/>
            <a:ext cx="12192000" cy="4345870"/>
          </a:xfrm>
          <a:prstGeom prst="rect">
            <a:avLst/>
          </a:prstGeom>
          <a:noFill/>
        </p:spPr>
        <p:txBody>
          <a:bodyPr wrap="square">
            <a:spAutoFit/>
          </a:bodyPr>
          <a:lstStyle/>
          <a:p>
            <a:pPr marL="342900" indent="-342900" algn="just" fontAlgn="base">
              <a:lnSpc>
                <a:spcPct val="150000"/>
              </a:lnSpc>
              <a:spcAft>
                <a:spcPts val="1200"/>
              </a:spcAft>
              <a:buFont typeface="Arial" panose="020B0604020202020204" pitchFamily="34" charset="0"/>
              <a:buChar char="●"/>
              <a:tabLst>
                <a:tab pos="457200" algn="l"/>
              </a:tabLst>
            </a:pPr>
            <a:r>
              <a:rPr lang="en-US" sz="2000" b="1" i="1" dirty="0">
                <a:latin typeface="Times New Roman" panose="02020603050405020304" pitchFamily="18" charset="0"/>
                <a:ea typeface="Tahoma" panose="020B0604030504040204" pitchFamily="34" charset="0"/>
                <a:cs typeface="Times New Roman" panose="02020603050405020304" pitchFamily="18" charset="0"/>
              </a:rPr>
              <a:t>Usability</a:t>
            </a:r>
            <a:r>
              <a:rPr lang="en-US" sz="2000" b="1" dirty="0">
                <a:latin typeface="Times New Roman" panose="02020603050405020304" pitchFamily="18" charset="0"/>
                <a:ea typeface="Tahoma" panose="020B0604030504040204" pitchFamily="34" charset="0"/>
                <a:cs typeface="Times New Roman" panose="02020603050405020304" pitchFamily="18" charset="0"/>
              </a:rPr>
              <a:t>:</a:t>
            </a:r>
            <a:r>
              <a:rPr lang="en-US" sz="2000" b="1" i="1"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The GUI of this system provides easy access to the user and user can get best</a:t>
            </a:r>
            <a:r>
              <a:rPr lang="en-US" sz="2000" b="1" i="1"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results for the given input.</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fontAlgn="base">
              <a:lnSpc>
                <a:spcPct val="150000"/>
              </a:lnSpc>
              <a:spcAft>
                <a:spcPts val="1200"/>
              </a:spcAft>
              <a:buFont typeface="Arial" panose="020B0604020202020204" pitchFamily="34" charset="0"/>
              <a:buChar char="●"/>
              <a:tabLst>
                <a:tab pos="457200" algn="l"/>
              </a:tabLst>
            </a:pPr>
            <a:r>
              <a:rPr lang="en-US" sz="2000" b="1" i="1" dirty="0">
                <a:latin typeface="Times New Roman" panose="02020603050405020304" pitchFamily="18" charset="0"/>
                <a:ea typeface="Tahoma" panose="020B0604030504040204" pitchFamily="34" charset="0"/>
                <a:cs typeface="Times New Roman" panose="02020603050405020304" pitchFamily="18" charset="0"/>
              </a:rPr>
              <a:t>Supportability</a:t>
            </a:r>
            <a:r>
              <a:rPr lang="en-US" sz="2000" b="1" dirty="0">
                <a:latin typeface="Times New Roman" panose="02020603050405020304" pitchFamily="18" charset="0"/>
                <a:ea typeface="Tahoma" panose="020B0604030504040204" pitchFamily="34" charset="0"/>
                <a:cs typeface="Times New Roman" panose="02020603050405020304" pitchFamily="18" charset="0"/>
              </a:rPr>
              <a:t>: </a:t>
            </a:r>
            <a:r>
              <a:rPr lang="en-US" sz="2000" b="1" i="1"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System is implemented using Python 3.8.3 IDLE </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fontAlgn="base">
              <a:lnSpc>
                <a:spcPct val="150000"/>
              </a:lnSpc>
              <a:spcAft>
                <a:spcPts val="1200"/>
              </a:spcAft>
              <a:buFont typeface="Arial" panose="020B0604020202020204" pitchFamily="34" charset="0"/>
              <a:buChar char="●"/>
              <a:tabLst>
                <a:tab pos="457200" algn="l"/>
              </a:tabLst>
            </a:pPr>
            <a:r>
              <a:rPr lang="en-US" sz="2000" b="1" i="1" dirty="0">
                <a:latin typeface="Times New Roman" panose="02020603050405020304" pitchFamily="18" charset="0"/>
                <a:ea typeface="Tahoma" panose="020B0604030504040204" pitchFamily="34" charset="0"/>
                <a:cs typeface="Times New Roman" panose="02020603050405020304" pitchFamily="18" charset="0"/>
              </a:rPr>
              <a:t>Performance</a:t>
            </a:r>
            <a:r>
              <a:rPr lang="en-US" sz="2000" dirty="0">
                <a:latin typeface="Times New Roman" panose="02020603050405020304" pitchFamily="18" charset="0"/>
                <a:ea typeface="Tahoma" panose="020B0604030504040204" pitchFamily="34" charset="0"/>
                <a:cs typeface="Times New Roman" panose="02020603050405020304" pitchFamily="18" charset="0"/>
              </a:rPr>
              <a:t>:     It display the correct result based on the output for all possible correct inputs at all times when the computer is in proper condition.</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fontAlgn="base">
              <a:lnSpc>
                <a:spcPct val="150000"/>
              </a:lnSpc>
              <a:buFont typeface="Arial" panose="020B0604020202020204" pitchFamily="34" charset="0"/>
              <a:buChar char="●"/>
              <a:tabLst>
                <a:tab pos="457200" algn="l"/>
              </a:tabLst>
            </a:pPr>
            <a:r>
              <a:rPr lang="en-US" sz="2000" b="1" i="1" dirty="0">
                <a:latin typeface="Times New Roman" panose="02020603050405020304" pitchFamily="18" charset="0"/>
                <a:ea typeface="Tahoma" panose="020B0604030504040204" pitchFamily="34" charset="0"/>
                <a:cs typeface="Times New Roman" panose="02020603050405020304" pitchFamily="18" charset="0"/>
              </a:rPr>
              <a:t>Reliability</a:t>
            </a:r>
            <a:r>
              <a:rPr lang="en-US" sz="2000" b="1" dirty="0">
                <a:latin typeface="Times New Roman" panose="02020603050405020304" pitchFamily="18" charset="0"/>
                <a:ea typeface="Tahoma" panose="020B0604030504040204" pitchFamily="34" charset="0"/>
                <a:cs typeface="Times New Roman" panose="02020603050405020304" pitchFamily="18" charset="0"/>
              </a:rPr>
              <a:t>: </a:t>
            </a:r>
            <a:r>
              <a:rPr lang="en-US" sz="2000" b="1" i="1"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This</a:t>
            </a:r>
            <a:r>
              <a:rPr lang="en-US" sz="2000" spc="145"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system</a:t>
            </a:r>
            <a:r>
              <a:rPr lang="en-US" sz="2000" spc="11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will</a:t>
            </a:r>
            <a:r>
              <a:rPr lang="en-US" sz="2000" spc="115"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perform</a:t>
            </a:r>
            <a:r>
              <a:rPr lang="en-US" sz="2000" spc="135"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its</a:t>
            </a:r>
            <a:r>
              <a:rPr lang="en-US" sz="2000" spc="145"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intended</a:t>
            </a:r>
            <a:r>
              <a:rPr lang="en-US" sz="2000" spc="18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function</a:t>
            </a:r>
            <a:r>
              <a:rPr lang="en-US" sz="2000" spc="13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adequately</a:t>
            </a:r>
            <a:r>
              <a:rPr lang="en-US" sz="2000" spc="135"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for</a:t>
            </a:r>
            <a:r>
              <a:rPr lang="en-US" sz="2000" spc="165"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a</a:t>
            </a:r>
            <a:r>
              <a:rPr lang="en-US" sz="2000" spc="-285"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specific period</a:t>
            </a:r>
            <a:r>
              <a:rPr lang="en-US" sz="2000" spc="1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of</a:t>
            </a:r>
            <a:r>
              <a:rPr lang="en-US" sz="2000" spc="-3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time.</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fontAlgn="base">
              <a:lnSpc>
                <a:spcPct val="150000"/>
              </a:lnSpc>
              <a:spcAft>
                <a:spcPts val="1200"/>
              </a:spcAft>
              <a:buFont typeface="Arial" panose="020B0604020202020204" pitchFamily="34" charset="0"/>
              <a:buChar char="●"/>
              <a:tabLst>
                <a:tab pos="457200" algn="l"/>
              </a:tabLst>
            </a:pPr>
            <a:r>
              <a:rPr lang="en-US" sz="2000" b="1" i="1" dirty="0">
                <a:latin typeface="Times New Roman" panose="02020603050405020304" pitchFamily="18" charset="0"/>
                <a:ea typeface="Tahoma" panose="020B0604030504040204" pitchFamily="34" charset="0"/>
                <a:cs typeface="Times New Roman" panose="02020603050405020304" pitchFamily="18" charset="0"/>
              </a:rPr>
              <a:t>Maintainability:  </a:t>
            </a:r>
            <a:r>
              <a:rPr lang="en-US" sz="2000" dirty="0">
                <a:latin typeface="Times New Roman" panose="02020603050405020304" pitchFamily="18" charset="0"/>
                <a:ea typeface="Tahoma" panose="020B0604030504040204" pitchFamily="34" charset="0"/>
                <a:cs typeface="Times New Roman" panose="02020603050405020304" pitchFamily="18" charset="0"/>
              </a:rPr>
              <a:t>This system can adapt any technology and can detect errors</a:t>
            </a:r>
            <a:r>
              <a:rPr lang="en-US" sz="2000" i="1" dirty="0">
                <a:latin typeface="Times New Roman" panose="02020603050405020304" pitchFamily="18" charset="0"/>
                <a:ea typeface="Tahoma" panose="020B0604030504040204" pitchFamily="34" charset="0"/>
                <a:cs typeface="Times New Roman" panose="02020603050405020304" pitchFamily="18" charset="0"/>
              </a:rPr>
              <a:t>.</a:t>
            </a:r>
          </a:p>
          <a:p>
            <a:pPr marL="342900" indent="-342900" algn="just" fontAlgn="base">
              <a:lnSpc>
                <a:spcPct val="150000"/>
              </a:lnSpc>
              <a:spcAft>
                <a:spcPts val="1200"/>
              </a:spcAft>
              <a:buFont typeface="Arial" panose="020B0604020202020204" pitchFamily="34" charset="0"/>
              <a:buChar char="●"/>
              <a:tabLst>
                <a:tab pos="457200" algn="l"/>
              </a:tabLst>
            </a:pPr>
            <a:r>
              <a:rPr lang="en-US" sz="2000" b="1" i="1" dirty="0">
                <a:latin typeface="Times New Roman" panose="02020603050405020304" pitchFamily="18" charset="0"/>
                <a:ea typeface="Tahoma" panose="020B0604030504040204" pitchFamily="34" charset="0"/>
                <a:cs typeface="Times New Roman" panose="02020603050405020304" pitchFamily="18" charset="0"/>
              </a:rPr>
              <a:t>Portability:  </a:t>
            </a:r>
            <a:r>
              <a:rPr lang="en-US" sz="2000" dirty="0">
                <a:latin typeface="Times New Roman" panose="02020603050405020304" pitchFamily="18" charset="0"/>
                <a:ea typeface="Tahoma" panose="020B0604030504040204" pitchFamily="34" charset="0"/>
                <a:cs typeface="Times New Roman" panose="02020603050405020304" pitchFamily="18" charset="0"/>
              </a:rPr>
              <a:t>This system can work on windows operating system environment with minimal changes.</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882638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66101C-3E64-226A-F3AD-C7B39D1D3E3E}"/>
              </a:ext>
            </a:extLst>
          </p:cNvPr>
          <p:cNvSpPr txBox="1"/>
          <p:nvPr/>
        </p:nvSpPr>
        <p:spPr>
          <a:xfrm>
            <a:off x="-134224" y="0"/>
            <a:ext cx="12192000" cy="584775"/>
          </a:xfrm>
          <a:prstGeom prst="rect">
            <a:avLst/>
          </a:prstGeom>
          <a:noFill/>
        </p:spPr>
        <p:txBody>
          <a:bodyPr wrap="square">
            <a:spAutoFit/>
          </a:bodyPr>
          <a:lstStyle/>
          <a:p>
            <a:pPr algn="ctr">
              <a:spcBef>
                <a:spcPct val="0"/>
              </a:spcBef>
              <a:defRPr/>
            </a:pPr>
            <a:r>
              <a:rPr lang="en-US" sz="3200" b="1" dirty="0">
                <a:latin typeface="Times New Roman" panose="02020603050405020304" pitchFamily="18" charset="0"/>
                <a:cs typeface="Times New Roman" panose="02020603050405020304" pitchFamily="18" charset="0"/>
              </a:rPr>
              <a:t>Use-case diagram for Sender and Receiver</a:t>
            </a:r>
            <a:endParaRPr lang="en-IN" sz="32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EEC9FE7-C81B-CD3C-5854-CE5CF7FC964B}"/>
              </a:ext>
            </a:extLst>
          </p:cNvPr>
          <p:cNvPicPr>
            <a:picLocks noChangeAspect="1"/>
          </p:cNvPicPr>
          <p:nvPr/>
        </p:nvPicPr>
        <p:blipFill>
          <a:blip r:embed="rId2"/>
          <a:stretch>
            <a:fillRect/>
          </a:stretch>
        </p:blipFill>
        <p:spPr>
          <a:xfrm>
            <a:off x="1289762" y="584775"/>
            <a:ext cx="9146143" cy="6172417"/>
          </a:xfrm>
          <a:prstGeom prst="rect">
            <a:avLst/>
          </a:prstGeom>
        </p:spPr>
      </p:pic>
    </p:spTree>
    <p:extLst>
      <p:ext uri="{BB962C8B-B14F-4D97-AF65-F5344CB8AC3E}">
        <p14:creationId xmlns:p14="http://schemas.microsoft.com/office/powerpoint/2010/main" val="657445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2EA880-5655-E363-1DF6-F2627208A9BC}"/>
              </a:ext>
            </a:extLst>
          </p:cNvPr>
          <p:cNvSpPr txBox="1"/>
          <p:nvPr/>
        </p:nvSpPr>
        <p:spPr>
          <a:xfrm>
            <a:off x="0" y="0"/>
            <a:ext cx="12192000" cy="584775"/>
          </a:xfrm>
          <a:prstGeom prst="rect">
            <a:avLst/>
          </a:prstGeom>
          <a:noFill/>
        </p:spPr>
        <p:txBody>
          <a:bodyPr wrap="square">
            <a:spAutoFit/>
          </a:bodyPr>
          <a:lstStyle/>
          <a:p>
            <a:pPr algn="ctr">
              <a:spcBef>
                <a:spcPct val="0"/>
              </a:spcBef>
              <a:defRPr/>
            </a:pPr>
            <a:r>
              <a:rPr lang="en-US" sz="3200" b="1" dirty="0">
                <a:latin typeface="Times New Roman" panose="02020603050405020304" pitchFamily="18" charset="0"/>
                <a:cs typeface="Times New Roman" panose="02020603050405020304" pitchFamily="18" charset="0"/>
              </a:rPr>
              <a:t>Sequence diagram for Sender</a:t>
            </a:r>
            <a:endParaRPr lang="en-IN" sz="32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D16C877-F68F-3F41-661B-9EA4E86D01B1}"/>
              </a:ext>
            </a:extLst>
          </p:cNvPr>
          <p:cNvPicPr>
            <a:picLocks noChangeAspect="1"/>
          </p:cNvPicPr>
          <p:nvPr/>
        </p:nvPicPr>
        <p:blipFill>
          <a:blip r:embed="rId2"/>
          <a:stretch>
            <a:fillRect/>
          </a:stretch>
        </p:blipFill>
        <p:spPr>
          <a:xfrm>
            <a:off x="1275849" y="688792"/>
            <a:ext cx="10003424" cy="5342893"/>
          </a:xfrm>
          <a:prstGeom prst="rect">
            <a:avLst/>
          </a:prstGeom>
        </p:spPr>
      </p:pic>
    </p:spTree>
    <p:extLst>
      <p:ext uri="{BB962C8B-B14F-4D97-AF65-F5344CB8AC3E}">
        <p14:creationId xmlns:p14="http://schemas.microsoft.com/office/powerpoint/2010/main" val="779976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6F0E2B-D114-D522-779B-7B5A90A904DA}"/>
              </a:ext>
            </a:extLst>
          </p:cNvPr>
          <p:cNvSpPr txBox="1"/>
          <p:nvPr/>
        </p:nvSpPr>
        <p:spPr>
          <a:xfrm>
            <a:off x="0" y="0"/>
            <a:ext cx="12192000" cy="533400"/>
          </a:xfrm>
          <a:prstGeom prst="rect">
            <a:avLst/>
          </a:prstGeom>
          <a:noFill/>
        </p:spPr>
        <p:txBody>
          <a:bodyPr wrap="square" rtlCol="0">
            <a:noAutofit/>
          </a:bodyPr>
          <a:lstStyle/>
          <a:p>
            <a:pPr algn="ctr">
              <a:spcBef>
                <a:spcPct val="0"/>
              </a:spcBef>
              <a:defRPr/>
            </a:pPr>
            <a:r>
              <a:rPr lang="en-US" sz="3200" b="1" dirty="0">
                <a:latin typeface="Times New Roman" panose="02020603050405020304" pitchFamily="18" charset="0"/>
                <a:cs typeface="Times New Roman" panose="02020603050405020304" pitchFamily="18" charset="0"/>
              </a:rPr>
              <a:t>Sequence diagram for Receiver</a:t>
            </a:r>
            <a:endParaRPr lang="en-IN" sz="32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703AB5D-4739-5C73-8D65-068359E52740}"/>
              </a:ext>
            </a:extLst>
          </p:cNvPr>
          <p:cNvPicPr>
            <a:picLocks noChangeAspect="1"/>
          </p:cNvPicPr>
          <p:nvPr/>
        </p:nvPicPr>
        <p:blipFill>
          <a:blip r:embed="rId2"/>
          <a:stretch>
            <a:fillRect/>
          </a:stretch>
        </p:blipFill>
        <p:spPr>
          <a:xfrm>
            <a:off x="639607" y="628407"/>
            <a:ext cx="10912786" cy="5601185"/>
          </a:xfrm>
          <a:prstGeom prst="rect">
            <a:avLst/>
          </a:prstGeom>
        </p:spPr>
      </p:pic>
    </p:spTree>
    <p:extLst>
      <p:ext uri="{BB962C8B-B14F-4D97-AF65-F5344CB8AC3E}">
        <p14:creationId xmlns:p14="http://schemas.microsoft.com/office/powerpoint/2010/main" val="19086697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310</TotalTime>
  <Words>600</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Constantia</vt:lpstr>
      <vt:lpstr>Gill Sans MT</vt:lpstr>
      <vt:lpstr>Showcard Gothic</vt:lpstr>
      <vt:lpstr>Times New 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 Pavan</dc:creator>
  <cp:lastModifiedBy>Satya Pavan</cp:lastModifiedBy>
  <cp:revision>38</cp:revision>
  <dcterms:created xsi:type="dcterms:W3CDTF">2023-03-11T05:23:53Z</dcterms:created>
  <dcterms:modified xsi:type="dcterms:W3CDTF">2023-05-12T06:44:16Z</dcterms:modified>
</cp:coreProperties>
</file>