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758" r:id="rId1"/>
  </p:sldMasterIdLst>
  <p:notesMasterIdLst>
    <p:notesMasterId r:id="rId14"/>
  </p:notesMasterIdLst>
  <p:sldIdLst>
    <p:sldId id="267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4630400" cy="8229600"/>
  <p:notesSz cx="8229600" cy="14630400"/>
  <p:embeddedFontLst>
    <p:embeddedFont>
      <p:font typeface="Instrument Sans Medium" panose="020B0604020202020204" charset="0"/>
      <p:regular r:id="rId15"/>
    </p:embeddedFont>
    <p:embeddedFont>
      <p:font typeface="Instrument Sans Semi Bold" panose="020B0604020202020204" charset="0"/>
      <p:regular r:id="rId16"/>
    </p:embeddedFont>
    <p:embeddedFont>
      <p:font typeface="Trebuchet MS" panose="020B0603020202020204" pitchFamily="34" charset="0"/>
      <p:regular r:id="rId17"/>
      <p:bold r:id="rId18"/>
      <p:italic r:id="rId19"/>
      <p:boldItalic r:id="rId20"/>
    </p:embeddedFont>
    <p:embeddedFont>
      <p:font typeface="Wingdings 3" panose="05040102010807070707" pitchFamily="18" charset="2"/>
      <p:regular r:id="rId2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4" d="100"/>
          <a:sy n="74" d="100"/>
        </p:scale>
        <p:origin x="44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6338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10160"/>
            <a:ext cx="14630400" cy="823976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8481" y="2885441"/>
            <a:ext cx="9320323" cy="1975562"/>
          </a:xfrm>
        </p:spPr>
        <p:txBody>
          <a:bodyPr anchor="b">
            <a:noAutofit/>
          </a:bodyPr>
          <a:lstStyle>
            <a:lvl1pPr algn="r">
              <a:defRPr sz="648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8481" y="4861000"/>
            <a:ext cx="9320323" cy="131627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E0F95-5880-4699-B7C4-A2371EBBB4F0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F447-1DBF-4C3D-AE89-0E2D73E8D0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468796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2" y="731520"/>
            <a:ext cx="10316002" cy="4084320"/>
          </a:xfrm>
        </p:spPr>
        <p:txBody>
          <a:bodyPr anchor="ctr">
            <a:normAutofit/>
          </a:bodyPr>
          <a:lstStyle>
            <a:lvl1pPr algn="l">
              <a:defRPr sz="528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2" y="5364480"/>
            <a:ext cx="10316002" cy="1885154"/>
          </a:xfrm>
        </p:spPr>
        <p:txBody>
          <a:bodyPr anchor="ctr">
            <a:normAutofit/>
          </a:bodyPr>
          <a:lstStyle>
            <a:lvl1pPr marL="0" indent="0" algn="l">
              <a:buNone/>
              <a:defRPr sz="216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E0F95-5880-4699-B7C4-A2371EBBB4F0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F447-1DBF-4C3D-AE89-0E2D73E8D0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855121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01" y="731520"/>
            <a:ext cx="9712961" cy="3627120"/>
          </a:xfrm>
        </p:spPr>
        <p:txBody>
          <a:bodyPr anchor="ctr">
            <a:normAutofit/>
          </a:bodyPr>
          <a:lstStyle>
            <a:lvl1pPr algn="l">
              <a:defRPr sz="528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39367" y="4358640"/>
            <a:ext cx="8669429" cy="4572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92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48640" indent="0">
              <a:buFontTx/>
              <a:buNone/>
              <a:defRPr/>
            </a:lvl2pPr>
            <a:lvl3pPr marL="1097280" indent="0">
              <a:buFontTx/>
              <a:buNone/>
              <a:defRPr/>
            </a:lvl3pPr>
            <a:lvl4pPr marL="1645920" indent="0">
              <a:buFontTx/>
              <a:buNone/>
              <a:defRPr/>
            </a:lvl4pPr>
            <a:lvl5pPr marL="219456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2" y="5364480"/>
            <a:ext cx="10316002" cy="1885154"/>
          </a:xfrm>
        </p:spPr>
        <p:txBody>
          <a:bodyPr anchor="ctr">
            <a:normAutofit/>
          </a:bodyPr>
          <a:lstStyle>
            <a:lvl1pPr marL="0" indent="0" algn="l">
              <a:buNone/>
              <a:defRPr sz="216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E0F95-5880-4699-B7C4-A2371EBBB4F0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F447-1DBF-4C3D-AE89-0E2D73E8D0B4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650244" y="948454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/>
          <a:p>
            <a:pPr lvl="0"/>
            <a:r>
              <a:rPr lang="en-US" sz="96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671613" y="3463867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/>
          <a:p>
            <a:pPr lvl="0"/>
            <a:r>
              <a:rPr lang="en-US" sz="96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216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9855396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2" y="2318386"/>
            <a:ext cx="10316002" cy="3114552"/>
          </a:xfrm>
        </p:spPr>
        <p:txBody>
          <a:bodyPr anchor="b">
            <a:normAutofit/>
          </a:bodyPr>
          <a:lstStyle>
            <a:lvl1pPr algn="l">
              <a:defRPr sz="528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2" y="5432938"/>
            <a:ext cx="10316002" cy="1816697"/>
          </a:xfrm>
        </p:spPr>
        <p:txBody>
          <a:bodyPr anchor="t">
            <a:normAutofit/>
          </a:bodyPr>
          <a:lstStyle>
            <a:lvl1pPr marL="0" indent="0" algn="l">
              <a:buNone/>
              <a:defRPr sz="216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E0F95-5880-4699-B7C4-A2371EBBB4F0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F447-1DBF-4C3D-AE89-0E2D73E8D0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791047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01" y="731520"/>
            <a:ext cx="9712961" cy="3627120"/>
          </a:xfrm>
        </p:spPr>
        <p:txBody>
          <a:bodyPr anchor="ctr">
            <a:normAutofit/>
          </a:bodyPr>
          <a:lstStyle>
            <a:lvl1pPr algn="l">
              <a:defRPr sz="528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2799" y="4815840"/>
            <a:ext cx="10316003" cy="61709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88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48640" indent="0">
              <a:buFontTx/>
              <a:buNone/>
              <a:defRPr/>
            </a:lvl2pPr>
            <a:lvl3pPr marL="1097280" indent="0">
              <a:buFontTx/>
              <a:buNone/>
              <a:defRPr/>
            </a:lvl3pPr>
            <a:lvl4pPr marL="1645920" indent="0">
              <a:buFontTx/>
              <a:buNone/>
              <a:defRPr/>
            </a:lvl4pPr>
            <a:lvl5pPr marL="219456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2" y="5432938"/>
            <a:ext cx="10316002" cy="1816697"/>
          </a:xfrm>
        </p:spPr>
        <p:txBody>
          <a:bodyPr anchor="t">
            <a:normAutofit/>
          </a:bodyPr>
          <a:lstStyle>
            <a:lvl1pPr marL="0" indent="0" algn="l">
              <a:buNone/>
              <a:defRPr sz="216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E0F95-5880-4699-B7C4-A2371EBBB4F0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F447-1DBF-4C3D-AE89-0E2D73E8D0B4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650244" y="948454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/>
          <a:p>
            <a:pPr lvl="0"/>
            <a:r>
              <a:rPr lang="en-US" sz="96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671613" y="3463867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/>
          <a:p>
            <a:pPr lvl="0"/>
            <a:r>
              <a:rPr lang="en-US" sz="96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81089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59" y="731520"/>
            <a:ext cx="10305844" cy="3627120"/>
          </a:xfrm>
        </p:spPr>
        <p:txBody>
          <a:bodyPr anchor="ctr">
            <a:normAutofit/>
          </a:bodyPr>
          <a:lstStyle>
            <a:lvl1pPr algn="l">
              <a:defRPr sz="528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2799" y="4815840"/>
            <a:ext cx="10316003" cy="61709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880">
                <a:solidFill>
                  <a:schemeClr val="accent1"/>
                </a:solidFill>
              </a:defRPr>
            </a:lvl1pPr>
            <a:lvl2pPr marL="548640" indent="0">
              <a:buFontTx/>
              <a:buNone/>
              <a:defRPr/>
            </a:lvl2pPr>
            <a:lvl3pPr marL="1097280" indent="0">
              <a:buFontTx/>
              <a:buNone/>
              <a:defRPr/>
            </a:lvl3pPr>
            <a:lvl4pPr marL="1645920" indent="0">
              <a:buFontTx/>
              <a:buNone/>
              <a:defRPr/>
            </a:lvl4pPr>
            <a:lvl5pPr marL="219456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2" y="5432938"/>
            <a:ext cx="10316002" cy="1816697"/>
          </a:xfrm>
        </p:spPr>
        <p:txBody>
          <a:bodyPr anchor="t">
            <a:normAutofit/>
          </a:bodyPr>
          <a:lstStyle>
            <a:lvl1pPr marL="0" indent="0" algn="l">
              <a:buNone/>
              <a:defRPr sz="216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E0F95-5880-4699-B7C4-A2371EBBB4F0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F447-1DBF-4C3D-AE89-0E2D73E8D0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22679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E0F95-5880-4699-B7C4-A2371EBBB4F0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F447-1DBF-4C3D-AE89-0E2D73E8D0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82030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61208" y="731520"/>
            <a:ext cx="1565692" cy="630174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2" y="731520"/>
            <a:ext cx="8472180" cy="63017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E0F95-5880-4699-B7C4-A2371EBBB4F0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F447-1DBF-4C3D-AE89-0E2D73E8D0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2394748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51351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31370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2901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3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E0F95-5880-4699-B7C4-A2371EBBB4F0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F447-1DBF-4C3D-AE89-0E2D73E8D0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6391551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97385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67167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93342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383224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331935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547014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6233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2" y="3241041"/>
            <a:ext cx="10316002" cy="2191897"/>
          </a:xfrm>
        </p:spPr>
        <p:txBody>
          <a:bodyPr anchor="b"/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2" y="5432938"/>
            <a:ext cx="10316002" cy="1032480"/>
          </a:xfrm>
        </p:spPr>
        <p:txBody>
          <a:bodyPr anchor="t"/>
          <a:lstStyle>
            <a:lvl1pPr marL="0" indent="0" algn="l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E0F95-5880-4699-B7C4-A2371EBBB4F0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F447-1DBF-4C3D-AE89-0E2D73E8D0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79613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1" y="2592707"/>
            <a:ext cx="5020842" cy="46569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07964" y="2592707"/>
            <a:ext cx="5020841" cy="46569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E0F95-5880-4699-B7C4-A2371EBBB4F0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F447-1DBF-4C3D-AE89-0E2D73E8D0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940779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894" y="2593180"/>
            <a:ext cx="5022748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0894" y="3284695"/>
            <a:ext cx="5022748" cy="396494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06059" y="2593180"/>
            <a:ext cx="5022742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06062" y="3284695"/>
            <a:ext cx="5022740" cy="396494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E0F95-5880-4699-B7C4-A2371EBBB4F0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F447-1DBF-4C3D-AE89-0E2D73E8D0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573337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1" y="731520"/>
            <a:ext cx="10316002" cy="15849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E0F95-5880-4699-B7C4-A2371EBBB4F0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F447-1DBF-4C3D-AE89-0E2D73E8D0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611890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E0F95-5880-4699-B7C4-A2371EBBB4F0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F447-1DBF-4C3D-AE89-0E2D73E8D0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380238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1" y="1798325"/>
            <a:ext cx="4625434" cy="1534159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2554" y="617910"/>
            <a:ext cx="5416249" cy="66317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1" y="3332483"/>
            <a:ext cx="4625434" cy="3101339"/>
          </a:xfrm>
        </p:spPr>
        <p:txBody>
          <a:bodyPr>
            <a:normAutofit/>
          </a:bodyPr>
          <a:lstStyle>
            <a:lvl1pPr marL="0" indent="0">
              <a:buNone/>
              <a:defRPr sz="1680"/>
            </a:lvl1pPr>
            <a:lvl2pPr marL="548476" indent="0">
              <a:buNone/>
              <a:defRPr sz="1680"/>
            </a:lvl2pPr>
            <a:lvl3pPr marL="1096951" indent="0">
              <a:buNone/>
              <a:defRPr sz="1440"/>
            </a:lvl3pPr>
            <a:lvl4pPr marL="1645427" indent="0">
              <a:buNone/>
              <a:defRPr sz="1200"/>
            </a:lvl4pPr>
            <a:lvl5pPr marL="2193901" indent="0">
              <a:buNone/>
              <a:defRPr sz="1200"/>
            </a:lvl5pPr>
            <a:lvl6pPr marL="2742377" indent="0">
              <a:buNone/>
              <a:defRPr sz="1200"/>
            </a:lvl6pPr>
            <a:lvl7pPr marL="3290852" indent="0">
              <a:buNone/>
              <a:defRPr sz="1200"/>
            </a:lvl7pPr>
            <a:lvl8pPr marL="3839328" indent="0">
              <a:buNone/>
              <a:defRPr sz="1200"/>
            </a:lvl8pPr>
            <a:lvl9pPr marL="4387804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E0F95-5880-4699-B7C4-A2371EBBB4F0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F447-1DBF-4C3D-AE89-0E2D73E8D0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631876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2" y="5760720"/>
            <a:ext cx="10316000" cy="680086"/>
          </a:xfrm>
        </p:spPr>
        <p:txBody>
          <a:bodyPr anchor="b">
            <a:normAutofit/>
          </a:bodyPr>
          <a:lstStyle>
            <a:lvl1pPr algn="l">
              <a:defRPr sz="288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801" y="731520"/>
            <a:ext cx="10316002" cy="4614862"/>
          </a:xfrm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2" y="6440806"/>
            <a:ext cx="10316000" cy="808829"/>
          </a:xfrm>
        </p:spPr>
        <p:txBody>
          <a:bodyPr>
            <a:normAutofit/>
          </a:bodyPr>
          <a:lstStyle>
            <a:lvl1pPr marL="0" indent="0">
              <a:buNone/>
              <a:defRPr sz="144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E0F95-5880-4699-B7C4-A2371EBBB4F0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FF447-1DBF-4C3D-AE89-0E2D73E8D0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676331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10160"/>
            <a:ext cx="14630400" cy="823976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1" y="731520"/>
            <a:ext cx="10316002" cy="15849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1" y="2592707"/>
            <a:ext cx="10316002" cy="4656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46160" y="7249635"/>
            <a:ext cx="1094327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E0F95-5880-4699-B7C4-A2371EBBB4F0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2801" y="7249635"/>
            <a:ext cx="7557134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08796" y="7249635"/>
            <a:ext cx="820007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>
                <a:solidFill>
                  <a:schemeClr val="accent1"/>
                </a:solidFill>
              </a:defRPr>
            </a:lvl1pPr>
          </a:lstStyle>
          <a:p>
            <a:fld id="{EC1FF447-1DBF-4C3D-AE89-0E2D73E8D0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2722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  <p:sldLayoutId id="2147483770" r:id="rId12"/>
    <p:sldLayoutId id="2147483771" r:id="rId13"/>
    <p:sldLayoutId id="2147483772" r:id="rId14"/>
    <p:sldLayoutId id="2147483773" r:id="rId15"/>
    <p:sldLayoutId id="2147483774" r:id="rId16"/>
    <p:sldLayoutId id="2147483775" r:id="rId17"/>
    <p:sldLayoutId id="2147483776" r:id="rId18"/>
    <p:sldLayoutId id="2147483777" r:id="rId19"/>
    <p:sldLayoutId id="2147483778" r:id="rId20"/>
    <p:sldLayoutId id="2147483779" r:id="rId21"/>
    <p:sldLayoutId id="2147483780" r:id="rId22"/>
    <p:sldLayoutId id="2147483781" r:id="rId23"/>
    <p:sldLayoutId id="2147483782" r:id="rId24"/>
    <p:sldLayoutId id="2147483783" r:id="rId25"/>
    <p:sldLayoutId id="2147483784" r:id="rId26"/>
  </p:sldLayoutIdLst>
  <p:hf sldNum="0" hdr="0" ftr="0" dt="0"/>
  <p:txStyles>
    <p:titleStyle>
      <a:lvl1pPr algn="l" defTabSz="548640" rtl="0" eaLnBrk="1" latinLnBrk="0" hangingPunct="1">
        <a:spcBef>
          <a:spcPct val="0"/>
        </a:spcBef>
        <a:buNone/>
        <a:defRPr sz="432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11480" indent="-41148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1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891540" indent="-34290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9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37160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8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92024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46888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301752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56616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411480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466344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B8594-A380-B373-6646-C29483D125D3}"/>
              </a:ext>
            </a:extLst>
          </p:cNvPr>
          <p:cNvSpPr txBox="1">
            <a:spLocks/>
          </p:cNvSpPr>
          <p:nvPr/>
        </p:nvSpPr>
        <p:spPr>
          <a:xfrm>
            <a:off x="4088496" y="466814"/>
            <a:ext cx="6233129" cy="1082747"/>
          </a:xfrm>
          <a:prstGeom prst="rect">
            <a:avLst/>
          </a:prstGeom>
        </p:spPr>
        <p:txBody>
          <a:bodyPr/>
          <a:lstStyle>
            <a:lvl1pPr algn="l" defTabSz="548640" rtl="0" eaLnBrk="1" latinLnBrk="0" hangingPunct="1">
              <a:spcBef>
                <a:spcPct val="0"/>
              </a:spcBef>
              <a:buNone/>
              <a:defRPr sz="432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u="sng" dirty="0"/>
              <a:t>SEMINAR ON</a:t>
            </a:r>
            <a:endParaRPr lang="en-IN" u="s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657559-7093-93DA-7B55-4F1EF06DA85E}"/>
              </a:ext>
            </a:extLst>
          </p:cNvPr>
          <p:cNvSpPr txBox="1">
            <a:spLocks/>
          </p:cNvSpPr>
          <p:nvPr/>
        </p:nvSpPr>
        <p:spPr>
          <a:xfrm>
            <a:off x="2522694" y="2401229"/>
            <a:ext cx="11658600" cy="2590732"/>
          </a:xfrm>
          <a:prstGeom prst="rect">
            <a:avLst/>
          </a:prstGeom>
        </p:spPr>
        <p:txBody>
          <a:bodyPr>
            <a:normAutofit/>
          </a:bodyPr>
          <a:lstStyle>
            <a:lvl1pPr marL="411480" indent="-411480" algn="l" defTabSz="54864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16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91540" indent="-342900" algn="l" defTabSz="54864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92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54864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8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54864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4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54864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4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54864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4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54864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4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54864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4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54864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4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5550"/>
              </a:lnSpc>
              <a:buNone/>
            </a:pPr>
            <a:r>
              <a:rPr lang="en-US" sz="4800" dirty="0"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Biometric Based Authentication</a:t>
            </a:r>
            <a:endParaRPr lang="en-US" sz="4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81816D-960A-3FE0-FC46-125512F12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9819" y="5534057"/>
            <a:ext cx="1490762" cy="269554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6D8B437-4B3E-38CF-7C61-4E5A1C67F516}"/>
              </a:ext>
            </a:extLst>
          </p:cNvPr>
          <p:cNvSpPr/>
          <p:nvPr/>
        </p:nvSpPr>
        <p:spPr>
          <a:xfrm>
            <a:off x="5661413" y="7408843"/>
            <a:ext cx="330757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2000" b="1" dirty="0"/>
              <a:t>GITA Autonomous College,</a:t>
            </a:r>
          </a:p>
          <a:p>
            <a:pPr algn="ctr"/>
            <a:r>
              <a:rPr lang="en-IN" sz="2000" b="1" dirty="0"/>
              <a:t> Bhubaneswar</a:t>
            </a:r>
            <a:endParaRPr lang="en-US" sz="2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6CB348-20A2-644B-9CF2-6E49A381978B}"/>
              </a:ext>
            </a:extLst>
          </p:cNvPr>
          <p:cNvSpPr/>
          <p:nvPr/>
        </p:nvSpPr>
        <p:spPr>
          <a:xfrm>
            <a:off x="533172" y="4668796"/>
            <a:ext cx="421244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dirty="0">
                <a:latin typeface="+mj-lt"/>
              </a:rPr>
              <a:t>Presented By : Sasanka Shekhar Das</a:t>
            </a:r>
          </a:p>
          <a:p>
            <a:pPr algn="ctr"/>
            <a:r>
              <a:rPr lang="en-US" b="1" dirty="0">
                <a:latin typeface="+mj-lt"/>
              </a:rPr>
              <a:t>Regd. No. : 2201287522</a:t>
            </a:r>
            <a:endParaRPr lang="en-US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414023-E5C1-0EDE-F649-854C83AC2D83}"/>
              </a:ext>
            </a:extLst>
          </p:cNvPr>
          <p:cNvSpPr txBox="1"/>
          <p:nvPr/>
        </p:nvSpPr>
        <p:spPr>
          <a:xfrm>
            <a:off x="7203558" y="4830378"/>
            <a:ext cx="74268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b="1" dirty="0"/>
              <a:t>Instructed by : </a:t>
            </a:r>
            <a:r>
              <a:rPr lang="en-IN" b="1" dirty="0" err="1"/>
              <a:t>Prof.Sahasranshu</a:t>
            </a:r>
            <a:r>
              <a:rPr lang="en-IN" b="1" dirty="0"/>
              <a:t> Das</a:t>
            </a:r>
          </a:p>
        </p:txBody>
      </p:sp>
    </p:spTree>
    <p:extLst>
      <p:ext uri="{BB962C8B-B14F-4D97-AF65-F5344CB8AC3E}">
        <p14:creationId xmlns:p14="http://schemas.microsoft.com/office/powerpoint/2010/main" val="3616921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3790" y="1357372"/>
            <a:ext cx="1114282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800" dirty="0"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Future Trends in Biometric Authentication</a:t>
            </a:r>
            <a:endParaRPr lang="en-US" sz="4800" dirty="0"/>
          </a:p>
        </p:txBody>
      </p:sp>
      <p:sp>
        <p:nvSpPr>
          <p:cNvPr id="5" name="Text 1"/>
          <p:cNvSpPr/>
          <p:nvPr/>
        </p:nvSpPr>
        <p:spPr>
          <a:xfrm>
            <a:off x="1587578" y="2349242"/>
            <a:ext cx="7868149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400" dirty="0"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Multimodal Biometrics</a:t>
            </a:r>
            <a:endParaRPr lang="en-US" sz="2400" dirty="0"/>
          </a:p>
        </p:txBody>
      </p:sp>
      <p:sp>
        <p:nvSpPr>
          <p:cNvPr id="6" name="Text 2"/>
          <p:cNvSpPr/>
          <p:nvPr/>
        </p:nvSpPr>
        <p:spPr>
          <a:xfrm>
            <a:off x="2044779" y="2795231"/>
            <a:ext cx="9208576" cy="6945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dirty="0"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Combining multiple traits which  increases accuracy and security.</a:t>
            </a:r>
            <a:endParaRPr lang="en-US" dirty="0"/>
          </a:p>
        </p:txBody>
      </p:sp>
      <p:sp>
        <p:nvSpPr>
          <p:cNvPr id="8" name="Text 3"/>
          <p:cNvSpPr/>
          <p:nvPr/>
        </p:nvSpPr>
        <p:spPr>
          <a:xfrm>
            <a:off x="1587577" y="3489827"/>
            <a:ext cx="5897643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400" dirty="0"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Contactless Biometrics</a:t>
            </a:r>
            <a:endParaRPr lang="en-US" sz="2400" dirty="0"/>
          </a:p>
        </p:txBody>
      </p:sp>
      <p:sp>
        <p:nvSpPr>
          <p:cNvPr id="9" name="Text 4"/>
          <p:cNvSpPr/>
          <p:nvPr/>
        </p:nvSpPr>
        <p:spPr>
          <a:xfrm>
            <a:off x="2044778" y="4059546"/>
            <a:ext cx="9021539" cy="32861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dirty="0"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Facial and iris scanning gain popularity due to hygiene.</a:t>
            </a:r>
            <a:endParaRPr lang="en-US" dirty="0"/>
          </a:p>
        </p:txBody>
      </p:sp>
      <p:sp>
        <p:nvSpPr>
          <p:cNvPr id="11" name="Text 5"/>
          <p:cNvSpPr/>
          <p:nvPr/>
        </p:nvSpPr>
        <p:spPr>
          <a:xfrm>
            <a:off x="1587577" y="4721275"/>
            <a:ext cx="5374331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400" dirty="0"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AI-Powered Biometrics</a:t>
            </a:r>
            <a:endParaRPr lang="en-US" sz="2400" dirty="0"/>
          </a:p>
        </p:txBody>
      </p:sp>
      <p:sp>
        <p:nvSpPr>
          <p:cNvPr id="12" name="Text 6"/>
          <p:cNvSpPr/>
          <p:nvPr/>
        </p:nvSpPr>
        <p:spPr>
          <a:xfrm>
            <a:off x="2044776" y="5369134"/>
            <a:ext cx="7286259" cy="5835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dirty="0"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Machine learning improves accuracy and fraud detection.</a:t>
            </a:r>
            <a:endParaRPr lang="en-US" dirty="0"/>
          </a:p>
        </p:txBody>
      </p:sp>
      <p:sp>
        <p:nvSpPr>
          <p:cNvPr id="14" name="Text 7"/>
          <p:cNvSpPr/>
          <p:nvPr/>
        </p:nvSpPr>
        <p:spPr>
          <a:xfrm>
            <a:off x="1587577" y="6159015"/>
            <a:ext cx="7961667" cy="10629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400" dirty="0"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Biometric Payment Systems</a:t>
            </a:r>
            <a:endParaRPr lang="en-US" sz="2400" dirty="0"/>
          </a:p>
        </p:txBody>
      </p:sp>
      <p:sp>
        <p:nvSpPr>
          <p:cNvPr id="15" name="Text 8"/>
          <p:cNvSpPr/>
          <p:nvPr/>
        </p:nvSpPr>
        <p:spPr>
          <a:xfrm>
            <a:off x="2044775" y="6647513"/>
            <a:ext cx="8481215" cy="5532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dirty="0"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Integration with digital wallets streamlines transactions.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3790" y="1940361"/>
            <a:ext cx="12579310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800" dirty="0"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Conclusion: The Future is Biometric</a:t>
            </a:r>
            <a:endParaRPr lang="en-US" sz="4800" dirty="0"/>
          </a:p>
        </p:txBody>
      </p:sp>
      <p:sp>
        <p:nvSpPr>
          <p:cNvPr id="4" name="Text 1"/>
          <p:cNvSpPr/>
          <p:nvPr/>
        </p:nvSpPr>
        <p:spPr>
          <a:xfrm>
            <a:off x="793790" y="3698081"/>
            <a:ext cx="1127629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000" b="0" i="0" dirty="0">
                <a:effectLst/>
                <a:latin typeface="Instrument Sans Semi Bold" panose="020B0604020202020204" charset="0"/>
              </a:rPr>
              <a:t>Biometric authentication improves both security and convenience. It is important to address privacy and security concerns for widespread adoption. Innovation will lead to new applications in this field.</a:t>
            </a:r>
            <a:endParaRPr lang="en-US" sz="2000" dirty="0">
              <a:latin typeface="Instrument Sans Semi Bold" panose="020B0604020202020204" charset="0"/>
            </a:endParaRPr>
          </a:p>
        </p:txBody>
      </p:sp>
      <p:sp>
        <p:nvSpPr>
          <p:cNvPr id="5" name="Text 2"/>
          <p:cNvSpPr/>
          <p:nvPr/>
        </p:nvSpPr>
        <p:spPr>
          <a:xfrm>
            <a:off x="793790" y="5041940"/>
            <a:ext cx="1257931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dirty="0"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Embrace innovation</a:t>
            </a:r>
            <a:endParaRPr lang="en-US" dirty="0"/>
          </a:p>
        </p:txBody>
      </p:sp>
      <p:sp>
        <p:nvSpPr>
          <p:cNvPr id="6" name="Text 3"/>
          <p:cNvSpPr/>
          <p:nvPr/>
        </p:nvSpPr>
        <p:spPr>
          <a:xfrm>
            <a:off x="793790" y="5484138"/>
            <a:ext cx="1257931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dirty="0"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Prioritize security</a:t>
            </a:r>
            <a:endParaRPr lang="en-US" dirty="0"/>
          </a:p>
        </p:txBody>
      </p:sp>
      <p:sp>
        <p:nvSpPr>
          <p:cNvPr id="7" name="Text 4"/>
          <p:cNvSpPr/>
          <p:nvPr/>
        </p:nvSpPr>
        <p:spPr>
          <a:xfrm>
            <a:off x="793790" y="5926336"/>
            <a:ext cx="1257931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dirty="0"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Respect privacy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A9A007-DF09-6845-9AC5-978BEA356ECC}"/>
              </a:ext>
            </a:extLst>
          </p:cNvPr>
          <p:cNvSpPr txBox="1"/>
          <p:nvPr/>
        </p:nvSpPr>
        <p:spPr>
          <a:xfrm>
            <a:off x="2576946" y="2999555"/>
            <a:ext cx="929986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500" dirty="0">
                <a:latin typeface="Instrument Sans Semi Bold" panose="020B060402020202020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81347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3790" y="1875115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800" dirty="0"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Biometric Authentication:</a:t>
            </a:r>
            <a:endParaRPr lang="en-US" sz="4800" dirty="0"/>
          </a:p>
        </p:txBody>
      </p:sp>
      <p:sp>
        <p:nvSpPr>
          <p:cNvPr id="4" name="Text 1"/>
          <p:cNvSpPr/>
          <p:nvPr/>
        </p:nvSpPr>
        <p:spPr>
          <a:xfrm>
            <a:off x="793790" y="3632834"/>
            <a:ext cx="7556421" cy="20696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000" dirty="0">
                <a:latin typeface="Instrument Sans Medium" panose="020B0604020202020204" charset="0"/>
                <a:ea typeface="Instrument Sans Medium" pitchFamily="34" charset="-122"/>
                <a:cs typeface="Instrument Sans Medium" pitchFamily="34" charset="-120"/>
              </a:rPr>
              <a:t>This presentation introduces biometric authentication and its growing importance. </a:t>
            </a:r>
            <a:r>
              <a:rPr lang="en-US" sz="2000" b="0" i="0" dirty="0">
                <a:effectLst/>
                <a:latin typeface="Instrument Sans Medium" panose="020B0604020202020204" charset="0"/>
              </a:rPr>
              <a:t>Biometric authentication uses unique biological or behavioral traits to verify a person's identity, offering a secure and convenient alternative to traditional methods like passwords.</a:t>
            </a:r>
            <a:endParaRPr lang="en-US" sz="2000" dirty="0">
              <a:latin typeface="Instrument Sans Medium" panose="020B0604020202020204" charset="0"/>
            </a:endParaRPr>
          </a:p>
        </p:txBody>
      </p:sp>
      <p:sp>
        <p:nvSpPr>
          <p:cNvPr id="6" name="Shape 3"/>
          <p:cNvSpPr/>
          <p:nvPr/>
        </p:nvSpPr>
        <p:spPr>
          <a:xfrm>
            <a:off x="793790" y="5974556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9BA4C6B-A276-6DE1-A570-30DE8364A9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5076" y="0"/>
            <a:ext cx="5955323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837015"/>
            <a:ext cx="915221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What is Biometric Authentication?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11277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Defining Biometrics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3693914"/>
            <a:ext cx="8485292" cy="198989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spcBef>
                <a:spcPts val="750"/>
              </a:spcBef>
              <a:spcAft>
                <a:spcPts val="600"/>
              </a:spcAft>
            </a:pPr>
            <a:r>
              <a:rPr lang="en-US" b="0" i="0" dirty="0">
                <a:effectLst/>
                <a:latin typeface="Instrument Sans Medium" panose="020B0604020202020204" charset="0"/>
              </a:rPr>
              <a:t>Biometric authentication is the process of verifying a person's identity using unique biological or behavioral characteristics, also known as biometrics. </a:t>
            </a:r>
          </a:p>
          <a:p>
            <a:pPr algn="l">
              <a:spcBef>
                <a:spcPts val="750"/>
              </a:spcBef>
              <a:spcAft>
                <a:spcPts val="600"/>
              </a:spcAft>
            </a:pPr>
            <a:r>
              <a:rPr lang="en-US" b="0" i="0" dirty="0">
                <a:effectLst/>
                <a:latin typeface="Instrument Sans Medium" panose="020B0604020202020204" charset="0"/>
              </a:rPr>
              <a:t>Types of Biometric Authentication:</a:t>
            </a:r>
          </a:p>
        </p:txBody>
      </p:sp>
      <p:sp>
        <p:nvSpPr>
          <p:cNvPr id="5" name="Text 3"/>
          <p:cNvSpPr/>
          <p:nvPr/>
        </p:nvSpPr>
        <p:spPr>
          <a:xfrm>
            <a:off x="793790" y="4805625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Fingerprints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88" y="5320904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Facial recognition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89" y="5774767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Iris scans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93790" y="6211133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Voice recognition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1372524" y="1272541"/>
            <a:ext cx="1017977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800" dirty="0"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Physiological Biometrics</a:t>
            </a:r>
            <a:endParaRPr lang="en-US" sz="4800" dirty="0"/>
          </a:p>
        </p:txBody>
      </p:sp>
      <p:sp>
        <p:nvSpPr>
          <p:cNvPr id="5" name="Text 2"/>
          <p:cNvSpPr/>
          <p:nvPr/>
        </p:nvSpPr>
        <p:spPr>
          <a:xfrm>
            <a:off x="1372523" y="2439895"/>
            <a:ext cx="441960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400" dirty="0"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Fingerprint Scanning</a:t>
            </a:r>
            <a:endParaRPr lang="en-US" sz="2400" dirty="0"/>
          </a:p>
        </p:txBody>
      </p:sp>
      <p:sp>
        <p:nvSpPr>
          <p:cNvPr id="6" name="Text 3"/>
          <p:cNvSpPr/>
          <p:nvPr/>
        </p:nvSpPr>
        <p:spPr>
          <a:xfrm>
            <a:off x="1928107" y="2891757"/>
            <a:ext cx="9319013" cy="8158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dirty="0"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It uses ridge patterns and various sensor technologies like Optical, capacitive, and ultrasonic sensors which are common.</a:t>
            </a:r>
            <a:endParaRPr lang="en-US" dirty="0"/>
          </a:p>
        </p:txBody>
      </p:sp>
      <p:sp>
        <p:nvSpPr>
          <p:cNvPr id="8" name="Text 5"/>
          <p:cNvSpPr/>
          <p:nvPr/>
        </p:nvSpPr>
        <p:spPr>
          <a:xfrm>
            <a:off x="1372522" y="3982258"/>
            <a:ext cx="441960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400" dirty="0"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Facial Recognition</a:t>
            </a:r>
            <a:endParaRPr lang="en-US" sz="2400" dirty="0"/>
          </a:p>
        </p:txBody>
      </p:sp>
      <p:sp>
        <p:nvSpPr>
          <p:cNvPr id="9" name="Text 6"/>
          <p:cNvSpPr/>
          <p:nvPr/>
        </p:nvSpPr>
        <p:spPr>
          <a:xfrm>
            <a:off x="1928107" y="4561114"/>
            <a:ext cx="10347891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dirty="0"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It use Algorithms analyze facial features. NIST study shows a 0.2% error rate in ideal settings.</a:t>
            </a:r>
            <a:endParaRPr lang="en-US" dirty="0"/>
          </a:p>
        </p:txBody>
      </p:sp>
      <p:sp>
        <p:nvSpPr>
          <p:cNvPr id="11" name="Text 8"/>
          <p:cNvSpPr/>
          <p:nvPr/>
        </p:nvSpPr>
        <p:spPr>
          <a:xfrm>
            <a:off x="1401101" y="5286919"/>
            <a:ext cx="441960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400" dirty="0"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Iris Scanning</a:t>
            </a:r>
            <a:endParaRPr lang="en-US" sz="2400" dirty="0"/>
          </a:p>
        </p:txBody>
      </p:sp>
      <p:sp>
        <p:nvSpPr>
          <p:cNvPr id="12" name="Text 9"/>
          <p:cNvSpPr/>
          <p:nvPr/>
        </p:nvSpPr>
        <p:spPr>
          <a:xfrm>
            <a:off x="1911891" y="5843375"/>
            <a:ext cx="111699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dirty="0"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It Captures unique iris patterns with high accuracy. It Resistant to spoofing and offering robust security.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1529715" y="1192557"/>
            <a:ext cx="834209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800" dirty="0"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Behavioral Biometrics</a:t>
            </a:r>
            <a:endParaRPr lang="en-US" sz="4800" dirty="0"/>
          </a:p>
        </p:txBody>
      </p:sp>
      <p:sp>
        <p:nvSpPr>
          <p:cNvPr id="5" name="Text 1"/>
          <p:cNvSpPr/>
          <p:nvPr/>
        </p:nvSpPr>
        <p:spPr>
          <a:xfrm>
            <a:off x="1529714" y="2575322"/>
            <a:ext cx="5747459" cy="4868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400" dirty="0"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Voice Recognition</a:t>
            </a:r>
            <a:endParaRPr lang="en-US" sz="2400" dirty="0"/>
          </a:p>
        </p:txBody>
      </p:sp>
      <p:sp>
        <p:nvSpPr>
          <p:cNvPr id="6" name="Text 2"/>
          <p:cNvSpPr/>
          <p:nvPr/>
        </p:nvSpPr>
        <p:spPr>
          <a:xfrm>
            <a:off x="1529714" y="3420855"/>
            <a:ext cx="10901495" cy="2177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dirty="0"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Analyzes speech patterns, influenced by environment and health. It’s Accuracy can exceed 90% in controlled settings.</a:t>
            </a:r>
            <a:endParaRPr lang="en-US" dirty="0"/>
          </a:p>
        </p:txBody>
      </p:sp>
      <p:sp>
        <p:nvSpPr>
          <p:cNvPr id="8" name="Text 3"/>
          <p:cNvSpPr/>
          <p:nvPr/>
        </p:nvSpPr>
        <p:spPr>
          <a:xfrm>
            <a:off x="1529715" y="4856002"/>
            <a:ext cx="5907548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400" dirty="0"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Signature Dynamics</a:t>
            </a:r>
            <a:endParaRPr lang="en-US" sz="2400" dirty="0"/>
          </a:p>
        </p:txBody>
      </p:sp>
      <p:sp>
        <p:nvSpPr>
          <p:cNvPr id="9" name="Text 4"/>
          <p:cNvSpPr/>
          <p:nvPr/>
        </p:nvSpPr>
        <p:spPr>
          <a:xfrm>
            <a:off x="1529715" y="5631878"/>
            <a:ext cx="10496964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dirty="0"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It Analyzes signing speed, pressure, and rhythm. Used in fraud detection, but has around 15% error rate.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80442" y="1668713"/>
            <a:ext cx="11954903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800" dirty="0"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Advantages of Biometric Authentication</a:t>
            </a:r>
            <a:endParaRPr lang="en-US" sz="4800" dirty="0"/>
          </a:p>
        </p:txBody>
      </p:sp>
      <p:sp>
        <p:nvSpPr>
          <p:cNvPr id="5" name="Text 2"/>
          <p:cNvSpPr/>
          <p:nvPr/>
        </p:nvSpPr>
        <p:spPr>
          <a:xfrm>
            <a:off x="991215" y="31941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400" dirty="0"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Enhanced Security</a:t>
            </a:r>
            <a:endParaRPr lang="en-US" sz="2400" dirty="0"/>
          </a:p>
        </p:txBody>
      </p:sp>
      <p:sp>
        <p:nvSpPr>
          <p:cNvPr id="6" name="Text 3"/>
          <p:cNvSpPr/>
          <p:nvPr/>
        </p:nvSpPr>
        <p:spPr>
          <a:xfrm>
            <a:off x="1522105" y="3775345"/>
            <a:ext cx="8038483" cy="62721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dirty="0"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Biometric data is difficult to forge or steal, boosting security.</a:t>
            </a:r>
            <a:endParaRPr lang="en-US" dirty="0"/>
          </a:p>
        </p:txBody>
      </p:sp>
      <p:sp>
        <p:nvSpPr>
          <p:cNvPr id="8" name="Text 5"/>
          <p:cNvSpPr/>
          <p:nvPr/>
        </p:nvSpPr>
        <p:spPr>
          <a:xfrm>
            <a:off x="991215" y="430506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400" dirty="0"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Convenience</a:t>
            </a:r>
            <a:endParaRPr lang="en-US" sz="2400" dirty="0"/>
          </a:p>
        </p:txBody>
      </p:sp>
      <p:sp>
        <p:nvSpPr>
          <p:cNvPr id="9" name="Text 6"/>
          <p:cNvSpPr/>
          <p:nvPr/>
        </p:nvSpPr>
        <p:spPr>
          <a:xfrm>
            <a:off x="1522106" y="4826717"/>
            <a:ext cx="8038483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dirty="0"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Eliminates the need to remember passwords or carry tokens.</a:t>
            </a:r>
            <a:endParaRPr lang="en-US" dirty="0"/>
          </a:p>
        </p:txBody>
      </p:sp>
      <p:sp>
        <p:nvSpPr>
          <p:cNvPr id="11" name="Text 8"/>
          <p:cNvSpPr/>
          <p:nvPr/>
        </p:nvSpPr>
        <p:spPr>
          <a:xfrm>
            <a:off x="991215" y="537107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400" dirty="0"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Accountability</a:t>
            </a:r>
            <a:endParaRPr lang="en-US" sz="2400" dirty="0"/>
          </a:p>
        </p:txBody>
      </p:sp>
      <p:sp>
        <p:nvSpPr>
          <p:cNvPr id="12" name="Text 9"/>
          <p:cNvSpPr/>
          <p:nvPr/>
        </p:nvSpPr>
        <p:spPr>
          <a:xfrm>
            <a:off x="1522106" y="5824872"/>
            <a:ext cx="70875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dirty="0"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Provides strong audit trails and non-repudiation for compliance.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342192"/>
            <a:ext cx="1049702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800" dirty="0"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Challenges of Biometric Authentication</a:t>
            </a:r>
            <a:endParaRPr lang="en-US" sz="4800" dirty="0"/>
          </a:p>
        </p:txBody>
      </p:sp>
      <p:sp>
        <p:nvSpPr>
          <p:cNvPr id="18" name="Text 12"/>
          <p:cNvSpPr/>
          <p:nvPr/>
        </p:nvSpPr>
        <p:spPr>
          <a:xfrm>
            <a:off x="1296710" y="2725579"/>
            <a:ext cx="9798010" cy="326374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en-US" sz="2400" b="0" i="0" dirty="0">
                <a:effectLst/>
                <a:latin typeface="Instrument Sans Semi Bold" panose="020B0604020202020204" charset="0"/>
              </a:rPr>
              <a:t>Collecting and storing sensitive data can lead to privacy issues.</a:t>
            </a: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en-US" sz="2400" b="0" i="0" dirty="0">
                <a:effectLst/>
                <a:latin typeface="Instrument Sans Semi Bold" panose="020B0604020202020204" charset="0"/>
              </a:rPr>
              <a:t>Environmental factors can affect the accuracy of data.</a:t>
            </a: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en-US" sz="2400" b="0" i="0" dirty="0">
                <a:effectLst/>
                <a:latin typeface="Instrument Sans Semi Bold" panose="020B0604020202020204" charset="0"/>
              </a:rPr>
              <a:t>Spoofing attacks take advantage of security weaknesses.</a:t>
            </a: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en-US" sz="2400" b="0" i="0" dirty="0">
                <a:effectLst/>
                <a:latin typeface="Instrument Sans Semi Bold" panose="020B0604020202020204" charset="0"/>
              </a:rPr>
              <a:t>Implementing security measures can be costly.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98957" y="1607225"/>
            <a:ext cx="12122110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800" dirty="0"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Applications: Security and Access Control</a:t>
            </a:r>
            <a:endParaRPr lang="en-US" sz="4800" dirty="0"/>
          </a:p>
        </p:txBody>
      </p:sp>
      <p:sp>
        <p:nvSpPr>
          <p:cNvPr id="8" name="Text 4"/>
          <p:cNvSpPr/>
          <p:nvPr/>
        </p:nvSpPr>
        <p:spPr>
          <a:xfrm>
            <a:off x="1164702" y="266765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400" dirty="0"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Border Security</a:t>
            </a:r>
            <a:endParaRPr lang="en-US" sz="2400" dirty="0"/>
          </a:p>
        </p:txBody>
      </p:sp>
      <p:sp>
        <p:nvSpPr>
          <p:cNvPr id="9" name="Text 5"/>
          <p:cNvSpPr/>
          <p:nvPr/>
        </p:nvSpPr>
        <p:spPr>
          <a:xfrm>
            <a:off x="1502212" y="3170380"/>
            <a:ext cx="1021873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dirty="0"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Facial recognition at airports and border crossings enhances the security.</a:t>
            </a:r>
            <a:endParaRPr lang="en-US" dirty="0"/>
          </a:p>
        </p:txBody>
      </p:sp>
      <p:sp>
        <p:nvSpPr>
          <p:cNvPr id="13" name="Text 8"/>
          <p:cNvSpPr/>
          <p:nvPr/>
        </p:nvSpPr>
        <p:spPr>
          <a:xfrm>
            <a:off x="1164701" y="390525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400" dirty="0"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Building Access</a:t>
            </a:r>
            <a:endParaRPr lang="en-US" sz="2400" dirty="0"/>
          </a:p>
        </p:txBody>
      </p:sp>
      <p:sp>
        <p:nvSpPr>
          <p:cNvPr id="14" name="Text 9"/>
          <p:cNvSpPr/>
          <p:nvPr/>
        </p:nvSpPr>
        <p:spPr>
          <a:xfrm>
            <a:off x="1502212" y="4423345"/>
            <a:ext cx="616719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dirty="0"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Fingerprint or iris scanners secure entry to buildings.</a:t>
            </a:r>
            <a:endParaRPr lang="en-US" dirty="0"/>
          </a:p>
        </p:txBody>
      </p:sp>
      <p:sp>
        <p:nvSpPr>
          <p:cNvPr id="18" name="Text 12"/>
          <p:cNvSpPr/>
          <p:nvPr/>
        </p:nvSpPr>
        <p:spPr>
          <a:xfrm>
            <a:off x="1164702" y="524234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400" dirty="0"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Law Enforcement</a:t>
            </a:r>
            <a:endParaRPr lang="en-US" sz="2400" dirty="0"/>
          </a:p>
        </p:txBody>
      </p:sp>
      <p:sp>
        <p:nvSpPr>
          <p:cNvPr id="19" name="Text 13"/>
          <p:cNvSpPr/>
          <p:nvPr/>
        </p:nvSpPr>
        <p:spPr>
          <a:xfrm>
            <a:off x="1502212" y="5793137"/>
            <a:ext cx="961606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dirty="0"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Identifying suspects using biometric databases  to improves crime solving.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887308" y="1760993"/>
            <a:ext cx="10771292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800" dirty="0"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Consumer Electronics and Finance</a:t>
            </a:r>
            <a:endParaRPr lang="en-US" sz="4800" dirty="0"/>
          </a:p>
        </p:txBody>
      </p:sp>
      <p:sp>
        <p:nvSpPr>
          <p:cNvPr id="5" name="Text 1"/>
          <p:cNvSpPr/>
          <p:nvPr/>
        </p:nvSpPr>
        <p:spPr>
          <a:xfrm>
            <a:off x="1291276" y="285160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400" dirty="0"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1.	Smartphones</a:t>
            </a:r>
            <a:endParaRPr lang="en-US" sz="2400" dirty="0"/>
          </a:p>
        </p:txBody>
      </p:sp>
      <p:sp>
        <p:nvSpPr>
          <p:cNvPr id="6" name="Text 2"/>
          <p:cNvSpPr/>
          <p:nvPr/>
        </p:nvSpPr>
        <p:spPr>
          <a:xfrm>
            <a:off x="2049812" y="3391910"/>
            <a:ext cx="1003481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dirty="0"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Fingerprint and facial recognition unlock devices and authenticate payments.</a:t>
            </a:r>
            <a:endParaRPr lang="en-US" dirty="0"/>
          </a:p>
        </p:txBody>
      </p:sp>
      <p:sp>
        <p:nvSpPr>
          <p:cNvPr id="8" name="Text 3"/>
          <p:cNvSpPr/>
          <p:nvPr/>
        </p:nvSpPr>
        <p:spPr>
          <a:xfrm>
            <a:off x="1291275" y="420629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400" dirty="0"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2.	Banking</a:t>
            </a:r>
            <a:endParaRPr lang="en-US" sz="2400" dirty="0"/>
          </a:p>
        </p:txBody>
      </p:sp>
      <p:sp>
        <p:nvSpPr>
          <p:cNvPr id="9" name="Text 4"/>
          <p:cNvSpPr/>
          <p:nvPr/>
        </p:nvSpPr>
        <p:spPr>
          <a:xfrm>
            <a:off x="2049812" y="4746604"/>
            <a:ext cx="1010755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dirty="0"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Voice recognition secures phone banking. Biometric ATMs enhance security.</a:t>
            </a:r>
            <a:endParaRPr lang="en-US" dirty="0"/>
          </a:p>
        </p:txBody>
      </p:sp>
      <p:sp>
        <p:nvSpPr>
          <p:cNvPr id="11" name="Text 5"/>
          <p:cNvSpPr/>
          <p:nvPr/>
        </p:nvSpPr>
        <p:spPr>
          <a:xfrm>
            <a:off x="1291276" y="558837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400" dirty="0"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3.	Healthcare</a:t>
            </a:r>
            <a:endParaRPr lang="en-US" sz="2400" dirty="0"/>
          </a:p>
        </p:txBody>
      </p:sp>
      <p:sp>
        <p:nvSpPr>
          <p:cNvPr id="12" name="Text 6"/>
          <p:cNvSpPr/>
          <p:nvPr/>
        </p:nvSpPr>
        <p:spPr>
          <a:xfrm>
            <a:off x="2049812" y="6244647"/>
            <a:ext cx="890220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dirty="0"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Patient identification using biometrics improves accuracy and security.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621</TotalTime>
  <Words>493</Words>
  <Application>Microsoft Office PowerPoint</Application>
  <PresentationFormat>Custom</PresentationFormat>
  <Paragraphs>80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Instrument Sans Medium</vt:lpstr>
      <vt:lpstr>Instrument Sans Semi Bold</vt:lpstr>
      <vt:lpstr>Arial</vt:lpstr>
      <vt:lpstr>Wingdings 3</vt:lpstr>
      <vt:lpstr>Trebuchet MS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Sasanka Shekhar Das</cp:lastModifiedBy>
  <cp:revision>5</cp:revision>
  <dcterms:created xsi:type="dcterms:W3CDTF">2025-03-23T17:21:37Z</dcterms:created>
  <dcterms:modified xsi:type="dcterms:W3CDTF">2025-03-24T04:40:14Z</dcterms:modified>
</cp:coreProperties>
</file>