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9"/>
  </p:notesMasterIdLst>
  <p:sldIdLst>
    <p:sldId id="256" r:id="rId2"/>
    <p:sldId id="257" r:id="rId3"/>
    <p:sldId id="258" r:id="rId4"/>
    <p:sldId id="259" r:id="rId5"/>
    <p:sldId id="260" r:id="rId6"/>
    <p:sldId id="261" r:id="rId7"/>
    <p:sldId id="266" r:id="rId8"/>
    <p:sldId id="264" r:id="rId9"/>
    <p:sldId id="267" r:id="rId10"/>
    <p:sldId id="262" r:id="rId11"/>
    <p:sldId id="263" r:id="rId12"/>
    <p:sldId id="265"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3B9F1-D6A5-4FCC-98AB-7F5D869BC400}"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DB1E9-1452-4822-8E46-066E78CBF93F}" type="slidenum">
              <a:rPr lang="en-IN" smtClean="0"/>
              <a:t>‹#›</a:t>
            </a:fld>
            <a:endParaRPr lang="en-IN"/>
          </a:p>
        </p:txBody>
      </p:sp>
    </p:spTree>
    <p:extLst>
      <p:ext uri="{BB962C8B-B14F-4D97-AF65-F5344CB8AC3E}">
        <p14:creationId xmlns:p14="http://schemas.microsoft.com/office/powerpoint/2010/main" val="59408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DB1E9-1452-4822-8E46-066E78CBF93F}" type="slidenum">
              <a:rPr lang="en-IN" smtClean="0"/>
              <a:t>5</a:t>
            </a:fld>
            <a:endParaRPr lang="en-IN"/>
          </a:p>
        </p:txBody>
      </p:sp>
    </p:spTree>
    <p:extLst>
      <p:ext uri="{BB962C8B-B14F-4D97-AF65-F5344CB8AC3E}">
        <p14:creationId xmlns:p14="http://schemas.microsoft.com/office/powerpoint/2010/main" val="185405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DB1E9-1452-4822-8E46-066E78CBF93F}" type="slidenum">
              <a:rPr lang="en-IN" smtClean="0"/>
              <a:t>10</a:t>
            </a:fld>
            <a:endParaRPr lang="en-IN"/>
          </a:p>
        </p:txBody>
      </p:sp>
    </p:spTree>
    <p:extLst>
      <p:ext uri="{BB962C8B-B14F-4D97-AF65-F5344CB8AC3E}">
        <p14:creationId xmlns:p14="http://schemas.microsoft.com/office/powerpoint/2010/main" val="401865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32218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418616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361701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47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1826348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2085046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213648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6500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DDFA0-1E03-4CD1-880D-55E5DF35B54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323768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DDFA0-1E03-4CD1-880D-55E5DF35B54F}"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138334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DDFA0-1E03-4CD1-880D-55E5DF35B54F}" type="datetimeFigureOut">
              <a:rPr lang="en-IN" smtClean="0"/>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63756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DDFA0-1E03-4CD1-880D-55E5DF35B54F}"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423427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DDFA0-1E03-4CD1-880D-55E5DF35B54F}" type="datetimeFigureOut">
              <a:rPr lang="en-IN" smtClean="0"/>
              <a:t>24-03-2025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305326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DDFA0-1E03-4CD1-880D-55E5DF35B54F}"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E1C33-EE28-47EE-A3FA-C7B3C5BD9870}" type="slidenum">
              <a:rPr lang="en-IN" smtClean="0"/>
              <a:t>‹#›</a:t>
            </a:fld>
            <a:endParaRPr lang="en-IN"/>
          </a:p>
        </p:txBody>
      </p:sp>
    </p:spTree>
    <p:extLst>
      <p:ext uri="{BB962C8B-B14F-4D97-AF65-F5344CB8AC3E}">
        <p14:creationId xmlns:p14="http://schemas.microsoft.com/office/powerpoint/2010/main" val="307330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E1C33-EE28-47EE-A3FA-C7B3C5BD9870}" type="slidenum">
              <a:rPr lang="en-IN" smtClean="0"/>
              <a:t>‹#›</a:t>
            </a:fld>
            <a:endParaRPr lang="en-IN"/>
          </a:p>
        </p:txBody>
      </p:sp>
      <p:sp>
        <p:nvSpPr>
          <p:cNvPr id="5" name="Date Placeholder 4"/>
          <p:cNvSpPr>
            <a:spLocks noGrp="1"/>
          </p:cNvSpPr>
          <p:nvPr>
            <p:ph type="dt" sz="half" idx="10"/>
          </p:nvPr>
        </p:nvSpPr>
        <p:spPr/>
        <p:txBody>
          <a:bodyPr/>
          <a:lstStyle/>
          <a:p>
            <a:fld id="{389DDFA0-1E03-4CD1-880D-55E5DF35B54F}" type="datetimeFigureOut">
              <a:rPr lang="en-IN" smtClean="0"/>
              <a:t>24-03-2025</a:t>
            </a:fld>
            <a:endParaRPr lang="en-IN"/>
          </a:p>
        </p:txBody>
      </p:sp>
    </p:spTree>
    <p:extLst>
      <p:ext uri="{BB962C8B-B14F-4D97-AF65-F5344CB8AC3E}">
        <p14:creationId xmlns:p14="http://schemas.microsoft.com/office/powerpoint/2010/main" val="230833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9DDFA0-1E03-4CD1-880D-55E5DF35B54F}" type="datetimeFigureOut">
              <a:rPr lang="en-IN" smtClean="0"/>
              <a:t>24-03-2025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4E1C33-EE28-47EE-A3FA-C7B3C5BD9870}" type="slidenum">
              <a:rPr lang="en-IN" smtClean="0"/>
              <a:t>‹#›</a:t>
            </a:fld>
            <a:endParaRPr lang="en-IN"/>
          </a:p>
        </p:txBody>
      </p:sp>
    </p:spTree>
    <p:extLst>
      <p:ext uri="{BB962C8B-B14F-4D97-AF65-F5344CB8AC3E}">
        <p14:creationId xmlns:p14="http://schemas.microsoft.com/office/powerpoint/2010/main" val="15750017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C35D-8C7F-1063-F5B7-4796D01BE31F}"/>
              </a:ext>
            </a:extLst>
          </p:cNvPr>
          <p:cNvSpPr>
            <a:spLocks noGrp="1"/>
          </p:cNvSpPr>
          <p:nvPr>
            <p:ph type="ctrTitle"/>
          </p:nvPr>
        </p:nvSpPr>
        <p:spPr>
          <a:xfrm>
            <a:off x="0" y="-823151"/>
            <a:ext cx="7766936" cy="1646302"/>
          </a:xfrm>
        </p:spPr>
        <p:txBody>
          <a:bodyPr/>
          <a:lstStyle/>
          <a:p>
            <a:r>
              <a:rPr lang="en-US" u="sng" dirty="0"/>
              <a:t>SEMINAR ON</a:t>
            </a:r>
            <a:endParaRPr lang="en-IN" u="sng" dirty="0"/>
          </a:p>
        </p:txBody>
      </p:sp>
      <p:sp>
        <p:nvSpPr>
          <p:cNvPr id="3" name="Subtitle 2">
            <a:extLst>
              <a:ext uri="{FF2B5EF4-FFF2-40B4-BE49-F238E27FC236}">
                <a16:creationId xmlns:a16="http://schemas.microsoft.com/office/drawing/2014/main" id="{8EF2A523-DB6C-40EE-4285-2105E10DB048}"/>
              </a:ext>
            </a:extLst>
          </p:cNvPr>
          <p:cNvSpPr>
            <a:spLocks noGrp="1"/>
          </p:cNvSpPr>
          <p:nvPr>
            <p:ph type="subTitle" idx="1"/>
          </p:nvPr>
        </p:nvSpPr>
        <p:spPr>
          <a:xfrm>
            <a:off x="186502" y="921265"/>
            <a:ext cx="9262533" cy="856447"/>
          </a:xfrm>
        </p:spPr>
        <p:txBody>
          <a:bodyPr>
            <a:normAutofit fontScale="92500" lnSpcReduction="10000"/>
          </a:bodyPr>
          <a:lstStyle/>
          <a:p>
            <a:r>
              <a:rPr lang="en-US" sz="2500" b="1" dirty="0">
                <a:solidFill>
                  <a:schemeClr val="tx1"/>
                </a:solidFill>
              </a:rPr>
              <a:t>Smart Farming using IoT, a solution for optimally</a:t>
            </a:r>
          </a:p>
          <a:p>
            <a:pPr algn="ctr"/>
            <a:r>
              <a:rPr lang="en-US" sz="2500" b="1" dirty="0">
                <a:solidFill>
                  <a:schemeClr val="tx1"/>
                </a:solidFill>
              </a:rPr>
              <a:t>                       monitoring farming conditions</a:t>
            </a:r>
            <a:endParaRPr lang="en-IN" sz="2500" b="1" dirty="0">
              <a:solidFill>
                <a:schemeClr val="tx1"/>
              </a:solidFill>
            </a:endParaRPr>
          </a:p>
        </p:txBody>
      </p:sp>
      <p:pic>
        <p:nvPicPr>
          <p:cNvPr id="4" name="Picture 3">
            <a:extLst>
              <a:ext uri="{FF2B5EF4-FFF2-40B4-BE49-F238E27FC236}">
                <a16:creationId xmlns:a16="http://schemas.microsoft.com/office/drawing/2014/main" id="{C61D755C-14FD-8214-A7B7-5E7565670F00}"/>
              </a:ext>
            </a:extLst>
          </p:cNvPr>
          <p:cNvPicPr>
            <a:picLocks noChangeAspect="1"/>
          </p:cNvPicPr>
          <p:nvPr/>
        </p:nvPicPr>
        <p:blipFill>
          <a:blip r:embed="rId2"/>
          <a:stretch>
            <a:fillRect/>
          </a:stretch>
        </p:blipFill>
        <p:spPr>
          <a:xfrm>
            <a:off x="5023402" y="4064149"/>
            <a:ext cx="1490762" cy="2695543"/>
          </a:xfrm>
          <a:prstGeom prst="rect">
            <a:avLst/>
          </a:prstGeom>
        </p:spPr>
      </p:pic>
      <p:sp>
        <p:nvSpPr>
          <p:cNvPr id="6" name="Rectangle 5">
            <a:extLst>
              <a:ext uri="{FF2B5EF4-FFF2-40B4-BE49-F238E27FC236}">
                <a16:creationId xmlns:a16="http://schemas.microsoft.com/office/drawing/2014/main" id="{38C202DE-DC79-1995-3ABA-C1E6551B69A9}"/>
              </a:ext>
            </a:extLst>
          </p:cNvPr>
          <p:cNvSpPr/>
          <p:nvPr/>
        </p:nvSpPr>
        <p:spPr>
          <a:xfrm>
            <a:off x="4308037" y="5936735"/>
            <a:ext cx="3307573" cy="707886"/>
          </a:xfrm>
          <a:prstGeom prst="rect">
            <a:avLst/>
          </a:prstGeom>
          <a:noFill/>
        </p:spPr>
        <p:txBody>
          <a:bodyPr wrap="none" lIns="91440" tIns="45720" rIns="91440" bIns="45720">
            <a:spAutoFit/>
          </a:bodyPr>
          <a:lstStyle/>
          <a:p>
            <a:pPr algn="ctr"/>
            <a:r>
              <a:rPr lang="en-IN" sz="2000" b="1" dirty="0"/>
              <a:t>GITA Autonomous College,</a:t>
            </a:r>
          </a:p>
          <a:p>
            <a:pPr algn="ctr"/>
            <a:r>
              <a:rPr lang="en-IN" sz="2000" b="1" dirty="0"/>
              <a:t> Bhubaneswar</a:t>
            </a: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FC8495CE-EF3D-EB32-C290-8CA6A4163526}"/>
              </a:ext>
            </a:extLst>
          </p:cNvPr>
          <p:cNvSpPr/>
          <p:nvPr/>
        </p:nvSpPr>
        <p:spPr>
          <a:xfrm>
            <a:off x="726173" y="2542331"/>
            <a:ext cx="3581864" cy="553998"/>
          </a:xfrm>
          <a:prstGeom prst="rect">
            <a:avLst/>
          </a:prstGeom>
          <a:noFill/>
        </p:spPr>
        <p:txBody>
          <a:bodyPr wrap="square" lIns="91440" tIns="45720" rIns="91440" bIns="45720">
            <a:spAutoFit/>
          </a:bodyPr>
          <a:lstStyle/>
          <a:p>
            <a:pPr algn="ctr"/>
            <a:r>
              <a:rPr lang="en-US" sz="1500" b="1" dirty="0">
                <a:latin typeface="+mj-lt"/>
              </a:rPr>
              <a:t>Presented By : Satya Narayan </a:t>
            </a:r>
            <a:r>
              <a:rPr lang="en-US" sz="1500" b="1" dirty="0" err="1">
                <a:latin typeface="+mj-lt"/>
              </a:rPr>
              <a:t>Padhy</a:t>
            </a:r>
            <a:endParaRPr lang="en-US" sz="1500" b="1" dirty="0">
              <a:latin typeface="+mj-lt"/>
            </a:endParaRPr>
          </a:p>
          <a:p>
            <a:pPr algn="ctr"/>
            <a:r>
              <a:rPr lang="en-US" sz="1500" b="1" dirty="0">
                <a:latin typeface="+mj-lt"/>
              </a:rPr>
              <a:t>Regd. No. : 2201287523</a:t>
            </a:r>
            <a:endParaRPr lang="en-US" sz="1500" b="1"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10" name="TextBox 9">
            <a:extLst>
              <a:ext uri="{FF2B5EF4-FFF2-40B4-BE49-F238E27FC236}">
                <a16:creationId xmlns:a16="http://schemas.microsoft.com/office/drawing/2014/main" id="{A3DB4C6D-9226-3E59-CA11-7DC329B3CEF1}"/>
              </a:ext>
            </a:extLst>
          </p:cNvPr>
          <p:cNvSpPr txBox="1"/>
          <p:nvPr/>
        </p:nvSpPr>
        <p:spPr>
          <a:xfrm>
            <a:off x="5522962" y="2629550"/>
            <a:ext cx="7426842" cy="323165"/>
          </a:xfrm>
          <a:prstGeom prst="rect">
            <a:avLst/>
          </a:prstGeom>
          <a:noFill/>
        </p:spPr>
        <p:txBody>
          <a:bodyPr wrap="square">
            <a:spAutoFit/>
          </a:bodyPr>
          <a:lstStyle/>
          <a:p>
            <a:r>
              <a:rPr lang="en-IN" sz="1500" b="1" dirty="0"/>
              <a:t>Instructed by : </a:t>
            </a:r>
            <a:r>
              <a:rPr lang="en-IN" sz="1500" b="1" dirty="0" err="1"/>
              <a:t>Prof.Sahasranshu</a:t>
            </a:r>
            <a:r>
              <a:rPr lang="en-IN" sz="1500" b="1"/>
              <a:t> Das</a:t>
            </a:r>
            <a:endParaRPr lang="en-IN" sz="1500" b="1" dirty="0"/>
          </a:p>
        </p:txBody>
      </p:sp>
    </p:spTree>
    <p:extLst>
      <p:ext uri="{BB962C8B-B14F-4D97-AF65-F5344CB8AC3E}">
        <p14:creationId xmlns:p14="http://schemas.microsoft.com/office/powerpoint/2010/main" val="328928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9D8FC0-9170-77F8-4C60-B99818F00F6F}"/>
              </a:ext>
            </a:extLst>
          </p:cNvPr>
          <p:cNvSpPr/>
          <p:nvPr/>
        </p:nvSpPr>
        <p:spPr>
          <a:xfrm>
            <a:off x="4078480" y="0"/>
            <a:ext cx="2927403" cy="861774"/>
          </a:xfrm>
          <a:prstGeom prst="rect">
            <a:avLst/>
          </a:prstGeom>
          <a:noFill/>
        </p:spPr>
        <p:txBody>
          <a:bodyPr wrap="none" lIns="91440" tIns="45720" rIns="91440" bIns="45720">
            <a:spAutoFit/>
          </a:bodyPr>
          <a:lstStyle/>
          <a:p>
            <a:pPr algn="ctr"/>
            <a:r>
              <a:rPr lang="en-US" sz="5000" u="sng" dirty="0">
                <a:ln w="0"/>
                <a:effectLst>
                  <a:outerShdw blurRad="38100" dist="19050" dir="2700000" algn="tl" rotWithShape="0">
                    <a:schemeClr val="dk1">
                      <a:alpha val="40000"/>
                    </a:schemeClr>
                  </a:outerShdw>
                </a:effectLst>
              </a:rPr>
              <a:t>WORKING</a:t>
            </a:r>
            <a:endParaRPr lang="en-US" sz="5000" u="sng"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B5A0B2E-CC87-CE25-A093-3967CF7A8A8F}"/>
              </a:ext>
            </a:extLst>
          </p:cNvPr>
          <p:cNvSpPr/>
          <p:nvPr/>
        </p:nvSpPr>
        <p:spPr>
          <a:xfrm>
            <a:off x="614483" y="724257"/>
            <a:ext cx="9687757" cy="5858463"/>
          </a:xfrm>
          <a:prstGeom prst="rect">
            <a:avLst/>
          </a:prstGeom>
          <a:noFill/>
        </p:spPr>
        <p:txBody>
          <a:bodyPr wrap="square" lIns="91440" tIns="45720" rIns="91440" bIns="45720">
            <a:spAutoFit/>
          </a:bodyPr>
          <a:lstStyle/>
          <a:p>
            <a:pPr marL="285750" indent="-285750">
              <a:lnSpc>
                <a:spcPct val="150000"/>
              </a:lnSpc>
              <a:buFont typeface="Wingdings" panose="05000000000000000000" pitchFamily="2" charset="2"/>
              <a:buChar char="q"/>
            </a:pPr>
            <a:r>
              <a:rPr lang="en-IN" b="1" dirty="0"/>
              <a:t>We used ESP32s node MCU, which is wireless and Wi-Fi enable. </a:t>
            </a:r>
          </a:p>
          <a:p>
            <a:pPr marL="285750" indent="-285750">
              <a:lnSpc>
                <a:spcPct val="150000"/>
              </a:lnSpc>
              <a:buFont typeface="Wingdings" panose="05000000000000000000" pitchFamily="2" charset="2"/>
              <a:buChar char="q"/>
            </a:pPr>
            <a:r>
              <a:rPr lang="en-IN" b="1" dirty="0"/>
              <a:t>2) </a:t>
            </a:r>
            <a:r>
              <a:rPr lang="en-US" b="1" dirty="0"/>
              <a:t>Connected to the breadboard: ESP, DHT11, soil moisture sensor, buzzer, LEDs, and SI1145 sensor, using jumper wires.</a:t>
            </a:r>
          </a:p>
          <a:p>
            <a:pPr marL="285750" indent="-285750">
              <a:lnSpc>
                <a:spcPct val="150000"/>
              </a:lnSpc>
              <a:buFont typeface="Wingdings" panose="05000000000000000000" pitchFamily="2" charset="2"/>
              <a:buChar char="q"/>
            </a:pPr>
            <a:r>
              <a:rPr lang="en-US" b="1" dirty="0"/>
              <a:t>3)ESP32 goes to sleep after every 18 minutes, </a:t>
            </a:r>
          </a:p>
          <a:p>
            <a:pPr>
              <a:lnSpc>
                <a:spcPct val="150000"/>
              </a:lnSpc>
            </a:pPr>
            <a:r>
              <a:rPr lang="en-US" b="1" dirty="0"/>
              <a:t>wakes up, takes the reading, upload it on the Blynk app cloud to feed the live data and goes to sleep mode again. </a:t>
            </a:r>
          </a:p>
          <a:p>
            <a:pPr marL="285750" indent="-285750">
              <a:lnSpc>
                <a:spcPct val="150000"/>
              </a:lnSpc>
              <a:buFont typeface="Wingdings" panose="05000000000000000000" pitchFamily="2" charset="2"/>
              <a:buChar char="q"/>
            </a:pPr>
            <a:r>
              <a:rPr lang="en-US" b="1" dirty="0"/>
              <a:t>4) LEDs retain their state, providing visual alerts. Colors (red, blue, violet) and buzzer sounds (one, two) indicate different notifications.</a:t>
            </a:r>
          </a:p>
          <a:p>
            <a:pPr marL="285750" indent="-285750">
              <a:lnSpc>
                <a:spcPct val="150000"/>
              </a:lnSpc>
              <a:buFont typeface="Wingdings" panose="05000000000000000000" pitchFamily="2" charset="2"/>
              <a:buChar char="q"/>
            </a:pPr>
            <a:r>
              <a:rPr lang="en-US" b="1" dirty="0"/>
              <a:t>5) In the prototype model, bucket is used. </a:t>
            </a:r>
          </a:p>
          <a:p>
            <a:pPr>
              <a:lnSpc>
                <a:spcPct val="150000"/>
              </a:lnSpc>
            </a:pPr>
            <a:r>
              <a:rPr lang="en-US" b="1" dirty="0"/>
              <a:t>Here the soil moisture sensor is fitted at the bottom and temperature humidity sensor, </a:t>
            </a:r>
          </a:p>
          <a:p>
            <a:pPr>
              <a:lnSpc>
                <a:spcPct val="150000"/>
              </a:lnSpc>
            </a:pPr>
            <a:r>
              <a:rPr lang="en-US" b="1" dirty="0"/>
              <a:t>Digital UV Index sensor and the buzzer are placed at the top by putting a whole in the cover.</a:t>
            </a:r>
          </a:p>
          <a:p>
            <a:pPr marL="285750" indent="-285750">
              <a:lnSpc>
                <a:spcPct val="150000"/>
              </a:lnSpc>
              <a:buFont typeface="Wingdings" panose="05000000000000000000" pitchFamily="2" charset="2"/>
              <a:buChar char="q"/>
            </a:pPr>
            <a:r>
              <a:rPr lang="en-US" b="1" dirty="0"/>
              <a:t> 6) We give power with the help of a 6000 </a:t>
            </a:r>
            <a:r>
              <a:rPr lang="en-US" b="1" dirty="0" err="1"/>
              <a:t>mAh</a:t>
            </a:r>
            <a:r>
              <a:rPr lang="en-US" b="1" dirty="0"/>
              <a:t> power bank,</a:t>
            </a:r>
          </a:p>
          <a:p>
            <a:pPr>
              <a:lnSpc>
                <a:spcPct val="150000"/>
              </a:lnSpc>
            </a:pPr>
            <a:r>
              <a:rPr lang="en-US" b="1" dirty="0"/>
              <a:t>       so after uploading the code the system works on itself. </a:t>
            </a:r>
            <a:r>
              <a:rPr lang="en-IN" b="1" dirty="0"/>
              <a:t> </a:t>
            </a:r>
            <a:endParaRPr 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3413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5F593-3C50-8B82-2422-1CE7E7CDF680}"/>
              </a:ext>
            </a:extLst>
          </p:cNvPr>
          <p:cNvSpPr txBox="1"/>
          <p:nvPr/>
        </p:nvSpPr>
        <p:spPr>
          <a:xfrm>
            <a:off x="2573020" y="0"/>
            <a:ext cx="6101080" cy="861774"/>
          </a:xfrm>
          <a:prstGeom prst="rect">
            <a:avLst/>
          </a:prstGeom>
          <a:noFill/>
        </p:spPr>
        <p:txBody>
          <a:bodyPr wrap="square">
            <a:spAutoFit/>
          </a:bodyPr>
          <a:lstStyle/>
          <a:p>
            <a:pPr algn="ctr"/>
            <a:r>
              <a:rPr lang="en-US" sz="5000" b="1" u="sng" dirty="0">
                <a:ln w="0"/>
                <a:effectLst>
                  <a:outerShdw blurRad="38100" dist="19050" dir="2700000" algn="tl" rotWithShape="0">
                    <a:schemeClr val="dk1">
                      <a:alpha val="40000"/>
                    </a:schemeClr>
                  </a:outerShdw>
                </a:effectLst>
              </a:rPr>
              <a:t>WORKING</a:t>
            </a:r>
            <a:endParaRPr lang="en-US" sz="5000" b="1" u="sng"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E1C37902-CA67-460F-8054-B01C0FA966DE}"/>
              </a:ext>
            </a:extLst>
          </p:cNvPr>
          <p:cNvSpPr txBox="1"/>
          <p:nvPr/>
        </p:nvSpPr>
        <p:spPr>
          <a:xfrm>
            <a:off x="215900" y="951915"/>
            <a:ext cx="9527540" cy="1200329"/>
          </a:xfrm>
          <a:prstGeom prst="rect">
            <a:avLst/>
          </a:prstGeom>
          <a:noFill/>
        </p:spPr>
        <p:txBody>
          <a:bodyPr wrap="square">
            <a:spAutoFit/>
          </a:bodyPr>
          <a:lstStyle/>
          <a:p>
            <a:r>
              <a:rPr lang="en-US" dirty="0"/>
              <a:t>The sleep mode also helps to save power to increase the life of the power bank. We are using ESP32, which has a power pin of 3.3V as well as 5V, here we connect sensors to 5V pin and the max operating voltage of the sensors are 5V. Now, for the power consumption calculation we need currents as well. Operating current for every component is as follows. </a:t>
            </a:r>
            <a:endParaRPr lang="en-IN" dirty="0"/>
          </a:p>
        </p:txBody>
      </p:sp>
      <p:sp>
        <p:nvSpPr>
          <p:cNvPr id="14" name="TextBox 13">
            <a:extLst>
              <a:ext uri="{FF2B5EF4-FFF2-40B4-BE49-F238E27FC236}">
                <a16:creationId xmlns:a16="http://schemas.microsoft.com/office/drawing/2014/main" id="{24022C20-200D-D167-A26F-7902329C8F7A}"/>
              </a:ext>
            </a:extLst>
          </p:cNvPr>
          <p:cNvSpPr txBox="1"/>
          <p:nvPr/>
        </p:nvSpPr>
        <p:spPr>
          <a:xfrm>
            <a:off x="104140" y="2152244"/>
            <a:ext cx="5687060" cy="1061829"/>
          </a:xfrm>
          <a:prstGeom prst="rect">
            <a:avLst/>
          </a:prstGeom>
          <a:noFill/>
        </p:spPr>
        <p:txBody>
          <a:bodyPr wrap="square">
            <a:spAutoFit/>
          </a:bodyPr>
          <a:lstStyle/>
          <a:p>
            <a:pPr marL="285750" indent="-285750">
              <a:buFont typeface="Arial" panose="020B0604020202020204" pitchFamily="34" charset="0"/>
              <a:buChar char="•"/>
            </a:pPr>
            <a:r>
              <a:rPr lang="en-IN" sz="1500" i="1" dirty="0">
                <a:solidFill>
                  <a:srgbClr val="FF0000"/>
                </a:solidFill>
              </a:rPr>
              <a:t>ESP32s node MCU (Active mode)- 40mA (CPU + electronics)</a:t>
            </a:r>
          </a:p>
          <a:p>
            <a:pPr marL="285750" indent="-285750">
              <a:buFont typeface="Arial" panose="020B0604020202020204" pitchFamily="34" charset="0"/>
              <a:buChar char="•"/>
            </a:pPr>
            <a:r>
              <a:rPr lang="en-IN" sz="1500" i="1" dirty="0">
                <a:solidFill>
                  <a:srgbClr val="FF0000"/>
                </a:solidFill>
              </a:rPr>
              <a:t>ESP32s node MCU (sleep mode)- 3.5 mA (sleep + electronics) </a:t>
            </a:r>
          </a:p>
          <a:p>
            <a:pPr marL="285750" indent="-285750">
              <a:buFont typeface="Arial" panose="020B0604020202020204" pitchFamily="34" charset="0"/>
              <a:buChar char="•"/>
            </a:pPr>
            <a:r>
              <a:rPr lang="en-IN" sz="1500" i="1" dirty="0">
                <a:solidFill>
                  <a:srgbClr val="FF0000"/>
                </a:solidFill>
              </a:rPr>
              <a:t>DHT11-1.5mA </a:t>
            </a:r>
          </a:p>
          <a:p>
            <a:endParaRPr lang="en-IN" dirty="0"/>
          </a:p>
        </p:txBody>
      </p:sp>
      <p:sp>
        <p:nvSpPr>
          <p:cNvPr id="16" name="TextBox 15">
            <a:extLst>
              <a:ext uri="{FF2B5EF4-FFF2-40B4-BE49-F238E27FC236}">
                <a16:creationId xmlns:a16="http://schemas.microsoft.com/office/drawing/2014/main" id="{4D3C143F-2616-64C6-FFB2-9EE30BB01716}"/>
              </a:ext>
            </a:extLst>
          </p:cNvPr>
          <p:cNvSpPr txBox="1"/>
          <p:nvPr/>
        </p:nvSpPr>
        <p:spPr>
          <a:xfrm>
            <a:off x="5875020" y="2106077"/>
            <a:ext cx="6101080" cy="784830"/>
          </a:xfrm>
          <a:prstGeom prst="rect">
            <a:avLst/>
          </a:prstGeom>
          <a:noFill/>
        </p:spPr>
        <p:txBody>
          <a:bodyPr wrap="square">
            <a:spAutoFit/>
          </a:bodyPr>
          <a:lstStyle/>
          <a:p>
            <a:pPr marL="285750" indent="-285750">
              <a:buFont typeface="Arial" panose="020B0604020202020204" pitchFamily="34" charset="0"/>
              <a:buChar char="•"/>
            </a:pPr>
            <a:r>
              <a:rPr lang="en-IN" sz="1500" i="1" dirty="0">
                <a:solidFill>
                  <a:srgbClr val="FF0000"/>
                </a:solidFill>
              </a:rPr>
              <a:t>Soil moisture- 5 mA </a:t>
            </a:r>
          </a:p>
          <a:p>
            <a:pPr marL="285750" indent="-285750">
              <a:buFont typeface="Arial" panose="020B0604020202020204" pitchFamily="34" charset="0"/>
              <a:buChar char="•"/>
            </a:pPr>
            <a:r>
              <a:rPr lang="en-IN" sz="1500" i="1" dirty="0">
                <a:solidFill>
                  <a:srgbClr val="FF0000"/>
                </a:solidFill>
              </a:rPr>
              <a:t>UV light/IR sensor- 2 mA </a:t>
            </a:r>
          </a:p>
          <a:p>
            <a:pPr marL="285750" indent="-285750">
              <a:buFont typeface="Arial" panose="020B0604020202020204" pitchFamily="34" charset="0"/>
              <a:buChar char="•"/>
            </a:pPr>
            <a:r>
              <a:rPr lang="en-IN" sz="1500" i="1" dirty="0">
                <a:solidFill>
                  <a:srgbClr val="FF0000"/>
                </a:solidFill>
              </a:rPr>
              <a:t>LED stipe (12V LEDs)- 1mA </a:t>
            </a:r>
          </a:p>
        </p:txBody>
      </p:sp>
      <p:sp>
        <p:nvSpPr>
          <p:cNvPr id="18" name="TextBox 17">
            <a:extLst>
              <a:ext uri="{FF2B5EF4-FFF2-40B4-BE49-F238E27FC236}">
                <a16:creationId xmlns:a16="http://schemas.microsoft.com/office/drawing/2014/main" id="{BF1C6118-6157-F1BD-2494-DC14826CD6AF}"/>
              </a:ext>
            </a:extLst>
          </p:cNvPr>
          <p:cNvSpPr txBox="1"/>
          <p:nvPr/>
        </p:nvSpPr>
        <p:spPr>
          <a:xfrm>
            <a:off x="299722" y="3075573"/>
            <a:ext cx="6101080" cy="2031325"/>
          </a:xfrm>
          <a:prstGeom prst="rect">
            <a:avLst/>
          </a:prstGeom>
          <a:noFill/>
        </p:spPr>
        <p:txBody>
          <a:bodyPr wrap="square">
            <a:spAutoFit/>
          </a:bodyPr>
          <a:lstStyle/>
          <a:p>
            <a:r>
              <a:rPr lang="en-US" b="1" dirty="0"/>
              <a:t>Calculation of power consumption per hour for sleep mode, (2 minutes active, 18 minutes sleep mode) = 54/60*(3.5+1.5+5+2+1) + 6/60*(40+1.5+5+2+1) =54/60(13) + 1/10*(49.5) =16.65 mA per hour When we used 6000mAh power bank, So now capacity=6000 </a:t>
            </a:r>
            <a:r>
              <a:rPr lang="en-US" b="1" dirty="0" err="1"/>
              <a:t>mAh</a:t>
            </a:r>
            <a:r>
              <a:rPr lang="en-US" b="1" dirty="0"/>
              <a:t> Formulae, Capacity=Amp*hours(current*time) So, Hours= 6000/16.65 =360.36 </a:t>
            </a:r>
            <a:endParaRPr lang="en-IN" b="1" dirty="0"/>
          </a:p>
        </p:txBody>
      </p:sp>
      <p:sp>
        <p:nvSpPr>
          <p:cNvPr id="20" name="TextBox 19">
            <a:extLst>
              <a:ext uri="{FF2B5EF4-FFF2-40B4-BE49-F238E27FC236}">
                <a16:creationId xmlns:a16="http://schemas.microsoft.com/office/drawing/2014/main" id="{A11397D0-3B42-E10F-2D57-B513EE843E05}"/>
              </a:ext>
            </a:extLst>
          </p:cNvPr>
          <p:cNvSpPr txBox="1"/>
          <p:nvPr/>
        </p:nvSpPr>
        <p:spPr>
          <a:xfrm>
            <a:off x="520700" y="5167421"/>
            <a:ext cx="6101080" cy="1477328"/>
          </a:xfrm>
          <a:prstGeom prst="rect">
            <a:avLst/>
          </a:prstGeom>
          <a:noFill/>
        </p:spPr>
        <p:txBody>
          <a:bodyPr wrap="square">
            <a:spAutoFit/>
          </a:bodyPr>
          <a:lstStyle/>
          <a:p>
            <a:r>
              <a:rPr lang="en-US" b="1" dirty="0"/>
              <a:t>Converting that to days, =360.36/24 =15 days approx. Calculation of power consumption per hour for active mode, =49.5 amps In days, =6000/49.5*24 =5 days Thus, by entering sleep mode life of the power bank gets extended by 10 days</a:t>
            </a:r>
            <a:endParaRPr lang="en-IN" b="1" dirty="0"/>
          </a:p>
        </p:txBody>
      </p:sp>
    </p:spTree>
    <p:extLst>
      <p:ext uri="{BB962C8B-B14F-4D97-AF65-F5344CB8AC3E}">
        <p14:creationId xmlns:p14="http://schemas.microsoft.com/office/powerpoint/2010/main" val="64991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E5164E-21F6-774A-DC5E-6B3E044D7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099" y="1529742"/>
            <a:ext cx="6774850" cy="4606898"/>
          </a:xfrm>
          <a:prstGeom prst="rect">
            <a:avLst/>
          </a:prstGeom>
        </p:spPr>
      </p:pic>
      <p:sp>
        <p:nvSpPr>
          <p:cNvPr id="7" name="TextBox 6">
            <a:extLst>
              <a:ext uri="{FF2B5EF4-FFF2-40B4-BE49-F238E27FC236}">
                <a16:creationId xmlns:a16="http://schemas.microsoft.com/office/drawing/2014/main" id="{F8FF4966-1677-163A-882C-CAFBE2B5F804}"/>
              </a:ext>
            </a:extLst>
          </p:cNvPr>
          <p:cNvSpPr txBox="1"/>
          <p:nvPr/>
        </p:nvSpPr>
        <p:spPr>
          <a:xfrm>
            <a:off x="3150870" y="6136640"/>
            <a:ext cx="5890260" cy="369332"/>
          </a:xfrm>
          <a:prstGeom prst="rect">
            <a:avLst/>
          </a:prstGeom>
          <a:noFill/>
        </p:spPr>
        <p:txBody>
          <a:bodyPr wrap="square">
            <a:spAutoFit/>
          </a:bodyPr>
          <a:lstStyle/>
          <a:p>
            <a:r>
              <a:rPr lang="en-US" sz="1500" b="1" i="0" dirty="0">
                <a:solidFill>
                  <a:srgbClr val="222222"/>
                </a:solidFill>
                <a:effectLst/>
                <a:latin typeface="Arial" panose="020B0604020202020204" pitchFamily="34" charset="0"/>
              </a:rPr>
              <a:t>Figure 2.</a:t>
            </a:r>
            <a:r>
              <a:rPr lang="en-US" sz="1500" b="0" i="0" dirty="0">
                <a:solidFill>
                  <a:srgbClr val="222222"/>
                </a:solidFill>
                <a:effectLst/>
                <a:latin typeface="Arial" panose="020B0604020202020204" pitchFamily="34" charset="0"/>
              </a:rPr>
              <a:t> A block diagram of the circuit</a:t>
            </a:r>
            <a:r>
              <a:rPr lang="en-US" b="0" i="0" dirty="0">
                <a:solidFill>
                  <a:srgbClr val="222222"/>
                </a:solidFill>
                <a:effectLst/>
                <a:latin typeface="Arial" panose="020B0604020202020204" pitchFamily="34" charset="0"/>
              </a:rPr>
              <a:t>.</a:t>
            </a:r>
            <a:endParaRPr lang="en-IN" dirty="0"/>
          </a:p>
        </p:txBody>
      </p:sp>
      <p:sp>
        <p:nvSpPr>
          <p:cNvPr id="9" name="TextBox 8">
            <a:extLst>
              <a:ext uri="{FF2B5EF4-FFF2-40B4-BE49-F238E27FC236}">
                <a16:creationId xmlns:a16="http://schemas.microsoft.com/office/drawing/2014/main" id="{03FC3102-6C14-55BF-EF96-F9B472AB2BE2}"/>
              </a:ext>
            </a:extLst>
          </p:cNvPr>
          <p:cNvSpPr txBox="1"/>
          <p:nvPr/>
        </p:nvSpPr>
        <p:spPr>
          <a:xfrm>
            <a:off x="2989580" y="352028"/>
            <a:ext cx="8562340" cy="707886"/>
          </a:xfrm>
          <a:prstGeom prst="rect">
            <a:avLst/>
          </a:prstGeom>
          <a:noFill/>
        </p:spPr>
        <p:txBody>
          <a:bodyPr wrap="square">
            <a:spAutoFit/>
          </a:bodyPr>
          <a:lstStyle/>
          <a:p>
            <a:r>
              <a:rPr lang="en-IN" sz="4000" b="1" u="sng" dirty="0"/>
              <a:t>CONTROL  ALGORITHM </a:t>
            </a:r>
          </a:p>
        </p:txBody>
      </p:sp>
    </p:spTree>
    <p:extLst>
      <p:ext uri="{BB962C8B-B14F-4D97-AF65-F5344CB8AC3E}">
        <p14:creationId xmlns:p14="http://schemas.microsoft.com/office/powerpoint/2010/main" val="414251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A3FD7-6855-E01D-0540-87AFC54D9422}"/>
              </a:ext>
            </a:extLst>
          </p:cNvPr>
          <p:cNvSpPr txBox="1"/>
          <p:nvPr/>
        </p:nvSpPr>
        <p:spPr>
          <a:xfrm>
            <a:off x="297180" y="2303766"/>
            <a:ext cx="6101080" cy="2776850"/>
          </a:xfrm>
          <a:prstGeom prst="rect">
            <a:avLst/>
          </a:prstGeom>
          <a:noFill/>
        </p:spPr>
        <p:txBody>
          <a:bodyPr wrap="square">
            <a:spAutoFit/>
          </a:bodyPr>
          <a:lstStyle/>
          <a:p>
            <a:pPr marL="342900" indent="-342900">
              <a:lnSpc>
                <a:spcPct val="200000"/>
              </a:lnSpc>
              <a:buAutoNum type="arabicPeriod"/>
            </a:pPr>
            <a:r>
              <a:rPr lang="en-IN" dirty="0"/>
              <a:t>Increased Efficiency</a:t>
            </a:r>
          </a:p>
          <a:p>
            <a:pPr marL="342900" indent="-342900">
              <a:lnSpc>
                <a:spcPct val="200000"/>
              </a:lnSpc>
              <a:buAutoNum type="arabicPeriod"/>
            </a:pPr>
            <a:r>
              <a:rPr lang="en-IN" dirty="0"/>
              <a:t> Improved Crop Management</a:t>
            </a:r>
          </a:p>
          <a:p>
            <a:pPr marL="342900" indent="-342900">
              <a:lnSpc>
                <a:spcPct val="200000"/>
              </a:lnSpc>
              <a:buAutoNum type="arabicPeriod"/>
            </a:pPr>
            <a:r>
              <a:rPr lang="en-IN" dirty="0"/>
              <a:t> Enhanced Decision-Making</a:t>
            </a:r>
          </a:p>
          <a:p>
            <a:pPr marL="342900" indent="-342900">
              <a:lnSpc>
                <a:spcPct val="200000"/>
              </a:lnSpc>
              <a:buAutoNum type="arabicPeriod"/>
            </a:pPr>
            <a:r>
              <a:rPr lang="en-IN" dirty="0"/>
              <a:t> Reduced Water and Energy Consumption</a:t>
            </a:r>
          </a:p>
          <a:p>
            <a:pPr marL="342900" indent="-342900">
              <a:lnSpc>
                <a:spcPct val="200000"/>
              </a:lnSpc>
              <a:buAutoNum type="arabicPeriod"/>
            </a:pPr>
            <a:r>
              <a:rPr lang="en-IN" dirty="0"/>
              <a:t> Increased Crop Quality</a:t>
            </a:r>
          </a:p>
        </p:txBody>
      </p:sp>
      <p:sp>
        <p:nvSpPr>
          <p:cNvPr id="4" name="Rectangle 3">
            <a:extLst>
              <a:ext uri="{FF2B5EF4-FFF2-40B4-BE49-F238E27FC236}">
                <a16:creationId xmlns:a16="http://schemas.microsoft.com/office/drawing/2014/main" id="{1503F6E2-8208-343D-1009-1801F5B0DE71}"/>
              </a:ext>
            </a:extLst>
          </p:cNvPr>
          <p:cNvSpPr/>
          <p:nvPr/>
        </p:nvSpPr>
        <p:spPr>
          <a:xfrm>
            <a:off x="1012492" y="925175"/>
            <a:ext cx="2465740" cy="630942"/>
          </a:xfrm>
          <a:prstGeom prst="rect">
            <a:avLst/>
          </a:prstGeom>
          <a:noFill/>
        </p:spPr>
        <p:txBody>
          <a:bodyPr wrap="none" lIns="91440" tIns="45720" rIns="91440" bIns="45720">
            <a:spAutoFit/>
          </a:bodyPr>
          <a:lstStyle/>
          <a:p>
            <a:pPr algn="ctr"/>
            <a:r>
              <a:rPr lang="en-US" sz="3500" b="0" cap="none" spc="0" dirty="0">
                <a:ln w="0"/>
                <a:solidFill>
                  <a:srgbClr val="FF0000"/>
                </a:solidFill>
                <a:effectLst>
                  <a:outerShdw blurRad="38100" dist="19050" dir="2700000" algn="tl" rotWithShape="0">
                    <a:schemeClr val="dk1">
                      <a:alpha val="40000"/>
                    </a:schemeClr>
                  </a:outerShdw>
                </a:effectLst>
              </a:rPr>
              <a:t>Advantages</a:t>
            </a:r>
          </a:p>
        </p:txBody>
      </p:sp>
      <p:sp>
        <p:nvSpPr>
          <p:cNvPr id="6" name="TextBox 5">
            <a:extLst>
              <a:ext uri="{FF2B5EF4-FFF2-40B4-BE49-F238E27FC236}">
                <a16:creationId xmlns:a16="http://schemas.microsoft.com/office/drawing/2014/main" id="{0C25E721-AA66-D8A5-9D48-D97325807949}"/>
              </a:ext>
            </a:extLst>
          </p:cNvPr>
          <p:cNvSpPr txBox="1"/>
          <p:nvPr/>
        </p:nvSpPr>
        <p:spPr>
          <a:xfrm>
            <a:off x="4606595" y="1013599"/>
            <a:ext cx="6101080" cy="630942"/>
          </a:xfrm>
          <a:prstGeom prst="rect">
            <a:avLst/>
          </a:prstGeom>
          <a:noFill/>
        </p:spPr>
        <p:txBody>
          <a:bodyPr wrap="square">
            <a:spAutoFit/>
          </a:bodyPr>
          <a:lstStyle/>
          <a:p>
            <a:pPr algn="ctr"/>
            <a:r>
              <a:rPr lang="en-US" sz="3500" b="0" cap="none" spc="0" dirty="0">
                <a:ln w="0"/>
                <a:solidFill>
                  <a:srgbClr val="FF0000"/>
                </a:solidFill>
                <a:effectLst>
                  <a:outerShdw blurRad="38100" dist="19050" dir="2700000" algn="tl" rotWithShape="0">
                    <a:schemeClr val="dk1">
                      <a:alpha val="40000"/>
                    </a:schemeClr>
                  </a:outerShdw>
                </a:effectLst>
              </a:rPr>
              <a:t>Dis</a:t>
            </a:r>
            <a:r>
              <a:rPr lang="en-US" sz="3500" dirty="0">
                <a:ln w="0"/>
                <a:solidFill>
                  <a:srgbClr val="FF0000"/>
                </a:solidFill>
                <a:effectLst>
                  <a:outerShdw blurRad="38100" dist="19050" dir="2700000" algn="tl" rotWithShape="0">
                    <a:schemeClr val="dk1">
                      <a:alpha val="40000"/>
                    </a:schemeClr>
                  </a:outerShdw>
                </a:effectLst>
              </a:rPr>
              <a:t>a</a:t>
            </a:r>
            <a:r>
              <a:rPr lang="en-US" sz="3500" b="0" cap="none" spc="0" dirty="0">
                <a:ln w="0"/>
                <a:solidFill>
                  <a:srgbClr val="FF0000"/>
                </a:solidFill>
                <a:effectLst>
                  <a:outerShdw blurRad="38100" dist="19050" dir="2700000" algn="tl" rotWithShape="0">
                    <a:schemeClr val="dk1">
                      <a:alpha val="40000"/>
                    </a:schemeClr>
                  </a:outerShdw>
                </a:effectLst>
              </a:rPr>
              <a:t>dvantages</a:t>
            </a:r>
          </a:p>
        </p:txBody>
      </p:sp>
      <p:cxnSp>
        <p:nvCxnSpPr>
          <p:cNvPr id="8" name="Straight Connector 7">
            <a:extLst>
              <a:ext uri="{FF2B5EF4-FFF2-40B4-BE49-F238E27FC236}">
                <a16:creationId xmlns:a16="http://schemas.microsoft.com/office/drawing/2014/main" id="{2E771926-2B81-71DB-EC9C-489E1C785C63}"/>
              </a:ext>
            </a:extLst>
          </p:cNvPr>
          <p:cNvCxnSpPr/>
          <p:nvPr/>
        </p:nvCxnSpPr>
        <p:spPr>
          <a:xfrm>
            <a:off x="5212080" y="925175"/>
            <a:ext cx="0" cy="427674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28DA3B0-428E-AAE7-1346-0EE552A05C6D}"/>
              </a:ext>
            </a:extLst>
          </p:cNvPr>
          <p:cNvSpPr txBox="1"/>
          <p:nvPr/>
        </p:nvSpPr>
        <p:spPr>
          <a:xfrm>
            <a:off x="5793740" y="2303766"/>
            <a:ext cx="6101080" cy="2776850"/>
          </a:xfrm>
          <a:prstGeom prst="rect">
            <a:avLst/>
          </a:prstGeom>
          <a:noFill/>
        </p:spPr>
        <p:txBody>
          <a:bodyPr wrap="square">
            <a:spAutoFit/>
          </a:bodyPr>
          <a:lstStyle/>
          <a:p>
            <a:pPr>
              <a:lnSpc>
                <a:spcPct val="200000"/>
              </a:lnSpc>
            </a:pPr>
            <a:r>
              <a:rPr lang="en-IN" dirty="0"/>
              <a:t>1.High Initial Investment</a:t>
            </a:r>
          </a:p>
          <a:p>
            <a:pPr>
              <a:lnSpc>
                <a:spcPct val="200000"/>
              </a:lnSpc>
            </a:pPr>
            <a:r>
              <a:rPr lang="en-IN" dirty="0"/>
              <a:t>2.Technical Complexity</a:t>
            </a:r>
          </a:p>
          <a:p>
            <a:pPr>
              <a:lnSpc>
                <a:spcPct val="200000"/>
              </a:lnSpc>
            </a:pPr>
            <a:r>
              <a:rPr lang="en-IN" dirty="0"/>
              <a:t>3.Data Security Concerns</a:t>
            </a:r>
          </a:p>
          <a:p>
            <a:pPr>
              <a:lnSpc>
                <a:spcPct val="200000"/>
              </a:lnSpc>
            </a:pPr>
            <a:r>
              <a:rPr lang="en-IN" dirty="0"/>
              <a:t>4.Dependence on Internet Connectivity</a:t>
            </a:r>
          </a:p>
          <a:p>
            <a:pPr>
              <a:lnSpc>
                <a:spcPct val="200000"/>
              </a:lnSpc>
            </a:pPr>
            <a:r>
              <a:rPr lang="en-IN" dirty="0"/>
              <a:t>5.Limited Scalability</a:t>
            </a:r>
          </a:p>
        </p:txBody>
      </p:sp>
    </p:spTree>
    <p:extLst>
      <p:ext uri="{BB962C8B-B14F-4D97-AF65-F5344CB8AC3E}">
        <p14:creationId xmlns:p14="http://schemas.microsoft.com/office/powerpoint/2010/main" val="246104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BF6BAB-6180-056A-96FB-05D7B48678D5}"/>
              </a:ext>
            </a:extLst>
          </p:cNvPr>
          <p:cNvSpPr txBox="1"/>
          <p:nvPr/>
        </p:nvSpPr>
        <p:spPr>
          <a:xfrm>
            <a:off x="723900" y="986135"/>
            <a:ext cx="6101080" cy="923330"/>
          </a:xfrm>
          <a:prstGeom prst="rect">
            <a:avLst/>
          </a:prstGeom>
          <a:noFill/>
        </p:spPr>
        <p:txBody>
          <a:bodyPr wrap="square">
            <a:spAutoFit/>
          </a:bodyPr>
          <a:lstStyle/>
          <a:p>
            <a:r>
              <a:rPr lang="en-IN" dirty="0"/>
              <a:t>We developed a system with three notification mediums: LEDs, Blynk mobile app, and buzzer alerts. Future enhancements include:</a:t>
            </a:r>
          </a:p>
        </p:txBody>
      </p:sp>
      <p:sp>
        <p:nvSpPr>
          <p:cNvPr id="6" name="TextBox 5">
            <a:extLst>
              <a:ext uri="{FF2B5EF4-FFF2-40B4-BE49-F238E27FC236}">
                <a16:creationId xmlns:a16="http://schemas.microsoft.com/office/drawing/2014/main" id="{5397E5D9-C21E-1746-22D6-5A00C7BF37E0}"/>
              </a:ext>
            </a:extLst>
          </p:cNvPr>
          <p:cNvSpPr txBox="1"/>
          <p:nvPr/>
        </p:nvSpPr>
        <p:spPr>
          <a:xfrm>
            <a:off x="3345180" y="0"/>
            <a:ext cx="6101080" cy="784830"/>
          </a:xfrm>
          <a:prstGeom prst="rect">
            <a:avLst/>
          </a:prstGeom>
          <a:noFill/>
        </p:spPr>
        <p:txBody>
          <a:bodyPr wrap="square">
            <a:spAutoFit/>
          </a:bodyPr>
          <a:lstStyle/>
          <a:p>
            <a:r>
              <a:rPr lang="en-IN" sz="4500" b="1" u="sng" dirty="0"/>
              <a:t>Future Work</a:t>
            </a:r>
          </a:p>
        </p:txBody>
      </p:sp>
      <p:sp>
        <p:nvSpPr>
          <p:cNvPr id="8" name="TextBox 7">
            <a:extLst>
              <a:ext uri="{FF2B5EF4-FFF2-40B4-BE49-F238E27FC236}">
                <a16:creationId xmlns:a16="http://schemas.microsoft.com/office/drawing/2014/main" id="{81E3BBDB-44FB-028A-27ED-D7C17D57CDE2}"/>
              </a:ext>
            </a:extLst>
          </p:cNvPr>
          <p:cNvSpPr txBox="1"/>
          <p:nvPr/>
        </p:nvSpPr>
        <p:spPr>
          <a:xfrm>
            <a:off x="2694940" y="2210138"/>
            <a:ext cx="6101080" cy="419647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 Expanding the network with multiple prototypes connected via Bluetooth</a:t>
            </a:r>
          </a:p>
          <a:p>
            <a:pPr marL="285750" indent="-285750">
              <a:lnSpc>
                <a:spcPct val="150000"/>
              </a:lnSpc>
              <a:buFont typeface="Wingdings" panose="05000000000000000000" pitchFamily="2" charset="2"/>
              <a:buChar char="Ø"/>
            </a:pPr>
            <a:r>
              <a:rPr lang="en-IN" dirty="0"/>
              <a:t>Integrating artificial intelligence for autonomous decision-making</a:t>
            </a:r>
          </a:p>
          <a:p>
            <a:pPr marL="285750" indent="-285750">
              <a:lnSpc>
                <a:spcPct val="150000"/>
              </a:lnSpc>
              <a:buFont typeface="Wingdings" panose="05000000000000000000" pitchFamily="2" charset="2"/>
              <a:buChar char="Ø"/>
            </a:pPr>
            <a:r>
              <a:rPr lang="en-IN" dirty="0"/>
              <a:t>Implementing data mining algorithms for improved decision-making</a:t>
            </a:r>
          </a:p>
          <a:p>
            <a:pPr marL="285750" indent="-285750">
              <a:lnSpc>
                <a:spcPct val="150000"/>
              </a:lnSpc>
              <a:buFont typeface="Wingdings" panose="05000000000000000000" pitchFamily="2" charset="2"/>
              <a:buChar char="Ø"/>
            </a:pPr>
            <a:r>
              <a:rPr lang="en-IN" dirty="0"/>
              <a:t>Incorporating drone technology for 3D mapping and monitoring</a:t>
            </a:r>
          </a:p>
          <a:p>
            <a:pPr marL="285750" indent="-285750">
              <a:lnSpc>
                <a:spcPct val="150000"/>
              </a:lnSpc>
              <a:buFont typeface="Wingdings" panose="05000000000000000000" pitchFamily="2" charset="2"/>
              <a:buChar char="Ø"/>
            </a:pPr>
            <a:r>
              <a:rPr lang="en-IN" dirty="0"/>
              <a:t>Integrating with </a:t>
            </a:r>
            <a:r>
              <a:rPr lang="en-IN" dirty="0" err="1"/>
              <a:t>Soracon</a:t>
            </a:r>
            <a:r>
              <a:rPr lang="en-IN" dirty="0"/>
              <a:t> Lagoon dashboard for in-depth analysis</a:t>
            </a:r>
          </a:p>
        </p:txBody>
      </p:sp>
    </p:spTree>
    <p:extLst>
      <p:ext uri="{BB962C8B-B14F-4D97-AF65-F5344CB8AC3E}">
        <p14:creationId xmlns:p14="http://schemas.microsoft.com/office/powerpoint/2010/main" val="277648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BF743-FAD4-CD23-50DD-FF4CF2098994}"/>
              </a:ext>
            </a:extLst>
          </p:cNvPr>
          <p:cNvSpPr txBox="1"/>
          <p:nvPr/>
        </p:nvSpPr>
        <p:spPr>
          <a:xfrm>
            <a:off x="3314700" y="1222494"/>
            <a:ext cx="6101080" cy="861774"/>
          </a:xfrm>
          <a:prstGeom prst="rect">
            <a:avLst/>
          </a:prstGeom>
          <a:noFill/>
        </p:spPr>
        <p:txBody>
          <a:bodyPr wrap="square">
            <a:spAutoFit/>
          </a:bodyPr>
          <a:lstStyle/>
          <a:p>
            <a:r>
              <a:rPr lang="en-IN" sz="5000" b="1" u="sng" dirty="0"/>
              <a:t>Conclusion</a:t>
            </a:r>
          </a:p>
        </p:txBody>
      </p:sp>
      <p:sp>
        <p:nvSpPr>
          <p:cNvPr id="5" name="TextBox 4">
            <a:extLst>
              <a:ext uri="{FF2B5EF4-FFF2-40B4-BE49-F238E27FC236}">
                <a16:creationId xmlns:a16="http://schemas.microsoft.com/office/drawing/2014/main" id="{0A580C65-CB21-0537-292A-F6D14AC79C36}"/>
              </a:ext>
            </a:extLst>
          </p:cNvPr>
          <p:cNvSpPr txBox="1"/>
          <p:nvPr/>
        </p:nvSpPr>
        <p:spPr>
          <a:xfrm>
            <a:off x="835660" y="2551837"/>
            <a:ext cx="9141460" cy="1754326"/>
          </a:xfrm>
          <a:prstGeom prst="rect">
            <a:avLst/>
          </a:prstGeom>
          <a:noFill/>
        </p:spPr>
        <p:txBody>
          <a:bodyPr wrap="square">
            <a:spAutoFit/>
          </a:bodyPr>
          <a:lstStyle/>
          <a:p>
            <a:r>
              <a:rPr lang="en-US" dirty="0"/>
              <a:t>From our results and literature survey of other papers, we saw that the hardware and materials we used to develop our porotype allowed us to make an efficient and accurate, as well as cheap product for farmers. Which was economical and easily installable for farmers as well. Thus, we can conclude that this porotype will definitely help farmers in small farmland to effectively monitor their crops with the user-friendly app and other alert means. </a:t>
            </a:r>
            <a:endParaRPr lang="en-IN" dirty="0"/>
          </a:p>
        </p:txBody>
      </p:sp>
    </p:spTree>
    <p:extLst>
      <p:ext uri="{BB962C8B-B14F-4D97-AF65-F5344CB8AC3E}">
        <p14:creationId xmlns:p14="http://schemas.microsoft.com/office/powerpoint/2010/main" val="88053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49B1D-E6E2-4511-C22E-A8A0E6159F8F}"/>
              </a:ext>
            </a:extLst>
          </p:cNvPr>
          <p:cNvPicPr>
            <a:picLocks noChangeAspect="1"/>
          </p:cNvPicPr>
          <p:nvPr/>
        </p:nvPicPr>
        <p:blipFill>
          <a:blip r:embed="rId2"/>
          <a:stretch>
            <a:fillRect/>
          </a:stretch>
        </p:blipFill>
        <p:spPr>
          <a:xfrm>
            <a:off x="782321" y="1453141"/>
            <a:ext cx="8879879" cy="4744459"/>
          </a:xfrm>
          <a:prstGeom prst="rect">
            <a:avLst/>
          </a:prstGeom>
        </p:spPr>
      </p:pic>
      <p:sp>
        <p:nvSpPr>
          <p:cNvPr id="4" name="Rectangle 3">
            <a:extLst>
              <a:ext uri="{FF2B5EF4-FFF2-40B4-BE49-F238E27FC236}">
                <a16:creationId xmlns:a16="http://schemas.microsoft.com/office/drawing/2014/main" id="{1E4D4653-5A86-B371-C28F-F55DCD2A9E74}"/>
              </a:ext>
            </a:extLst>
          </p:cNvPr>
          <p:cNvSpPr/>
          <p:nvPr/>
        </p:nvSpPr>
        <p:spPr>
          <a:xfrm>
            <a:off x="3646818" y="336771"/>
            <a:ext cx="3740126" cy="861774"/>
          </a:xfrm>
          <a:prstGeom prst="rect">
            <a:avLst/>
          </a:prstGeom>
          <a:noFill/>
        </p:spPr>
        <p:txBody>
          <a:bodyPr wrap="none" lIns="91440" tIns="45720" rIns="91440" bIns="45720">
            <a:spAutoFit/>
          </a:bodyPr>
          <a:lstStyle/>
          <a:p>
            <a:pPr algn="ctr"/>
            <a:r>
              <a:rPr lang="en-US" sz="5000" b="0" u="sng" cap="none" spc="0" dirty="0">
                <a:ln w="0"/>
                <a:solidFill>
                  <a:schemeClr val="tx1"/>
                </a:solidFill>
                <a:effectLst>
                  <a:outerShdw blurRad="38100" dist="19050" dir="2700000" algn="tl" rotWithShape="0">
                    <a:schemeClr val="dk1">
                      <a:alpha val="40000"/>
                    </a:schemeClr>
                  </a:outerShdw>
                </a:effectLst>
              </a:rPr>
              <a:t>REFERENCES</a:t>
            </a:r>
          </a:p>
        </p:txBody>
      </p:sp>
    </p:spTree>
    <p:extLst>
      <p:ext uri="{BB962C8B-B14F-4D97-AF65-F5344CB8AC3E}">
        <p14:creationId xmlns:p14="http://schemas.microsoft.com/office/powerpoint/2010/main" val="383720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AE3D56-9FC8-5C4A-369E-A5FD76C6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 y="-365760"/>
            <a:ext cx="12842240" cy="7223760"/>
          </a:xfrm>
          <a:prstGeom prst="rect">
            <a:avLst/>
          </a:prstGeom>
        </p:spPr>
      </p:pic>
    </p:spTree>
    <p:extLst>
      <p:ext uri="{BB962C8B-B14F-4D97-AF65-F5344CB8AC3E}">
        <p14:creationId xmlns:p14="http://schemas.microsoft.com/office/powerpoint/2010/main" val="201185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72099E-5E17-D8D9-F36D-CBE2522A7A32}"/>
              </a:ext>
            </a:extLst>
          </p:cNvPr>
          <p:cNvSpPr/>
          <p:nvPr/>
        </p:nvSpPr>
        <p:spPr>
          <a:xfrm>
            <a:off x="3974914" y="670560"/>
            <a:ext cx="3960046" cy="861774"/>
          </a:xfrm>
          <a:prstGeom prst="rect">
            <a:avLst/>
          </a:prstGeom>
          <a:noFill/>
        </p:spPr>
        <p:txBody>
          <a:bodyPr wrap="square" lIns="91440" tIns="45720" rIns="91440" bIns="45720">
            <a:spAutoFit/>
          </a:bodyPr>
          <a:lstStyle/>
          <a:p>
            <a:pPr algn="ctr"/>
            <a:r>
              <a:rPr lang="en-US" sz="5000" b="0" u="sng" cap="none" spc="0" dirty="0">
                <a:ln w="0"/>
                <a:solidFill>
                  <a:schemeClr val="tx1"/>
                </a:solidFill>
                <a:effectLst>
                  <a:outerShdw blurRad="38100" dist="19050" dir="2700000" algn="tl" rotWithShape="0">
                    <a:schemeClr val="dk1">
                      <a:alpha val="40000"/>
                    </a:schemeClr>
                  </a:outerShdw>
                </a:effectLst>
              </a:rPr>
              <a:t>CONTENT</a:t>
            </a:r>
          </a:p>
        </p:txBody>
      </p:sp>
      <p:sp>
        <p:nvSpPr>
          <p:cNvPr id="3" name="Rectangle 2">
            <a:extLst>
              <a:ext uri="{FF2B5EF4-FFF2-40B4-BE49-F238E27FC236}">
                <a16:creationId xmlns:a16="http://schemas.microsoft.com/office/drawing/2014/main" id="{79BA45F0-FB03-FE9E-0A57-704F03DAF6DB}"/>
              </a:ext>
            </a:extLst>
          </p:cNvPr>
          <p:cNvSpPr/>
          <p:nvPr/>
        </p:nvSpPr>
        <p:spPr>
          <a:xfrm>
            <a:off x="1400288" y="1742003"/>
            <a:ext cx="3744295" cy="4601260"/>
          </a:xfrm>
          <a:prstGeom prst="rect">
            <a:avLst/>
          </a:prstGeom>
          <a:noFill/>
        </p:spPr>
        <p:txBody>
          <a:bodyPr wrap="none" lIns="91440" tIns="45720" rIns="91440" bIns="45720">
            <a:spAutoFit/>
          </a:bodyPr>
          <a:lstStyle/>
          <a:p>
            <a:pPr marL="457200" indent="-457200">
              <a:buFont typeface="Wingdings" panose="05000000000000000000" pitchFamily="2" charset="2"/>
              <a:buChar char="v"/>
            </a:pPr>
            <a:r>
              <a:rPr lang="en-IN" sz="2900" dirty="0"/>
              <a:t>Introduction </a:t>
            </a:r>
          </a:p>
          <a:p>
            <a:pPr marL="457200" indent="-457200">
              <a:buFont typeface="Wingdings" panose="05000000000000000000" pitchFamily="2" charset="2"/>
              <a:buChar char="v"/>
            </a:pPr>
            <a:r>
              <a:rPr lang="en-IN" sz="2900" dirty="0"/>
              <a:t>Motivation </a:t>
            </a:r>
          </a:p>
          <a:p>
            <a:pPr marL="457200" indent="-457200">
              <a:buFont typeface="Wingdings" panose="05000000000000000000" pitchFamily="2" charset="2"/>
              <a:buChar char="v"/>
            </a:pPr>
            <a:r>
              <a:rPr lang="en-IN" sz="2900" dirty="0"/>
              <a:t>Research Strategy </a:t>
            </a:r>
          </a:p>
          <a:p>
            <a:pPr marL="457200" indent="-457200">
              <a:buFont typeface="Wingdings" panose="05000000000000000000" pitchFamily="2" charset="2"/>
              <a:buChar char="v"/>
            </a:pPr>
            <a:r>
              <a:rPr lang="en-IN" sz="3200" dirty="0"/>
              <a:t>Design</a:t>
            </a:r>
            <a:r>
              <a:rPr lang="en-IN" sz="2900" dirty="0"/>
              <a:t> </a:t>
            </a:r>
          </a:p>
          <a:p>
            <a:pPr marL="457200" indent="-457200">
              <a:buFont typeface="Wingdings" panose="05000000000000000000" pitchFamily="2" charset="2"/>
              <a:buChar char="v"/>
            </a:pPr>
            <a:r>
              <a:rPr lang="en-IN" sz="2900" dirty="0"/>
              <a:t>Working </a:t>
            </a:r>
          </a:p>
          <a:p>
            <a:pPr marL="457200" indent="-457200">
              <a:buFont typeface="Wingdings" panose="05000000000000000000" pitchFamily="2" charset="2"/>
              <a:buChar char="v"/>
            </a:pPr>
            <a:r>
              <a:rPr lang="en-IN" sz="2900" dirty="0"/>
              <a:t>Advantages </a:t>
            </a:r>
          </a:p>
          <a:p>
            <a:pPr marL="457200" indent="-457200">
              <a:buFont typeface="Wingdings" panose="05000000000000000000" pitchFamily="2" charset="2"/>
              <a:buChar char="v"/>
            </a:pPr>
            <a:r>
              <a:rPr lang="en-IN" sz="2900" dirty="0"/>
              <a:t>Disadvantages</a:t>
            </a:r>
          </a:p>
          <a:p>
            <a:pPr marL="457200" indent="-457200">
              <a:buFont typeface="Wingdings" panose="05000000000000000000" pitchFamily="2" charset="2"/>
              <a:buChar char="v"/>
            </a:pPr>
            <a:r>
              <a:rPr lang="en-IN" sz="2900" dirty="0"/>
              <a:t>Future Work</a:t>
            </a:r>
          </a:p>
          <a:p>
            <a:pPr marL="457200" indent="-457200">
              <a:buFont typeface="Wingdings" panose="05000000000000000000" pitchFamily="2" charset="2"/>
              <a:buChar char="v"/>
            </a:pPr>
            <a:r>
              <a:rPr lang="en-IN" sz="2900" dirty="0"/>
              <a:t>Conclusion </a:t>
            </a:r>
          </a:p>
          <a:p>
            <a:pPr marL="457200" indent="-457200">
              <a:buFont typeface="Wingdings" panose="05000000000000000000" pitchFamily="2" charset="2"/>
              <a:buChar char="v"/>
            </a:pPr>
            <a:r>
              <a:rPr lang="en-IN" sz="2900" dirty="0"/>
              <a:t>References </a:t>
            </a:r>
            <a:endParaRPr lang="en-US" sz="29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6165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7D9D-BE8E-D560-9E1B-EB11AA38522A}"/>
              </a:ext>
            </a:extLst>
          </p:cNvPr>
          <p:cNvSpPr>
            <a:spLocks noGrp="1"/>
          </p:cNvSpPr>
          <p:nvPr>
            <p:ph type="ctrTitle"/>
          </p:nvPr>
        </p:nvSpPr>
        <p:spPr>
          <a:xfrm>
            <a:off x="684107" y="-409786"/>
            <a:ext cx="7766936" cy="1646302"/>
          </a:xfrm>
        </p:spPr>
        <p:txBody>
          <a:bodyPr/>
          <a:lstStyle/>
          <a:p>
            <a:r>
              <a:rPr lang="en-US" u="sng" dirty="0">
                <a:solidFill>
                  <a:schemeClr val="tx1"/>
                </a:solidFill>
              </a:rPr>
              <a:t>INTRODUCTION</a:t>
            </a:r>
            <a:endParaRPr lang="en-IN" u="sng" dirty="0">
              <a:solidFill>
                <a:schemeClr val="tx1"/>
              </a:solidFill>
            </a:endParaRPr>
          </a:p>
        </p:txBody>
      </p:sp>
      <p:sp>
        <p:nvSpPr>
          <p:cNvPr id="3" name="Subtitle 2">
            <a:extLst>
              <a:ext uri="{FF2B5EF4-FFF2-40B4-BE49-F238E27FC236}">
                <a16:creationId xmlns:a16="http://schemas.microsoft.com/office/drawing/2014/main" id="{C4EA8098-854F-593A-713A-A70F75F156E0}"/>
              </a:ext>
            </a:extLst>
          </p:cNvPr>
          <p:cNvSpPr>
            <a:spLocks noGrp="1"/>
          </p:cNvSpPr>
          <p:nvPr>
            <p:ph type="subTitle" idx="1"/>
          </p:nvPr>
        </p:nvSpPr>
        <p:spPr>
          <a:xfrm>
            <a:off x="1077806" y="1762293"/>
            <a:ext cx="8480213" cy="1096899"/>
          </a:xfrm>
        </p:spPr>
        <p:txBody>
          <a:bodyPr>
            <a:noAutofit/>
          </a:bodyPr>
          <a:lstStyle/>
          <a:p>
            <a:pPr marL="285750" indent="-285750" algn="l">
              <a:buFont typeface="Wingdings" panose="05000000000000000000" pitchFamily="2" charset="2"/>
              <a:buChar char="q"/>
            </a:pPr>
            <a:r>
              <a:rPr lang="en-US" b="1" dirty="0">
                <a:solidFill>
                  <a:schemeClr val="tx1"/>
                </a:solidFill>
              </a:rPr>
              <a:t>IoT application in agriculture is must for feeding the global population of 9 billion by 2050.</a:t>
            </a:r>
          </a:p>
          <a:p>
            <a:pPr marL="285750" indent="-285750" algn="l">
              <a:buFont typeface="Wingdings" panose="05000000000000000000" pitchFamily="2" charset="2"/>
              <a:buChar char="q"/>
            </a:pPr>
            <a:r>
              <a:rPr lang="en-US" b="1" dirty="0">
                <a:solidFill>
                  <a:schemeClr val="tx1"/>
                </a:solidFill>
              </a:rPr>
              <a:t>Agriculture is a crucial sector to ensure food security with the increasing global population</a:t>
            </a:r>
          </a:p>
          <a:p>
            <a:pPr marL="285750" indent="-285750" algn="l">
              <a:buFont typeface="Wingdings" panose="05000000000000000000" pitchFamily="2" charset="2"/>
              <a:buChar char="q"/>
            </a:pPr>
            <a:r>
              <a:rPr lang="en-US" b="1" dirty="0">
                <a:solidFill>
                  <a:schemeClr val="tx1"/>
                </a:solidFill>
              </a:rPr>
              <a:t>IoT-based smart farming can solve many agriculture-based issues.</a:t>
            </a:r>
          </a:p>
          <a:p>
            <a:pPr marL="285750" indent="-285750" algn="l">
              <a:buFont typeface="Wingdings" panose="05000000000000000000" pitchFamily="2" charset="2"/>
              <a:buChar char="q"/>
            </a:pPr>
            <a:r>
              <a:rPr lang="en-US" b="1" dirty="0">
                <a:solidFill>
                  <a:schemeClr val="tx1"/>
                </a:solidFill>
              </a:rPr>
              <a:t>IoT in agriculture can improve crop yields and reduce waste.</a:t>
            </a:r>
          </a:p>
          <a:p>
            <a:pPr marL="285750" indent="-285750" algn="l">
              <a:buFont typeface="Wingdings" panose="05000000000000000000" pitchFamily="2" charset="2"/>
              <a:buChar char="q"/>
            </a:pPr>
            <a:r>
              <a:rPr lang="en-US" b="1" dirty="0">
                <a:solidFill>
                  <a:schemeClr val="tx1"/>
                </a:solidFill>
              </a:rPr>
              <a:t>Smart farming using IoT can optimize farming conditions and increase productivity</a:t>
            </a:r>
            <a:endParaRPr lang="en-IN" b="1" dirty="0">
              <a:solidFill>
                <a:schemeClr val="tx1"/>
              </a:solidFill>
            </a:endParaRPr>
          </a:p>
        </p:txBody>
      </p:sp>
    </p:spTree>
    <p:extLst>
      <p:ext uri="{BB962C8B-B14F-4D97-AF65-F5344CB8AC3E}">
        <p14:creationId xmlns:p14="http://schemas.microsoft.com/office/powerpoint/2010/main" val="86349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718862-8A8F-F5C4-A754-1C39EB642625}"/>
              </a:ext>
            </a:extLst>
          </p:cNvPr>
          <p:cNvSpPr/>
          <p:nvPr/>
        </p:nvSpPr>
        <p:spPr>
          <a:xfrm>
            <a:off x="1235128" y="1763576"/>
            <a:ext cx="8788624" cy="3510705"/>
          </a:xfrm>
          <a:prstGeom prst="rect">
            <a:avLst/>
          </a:prstGeom>
          <a:noFill/>
        </p:spPr>
        <p:txBody>
          <a:bodyPr wrap="none" lIns="91440" tIns="45720" rIns="91440" bIns="45720">
            <a:spAutoFit/>
          </a:bodyPr>
          <a:lstStyle/>
          <a:p>
            <a:pPr marL="342900" indent="-342900">
              <a:lnSpc>
                <a:spcPct val="200000"/>
              </a:lnSpc>
              <a:buFont typeface="Wingdings" panose="05000000000000000000" pitchFamily="2" charset="2"/>
              <a:buChar char="Ø"/>
            </a:pPr>
            <a:r>
              <a:rPr lang="en-US" sz="1900" b="1" cap="none" spc="0" dirty="0">
                <a:ln w="0"/>
                <a:solidFill>
                  <a:schemeClr val="tx1"/>
                </a:solidFill>
                <a:effectLst>
                  <a:outerShdw blurRad="38100" dist="19050" dir="2700000" algn="tl" rotWithShape="0">
                    <a:schemeClr val="dk1">
                      <a:alpha val="40000"/>
                    </a:schemeClr>
                  </a:outerShdw>
                </a:effectLst>
              </a:rPr>
              <a:t>To provide a cost-effective and efficient solution for farmers to monitor</a:t>
            </a:r>
          </a:p>
          <a:p>
            <a:pPr>
              <a:lnSpc>
                <a:spcPct val="200000"/>
              </a:lnSpc>
            </a:pPr>
            <a:r>
              <a:rPr lang="en-US" sz="1900" b="1" dirty="0">
                <a:ln w="0"/>
                <a:effectLst>
                  <a:outerShdw blurRad="38100" dist="19050" dir="2700000" algn="tl" rotWithShape="0">
                    <a:schemeClr val="dk1">
                      <a:alpha val="40000"/>
                    </a:schemeClr>
                  </a:outerShdw>
                </a:effectLst>
              </a:rPr>
              <a:t>     </a:t>
            </a:r>
            <a:r>
              <a:rPr lang="en-US" sz="1900" b="1" cap="none" spc="0" dirty="0">
                <a:ln w="0"/>
                <a:solidFill>
                  <a:schemeClr val="tx1"/>
                </a:solidFill>
                <a:effectLst>
                  <a:outerShdw blurRad="38100" dist="19050" dir="2700000" algn="tl" rotWithShape="0">
                    <a:schemeClr val="dk1">
                      <a:alpha val="40000"/>
                    </a:schemeClr>
                  </a:outerShdw>
                </a:effectLst>
              </a:rPr>
              <a:t> farming conditions. </a:t>
            </a:r>
          </a:p>
          <a:p>
            <a:pPr marL="342900" indent="-342900">
              <a:lnSpc>
                <a:spcPct val="200000"/>
              </a:lnSpc>
              <a:buFont typeface="Wingdings" panose="05000000000000000000" pitchFamily="2" charset="2"/>
              <a:buChar char="Ø"/>
            </a:pPr>
            <a:r>
              <a:rPr lang="en-US" sz="1900" b="1" cap="none" spc="0" dirty="0">
                <a:ln w="0"/>
                <a:solidFill>
                  <a:schemeClr val="tx1"/>
                </a:solidFill>
                <a:effectLst>
                  <a:outerShdw blurRad="38100" dist="19050" dir="2700000" algn="tl" rotWithShape="0">
                    <a:schemeClr val="dk1">
                      <a:alpha val="40000"/>
                    </a:schemeClr>
                  </a:outerShdw>
                </a:effectLst>
              </a:rPr>
              <a:t>To improve crop yields and reduce waste using IoT-based smart farming.</a:t>
            </a:r>
          </a:p>
          <a:p>
            <a:pPr marL="342900" indent="-342900">
              <a:lnSpc>
                <a:spcPct val="200000"/>
              </a:lnSpc>
              <a:buFont typeface="Wingdings" panose="05000000000000000000" pitchFamily="2" charset="2"/>
              <a:buChar char="Ø"/>
            </a:pPr>
            <a:r>
              <a:rPr lang="en-US" sz="1900" b="1" cap="none" spc="0" dirty="0">
                <a:ln w="0"/>
                <a:solidFill>
                  <a:schemeClr val="tx1"/>
                </a:solidFill>
                <a:effectLst>
                  <a:outerShdw blurRad="38100" dist="19050" dir="2700000" algn="tl" rotWithShape="0">
                    <a:schemeClr val="dk1">
                      <a:alpha val="40000"/>
                    </a:schemeClr>
                  </a:outerShdw>
                </a:effectLst>
              </a:rPr>
              <a:t>To optimize farming conditions and increase productivity.</a:t>
            </a:r>
          </a:p>
          <a:p>
            <a:pPr marL="342900" indent="-342900">
              <a:lnSpc>
                <a:spcPct val="200000"/>
              </a:lnSpc>
              <a:buFont typeface="Wingdings" panose="05000000000000000000" pitchFamily="2" charset="2"/>
              <a:buChar char="Ø"/>
            </a:pPr>
            <a:r>
              <a:rPr lang="en-US" sz="1900" b="1" cap="none" spc="0" dirty="0">
                <a:ln w="0"/>
                <a:solidFill>
                  <a:schemeClr val="tx1"/>
                </a:solidFill>
                <a:effectLst>
                  <a:outerShdw blurRad="38100" dist="19050" dir="2700000" algn="tl" rotWithShape="0">
                    <a:schemeClr val="dk1">
                      <a:alpha val="40000"/>
                    </a:schemeClr>
                  </a:outerShdw>
                </a:effectLst>
              </a:rPr>
              <a:t>To ensure food security with the increasing global population.</a:t>
            </a:r>
          </a:p>
          <a:p>
            <a:pPr marL="342900" indent="-342900">
              <a:lnSpc>
                <a:spcPct val="200000"/>
              </a:lnSpc>
              <a:buFont typeface="Wingdings" panose="05000000000000000000" pitchFamily="2" charset="2"/>
              <a:buChar char="Ø"/>
            </a:pPr>
            <a:r>
              <a:rPr lang="en-US" sz="1900" b="1" cap="none" spc="0" dirty="0">
                <a:ln w="0"/>
                <a:solidFill>
                  <a:schemeClr val="tx1"/>
                </a:solidFill>
                <a:effectLst>
                  <a:outerShdw blurRad="38100" dist="19050" dir="2700000" algn="tl" rotWithShape="0">
                    <a:schemeClr val="dk1">
                      <a:alpha val="40000"/>
                    </a:schemeClr>
                  </a:outerShdw>
                </a:effectLst>
              </a:rPr>
              <a:t>To provide real-time monitoring and control of farming conditions.</a:t>
            </a:r>
          </a:p>
        </p:txBody>
      </p:sp>
      <p:sp>
        <p:nvSpPr>
          <p:cNvPr id="3" name="Rectangle 2">
            <a:extLst>
              <a:ext uri="{FF2B5EF4-FFF2-40B4-BE49-F238E27FC236}">
                <a16:creationId xmlns:a16="http://schemas.microsoft.com/office/drawing/2014/main" id="{CC134933-3F43-4AD5-A7BB-E3DB044E955F}"/>
              </a:ext>
            </a:extLst>
          </p:cNvPr>
          <p:cNvSpPr/>
          <p:nvPr/>
        </p:nvSpPr>
        <p:spPr>
          <a:xfrm>
            <a:off x="3740762" y="269855"/>
            <a:ext cx="391799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MOTIVATION</a:t>
            </a:r>
          </a:p>
        </p:txBody>
      </p:sp>
    </p:spTree>
    <p:extLst>
      <p:ext uri="{BB962C8B-B14F-4D97-AF65-F5344CB8AC3E}">
        <p14:creationId xmlns:p14="http://schemas.microsoft.com/office/powerpoint/2010/main" val="4632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BB1FF1-EBB1-2331-1DA1-186D06892E72}"/>
              </a:ext>
            </a:extLst>
          </p:cNvPr>
          <p:cNvSpPr/>
          <p:nvPr/>
        </p:nvSpPr>
        <p:spPr>
          <a:xfrm>
            <a:off x="115310" y="1458220"/>
            <a:ext cx="11030209" cy="3330848"/>
          </a:xfrm>
          <a:prstGeom prst="rect">
            <a:avLst/>
          </a:prstGeom>
          <a:noFill/>
        </p:spPr>
        <p:txBody>
          <a:bodyPr wrap="square" lIns="91440" tIns="45720" rIns="91440" bIns="45720">
            <a:spAutoFit/>
          </a:bodyPr>
          <a:lstStyle/>
          <a:p>
            <a:pPr marL="285750" indent="-285750">
              <a:lnSpc>
                <a:spcPct val="200000"/>
              </a:lnSpc>
              <a:buFont typeface="Wingdings" panose="05000000000000000000" pitchFamily="2" charset="2"/>
              <a:buChar char="q"/>
            </a:pPr>
            <a:r>
              <a:rPr lang="en-US" b="1" cap="none" spc="0" dirty="0">
                <a:ln w="0"/>
                <a:solidFill>
                  <a:schemeClr val="tx1"/>
                </a:solidFill>
                <a:effectLst>
                  <a:outerShdw blurRad="38100" dist="19050" dir="2700000" algn="tl" rotWithShape="0">
                    <a:schemeClr val="dk1">
                      <a:alpha val="40000"/>
                    </a:schemeClr>
                  </a:outerShdw>
                </a:effectLst>
              </a:rPr>
              <a:t>Literature Review</a:t>
            </a:r>
            <a:r>
              <a:rPr lang="en-US" b="0" cap="none" spc="0" dirty="0">
                <a:ln w="0"/>
                <a:solidFill>
                  <a:schemeClr val="tx1"/>
                </a:solidFill>
                <a:effectLst>
                  <a:outerShdw blurRad="38100" dist="19050" dir="2700000" algn="tl" rotWithShape="0">
                    <a:schemeClr val="dk1">
                      <a:alpha val="40000"/>
                    </a:schemeClr>
                  </a:outerShdw>
                </a:effectLst>
              </a:rPr>
              <a:t>: Study existing research papers and articles on IoT-based smart farming.</a:t>
            </a:r>
          </a:p>
          <a:p>
            <a:pPr marL="285750" indent="-285750">
              <a:lnSpc>
                <a:spcPct val="200000"/>
              </a:lnSpc>
              <a:buFont typeface="Wingdings" panose="05000000000000000000" pitchFamily="2" charset="2"/>
              <a:buChar char="q"/>
            </a:pPr>
            <a:r>
              <a:rPr lang="en-US" b="1" cap="none" spc="0" dirty="0">
                <a:ln w="0"/>
                <a:solidFill>
                  <a:schemeClr val="tx1"/>
                </a:solidFill>
                <a:effectLst>
                  <a:outerShdw blurRad="38100" dist="19050" dir="2700000" algn="tl" rotWithShape="0">
                    <a:schemeClr val="dk1">
                      <a:alpha val="40000"/>
                    </a:schemeClr>
                  </a:outerShdw>
                </a:effectLst>
              </a:rPr>
              <a:t>Case Studies</a:t>
            </a:r>
            <a:r>
              <a:rPr lang="en-US" b="0" cap="none" spc="0" dirty="0">
                <a:ln w="0"/>
                <a:solidFill>
                  <a:schemeClr val="tx1"/>
                </a:solidFill>
                <a:effectLst>
                  <a:outerShdw blurRad="38100" dist="19050" dir="2700000" algn="tl" rotWithShape="0">
                    <a:schemeClr val="dk1">
                      <a:alpha val="40000"/>
                    </a:schemeClr>
                  </a:outerShdw>
                </a:effectLst>
              </a:rPr>
              <a:t>: Analyze successful implementations of IoT-based smart farming systems.</a:t>
            </a:r>
            <a:endParaRPr lang="en-US" dirty="0">
              <a:ln w="0"/>
              <a:effectLst>
                <a:outerShdw blurRad="38100" dist="19050" dir="2700000" algn="tl" rotWithShape="0">
                  <a:schemeClr val="dk1">
                    <a:alpha val="40000"/>
                  </a:schemeClr>
                </a:outerShdw>
              </a:effectLst>
            </a:endParaRPr>
          </a:p>
          <a:p>
            <a:pPr marL="285750" indent="-285750">
              <a:lnSpc>
                <a:spcPct val="200000"/>
              </a:lnSpc>
              <a:buFont typeface="Wingdings" panose="05000000000000000000" pitchFamily="2" charset="2"/>
              <a:buChar char="q"/>
            </a:pPr>
            <a:r>
              <a:rPr lang="en-US" b="1" cap="none" spc="0" dirty="0">
                <a:ln w="0"/>
                <a:solidFill>
                  <a:schemeClr val="tx1"/>
                </a:solidFill>
                <a:effectLst>
                  <a:outerShdw blurRad="38100" dist="19050" dir="2700000" algn="tl" rotWithShape="0">
                    <a:schemeClr val="dk1">
                      <a:alpha val="40000"/>
                    </a:schemeClr>
                  </a:outerShdw>
                </a:effectLst>
              </a:rPr>
              <a:t>Surveys and Interviews</a:t>
            </a:r>
            <a:r>
              <a:rPr lang="en-US" b="0" cap="none" spc="0" dirty="0">
                <a:ln w="0"/>
                <a:solidFill>
                  <a:schemeClr val="tx1"/>
                </a:solidFill>
                <a:effectLst>
                  <a:outerShdw blurRad="38100" dist="19050" dir="2700000" algn="tl" rotWithShape="0">
                    <a:schemeClr val="dk1">
                      <a:alpha val="40000"/>
                    </a:schemeClr>
                  </a:outerShdw>
                </a:effectLst>
              </a:rPr>
              <a:t>: Conduct surveys and interviews with farmers to understand their </a:t>
            </a:r>
          </a:p>
          <a:p>
            <a:pPr>
              <a:lnSpc>
                <a:spcPct val="200000"/>
              </a:lnSpc>
            </a:pPr>
            <a:r>
              <a:rPr lang="en-US" b="0" cap="none" spc="0" dirty="0">
                <a:ln w="0"/>
                <a:solidFill>
                  <a:schemeClr val="tx1"/>
                </a:solidFill>
                <a:effectLst>
                  <a:outerShdw blurRad="38100" dist="19050" dir="2700000" algn="tl" rotWithShape="0">
                    <a:schemeClr val="dk1">
                      <a:alpha val="40000"/>
                    </a:schemeClr>
                  </a:outerShdw>
                </a:effectLst>
              </a:rPr>
              <a:t>     needs and challenges.</a:t>
            </a:r>
          </a:p>
          <a:p>
            <a:pPr marL="285750" indent="-285750">
              <a:lnSpc>
                <a:spcPct val="200000"/>
              </a:lnSpc>
              <a:buFont typeface="Wingdings" panose="05000000000000000000" pitchFamily="2" charset="2"/>
              <a:buChar char="q"/>
            </a:pPr>
            <a:r>
              <a:rPr lang="en-US" b="1" cap="none" spc="0" dirty="0">
                <a:ln w="0"/>
                <a:solidFill>
                  <a:schemeClr val="tx1"/>
                </a:solidFill>
                <a:effectLst>
                  <a:outerShdw blurRad="38100" dist="19050" dir="2700000" algn="tl" rotWithShape="0">
                    <a:schemeClr val="dk1">
                      <a:alpha val="40000"/>
                    </a:schemeClr>
                  </a:outerShdw>
                </a:effectLst>
              </a:rPr>
              <a:t>Experimental Research</a:t>
            </a:r>
            <a:r>
              <a:rPr lang="en-US" b="0" cap="none" spc="0" dirty="0">
                <a:ln w="0"/>
                <a:solidFill>
                  <a:schemeClr val="tx1"/>
                </a:solidFill>
                <a:effectLst>
                  <a:outerShdw blurRad="38100" dist="19050" dir="2700000" algn="tl" rotWithShape="0">
                    <a:schemeClr val="dk1">
                      <a:alpha val="40000"/>
                    </a:schemeClr>
                  </a:outerShdw>
                </a:effectLst>
              </a:rPr>
              <a:t>: Design and develop a prototype of an IoT-based smart farming system.</a:t>
            </a:r>
            <a:endParaRPr lang="en-US" dirty="0">
              <a:ln w="0"/>
              <a:effectLst>
                <a:outerShdw blurRad="38100" dist="19050" dir="2700000" algn="tl" rotWithShape="0">
                  <a:schemeClr val="dk1">
                    <a:alpha val="40000"/>
                  </a:schemeClr>
                </a:outerShdw>
              </a:effectLst>
            </a:endParaRPr>
          </a:p>
          <a:p>
            <a:pPr marL="285750" indent="-285750">
              <a:lnSpc>
                <a:spcPct val="200000"/>
              </a:lnSpc>
              <a:buFont typeface="Wingdings" panose="05000000000000000000" pitchFamily="2" charset="2"/>
              <a:buChar char="q"/>
            </a:pPr>
            <a:r>
              <a:rPr lang="en-US" b="1" cap="none" spc="0" dirty="0">
                <a:ln w="0"/>
                <a:solidFill>
                  <a:schemeClr val="tx1"/>
                </a:solidFill>
                <a:effectLst>
                  <a:outerShdw blurRad="38100" dist="19050" dir="2700000" algn="tl" rotWithShape="0">
                    <a:schemeClr val="dk1">
                      <a:alpha val="40000"/>
                    </a:schemeClr>
                  </a:outerShdw>
                </a:effectLst>
              </a:rPr>
              <a:t>Data Analysis</a:t>
            </a:r>
            <a:r>
              <a:rPr lang="en-US" b="0" cap="none" spc="0" dirty="0">
                <a:ln w="0"/>
                <a:solidFill>
                  <a:schemeClr val="tx1"/>
                </a:solidFill>
                <a:effectLst>
                  <a:outerShdw blurRad="38100" dist="19050" dir="2700000" algn="tl" rotWithShape="0">
                    <a:schemeClr val="dk1">
                      <a:alpha val="40000"/>
                    </a:schemeClr>
                  </a:outerShdw>
                </a:effectLst>
              </a:rPr>
              <a:t>: Collect and analyze data from the prototype system to evaluate its effectiveness.</a:t>
            </a:r>
          </a:p>
        </p:txBody>
      </p:sp>
      <p:sp>
        <p:nvSpPr>
          <p:cNvPr id="3" name="Rectangle 2">
            <a:extLst>
              <a:ext uri="{FF2B5EF4-FFF2-40B4-BE49-F238E27FC236}">
                <a16:creationId xmlns:a16="http://schemas.microsoft.com/office/drawing/2014/main" id="{32F69669-4898-883F-56AD-4ABAC4D48030}"/>
              </a:ext>
            </a:extLst>
          </p:cNvPr>
          <p:cNvSpPr/>
          <p:nvPr/>
        </p:nvSpPr>
        <p:spPr>
          <a:xfrm>
            <a:off x="2837825" y="417175"/>
            <a:ext cx="5585182" cy="784830"/>
          </a:xfrm>
          <a:prstGeom prst="rect">
            <a:avLst/>
          </a:prstGeom>
          <a:noFill/>
        </p:spPr>
        <p:txBody>
          <a:bodyPr wrap="none" lIns="91440" tIns="45720" rIns="91440" bIns="45720">
            <a:spAutoFit/>
          </a:bodyPr>
          <a:lstStyle/>
          <a:p>
            <a:pPr algn="ctr"/>
            <a:r>
              <a:rPr lang="en-US" sz="4500" u="sng" dirty="0">
                <a:ln w="0"/>
                <a:effectLst>
                  <a:outerShdw blurRad="38100" dist="19050" dir="2700000" algn="tl" rotWithShape="0">
                    <a:schemeClr val="dk1">
                      <a:alpha val="40000"/>
                    </a:schemeClr>
                  </a:outerShdw>
                </a:effectLst>
              </a:rPr>
              <a:t>RESEARCH STRATEGY</a:t>
            </a:r>
            <a:endParaRPr lang="en-US" sz="45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9639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CBA67D-E765-BFF0-0ADF-23D768479114}"/>
              </a:ext>
            </a:extLst>
          </p:cNvPr>
          <p:cNvSpPr/>
          <p:nvPr/>
        </p:nvSpPr>
        <p:spPr>
          <a:xfrm>
            <a:off x="4514415" y="0"/>
            <a:ext cx="228940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D</a:t>
            </a:r>
            <a:r>
              <a:rPr lang="en-IN" sz="5400" b="1" u="sng" cap="none" spc="0" dirty="0" err="1">
                <a:ln w="0"/>
                <a:solidFill>
                  <a:schemeClr val="tx1"/>
                </a:solidFill>
                <a:effectLst>
                  <a:outerShdw blurRad="38100" dist="19050" dir="2700000" algn="tl" rotWithShape="0">
                    <a:schemeClr val="dk1">
                      <a:alpha val="40000"/>
                    </a:schemeClr>
                  </a:outerShdw>
                </a:effectLst>
              </a:rPr>
              <a:t>esign</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D7263A8A-0D67-D23A-EE97-46036F046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1906104"/>
            <a:ext cx="9418320" cy="3712376"/>
          </a:xfrm>
          <a:prstGeom prst="rect">
            <a:avLst/>
          </a:prstGeom>
        </p:spPr>
      </p:pic>
    </p:spTree>
    <p:extLst>
      <p:ext uri="{BB962C8B-B14F-4D97-AF65-F5344CB8AC3E}">
        <p14:creationId xmlns:p14="http://schemas.microsoft.com/office/powerpoint/2010/main" val="258645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4422-3FD2-B82F-EE9F-261001824F21}"/>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3D758AB0-EACA-28FA-D95E-35AFBD20464D}"/>
              </a:ext>
            </a:extLst>
          </p:cNvPr>
          <p:cNvSpPr/>
          <p:nvPr/>
        </p:nvSpPr>
        <p:spPr>
          <a:xfrm>
            <a:off x="-941689" y="171111"/>
            <a:ext cx="12580796" cy="630942"/>
          </a:xfrm>
          <a:prstGeom prst="rect">
            <a:avLst/>
          </a:prstGeom>
          <a:noFill/>
        </p:spPr>
        <p:txBody>
          <a:bodyPr wrap="square" lIns="91440" tIns="45720" rIns="91440" bIns="45720">
            <a:spAutoFit/>
          </a:bodyPr>
          <a:lstStyle/>
          <a:p>
            <a:pPr algn="ctr"/>
            <a:r>
              <a:rPr lang="en-US" sz="3500" u="sng" dirty="0"/>
              <a:t>Components used in proposed product</a:t>
            </a:r>
            <a:endParaRPr lang="en-US" sz="3500" b="0" u="sng"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A8DE547-6BB7-8D41-4672-A770D23EBA8D}"/>
              </a:ext>
            </a:extLst>
          </p:cNvPr>
          <p:cNvSpPr txBox="1"/>
          <p:nvPr/>
        </p:nvSpPr>
        <p:spPr>
          <a:xfrm>
            <a:off x="204676" y="1319288"/>
            <a:ext cx="6576236" cy="923330"/>
          </a:xfrm>
          <a:prstGeom prst="rect">
            <a:avLst/>
          </a:prstGeom>
          <a:noFill/>
        </p:spPr>
        <p:txBody>
          <a:bodyPr wrap="square">
            <a:spAutoFit/>
          </a:bodyPr>
          <a:lstStyle/>
          <a:p>
            <a:r>
              <a:rPr lang="en-IN" b="1" dirty="0"/>
              <a:t>Soil Moisture Sensor  </a:t>
            </a:r>
            <a:r>
              <a:rPr lang="en-IN" dirty="0"/>
              <a:t>- Use: Tracks soil moisture levels.    - </a:t>
            </a:r>
            <a:r>
              <a:rPr lang="en-IN" b="1" dirty="0"/>
              <a:t>Feature</a:t>
            </a:r>
            <a:r>
              <a:rPr lang="en-IN" dirty="0"/>
              <a:t>: Real-time monitoring and alerts for optimal watering.</a:t>
            </a:r>
          </a:p>
        </p:txBody>
      </p:sp>
      <p:sp>
        <p:nvSpPr>
          <p:cNvPr id="8" name="TextBox 7">
            <a:extLst>
              <a:ext uri="{FF2B5EF4-FFF2-40B4-BE49-F238E27FC236}">
                <a16:creationId xmlns:a16="http://schemas.microsoft.com/office/drawing/2014/main" id="{DE228A8E-1A09-027D-9B09-10EAD0360A7E}"/>
              </a:ext>
            </a:extLst>
          </p:cNvPr>
          <p:cNvSpPr txBox="1"/>
          <p:nvPr/>
        </p:nvSpPr>
        <p:spPr>
          <a:xfrm>
            <a:off x="204676" y="3148088"/>
            <a:ext cx="6576236" cy="1200329"/>
          </a:xfrm>
          <a:prstGeom prst="rect">
            <a:avLst/>
          </a:prstGeom>
          <a:noFill/>
        </p:spPr>
        <p:txBody>
          <a:bodyPr wrap="square">
            <a:spAutoFit/>
          </a:bodyPr>
          <a:lstStyle/>
          <a:p>
            <a:r>
              <a:rPr lang="en-IN" b="1" dirty="0"/>
              <a:t>SI1145 Sensor </a:t>
            </a:r>
            <a:r>
              <a:rPr lang="en-IN" dirty="0"/>
              <a:t>- Use: Measures light intensity for optimal plant growth.</a:t>
            </a:r>
          </a:p>
          <a:p>
            <a:r>
              <a:rPr lang="en-IN" b="1" dirty="0"/>
              <a:t>Feature</a:t>
            </a:r>
            <a:r>
              <a:rPr lang="en-IN" dirty="0"/>
              <a:t>: Measures UV, IR, and visible light indices for comprehensive light analysis.</a:t>
            </a:r>
          </a:p>
        </p:txBody>
      </p:sp>
      <p:sp>
        <p:nvSpPr>
          <p:cNvPr id="12" name="TextBox 11">
            <a:extLst>
              <a:ext uri="{FF2B5EF4-FFF2-40B4-BE49-F238E27FC236}">
                <a16:creationId xmlns:a16="http://schemas.microsoft.com/office/drawing/2014/main" id="{7CD25D2B-3C58-1479-E37D-D8DDE024B481}"/>
              </a:ext>
            </a:extLst>
          </p:cNvPr>
          <p:cNvSpPr txBox="1"/>
          <p:nvPr/>
        </p:nvSpPr>
        <p:spPr>
          <a:xfrm>
            <a:off x="396063" y="5322033"/>
            <a:ext cx="6576236" cy="646331"/>
          </a:xfrm>
          <a:prstGeom prst="rect">
            <a:avLst/>
          </a:prstGeom>
          <a:noFill/>
        </p:spPr>
        <p:txBody>
          <a:bodyPr wrap="square">
            <a:spAutoFit/>
          </a:bodyPr>
          <a:lstStyle/>
          <a:p>
            <a:r>
              <a:rPr lang="en-IN" b="1" dirty="0"/>
              <a:t>LEDs</a:t>
            </a:r>
            <a:r>
              <a:rPr lang="en-IN" dirty="0"/>
              <a:t> - Use: Provides visual alerts and status updates.    - </a:t>
            </a:r>
            <a:r>
              <a:rPr lang="en-IN" b="1" dirty="0"/>
              <a:t>Feature</a:t>
            </a:r>
            <a:r>
              <a:rPr lang="en-IN" dirty="0"/>
              <a:t>: Low power consumption and long lifespan.</a:t>
            </a:r>
          </a:p>
        </p:txBody>
      </p:sp>
      <p:sp>
        <p:nvSpPr>
          <p:cNvPr id="16" name="TextBox 15">
            <a:extLst>
              <a:ext uri="{FF2B5EF4-FFF2-40B4-BE49-F238E27FC236}">
                <a16:creationId xmlns:a16="http://schemas.microsoft.com/office/drawing/2014/main" id="{A41934EB-9758-7595-88AD-E26B60149946}"/>
              </a:ext>
            </a:extLst>
          </p:cNvPr>
          <p:cNvSpPr txBox="1"/>
          <p:nvPr/>
        </p:nvSpPr>
        <p:spPr>
          <a:xfrm>
            <a:off x="7259268" y="2130867"/>
            <a:ext cx="6440672" cy="323165"/>
          </a:xfrm>
          <a:prstGeom prst="rect">
            <a:avLst/>
          </a:prstGeom>
          <a:noFill/>
        </p:spPr>
        <p:txBody>
          <a:bodyPr wrap="square">
            <a:spAutoFit/>
          </a:bodyPr>
          <a:lstStyle/>
          <a:p>
            <a:r>
              <a:rPr lang="en-IN" sz="1500" i="1" dirty="0">
                <a:solidFill>
                  <a:srgbClr val="FF0000"/>
                </a:solidFill>
              </a:rPr>
              <a:t>Soil Moisture Sensor </a:t>
            </a:r>
          </a:p>
        </p:txBody>
      </p:sp>
      <p:pic>
        <p:nvPicPr>
          <p:cNvPr id="20" name="Picture 19">
            <a:extLst>
              <a:ext uri="{FF2B5EF4-FFF2-40B4-BE49-F238E27FC236}">
                <a16:creationId xmlns:a16="http://schemas.microsoft.com/office/drawing/2014/main" id="{2B4EDFFC-EA1E-47B6-0764-2CB165A8E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0792" y="1038066"/>
            <a:ext cx="1446250" cy="1092801"/>
          </a:xfrm>
          <a:prstGeom prst="rect">
            <a:avLst/>
          </a:prstGeom>
        </p:spPr>
      </p:pic>
      <p:sp>
        <p:nvSpPr>
          <p:cNvPr id="24" name="TextBox 23">
            <a:extLst>
              <a:ext uri="{FF2B5EF4-FFF2-40B4-BE49-F238E27FC236}">
                <a16:creationId xmlns:a16="http://schemas.microsoft.com/office/drawing/2014/main" id="{80247603-47E4-0469-F054-5B4D3A86C559}"/>
              </a:ext>
            </a:extLst>
          </p:cNvPr>
          <p:cNvSpPr txBox="1"/>
          <p:nvPr/>
        </p:nvSpPr>
        <p:spPr>
          <a:xfrm>
            <a:off x="7572595" y="4138160"/>
            <a:ext cx="7357730" cy="323165"/>
          </a:xfrm>
          <a:prstGeom prst="rect">
            <a:avLst/>
          </a:prstGeom>
          <a:noFill/>
        </p:spPr>
        <p:txBody>
          <a:bodyPr wrap="square">
            <a:spAutoFit/>
          </a:bodyPr>
          <a:lstStyle/>
          <a:p>
            <a:r>
              <a:rPr lang="en-IN" sz="1500" i="1" dirty="0">
                <a:solidFill>
                  <a:srgbClr val="FF0000"/>
                </a:solidFill>
              </a:rPr>
              <a:t>SI1145 Sensor </a:t>
            </a:r>
          </a:p>
        </p:txBody>
      </p:sp>
      <p:pic>
        <p:nvPicPr>
          <p:cNvPr id="26" name="Picture 25">
            <a:extLst>
              <a:ext uri="{FF2B5EF4-FFF2-40B4-BE49-F238E27FC236}">
                <a16:creationId xmlns:a16="http://schemas.microsoft.com/office/drawing/2014/main" id="{96969537-8AB2-8D79-7A74-62155A1B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975" y="2926812"/>
            <a:ext cx="1666820" cy="1200329"/>
          </a:xfrm>
          <a:prstGeom prst="rect">
            <a:avLst/>
          </a:prstGeom>
        </p:spPr>
      </p:pic>
      <p:sp>
        <p:nvSpPr>
          <p:cNvPr id="28" name="TextBox 27">
            <a:extLst>
              <a:ext uri="{FF2B5EF4-FFF2-40B4-BE49-F238E27FC236}">
                <a16:creationId xmlns:a16="http://schemas.microsoft.com/office/drawing/2014/main" id="{309F8F2D-1C2F-CE16-A854-08D326AD90D5}"/>
              </a:ext>
            </a:extLst>
          </p:cNvPr>
          <p:cNvSpPr txBox="1"/>
          <p:nvPr/>
        </p:nvSpPr>
        <p:spPr>
          <a:xfrm>
            <a:off x="7540975" y="6026746"/>
            <a:ext cx="7942520" cy="323165"/>
          </a:xfrm>
          <a:prstGeom prst="rect">
            <a:avLst/>
          </a:prstGeom>
          <a:noFill/>
        </p:spPr>
        <p:txBody>
          <a:bodyPr wrap="square">
            <a:spAutoFit/>
          </a:bodyPr>
          <a:lstStyle/>
          <a:p>
            <a:r>
              <a:rPr lang="en-IN" sz="1500" i="1" dirty="0">
                <a:solidFill>
                  <a:srgbClr val="FF0000"/>
                </a:solidFill>
              </a:rPr>
              <a:t>LEDs</a:t>
            </a:r>
          </a:p>
        </p:txBody>
      </p:sp>
      <p:pic>
        <p:nvPicPr>
          <p:cNvPr id="30" name="Picture 29">
            <a:extLst>
              <a:ext uri="{FF2B5EF4-FFF2-40B4-BE49-F238E27FC236}">
                <a16:creationId xmlns:a16="http://schemas.microsoft.com/office/drawing/2014/main" id="{7FB1A70E-C64C-BE8F-C34A-D1B0921A72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268" y="4968192"/>
            <a:ext cx="1866014" cy="1058554"/>
          </a:xfrm>
          <a:prstGeom prst="rect">
            <a:avLst/>
          </a:prstGeom>
        </p:spPr>
      </p:pic>
    </p:spTree>
    <p:extLst>
      <p:ext uri="{BB962C8B-B14F-4D97-AF65-F5344CB8AC3E}">
        <p14:creationId xmlns:p14="http://schemas.microsoft.com/office/powerpoint/2010/main" val="226035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C8A400-0D9C-0804-CEB0-280F4797CC49}"/>
              </a:ext>
            </a:extLst>
          </p:cNvPr>
          <p:cNvSpPr txBox="1"/>
          <p:nvPr/>
        </p:nvSpPr>
        <p:spPr>
          <a:xfrm>
            <a:off x="175260" y="1483975"/>
            <a:ext cx="6062980" cy="1200329"/>
          </a:xfrm>
          <a:prstGeom prst="rect">
            <a:avLst/>
          </a:prstGeom>
          <a:noFill/>
        </p:spPr>
        <p:txBody>
          <a:bodyPr wrap="square">
            <a:spAutoFit/>
          </a:bodyPr>
          <a:lstStyle/>
          <a:p>
            <a:r>
              <a:rPr lang="en-IN" b="1" dirty="0"/>
              <a:t>ESP32s Node MCU </a:t>
            </a:r>
            <a:r>
              <a:rPr lang="en-IN" dirty="0"/>
              <a:t> - Use: Controls and connects the entire smart farming system.    </a:t>
            </a:r>
          </a:p>
          <a:p>
            <a:r>
              <a:rPr lang="en-IN" b="1" dirty="0"/>
              <a:t> Feature</a:t>
            </a:r>
            <a:r>
              <a:rPr lang="en-IN" dirty="0"/>
              <a:t>: Wi-Fi and Bluetooth connectivity for remote monitoring.</a:t>
            </a:r>
          </a:p>
        </p:txBody>
      </p:sp>
      <p:sp>
        <p:nvSpPr>
          <p:cNvPr id="7" name="TextBox 6">
            <a:extLst>
              <a:ext uri="{FF2B5EF4-FFF2-40B4-BE49-F238E27FC236}">
                <a16:creationId xmlns:a16="http://schemas.microsoft.com/office/drawing/2014/main" id="{5A00F214-4506-363E-DFE6-90BE02125D6C}"/>
              </a:ext>
            </a:extLst>
          </p:cNvPr>
          <p:cNvSpPr txBox="1"/>
          <p:nvPr/>
        </p:nvSpPr>
        <p:spPr>
          <a:xfrm>
            <a:off x="137160" y="3037716"/>
            <a:ext cx="6101080" cy="1200329"/>
          </a:xfrm>
          <a:prstGeom prst="rect">
            <a:avLst/>
          </a:prstGeom>
          <a:noFill/>
        </p:spPr>
        <p:txBody>
          <a:bodyPr wrap="square">
            <a:spAutoFit/>
          </a:bodyPr>
          <a:lstStyle/>
          <a:p>
            <a:r>
              <a:rPr lang="en-IN" b="1" dirty="0"/>
              <a:t>Breadboard</a:t>
            </a:r>
            <a:r>
              <a:rPr lang="en-IN" dirty="0"/>
              <a:t> - Use: Holds and connects electronic components. </a:t>
            </a:r>
          </a:p>
          <a:p>
            <a:r>
              <a:rPr lang="en-IN" dirty="0"/>
              <a:t> </a:t>
            </a:r>
            <a:r>
              <a:rPr lang="en-IN" b="1" dirty="0"/>
              <a:t>Feature</a:t>
            </a:r>
            <a:r>
              <a:rPr lang="en-IN" dirty="0"/>
              <a:t>: Reusable and flexible for prototyping and testing.</a:t>
            </a:r>
          </a:p>
        </p:txBody>
      </p:sp>
      <p:pic>
        <p:nvPicPr>
          <p:cNvPr id="9" name="Picture 8">
            <a:extLst>
              <a:ext uri="{FF2B5EF4-FFF2-40B4-BE49-F238E27FC236}">
                <a16:creationId xmlns:a16="http://schemas.microsoft.com/office/drawing/2014/main" id="{80079DCF-5148-530B-FCBB-69A599AA0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6" y="905939"/>
            <a:ext cx="1860094" cy="1860094"/>
          </a:xfrm>
          <a:prstGeom prst="rect">
            <a:avLst/>
          </a:prstGeom>
        </p:spPr>
      </p:pic>
      <p:sp>
        <p:nvSpPr>
          <p:cNvPr id="11" name="TextBox 10">
            <a:extLst>
              <a:ext uri="{FF2B5EF4-FFF2-40B4-BE49-F238E27FC236}">
                <a16:creationId xmlns:a16="http://schemas.microsoft.com/office/drawing/2014/main" id="{F6195992-4B8C-F301-0721-F0FAB09DE3E2}"/>
              </a:ext>
            </a:extLst>
          </p:cNvPr>
          <p:cNvSpPr txBox="1"/>
          <p:nvPr/>
        </p:nvSpPr>
        <p:spPr>
          <a:xfrm>
            <a:off x="7208366" y="2506778"/>
            <a:ext cx="6101080" cy="323165"/>
          </a:xfrm>
          <a:prstGeom prst="rect">
            <a:avLst/>
          </a:prstGeom>
          <a:noFill/>
        </p:spPr>
        <p:txBody>
          <a:bodyPr wrap="square">
            <a:spAutoFit/>
          </a:bodyPr>
          <a:lstStyle/>
          <a:p>
            <a:r>
              <a:rPr lang="en-IN" sz="1500" i="1" dirty="0">
                <a:solidFill>
                  <a:srgbClr val="FF0000"/>
                </a:solidFill>
              </a:rPr>
              <a:t>ESP32s Node MCU</a:t>
            </a:r>
          </a:p>
        </p:txBody>
      </p:sp>
      <p:pic>
        <p:nvPicPr>
          <p:cNvPr id="13" name="Picture 12">
            <a:extLst>
              <a:ext uri="{FF2B5EF4-FFF2-40B4-BE49-F238E27FC236}">
                <a16:creationId xmlns:a16="http://schemas.microsoft.com/office/drawing/2014/main" id="{24BC7286-146D-A478-102F-C0B9417C9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483" y="3037716"/>
            <a:ext cx="2277979" cy="934814"/>
          </a:xfrm>
          <a:prstGeom prst="rect">
            <a:avLst/>
          </a:prstGeom>
        </p:spPr>
      </p:pic>
      <p:sp>
        <p:nvSpPr>
          <p:cNvPr id="15" name="TextBox 14">
            <a:extLst>
              <a:ext uri="{FF2B5EF4-FFF2-40B4-BE49-F238E27FC236}">
                <a16:creationId xmlns:a16="http://schemas.microsoft.com/office/drawing/2014/main" id="{07D77ED8-A657-B336-D677-31FBD13C3039}"/>
              </a:ext>
            </a:extLst>
          </p:cNvPr>
          <p:cNvSpPr txBox="1"/>
          <p:nvPr/>
        </p:nvSpPr>
        <p:spPr>
          <a:xfrm>
            <a:off x="7489825" y="3972530"/>
            <a:ext cx="1467293" cy="323165"/>
          </a:xfrm>
          <a:prstGeom prst="rect">
            <a:avLst/>
          </a:prstGeom>
          <a:noFill/>
        </p:spPr>
        <p:txBody>
          <a:bodyPr wrap="square">
            <a:spAutoFit/>
          </a:bodyPr>
          <a:lstStyle/>
          <a:p>
            <a:r>
              <a:rPr lang="en-IN" sz="1500" i="1" dirty="0">
                <a:solidFill>
                  <a:srgbClr val="FF0000"/>
                </a:solidFill>
              </a:rPr>
              <a:t>Breadboard</a:t>
            </a:r>
          </a:p>
        </p:txBody>
      </p:sp>
      <p:sp>
        <p:nvSpPr>
          <p:cNvPr id="17" name="TextBox 16">
            <a:extLst>
              <a:ext uri="{FF2B5EF4-FFF2-40B4-BE49-F238E27FC236}">
                <a16:creationId xmlns:a16="http://schemas.microsoft.com/office/drawing/2014/main" id="{CC74E82D-1837-F89C-92E8-972F798FD362}"/>
              </a:ext>
            </a:extLst>
          </p:cNvPr>
          <p:cNvSpPr txBox="1"/>
          <p:nvPr/>
        </p:nvSpPr>
        <p:spPr>
          <a:xfrm>
            <a:off x="340243" y="4912360"/>
            <a:ext cx="6655980" cy="1200329"/>
          </a:xfrm>
          <a:prstGeom prst="rect">
            <a:avLst/>
          </a:prstGeom>
          <a:noFill/>
        </p:spPr>
        <p:txBody>
          <a:bodyPr wrap="square">
            <a:spAutoFit/>
          </a:bodyPr>
          <a:lstStyle/>
          <a:p>
            <a:r>
              <a:rPr lang="en-IN" b="1" dirty="0"/>
              <a:t>DHT11 Temperature and Humidity Sensor </a:t>
            </a:r>
            <a:r>
              <a:rPr lang="en-IN" dirty="0"/>
              <a:t>- Use: Monitors temperature and humidity.</a:t>
            </a:r>
          </a:p>
          <a:p>
            <a:r>
              <a:rPr lang="en-IN" b="1" dirty="0"/>
              <a:t>Feature</a:t>
            </a:r>
            <a:r>
              <a:rPr lang="en-IN" dirty="0"/>
              <a:t>: High accuracy and reliability in measuring temperature and humidity.</a:t>
            </a:r>
          </a:p>
        </p:txBody>
      </p:sp>
      <p:pic>
        <p:nvPicPr>
          <p:cNvPr id="19" name="Picture 18">
            <a:extLst>
              <a:ext uri="{FF2B5EF4-FFF2-40B4-BE49-F238E27FC236}">
                <a16:creationId xmlns:a16="http://schemas.microsoft.com/office/drawing/2014/main" id="{A347F0AC-C22E-0D7F-9825-A02B827E7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426" y="4760846"/>
            <a:ext cx="1860094" cy="1860094"/>
          </a:xfrm>
          <a:prstGeom prst="rect">
            <a:avLst/>
          </a:prstGeom>
        </p:spPr>
      </p:pic>
      <p:sp>
        <p:nvSpPr>
          <p:cNvPr id="21" name="TextBox 20">
            <a:extLst>
              <a:ext uri="{FF2B5EF4-FFF2-40B4-BE49-F238E27FC236}">
                <a16:creationId xmlns:a16="http://schemas.microsoft.com/office/drawing/2014/main" id="{A3B96CCC-25DC-9D18-EB44-7DF1BF96F4F3}"/>
              </a:ext>
            </a:extLst>
          </p:cNvPr>
          <p:cNvSpPr txBox="1"/>
          <p:nvPr/>
        </p:nvSpPr>
        <p:spPr>
          <a:xfrm>
            <a:off x="6930916" y="6094200"/>
            <a:ext cx="6655980" cy="553998"/>
          </a:xfrm>
          <a:prstGeom prst="rect">
            <a:avLst/>
          </a:prstGeom>
          <a:noFill/>
        </p:spPr>
        <p:txBody>
          <a:bodyPr wrap="square">
            <a:spAutoFit/>
          </a:bodyPr>
          <a:lstStyle/>
          <a:p>
            <a:r>
              <a:rPr lang="en-IN" sz="1500" i="1" dirty="0">
                <a:solidFill>
                  <a:srgbClr val="FF0000"/>
                </a:solidFill>
              </a:rPr>
              <a:t>DHT11 Temperature </a:t>
            </a:r>
          </a:p>
          <a:p>
            <a:r>
              <a:rPr lang="en-IN" sz="1500" i="1" dirty="0">
                <a:solidFill>
                  <a:srgbClr val="FF0000"/>
                </a:solidFill>
              </a:rPr>
              <a:t>and Humidity Sensor </a:t>
            </a:r>
          </a:p>
        </p:txBody>
      </p:sp>
      <p:sp>
        <p:nvSpPr>
          <p:cNvPr id="22" name="Rectangle 21">
            <a:extLst>
              <a:ext uri="{FF2B5EF4-FFF2-40B4-BE49-F238E27FC236}">
                <a16:creationId xmlns:a16="http://schemas.microsoft.com/office/drawing/2014/main" id="{7AB2C55A-EC6C-F44C-AE16-21DC871F9583}"/>
              </a:ext>
            </a:extLst>
          </p:cNvPr>
          <p:cNvSpPr/>
          <p:nvPr/>
        </p:nvSpPr>
        <p:spPr>
          <a:xfrm>
            <a:off x="-941689" y="171111"/>
            <a:ext cx="12580796" cy="630942"/>
          </a:xfrm>
          <a:prstGeom prst="rect">
            <a:avLst/>
          </a:prstGeom>
          <a:noFill/>
        </p:spPr>
        <p:txBody>
          <a:bodyPr wrap="square" lIns="91440" tIns="45720" rIns="91440" bIns="45720">
            <a:spAutoFit/>
          </a:bodyPr>
          <a:lstStyle/>
          <a:p>
            <a:pPr algn="ctr"/>
            <a:r>
              <a:rPr lang="en-US" sz="3500" u="sng" dirty="0"/>
              <a:t>Components used in proposed product</a:t>
            </a:r>
            <a:endParaRPr lang="en-US" sz="35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75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B032F-695E-9DF3-4966-3630F0F21327}"/>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7B39C1E8-391B-E6B6-FBFE-3847FEF3FC28}"/>
              </a:ext>
            </a:extLst>
          </p:cNvPr>
          <p:cNvSpPr/>
          <p:nvPr/>
        </p:nvSpPr>
        <p:spPr>
          <a:xfrm>
            <a:off x="-941689" y="171111"/>
            <a:ext cx="12580796" cy="630942"/>
          </a:xfrm>
          <a:prstGeom prst="rect">
            <a:avLst/>
          </a:prstGeom>
          <a:noFill/>
        </p:spPr>
        <p:txBody>
          <a:bodyPr wrap="square" lIns="91440" tIns="45720" rIns="91440" bIns="45720">
            <a:spAutoFit/>
          </a:bodyPr>
          <a:lstStyle/>
          <a:p>
            <a:pPr algn="ctr"/>
            <a:r>
              <a:rPr lang="en-US" sz="3500" u="sng" dirty="0"/>
              <a:t>Components used in proposed product</a:t>
            </a:r>
            <a:endParaRPr lang="en-US" sz="3500" b="0" u="sng"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196323C1-73DF-E826-7465-BE033E42B142}"/>
              </a:ext>
            </a:extLst>
          </p:cNvPr>
          <p:cNvSpPr txBox="1"/>
          <p:nvPr/>
        </p:nvSpPr>
        <p:spPr>
          <a:xfrm>
            <a:off x="239233" y="1838040"/>
            <a:ext cx="6576236" cy="923330"/>
          </a:xfrm>
          <a:prstGeom prst="rect">
            <a:avLst/>
          </a:prstGeom>
          <a:noFill/>
        </p:spPr>
        <p:txBody>
          <a:bodyPr wrap="square">
            <a:spAutoFit/>
          </a:bodyPr>
          <a:lstStyle/>
          <a:p>
            <a:r>
              <a:rPr lang="en-IN" b="1" dirty="0"/>
              <a:t>KY-006 Passive Buzzer </a:t>
            </a:r>
            <a:r>
              <a:rPr lang="en-IN" dirty="0"/>
              <a:t>- Use: Generates audible alerts and notifications. </a:t>
            </a:r>
          </a:p>
          <a:p>
            <a:r>
              <a:rPr lang="en-IN" b="1" dirty="0"/>
              <a:t>Feature:</a:t>
            </a:r>
            <a:r>
              <a:rPr lang="en-IN" dirty="0"/>
              <a:t> Adjustable volume and tone for customized alerts.</a:t>
            </a:r>
          </a:p>
        </p:txBody>
      </p:sp>
      <p:sp>
        <p:nvSpPr>
          <p:cNvPr id="6" name="TextBox 5">
            <a:extLst>
              <a:ext uri="{FF2B5EF4-FFF2-40B4-BE49-F238E27FC236}">
                <a16:creationId xmlns:a16="http://schemas.microsoft.com/office/drawing/2014/main" id="{9632D9A4-141A-549B-5565-0401F83BFA33}"/>
              </a:ext>
            </a:extLst>
          </p:cNvPr>
          <p:cNvSpPr txBox="1"/>
          <p:nvPr/>
        </p:nvSpPr>
        <p:spPr>
          <a:xfrm>
            <a:off x="257840" y="3788351"/>
            <a:ext cx="6576236" cy="1200329"/>
          </a:xfrm>
          <a:prstGeom prst="rect">
            <a:avLst/>
          </a:prstGeom>
          <a:noFill/>
        </p:spPr>
        <p:txBody>
          <a:bodyPr wrap="square">
            <a:spAutoFit/>
          </a:bodyPr>
          <a:lstStyle/>
          <a:p>
            <a:r>
              <a:rPr lang="en-IN" b="1" dirty="0"/>
              <a:t>Power Supply (Power Bank) </a:t>
            </a:r>
            <a:r>
              <a:rPr lang="en-IN" dirty="0"/>
              <a:t>- Use: Powers the entire smart farming system. </a:t>
            </a:r>
          </a:p>
          <a:p>
            <a:r>
              <a:rPr lang="en-IN" b="1" dirty="0"/>
              <a:t>Feature</a:t>
            </a:r>
            <a:r>
              <a:rPr lang="en-IN" dirty="0"/>
              <a:t>: Portable and rechargeable for convenient power management.</a:t>
            </a:r>
          </a:p>
        </p:txBody>
      </p:sp>
      <p:sp>
        <p:nvSpPr>
          <p:cNvPr id="9" name="TextBox 8">
            <a:extLst>
              <a:ext uri="{FF2B5EF4-FFF2-40B4-BE49-F238E27FC236}">
                <a16:creationId xmlns:a16="http://schemas.microsoft.com/office/drawing/2014/main" id="{D7049BD7-B520-B6FB-E29F-578CC7147DAC}"/>
              </a:ext>
            </a:extLst>
          </p:cNvPr>
          <p:cNvSpPr txBox="1"/>
          <p:nvPr/>
        </p:nvSpPr>
        <p:spPr>
          <a:xfrm>
            <a:off x="6509784" y="4988680"/>
            <a:ext cx="6576236" cy="323165"/>
          </a:xfrm>
          <a:prstGeom prst="rect">
            <a:avLst/>
          </a:prstGeom>
          <a:noFill/>
        </p:spPr>
        <p:txBody>
          <a:bodyPr wrap="square">
            <a:spAutoFit/>
          </a:bodyPr>
          <a:lstStyle/>
          <a:p>
            <a:r>
              <a:rPr lang="en-IN" sz="1500" i="1" dirty="0">
                <a:solidFill>
                  <a:srgbClr val="FF0000"/>
                </a:solidFill>
              </a:rPr>
              <a:t>Power Supply (Power Bank) </a:t>
            </a:r>
          </a:p>
        </p:txBody>
      </p:sp>
      <p:pic>
        <p:nvPicPr>
          <p:cNvPr id="11" name="Picture 10">
            <a:extLst>
              <a:ext uri="{FF2B5EF4-FFF2-40B4-BE49-F238E27FC236}">
                <a16:creationId xmlns:a16="http://schemas.microsoft.com/office/drawing/2014/main" id="{10777ACB-F599-CC8B-B175-B4CF3FF91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076" y="3362007"/>
            <a:ext cx="2553586" cy="1626673"/>
          </a:xfrm>
          <a:prstGeom prst="rect">
            <a:avLst/>
          </a:prstGeom>
        </p:spPr>
      </p:pic>
      <p:sp>
        <p:nvSpPr>
          <p:cNvPr id="14" name="TextBox 13">
            <a:extLst>
              <a:ext uri="{FF2B5EF4-FFF2-40B4-BE49-F238E27FC236}">
                <a16:creationId xmlns:a16="http://schemas.microsoft.com/office/drawing/2014/main" id="{DBEF8404-EF8B-5DB0-3E95-338DCFA844D5}"/>
              </a:ext>
            </a:extLst>
          </p:cNvPr>
          <p:cNvSpPr txBox="1"/>
          <p:nvPr/>
        </p:nvSpPr>
        <p:spPr>
          <a:xfrm>
            <a:off x="7240771" y="2715677"/>
            <a:ext cx="7017488" cy="323165"/>
          </a:xfrm>
          <a:prstGeom prst="rect">
            <a:avLst/>
          </a:prstGeom>
          <a:noFill/>
        </p:spPr>
        <p:txBody>
          <a:bodyPr wrap="square">
            <a:spAutoFit/>
          </a:bodyPr>
          <a:lstStyle/>
          <a:p>
            <a:r>
              <a:rPr lang="en-IN" sz="1500" b="1" i="1" dirty="0">
                <a:solidFill>
                  <a:srgbClr val="FF0000"/>
                </a:solidFill>
              </a:rPr>
              <a:t>KY-006 Passive Buzzer </a:t>
            </a:r>
            <a:r>
              <a:rPr lang="en-IN" sz="1500" i="1" dirty="0">
                <a:solidFill>
                  <a:srgbClr val="FF0000"/>
                </a:solidFill>
              </a:rPr>
              <a:t> </a:t>
            </a:r>
          </a:p>
        </p:txBody>
      </p:sp>
      <p:pic>
        <p:nvPicPr>
          <p:cNvPr id="16" name="Picture 15">
            <a:extLst>
              <a:ext uri="{FF2B5EF4-FFF2-40B4-BE49-F238E27FC236}">
                <a16:creationId xmlns:a16="http://schemas.microsoft.com/office/drawing/2014/main" id="{EC1C136E-179F-834F-0BF4-4EBCD416B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798" y="1206320"/>
            <a:ext cx="1545875" cy="1545875"/>
          </a:xfrm>
          <a:prstGeom prst="rect">
            <a:avLst/>
          </a:prstGeom>
        </p:spPr>
      </p:pic>
    </p:spTree>
    <p:extLst>
      <p:ext uri="{BB962C8B-B14F-4D97-AF65-F5344CB8AC3E}">
        <p14:creationId xmlns:p14="http://schemas.microsoft.com/office/powerpoint/2010/main" val="2980805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161</TotalTime>
  <Words>1115</Words>
  <Application>Microsoft Office PowerPoint</Application>
  <PresentationFormat>Widescreen</PresentationFormat>
  <Paragraphs>113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Trebuchet MS</vt:lpstr>
      <vt:lpstr>Wingdings</vt:lpstr>
      <vt:lpstr>Wingdings 3</vt:lpstr>
      <vt:lpstr>Facet</vt:lpstr>
      <vt:lpstr>SEMINAR 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 ranjan nayak</dc:creator>
  <cp:lastModifiedBy>Satya ranjan nayak</cp:lastModifiedBy>
  <cp:revision>4</cp:revision>
  <dcterms:created xsi:type="dcterms:W3CDTF">2025-03-21T13:26:00Z</dcterms:created>
  <dcterms:modified xsi:type="dcterms:W3CDTF">2025-03-23T18:42:21Z</dcterms:modified>
</cp:coreProperties>
</file>