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FE632F5-9538-47BE-A624-A2A0066B7D6F}"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2873756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632F5-9538-47BE-A624-A2A0066B7D6F}"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238646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632F5-9538-47BE-A624-A2A0066B7D6F}"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1143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E632F5-9538-47BE-A624-A2A0066B7D6F}"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126028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E632F5-9538-47BE-A624-A2A0066B7D6F}" type="datetimeFigureOut">
              <a:rPr lang="en-US" smtClean="0"/>
              <a:t>6/11/2021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213144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E632F5-9538-47BE-A624-A2A0066B7D6F}"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393076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FE632F5-9538-47BE-A624-A2A0066B7D6F}" type="datetimeFigureOut">
              <a:rPr lang="en-US" smtClean="0"/>
              <a:t>6/11/2021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134186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FE632F5-9538-47BE-A624-A2A0066B7D6F}" type="datetimeFigureOut">
              <a:rPr lang="en-US" smtClean="0"/>
              <a:t>6/11/2021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32421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632F5-9538-47BE-A624-A2A0066B7D6F}" type="datetimeFigureOut">
              <a:rPr lang="en-US" smtClean="0"/>
              <a:t>6/11/2021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3550033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632F5-9538-47BE-A624-A2A0066B7D6F}"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23614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632F5-9538-47BE-A624-A2A0066B7D6F}" type="datetimeFigureOut">
              <a:rPr lang="en-US" smtClean="0"/>
              <a:t>6/11/2021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DA45F3-0720-4FAB-906C-C67321339499}" type="slidenum">
              <a:rPr lang="en-US" smtClean="0"/>
              <a:t>‹#›</a:t>
            </a:fld>
            <a:endParaRPr lang="en-US"/>
          </a:p>
        </p:txBody>
      </p:sp>
    </p:spTree>
    <p:extLst>
      <p:ext uri="{BB962C8B-B14F-4D97-AF65-F5344CB8AC3E}">
        <p14:creationId xmlns:p14="http://schemas.microsoft.com/office/powerpoint/2010/main" val="2205520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632F5-9538-47BE-A624-A2A0066B7D6F}" type="datetimeFigureOut">
              <a:rPr lang="en-US" smtClean="0"/>
              <a:t>6/11/2021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DA45F3-0720-4FAB-906C-C67321339499}" type="slidenum">
              <a:rPr lang="en-US" smtClean="0"/>
              <a:t>‹#›</a:t>
            </a:fld>
            <a:endParaRPr lang="en-US"/>
          </a:p>
        </p:txBody>
      </p:sp>
    </p:spTree>
    <p:extLst>
      <p:ext uri="{BB962C8B-B14F-4D97-AF65-F5344CB8AC3E}">
        <p14:creationId xmlns:p14="http://schemas.microsoft.com/office/powerpoint/2010/main" val="12594731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shopify.com/blog/customer-lifetime-valu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en.wikipedia.org/wiki/Reciprocity_(social_psycholog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b="1" dirty="0" smtClean="0"/>
              <a:t>Customer Retention</a:t>
            </a:r>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16159" y="177421"/>
            <a:ext cx="6127844" cy="3815029"/>
          </a:xfrm>
          <a:prstGeom prst="rect">
            <a:avLst/>
          </a:prstGeom>
          <a:noFill/>
          <a:ln>
            <a:noFill/>
          </a:ln>
        </p:spPr>
      </p:pic>
    </p:spTree>
    <p:extLst>
      <p:ext uri="{BB962C8B-B14F-4D97-AF65-F5344CB8AC3E}">
        <p14:creationId xmlns:p14="http://schemas.microsoft.com/office/powerpoint/2010/main" val="121715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Business Problem Framing</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You’ve heard it time and time again. It’s cheaper to get current customers to make a repeat purchase than it is to find new customers. It’s true for many businesses, especially in the crowded ecommerce arena where clicks and conversions always seem to be increasing in cost.</a:t>
            </a:r>
          </a:p>
          <a:p>
            <a:r>
              <a:rPr lang="en-US" dirty="0"/>
              <a:t>When was the last time you made an effort to re-engage customers to get them to come back? If you've yet to market to current customers after the sale, now is a good time to build a cohesive strategy for customer retention. Let's look at how to get started.</a:t>
            </a:r>
          </a:p>
        </p:txBody>
      </p:sp>
    </p:spTree>
    <p:extLst>
      <p:ext uri="{BB962C8B-B14F-4D97-AF65-F5344CB8AC3E}">
        <p14:creationId xmlns:p14="http://schemas.microsoft.com/office/powerpoint/2010/main" val="254896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dirty="0" smtClean="0"/>
              <a:t>Conceptual Background of the Domain Problem</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a:t>Customer retention is the collection of activities a business uses to increase the number of repeat customers and to increase the profitability of each existing customer.</a:t>
            </a:r>
          </a:p>
          <a:p>
            <a:r>
              <a:rPr lang="en-US" dirty="0"/>
              <a:t>Customer retention strategies enable you to both provide and extract more value from your existing customer base. You want to ensure the customers you worked so hard to acquire stay with you, have a great customer experience, and continue to get value from your products.</a:t>
            </a:r>
          </a:p>
          <a:p>
            <a:r>
              <a:rPr lang="en-US" dirty="0"/>
              <a:t>In short, acquisition creates a foundation of customers while your retention strategy is how you build customer relationships and maximize revenue for each one. But how much time and resources should you devote to your retention program? The answer to that depends on your store.</a:t>
            </a:r>
          </a:p>
        </p:txBody>
      </p:sp>
    </p:spTree>
    <p:extLst>
      <p:ext uri="{BB962C8B-B14F-4D97-AF65-F5344CB8AC3E}">
        <p14:creationId xmlns:p14="http://schemas.microsoft.com/office/powerpoint/2010/main" val="132000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Review of Literature</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Whether you should focus more on customer acquisition or retention is heavily influenced by where your store is in its lifecycle. A store that started yesterday is vastly different than one that’s been up and running for many years.</a:t>
            </a:r>
          </a:p>
          <a:p>
            <a:r>
              <a:rPr lang="en-US" dirty="0"/>
              <a:t>Take a look at the timeline below for general guidance on your store’s potential investment levels.</a:t>
            </a:r>
          </a:p>
        </p:txBody>
      </p:sp>
    </p:spTree>
    <p:extLst>
      <p:ext uri="{BB962C8B-B14F-4D97-AF65-F5344CB8AC3E}">
        <p14:creationId xmlns:p14="http://schemas.microsoft.com/office/powerpoint/2010/main" val="66299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dirty="0" smtClean="0"/>
              <a:t>Motivation for the Problem Undertaken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What you sell has a huge impact on which strategy you should focus on. A retailer selling high-end leather furniture is going to be categorically different than a store selling tea and coffee.</a:t>
            </a:r>
          </a:p>
          <a:p>
            <a:r>
              <a:rPr lang="en-US" dirty="0"/>
              <a:t>A store whose customers purchase high value items frequently will have the highest </a:t>
            </a:r>
            <a:r>
              <a:rPr lang="en-US" u="sng" dirty="0">
                <a:hlinkClick r:id="rId2"/>
              </a:rPr>
              <a:t>customer lifetime value</a:t>
            </a:r>
            <a:r>
              <a:rPr lang="en-US" dirty="0"/>
              <a:t> (CLV). These are the types of stores that have the most to gain from a solid retention strategy.</a:t>
            </a:r>
          </a:p>
          <a:p>
            <a:endParaRPr lang="en-US" dirty="0"/>
          </a:p>
        </p:txBody>
      </p:sp>
    </p:spTree>
    <p:extLst>
      <p:ext uri="{BB962C8B-B14F-4D97-AF65-F5344CB8AC3E}">
        <p14:creationId xmlns:p14="http://schemas.microsoft.com/office/powerpoint/2010/main" val="2265989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CONCLUSION </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Data suggests that while delight has its place, customers see fast, friendly, and consistent customer service as the gold standard. If you help customers avoid problems and get the most out of your products, you’ll be doing both of you a favor.</a:t>
            </a:r>
          </a:p>
          <a:p>
            <a:pPr lvl="0"/>
            <a:r>
              <a:rPr lang="en-US" dirty="0"/>
              <a:t>Depending on your niche, product mix, and margins, sending a small gift to your best customers </a:t>
            </a:r>
            <a:r>
              <a:rPr lang="en-US" i="1" dirty="0"/>
              <a:t>can </a:t>
            </a:r>
            <a:r>
              <a:rPr lang="en-US" dirty="0"/>
              <a:t>be a great way to remind them to return while adding the element of surprise and delight, which can increase customer satisfaction. Giving an unexpected gift also plays to the law of </a:t>
            </a:r>
            <a:r>
              <a:rPr lang="en-US" u="sng" dirty="0">
                <a:hlinkClick r:id="rId2"/>
              </a:rPr>
              <a:t>reciprocity</a:t>
            </a:r>
            <a:r>
              <a:rPr lang="en-US" dirty="0"/>
              <a:t>, which refers to our tendency to respond to a positive action with another positive action.</a:t>
            </a:r>
          </a:p>
          <a:p>
            <a:endParaRPr lang="en-US" dirty="0"/>
          </a:p>
        </p:txBody>
      </p:sp>
    </p:spTree>
    <p:extLst>
      <p:ext uri="{BB962C8B-B14F-4D97-AF65-F5344CB8AC3E}">
        <p14:creationId xmlns:p14="http://schemas.microsoft.com/office/powerpoint/2010/main" val="941089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210</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Business Problem Framing </vt:lpstr>
      <vt:lpstr>Conceptual Background of the Domain Problem </vt:lpstr>
      <vt:lpstr>Review of Literature </vt:lpstr>
      <vt:lpstr>Motivation for the Problem Undertaken </vt:lpstr>
      <vt:lpstr>CONCLUSION  </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Chitrak Satyarthi</dc:creator>
  <cp:lastModifiedBy>Chitrak Satyarthi</cp:lastModifiedBy>
  <cp:revision>1</cp:revision>
  <dcterms:created xsi:type="dcterms:W3CDTF">2021-06-11T18:08:22Z</dcterms:created>
  <dcterms:modified xsi:type="dcterms:W3CDTF">2021-06-11T18:11:06Z</dcterms:modified>
</cp:coreProperties>
</file>